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</p:sldIdLst>
  <p:sldSz cx="9144000" cy="6858000" type="screen4x3"/>
  <p:notesSz cx="9144000" cy="6858000"/>
  <p:custDataLst>
    <p:tags r:id="rId46"/>
  </p:custDataLst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264" y="-96"/>
      </p:cViewPr>
      <p:guideLst>
        <p:guide orient="horz" pos="2895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53339" y="210184"/>
            <a:ext cx="8237321" cy="3302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000" b="0" i="0">
                <a:solidFill>
                  <a:srgbClr val="333333"/>
                </a:solidFill>
                <a:latin typeface="PMingLiU" panose="02020500000000000000" charset="-120"/>
                <a:cs typeface="PMingLiU" panose="02020500000000000000" charset="-12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10/13/2021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900" b="0" i="0">
                <a:solidFill>
                  <a:srgbClr val="333333"/>
                </a:solidFill>
                <a:latin typeface="PMingLiU" panose="02020500000000000000" charset="-120"/>
                <a:cs typeface="PMingLiU" panose="02020500000000000000" charset="-12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10/13/2021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900" b="0" i="0">
                <a:solidFill>
                  <a:srgbClr val="333333"/>
                </a:solidFill>
                <a:latin typeface="PMingLiU" panose="02020500000000000000" charset="-120"/>
                <a:cs typeface="PMingLiU" panose="02020500000000000000" charset="-12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10/13/2021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1900" b="0" i="0">
                <a:solidFill>
                  <a:srgbClr val="333333"/>
                </a:solidFill>
                <a:latin typeface="PMingLiU" panose="02020500000000000000" charset="-120"/>
                <a:cs typeface="PMingLiU" panose="02020500000000000000" charset="-12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10/13/2021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21335" y="129539"/>
            <a:ext cx="1827276" cy="58064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10/13/2021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t>‹#›</a:t>
            </a:fld>
            <a:endParaRPr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7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453339" y="212216"/>
            <a:ext cx="8237321" cy="2895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900" b="0" i="0">
                <a:solidFill>
                  <a:srgbClr val="333333"/>
                </a:solidFill>
                <a:latin typeface="PMingLiU" panose="02020500000000000000" charset="-120"/>
                <a:cs typeface="PMingLiU" panose="02020500000000000000" charset="-120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558139" y="1728342"/>
            <a:ext cx="8027720" cy="4267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274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274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FABB7F-9F6A-4F92-B5ED-67D0CC118E5A}" type="datetimeFigureOut">
              <a:rPr lang="en-US"/>
              <a:t>10/13/2021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27432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7B70C4-D338-4AF7-87DF-750167A05609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bject 5"/>
          <p:cNvSpPr txBox="1"/>
          <p:nvPr/>
        </p:nvSpPr>
        <p:spPr>
          <a:xfrm>
            <a:off x="990447" y="914120"/>
            <a:ext cx="7637780" cy="1219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lang="en-US" sz="4000" spc="-5" smtClean="0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2022年中考一轮复习</a:t>
            </a:r>
            <a:endParaRPr lang="en-US" sz="4000" spc="-5" dirty="0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  <a:p>
            <a:pPr marL="12700">
              <a:lnSpc>
                <a:spcPct val="100000"/>
              </a:lnSpc>
            </a:pPr>
            <a:r>
              <a:rPr lang="en-US" sz="4000" spc="-5" dirty="0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             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52600"/>
            <a:ext cx="9144000" cy="51435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5"/>
              <a:t>文本精讲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081266" y="2354707"/>
            <a:ext cx="1444625" cy="487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600" spc="-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落花，</a:t>
            </a:r>
          </a:p>
          <a:p>
            <a:pPr algn="ctr">
              <a:lnSpc>
                <a:spcPct val="100000"/>
              </a:lnSpc>
            </a:pPr>
            <a:r>
              <a:rPr sz="1600" spc="-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一说，初开的花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284175" y="4437633"/>
            <a:ext cx="1040765" cy="2438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繁多的样子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342771" y="4437633"/>
            <a:ext cx="3585845" cy="487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21360">
              <a:lnSpc>
                <a:spcPct val="100000"/>
              </a:lnSpc>
              <a:tabLst>
                <a:tab pos="3369945" algn="l"/>
              </a:tabLst>
            </a:pPr>
            <a:r>
              <a:rPr sz="16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惊异，诧异	尽</a:t>
            </a:r>
          </a:p>
          <a:p>
            <a:pPr marL="721360">
              <a:lnSpc>
                <a:spcPct val="100000"/>
              </a:lnSpc>
              <a:tabLst>
                <a:tab pos="3369945" algn="l"/>
              </a:tabLst>
            </a:pPr>
            <a:r>
              <a:rPr sz="16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这里是“对……感到惊异”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103172" y="2194305"/>
            <a:ext cx="1444625" cy="487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-5">
                <a:solidFill>
                  <a:srgbClr val="2069D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东晋孝武帝年号</a:t>
            </a:r>
          </a:p>
          <a:p>
            <a:pPr marL="12700">
              <a:lnSpc>
                <a:spcPct val="100000"/>
              </a:lnSpc>
            </a:pPr>
            <a:r>
              <a:rPr sz="1600" spc="-5">
                <a:solidFill>
                  <a:srgbClr val="2069D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（376-396）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1277874" y="1229166"/>
            <a:ext cx="7039609" cy="14776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88110" marR="4426585">
              <a:lnSpc>
                <a:spcPct val="101000"/>
              </a:lnSpc>
            </a:pPr>
            <a:r>
              <a:rPr sz="1600" spc="-5">
                <a:solidFill>
                  <a:srgbClr val="2069D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郡名，今湖南  常德一带</a:t>
            </a:r>
          </a:p>
          <a:p>
            <a:pPr marL="1388110" marR="4426585">
              <a:lnSpc>
                <a:spcPct val="101000"/>
              </a:lnSpc>
            </a:pPr>
            <a:r>
              <a:rPr sz="1600" spc="-5">
                <a:solidFill>
                  <a:srgbClr val="2069D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晋太元中，武陵人捕鱼为业，缘溪行，忘路之远近。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4304791" y="2257425"/>
            <a:ext cx="1783080" cy="2438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756285" algn="l"/>
              </a:tabLst>
            </a:pPr>
            <a:r>
              <a:rPr sz="1600" spc="-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作为	沿着，顺着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604519" y="2863850"/>
            <a:ext cx="7711440" cy="1828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76200">
              <a:lnSpc>
                <a:spcPct val="100000"/>
              </a:lnSpc>
            </a:pPr>
            <a:r>
              <a:rPr sz="2400" spc="-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忽逢桃花林，夹岸数百步，中无杂树，芳草鲜美，落英缤</a:t>
            </a:r>
          </a:p>
          <a:p>
            <a:pPr marL="76200">
              <a:lnSpc>
                <a:spcPct val="100000"/>
              </a:lnSpc>
            </a:pPr>
            <a:r>
              <a:rPr sz="2400" spc="-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遇到，碰到	溪水两岸	新鲜美好</a:t>
            </a:r>
          </a:p>
          <a:p>
            <a:pPr marL="76200">
              <a:lnSpc>
                <a:spcPct val="100000"/>
              </a:lnSpc>
            </a:pPr>
            <a:endParaRPr sz="2400" spc="-5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76200">
              <a:lnSpc>
                <a:spcPct val="100000"/>
              </a:lnSpc>
            </a:pPr>
            <a:endParaRPr sz="2400" spc="-5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76200">
              <a:lnSpc>
                <a:spcPct val="100000"/>
              </a:lnSpc>
            </a:pPr>
            <a:r>
              <a:rPr sz="2400" spc="-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纷。渔人甚异之，复前行，欲穷其林。</a:t>
            </a:r>
          </a:p>
        </p:txBody>
      </p:sp>
      <p:sp>
        <p:nvSpPr>
          <p:cNvPr id="11" name="object 11"/>
          <p:cNvSpPr/>
          <p:nvPr/>
        </p:nvSpPr>
        <p:spPr>
          <a:xfrm>
            <a:off x="300227" y="5183122"/>
            <a:ext cx="8586470" cy="1620520"/>
          </a:xfrm>
          <a:custGeom>
            <a:avLst/>
            <a:gdLst/>
            <a:ahLst/>
            <a:cxnLst/>
            <a:rect l="l" t="t" r="r" b="b"/>
            <a:pathLst>
              <a:path w="8586470" h="1620520">
                <a:moveTo>
                  <a:pt x="0" y="1620011"/>
                </a:moveTo>
                <a:lnTo>
                  <a:pt x="8586216" y="1620011"/>
                </a:lnTo>
                <a:lnTo>
                  <a:pt x="8586216" y="0"/>
                </a:lnTo>
                <a:lnTo>
                  <a:pt x="0" y="0"/>
                </a:lnTo>
                <a:lnTo>
                  <a:pt x="0" y="1620011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300227" y="5183122"/>
            <a:ext cx="8586470" cy="1755139"/>
          </a:xfrm>
          <a:prstGeom prst="rect">
            <a:avLst/>
          </a:prstGeom>
          <a:solidFill>
            <a:srgbClr val="FFFFFF"/>
          </a:solidFill>
          <a:ln w="9144">
            <a:solidFill>
              <a:srgbClr val="000000"/>
            </a:solidFill>
          </a:ln>
        </p:spPr>
        <p:txBody>
          <a:bodyPr vert="horz" wrap="square" lIns="0" tIns="116839" rIns="0" bIns="0" rtlCol="0">
            <a:spAutoFit/>
          </a:bodyPr>
          <a:lstStyle/>
          <a:p>
            <a:pPr marL="518160">
              <a:lnSpc>
                <a:spcPct val="100000"/>
              </a:lnSpc>
              <a:spcBef>
                <a:spcPts val="920"/>
              </a:spcBef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【参考译文】</a:t>
            </a:r>
          </a:p>
          <a:p>
            <a:pPr marL="518160">
              <a:lnSpc>
                <a:spcPct val="100000"/>
              </a:lnSpc>
              <a:spcBef>
                <a:spcPts val="920"/>
              </a:spcBef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东晋太元年间，武陵郡有个人以打鱼为生。一天他顺着溪水划船，忘记了路程的远</a:t>
            </a:r>
          </a:p>
          <a:p>
            <a:pPr marL="518160">
              <a:lnSpc>
                <a:spcPct val="100000"/>
              </a:lnSpc>
              <a:spcBef>
                <a:spcPts val="920"/>
              </a:spcBef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近。忽然遇到一片桃花林，生长在溪的两岸，长达几百步，中间没有别的树，芳草遍地</a:t>
            </a:r>
          </a:p>
          <a:p>
            <a:pPr marL="518160">
              <a:lnSpc>
                <a:spcPct val="100000"/>
              </a:lnSpc>
              <a:spcBef>
                <a:spcPts val="920"/>
              </a:spcBef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，鲜嫩而美丽，落花纷纷。渔人对此非常诧异，继续往前走，想走到那片林子的尽头。</a:t>
            </a: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5"/>
              <a:t>文本精讲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53339" y="1353311"/>
            <a:ext cx="6315075" cy="14630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5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为什么是桃花林，不是杏花、梨花、菊花……？</a:t>
            </a:r>
          </a:p>
          <a:p>
            <a:pPr marL="12700">
              <a:lnSpc>
                <a:spcPct val="100000"/>
              </a:lnSpc>
            </a:pPr>
            <a:endParaRPr sz="2400" spc="-5">
              <a:solidFill>
                <a:srgbClr val="333333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</a:pPr>
            <a:endParaRPr sz="2400" spc="-5">
              <a:solidFill>
                <a:srgbClr val="333333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</a:pPr>
            <a:r>
              <a:rPr sz="2400" spc="-5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“总把新桃换旧符”、蟠桃园</a:t>
            </a:r>
          </a:p>
        </p:txBody>
      </p:sp>
      <p:sp>
        <p:nvSpPr>
          <p:cNvPr id="5" name="object 5"/>
          <p:cNvSpPr/>
          <p:nvPr/>
        </p:nvSpPr>
        <p:spPr>
          <a:xfrm>
            <a:off x="4480559" y="3761232"/>
            <a:ext cx="4405884" cy="292608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3339" y="212216"/>
            <a:ext cx="749300" cy="289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900" spc="-5">
                <a:solidFill>
                  <a:srgbClr val="333333"/>
                </a:solidFill>
                <a:latin typeface="PMingLiU" panose="02020500000000000000" charset="-120"/>
                <a:cs typeface="PMingLiU" panose="02020500000000000000" charset="-120"/>
              </a:rPr>
              <a:t>互动题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718172" y="1312671"/>
            <a:ext cx="241935" cy="2590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</a:p>
        </p:txBody>
      </p:sp>
      <p:sp>
        <p:nvSpPr>
          <p:cNvPr id="5" name="object 5"/>
          <p:cNvSpPr/>
          <p:nvPr/>
        </p:nvSpPr>
        <p:spPr>
          <a:xfrm>
            <a:off x="912875" y="2363723"/>
            <a:ext cx="4450080" cy="55168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12875" y="3201923"/>
            <a:ext cx="4450080" cy="55168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14400" y="4046220"/>
            <a:ext cx="4450080" cy="55321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917447" y="4905755"/>
            <a:ext cx="4450080" cy="55168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887983" y="1312671"/>
            <a:ext cx="5428615" cy="5181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【互动题】下列句中的加点字用法和例句相同的一项是（</a:t>
            </a:r>
          </a:p>
          <a:p>
            <a:pPr marL="12700">
              <a:lnSpc>
                <a:spcPct val="100000"/>
              </a:lnSpc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例句：渔人甚异. 之。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1127861" y="2483865"/>
            <a:ext cx="3204210" cy="1554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700" spc="110">
                <a:solidFill>
                  <a:srgbClr val="333333"/>
                </a:solidFill>
                <a:latin typeface="Arial"/>
                <a:cs typeface="Arial"/>
              </a:rPr>
              <a:t>A.  无丝竹之乱. 耳</a:t>
            </a:r>
          </a:p>
          <a:p>
            <a:pPr marL="12700">
              <a:lnSpc>
                <a:spcPct val="100000"/>
              </a:lnSpc>
            </a:pPr>
            <a:r>
              <a:rPr sz="1700" spc="110">
                <a:solidFill>
                  <a:srgbClr val="333333"/>
                </a:solidFill>
                <a:latin typeface="Arial"/>
                <a:cs typeface="Arial"/>
              </a:rPr>
              <a:t>B. 凄. 神寒. 骨，悄怆幽邃  C.  所以动.    心忍.     性</a:t>
            </a:r>
          </a:p>
          <a:p>
            <a:pPr marL="12700">
              <a:lnSpc>
                <a:spcPct val="100000"/>
              </a:lnSpc>
            </a:pPr>
            <a:endParaRPr sz="1700" spc="110">
              <a:solidFill>
                <a:srgbClr val="333333"/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700" spc="110">
                <a:solidFill>
                  <a:srgbClr val="333333"/>
                </a:solidFill>
                <a:latin typeface="Arial"/>
                <a:cs typeface="Arial"/>
              </a:rPr>
              <a:t>D.  伐竹取道，下见小潭，心乐. 之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8347709" y="6270650"/>
            <a:ext cx="278765" cy="2743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10">
                <a:latin typeface="Arial"/>
                <a:cs typeface="Arial"/>
              </a:rPr>
              <a:t>03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5"/>
              <a:t>词类活用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961136" y="1229105"/>
            <a:ext cx="6724650" cy="3352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10">
                <a:solidFill>
                  <a:srgbClr val="333333"/>
                </a:solidFill>
                <a:latin typeface="Microsoft JhengHei" panose="020B0604030504040204" charset="-120"/>
                <a:cs typeface="Microsoft JhengHei" panose="020B0604030504040204" charset="-120"/>
              </a:rPr>
              <a:t>初中阶段形容词意动用法汇总：</a:t>
            </a:r>
          </a:p>
          <a:p>
            <a:pPr marL="12700">
              <a:lnSpc>
                <a:spcPct val="100000"/>
              </a:lnSpc>
            </a:pPr>
            <a:r>
              <a:rPr sz="2000" b="1" spc="10">
                <a:solidFill>
                  <a:srgbClr val="333333"/>
                </a:solidFill>
                <a:latin typeface="Microsoft JhengHei" panose="020B0604030504040204" charset="-120"/>
                <a:cs typeface="Microsoft JhengHei" panose="020B0604030504040204" charset="-120"/>
              </a:rPr>
              <a:t>《&lt;论语&gt;十二章》</a:t>
            </a:r>
          </a:p>
          <a:p>
            <a:pPr marL="12700">
              <a:lnSpc>
                <a:spcPct val="100000"/>
              </a:lnSpc>
            </a:pPr>
            <a:r>
              <a:rPr sz="2000" b="1" spc="10">
                <a:solidFill>
                  <a:srgbClr val="333333"/>
                </a:solidFill>
                <a:latin typeface="Microsoft JhengHei" panose="020B0604030504040204" charset="-120"/>
                <a:cs typeface="Microsoft JhengHei" panose="020B0604030504040204" charset="-120"/>
              </a:rPr>
              <a:t>好之者不如乐. 之者：形容词的意动用法，以……为快乐。</a:t>
            </a:r>
          </a:p>
          <a:p>
            <a:pPr marL="12700">
              <a:lnSpc>
                <a:spcPct val="100000"/>
              </a:lnSpc>
            </a:pPr>
            <a:r>
              <a:rPr sz="2000" b="1" spc="10">
                <a:solidFill>
                  <a:srgbClr val="333333"/>
                </a:solidFill>
                <a:latin typeface="Microsoft JhengHei" panose="020B0604030504040204" charset="-120"/>
                <a:cs typeface="Microsoft JhengHei" panose="020B0604030504040204" charset="-120"/>
              </a:rPr>
              <a:t>《陈太丘与友期行》</a:t>
            </a:r>
          </a:p>
          <a:p>
            <a:pPr marL="12700">
              <a:lnSpc>
                <a:spcPct val="100000"/>
              </a:lnSpc>
            </a:pPr>
            <a:r>
              <a:rPr sz="2000" b="1" spc="10">
                <a:solidFill>
                  <a:srgbClr val="333333"/>
                </a:solidFill>
                <a:latin typeface="Microsoft JhengHei" panose="020B0604030504040204" charset="-120"/>
                <a:cs typeface="Microsoft JhengHei" panose="020B0604030504040204" charset="-120"/>
              </a:rPr>
              <a:t>友人惭.  ，下车引之：形容词的意动用法，感到惭愧。</a:t>
            </a:r>
          </a:p>
          <a:p>
            <a:pPr marL="12700">
              <a:lnSpc>
                <a:spcPct val="100000"/>
              </a:lnSpc>
            </a:pPr>
            <a:r>
              <a:rPr sz="2000" b="1" spc="10">
                <a:solidFill>
                  <a:srgbClr val="333333"/>
                </a:solidFill>
                <a:latin typeface="Microsoft JhengHei" panose="020B0604030504040204" charset="-120"/>
                <a:cs typeface="Microsoft JhengHei" panose="020B0604030504040204" charset="-120"/>
              </a:rPr>
              <a:t>《桃花源记》</a:t>
            </a:r>
          </a:p>
          <a:p>
            <a:pPr marL="12700">
              <a:lnSpc>
                <a:spcPct val="100000"/>
              </a:lnSpc>
            </a:pPr>
            <a:r>
              <a:rPr sz="2000" b="1" spc="10">
                <a:solidFill>
                  <a:srgbClr val="333333"/>
                </a:solidFill>
                <a:latin typeface="Microsoft JhengHei" panose="020B0604030504040204" charset="-120"/>
                <a:cs typeface="Microsoft JhengHei" panose="020B0604030504040204" charset="-120"/>
              </a:rPr>
              <a:t>渔人甚异. 之，复前行，欲穷其林：形容词的意动用法，对……感到惊异</a:t>
            </a:r>
          </a:p>
          <a:p>
            <a:pPr marL="12700">
              <a:lnSpc>
                <a:spcPct val="100000"/>
              </a:lnSpc>
            </a:pPr>
            <a:r>
              <a:rPr sz="2000" b="1" spc="10">
                <a:solidFill>
                  <a:srgbClr val="333333"/>
                </a:solidFill>
                <a:latin typeface="Microsoft JhengHei" panose="020B0604030504040204" charset="-120"/>
                <a:cs typeface="Microsoft JhengHei" panose="020B0604030504040204" charset="-120"/>
              </a:rPr>
              <a:t>《小石潭记》</a:t>
            </a:r>
          </a:p>
          <a:p>
            <a:pPr marL="12700">
              <a:lnSpc>
                <a:spcPct val="100000"/>
              </a:lnSpc>
            </a:pPr>
            <a:r>
              <a:rPr sz="2000" b="1" spc="10">
                <a:solidFill>
                  <a:srgbClr val="333333"/>
                </a:solidFill>
                <a:latin typeface="Microsoft JhengHei" panose="020B0604030504040204" charset="-120"/>
                <a:cs typeface="Microsoft JhengHei" panose="020B0604030504040204" charset="-120"/>
              </a:rPr>
              <a:t>伐竹取道，下见小潭，心乐. 之：形容词的意动用法，以……为乐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5"/>
              <a:t>词类活用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529844" y="1229105"/>
            <a:ext cx="8020050" cy="45720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43865">
              <a:lnSpc>
                <a:spcPct val="100000"/>
              </a:lnSpc>
            </a:pPr>
            <a:r>
              <a:rPr sz="2000" b="1" spc="10">
                <a:solidFill>
                  <a:srgbClr val="333333"/>
                </a:solidFill>
                <a:latin typeface="Microsoft JhengHei" panose="020B0604030504040204" charset="-120"/>
                <a:cs typeface="Microsoft JhengHei" panose="020B0604030504040204" charset="-120"/>
              </a:rPr>
              <a:t>初中阶段形容词使动用法汇总：</a:t>
            </a:r>
          </a:p>
          <a:p>
            <a:pPr marL="443865">
              <a:lnSpc>
                <a:spcPct val="100000"/>
              </a:lnSpc>
            </a:pPr>
            <a:r>
              <a:rPr sz="2000" b="1" spc="10">
                <a:solidFill>
                  <a:srgbClr val="333333"/>
                </a:solidFill>
                <a:latin typeface="Microsoft JhengHei" panose="020B0604030504040204" charset="-120"/>
                <a:cs typeface="Microsoft JhengHei" panose="020B0604030504040204" charset="-120"/>
              </a:rPr>
              <a:t>《陋室铭》</a:t>
            </a:r>
          </a:p>
          <a:p>
            <a:pPr marL="443865">
              <a:lnSpc>
                <a:spcPct val="100000"/>
              </a:lnSpc>
            </a:pPr>
            <a:r>
              <a:rPr sz="2000" b="1" spc="10">
                <a:solidFill>
                  <a:srgbClr val="333333"/>
                </a:solidFill>
                <a:latin typeface="Microsoft JhengHei" panose="020B0604030504040204" charset="-120"/>
                <a:cs typeface="Microsoft JhengHei" panose="020B0604030504040204" charset="-120"/>
              </a:rPr>
              <a:t>无丝竹之乱.  耳，无案牍之劳.  形：都是形容词的使动用法，使……受到扰乱，使</a:t>
            </a:r>
          </a:p>
          <a:p>
            <a:pPr marL="443865">
              <a:lnSpc>
                <a:spcPct val="100000"/>
              </a:lnSpc>
            </a:pPr>
            <a:r>
              <a:rPr sz="2000" b="1" spc="10">
                <a:solidFill>
                  <a:srgbClr val="333333"/>
                </a:solidFill>
                <a:latin typeface="Microsoft JhengHei" panose="020B0604030504040204" charset="-120"/>
                <a:cs typeface="Microsoft JhengHei" panose="020B0604030504040204" charset="-120"/>
              </a:rPr>
              <a:t>……感到劳累。</a:t>
            </a:r>
          </a:p>
          <a:p>
            <a:pPr marL="443865">
              <a:lnSpc>
                <a:spcPct val="100000"/>
              </a:lnSpc>
            </a:pPr>
            <a:r>
              <a:rPr sz="2000" b="1" spc="10">
                <a:solidFill>
                  <a:srgbClr val="333333"/>
                </a:solidFill>
                <a:latin typeface="Microsoft JhengHei" panose="020B0604030504040204" charset="-120"/>
                <a:cs typeface="Microsoft JhengHei" panose="020B0604030504040204" charset="-120"/>
              </a:rPr>
              <a:t>《小石潭记》</a:t>
            </a:r>
          </a:p>
          <a:p>
            <a:pPr marL="443865">
              <a:lnSpc>
                <a:spcPct val="100000"/>
              </a:lnSpc>
            </a:pPr>
            <a:r>
              <a:rPr sz="2000" b="1" spc="10">
                <a:solidFill>
                  <a:srgbClr val="333333"/>
                </a:solidFill>
                <a:latin typeface="Microsoft JhengHei" panose="020B0604030504040204" charset="-120"/>
                <a:cs typeface="Microsoft JhengHei" panose="020B0604030504040204" charset="-120"/>
              </a:rPr>
              <a:t>凄. 神寒.       骨，悄怆幽邃：都是形容词的使动用法，使……悲伤，使……寒冷。</a:t>
            </a:r>
          </a:p>
          <a:p>
            <a:pPr marL="443865">
              <a:lnSpc>
                <a:spcPct val="100000"/>
              </a:lnSpc>
            </a:pPr>
            <a:endParaRPr sz="2000" b="1" spc="10">
              <a:solidFill>
                <a:srgbClr val="333333"/>
              </a:solidFill>
              <a:latin typeface="Microsoft JhengHei" panose="020B0604030504040204" charset="-120"/>
              <a:cs typeface="Microsoft JhengHei" panose="020B0604030504040204" charset="-120"/>
            </a:endParaRPr>
          </a:p>
          <a:p>
            <a:pPr marL="443865">
              <a:lnSpc>
                <a:spcPct val="100000"/>
              </a:lnSpc>
            </a:pPr>
            <a:r>
              <a:rPr sz="2000" b="1" spc="10">
                <a:solidFill>
                  <a:srgbClr val="333333"/>
                </a:solidFill>
                <a:latin typeface="Microsoft JhengHei" panose="020B0604030504040204" charset="-120"/>
                <a:cs typeface="Microsoft JhengHei" panose="020B0604030504040204" charset="-120"/>
              </a:rPr>
              <a:t>初中阶段动词使动用法汇总：</a:t>
            </a:r>
          </a:p>
          <a:p>
            <a:pPr marL="443865">
              <a:lnSpc>
                <a:spcPct val="100000"/>
              </a:lnSpc>
            </a:pPr>
            <a:r>
              <a:rPr sz="2000" b="1" spc="10">
                <a:solidFill>
                  <a:srgbClr val="333333"/>
                </a:solidFill>
                <a:latin typeface="Microsoft JhengHei" panose="020B0604030504040204" charset="-120"/>
                <a:cs typeface="Microsoft JhengHei" panose="020B0604030504040204" charset="-120"/>
              </a:rPr>
              <a:t>《富贵不能淫》</a:t>
            </a:r>
          </a:p>
          <a:p>
            <a:pPr marL="443865">
              <a:lnSpc>
                <a:spcPct val="100000"/>
              </a:lnSpc>
            </a:pPr>
            <a:r>
              <a:rPr sz="2000" b="1" spc="10">
                <a:solidFill>
                  <a:srgbClr val="333333"/>
                </a:solidFill>
                <a:latin typeface="Microsoft JhengHei" panose="020B0604030504040204" charset="-120"/>
                <a:cs typeface="Microsoft JhengHei" panose="020B0604030504040204" charset="-120"/>
              </a:rPr>
              <a:t>富贵不能淫. ，贫贱不能移. ，威武不能屈. ：动词的使动用法，使……迷惑，使……  动摇，使……屈服。</a:t>
            </a:r>
          </a:p>
          <a:p>
            <a:pPr marL="443865">
              <a:lnSpc>
                <a:spcPct val="100000"/>
              </a:lnSpc>
            </a:pPr>
            <a:r>
              <a:rPr sz="2000" b="1" spc="10">
                <a:solidFill>
                  <a:srgbClr val="333333"/>
                </a:solidFill>
                <a:latin typeface="Microsoft JhengHei" panose="020B0604030504040204" charset="-120"/>
                <a:cs typeface="Microsoft JhengHei" panose="020B0604030504040204" charset="-120"/>
              </a:rPr>
              <a:t>所以动.   心忍.     性：动词的使动用法：使……受到震动，使……坚忍。</a:t>
            </a: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5"/>
              <a:t>文本精讲</a:t>
            </a:r>
          </a:p>
        </p:txBody>
      </p:sp>
      <p:sp>
        <p:nvSpPr>
          <p:cNvPr id="4" name="object 4"/>
          <p:cNvSpPr/>
          <p:nvPr/>
        </p:nvSpPr>
        <p:spPr>
          <a:xfrm>
            <a:off x="4480559" y="3761232"/>
            <a:ext cx="4405884" cy="292608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432308" y="933577"/>
            <a:ext cx="8255000" cy="49377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50000"/>
              </a:lnSpc>
            </a:pPr>
            <a:r>
              <a:rPr sz="24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作者是怎样描绘桃花林的美景的？有什么作用？  翻译：清清的水，夹岸的桃花林，纷飞的花瓣，野草芳香。简  洁的语言写出了花色纯一，花多、花美的景色，突出了桃花林  的奇异。  作用：这里的景物描写带有神秘色彩，为渔人进入桃花源渲染  了气氛（气）</a:t>
            </a:r>
          </a:p>
          <a:p>
            <a:pPr marL="12700" marR="5080">
              <a:lnSpc>
                <a:spcPct val="150000"/>
              </a:lnSpc>
            </a:pPr>
            <a:r>
              <a:rPr sz="24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暗示将会出现奇境，也为桃花  源的美好生活图景做铺垫。</a:t>
            </a:r>
          </a:p>
          <a:p>
            <a:pPr marL="12700" marR="5080">
              <a:lnSpc>
                <a:spcPct val="150000"/>
              </a:lnSpc>
            </a:pPr>
            <a:r>
              <a:rPr sz="24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（情）</a:t>
            </a:r>
          </a:p>
          <a:p>
            <a:pPr marL="12700" marR="5080">
              <a:lnSpc>
                <a:spcPct val="150000"/>
              </a:lnSpc>
            </a:pPr>
            <a:endParaRPr sz="2400">
              <a:solidFill>
                <a:srgbClr val="333333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>
              <a:lnSpc>
                <a:spcPct val="150000"/>
              </a:lnSpc>
            </a:pPr>
            <a:r>
              <a:rPr sz="24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背气人情主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3339" y="212216"/>
            <a:ext cx="749300" cy="289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900" spc="-5">
                <a:solidFill>
                  <a:srgbClr val="333333"/>
                </a:solidFill>
                <a:latin typeface="PMingLiU" panose="02020500000000000000" charset="-120"/>
                <a:cs typeface="PMingLiU" panose="02020500000000000000" charset="-120"/>
              </a:rPr>
              <a:t>互动题</a:t>
            </a:r>
          </a:p>
        </p:txBody>
      </p:sp>
      <p:sp>
        <p:nvSpPr>
          <p:cNvPr id="4" name="object 4"/>
          <p:cNvSpPr/>
          <p:nvPr/>
        </p:nvSpPr>
        <p:spPr>
          <a:xfrm>
            <a:off x="1051560" y="2316479"/>
            <a:ext cx="2904743" cy="55168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1051560" y="3154679"/>
            <a:ext cx="2904743" cy="55321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1053083" y="4000500"/>
            <a:ext cx="2904743" cy="55168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054608" y="4858511"/>
            <a:ext cx="2904743" cy="55168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133043" y="1312037"/>
            <a:ext cx="6724015" cy="31089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50000"/>
              </a:lnSpc>
              <a:tabLst>
                <a:tab pos="1093470" algn="l"/>
              </a:tabLst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【互动题】与文中“忽逢桃花林，夹岸数百步”一句表达内容相同的诗  句是（	）</a:t>
            </a:r>
          </a:p>
          <a:p>
            <a:pPr marL="12700" marR="5080">
              <a:lnSpc>
                <a:spcPct val="150000"/>
              </a:lnSpc>
              <a:tabLst>
                <a:tab pos="1093470" algn="l"/>
              </a:tabLst>
            </a:pPr>
            <a:endParaRPr sz="1700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>
              <a:lnSpc>
                <a:spcPct val="150000"/>
              </a:lnSpc>
              <a:tabLst>
                <a:tab pos="1093470" algn="l"/>
              </a:tabLst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A. 渔舟逐水爱山春</a:t>
            </a:r>
          </a:p>
          <a:p>
            <a:pPr marL="12700" marR="5080">
              <a:lnSpc>
                <a:spcPct val="150000"/>
              </a:lnSpc>
              <a:tabLst>
                <a:tab pos="1093470" algn="l"/>
              </a:tabLst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B. 两岸桃花夹古津  C. 坐看红树不知远</a:t>
            </a:r>
          </a:p>
          <a:p>
            <a:pPr marL="12700" marR="5080">
              <a:lnSpc>
                <a:spcPct val="150000"/>
              </a:lnSpc>
              <a:tabLst>
                <a:tab pos="1093470" algn="l"/>
              </a:tabLst>
            </a:pPr>
            <a:endParaRPr sz="1700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>
              <a:lnSpc>
                <a:spcPct val="150000"/>
              </a:lnSpc>
              <a:tabLst>
                <a:tab pos="1093470" algn="l"/>
              </a:tabLst>
            </a:pPr>
            <a:endParaRPr sz="1700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>
              <a:lnSpc>
                <a:spcPct val="150000"/>
              </a:lnSpc>
              <a:tabLst>
                <a:tab pos="1093470" algn="l"/>
              </a:tabLst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D. 行尽青溪不见人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8347709" y="6270650"/>
            <a:ext cx="278765" cy="2743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10">
                <a:latin typeface="Arial"/>
                <a:cs typeface="Arial"/>
              </a:rPr>
              <a:t>04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5"/>
              <a:t>文本精讲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087018" y="1468501"/>
            <a:ext cx="7341870" cy="3600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35"/>
              </a:lnSpc>
            </a:pPr>
            <a:r>
              <a:rPr sz="2400" spc="-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林尽水源，便得一山，山有小口，仿佛若有光。便舍船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477418" y="2566161"/>
            <a:ext cx="7951470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40"/>
              </a:lnSpc>
            </a:pPr>
            <a:r>
              <a:rPr sz="24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，从口入。初极狭，才通人。复行数十步，豁然开朗。土地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477418" y="3663695"/>
            <a:ext cx="6122670" cy="36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840"/>
              </a:lnSpc>
            </a:pPr>
            <a:r>
              <a:rPr sz="2400" u="heavy" spc="-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平旷，屋舍俨然，有良田、美池、桑竹之属。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150721" y="1909953"/>
            <a:ext cx="1038860" cy="2438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林尽于水源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5334380" y="1884045"/>
            <a:ext cx="1242060" cy="487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sz="16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隐隐约约</a:t>
            </a:r>
          </a:p>
          <a:p>
            <a:pPr algn="ctr">
              <a:lnSpc>
                <a:spcPct val="100000"/>
              </a:lnSpc>
            </a:pPr>
            <a:r>
              <a:rPr sz="16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形容看不真切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2995929" y="3030473"/>
            <a:ext cx="836294" cy="2438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-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仅仅、只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6021704" y="3004880"/>
            <a:ext cx="1649730" cy="4925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01600">
              <a:lnSpc>
                <a:spcPct val="101000"/>
              </a:lnSpc>
            </a:pPr>
            <a:r>
              <a:rPr sz="16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形容由狭窄幽暗  突然变得开阔敞亮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1799589" y="4091432"/>
            <a:ext cx="1038860" cy="2438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整齐的样子</a:t>
            </a:r>
          </a:p>
        </p:txBody>
      </p:sp>
      <p:sp>
        <p:nvSpPr>
          <p:cNvPr id="12" name="object 12"/>
          <p:cNvSpPr txBox="1"/>
          <p:nvPr/>
        </p:nvSpPr>
        <p:spPr>
          <a:xfrm>
            <a:off x="6011036" y="4063110"/>
            <a:ext cx="228600" cy="2438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类</a:t>
            </a:r>
          </a:p>
        </p:txBody>
      </p:sp>
      <p:sp>
        <p:nvSpPr>
          <p:cNvPr id="13" name="object 13"/>
          <p:cNvSpPr txBox="1"/>
          <p:nvPr/>
        </p:nvSpPr>
        <p:spPr>
          <a:xfrm>
            <a:off x="2029460" y="3403980"/>
            <a:ext cx="358775" cy="2743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2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yǎn</a:t>
            </a:r>
          </a:p>
        </p:txBody>
      </p:sp>
      <p:sp>
        <p:nvSpPr>
          <p:cNvPr id="14" name="object 14"/>
          <p:cNvSpPr txBox="1"/>
          <p:nvPr/>
        </p:nvSpPr>
        <p:spPr>
          <a:xfrm>
            <a:off x="7741157" y="1900554"/>
            <a:ext cx="431165" cy="2438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-5">
                <a:solidFill>
                  <a:srgbClr val="2069D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舍掉</a:t>
            </a:r>
          </a:p>
        </p:txBody>
      </p:sp>
      <p:sp>
        <p:nvSpPr>
          <p:cNvPr id="15" name="object 15"/>
          <p:cNvSpPr/>
          <p:nvPr/>
        </p:nvSpPr>
        <p:spPr>
          <a:xfrm>
            <a:off x="265175" y="4966715"/>
            <a:ext cx="8613775" cy="1705610"/>
          </a:xfrm>
          <a:custGeom>
            <a:avLst/>
            <a:gdLst/>
            <a:ahLst/>
            <a:cxnLst/>
            <a:rect l="l" t="t" r="r" b="b"/>
            <a:pathLst>
              <a:path w="8613775" h="1705607">
                <a:moveTo>
                  <a:pt x="0" y="1705356"/>
                </a:moveTo>
                <a:lnTo>
                  <a:pt x="8613648" y="1705356"/>
                </a:lnTo>
                <a:lnTo>
                  <a:pt x="8613648" y="0"/>
                </a:lnTo>
                <a:lnTo>
                  <a:pt x="0" y="0"/>
                </a:lnTo>
                <a:lnTo>
                  <a:pt x="0" y="170535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 txBox="1"/>
          <p:nvPr/>
        </p:nvSpPr>
        <p:spPr>
          <a:xfrm>
            <a:off x="265175" y="4966715"/>
            <a:ext cx="8613775" cy="1694180"/>
          </a:xfrm>
          <a:prstGeom prst="rect">
            <a:avLst/>
          </a:prstGeom>
          <a:solidFill>
            <a:srgbClr val="FFFFFF"/>
          </a:solidFill>
          <a:ln w="9144">
            <a:solidFill>
              <a:srgbClr val="000000"/>
            </a:solidFill>
          </a:ln>
        </p:spPr>
        <p:txBody>
          <a:bodyPr vert="horz" wrap="square" lIns="0" tIns="22860" rIns="0" bIns="0" rtlCol="0">
            <a:spAutoFit/>
          </a:bodyPr>
          <a:lstStyle/>
          <a:p>
            <a:pPr marL="85725" marR="52070">
              <a:lnSpc>
                <a:spcPts val="3240"/>
              </a:lnSpc>
              <a:spcBef>
                <a:spcPts val="18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【参考译文】桃林的尽头正是溪水的发源地，便出现一座山，山上有个小洞口，洞  里隐隐约约似乎有点光亮。渔人于是下了船，从洞口进去。起初，洞口很狭窄，只  容一个人通过。又走了几十步，突然变得开阔敞亮了。呈现在他眼前的是一片平坦</a:t>
            </a:r>
          </a:p>
          <a:p>
            <a:pPr marL="85725" marR="52070">
              <a:lnSpc>
                <a:spcPts val="3240"/>
              </a:lnSpc>
              <a:spcBef>
                <a:spcPts val="180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宽广的土地，一排排整齐的房舍，还有肥沃的田地，美丽的池沼，桑树、竹林之类。</a:t>
            </a: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695700" y="1859279"/>
            <a:ext cx="2537460" cy="57912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2125218" y="1921002"/>
            <a:ext cx="5473065" cy="51206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246380" algn="ctr">
              <a:lnSpc>
                <a:spcPct val="100000"/>
              </a:lnSpc>
            </a:pPr>
            <a:r>
              <a:rPr sz="2800" spc="-5">
                <a:solidFill>
                  <a:srgbClr val="333333"/>
                </a:solidFill>
                <a:latin typeface="PMingLiU" panose="02020500000000000000" charset="-120"/>
                <a:cs typeface="PMingLiU" panose="02020500000000000000" charset="-120"/>
              </a:rPr>
              <a:t>属</a:t>
            </a:r>
          </a:p>
          <a:p>
            <a:pPr marR="246380" algn="ctr">
              <a:lnSpc>
                <a:spcPct val="100000"/>
              </a:lnSpc>
            </a:pPr>
            <a:endParaRPr sz="2800" spc="-5">
              <a:solidFill>
                <a:srgbClr val="333333"/>
              </a:solidFill>
              <a:latin typeface="PMingLiU" panose="02020500000000000000" charset="-120"/>
              <a:cs typeface="PMingLiU" panose="02020500000000000000" charset="-120"/>
            </a:endParaRPr>
          </a:p>
          <a:p>
            <a:pPr marR="246380" algn="ctr">
              <a:lnSpc>
                <a:spcPct val="100000"/>
              </a:lnSpc>
            </a:pPr>
            <a:r>
              <a:rPr sz="2800" spc="-5">
                <a:solidFill>
                  <a:srgbClr val="333333"/>
                </a:solidFill>
                <a:latin typeface="PMingLiU" panose="02020500000000000000" charset="-120"/>
                <a:cs typeface="PMingLiU" panose="02020500000000000000" charset="-120"/>
              </a:rPr>
              <a:t>1.	(zhǔ) 连接：常有高猿长啸，属引凄异，空谷传响，哀</a:t>
            </a:r>
          </a:p>
          <a:p>
            <a:pPr marR="246380" algn="ctr">
              <a:lnSpc>
                <a:spcPct val="100000"/>
              </a:lnSpc>
            </a:pPr>
            <a:r>
              <a:rPr sz="2800" spc="-5">
                <a:solidFill>
                  <a:srgbClr val="333333"/>
                </a:solidFill>
                <a:latin typeface="PMingLiU" panose="02020500000000000000" charset="-120"/>
                <a:cs typeface="PMingLiU" panose="02020500000000000000" charset="-120"/>
              </a:rPr>
              <a:t>1</a:t>
            </a:r>
          </a:p>
          <a:p>
            <a:pPr marR="246380" algn="ctr">
              <a:lnSpc>
                <a:spcPct val="100000"/>
              </a:lnSpc>
            </a:pPr>
            <a:r>
              <a:rPr sz="2800" spc="-5">
                <a:solidFill>
                  <a:srgbClr val="333333"/>
                </a:solidFill>
                <a:latin typeface="PMingLiU" panose="02020500000000000000" charset="-120"/>
                <a:cs typeface="PMingLiU" panose="02020500000000000000" charset="-120"/>
              </a:rPr>
              <a:t>转久绝（《三峡》）</a:t>
            </a:r>
          </a:p>
          <a:p>
            <a:pPr marR="246380" algn="ctr">
              <a:lnSpc>
                <a:spcPct val="100000"/>
              </a:lnSpc>
            </a:pPr>
            <a:r>
              <a:rPr sz="2800" spc="-5">
                <a:solidFill>
                  <a:srgbClr val="333333"/>
                </a:solidFill>
                <a:latin typeface="PMingLiU" panose="02020500000000000000" charset="-120"/>
                <a:cs typeface="PMingLiU" panose="02020500000000000000" charset="-120"/>
              </a:rPr>
              <a:t>2.	(zhǔ) 通“嘱”，嘱咐：属予作文以记之（《岳阳楼  记》）</a:t>
            </a:r>
          </a:p>
          <a:p>
            <a:pPr marR="246380" algn="ctr">
              <a:lnSpc>
                <a:spcPct val="100000"/>
              </a:lnSpc>
            </a:pPr>
            <a:r>
              <a:rPr sz="2800" spc="-5">
                <a:solidFill>
                  <a:srgbClr val="333333"/>
                </a:solidFill>
                <a:latin typeface="PMingLiU" panose="02020500000000000000" charset="-120"/>
                <a:cs typeface="PMingLiU" panose="02020500000000000000" charset="-120"/>
              </a:rPr>
              <a:t>3. (shǔ) 部属：壁门士吏谓从属车骑曰（《周亚夫军细  柳》）</a:t>
            </a:r>
          </a:p>
          <a:p>
            <a:pPr marR="246380" algn="ctr">
              <a:lnSpc>
                <a:spcPct val="100000"/>
              </a:lnSpc>
            </a:pPr>
            <a:r>
              <a:rPr sz="2800" spc="-5">
                <a:solidFill>
                  <a:srgbClr val="333333"/>
                </a:solidFill>
                <a:latin typeface="PMingLiU" panose="02020500000000000000" charset="-120"/>
                <a:cs typeface="PMingLiU" panose="02020500000000000000" charset="-120"/>
              </a:rPr>
              <a:t>4.	(shǔ) 类：有良田、美池、桑竹之属（《桃花源记》）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3339" y="212216"/>
            <a:ext cx="749300" cy="289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900" spc="-5">
                <a:solidFill>
                  <a:srgbClr val="333333"/>
                </a:solidFill>
                <a:latin typeface="PMingLiU" panose="02020500000000000000" charset="-120"/>
                <a:cs typeface="PMingLiU" panose="02020500000000000000" charset="-120"/>
              </a:rPr>
              <a:t>互动题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161084" y="1644650"/>
            <a:ext cx="4133215" cy="2590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【互动题】下列加点字解释错误的一项是（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5695569" y="1644650"/>
            <a:ext cx="241935" cy="2590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）</a:t>
            </a:r>
          </a:p>
        </p:txBody>
      </p:sp>
      <p:sp>
        <p:nvSpPr>
          <p:cNvPr id="6" name="object 6"/>
          <p:cNvSpPr/>
          <p:nvPr/>
        </p:nvSpPr>
        <p:spPr>
          <a:xfrm>
            <a:off x="1078991" y="2252472"/>
            <a:ext cx="4450080" cy="55168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1078991" y="3092195"/>
            <a:ext cx="4450080" cy="551687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/>
          <p:nvPr/>
        </p:nvSpPr>
        <p:spPr>
          <a:xfrm>
            <a:off x="1080516" y="3936491"/>
            <a:ext cx="4450080" cy="55168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1082039" y="4794503"/>
            <a:ext cx="4450080" cy="55168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1293622" y="2370709"/>
            <a:ext cx="3194685" cy="15544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700" spc="110">
                <a:solidFill>
                  <a:srgbClr val="333333"/>
                </a:solidFill>
                <a:latin typeface="Arial"/>
                <a:cs typeface="Arial"/>
              </a:rPr>
              <a:t>A.  便舍.   船，从口入：舍掉。</a:t>
            </a:r>
          </a:p>
          <a:p>
            <a:pPr marL="12700">
              <a:lnSpc>
                <a:spcPct val="100000"/>
              </a:lnSpc>
            </a:pPr>
            <a:r>
              <a:rPr sz="1700" spc="110">
                <a:solidFill>
                  <a:srgbClr val="333333"/>
                </a:solidFill>
                <a:latin typeface="Arial"/>
                <a:cs typeface="Arial"/>
              </a:rPr>
              <a:t>B. 豁. 然. 开朗：开阔通达的样子。  C.  屋舍俨.  然. ：整齐的样子。</a:t>
            </a:r>
          </a:p>
          <a:p>
            <a:pPr marL="12700">
              <a:lnSpc>
                <a:spcPct val="100000"/>
              </a:lnSpc>
            </a:pPr>
            <a:endParaRPr sz="1700" spc="110">
              <a:solidFill>
                <a:srgbClr val="333333"/>
              </a:solidFill>
              <a:latin typeface="Arial"/>
              <a:cs typeface="Arial"/>
            </a:endParaRPr>
          </a:p>
          <a:p>
            <a:pPr marL="12700">
              <a:lnSpc>
                <a:spcPct val="100000"/>
              </a:lnSpc>
            </a:pPr>
            <a:r>
              <a:rPr sz="1700" spc="110">
                <a:solidFill>
                  <a:srgbClr val="333333"/>
                </a:solidFill>
                <a:latin typeface="Arial"/>
                <a:cs typeface="Arial"/>
              </a:rPr>
              <a:t>D.  良田美池桑竹之属. ：归属。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8347709" y="6270650"/>
            <a:ext cx="278765" cy="2743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10">
                <a:latin typeface="Arial"/>
                <a:cs typeface="Arial"/>
              </a:rPr>
              <a:t>05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5"/>
              <a:t>魏晋风骨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23417" y="1209167"/>
            <a:ext cx="7797800" cy="164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50000"/>
              </a:lnSpc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郗太傅在京口，遣门生与王丞相书，求女婿。丞相语郗信：“君往东厢，任意  选之。”门生归，白郗曰：“王家诸郎亦皆可嘉，闻来觅婿，咸自矜持，唯有  一郎在东床上坦腹卧，如不闻。”郗公云：“正此好！”访之，乃是逸少，因  嫁女与焉。</a:t>
            </a:r>
          </a:p>
        </p:txBody>
      </p:sp>
      <p:sp>
        <p:nvSpPr>
          <p:cNvPr id="5" name="object 5"/>
          <p:cNvSpPr/>
          <p:nvPr/>
        </p:nvSpPr>
        <p:spPr>
          <a:xfrm>
            <a:off x="544068" y="3429000"/>
            <a:ext cx="3671315" cy="2927604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770376" y="3429000"/>
            <a:ext cx="4684776" cy="292760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5"/>
              <a:t>文本精讲</a:t>
            </a:r>
          </a:p>
        </p:txBody>
      </p:sp>
      <p:sp>
        <p:nvSpPr>
          <p:cNvPr id="4" name="object 4"/>
          <p:cNvSpPr/>
          <p:nvPr/>
        </p:nvSpPr>
        <p:spPr>
          <a:xfrm>
            <a:off x="579119" y="5071871"/>
            <a:ext cx="8231505" cy="1122045"/>
          </a:xfrm>
          <a:custGeom>
            <a:avLst/>
            <a:gdLst/>
            <a:ahLst/>
            <a:cxnLst/>
            <a:rect l="l" t="t" r="r" b="b"/>
            <a:pathLst>
              <a:path w="8231505" h="1122045">
                <a:moveTo>
                  <a:pt x="0" y="1121664"/>
                </a:moveTo>
                <a:lnTo>
                  <a:pt x="8231124" y="1121664"/>
                </a:lnTo>
                <a:lnTo>
                  <a:pt x="8231124" y="0"/>
                </a:lnTo>
                <a:lnTo>
                  <a:pt x="0" y="0"/>
                </a:lnTo>
                <a:lnTo>
                  <a:pt x="0" y="1121664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/>
          <p:nvPr/>
        </p:nvSpPr>
        <p:spPr>
          <a:xfrm>
            <a:off x="579119" y="5071871"/>
            <a:ext cx="8231505" cy="1069848"/>
          </a:xfrm>
          <a:prstGeom prst="rect">
            <a:avLst/>
          </a:prstGeom>
          <a:solidFill>
            <a:srgbClr val="FFFFFF"/>
          </a:solidFill>
          <a:ln w="9144">
            <a:solidFill>
              <a:srgbClr val="000000"/>
            </a:solidFill>
          </a:ln>
        </p:spPr>
        <p:txBody>
          <a:bodyPr vert="horz" wrap="square" lIns="0" tIns="0" rIns="0" bIns="0" rtlCol="0">
            <a:spAutoFit/>
          </a:bodyPr>
          <a:lstStyle/>
          <a:p>
            <a:pPr marL="86360" marR="126365" algn="just">
              <a:lnSpc>
                <a:spcPct val="130000"/>
              </a:lnSpc>
            </a:pPr>
            <a:r>
              <a:rPr sz="1800" spc="-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【参考译文】田间小路纵横交错，四通八达，村落间鸡鸣狗叫之声都处处可以听  到。人们在田野里来来往往耕种劳作，男女穿戴，都跟桃花源外面的人一样。老  人和小孩都安闲快乐。</a:t>
            </a:r>
          </a:p>
        </p:txBody>
      </p:sp>
      <p:sp>
        <p:nvSpPr>
          <p:cNvPr id="6" name="object 6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899795">
              <a:lnSpc>
                <a:spcPct val="100000"/>
              </a:lnSpc>
            </a:pPr>
            <a:r>
              <a:rPr u="heavy" spc="-5">
                <a:solidFill>
                  <a:srgbClr val="FF0000"/>
                </a:solidFill>
              </a:rPr>
              <a:t>阡陌交通，鸡犬相闻。其中往来种作，男女衣</a:t>
            </a:r>
          </a:p>
          <a:p>
            <a:pPr marL="899795">
              <a:lnSpc>
                <a:spcPct val="100000"/>
              </a:lnSpc>
            </a:pPr>
            <a:r>
              <a:rPr u="heavy" spc="-5">
                <a:solidFill>
                  <a:srgbClr val="FF0000"/>
                </a:solidFill>
              </a:rPr>
              <a:t>田间小路交错相通	可以互相听到</a:t>
            </a:r>
          </a:p>
          <a:p>
            <a:pPr marL="899795">
              <a:lnSpc>
                <a:spcPct val="100000"/>
              </a:lnSpc>
            </a:pPr>
            <a:endParaRPr u="heavy" spc="-5">
              <a:solidFill>
                <a:srgbClr val="FF0000"/>
              </a:solidFill>
            </a:endParaRPr>
          </a:p>
          <a:p>
            <a:pPr marL="899795">
              <a:lnSpc>
                <a:spcPct val="100000"/>
              </a:lnSpc>
            </a:pPr>
            <a:endParaRPr u="heavy" spc="-5">
              <a:solidFill>
                <a:srgbClr val="FF0000"/>
              </a:solidFill>
            </a:endParaRPr>
          </a:p>
          <a:p>
            <a:pPr marL="899795">
              <a:lnSpc>
                <a:spcPct val="100000"/>
              </a:lnSpc>
            </a:pPr>
            <a:r>
              <a:rPr u="heavy" spc="-5">
                <a:solidFill>
                  <a:srgbClr val="FF0000"/>
                </a:solidFill>
              </a:rPr>
              <a:t>着，悉如外人。黄发垂髫，并怡然自乐。</a:t>
            </a:r>
          </a:p>
          <a:p>
            <a:pPr marL="899795">
              <a:lnSpc>
                <a:spcPct val="100000"/>
              </a:lnSpc>
            </a:pPr>
            <a:r>
              <a:rPr u="heavy" spc="-5">
                <a:solidFill>
                  <a:srgbClr val="FF0000"/>
                </a:solidFill>
              </a:rPr>
              <a:t>全，都	指老人和小孩	一起，一并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3690873" y="6414820"/>
            <a:ext cx="5055870" cy="27368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155"/>
              </a:lnSpc>
            </a:pPr>
            <a:r>
              <a:rPr sz="1800" spc="-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鸡犬之声相闻，民至老死不相往来。——《老子》</a:t>
            </a: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5"/>
              <a:t>文本精讲</a:t>
            </a:r>
          </a:p>
        </p:txBody>
      </p:sp>
      <p:sp>
        <p:nvSpPr>
          <p:cNvPr id="3" name="object 3"/>
          <p:cNvSpPr/>
          <p:nvPr/>
        </p:nvSpPr>
        <p:spPr>
          <a:xfrm>
            <a:off x="7711440" y="170687"/>
            <a:ext cx="1175003" cy="21335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1298575" y="3458845"/>
            <a:ext cx="1855470" cy="5486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600" b="1">
                <a:latin typeface="微软雅黑" panose="020B0503020204020204" charset="-122"/>
                <a:cs typeface="微软雅黑" panose="020B0503020204020204" charset="-122"/>
              </a:rPr>
              <a:t>黄发垂髫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90855" y="1106871"/>
            <a:ext cx="3688079" cy="164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营养不调时，蛋白质的缺乏可使毛发  色素减退，变为褐色或灰色。而缺少  必需的脂肪酸，也可使发色变淡</a:t>
            </a:r>
          </a:p>
          <a:p>
            <a:pPr marL="12700" marR="5080" algn="just">
              <a:lnSpc>
                <a:spcPct val="100000"/>
              </a:lnSpc>
            </a:pPr>
            <a:endParaRPr sz="18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 algn="just">
              <a:lnSpc>
                <a:spcPct val="100000"/>
              </a:lnSpc>
            </a:pP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老人最近饮食上补充的微量元素比较  好，头发会由白变黄在慢慢变黑</a:t>
            </a:r>
          </a:p>
        </p:txBody>
      </p:sp>
      <p:sp>
        <p:nvSpPr>
          <p:cNvPr id="6" name="object 6"/>
          <p:cNvSpPr/>
          <p:nvPr/>
        </p:nvSpPr>
        <p:spPr>
          <a:xfrm>
            <a:off x="4706111" y="0"/>
            <a:ext cx="4437888" cy="6853426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390855" y="4766523"/>
            <a:ext cx="3688079" cy="10972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00000"/>
              </a:lnSpc>
            </a:pPr>
            <a:r>
              <a:rPr sz="1800" spc="-5">
                <a:latin typeface="微软雅黑" panose="020B0503020204020204" charset="-122"/>
                <a:cs typeface="微软雅黑" panose="020B0503020204020204" charset="-122"/>
              </a:rPr>
              <a:t>虽然古代有【身体发肤，受之父母，  不敢毁伤，孝之始也】的说法，但是  对于小孩子，还是经常进行剃发的，  因为为了避免孩童长虱子和皮肤病。</a:t>
            </a: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695700" y="1859279"/>
            <a:ext cx="2537460" cy="57912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 txBox="1"/>
          <p:nvPr/>
        </p:nvSpPr>
        <p:spPr>
          <a:xfrm>
            <a:off x="4544059" y="1921002"/>
            <a:ext cx="381000" cy="426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spc="-5">
                <a:solidFill>
                  <a:srgbClr val="333333"/>
                </a:solidFill>
                <a:latin typeface="PMingLiU" panose="02020500000000000000" charset="-120"/>
                <a:cs typeface="PMingLiU" panose="02020500000000000000" charset="-120"/>
              </a:rPr>
              <a:t>悉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2125217" y="2847594"/>
            <a:ext cx="157480" cy="289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900" spc="-5">
                <a:solidFill>
                  <a:srgbClr val="FFFFFF"/>
                </a:solidFill>
                <a:latin typeface="Tahoma" panose="020B0604030504040204"/>
                <a:cs typeface="Tahoma" panose="020B0604030504040204"/>
              </a:rPr>
              <a:t>1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2125217" y="2534031"/>
            <a:ext cx="5859145" cy="19431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50000"/>
              </a:lnSpc>
            </a:pPr>
            <a:r>
              <a:rPr sz="1700">
                <a:latin typeface="Times New Roman" panose="02020603050405020304"/>
                <a:cs typeface="Times New Roman" panose="02020603050405020304"/>
              </a:rPr>
              <a:t>1. 全，都：  其中往来种作，男女衣着，悉如外人（《桃花源记》）  愚以为宫中之事，事无大小，悉以咨之（《出师表》）  愚以为营中之事，悉以咨之（《出师表》）  侍中、尚书、长史、参军，此悉贞良死节之臣（《出师表》）  2. 详尽→详尽地叙述、知道：知悉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5"/>
              <a:t>文本精讲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53339" y="1170431"/>
            <a:ext cx="8263255" cy="16459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50000"/>
              </a:lnSpc>
            </a:pPr>
            <a:r>
              <a:rPr sz="2400" spc="-5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作者是怎样描绘桃花源的？有什么作用？  土地平旷，屋舍俨然，有良田、美池、桑竹之属。  阡陌交通，鸡犬相闻。其中往来种作，男女衣着，悉如外人。  黄发垂髫，并怡然自乐。</a:t>
            </a:r>
          </a:p>
        </p:txBody>
      </p:sp>
      <p:sp>
        <p:nvSpPr>
          <p:cNvPr id="5" name="object 5"/>
          <p:cNvSpPr/>
          <p:nvPr/>
        </p:nvSpPr>
        <p:spPr>
          <a:xfrm>
            <a:off x="4796028" y="3886200"/>
            <a:ext cx="4209287" cy="280111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5"/>
              <a:t>文本精讲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53339" y="1207008"/>
            <a:ext cx="8259445" cy="25603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5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作者是怎样描绘桃花源的？有什么作用？</a:t>
            </a:r>
          </a:p>
          <a:p>
            <a:pPr marL="12700">
              <a:lnSpc>
                <a:spcPct val="100000"/>
              </a:lnSpc>
            </a:pPr>
            <a:endParaRPr sz="2400" spc="-5">
              <a:solidFill>
                <a:srgbClr val="333333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</a:pPr>
            <a:r>
              <a:rPr sz="2400" spc="-5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作者从自然景象和生活情景两方面描绘了环境幽美，人民  生活安乐幸福的桃花源。</a:t>
            </a:r>
          </a:p>
          <a:p>
            <a:pPr marL="12700">
              <a:lnSpc>
                <a:spcPct val="100000"/>
              </a:lnSpc>
            </a:pPr>
            <a:r>
              <a:rPr sz="2400" spc="-5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作者所描绘的理想境界的生活图景，寄托着作者的理想，  也是为了反衬外界战乱频仍、</a:t>
            </a:r>
          </a:p>
          <a:p>
            <a:pPr marL="12700">
              <a:lnSpc>
                <a:spcPct val="100000"/>
              </a:lnSpc>
            </a:pPr>
            <a:r>
              <a:rPr sz="2400" spc="-5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社会黑暗、人民生活困苦不堪  的现实。</a:t>
            </a:r>
          </a:p>
        </p:txBody>
      </p:sp>
      <p:sp>
        <p:nvSpPr>
          <p:cNvPr id="5" name="object 5"/>
          <p:cNvSpPr/>
          <p:nvPr/>
        </p:nvSpPr>
        <p:spPr>
          <a:xfrm>
            <a:off x="4796028" y="3886200"/>
            <a:ext cx="4209287" cy="280111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5"/>
              <a:t>文本精讲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885314" y="4814061"/>
            <a:ext cx="1038860" cy="2438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竟然，居然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956430" y="4811074"/>
            <a:ext cx="836294" cy="4925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100330">
              <a:lnSpc>
                <a:spcPct val="101000"/>
              </a:lnSpc>
            </a:pPr>
            <a:r>
              <a:rPr sz="16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不要说  更不必说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32840" y="3304920"/>
            <a:ext cx="7646670" cy="14630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乱，率妻子邑人来此绝境，不复出焉，遂与外人间隔。问</a:t>
            </a:r>
          </a:p>
          <a:p>
            <a:pPr marL="12700">
              <a:lnSpc>
                <a:spcPct val="100000"/>
              </a:lnSpc>
            </a:pPr>
            <a:r>
              <a:rPr sz="2400" spc="-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妻子儿女	与人世隔绝的地方	于此	隔绝、不通音讯</a:t>
            </a:r>
          </a:p>
          <a:p>
            <a:pPr marL="12700">
              <a:lnSpc>
                <a:spcPct val="100000"/>
              </a:lnSpc>
            </a:pPr>
            <a:endParaRPr sz="2400" spc="-5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</a:pPr>
            <a:r>
              <a:rPr sz="2400" spc="-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今是何世，乃不知有汉，无论魏晋。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6279007" y="2971165"/>
            <a:ext cx="1284605" cy="4828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7" baseline="2000">
                <a:solidFill>
                  <a:srgbClr val="2069D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外界的人 jiàn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732841" y="839978"/>
            <a:ext cx="7646670" cy="1630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173480" algn="r">
              <a:lnSpc>
                <a:spcPts val="2140"/>
              </a:lnSpc>
            </a:pPr>
            <a:r>
              <a:rPr sz="1800" spc="2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yāo</a:t>
            </a:r>
          </a:p>
          <a:p>
            <a:pPr marR="1173480" algn="r">
              <a:lnSpc>
                <a:spcPts val="2140"/>
              </a:lnSpc>
            </a:pPr>
            <a:r>
              <a:rPr sz="1800" spc="2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见渔人，乃大惊，问所从来。具答之。便要还家，设</a:t>
            </a:r>
          </a:p>
          <a:p>
            <a:pPr marR="1173480" algn="r">
              <a:lnSpc>
                <a:spcPts val="2140"/>
              </a:lnSpc>
            </a:pPr>
            <a:r>
              <a:rPr sz="1800" spc="2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于是，就	详细	同“邀”，邀请</a:t>
            </a:r>
          </a:p>
          <a:p>
            <a:pPr marR="1173480" algn="r">
              <a:lnSpc>
                <a:spcPts val="2140"/>
              </a:lnSpc>
            </a:pPr>
            <a:endParaRPr sz="1800" spc="20">
              <a:solidFill>
                <a:srgbClr val="FF0000"/>
              </a:solidFill>
              <a:latin typeface="Times New Roman" panose="02020603050405020304"/>
              <a:cs typeface="Times New Roman" panose="02020603050405020304"/>
            </a:endParaRPr>
          </a:p>
          <a:p>
            <a:pPr marR="1173480" algn="r">
              <a:lnSpc>
                <a:spcPts val="2140"/>
              </a:lnSpc>
            </a:pPr>
            <a:r>
              <a:rPr sz="1800" spc="2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酒杀鸡作食。村中闻有此人，咸来问讯。自云先世避秦时</a:t>
            </a:r>
          </a:p>
          <a:p>
            <a:pPr marR="1173480" algn="r">
              <a:lnSpc>
                <a:spcPts val="2140"/>
              </a:lnSpc>
            </a:pPr>
            <a:r>
              <a:rPr sz="1800" spc="20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全，都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2365629" y="3017265"/>
            <a:ext cx="431165" cy="2438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-5">
                <a:solidFill>
                  <a:srgbClr val="2069D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乡邻</a:t>
            </a:r>
          </a:p>
        </p:txBody>
      </p:sp>
      <p:sp>
        <p:nvSpPr>
          <p:cNvPr id="10" name="object 10"/>
          <p:cNvSpPr/>
          <p:nvPr/>
        </p:nvSpPr>
        <p:spPr>
          <a:xfrm>
            <a:off x="50292" y="5411723"/>
            <a:ext cx="9093835" cy="1446530"/>
          </a:xfrm>
          <a:custGeom>
            <a:avLst/>
            <a:gdLst/>
            <a:ahLst/>
            <a:cxnLst/>
            <a:rect l="l" t="t" r="r" b="b"/>
            <a:pathLst>
              <a:path w="9093835" h="1446529">
                <a:moveTo>
                  <a:pt x="9093708" y="1446272"/>
                </a:moveTo>
                <a:lnTo>
                  <a:pt x="9093708" y="0"/>
                </a:lnTo>
                <a:lnTo>
                  <a:pt x="0" y="0"/>
                </a:lnTo>
                <a:lnTo>
                  <a:pt x="0" y="1446272"/>
                </a:lnTo>
                <a:lnTo>
                  <a:pt x="9093708" y="144627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50292" y="5411723"/>
            <a:ext cx="9093835" cy="1446530"/>
          </a:xfrm>
          <a:custGeom>
            <a:avLst/>
            <a:gdLst/>
            <a:ahLst/>
            <a:cxnLst/>
            <a:rect l="l" t="t" r="r" b="b"/>
            <a:pathLst>
              <a:path w="9093835" h="1446529">
                <a:moveTo>
                  <a:pt x="9093708" y="1446272"/>
                </a:moveTo>
                <a:lnTo>
                  <a:pt x="9093708" y="0"/>
                </a:lnTo>
                <a:lnTo>
                  <a:pt x="0" y="0"/>
                </a:lnTo>
                <a:lnTo>
                  <a:pt x="0" y="1446272"/>
                </a:lnTo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 txBox="1"/>
          <p:nvPr/>
        </p:nvSpPr>
        <p:spPr>
          <a:xfrm>
            <a:off x="129336" y="5466283"/>
            <a:ext cx="8712200" cy="1371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457200" algn="just">
              <a:lnSpc>
                <a:spcPct val="100000"/>
              </a:lnSpc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那里的人看见了渔人，感到非常惊讶，问他是从哪儿来的。渔人详细地做了回答。  有人就邀请他到自己家里去，摆酒杀鸡做饭来款待他。村里的人听说来了这么一个人，  都来打听消息。他们自己说他们的祖先为了躲避秦时的战乱，领着妻子儿女和乡邻们来  到这个与人世隔绝的地方，不再出去，于是就跟外面的人断绝了来往。他们问现在是什  么朝代，竟然不知道有过汉朝，就更不必说魏晋了。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3339" y="212216"/>
            <a:ext cx="749300" cy="289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900" spc="-5">
                <a:solidFill>
                  <a:srgbClr val="333333"/>
                </a:solidFill>
                <a:latin typeface="PMingLiU" panose="02020500000000000000" charset="-120"/>
                <a:cs typeface="PMingLiU" panose="02020500000000000000" charset="-120"/>
              </a:rPr>
              <a:t>互动题</a:t>
            </a:r>
          </a:p>
        </p:txBody>
      </p:sp>
      <p:sp>
        <p:nvSpPr>
          <p:cNvPr id="4" name="object 4"/>
          <p:cNvSpPr/>
          <p:nvPr/>
        </p:nvSpPr>
        <p:spPr>
          <a:xfrm>
            <a:off x="842772" y="2164079"/>
            <a:ext cx="4450080" cy="55321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835152" y="3009900"/>
            <a:ext cx="4450080" cy="55168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915720" y="1232534"/>
            <a:ext cx="5003800" cy="1813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【互动题】（拖拽）把选项拖拽到对应的括号当中。</a:t>
            </a:r>
          </a:p>
          <a:p>
            <a:pPr marL="12700">
              <a:lnSpc>
                <a:spcPct val="100000"/>
              </a:lnSpc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	）见渔人，乃大惊，问（	）所从来</a:t>
            </a:r>
          </a:p>
          <a:p>
            <a:pPr marL="12700">
              <a:lnSpc>
                <a:spcPct val="100000"/>
              </a:lnSpc>
            </a:pPr>
            <a:endParaRPr sz="1700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渔人</a:t>
            </a:r>
          </a:p>
          <a:p>
            <a:pPr marL="12700">
              <a:lnSpc>
                <a:spcPct val="100000"/>
              </a:lnSpc>
            </a:pPr>
            <a:endParaRPr sz="1700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</a:pPr>
            <a:endParaRPr sz="1700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村人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8347709" y="6270650"/>
            <a:ext cx="278765" cy="2743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10">
                <a:latin typeface="Arial"/>
                <a:cs typeface="Arial"/>
              </a:rPr>
              <a:t>08</a:t>
            </a: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/>
          <p:nvPr/>
        </p:nvSpPr>
        <p:spPr>
          <a:xfrm>
            <a:off x="487680" y="2610611"/>
            <a:ext cx="8205216" cy="55168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80059" y="3454908"/>
            <a:ext cx="8203692" cy="55168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83108" y="4312920"/>
            <a:ext cx="8202168" cy="55321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90727" y="1705355"/>
            <a:ext cx="8205216" cy="55168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453339" y="212216"/>
            <a:ext cx="6224905" cy="26060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900" spc="-5">
                <a:solidFill>
                  <a:srgbClr val="333333"/>
                </a:solidFill>
                <a:latin typeface="PMingLiU" panose="02020500000000000000" charset="-120"/>
                <a:cs typeface="PMingLiU" panose="02020500000000000000" charset="-120"/>
              </a:rPr>
              <a:t>互动题</a:t>
            </a:r>
          </a:p>
          <a:p>
            <a:pPr marL="12700">
              <a:lnSpc>
                <a:spcPct val="100000"/>
              </a:lnSpc>
            </a:pPr>
            <a:r>
              <a:rPr sz="1900" spc="-5">
                <a:solidFill>
                  <a:srgbClr val="333333"/>
                </a:solidFill>
                <a:latin typeface="PMingLiU" panose="02020500000000000000" charset="-120"/>
                <a:cs typeface="PMingLiU" panose="02020500000000000000" charset="-120"/>
              </a:rPr>
              <a:t>【互动题】（一页多题）给下面每一个加点词选择正确的解释。  A. 仿. 佛. 若有光：A.好像；B.隐隐约约</a:t>
            </a:r>
          </a:p>
          <a:p>
            <a:pPr marL="12700">
              <a:lnSpc>
                <a:spcPct val="100000"/>
              </a:lnSpc>
            </a:pPr>
            <a:r>
              <a:rPr sz="1900" spc="-5">
                <a:solidFill>
                  <a:srgbClr val="333333"/>
                </a:solidFill>
                <a:latin typeface="PMingLiU" panose="02020500000000000000" charset="-120"/>
                <a:cs typeface="PMingLiU" panose="02020500000000000000" charset="-120"/>
              </a:rPr>
              <a:t>B. 阡陌交. 通. ，鸡犬相闻：A.运输事业；B.交错相通  C. 率妻.     子. 邑人来此绝境：A.妻子儿女；B.妻子</a:t>
            </a:r>
          </a:p>
          <a:p>
            <a:pPr marL="12700">
              <a:lnSpc>
                <a:spcPct val="100000"/>
              </a:lnSpc>
            </a:pPr>
            <a:endParaRPr sz="1900" spc="-5">
              <a:solidFill>
                <a:srgbClr val="333333"/>
              </a:solidFill>
              <a:latin typeface="PMingLiU" panose="02020500000000000000" charset="-120"/>
              <a:cs typeface="PMingLiU" panose="02020500000000000000" charset="-120"/>
            </a:endParaRPr>
          </a:p>
          <a:p>
            <a:pPr marL="12700">
              <a:lnSpc>
                <a:spcPct val="100000"/>
              </a:lnSpc>
            </a:pPr>
            <a:r>
              <a:rPr sz="1900" spc="-5">
                <a:solidFill>
                  <a:srgbClr val="333333"/>
                </a:solidFill>
                <a:latin typeface="PMingLiU" panose="02020500000000000000" charset="-120"/>
                <a:cs typeface="PMingLiU" panose="02020500000000000000" charset="-120"/>
              </a:rPr>
              <a:t>D. 乃不知有汉，无.  论. 魏、晋：A.不用说，更不必说；B.不管。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8347709" y="6270650"/>
            <a:ext cx="278765" cy="2743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10">
                <a:latin typeface="Arial"/>
                <a:cs typeface="Arial"/>
              </a:rPr>
              <a:t>10</a:t>
            </a: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3339" y="212216"/>
            <a:ext cx="749300" cy="289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900" spc="-5">
                <a:solidFill>
                  <a:srgbClr val="333333"/>
                </a:solidFill>
                <a:latin typeface="PMingLiU" panose="02020500000000000000" charset="-120"/>
                <a:cs typeface="PMingLiU" panose="02020500000000000000" charset="-120"/>
              </a:rPr>
              <a:t>互动题</a:t>
            </a:r>
          </a:p>
        </p:txBody>
      </p:sp>
      <p:sp>
        <p:nvSpPr>
          <p:cNvPr id="4" name="object 4"/>
          <p:cNvSpPr/>
          <p:nvPr/>
        </p:nvSpPr>
        <p:spPr>
          <a:xfrm>
            <a:off x="487680" y="2944367"/>
            <a:ext cx="7940040" cy="55168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80059" y="3788664"/>
            <a:ext cx="7940040" cy="55168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483108" y="4648200"/>
            <a:ext cx="7936992" cy="55168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95350" y="3056382"/>
            <a:ext cx="930275" cy="12954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6985">
              <a:lnSpc>
                <a:spcPct val="100000"/>
              </a:lnSpc>
            </a:pPr>
            <a:r>
              <a:rPr sz="1700" spc="110">
                <a:solidFill>
                  <a:srgbClr val="333333"/>
                </a:solidFill>
                <a:latin typeface="Arial"/>
                <a:cs typeface="Arial"/>
              </a:rPr>
              <a:t>B. 141岁</a:t>
            </a:r>
          </a:p>
          <a:p>
            <a:pPr marL="12700" indent="6985">
              <a:lnSpc>
                <a:spcPct val="100000"/>
              </a:lnSpc>
            </a:pPr>
            <a:r>
              <a:rPr sz="1700" spc="110">
                <a:solidFill>
                  <a:srgbClr val="333333"/>
                </a:solidFill>
                <a:latin typeface="Arial"/>
                <a:cs typeface="Arial"/>
              </a:rPr>
              <a:t>C. 151岁  D. 153岁</a:t>
            </a:r>
          </a:p>
        </p:txBody>
      </p:sp>
      <p:sp>
        <p:nvSpPr>
          <p:cNvPr id="8" name="object 8"/>
          <p:cNvSpPr/>
          <p:nvPr/>
        </p:nvSpPr>
        <p:spPr>
          <a:xfrm>
            <a:off x="490727" y="2039111"/>
            <a:ext cx="7941564" cy="55168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 txBox="1"/>
          <p:nvPr/>
        </p:nvSpPr>
        <p:spPr>
          <a:xfrm>
            <a:off x="453339" y="1138046"/>
            <a:ext cx="8451850" cy="10363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【互动题】渔人在桃花源里遇到一家人，爷爷已是古稀之年，爸爸正值强仕之年，千金</a:t>
            </a:r>
          </a:p>
          <a:p>
            <a:pPr marL="12700">
              <a:lnSpc>
                <a:spcPct val="100000"/>
              </a:lnSpc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是二八年华的俏姑娘，唯一的小儿子恰逢志学之年，请问他们一家人的总岁数是（	）</a:t>
            </a:r>
          </a:p>
          <a:p>
            <a:pPr marL="12700">
              <a:lnSpc>
                <a:spcPct val="100000"/>
              </a:lnSpc>
            </a:pPr>
            <a:endParaRPr sz="1700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A. 160岁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8347709" y="6270650"/>
            <a:ext cx="278765" cy="2743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10">
                <a:latin typeface="Arial"/>
                <a:cs typeface="Arial"/>
              </a:rPr>
              <a:t>09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489710" y="1206753"/>
            <a:ext cx="6787515" cy="5486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169670">
              <a:lnSpc>
                <a:spcPct val="100000"/>
              </a:lnSpc>
            </a:pPr>
            <a:r>
              <a:rPr sz="1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为，对、向</a:t>
            </a:r>
          </a:p>
          <a:p>
            <a:pPr marL="1169670">
              <a:lnSpc>
                <a:spcPct val="100000"/>
              </a:lnSpc>
            </a:pPr>
            <a:r>
              <a:rPr sz="1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此人一一为具言所闻，皆叹惋。余人各复延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732914" y="2010155"/>
            <a:ext cx="4523105" cy="2743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3595370" algn="l"/>
              </a:tabLst>
            </a:pPr>
            <a:r>
              <a:rPr sz="1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向（桃花源中人）详细地说出	感叹惋惜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791704" y="1977897"/>
            <a:ext cx="483234" cy="2743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邀请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7460106" y="3238753"/>
            <a:ext cx="482600" cy="2743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告诉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777951" y="2552446"/>
            <a:ext cx="7849870" cy="5219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766445" algn="r">
              <a:lnSpc>
                <a:spcPts val="2055"/>
              </a:lnSpc>
            </a:pPr>
            <a:r>
              <a:rPr sz="1800" spc="35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yù</a:t>
            </a:r>
          </a:p>
          <a:p>
            <a:pPr marR="766445" algn="r">
              <a:lnSpc>
                <a:spcPts val="2055"/>
              </a:lnSpc>
            </a:pPr>
            <a:r>
              <a:rPr sz="1800" spc="35">
                <a:solidFill>
                  <a:srgbClr val="FF0000"/>
                </a:solidFill>
                <a:latin typeface="Times New Roman" panose="02020603050405020304"/>
                <a:cs typeface="Times New Roman" panose="02020603050405020304"/>
              </a:rPr>
              <a:t>至其家，皆出酒食。停数日，辞去。此中人语云：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659993" y="4081017"/>
            <a:ext cx="3700145" cy="8534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0175">
              <a:lnSpc>
                <a:spcPct val="100000"/>
              </a:lnSpc>
            </a:pPr>
            <a:r>
              <a:rPr sz="2800" spc="-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“不足为外人道也。”</a:t>
            </a:r>
          </a:p>
          <a:p>
            <a:pPr marL="130175">
              <a:lnSpc>
                <a:spcPct val="100000"/>
              </a:lnSpc>
            </a:pPr>
            <a:r>
              <a:rPr sz="2800" spc="-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不值得，不必</a:t>
            </a:r>
          </a:p>
        </p:txBody>
      </p:sp>
      <p:sp>
        <p:nvSpPr>
          <p:cNvPr id="9" name="object 9"/>
          <p:cNvSpPr/>
          <p:nvPr/>
        </p:nvSpPr>
        <p:spPr>
          <a:xfrm>
            <a:off x="588263" y="5213603"/>
            <a:ext cx="8176259" cy="1483360"/>
          </a:xfrm>
          <a:custGeom>
            <a:avLst/>
            <a:gdLst/>
            <a:ahLst/>
            <a:cxnLst/>
            <a:rect l="l" t="t" r="r" b="b"/>
            <a:pathLst>
              <a:path w="8176259" h="1483359">
                <a:moveTo>
                  <a:pt x="0" y="1482852"/>
                </a:moveTo>
                <a:lnTo>
                  <a:pt x="8176259" y="1482852"/>
                </a:lnTo>
                <a:lnTo>
                  <a:pt x="8176259" y="0"/>
                </a:lnTo>
                <a:lnTo>
                  <a:pt x="0" y="0"/>
                </a:lnTo>
                <a:lnTo>
                  <a:pt x="0" y="1482852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588263" y="5213603"/>
            <a:ext cx="8176259" cy="1427099"/>
          </a:xfrm>
          <a:prstGeom prst="rect">
            <a:avLst/>
          </a:prstGeom>
          <a:solidFill>
            <a:srgbClr val="FFFFFF"/>
          </a:solidFill>
          <a:ln w="9144">
            <a:solidFill>
              <a:srgbClr val="000000"/>
            </a:solidFill>
          </a:ln>
        </p:spPr>
        <p:txBody>
          <a:bodyPr vert="horz" wrap="square" lIns="0" tIns="635" rIns="0" bIns="0" rtlCol="0">
            <a:spAutoFit/>
          </a:bodyPr>
          <a:lstStyle/>
          <a:p>
            <a:pPr marL="87630" marR="70485">
              <a:lnSpc>
                <a:spcPct val="130000"/>
              </a:lnSpc>
              <a:spcBef>
                <a:spcPts val="5"/>
              </a:spcBef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【参考译文】渔人把自己听到的事一一详细地告诉了他们，他们都很感叹惋惜。  其余的人各自又把渔人请到自己家中，都拿出酒饭来款待他。渔人逗留了几天  后，向村里人告辞离开。村里人嘱咐他说：“这里的事不值得对外边的人说  啊！”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5342001" y="3301110"/>
            <a:ext cx="431165" cy="2438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-10">
                <a:solidFill>
                  <a:srgbClr val="2069D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告辞</a:t>
            </a:r>
          </a:p>
        </p:txBody>
      </p:sp>
      <p:sp>
        <p:nvSpPr>
          <p:cNvPr id="12" name="object 1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5"/>
              <a:t>文本精讲</a:t>
            </a:r>
          </a:p>
        </p:txBody>
      </p:sp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1328400" y="125095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5"/>
              <a:t>祭酒王羲之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23417" y="1209167"/>
            <a:ext cx="7863205" cy="12344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algn="just">
              <a:lnSpc>
                <a:spcPct val="150000"/>
              </a:lnSpc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祭酒，汉魏以后官名。汉代本称仆射，东汉改为博士祭酒，为博士之首。 西晋  改设国子祭酒，是国子监（古代最高教育机构）最高级主管。相当于校长或教  育部长（因为当时国子监为最高教育机构）。</a:t>
            </a:r>
          </a:p>
        </p:txBody>
      </p:sp>
      <p:sp>
        <p:nvSpPr>
          <p:cNvPr id="5" name="object 5"/>
          <p:cNvSpPr/>
          <p:nvPr/>
        </p:nvSpPr>
        <p:spPr>
          <a:xfrm>
            <a:off x="544068" y="3429000"/>
            <a:ext cx="3671315" cy="2927604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770376" y="3429000"/>
            <a:ext cx="4684776" cy="2927604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3339" y="212216"/>
            <a:ext cx="749300" cy="289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900" spc="-5">
                <a:solidFill>
                  <a:srgbClr val="333333"/>
                </a:solidFill>
                <a:latin typeface="PMingLiU" panose="02020500000000000000" charset="-120"/>
                <a:cs typeface="PMingLiU" panose="02020500000000000000" charset="-120"/>
              </a:rPr>
              <a:t>互动题</a:t>
            </a:r>
          </a:p>
        </p:txBody>
      </p:sp>
      <p:sp>
        <p:nvSpPr>
          <p:cNvPr id="4" name="object 4"/>
          <p:cNvSpPr/>
          <p:nvPr/>
        </p:nvSpPr>
        <p:spPr>
          <a:xfrm>
            <a:off x="932688" y="1895855"/>
            <a:ext cx="5937504" cy="55168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32688" y="2734055"/>
            <a:ext cx="5937504" cy="55168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34211" y="3578352"/>
            <a:ext cx="5935980" cy="55168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37260" y="4437888"/>
            <a:ext cx="5931408" cy="55168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014780" y="1286764"/>
            <a:ext cx="4848225" cy="2331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4573270" algn="l"/>
              </a:tabLst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【互动题】下列省略成分补充错误的一项是（	）</a:t>
            </a:r>
          </a:p>
          <a:p>
            <a:pPr marL="12700">
              <a:lnSpc>
                <a:spcPct val="100000"/>
              </a:lnSpc>
              <a:tabLst>
                <a:tab pos="4573270" algn="l"/>
              </a:tabLst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A.	此人一一为（村人）具言所闻  B. （渔人）皆叹惋</a:t>
            </a:r>
          </a:p>
          <a:p>
            <a:pPr marL="12700">
              <a:lnSpc>
                <a:spcPct val="100000"/>
              </a:lnSpc>
              <a:tabLst>
                <a:tab pos="4573270" algn="l"/>
              </a:tabLst>
            </a:pPr>
            <a:endParaRPr sz="1700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tabLst>
                <a:tab pos="4573270" algn="l"/>
              </a:tabLst>
            </a:pPr>
            <a:endParaRPr sz="1700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tabLst>
                <a:tab pos="4573270" algn="l"/>
              </a:tabLst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C. （渔人）停数日，辞去</a:t>
            </a:r>
          </a:p>
          <a:p>
            <a:pPr marL="12700">
              <a:lnSpc>
                <a:spcPct val="100000"/>
              </a:lnSpc>
              <a:tabLst>
                <a:tab pos="4573270" algn="l"/>
              </a:tabLst>
            </a:pPr>
            <a:endParaRPr sz="1700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tabLst>
                <a:tab pos="4573270" algn="l"/>
              </a:tabLst>
            </a:pPr>
            <a:endParaRPr sz="1700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tabLst>
                <a:tab pos="4573270" algn="l"/>
              </a:tabLst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D. 此中人语（渔人）云：“不足为外人道也。”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8347709" y="6270650"/>
            <a:ext cx="245110" cy="2743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145">
                <a:latin typeface="Arial"/>
                <a:cs typeface="Arial"/>
              </a:rPr>
              <a:t>11</a:t>
            </a: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5"/>
              <a:t>文本精讲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53339" y="1353311"/>
            <a:ext cx="8260715" cy="29260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22300" indent="-610235">
              <a:lnSpc>
                <a:spcPct val="100000"/>
              </a:lnSpc>
            </a:pPr>
            <a:r>
              <a:rPr sz="2400" spc="-5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桃花源人为什么“叹惋”？又为什么说“不足为外人道也”？</a:t>
            </a:r>
          </a:p>
          <a:p>
            <a:pPr marL="622300" indent="-610235">
              <a:lnSpc>
                <a:spcPct val="100000"/>
              </a:lnSpc>
            </a:pPr>
            <a:endParaRPr sz="2400" spc="-5">
              <a:solidFill>
                <a:srgbClr val="333333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622300" indent="-610235">
              <a:lnSpc>
                <a:spcPct val="100000"/>
              </a:lnSpc>
            </a:pPr>
            <a:r>
              <a:rPr sz="2400" spc="-5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外界的人民在改朝换代的战争浩劫中所遭受的灾难给桃花  源人带来震动。反衬了世人的不幸，表现了桃花源人对战争的  厌恶，以及对没有压迫、没有剥削、和平恬静的社会理想的追  求。</a:t>
            </a:r>
          </a:p>
          <a:p>
            <a:pPr marL="622300" indent="-610235">
              <a:lnSpc>
                <a:spcPct val="100000"/>
              </a:lnSpc>
            </a:pPr>
            <a:r>
              <a:rPr sz="2400" spc="-5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暗示桃花源人不愿与世人交往的心  理，同时也为渔人后来“不复得路”  的结局埋下伏笔。</a:t>
            </a:r>
          </a:p>
        </p:txBody>
      </p:sp>
      <p:sp>
        <p:nvSpPr>
          <p:cNvPr id="5" name="object 5"/>
          <p:cNvSpPr/>
          <p:nvPr/>
        </p:nvSpPr>
        <p:spPr>
          <a:xfrm>
            <a:off x="5753100" y="4434838"/>
            <a:ext cx="3360420" cy="232105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1342771" y="1323847"/>
            <a:ext cx="7037070" cy="487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2054860">
              <a:lnSpc>
                <a:spcPct val="100000"/>
              </a:lnSpc>
            </a:pPr>
            <a:r>
              <a:rPr sz="1600" spc="-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沿着、顺着</a:t>
            </a:r>
          </a:p>
          <a:p>
            <a:pPr marL="2054860">
              <a:lnSpc>
                <a:spcPct val="100000"/>
              </a:lnSpc>
            </a:pPr>
            <a:r>
              <a:rPr sz="1600" spc="-1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既出，得其船，便扶向路，处处志之。及郡下，诣太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683754" y="2001392"/>
            <a:ext cx="431165" cy="2438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拜访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3959733" y="2026158"/>
            <a:ext cx="2847975" cy="2438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1514475" algn="l"/>
                <a:tab pos="2632075" algn="l"/>
              </a:tabLst>
            </a:pPr>
            <a:r>
              <a:rPr sz="16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先前的	做记号	到</a:t>
            </a:r>
          </a:p>
        </p:txBody>
      </p:sp>
      <p:sp>
        <p:nvSpPr>
          <p:cNvPr id="6" name="object 6"/>
          <p:cNvSpPr/>
          <p:nvPr/>
        </p:nvSpPr>
        <p:spPr>
          <a:xfrm>
            <a:off x="571500" y="4663440"/>
            <a:ext cx="8001000" cy="1690370"/>
          </a:xfrm>
          <a:custGeom>
            <a:avLst/>
            <a:gdLst/>
            <a:ahLst/>
            <a:cxnLst/>
            <a:rect l="l" t="t" r="r" b="b"/>
            <a:pathLst>
              <a:path w="8001000" h="1690370">
                <a:moveTo>
                  <a:pt x="0" y="1690116"/>
                </a:moveTo>
                <a:lnTo>
                  <a:pt x="8001000" y="1690116"/>
                </a:lnTo>
                <a:lnTo>
                  <a:pt x="8001000" y="0"/>
                </a:lnTo>
                <a:lnTo>
                  <a:pt x="0" y="0"/>
                </a:lnTo>
                <a:lnTo>
                  <a:pt x="0" y="1690116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571500" y="4663440"/>
            <a:ext cx="8001000" cy="1690370"/>
          </a:xfrm>
          <a:custGeom>
            <a:avLst/>
            <a:gdLst/>
            <a:ahLst/>
            <a:cxnLst/>
            <a:rect l="l" t="t" r="r" b="b"/>
            <a:pathLst>
              <a:path w="8001000" h="1690370">
                <a:moveTo>
                  <a:pt x="0" y="1690116"/>
                </a:moveTo>
                <a:lnTo>
                  <a:pt x="8001000" y="1690116"/>
                </a:lnTo>
                <a:lnTo>
                  <a:pt x="8001000" y="0"/>
                </a:lnTo>
                <a:lnTo>
                  <a:pt x="0" y="0"/>
                </a:lnTo>
                <a:lnTo>
                  <a:pt x="0" y="1690116"/>
                </a:lnTo>
                <a:close/>
              </a:path>
            </a:pathLst>
          </a:custGeom>
          <a:ln w="9144">
            <a:solidFill>
              <a:srgbClr val="00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650544" y="2449829"/>
            <a:ext cx="8027034" cy="2682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245870" algn="r">
              <a:lnSpc>
                <a:spcPct val="100000"/>
              </a:lnSpc>
            </a:pPr>
            <a:r>
              <a:rPr sz="1600" spc="-5">
                <a:solidFill>
                  <a:srgbClr val="2069D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终于，竟</a:t>
            </a:r>
          </a:p>
          <a:p>
            <a:pPr marR="1245870" algn="r">
              <a:lnSpc>
                <a:spcPct val="100000"/>
              </a:lnSpc>
            </a:pPr>
            <a:r>
              <a:rPr sz="1600" spc="-5">
                <a:solidFill>
                  <a:srgbClr val="2069D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守，说如此。太守即遣人随其往，寻向所志，遂迷，不复</a:t>
            </a:r>
          </a:p>
          <a:p>
            <a:pPr marR="1245870" algn="r">
              <a:lnSpc>
                <a:spcPct val="100000"/>
              </a:lnSpc>
            </a:pPr>
            <a:r>
              <a:rPr sz="1600" spc="-5">
                <a:solidFill>
                  <a:srgbClr val="2069D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所做的标记</a:t>
            </a:r>
          </a:p>
          <a:p>
            <a:pPr marR="1245870" algn="r">
              <a:lnSpc>
                <a:spcPct val="100000"/>
              </a:lnSpc>
            </a:pPr>
            <a:endParaRPr sz="1600" spc="-5">
              <a:solidFill>
                <a:srgbClr val="2069D2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R="1245870" algn="r">
              <a:lnSpc>
                <a:spcPct val="100000"/>
              </a:lnSpc>
            </a:pPr>
            <a:r>
              <a:rPr sz="1600" spc="-5">
                <a:solidFill>
                  <a:srgbClr val="2069D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得路。</a:t>
            </a:r>
          </a:p>
          <a:p>
            <a:pPr marR="1245870" algn="r">
              <a:lnSpc>
                <a:spcPct val="100000"/>
              </a:lnSpc>
            </a:pPr>
            <a:endParaRPr sz="1600" spc="-5">
              <a:solidFill>
                <a:srgbClr val="2069D2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R="1245870" algn="r">
              <a:lnSpc>
                <a:spcPct val="100000"/>
              </a:lnSpc>
            </a:pPr>
            <a:r>
              <a:rPr sz="1600" spc="-5">
                <a:solidFill>
                  <a:srgbClr val="2069D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【参考译文】  渔人出来以后，找到了他的船，就顺着来时的路划回去，处处都做了记号。</a:t>
            </a:r>
          </a:p>
          <a:p>
            <a:pPr marR="1245870" algn="r">
              <a:lnSpc>
                <a:spcPct val="100000"/>
              </a:lnSpc>
            </a:pPr>
            <a:r>
              <a:rPr sz="1600" spc="-5">
                <a:solidFill>
                  <a:srgbClr val="2069D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到了郡城，去拜见太守，报告了这番经历。太守立即派人跟着他去，寻找先前</a:t>
            </a:r>
          </a:p>
          <a:p>
            <a:pPr marR="1245870" algn="r">
              <a:lnSpc>
                <a:spcPct val="100000"/>
              </a:lnSpc>
            </a:pPr>
            <a:r>
              <a:rPr sz="1600" spc="-5">
                <a:solidFill>
                  <a:srgbClr val="2069D2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所做的记号，竟然迷失了方向，再也找不到通往桃花源的路了。</a:t>
            </a: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5"/>
              <a:t>文本精讲</a:t>
            </a: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5"/>
              <a:t>文本精讲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53339" y="1353311"/>
            <a:ext cx="8256905" cy="1828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 spc="-5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“处处志之”却仍“不复得路”的原因是什么？</a:t>
            </a:r>
          </a:p>
          <a:p>
            <a:pPr marL="12700">
              <a:lnSpc>
                <a:spcPct val="100000"/>
              </a:lnSpc>
            </a:pPr>
            <a:endParaRPr sz="2400" spc="-5">
              <a:solidFill>
                <a:srgbClr val="333333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</a:pPr>
            <a:r>
              <a:rPr sz="2400" spc="-5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再次暗示桃花源是作者笔下的虚构世界，并非真实情景。  安定和平、没有压迫的桃花源只不过是作者一个美好的社会理  想罢了。</a:t>
            </a:r>
          </a:p>
        </p:txBody>
      </p:sp>
      <p:sp>
        <p:nvSpPr>
          <p:cNvPr id="5" name="object 5"/>
          <p:cNvSpPr/>
          <p:nvPr/>
        </p:nvSpPr>
        <p:spPr>
          <a:xfrm>
            <a:off x="5547359" y="4448554"/>
            <a:ext cx="3535680" cy="2363724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92048" y="3124327"/>
            <a:ext cx="1038860" cy="2438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6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随即，不久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1876425" y="3121340"/>
            <a:ext cx="2660650" cy="49255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911225">
              <a:lnSpc>
                <a:spcPct val="101000"/>
              </a:lnSpc>
            </a:pPr>
            <a:r>
              <a:rPr sz="1600" spc="-5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询问渡口  这里是“访求、探求”的意思</a:t>
            </a:r>
          </a:p>
        </p:txBody>
      </p:sp>
      <p:sp>
        <p:nvSpPr>
          <p:cNvPr id="5" name="object 5"/>
          <p:cNvSpPr txBox="1"/>
          <p:nvPr/>
        </p:nvSpPr>
        <p:spPr>
          <a:xfrm>
            <a:off x="732840" y="1600834"/>
            <a:ext cx="7341870" cy="14630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622300">
              <a:lnSpc>
                <a:spcPct val="100000"/>
              </a:lnSpc>
            </a:pPr>
            <a:r>
              <a:rPr sz="24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南阳刘子骥，高尚士也，闻之，欣然规往。未果，</a:t>
            </a:r>
          </a:p>
          <a:p>
            <a:pPr marL="622300">
              <a:lnSpc>
                <a:spcPct val="100000"/>
              </a:lnSpc>
            </a:pPr>
            <a:r>
              <a:rPr sz="24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打算，计划	没有实现</a:t>
            </a:r>
          </a:p>
          <a:p>
            <a:pPr marL="622300">
              <a:lnSpc>
                <a:spcPct val="100000"/>
              </a:lnSpc>
            </a:pPr>
            <a:r>
              <a:rPr sz="24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津，渡口</a:t>
            </a:r>
          </a:p>
          <a:p>
            <a:pPr marL="622300">
              <a:lnSpc>
                <a:spcPct val="100000"/>
              </a:lnSpc>
            </a:pPr>
            <a:r>
              <a:rPr sz="24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寻病终。后遂无问津者。</a:t>
            </a:r>
          </a:p>
        </p:txBody>
      </p:sp>
      <p:sp>
        <p:nvSpPr>
          <p:cNvPr id="6" name="object 6"/>
          <p:cNvSpPr/>
          <p:nvPr/>
        </p:nvSpPr>
        <p:spPr>
          <a:xfrm>
            <a:off x="653795" y="4596384"/>
            <a:ext cx="7836534" cy="1274445"/>
          </a:xfrm>
          <a:custGeom>
            <a:avLst/>
            <a:gdLst/>
            <a:ahLst/>
            <a:cxnLst/>
            <a:rect l="l" t="t" r="r" b="b"/>
            <a:pathLst>
              <a:path w="7836534" h="1274445">
                <a:moveTo>
                  <a:pt x="0" y="1274063"/>
                </a:moveTo>
                <a:lnTo>
                  <a:pt x="7836408" y="1274063"/>
                </a:lnTo>
                <a:lnTo>
                  <a:pt x="7836408" y="0"/>
                </a:lnTo>
                <a:lnTo>
                  <a:pt x="0" y="0"/>
                </a:lnTo>
                <a:lnTo>
                  <a:pt x="0" y="1274063"/>
                </a:lnTo>
                <a:close/>
              </a:path>
            </a:pathLst>
          </a:custGeom>
          <a:solidFill>
            <a:srgbClr val="FFFFFF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 txBox="1"/>
          <p:nvPr/>
        </p:nvSpPr>
        <p:spPr>
          <a:xfrm>
            <a:off x="653795" y="4596384"/>
            <a:ext cx="7836534" cy="1072515"/>
          </a:xfrm>
          <a:prstGeom prst="rect">
            <a:avLst/>
          </a:prstGeom>
          <a:solidFill>
            <a:srgbClr val="FFFFFF"/>
          </a:solidFill>
          <a:ln w="9144">
            <a:solidFill>
              <a:srgbClr val="000000"/>
            </a:solidFill>
          </a:ln>
        </p:spPr>
        <p:txBody>
          <a:bodyPr vert="horz" wrap="square" lIns="0" tIns="122555" rIns="0" bIns="0" rtlCol="0">
            <a:spAutoFit/>
          </a:bodyPr>
          <a:lstStyle/>
          <a:p>
            <a:pPr marL="544195">
              <a:lnSpc>
                <a:spcPct val="100000"/>
              </a:lnSpc>
              <a:spcBef>
                <a:spcPts val="965"/>
              </a:spcBef>
            </a:pPr>
            <a:r>
              <a:rPr sz="1800" spc="-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【参考译文】</a:t>
            </a:r>
          </a:p>
          <a:p>
            <a:pPr marL="544195">
              <a:lnSpc>
                <a:spcPct val="100000"/>
              </a:lnSpc>
              <a:spcBef>
                <a:spcPts val="965"/>
              </a:spcBef>
            </a:pPr>
            <a:r>
              <a:rPr sz="1800" spc="-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南阳人刘子骥是个志向高洁的隐士，听说这件事后，高高兴兴地打算前  往。未能实现，不久就因病去世了。此后就再也没有人探寻桃花源了。</a:t>
            </a:r>
          </a:p>
        </p:txBody>
      </p:sp>
      <p:sp>
        <p:nvSpPr>
          <p:cNvPr id="8" name="object 8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5"/>
              <a:t>文本精讲</a:t>
            </a: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5"/>
              <a:t>知识方法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831596" y="1623314"/>
            <a:ext cx="5342255" cy="3657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R="1216660" algn="ctr">
              <a:lnSpc>
                <a:spcPct val="100000"/>
              </a:lnSpc>
            </a:pPr>
            <a:r>
              <a:rPr sz="2000" b="1" spc="10">
                <a:solidFill>
                  <a:srgbClr val="333333"/>
                </a:solidFill>
                <a:latin typeface="Microsoft JhengHei" panose="020B0604030504040204" charset="-120"/>
                <a:cs typeface="Microsoft JhengHei" panose="020B0604030504040204" charset="-120"/>
              </a:rPr>
              <a:t>《桃花源记》虚词“之”用法汇总：</a:t>
            </a:r>
          </a:p>
          <a:p>
            <a:pPr marR="1216660" algn="ctr">
              <a:lnSpc>
                <a:spcPct val="100000"/>
              </a:lnSpc>
            </a:pPr>
            <a:r>
              <a:rPr sz="2000" b="1" spc="10">
                <a:solidFill>
                  <a:srgbClr val="333333"/>
                </a:solidFill>
                <a:latin typeface="Microsoft JhengHei" panose="020B0604030504040204" charset="-120"/>
                <a:cs typeface="Microsoft JhengHei" panose="020B0604030504040204" charset="-120"/>
              </a:rPr>
              <a:t>（1）忘路之远近：助词，的。</a:t>
            </a:r>
          </a:p>
          <a:p>
            <a:pPr marR="1216660" algn="ctr">
              <a:lnSpc>
                <a:spcPct val="100000"/>
              </a:lnSpc>
            </a:pPr>
            <a:r>
              <a:rPr sz="2000" b="1" spc="10">
                <a:solidFill>
                  <a:srgbClr val="333333"/>
                </a:solidFill>
                <a:latin typeface="Microsoft JhengHei" panose="020B0604030504040204" charset="-120"/>
                <a:cs typeface="Microsoft JhengHei" panose="020B0604030504040204" charset="-120"/>
              </a:rPr>
              <a:t>（2）渔人甚异之：代词，指见到的景象。</a:t>
            </a:r>
          </a:p>
          <a:p>
            <a:pPr marR="1216660" algn="ctr">
              <a:lnSpc>
                <a:spcPct val="100000"/>
              </a:lnSpc>
            </a:pPr>
            <a:r>
              <a:rPr sz="2000" b="1" spc="10">
                <a:solidFill>
                  <a:srgbClr val="333333"/>
                </a:solidFill>
                <a:latin typeface="Microsoft JhengHei" panose="020B0604030504040204" charset="-120"/>
                <a:cs typeface="Microsoft JhengHei" panose="020B0604030504040204" charset="-120"/>
              </a:rPr>
              <a:t>（3）良田、美池、桑竹之属：助词，的。</a:t>
            </a:r>
          </a:p>
          <a:p>
            <a:pPr marR="1216660" algn="ctr">
              <a:lnSpc>
                <a:spcPct val="100000"/>
              </a:lnSpc>
            </a:pPr>
            <a:r>
              <a:rPr sz="2000" b="1" spc="10">
                <a:solidFill>
                  <a:srgbClr val="333333"/>
                </a:solidFill>
                <a:latin typeface="Microsoft JhengHei" panose="020B0604030504040204" charset="-120"/>
                <a:cs typeface="Microsoft JhengHei" panose="020B0604030504040204" charset="-120"/>
              </a:rPr>
              <a:t>（4）具答之：代词，指“所从来”的问题。</a:t>
            </a:r>
          </a:p>
          <a:p>
            <a:pPr marR="1216660" algn="ctr">
              <a:lnSpc>
                <a:spcPct val="100000"/>
              </a:lnSpc>
            </a:pPr>
            <a:r>
              <a:rPr sz="2000" b="1" spc="10">
                <a:solidFill>
                  <a:srgbClr val="333333"/>
                </a:solidFill>
                <a:latin typeface="Microsoft JhengHei" panose="020B0604030504040204" charset="-120"/>
                <a:cs typeface="Microsoft JhengHei" panose="020B0604030504040204" charset="-120"/>
              </a:rPr>
              <a:t>（5）处处志之：助词,起协调音节作用,无实意。</a:t>
            </a:r>
          </a:p>
          <a:p>
            <a:pPr marR="1216660" algn="ctr">
              <a:lnSpc>
                <a:spcPct val="100000"/>
              </a:lnSpc>
            </a:pPr>
            <a:r>
              <a:rPr sz="2000" b="1" spc="10">
                <a:solidFill>
                  <a:srgbClr val="333333"/>
                </a:solidFill>
                <a:latin typeface="Microsoft JhengHei" panose="020B0604030504040204" charset="-120"/>
                <a:cs typeface="Microsoft JhengHei" panose="020B0604030504040204" charset="-120"/>
              </a:rPr>
              <a:t>（6）闻之，欣然规往：代词,“这件事”。</a:t>
            </a: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5"/>
              <a:t>知识方法</a:t>
            </a:r>
          </a:p>
        </p:txBody>
      </p:sp>
      <p:graphicFrame>
        <p:nvGraphicFramePr>
          <p:cNvPr id="4" name="object 4"/>
          <p:cNvGraphicFramePr>
            <a:graphicFrameLocks noGrp="1"/>
          </p:cNvGraphicFramePr>
          <p:nvPr/>
        </p:nvGraphicFramePr>
        <p:xfrm>
          <a:off x="419988" y="1741932"/>
          <a:ext cx="8291321" cy="45893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536446"/>
                <a:gridCol w="2951226"/>
                <a:gridCol w="3803649"/>
              </a:tblGrid>
              <a:tr h="538860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090"/>
                        </a:spcBef>
                      </a:pPr>
                      <a:r>
                        <a:rPr sz="1800" b="1" spc="10">
                          <a:solidFill>
                            <a:srgbClr val="FFFFFF"/>
                          </a:solidFill>
                          <a:latin typeface="Microsoft JhengHei" panose="020B0604030504040204" charset="-120"/>
                          <a:cs typeface="Microsoft JhengHei" panose="020B0604030504040204" charset="-120"/>
                        </a:rPr>
                        <a:t>用法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5F95E6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090"/>
                        </a:spcBef>
                      </a:pPr>
                      <a:r>
                        <a:rPr sz="1800" b="1" spc="10">
                          <a:solidFill>
                            <a:srgbClr val="FFFFFF"/>
                          </a:solidFill>
                          <a:latin typeface="Microsoft JhengHei" panose="020B0604030504040204" charset="-120"/>
                          <a:cs typeface="Microsoft JhengHei" panose="020B0604030504040204" charset="-120"/>
                        </a:rPr>
                        <a:t>常见情形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5F95E6"/>
                    </a:solidFill>
                  </a:tcPr>
                </a:tc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090"/>
                        </a:spcBef>
                      </a:pPr>
                      <a:r>
                        <a:rPr sz="1800" b="1" spc="10">
                          <a:solidFill>
                            <a:srgbClr val="FFFFFF"/>
                          </a:solidFill>
                          <a:latin typeface="Microsoft JhengHei" panose="020B0604030504040204" charset="-120"/>
                          <a:cs typeface="Microsoft JhengHei" panose="020B0604030504040204" charset="-120"/>
                        </a:rPr>
                        <a:t>用例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5F95E6"/>
                    </a:solidFill>
                  </a:tcPr>
                </a:tc>
              </a:tr>
              <a:tr h="549656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代词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一般跟在动词后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035"/>
                        </a:spcBef>
                      </a:pPr>
                      <a:r>
                        <a:rPr sz="1800" spc="-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下车引之、复投之、数刀毙之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DF5"/>
                    </a:solidFill>
                  </a:tcPr>
                </a:tc>
              </a:tr>
              <a:tr h="1041907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26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sz="2650">
                          <a:latin typeface="Times New Roman" panose="02020603050405020304"/>
                          <a:cs typeface="Times New Roman" panose="02020603050405020304"/>
                        </a:rPr>
                        <a:t>助词“的”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9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26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sz="2650">
                          <a:latin typeface="Times New Roman" panose="02020603050405020304"/>
                          <a:cs typeface="Times New Roman" panose="02020603050405020304"/>
                        </a:rPr>
                        <a:t>后加名词/名词性短语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9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455"/>
                        </a:spcBef>
                      </a:pPr>
                      <a:r>
                        <a:rPr sz="1800" spc="-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夫君子之行、水陆草木之花、山之一</a:t>
                      </a:r>
                    </a:p>
                    <a:p>
                      <a:pPr marL="62865">
                        <a:lnSpc>
                          <a:spcPct val="100000"/>
                        </a:lnSpc>
                        <a:spcBef>
                          <a:spcPts val="1455"/>
                        </a:spcBef>
                      </a:pPr>
                      <a:r>
                        <a:rPr sz="1800" spc="-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毛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9"/>
                    </a:solidFill>
                  </a:tcPr>
                </a:tc>
              </a:tr>
              <a:tr h="1042035"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26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sz="2650">
                          <a:latin typeface="Times New Roman" panose="02020603050405020304"/>
                          <a:cs typeface="Times New Roman" panose="02020603050405020304"/>
                        </a:rPr>
                        <a:t>主谓间取独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endParaRPr sz="2650">
                        <a:latin typeface="Times New Roman" panose="02020603050405020304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00000"/>
                        </a:lnSpc>
                        <a:spcBef>
                          <a:spcPts val="25"/>
                        </a:spcBef>
                      </a:pPr>
                      <a:r>
                        <a:rPr sz="2650">
                          <a:latin typeface="Times New Roman" panose="02020603050405020304"/>
                          <a:cs typeface="Times New Roman" panose="02020603050405020304"/>
                        </a:rPr>
                        <a:t>名词/代词+之+动词/形容词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455"/>
                        </a:spcBef>
                      </a:pPr>
                      <a:r>
                        <a:rPr sz="1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两狼之并驱如故、莲之出淤泥而不染</a:t>
                      </a:r>
                    </a:p>
                    <a:p>
                      <a:pPr marL="62865">
                        <a:lnSpc>
                          <a:spcPct val="100000"/>
                        </a:lnSpc>
                        <a:spcBef>
                          <a:spcPts val="1455"/>
                        </a:spcBef>
                      </a:pPr>
                      <a:r>
                        <a:rPr sz="1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、虽我之死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DF5"/>
                    </a:solidFill>
                  </a:tcPr>
                </a:tc>
              </a:tr>
              <a:tr h="53886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Bef>
                          <a:spcPts val="1095"/>
                        </a:spcBef>
                      </a:pPr>
                      <a:r>
                        <a:rPr sz="1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句末助词不译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9"/>
                    </a:solidFill>
                  </a:tcPr>
                </a:tc>
                <a:tc>
                  <a:txBody>
                    <a:bodyPr/>
                    <a:lstStyle/>
                    <a:p>
                      <a:pPr marL="3810" algn="ctr">
                        <a:lnSpc>
                          <a:spcPct val="100000"/>
                        </a:lnSpc>
                        <a:spcBef>
                          <a:spcPts val="1095"/>
                        </a:spcBef>
                      </a:pPr>
                      <a:r>
                        <a:rPr sz="1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放在句尾，没有指代内容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9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095"/>
                        </a:spcBef>
                      </a:pPr>
                      <a:r>
                        <a:rPr sz="1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称善者久之、处处志之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EAEEF9"/>
                    </a:solidFill>
                  </a:tcPr>
                </a:tc>
              </a:tr>
              <a:tr h="538860">
                <a:tc>
                  <a:txBody>
                    <a:bodyPr/>
                    <a:lstStyle/>
                    <a:p>
                      <a:pPr marL="635" algn="ctr">
                        <a:lnSpc>
                          <a:spcPct val="100000"/>
                        </a:lnSpc>
                        <a:spcBef>
                          <a:spcPts val="1100"/>
                        </a:spcBef>
                      </a:pPr>
                      <a:r>
                        <a:rPr sz="1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动词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/>
                    <a:p>
                      <a:pPr marL="1270" algn="ctr">
                        <a:lnSpc>
                          <a:spcPct val="100000"/>
                        </a:lnSpc>
                        <a:spcBef>
                          <a:spcPts val="1100"/>
                        </a:spcBef>
                      </a:pPr>
                      <a:r>
                        <a:rPr sz="1800" spc="35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之+地点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DF5"/>
                    </a:solidFill>
                  </a:tcPr>
                </a:tc>
                <a:tc>
                  <a:txBody>
                    <a:bodyPr/>
                    <a:lstStyle/>
                    <a:p>
                      <a:pPr marL="62865">
                        <a:lnSpc>
                          <a:spcPct val="100000"/>
                        </a:lnSpc>
                        <a:spcBef>
                          <a:spcPts val="1100"/>
                        </a:spcBef>
                      </a:pPr>
                      <a:r>
                        <a:rPr sz="1800">
                          <a:latin typeface="宋体" panose="02010600030101010101" pitchFamily="2" charset="-122"/>
                          <a:cs typeface="宋体" panose="02010600030101010101" pitchFamily="2" charset="-122"/>
                        </a:rPr>
                        <a:t>已而之细柳军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2DDF5"/>
                    </a:solidFill>
                  </a:tcPr>
                </a:tc>
              </a:tr>
            </a:tbl>
          </a:graphicData>
        </a:graphic>
      </p:graphicFrame>
      <p:sp>
        <p:nvSpPr>
          <p:cNvPr id="5" name="object 5"/>
          <p:cNvSpPr txBox="1"/>
          <p:nvPr/>
        </p:nvSpPr>
        <p:spPr>
          <a:xfrm>
            <a:off x="505155" y="1091691"/>
            <a:ext cx="2842260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b="1" spc="10">
                <a:solidFill>
                  <a:srgbClr val="333333"/>
                </a:solidFill>
                <a:latin typeface="Microsoft JhengHei" panose="020B0604030504040204" charset="-120"/>
                <a:cs typeface="Microsoft JhengHei" panose="020B0604030504040204" charset="-120"/>
              </a:rPr>
              <a:t>虚词“之”常见用法总结</a:t>
            </a: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3339" y="212216"/>
            <a:ext cx="749300" cy="289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900" spc="-5">
                <a:solidFill>
                  <a:srgbClr val="333333"/>
                </a:solidFill>
                <a:latin typeface="PMingLiU" panose="02020500000000000000" charset="-120"/>
                <a:cs typeface="PMingLiU" panose="02020500000000000000" charset="-120"/>
              </a:rPr>
              <a:t>互动题</a:t>
            </a:r>
          </a:p>
        </p:txBody>
      </p:sp>
      <p:sp>
        <p:nvSpPr>
          <p:cNvPr id="4" name="object 4"/>
          <p:cNvSpPr/>
          <p:nvPr/>
        </p:nvSpPr>
        <p:spPr>
          <a:xfrm>
            <a:off x="972311" y="2141220"/>
            <a:ext cx="4450080" cy="55168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72311" y="2979420"/>
            <a:ext cx="4450080" cy="55321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73836" y="3825240"/>
            <a:ext cx="4450080" cy="55168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75360" y="4683252"/>
            <a:ext cx="4450080" cy="55168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053795" y="1164838"/>
            <a:ext cx="6507480" cy="31089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50000"/>
              </a:lnSpc>
              <a:tabLst>
                <a:tab pos="1272540" algn="l"/>
              </a:tabLst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【互动题】下列文句的“寻”字，哪一项跟“寻向所志”的“寻”字  意义相同（	）</a:t>
            </a:r>
          </a:p>
          <a:p>
            <a:pPr marL="12700" marR="5080">
              <a:lnSpc>
                <a:spcPct val="150000"/>
              </a:lnSpc>
              <a:tabLst>
                <a:tab pos="1272540" algn="l"/>
              </a:tabLst>
            </a:pPr>
            <a:endParaRPr sz="1700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>
              <a:lnSpc>
                <a:spcPct val="150000"/>
              </a:lnSpc>
              <a:tabLst>
                <a:tab pos="1272540" algn="l"/>
              </a:tabLst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A. 未果，寻病终。</a:t>
            </a:r>
          </a:p>
          <a:p>
            <a:pPr marL="12700" marR="5080">
              <a:lnSpc>
                <a:spcPct val="150000"/>
              </a:lnSpc>
              <a:tabLst>
                <a:tab pos="1272540" algn="l"/>
              </a:tabLst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B. 落叶满空山，何处寻行迹。  C. 深可四寻</a:t>
            </a:r>
          </a:p>
          <a:p>
            <a:pPr marL="12700" marR="5080">
              <a:lnSpc>
                <a:spcPct val="150000"/>
              </a:lnSpc>
              <a:tabLst>
                <a:tab pos="1272540" algn="l"/>
              </a:tabLst>
            </a:pPr>
            <a:endParaRPr sz="1700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>
              <a:lnSpc>
                <a:spcPct val="150000"/>
              </a:lnSpc>
              <a:tabLst>
                <a:tab pos="1272540" algn="l"/>
              </a:tabLst>
            </a:pPr>
            <a:endParaRPr sz="1700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>
              <a:lnSpc>
                <a:spcPct val="150000"/>
              </a:lnSpc>
              <a:tabLst>
                <a:tab pos="1272540" algn="l"/>
              </a:tabLst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D. 旧时王谢堂前燕，飞入寻常百姓家。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8347709" y="6270650"/>
            <a:ext cx="278765" cy="2743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10">
                <a:latin typeface="Arial"/>
                <a:cs typeface="Arial"/>
              </a:rPr>
              <a:t>14</a:t>
            </a: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3339" y="212216"/>
            <a:ext cx="748665" cy="289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900" spc="-5">
                <a:solidFill>
                  <a:srgbClr val="333333"/>
                </a:solidFill>
                <a:latin typeface="PMingLiU" panose="02020500000000000000" charset="-120"/>
                <a:cs typeface="PMingLiU" panose="02020500000000000000" charset="-120"/>
              </a:rPr>
              <a:t>练习题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17600" y="1207769"/>
            <a:ext cx="7738109" cy="272033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153670" indent="431165">
              <a:lnSpc>
                <a:spcPct val="150000"/>
              </a:lnSpc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本文有“意同字不同”和“字同意不同”的现象。请依照示例，任选一种现  象，从文中举例并解释。</a:t>
            </a:r>
          </a:p>
          <a:p>
            <a:pPr marL="12700" marR="153670" indent="431165">
              <a:lnSpc>
                <a:spcPct val="150000"/>
              </a:lnSpc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示例：</a:t>
            </a:r>
          </a:p>
          <a:p>
            <a:pPr marL="12700" marR="153670" indent="431165">
              <a:lnSpc>
                <a:spcPct val="150000"/>
              </a:lnSpc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意同字不同：“缘溪行”的“缘”和“便扶向路”的“扶”，都有“沿、顺  着”的意思。</a:t>
            </a:r>
          </a:p>
          <a:p>
            <a:pPr marL="12700" marR="153670" indent="431165">
              <a:lnSpc>
                <a:spcPct val="150000"/>
              </a:lnSpc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字同意不同：“忘路之远近”“闻之，欣然规往”中的“之”，前者是助词</a:t>
            </a:r>
          </a:p>
          <a:p>
            <a:pPr marL="12700" marR="153670" indent="431165">
              <a:lnSpc>
                <a:spcPct val="150000"/>
              </a:lnSpc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“的”；后者是代词，代“发现桃花源一事”。</a:t>
            </a: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clrChange>
              <a:clrFrom>
                <a:srgbClr val="FBF8F3">
                  <a:alpha val="100000"/>
                </a:srgbClr>
              </a:clrFrom>
              <a:clrTo>
                <a:srgbClr val="FBF8F3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5800" y="3962400"/>
            <a:ext cx="8029575" cy="20574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5"/>
              <a:t>文本精讲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53339" y="1353311"/>
            <a:ext cx="8256905" cy="29260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4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本文以渔人的行踪为线索，结尾写刘子骥是否多余？</a:t>
            </a:r>
          </a:p>
          <a:p>
            <a:pPr marL="12700">
              <a:lnSpc>
                <a:spcPct val="100000"/>
              </a:lnSpc>
            </a:pPr>
            <a:endParaRPr sz="2400">
              <a:solidFill>
                <a:srgbClr val="333333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并不多余。把真实的历史人物引入此事中，故事更显得亦  真亦幻，传奇色彩也就更浓了。同时也说明在当时的社会条件  下像桃花源这样的社会理想是无法实现的。</a:t>
            </a:r>
          </a:p>
          <a:p>
            <a:pPr marL="12700">
              <a:lnSpc>
                <a:spcPct val="100000"/>
              </a:lnSpc>
            </a:pPr>
            <a:endParaRPr sz="2400">
              <a:solidFill>
                <a:srgbClr val="333333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</a:pPr>
            <a:endParaRPr sz="2400">
              <a:solidFill>
                <a:srgbClr val="333333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>
              <a:lnSpc>
                <a:spcPct val="100000"/>
              </a:lnSpc>
            </a:pPr>
            <a:r>
              <a:rPr sz="24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虚实结合</a:t>
            </a:r>
          </a:p>
        </p:txBody>
      </p:sp>
      <p:sp>
        <p:nvSpPr>
          <p:cNvPr id="5" name="object 5"/>
          <p:cNvSpPr/>
          <p:nvPr/>
        </p:nvSpPr>
        <p:spPr>
          <a:xfrm>
            <a:off x="4902708" y="4383023"/>
            <a:ext cx="4241292" cy="2474974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5"/>
              <a:t>江州祭酒陶渊明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287773" y="2358517"/>
            <a:ext cx="4826000" cy="2062480"/>
          </a:xfrm>
          <a:prstGeom prst="rect">
            <a:avLst/>
          </a:prstGeom>
        </p:spPr>
        <p:txBody>
          <a:bodyPr vert="horz" wrap="square" lIns="0" tIns="137160" rIns="0" bIns="0" rtlCol="0">
            <a:spAutoFit/>
          </a:bodyPr>
          <a:lstStyle/>
          <a:p>
            <a:pPr marL="469900">
              <a:lnSpc>
                <a:spcPct val="100000"/>
              </a:lnSpc>
              <a:spcBef>
                <a:spcPts val="1080"/>
              </a:spcBef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曾任江州祭酒、建威参军、镇军参军、彭</a:t>
            </a:r>
          </a:p>
          <a:p>
            <a:pPr marL="469900">
              <a:lnSpc>
                <a:spcPct val="100000"/>
              </a:lnSpc>
              <a:spcBef>
                <a:spcPts val="1080"/>
              </a:spcBef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泽县令等职，最末一次出仕为彭泽县令，八十</a:t>
            </a:r>
          </a:p>
          <a:p>
            <a:pPr marL="469900">
              <a:lnSpc>
                <a:spcPct val="100000"/>
              </a:lnSpc>
              <a:spcBef>
                <a:spcPts val="1080"/>
              </a:spcBef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多天便弃职而去，从此归隐田园。他是中国第  一位田园诗人，被称为“古今隐逸诗人之宗”。</a:t>
            </a:r>
          </a:p>
        </p:txBody>
      </p:sp>
      <p:sp>
        <p:nvSpPr>
          <p:cNvPr id="5" name="object 5"/>
          <p:cNvSpPr/>
          <p:nvPr/>
        </p:nvSpPr>
        <p:spPr>
          <a:xfrm>
            <a:off x="164592" y="2113788"/>
            <a:ext cx="4005072" cy="299618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197002" y="5545429"/>
            <a:ext cx="4907280" cy="4876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3200">
                <a:solidFill>
                  <a:srgbClr val="333333"/>
                </a:solidFill>
                <a:latin typeface="PMingLiU" panose="02020500000000000000" charset="-120"/>
                <a:cs typeface="PMingLiU" panose="02020500000000000000" charset="-120"/>
              </a:rPr>
              <a:t>陶渊明官职经历有什么特点</a:t>
            </a: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3339" y="212216"/>
            <a:ext cx="749300" cy="289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900" spc="-5">
                <a:solidFill>
                  <a:srgbClr val="333333"/>
                </a:solidFill>
                <a:latin typeface="PMingLiU" panose="02020500000000000000" charset="-120"/>
                <a:cs typeface="PMingLiU" panose="02020500000000000000" charset="-120"/>
              </a:rPr>
              <a:t>互动题</a:t>
            </a:r>
          </a:p>
        </p:txBody>
      </p:sp>
      <p:sp>
        <p:nvSpPr>
          <p:cNvPr id="4" name="object 4"/>
          <p:cNvSpPr/>
          <p:nvPr/>
        </p:nvSpPr>
        <p:spPr>
          <a:xfrm>
            <a:off x="972311" y="2141220"/>
            <a:ext cx="4450080" cy="55168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972311" y="2979420"/>
            <a:ext cx="4450080" cy="55321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973836" y="3825240"/>
            <a:ext cx="4450080" cy="55168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975360" y="4683252"/>
            <a:ext cx="4450080" cy="55168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1053795" y="1164838"/>
            <a:ext cx="6507480" cy="50520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50000"/>
              </a:lnSpc>
              <a:tabLst>
                <a:tab pos="624840" algn="l"/>
              </a:tabLst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【互动题】《桃花源记》中，哪一句最能暗示作者理想社会的最终幻  灭（	）</a:t>
            </a:r>
          </a:p>
          <a:p>
            <a:pPr marL="12700" marR="5080">
              <a:lnSpc>
                <a:spcPct val="150000"/>
              </a:lnSpc>
              <a:tabLst>
                <a:tab pos="624840" algn="l"/>
              </a:tabLst>
            </a:pPr>
            <a:endParaRPr sz="1700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>
              <a:lnSpc>
                <a:spcPct val="150000"/>
              </a:lnSpc>
              <a:tabLst>
                <a:tab pos="624840" algn="l"/>
              </a:tabLst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A. 不足为外人道也</a:t>
            </a:r>
          </a:p>
          <a:p>
            <a:pPr marL="12700" marR="5080">
              <a:lnSpc>
                <a:spcPct val="150000"/>
              </a:lnSpc>
              <a:tabLst>
                <a:tab pos="624840" algn="l"/>
              </a:tabLst>
            </a:pPr>
            <a:endParaRPr sz="1700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>
              <a:lnSpc>
                <a:spcPct val="150000"/>
              </a:lnSpc>
              <a:tabLst>
                <a:tab pos="624840" algn="l"/>
              </a:tabLst>
            </a:pPr>
            <a:endParaRPr sz="1700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>
              <a:lnSpc>
                <a:spcPct val="150000"/>
              </a:lnSpc>
              <a:tabLst>
                <a:tab pos="624840" algn="l"/>
              </a:tabLst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B. 乃不知有汉，无论魏晋</a:t>
            </a:r>
          </a:p>
          <a:p>
            <a:pPr marL="12700" marR="5080">
              <a:lnSpc>
                <a:spcPct val="150000"/>
              </a:lnSpc>
              <a:tabLst>
                <a:tab pos="624840" algn="l"/>
              </a:tabLst>
            </a:pPr>
            <a:endParaRPr sz="1700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>
              <a:lnSpc>
                <a:spcPct val="150000"/>
              </a:lnSpc>
              <a:tabLst>
                <a:tab pos="624840" algn="l"/>
              </a:tabLst>
            </a:pPr>
            <a:endParaRPr sz="1700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>
              <a:lnSpc>
                <a:spcPct val="150000"/>
              </a:lnSpc>
              <a:tabLst>
                <a:tab pos="624840" algn="l"/>
              </a:tabLst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C. 率妻子邑人来此绝境，不复出焉</a:t>
            </a:r>
          </a:p>
          <a:p>
            <a:pPr marL="12700" marR="5080">
              <a:lnSpc>
                <a:spcPct val="150000"/>
              </a:lnSpc>
              <a:tabLst>
                <a:tab pos="624840" algn="l"/>
              </a:tabLst>
            </a:pPr>
            <a:endParaRPr sz="1700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>
              <a:lnSpc>
                <a:spcPct val="150000"/>
              </a:lnSpc>
              <a:tabLst>
                <a:tab pos="624840" algn="l"/>
              </a:tabLst>
            </a:pPr>
            <a:endParaRPr sz="1700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>
              <a:lnSpc>
                <a:spcPct val="150000"/>
              </a:lnSpc>
              <a:tabLst>
                <a:tab pos="624840" algn="l"/>
              </a:tabLst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D. 后遂无问津者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8347709" y="6270650"/>
            <a:ext cx="278765" cy="2743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10">
                <a:latin typeface="Arial"/>
                <a:cs typeface="Arial"/>
              </a:rPr>
              <a:t>15</a:t>
            </a: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611879" y="437387"/>
            <a:ext cx="1616964" cy="55016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96468" y="1243583"/>
            <a:ext cx="7751064" cy="4767072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843273" y="515492"/>
            <a:ext cx="1141095" cy="3352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200" spc="-5"/>
              <a:t>文章结构</a:t>
            </a:r>
          </a:p>
        </p:txBody>
      </p:sp>
      <p:sp>
        <p:nvSpPr>
          <p:cNvPr id="6" name="object 6"/>
          <p:cNvSpPr txBox="1"/>
          <p:nvPr/>
        </p:nvSpPr>
        <p:spPr>
          <a:xfrm>
            <a:off x="1017524" y="3458336"/>
            <a:ext cx="988694" cy="289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900" spc="-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桃花源记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2691764" y="3454654"/>
            <a:ext cx="988694" cy="289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900" spc="-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访桃花源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2691764" y="2171191"/>
            <a:ext cx="3536315" cy="11582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900" spc="-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逢桃花林——芳草鲜美 落英缤纷</a:t>
            </a:r>
          </a:p>
          <a:p>
            <a:pPr marL="12700">
              <a:lnSpc>
                <a:spcPct val="100000"/>
              </a:lnSpc>
            </a:pPr>
            <a:endParaRPr sz="1900" spc="-5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</a:pPr>
            <a:endParaRPr sz="1900" spc="-5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</a:pPr>
            <a:r>
              <a:rPr sz="1900" spc="-5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景色优美 土地肥沃</a:t>
            </a:r>
          </a:p>
        </p:txBody>
      </p:sp>
      <p:sp>
        <p:nvSpPr>
          <p:cNvPr id="10" name="object 10"/>
          <p:cNvSpPr txBox="1"/>
          <p:nvPr/>
        </p:nvSpPr>
        <p:spPr>
          <a:xfrm>
            <a:off x="2691764" y="3877309"/>
            <a:ext cx="3536315" cy="13716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indent="1504950">
              <a:lnSpc>
                <a:spcPct val="100000"/>
              </a:lnSpc>
            </a:pP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风俗淳朴 安居乐业</a:t>
            </a:r>
          </a:p>
          <a:p>
            <a:pPr marL="12700" indent="1504950">
              <a:lnSpc>
                <a:spcPct val="100000"/>
              </a:lnSpc>
            </a:pPr>
            <a:endParaRPr sz="18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indent="1504950">
              <a:lnSpc>
                <a:spcPct val="100000"/>
              </a:lnSpc>
            </a:pPr>
            <a:endParaRPr sz="1800"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indent="1504950">
              <a:lnSpc>
                <a:spcPct val="100000"/>
              </a:lnSpc>
            </a:pPr>
            <a:r>
              <a:rPr sz="1800">
                <a:latin typeface="微软雅黑" panose="020B0503020204020204" charset="-122"/>
                <a:cs typeface="微软雅黑" panose="020B0503020204020204" charset="-122"/>
              </a:rPr>
              <a:t>寻桃花源——不复得路 无问津者</a:t>
            </a:r>
          </a:p>
        </p:txBody>
      </p:sp>
      <p:sp>
        <p:nvSpPr>
          <p:cNvPr id="11" name="object 11"/>
          <p:cNvSpPr txBox="1"/>
          <p:nvPr/>
        </p:nvSpPr>
        <p:spPr>
          <a:xfrm>
            <a:off x="6851395" y="3450463"/>
            <a:ext cx="988694" cy="289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900" spc="-1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理想社会</a:t>
            </a:r>
          </a:p>
        </p:txBody>
      </p:sp>
      <p:sp>
        <p:nvSpPr>
          <p:cNvPr id="12" name="object 12"/>
          <p:cNvSpPr/>
          <p:nvPr/>
        </p:nvSpPr>
        <p:spPr>
          <a:xfrm>
            <a:off x="2328672" y="2334767"/>
            <a:ext cx="155575" cy="2578735"/>
          </a:xfrm>
          <a:custGeom>
            <a:avLst/>
            <a:gdLst/>
            <a:ahLst/>
            <a:cxnLst/>
            <a:rect l="l" t="t" r="r" b="b"/>
            <a:pathLst>
              <a:path w="155575" h="2578735">
                <a:moveTo>
                  <a:pt x="155447" y="2578608"/>
                </a:moveTo>
                <a:lnTo>
                  <a:pt x="125194" y="2577584"/>
                </a:lnTo>
                <a:lnTo>
                  <a:pt x="100488" y="2574798"/>
                </a:lnTo>
                <a:lnTo>
                  <a:pt x="83831" y="2570678"/>
                </a:lnTo>
                <a:lnTo>
                  <a:pt x="77723" y="2565654"/>
                </a:lnTo>
                <a:lnTo>
                  <a:pt x="77723" y="1302258"/>
                </a:lnTo>
                <a:lnTo>
                  <a:pt x="71616" y="1297233"/>
                </a:lnTo>
                <a:lnTo>
                  <a:pt x="54959" y="1293114"/>
                </a:lnTo>
                <a:lnTo>
                  <a:pt x="30253" y="1290327"/>
                </a:lnTo>
                <a:lnTo>
                  <a:pt x="0" y="1289304"/>
                </a:lnTo>
                <a:lnTo>
                  <a:pt x="30253" y="1288280"/>
                </a:lnTo>
                <a:lnTo>
                  <a:pt x="54959" y="1285494"/>
                </a:lnTo>
                <a:lnTo>
                  <a:pt x="71616" y="1281374"/>
                </a:lnTo>
                <a:lnTo>
                  <a:pt x="77723" y="1276350"/>
                </a:lnTo>
                <a:lnTo>
                  <a:pt x="77723" y="12954"/>
                </a:lnTo>
                <a:lnTo>
                  <a:pt x="83831" y="7929"/>
                </a:lnTo>
                <a:lnTo>
                  <a:pt x="100488" y="3810"/>
                </a:lnTo>
                <a:lnTo>
                  <a:pt x="125194" y="1023"/>
                </a:lnTo>
                <a:lnTo>
                  <a:pt x="155447" y="0"/>
                </a:lnTo>
              </a:path>
            </a:pathLst>
          </a:custGeom>
          <a:ln w="6096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6373367" y="2334767"/>
            <a:ext cx="155575" cy="2578735"/>
          </a:xfrm>
          <a:custGeom>
            <a:avLst/>
            <a:gdLst/>
            <a:ahLst/>
            <a:cxnLst/>
            <a:rect l="l" t="t" r="r" b="b"/>
            <a:pathLst>
              <a:path w="155575" h="2578735">
                <a:moveTo>
                  <a:pt x="0" y="2578608"/>
                </a:moveTo>
                <a:lnTo>
                  <a:pt x="30253" y="2577584"/>
                </a:lnTo>
                <a:lnTo>
                  <a:pt x="54959" y="2574798"/>
                </a:lnTo>
                <a:lnTo>
                  <a:pt x="71616" y="2570678"/>
                </a:lnTo>
                <a:lnTo>
                  <a:pt x="77724" y="2565654"/>
                </a:lnTo>
                <a:lnTo>
                  <a:pt x="77724" y="1302258"/>
                </a:lnTo>
                <a:lnTo>
                  <a:pt x="83831" y="1297233"/>
                </a:lnTo>
                <a:lnTo>
                  <a:pt x="100488" y="1293114"/>
                </a:lnTo>
                <a:lnTo>
                  <a:pt x="125194" y="1290327"/>
                </a:lnTo>
                <a:lnTo>
                  <a:pt x="155448" y="1289304"/>
                </a:lnTo>
                <a:lnTo>
                  <a:pt x="125194" y="1288280"/>
                </a:lnTo>
                <a:lnTo>
                  <a:pt x="100488" y="1285494"/>
                </a:lnTo>
                <a:lnTo>
                  <a:pt x="83831" y="1281374"/>
                </a:lnTo>
                <a:lnTo>
                  <a:pt x="77724" y="1276350"/>
                </a:lnTo>
                <a:lnTo>
                  <a:pt x="77724" y="12954"/>
                </a:lnTo>
                <a:lnTo>
                  <a:pt x="71616" y="7929"/>
                </a:lnTo>
                <a:lnTo>
                  <a:pt x="54959" y="3810"/>
                </a:lnTo>
                <a:lnTo>
                  <a:pt x="30253" y="1023"/>
                </a:lnTo>
                <a:lnTo>
                  <a:pt x="0" y="0"/>
                </a:lnTo>
              </a:path>
            </a:pathLst>
          </a:custGeom>
          <a:ln w="6096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3918203" y="3206495"/>
            <a:ext cx="134620" cy="817244"/>
          </a:xfrm>
          <a:custGeom>
            <a:avLst/>
            <a:gdLst/>
            <a:ahLst/>
            <a:cxnLst/>
            <a:rect l="l" t="t" r="r" b="b"/>
            <a:pathLst>
              <a:path w="134620" h="817244">
                <a:moveTo>
                  <a:pt x="134112" y="816863"/>
                </a:moveTo>
                <a:lnTo>
                  <a:pt x="107989" y="815992"/>
                </a:lnTo>
                <a:lnTo>
                  <a:pt x="86677" y="813609"/>
                </a:lnTo>
                <a:lnTo>
                  <a:pt x="72318" y="810059"/>
                </a:lnTo>
                <a:lnTo>
                  <a:pt x="67056" y="805687"/>
                </a:lnTo>
                <a:lnTo>
                  <a:pt x="67056" y="419607"/>
                </a:lnTo>
                <a:lnTo>
                  <a:pt x="61793" y="415236"/>
                </a:lnTo>
                <a:lnTo>
                  <a:pt x="47434" y="411686"/>
                </a:lnTo>
                <a:lnTo>
                  <a:pt x="26122" y="409303"/>
                </a:lnTo>
                <a:lnTo>
                  <a:pt x="0" y="408431"/>
                </a:lnTo>
                <a:lnTo>
                  <a:pt x="26122" y="407560"/>
                </a:lnTo>
                <a:lnTo>
                  <a:pt x="47434" y="405177"/>
                </a:lnTo>
                <a:lnTo>
                  <a:pt x="61793" y="401627"/>
                </a:lnTo>
                <a:lnTo>
                  <a:pt x="67056" y="397255"/>
                </a:lnTo>
                <a:lnTo>
                  <a:pt x="67056" y="11175"/>
                </a:lnTo>
                <a:lnTo>
                  <a:pt x="72318" y="6804"/>
                </a:lnTo>
                <a:lnTo>
                  <a:pt x="86677" y="3254"/>
                </a:lnTo>
                <a:lnTo>
                  <a:pt x="107989" y="871"/>
                </a:lnTo>
                <a:lnTo>
                  <a:pt x="134112" y="0"/>
                </a:lnTo>
              </a:path>
            </a:pathLst>
          </a:custGeom>
          <a:ln w="6096">
            <a:solidFill>
              <a:srgbClr val="FF0000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0" y="0"/>
            <a:ext cx="9144000" cy="6857999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/>
          <p:nvPr/>
        </p:nvSpPr>
        <p:spPr>
          <a:xfrm>
            <a:off x="3611879" y="437387"/>
            <a:ext cx="1616964" cy="550163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696468" y="1243583"/>
            <a:ext cx="7751064" cy="4767072"/>
          </a:xfrm>
          <a:prstGeom prst="rect">
            <a:avLst/>
          </a:prstGeom>
          <a:blipFill>
            <a:blip r:embed="rId4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3843273" y="515492"/>
            <a:ext cx="1141095" cy="3352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200" spc="-5"/>
              <a:t>内容主旨</a:t>
            </a:r>
          </a:p>
        </p:txBody>
      </p:sp>
      <p:sp>
        <p:nvSpPr>
          <p:cNvPr id="7" name="object 7"/>
          <p:cNvSpPr txBox="1"/>
          <p:nvPr/>
        </p:nvSpPr>
        <p:spPr>
          <a:xfrm>
            <a:off x="1413510" y="1846925"/>
            <a:ext cx="6558915" cy="39090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 indent="501015">
              <a:lnSpc>
                <a:spcPct val="150000"/>
              </a:lnSpc>
            </a:pPr>
            <a:r>
              <a:rPr sz="1900" spc="65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本文以武陵渔人进出桃花源的行踪（发现桃花源——  访问桃花源——再寻桃花源）为线索，以时间先后为顺序，  描绘了一个没有阶级、没有剥削、自食其力、自给自足、和  平恬静、人人自得其乐的理想社会，表达了作者对黑暗现实  的不满和对和平生活的向往。</a:t>
            </a:r>
          </a:p>
          <a:p>
            <a:pPr marL="12700" marR="5080" indent="501015">
              <a:lnSpc>
                <a:spcPct val="150000"/>
              </a:lnSpc>
            </a:pPr>
            <a:endParaRPr sz="1900" spc="65">
              <a:solidFill>
                <a:srgbClr val="333333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 indent="501015">
              <a:lnSpc>
                <a:spcPct val="150000"/>
              </a:lnSpc>
            </a:pPr>
            <a:endParaRPr sz="1900" spc="65">
              <a:solidFill>
                <a:srgbClr val="333333"/>
              </a:solidFill>
              <a:latin typeface="微软雅黑" panose="020B0503020204020204" charset="-122"/>
              <a:cs typeface="微软雅黑" panose="020B0503020204020204" charset="-122"/>
            </a:endParaRPr>
          </a:p>
          <a:p>
            <a:pPr marL="12700" marR="5080" indent="501015">
              <a:lnSpc>
                <a:spcPct val="150000"/>
              </a:lnSpc>
            </a:pPr>
            <a:r>
              <a:rPr sz="1900" spc="65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借问游方士，焉测尘嚣外？愿言蹑轻风，高举寻吾契。</a:t>
            </a:r>
          </a:p>
          <a:p>
            <a:pPr marL="12700" marR="5080" indent="501015">
              <a:lnSpc>
                <a:spcPct val="150000"/>
              </a:lnSpc>
            </a:pPr>
            <a:r>
              <a:rPr sz="1900" spc="65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——《桃花源诗》</a:t>
            </a:r>
          </a:p>
        </p:txBody>
      </p:sp>
    </p:spTree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3339" y="212216"/>
            <a:ext cx="8237321" cy="289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/>
              <a:t>本课拓展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274421" y="793622"/>
            <a:ext cx="8691245" cy="518159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469900" indent="3470275">
              <a:lnSpc>
                <a:spcPct val="100000"/>
              </a:lnSpc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不老的陶潜</a:t>
            </a:r>
          </a:p>
          <a:p>
            <a:pPr marL="469900" indent="3470275">
              <a:lnSpc>
                <a:spcPct val="100000"/>
              </a:lnSpc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悠然南山下，灿然傲菊中，我看到了这样一位老人：古铜色的脸庞难掩岁月留下的年  轮和沧桑，深凹的双眸像两颗深沉的明星，时时流露出智慧的光芒和倏逝的调皮———这  些让我相信他就是真实的陶潜。这种意外的惠赐让我早已顾不得辨识眼前的先生是否真正  地存在，我不禁用颤抖的声音向他表达了我的喜悦和敬意：“见到先生我无比荣幸，您比</a:t>
            </a:r>
          </a:p>
          <a:p>
            <a:pPr marL="469900" indent="3470275">
              <a:lnSpc>
                <a:spcPct val="100000"/>
              </a:lnSpc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我想像的要年轻许多。”  “是吗？”陶先生忍不住哈哈大笑，就像不谙世事的孩童，“那可能是生活对我的恩</a:t>
            </a:r>
          </a:p>
          <a:p>
            <a:pPr marL="469900" indent="3470275">
              <a:lnSpc>
                <a:spcPct val="100000"/>
              </a:lnSpc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赐，做官的时间没有算在内”。说着，他抹了一下眼角喜悦的泪花。  “后世的人对您有说不出的敬佩，很多人渴望像您一样地张扬个性，悠然于南山之</a:t>
            </a:r>
          </a:p>
          <a:p>
            <a:pPr marL="469900" indent="3470275">
              <a:lnSpc>
                <a:spcPct val="100000"/>
              </a:lnSpc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下。”我兴奋地向先生描述着后人对他的敬意和对山林生活的冀求。  “你的话让我欣慰不已，没有想到后世的人中会遇到这样多的知音。”</a:t>
            </a:r>
          </a:p>
          <a:p>
            <a:pPr marL="469900" indent="3470275">
              <a:lnSpc>
                <a:spcPct val="100000"/>
              </a:lnSpc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“可是，你必须明白，张扬于个性，执著于理想，它需要你做出极大的付出。换而言  之，你要自我约束。”</a:t>
            </a:r>
          </a:p>
          <a:p>
            <a:pPr marL="469900" indent="3470275">
              <a:lnSpc>
                <a:spcPct val="100000"/>
              </a:lnSpc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“个性张扬如逍遥之鲲鹏，动辄腾翔于九天，静辄深潜于大海，天地纵横，任我翔弋，</a:t>
            </a:r>
          </a:p>
          <a:p>
            <a:pPr marL="469900" indent="3470275">
              <a:lnSpc>
                <a:spcPct val="100000"/>
              </a:lnSpc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何须约束？再者，隐士隐于野，天地为屋，日月为灯，何其自由，要何约束？”</a:t>
            </a:r>
          </a:p>
        </p:txBody>
      </p:sp>
    </p:spTree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3339" y="212216"/>
            <a:ext cx="8237321" cy="289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pc="-5"/>
              <a:t>本课拓展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733450" y="664082"/>
            <a:ext cx="8045450" cy="42748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222885" indent="457200" algn="just">
              <a:lnSpc>
                <a:spcPct val="150000"/>
              </a:lnSpc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“饥饿难耐之时，面对五斗之米，你要约束；寂寞乡野之际，面对高官厚禄，  你要约束。我欲张扬隐士之个性，必先约束人心之欲求，而后可得自由于天地间。  水月镜花，兴象风神，然必有水清镜朗，而后有花月宛然。没有自我艰难之约束，  则无有人生个性之张扬。”</a:t>
            </a:r>
          </a:p>
          <a:p>
            <a:pPr marL="12700" marR="222885" indent="457200" algn="just">
              <a:lnSpc>
                <a:spcPct val="150000"/>
              </a:lnSpc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先生的话在我耳边回响数日而不绝。每逢此时，我都凝视远方。天边云绝之际，</a:t>
            </a:r>
          </a:p>
          <a:p>
            <a:pPr marL="12700" marR="222885" indent="457200" algn="just">
              <a:lnSpc>
                <a:spcPct val="150000"/>
              </a:lnSpc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不老的先生留下不老的影子，化作不老的回忆。</a:t>
            </a:r>
          </a:p>
          <a:p>
            <a:pPr marL="12700" marR="222885" indent="457200" algn="just">
              <a:lnSpc>
                <a:spcPct val="150000"/>
              </a:lnSpc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评点：</a:t>
            </a:r>
          </a:p>
          <a:p>
            <a:pPr marL="12700" marR="222885" indent="457200" algn="just">
              <a:lnSpc>
                <a:spcPct val="150000"/>
              </a:lnSpc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文章采用今人“我”与古人“陶潜”的对话方式，从而很好地阐释了陶潜性格中相  辅相成的两个方面———个性张扬与自我约束，突出了陶潜的性情与傲骨。文章没  有具体的故事，但简单的叙述，足以使人看清一个充满了人格魅力的作家形象。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5"/>
              <a:t>江州祭酒陶渊明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4287773" y="2358517"/>
            <a:ext cx="4598670" cy="2062480"/>
          </a:xfrm>
          <a:prstGeom prst="rect">
            <a:avLst/>
          </a:prstGeom>
        </p:spPr>
        <p:txBody>
          <a:bodyPr vert="horz" wrap="square" lIns="0" tIns="137160" rIns="0" bIns="0" rtlCol="0">
            <a:spAutoFit/>
          </a:bodyPr>
          <a:lstStyle/>
          <a:p>
            <a:pPr marL="469900">
              <a:lnSpc>
                <a:spcPct val="100000"/>
              </a:lnSpc>
              <a:spcBef>
                <a:spcPts val="1080"/>
              </a:spcBef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陶渊明（约365-427），浔阳柴桑人，东</a:t>
            </a:r>
          </a:p>
          <a:p>
            <a:pPr marL="469900">
              <a:lnSpc>
                <a:spcPct val="100000"/>
              </a:lnSpc>
              <a:spcBef>
                <a:spcPts val="1080"/>
              </a:spcBef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晋诗人。一名潜，字元亮，世称靖节先生。因</a:t>
            </a:r>
          </a:p>
          <a:p>
            <a:pPr marL="469900">
              <a:lnSpc>
                <a:spcPct val="100000"/>
              </a:lnSpc>
              <a:spcBef>
                <a:spcPts val="1080"/>
              </a:spcBef>
            </a:pPr>
            <a:r>
              <a:rPr sz="1800">
                <a:solidFill>
                  <a:srgbClr val="333333"/>
                </a:solidFill>
                <a:latin typeface="微软雅黑" panose="020B0503020204020204" charset="-122"/>
                <a:cs typeface="微软雅黑" panose="020B0503020204020204" charset="-122"/>
              </a:rPr>
              <a:t>宅边有五棵柳树，又自号“五柳先生”。作品  有《归园田居》《桃花源记》《饮酒》《五柳  先生传》等。</a:t>
            </a:r>
          </a:p>
        </p:txBody>
      </p:sp>
      <p:sp>
        <p:nvSpPr>
          <p:cNvPr id="5" name="object 5"/>
          <p:cNvSpPr/>
          <p:nvPr/>
        </p:nvSpPr>
        <p:spPr>
          <a:xfrm>
            <a:off x="164592" y="2113788"/>
            <a:ext cx="4005072" cy="2996183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bject 3"/>
          <p:cNvSpPr txBox="1"/>
          <p:nvPr/>
        </p:nvSpPr>
        <p:spPr>
          <a:xfrm>
            <a:off x="453339" y="212216"/>
            <a:ext cx="7632065" cy="17373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900" spc="-5">
                <a:solidFill>
                  <a:srgbClr val="333333"/>
                </a:solidFill>
                <a:latin typeface="PMingLiU" panose="02020500000000000000" charset="-120"/>
                <a:cs typeface="PMingLiU" panose="02020500000000000000" charset="-120"/>
              </a:rPr>
              <a:t>互动题</a:t>
            </a:r>
          </a:p>
          <a:p>
            <a:pPr marL="12700">
              <a:lnSpc>
                <a:spcPct val="100000"/>
              </a:lnSpc>
            </a:pPr>
            <a:endParaRPr sz="1900" spc="-5">
              <a:solidFill>
                <a:srgbClr val="333333"/>
              </a:solidFill>
              <a:latin typeface="PMingLiU" panose="02020500000000000000" charset="-120"/>
              <a:cs typeface="PMingLiU" panose="02020500000000000000" charset="-120"/>
            </a:endParaRPr>
          </a:p>
          <a:p>
            <a:pPr marL="12700">
              <a:lnSpc>
                <a:spcPct val="100000"/>
              </a:lnSpc>
            </a:pPr>
            <a:endParaRPr sz="1900" spc="-5">
              <a:solidFill>
                <a:srgbClr val="333333"/>
              </a:solidFill>
              <a:latin typeface="PMingLiU" panose="02020500000000000000" charset="-120"/>
              <a:cs typeface="PMingLiU" panose="02020500000000000000" charset="-120"/>
            </a:endParaRPr>
          </a:p>
          <a:p>
            <a:pPr marL="12700">
              <a:lnSpc>
                <a:spcPct val="100000"/>
              </a:lnSpc>
            </a:pPr>
            <a:r>
              <a:rPr sz="1900" spc="-5">
                <a:solidFill>
                  <a:srgbClr val="333333"/>
                </a:solidFill>
                <a:latin typeface="PMingLiU" panose="02020500000000000000" charset="-120"/>
                <a:cs typeface="PMingLiU" panose="02020500000000000000" charset="-120"/>
              </a:rPr>
              <a:t>【互动题】陶渊明生于东晋哀帝兴宁三年（公元三六五年），卒于南朝宋文帝  元嘉四年（公元四二七年）。他出生那年是乙丑年，请问他去世那年应是哪一  天支纪年  （    ）</a:t>
            </a:r>
          </a:p>
        </p:txBody>
      </p:sp>
      <p:sp>
        <p:nvSpPr>
          <p:cNvPr id="4" name="object 4"/>
          <p:cNvSpPr/>
          <p:nvPr/>
        </p:nvSpPr>
        <p:spPr>
          <a:xfrm>
            <a:off x="716280" y="2432304"/>
            <a:ext cx="7214616" cy="55168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16280" y="3272028"/>
            <a:ext cx="7214616" cy="55168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08659" y="4116323"/>
            <a:ext cx="7213092" cy="55168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11708" y="4974335"/>
            <a:ext cx="7211568" cy="55168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923950" y="2530347"/>
            <a:ext cx="822960" cy="2590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13690" indent="-294005">
              <a:lnSpc>
                <a:spcPct val="100000"/>
              </a:lnSpc>
              <a:buFont typeface="Arial"/>
              <a:buAutoNum type="alphaUcPeriod"/>
              <a:tabLst>
                <a:tab pos="314325" algn="l"/>
              </a:tabLst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乙丑</a:t>
            </a:r>
          </a:p>
          <a:p>
            <a:pPr marL="313690" indent="-294005">
              <a:lnSpc>
                <a:spcPct val="100000"/>
              </a:lnSpc>
              <a:buFont typeface="Arial"/>
              <a:buAutoNum type="alphaUcPeriod"/>
              <a:tabLst>
                <a:tab pos="314325" algn="l"/>
              </a:tabLst>
            </a:pPr>
            <a:endParaRPr sz="1700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13690" indent="-294005">
              <a:lnSpc>
                <a:spcPct val="100000"/>
              </a:lnSpc>
              <a:buFont typeface="Arial"/>
              <a:buAutoNum type="alphaUcPeriod"/>
              <a:tabLst>
                <a:tab pos="314325" algn="l"/>
              </a:tabLst>
            </a:pPr>
            <a:endParaRPr sz="1700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13690" indent="-294005">
              <a:lnSpc>
                <a:spcPct val="100000"/>
              </a:lnSpc>
              <a:buFont typeface="Arial"/>
              <a:buAutoNum type="alphaUcPeriod"/>
              <a:tabLst>
                <a:tab pos="314325" algn="l"/>
              </a:tabLst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丙寅</a:t>
            </a:r>
          </a:p>
          <a:p>
            <a:pPr marL="313690" indent="-294005">
              <a:lnSpc>
                <a:spcPct val="100000"/>
              </a:lnSpc>
              <a:buFont typeface="Arial"/>
              <a:buAutoNum type="alphaUcPeriod"/>
              <a:tabLst>
                <a:tab pos="314325" algn="l"/>
              </a:tabLst>
            </a:pPr>
            <a:endParaRPr sz="1700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13690" indent="-294005">
              <a:lnSpc>
                <a:spcPct val="100000"/>
              </a:lnSpc>
              <a:buFont typeface="Arial"/>
              <a:buAutoNum type="alphaUcPeriod"/>
              <a:tabLst>
                <a:tab pos="314325" algn="l"/>
              </a:tabLst>
            </a:pPr>
            <a:endParaRPr sz="1700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13690" indent="-294005">
              <a:lnSpc>
                <a:spcPct val="100000"/>
              </a:lnSpc>
              <a:buFont typeface="Arial"/>
              <a:buAutoNum type="alphaUcPeriod"/>
              <a:tabLst>
                <a:tab pos="314325" algn="l"/>
              </a:tabLst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丁卯</a:t>
            </a:r>
          </a:p>
          <a:p>
            <a:pPr marL="313690" indent="-294005">
              <a:lnSpc>
                <a:spcPct val="100000"/>
              </a:lnSpc>
              <a:buFont typeface="Arial"/>
              <a:buAutoNum type="alphaUcPeriod"/>
              <a:tabLst>
                <a:tab pos="314325" algn="l"/>
              </a:tabLst>
            </a:pPr>
            <a:endParaRPr sz="1700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13690" indent="-294005">
              <a:lnSpc>
                <a:spcPct val="100000"/>
              </a:lnSpc>
              <a:buFont typeface="Arial"/>
              <a:buAutoNum type="alphaUcPeriod"/>
              <a:tabLst>
                <a:tab pos="314325" algn="l"/>
              </a:tabLst>
            </a:pPr>
            <a:endParaRPr sz="1700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313690" indent="-294005">
              <a:lnSpc>
                <a:spcPct val="100000"/>
              </a:lnSpc>
              <a:buFont typeface="Arial"/>
              <a:buAutoNum type="alphaUcPeriod"/>
              <a:tabLst>
                <a:tab pos="314325" algn="l"/>
              </a:tabLst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戊辰</a:t>
            </a:r>
          </a:p>
        </p:txBody>
      </p:sp>
      <p:sp>
        <p:nvSpPr>
          <p:cNvPr id="9" name="object 9"/>
          <p:cNvSpPr/>
          <p:nvPr/>
        </p:nvSpPr>
        <p:spPr>
          <a:xfrm>
            <a:off x="2116835" y="2346960"/>
            <a:ext cx="6096000" cy="316230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 txBox="1"/>
          <p:nvPr/>
        </p:nvSpPr>
        <p:spPr>
          <a:xfrm>
            <a:off x="8347709" y="6270650"/>
            <a:ext cx="293370" cy="2743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>
                <a:latin typeface="Arial"/>
                <a:cs typeface="Arial"/>
              </a:rPr>
              <a:t>Z1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5"/>
              <a:t>写作背景</a:t>
            </a:r>
          </a:p>
        </p:txBody>
      </p:sp>
      <p:sp>
        <p:nvSpPr>
          <p:cNvPr id="4" name="object 4"/>
          <p:cNvSpPr txBox="1"/>
          <p:nvPr/>
        </p:nvSpPr>
        <p:spPr>
          <a:xfrm>
            <a:off x="623417" y="1661795"/>
            <a:ext cx="7898130" cy="2743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algn="just">
              <a:lnSpc>
                <a:spcPct val="100000"/>
              </a:lnSpc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东晋王朝内忧外患：对外一味投降，内部互相倾轧</a:t>
            </a:r>
          </a:p>
          <a:p>
            <a:pPr marL="12700" algn="just">
              <a:lnSpc>
                <a:spcPct val="100000"/>
              </a:lnSpc>
            </a:pPr>
            <a:endParaRPr sz="1800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algn="just">
              <a:lnSpc>
                <a:spcPct val="100000"/>
              </a:lnSpc>
            </a:pPr>
            <a:endParaRPr sz="1800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algn="just">
              <a:lnSpc>
                <a:spcPct val="100000"/>
              </a:lnSpc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刘裕废帝自立南朝宋：</a:t>
            </a:r>
          </a:p>
          <a:p>
            <a:pPr marL="12700" algn="just">
              <a:lnSpc>
                <a:spcPct val="100000"/>
              </a:lnSpc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（元熙）二年夏六月壬戌，刘裕至于京师。傅亮承裕密旨，讽帝禅位，草  诏，请帝书之。帝欣然谓左右曰：“晋氏久已失之，今复何恨。”乃书赤纸为</a:t>
            </a:r>
          </a:p>
          <a:p>
            <a:pPr marL="12700" algn="just">
              <a:lnSpc>
                <a:spcPct val="100000"/>
              </a:lnSpc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诏。甲子，遂逊于琅邪第。刘裕以帝为零陵王，居于秣陵……宋永初二年九月  丁丑，裕使后兄叔度请后，有间，兵人逾垣而入，弑帝于内房。时年三十六。  谥恭皇帝，葬冲平陵。</a:t>
            </a:r>
          </a:p>
          <a:p>
            <a:pPr marL="12700" algn="just">
              <a:lnSpc>
                <a:spcPct val="100000"/>
              </a:lnSpc>
            </a:pPr>
            <a:r>
              <a:rPr sz="18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——《晋书·恭帝纪》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453339" y="212216"/>
            <a:ext cx="749300" cy="28956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900" spc="-5">
                <a:solidFill>
                  <a:srgbClr val="333333"/>
                </a:solidFill>
                <a:latin typeface="PMingLiU" panose="02020500000000000000" charset="-120"/>
                <a:cs typeface="PMingLiU" panose="02020500000000000000" charset="-120"/>
              </a:rPr>
              <a:t>互动题</a:t>
            </a:r>
          </a:p>
        </p:txBody>
      </p:sp>
      <p:sp>
        <p:nvSpPr>
          <p:cNvPr id="4" name="object 4"/>
          <p:cNvSpPr/>
          <p:nvPr/>
        </p:nvSpPr>
        <p:spPr>
          <a:xfrm>
            <a:off x="716280" y="2080260"/>
            <a:ext cx="7214616" cy="55168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716280" y="2918460"/>
            <a:ext cx="7214616" cy="55168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708659" y="3762755"/>
            <a:ext cx="7213092" cy="55168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711708" y="4622291"/>
            <a:ext cx="7211568" cy="551688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8" name="object 8"/>
          <p:cNvSpPr txBox="1"/>
          <p:nvPr/>
        </p:nvSpPr>
        <p:spPr>
          <a:xfrm>
            <a:off x="682244" y="1355344"/>
            <a:ext cx="7050405" cy="2331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4572635" algn="l"/>
              </a:tabLst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【互动题】下列文学常识说法正确的一项是（	）</a:t>
            </a:r>
          </a:p>
          <a:p>
            <a:pPr marL="12700">
              <a:lnSpc>
                <a:spcPct val="100000"/>
              </a:lnSpc>
              <a:tabLst>
                <a:tab pos="4572635" algn="l"/>
              </a:tabLst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A. 《富贵不能淫》选自《孟子》，作者孟轲，春秋时期儒家代表人物。  B. 《周亚夫军细柳》选自《汉书》，作者班固，汉代史学家。</a:t>
            </a:r>
          </a:p>
          <a:p>
            <a:pPr marL="12700">
              <a:lnSpc>
                <a:spcPct val="100000"/>
              </a:lnSpc>
              <a:tabLst>
                <a:tab pos="4572635" algn="l"/>
              </a:tabLst>
            </a:pPr>
            <a:endParaRPr sz="1700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tabLst>
                <a:tab pos="4572635" algn="l"/>
              </a:tabLst>
            </a:pPr>
            <a:endParaRPr sz="1700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tabLst>
                <a:tab pos="4572635" algn="l"/>
              </a:tabLst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C. 《小石潭记》选自《柳河东集》，作者柳宗元，唐代文学家。</a:t>
            </a:r>
          </a:p>
          <a:p>
            <a:pPr marL="12700">
              <a:lnSpc>
                <a:spcPct val="100000"/>
              </a:lnSpc>
              <a:tabLst>
                <a:tab pos="4572635" algn="l"/>
              </a:tabLst>
            </a:pPr>
            <a:endParaRPr sz="1700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tabLst>
                <a:tab pos="4572635" algn="l"/>
              </a:tabLst>
            </a:pPr>
            <a:endParaRPr sz="1700">
              <a:solidFill>
                <a:srgbClr val="333333"/>
              </a:solidFill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>
              <a:lnSpc>
                <a:spcPct val="100000"/>
              </a:lnSpc>
              <a:tabLst>
                <a:tab pos="4572635" algn="l"/>
              </a:tabLst>
            </a:pPr>
            <a:r>
              <a:rPr sz="1700">
                <a:solidFill>
                  <a:srgbClr val="333333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D. 《桃花源记》选自《陶渊明集》，作者陶渊明，南宋文学家。</a:t>
            </a:r>
          </a:p>
        </p:txBody>
      </p:sp>
      <p:sp>
        <p:nvSpPr>
          <p:cNvPr id="9" name="object 9"/>
          <p:cNvSpPr txBox="1"/>
          <p:nvPr/>
        </p:nvSpPr>
        <p:spPr>
          <a:xfrm>
            <a:off x="8347709" y="6270650"/>
            <a:ext cx="278765" cy="2743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800" spc="-10">
                <a:latin typeface="Arial"/>
                <a:cs typeface="Arial"/>
              </a:rPr>
              <a:t>18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41705" y="1614932"/>
            <a:ext cx="4286885" cy="426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spc="-10"/>
              <a:t>当你反感这个世道的时候，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885569" y="2255265"/>
            <a:ext cx="1800860" cy="4267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800" spc="-5">
                <a:solidFill>
                  <a:srgbClr val="333333"/>
                </a:solidFill>
                <a:latin typeface="PMingLiU" panose="02020500000000000000" charset="-120"/>
                <a:cs typeface="PMingLiU" panose="02020500000000000000" charset="-120"/>
              </a:rPr>
              <a:t>你会做啥？</a:t>
            </a:r>
          </a:p>
        </p:txBody>
      </p:sp>
      <p:sp>
        <p:nvSpPr>
          <p:cNvPr id="5" name="object 5"/>
          <p:cNvSpPr/>
          <p:nvPr/>
        </p:nvSpPr>
        <p:spPr>
          <a:xfrm>
            <a:off x="5311140" y="1444751"/>
            <a:ext cx="2988564" cy="4447032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 txBox="1"/>
          <p:nvPr/>
        </p:nvSpPr>
        <p:spPr>
          <a:xfrm>
            <a:off x="630732" y="3305810"/>
            <a:ext cx="4368800" cy="329184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50000"/>
              </a:lnSpc>
            </a:pPr>
            <a:r>
              <a:rPr sz="1800">
                <a:latin typeface="宋体" panose="02010600030101010101" pitchFamily="2" charset="-122"/>
                <a:cs typeface="宋体" panose="02010600030101010101" pitchFamily="2" charset="-122"/>
              </a:rPr>
              <a:t>世界上只有一种英雄主义：看清这个世界，  然后爱它。</a:t>
            </a:r>
          </a:p>
          <a:p>
            <a:pPr marL="12700" marR="5080">
              <a:lnSpc>
                <a:spcPct val="150000"/>
              </a:lnSpc>
            </a:pPr>
            <a:r>
              <a:rPr sz="1800">
                <a:latin typeface="宋体" panose="02010600030101010101" pitchFamily="2" charset="-122"/>
                <a:cs typeface="宋体" panose="02010600030101010101" pitchFamily="2" charset="-122"/>
              </a:rPr>
              <a:t>——罗曼·罗兰《巨人传》</a:t>
            </a:r>
          </a:p>
          <a:p>
            <a:pPr marL="12700" marR="5080">
              <a:lnSpc>
                <a:spcPct val="150000"/>
              </a:lnSpc>
            </a:pPr>
            <a:endParaRPr sz="1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>
              <a:lnSpc>
                <a:spcPct val="150000"/>
              </a:lnSpc>
            </a:pPr>
            <a:endParaRPr sz="1800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pPr marL="12700" marR="5080">
              <a:lnSpc>
                <a:spcPct val="150000"/>
              </a:lnSpc>
            </a:pPr>
            <a:r>
              <a:rPr sz="1800">
                <a:latin typeface="宋体" panose="02010600030101010101" pitchFamily="2" charset="-122"/>
                <a:cs typeface="宋体" panose="02010600030101010101" pitchFamily="2" charset="-122"/>
              </a:rPr>
              <a:t>改变这个世界有两种方式：一种是做事，</a:t>
            </a:r>
          </a:p>
          <a:p>
            <a:pPr marL="12700" marR="5080">
              <a:lnSpc>
                <a:spcPct val="150000"/>
              </a:lnSpc>
            </a:pPr>
            <a:r>
              <a:rPr sz="1800">
                <a:latin typeface="宋体" panose="02010600030101010101" pitchFamily="2" charset="-122"/>
                <a:cs typeface="宋体" panose="02010600030101010101" pitchFamily="2" charset="-122"/>
              </a:rPr>
              <a:t>一种是做梦。</a:t>
            </a:r>
          </a:p>
          <a:p>
            <a:pPr marL="12700" marR="5080">
              <a:lnSpc>
                <a:spcPct val="150000"/>
              </a:lnSpc>
            </a:pPr>
            <a:r>
              <a:rPr sz="1800">
                <a:latin typeface="宋体" panose="02010600030101010101" pitchFamily="2" charset="-122"/>
                <a:cs typeface="宋体" panose="02010600030101010101" pitchFamily="2" charset="-122"/>
              </a:rPr>
              <a:t>——沃夏·卞德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240,&quot;width&quot;:12645}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1767</Words>
  <Application>Microsoft Office PowerPoint</Application>
  <PresentationFormat>全屏显示(4:3)</PresentationFormat>
  <Paragraphs>381</Paragraphs>
  <Slides>44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45" baseType="lpstr">
      <vt:lpstr>Office Theme</vt:lpstr>
      <vt:lpstr>PowerPoint 演示文稿</vt:lpstr>
      <vt:lpstr>魏晋风骨</vt:lpstr>
      <vt:lpstr>祭酒王羲之</vt:lpstr>
      <vt:lpstr>江州祭酒陶渊明</vt:lpstr>
      <vt:lpstr>江州祭酒陶渊明</vt:lpstr>
      <vt:lpstr>PowerPoint 演示文稿</vt:lpstr>
      <vt:lpstr>写作背景</vt:lpstr>
      <vt:lpstr>PowerPoint 演示文稿</vt:lpstr>
      <vt:lpstr>当你反感这个世道的时候，</vt:lpstr>
      <vt:lpstr>文本精讲</vt:lpstr>
      <vt:lpstr>文本精讲</vt:lpstr>
      <vt:lpstr>PowerPoint 演示文稿</vt:lpstr>
      <vt:lpstr>词类活用</vt:lpstr>
      <vt:lpstr>词类活用</vt:lpstr>
      <vt:lpstr>文本精讲</vt:lpstr>
      <vt:lpstr>PowerPoint 演示文稿</vt:lpstr>
      <vt:lpstr>文本精讲</vt:lpstr>
      <vt:lpstr>PowerPoint 演示文稿</vt:lpstr>
      <vt:lpstr>PowerPoint 演示文稿</vt:lpstr>
      <vt:lpstr>文本精讲</vt:lpstr>
      <vt:lpstr>文本精讲</vt:lpstr>
      <vt:lpstr>PowerPoint 演示文稿</vt:lpstr>
      <vt:lpstr>文本精讲</vt:lpstr>
      <vt:lpstr>文本精讲</vt:lpstr>
      <vt:lpstr>文本精讲</vt:lpstr>
      <vt:lpstr>PowerPoint 演示文稿</vt:lpstr>
      <vt:lpstr>PowerPoint 演示文稿</vt:lpstr>
      <vt:lpstr>PowerPoint 演示文稿</vt:lpstr>
      <vt:lpstr>文本精讲</vt:lpstr>
      <vt:lpstr>PowerPoint 演示文稿</vt:lpstr>
      <vt:lpstr>文本精讲</vt:lpstr>
      <vt:lpstr>文本精讲</vt:lpstr>
      <vt:lpstr>文本精讲</vt:lpstr>
      <vt:lpstr>文本精讲</vt:lpstr>
      <vt:lpstr>知识方法</vt:lpstr>
      <vt:lpstr>知识方法</vt:lpstr>
      <vt:lpstr>PowerPoint 演示文稿</vt:lpstr>
      <vt:lpstr>PowerPoint 演示文稿</vt:lpstr>
      <vt:lpstr>文本精讲</vt:lpstr>
      <vt:lpstr>PowerPoint 演示文稿</vt:lpstr>
      <vt:lpstr>文章结构</vt:lpstr>
      <vt:lpstr>内容主旨</vt:lpstr>
      <vt:lpstr>本课拓展</vt:lpstr>
      <vt:lpstr>本课拓展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2021-09-28T14:01:30Z</cp:lastPrinted>
  <dcterms:created xsi:type="dcterms:W3CDTF">2021-09-28T14:01:30Z</dcterms:created>
  <dcterms:modified xsi:type="dcterms:W3CDTF">2021-10-13T04:38:12Z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