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25" r:id="rId2"/>
    <p:sldId id="508" r:id="rId3"/>
    <p:sldId id="466" r:id="rId4"/>
    <p:sldId id="512" r:id="rId5"/>
    <p:sldId id="538" r:id="rId6"/>
    <p:sldId id="511" r:id="rId7"/>
    <p:sldId id="510" r:id="rId8"/>
    <p:sldId id="534" r:id="rId9"/>
    <p:sldId id="516" r:id="rId10"/>
    <p:sldId id="539" r:id="rId11"/>
    <p:sldId id="514" r:id="rId12"/>
    <p:sldId id="513" r:id="rId13"/>
    <p:sldId id="540" r:id="rId14"/>
    <p:sldId id="520" r:id="rId15"/>
    <p:sldId id="541" r:id="rId16"/>
    <p:sldId id="518" r:id="rId17"/>
    <p:sldId id="517" r:id="rId18"/>
    <p:sldId id="536" r:id="rId19"/>
    <p:sldId id="525" r:id="rId20"/>
    <p:sldId id="526" r:id="rId21"/>
    <p:sldId id="535" r:id="rId22"/>
    <p:sldId id="528" r:id="rId23"/>
    <p:sldId id="542" r:id="rId24"/>
    <p:sldId id="543" r:id="rId25"/>
  </p:sldIdLst>
  <p:sldSz cx="9144000" cy="5143500" type="screen16x9"/>
  <p:notesSz cx="9942513" cy="6761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A50021"/>
    <a:srgbClr val="DE7538"/>
    <a:srgbClr val="A73904"/>
    <a:srgbClr val="6FB52F"/>
    <a:srgbClr val="99CA6C"/>
    <a:srgbClr val="316A2C"/>
    <a:srgbClr val="5AB430"/>
    <a:srgbClr val="B18147"/>
    <a:srgbClr val="7F4E2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6" d="100"/>
          <a:sy n="116" d="100"/>
        </p:scale>
        <p:origin x="-518" y="-77"/>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76280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35164122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 xmlns:a16="http://schemas.microsoft.com/office/drawing/2014/main"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专题七</a:t>
              </a:r>
              <a:endParaRPr lang="en-US" altLang="zh-CN" sz="3200" b="1" dirty="0">
                <a:solidFill>
                  <a:schemeClr val="bg1"/>
                </a:solidFill>
                <a:latin typeface="微软雅黑" pitchFamily="34" charset="-122"/>
                <a:ea typeface="微软雅黑" pitchFamily="34" charset="-122"/>
              </a:endParaRPr>
            </a:p>
            <a:p>
              <a:pPr algn="ctr">
                <a:lnSpc>
                  <a:spcPct val="150000"/>
                </a:lnSpc>
                <a:defRPr/>
              </a:pPr>
              <a:r>
                <a:rPr lang="zh-CN" altLang="en-US" sz="2800" dirty="0" smtClean="0">
                  <a:solidFill>
                    <a:schemeClr val="bg1"/>
                  </a:solidFill>
                  <a:latin typeface="微软雅黑" pitchFamily="34" charset="-122"/>
                  <a:ea typeface="微软雅黑" pitchFamily="34" charset="-122"/>
                </a:rPr>
                <a:t>非连续性文本阅读</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 xmlns:a16="http://schemas.microsoft.com/office/drawing/2014/main"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框 5">
            <a:extLst>
              <a:ext uri="{FF2B5EF4-FFF2-40B4-BE49-F238E27FC236}">
                <a16:creationId xmlns="" xmlns:a16="http://schemas.microsoft.com/office/drawing/2014/main" id="{AC661369-7F35-4FB2-A688-71209A56C55B}"/>
              </a:ext>
            </a:extLst>
          </p:cNvPr>
          <p:cNvSpPr txBox="1"/>
          <p:nvPr/>
        </p:nvSpPr>
        <p:spPr>
          <a:xfrm>
            <a:off x="6903879"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第二篇</a:t>
            </a:r>
            <a:r>
              <a:rPr lang="zh-CN" altLang="en-US" sz="1600" spc="100" smtClean="0">
                <a:solidFill>
                  <a:schemeClr val="tx1">
                    <a:lumMod val="65000"/>
                    <a:lumOff val="35000"/>
                    <a:alpha val="50000"/>
                  </a:schemeClr>
                </a:solidFill>
                <a:latin typeface="微软雅黑" panose="020B0503020204020204" pitchFamily="34" charset="-122"/>
                <a:ea typeface="微软雅黑" panose="020B0503020204020204" pitchFamily="34" charset="-122"/>
              </a:rPr>
              <a:t>　专题精讲</a:t>
            </a:r>
            <a:endParaRPr lang="zh-CN" altLang="en-US" sz="1600" spc="100" dirty="0">
              <a:solidFill>
                <a:srgbClr val="0092D7">
                  <a:alpha val="50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271840738"/>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6137" y="400640"/>
            <a:ext cx="8009793" cy="3416320"/>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  D</a:t>
            </a:r>
            <a:endParaRPr lang="zh-CN" altLang="en-US" dirty="0" smtClean="0">
              <a:solidFill>
                <a:srgbClr val="A50021"/>
              </a:solidFill>
            </a:endParaRP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 </a:t>
            </a:r>
            <a:r>
              <a:rPr lang="zh-CN" altLang="en-US" dirty="0" smtClean="0">
                <a:solidFill>
                  <a:srgbClr val="A50021"/>
                </a:solidFill>
              </a:rPr>
              <a:t>本题考查对材料内容的理解与信息筛选提取能力。</a:t>
            </a:r>
            <a:r>
              <a:rPr lang="en-US" dirty="0" smtClean="0">
                <a:solidFill>
                  <a:srgbClr val="A50021"/>
                </a:solidFill>
              </a:rPr>
              <a:t>A</a:t>
            </a:r>
            <a:r>
              <a:rPr lang="zh-CN" altLang="en-US" dirty="0" smtClean="0">
                <a:solidFill>
                  <a:srgbClr val="A50021"/>
                </a:solidFill>
              </a:rPr>
              <a:t>项</a:t>
            </a:r>
            <a:r>
              <a:rPr lang="en-US" dirty="0" smtClean="0">
                <a:solidFill>
                  <a:srgbClr val="A50021"/>
                </a:solidFill>
              </a:rPr>
              <a:t>,</a:t>
            </a:r>
            <a:r>
              <a:rPr lang="zh-CN" altLang="en-US" dirty="0" smtClean="0">
                <a:solidFill>
                  <a:srgbClr val="A50021"/>
                </a:solidFill>
              </a:rPr>
              <a:t>由材料一中的表述“一方面</a:t>
            </a:r>
            <a:r>
              <a:rPr lang="en-US" dirty="0" smtClean="0">
                <a:solidFill>
                  <a:srgbClr val="A50021"/>
                </a:solidFill>
              </a:rPr>
              <a:t>,</a:t>
            </a:r>
            <a:r>
              <a:rPr lang="zh-CN" altLang="en-US" dirty="0" smtClean="0">
                <a:solidFill>
                  <a:srgbClr val="A50021"/>
                </a:solidFill>
              </a:rPr>
              <a:t>微生物污染、农兽药残留、添加剂等传统的食品安全风险仍然是主要的风险类型”</a:t>
            </a:r>
            <a:r>
              <a:rPr lang="en-US" dirty="0" smtClean="0">
                <a:solidFill>
                  <a:srgbClr val="A50021"/>
                </a:solidFill>
              </a:rPr>
              <a:t>,</a:t>
            </a:r>
            <a:r>
              <a:rPr lang="zh-CN" altLang="en-US" dirty="0" smtClean="0">
                <a:solidFill>
                  <a:srgbClr val="A50021"/>
                </a:solidFill>
              </a:rPr>
              <a:t>可知</a:t>
            </a:r>
            <a:r>
              <a:rPr lang="en-US" dirty="0" smtClean="0">
                <a:solidFill>
                  <a:srgbClr val="A50021"/>
                </a:solidFill>
              </a:rPr>
              <a:t>A</a:t>
            </a:r>
            <a:r>
              <a:rPr lang="zh-CN" altLang="en-US" dirty="0" smtClean="0">
                <a:solidFill>
                  <a:srgbClr val="A50021"/>
                </a:solidFill>
              </a:rPr>
              <a:t>项有误。</a:t>
            </a:r>
            <a:r>
              <a:rPr lang="en-US" dirty="0" smtClean="0">
                <a:solidFill>
                  <a:srgbClr val="A50021"/>
                </a:solidFill>
              </a:rPr>
              <a:t>B</a:t>
            </a:r>
            <a:r>
              <a:rPr lang="zh-CN" altLang="en-US" dirty="0" smtClean="0">
                <a:solidFill>
                  <a:srgbClr val="A50021"/>
                </a:solidFill>
              </a:rPr>
              <a:t>项</a:t>
            </a:r>
            <a:r>
              <a:rPr lang="en-US" dirty="0" smtClean="0">
                <a:solidFill>
                  <a:srgbClr val="A50021"/>
                </a:solidFill>
              </a:rPr>
              <a:t>,</a:t>
            </a:r>
            <a:r>
              <a:rPr lang="zh-CN" altLang="en-US" dirty="0" smtClean="0">
                <a:solidFill>
                  <a:srgbClr val="A50021"/>
                </a:solidFill>
              </a:rPr>
              <a:t>材料二中的表述是“但在食品行业</a:t>
            </a:r>
            <a:r>
              <a:rPr lang="en-US" dirty="0" smtClean="0">
                <a:solidFill>
                  <a:srgbClr val="A50021"/>
                </a:solidFill>
              </a:rPr>
              <a:t>,</a:t>
            </a:r>
            <a:r>
              <a:rPr lang="zh-CN" altLang="en-US" dirty="0" smtClean="0">
                <a:solidFill>
                  <a:srgbClr val="A50021"/>
                </a:solidFill>
              </a:rPr>
              <a:t>它是非法添加物。因此</a:t>
            </a:r>
            <a:r>
              <a:rPr lang="en-US" dirty="0" smtClean="0">
                <a:solidFill>
                  <a:srgbClr val="A50021"/>
                </a:solidFill>
              </a:rPr>
              <a:t>,</a:t>
            </a:r>
            <a:r>
              <a:rPr lang="zh-CN" altLang="en-US" dirty="0" smtClean="0">
                <a:solidFill>
                  <a:srgbClr val="A50021"/>
                </a:solidFill>
              </a:rPr>
              <a:t>不允许将甲醛添加到食物中</a:t>
            </a:r>
            <a:r>
              <a:rPr lang="en-US" dirty="0" smtClean="0">
                <a:solidFill>
                  <a:srgbClr val="A50021"/>
                </a:solidFill>
              </a:rPr>
              <a:t>,</a:t>
            </a:r>
            <a:r>
              <a:rPr lang="zh-CN" altLang="en-US" dirty="0" smtClean="0">
                <a:solidFill>
                  <a:srgbClr val="A50021"/>
                </a:solidFill>
              </a:rPr>
              <a:t>只要添加就是违法”</a:t>
            </a:r>
            <a:r>
              <a:rPr lang="en-US" dirty="0" smtClean="0">
                <a:solidFill>
                  <a:srgbClr val="A50021"/>
                </a:solidFill>
              </a:rPr>
              <a:t>,</a:t>
            </a:r>
            <a:r>
              <a:rPr lang="zh-CN" altLang="en-US" dirty="0" smtClean="0">
                <a:solidFill>
                  <a:srgbClr val="A50021"/>
                </a:solidFill>
              </a:rPr>
              <a:t>可知选项对原因的表述“防腐效果并不好”有误。</a:t>
            </a:r>
            <a:r>
              <a:rPr lang="en-US" dirty="0" smtClean="0">
                <a:solidFill>
                  <a:srgbClr val="A50021"/>
                </a:solidFill>
              </a:rPr>
              <a:t>C</a:t>
            </a:r>
            <a:r>
              <a:rPr lang="zh-CN" altLang="en-US" dirty="0" smtClean="0">
                <a:solidFill>
                  <a:srgbClr val="A50021"/>
                </a:solidFill>
              </a:rPr>
              <a:t>项</a:t>
            </a:r>
            <a:r>
              <a:rPr lang="en-US" dirty="0" smtClean="0">
                <a:solidFill>
                  <a:srgbClr val="A50021"/>
                </a:solidFill>
              </a:rPr>
              <a:t>,</a:t>
            </a:r>
            <a:r>
              <a:rPr lang="zh-CN" altLang="en-US" dirty="0" smtClean="0">
                <a:solidFill>
                  <a:srgbClr val="A50021"/>
                </a:solidFill>
              </a:rPr>
              <a:t>在图表中呈现出来的所有问题</a:t>
            </a:r>
            <a:r>
              <a:rPr lang="en-US" dirty="0" smtClean="0">
                <a:solidFill>
                  <a:srgbClr val="A50021"/>
                </a:solidFill>
              </a:rPr>
              <a:t>,</a:t>
            </a:r>
            <a:r>
              <a:rPr lang="zh-CN" altLang="en-US" dirty="0" smtClean="0">
                <a:solidFill>
                  <a:srgbClr val="A50021"/>
                </a:solidFill>
              </a:rPr>
              <a:t>都是现实中存在的食品安全问题</a:t>
            </a:r>
            <a:r>
              <a:rPr lang="en-US" dirty="0" smtClean="0">
                <a:solidFill>
                  <a:srgbClr val="A50021"/>
                </a:solidFill>
              </a:rPr>
              <a:t>,</a:t>
            </a:r>
            <a:r>
              <a:rPr lang="zh-CN" altLang="en-US" dirty="0" smtClean="0">
                <a:solidFill>
                  <a:srgbClr val="A50021"/>
                </a:solidFill>
              </a:rPr>
              <a:t>数值小只是相对于其他问题而言</a:t>
            </a:r>
            <a:r>
              <a:rPr lang="en-US" dirty="0" smtClean="0">
                <a:solidFill>
                  <a:srgbClr val="A50021"/>
                </a:solidFill>
              </a:rPr>
              <a:t>,</a:t>
            </a:r>
            <a:r>
              <a:rPr lang="zh-CN" altLang="en-US" dirty="0" smtClean="0">
                <a:solidFill>
                  <a:srgbClr val="A50021"/>
                </a:solidFill>
              </a:rPr>
              <a:t>但并不是说注水肉不再成为食品安全问题。</a:t>
            </a:r>
            <a:r>
              <a:rPr lang="en-US" dirty="0" smtClean="0">
                <a:solidFill>
                  <a:srgbClr val="A50021"/>
                </a:solidFill>
              </a:rPr>
              <a:t>D</a:t>
            </a:r>
            <a:r>
              <a:rPr lang="zh-CN" altLang="en-US" dirty="0" smtClean="0">
                <a:solidFill>
                  <a:srgbClr val="A50021"/>
                </a:solidFill>
              </a:rPr>
              <a:t>项内容与原文相符。</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3" y="272328"/>
            <a:ext cx="7886700" cy="1754326"/>
          </a:xfrm>
          <a:prstGeom prst="rect">
            <a:avLst/>
          </a:prstGeom>
        </p:spPr>
        <p:txBody>
          <a:bodyPr wrap="square">
            <a:spAutoFit/>
          </a:bodyPr>
          <a:lstStyle/>
          <a:p>
            <a:pPr>
              <a:lnSpc>
                <a:spcPct val="150000"/>
              </a:lnSpc>
            </a:pPr>
            <a:r>
              <a:rPr lang="en-US" b="1" dirty="0" smtClean="0"/>
              <a:t>2.</a:t>
            </a:r>
            <a:r>
              <a:rPr lang="zh-CN" altLang="en-US" dirty="0" smtClean="0"/>
              <a:t>请给材料二和材料四各拟一个小标题。</a:t>
            </a:r>
            <a:r>
              <a:rPr lang="en-US" dirty="0" smtClean="0"/>
              <a:t>(</a:t>
            </a:r>
            <a:r>
              <a:rPr lang="zh-CN" altLang="en-US" dirty="0" smtClean="0"/>
              <a:t>每个标题</a:t>
            </a:r>
            <a:r>
              <a:rPr lang="en-US" dirty="0" smtClean="0"/>
              <a:t>15</a:t>
            </a:r>
            <a:r>
              <a:rPr lang="zh-CN" altLang="en-US" dirty="0" smtClean="0"/>
              <a:t>字以内</a:t>
            </a:r>
            <a:r>
              <a:rPr lang="en-US" dirty="0" smtClean="0"/>
              <a:t>)(4</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提取关键信息</a:t>
            </a:r>
            <a:r>
              <a:rPr lang="en-US" altLang="zh-CN" dirty="0" smtClean="0"/>
              <a:t>】</a:t>
            </a:r>
          </a:p>
          <a:p>
            <a:pPr>
              <a:lnSpc>
                <a:spcPct val="150000"/>
              </a:lnSpc>
            </a:pPr>
            <a:r>
              <a:rPr lang="en-US" dirty="0" smtClean="0"/>
              <a:t>(1) _________________    </a:t>
            </a:r>
            <a:endParaRPr lang="zh-CN" altLang="en-US" dirty="0" smtClean="0"/>
          </a:p>
          <a:p>
            <a:pPr>
              <a:lnSpc>
                <a:spcPct val="150000"/>
              </a:lnSpc>
            </a:pPr>
            <a:r>
              <a:rPr lang="en-US" dirty="0" smtClean="0"/>
              <a:t>(2) _________________</a:t>
            </a:r>
            <a:endParaRPr lang="zh-CN" altLang="en-US" dirty="0"/>
          </a:p>
        </p:txBody>
      </p:sp>
      <p:sp>
        <p:nvSpPr>
          <p:cNvPr id="3" name="矩形 2"/>
          <p:cNvSpPr/>
          <p:nvPr/>
        </p:nvSpPr>
        <p:spPr>
          <a:xfrm>
            <a:off x="919960" y="1935655"/>
            <a:ext cx="7809186" cy="2585323"/>
          </a:xfrm>
          <a:prstGeom prst="rect">
            <a:avLst/>
          </a:prstGeom>
          <a:solidFill>
            <a:schemeClr val="bg1">
              <a:lumMod val="95000"/>
            </a:schemeClr>
          </a:solidFill>
        </p:spPr>
        <p:txBody>
          <a:bodyPr wrap="square">
            <a:spAutoFit/>
          </a:bodyPr>
          <a:lstStyle/>
          <a:p>
            <a:pPr>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 </a:t>
            </a:r>
            <a:r>
              <a:rPr lang="en-US" dirty="0" smtClean="0">
                <a:solidFill>
                  <a:srgbClr val="A50021"/>
                </a:solidFill>
              </a:rPr>
              <a:t>(1)</a:t>
            </a:r>
            <a:r>
              <a:rPr lang="zh-CN" altLang="en-US" dirty="0" smtClean="0">
                <a:solidFill>
                  <a:srgbClr val="A50021"/>
                </a:solidFill>
              </a:rPr>
              <a:t>甲醛在食物中的危害</a:t>
            </a:r>
            <a:r>
              <a:rPr lang="en-US" altLang="zh-CN" dirty="0" smtClean="0">
                <a:solidFill>
                  <a:srgbClr val="A50021"/>
                </a:solidFill>
              </a:rPr>
              <a:t>	</a:t>
            </a:r>
            <a:r>
              <a:rPr lang="en-US" dirty="0" smtClean="0">
                <a:solidFill>
                  <a:srgbClr val="A50021"/>
                </a:solidFill>
              </a:rPr>
              <a:t>(2)</a:t>
            </a:r>
            <a:r>
              <a:rPr lang="zh-CN" altLang="en-US" dirty="0" smtClean="0">
                <a:solidFill>
                  <a:srgbClr val="A50021"/>
                </a:solidFill>
              </a:rPr>
              <a:t>完善“学校集中用餐”制</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本题考查标题的拟写能力。材料二主要介绍甲醛在食品行业的危害</a:t>
            </a:r>
            <a:r>
              <a:rPr lang="en-US" dirty="0" smtClean="0">
                <a:solidFill>
                  <a:srgbClr val="A50021"/>
                </a:solidFill>
              </a:rPr>
              <a:t>,</a:t>
            </a:r>
            <a:r>
              <a:rPr lang="zh-CN" altLang="en-US" dirty="0" smtClean="0">
                <a:solidFill>
                  <a:srgbClr val="A50021"/>
                </a:solidFill>
              </a:rPr>
              <a:t>据此拟写标题为</a:t>
            </a:r>
            <a:r>
              <a:rPr lang="en-US" dirty="0" smtClean="0">
                <a:solidFill>
                  <a:srgbClr val="A50021"/>
                </a:solidFill>
              </a:rPr>
              <a:t>:</a:t>
            </a:r>
            <a:r>
              <a:rPr lang="zh-CN" altLang="en-US" dirty="0" smtClean="0">
                <a:solidFill>
                  <a:srgbClr val="A50021"/>
                </a:solidFill>
              </a:rPr>
              <a:t>甲醛在食物中的危害。材料四主要介绍中小学生食物安全引发全社会高度关注</a:t>
            </a:r>
            <a:r>
              <a:rPr lang="en-US" dirty="0" smtClean="0">
                <a:solidFill>
                  <a:srgbClr val="A50021"/>
                </a:solidFill>
              </a:rPr>
              <a:t>,</a:t>
            </a:r>
            <a:r>
              <a:rPr lang="zh-CN" altLang="en-US" dirty="0" smtClean="0">
                <a:solidFill>
                  <a:srgbClr val="A50021"/>
                </a:solidFill>
              </a:rPr>
              <a:t>我国的“学校集中用餐”制至少有三方面可以进一步完善</a:t>
            </a:r>
            <a:r>
              <a:rPr lang="en-US" dirty="0" smtClean="0">
                <a:solidFill>
                  <a:srgbClr val="A50021"/>
                </a:solidFill>
              </a:rPr>
              <a:t>,</a:t>
            </a:r>
            <a:r>
              <a:rPr lang="zh-CN" altLang="en-US" dirty="0" smtClean="0">
                <a:solidFill>
                  <a:srgbClr val="A50021"/>
                </a:solidFill>
              </a:rPr>
              <a:t>据此可拟写标题为</a:t>
            </a:r>
            <a:r>
              <a:rPr lang="en-US" dirty="0" smtClean="0">
                <a:solidFill>
                  <a:srgbClr val="A50021"/>
                </a:solidFill>
              </a:rPr>
              <a:t>:</a:t>
            </a:r>
            <a:r>
              <a:rPr lang="zh-CN" altLang="en-US" dirty="0" smtClean="0">
                <a:solidFill>
                  <a:srgbClr val="A50021"/>
                </a:solidFill>
              </a:rPr>
              <a:t>完善“学校集中用餐”制。拟写时一定要注意题干对字数的要求。</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377836"/>
            <a:ext cx="7886700" cy="3416320"/>
          </a:xfrm>
          <a:prstGeom prst="rect">
            <a:avLst/>
          </a:prstGeom>
        </p:spPr>
        <p:txBody>
          <a:bodyPr wrap="square">
            <a:spAutoFit/>
          </a:bodyPr>
          <a:lstStyle/>
          <a:p>
            <a:pPr>
              <a:lnSpc>
                <a:spcPct val="150000"/>
              </a:lnSpc>
            </a:pPr>
            <a:r>
              <a:rPr lang="en-US" b="1" dirty="0" smtClean="0"/>
              <a:t>3.</a:t>
            </a:r>
            <a:r>
              <a:rPr lang="zh-CN" altLang="en-US" dirty="0" smtClean="0"/>
              <a:t>阅读下面文字</a:t>
            </a:r>
            <a:r>
              <a:rPr lang="en-US" dirty="0" smtClean="0"/>
              <a:t>,</a:t>
            </a:r>
            <a:r>
              <a:rPr lang="zh-CN" altLang="en-US" dirty="0" smtClean="0"/>
              <a:t>完成任务。</a:t>
            </a:r>
            <a:r>
              <a:rPr lang="en-US" dirty="0" smtClean="0"/>
              <a:t>(4</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图表阐述</a:t>
            </a:r>
            <a:r>
              <a:rPr lang="en-US" dirty="0" smtClean="0"/>
              <a:t>(</a:t>
            </a:r>
            <a:r>
              <a:rPr lang="zh-CN" altLang="en-US" dirty="0" smtClean="0"/>
              <a:t>归纳</a:t>
            </a:r>
            <a:r>
              <a:rPr lang="en-US" dirty="0" smtClean="0"/>
              <a:t>)</a:t>
            </a:r>
            <a:r>
              <a:rPr lang="en-US" altLang="zh-CN" dirty="0" smtClean="0"/>
              <a:t>】</a:t>
            </a:r>
          </a:p>
          <a:p>
            <a:pPr>
              <a:lnSpc>
                <a:spcPct val="150000"/>
              </a:lnSpc>
            </a:pPr>
            <a:r>
              <a:rPr lang="zh-CN" altLang="en-US" dirty="0" smtClean="0"/>
              <a:t>　　近期</a:t>
            </a:r>
            <a:r>
              <a:rPr lang="en-US" dirty="0" smtClean="0"/>
              <a:t>,</a:t>
            </a:r>
            <a:r>
              <a:rPr lang="zh-CN" altLang="en-US" dirty="0" smtClean="0"/>
              <a:t>媒体曝光了个别不合格的牛奶产品</a:t>
            </a:r>
            <a:r>
              <a:rPr lang="en-US" dirty="0" smtClean="0"/>
              <a:t>,</a:t>
            </a:r>
            <a:r>
              <a:rPr lang="zh-CN" altLang="en-US" dirty="0" smtClean="0"/>
              <a:t>引起了消费者对牛奶安全问题的担心。重阳节到了</a:t>
            </a:r>
            <a:r>
              <a:rPr lang="en-US" dirty="0" smtClean="0"/>
              <a:t>,</a:t>
            </a:r>
            <a:r>
              <a:rPr lang="zh-CN" altLang="en-US" dirty="0" smtClean="0"/>
              <a:t>同学们准备去敬老院看望老人</a:t>
            </a:r>
            <a:r>
              <a:rPr lang="en-US" dirty="0" smtClean="0"/>
              <a:t>,</a:t>
            </a:r>
            <a:r>
              <a:rPr lang="zh-CN" altLang="en-US" dirty="0" smtClean="0"/>
              <a:t>由你负责到超市买几箱牛奶</a:t>
            </a:r>
            <a:r>
              <a:rPr lang="en-US" dirty="0" smtClean="0"/>
              <a:t>,</a:t>
            </a:r>
            <a:r>
              <a:rPr lang="zh-CN" altLang="en-US" dirty="0" smtClean="0"/>
              <a:t>老师提醒你要看一下牛奶包装盒上的标签。标签上的信息包含产品名称、产品类型、配料、生产日期、保质期、生产地址、食品生产许可证编号、贮存条件、净含量等。</a:t>
            </a:r>
          </a:p>
          <a:p>
            <a:pPr>
              <a:lnSpc>
                <a:spcPct val="150000"/>
              </a:lnSpc>
            </a:pPr>
            <a:r>
              <a:rPr lang="zh-CN" altLang="en-US" dirty="0" smtClean="0"/>
              <a:t>　　购买时你应该关注牛奶包装盒标签上的哪些信息</a:t>
            </a:r>
            <a:r>
              <a:rPr lang="en-US" dirty="0" smtClean="0"/>
              <a:t>?</a:t>
            </a:r>
            <a:r>
              <a:rPr lang="zh-CN" altLang="en-US" dirty="0" smtClean="0"/>
              <a:t>请根据材料三图表内容简要说说。</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61698" y="432171"/>
            <a:ext cx="8048194" cy="3831818"/>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 ①</a:t>
            </a:r>
            <a:r>
              <a:rPr lang="zh-CN" altLang="en-US" dirty="0" smtClean="0">
                <a:solidFill>
                  <a:srgbClr val="A50021"/>
                </a:solidFill>
              </a:rPr>
              <a:t>关注生产日期和保质期</a:t>
            </a:r>
            <a:r>
              <a:rPr lang="en-US" dirty="0" smtClean="0">
                <a:solidFill>
                  <a:srgbClr val="A50021"/>
                </a:solidFill>
              </a:rPr>
              <a:t>,</a:t>
            </a:r>
            <a:r>
              <a:rPr lang="zh-CN" altLang="en-US" dirty="0" smtClean="0">
                <a:solidFill>
                  <a:srgbClr val="A50021"/>
                </a:solidFill>
              </a:rPr>
              <a:t>可以知道牛奶有没有过期变质。</a:t>
            </a:r>
            <a:r>
              <a:rPr lang="en-US" dirty="0" smtClean="0">
                <a:solidFill>
                  <a:srgbClr val="A50021"/>
                </a:solidFill>
              </a:rPr>
              <a:t>②</a:t>
            </a:r>
            <a:r>
              <a:rPr lang="zh-CN" altLang="en-US" dirty="0" smtClean="0">
                <a:solidFill>
                  <a:srgbClr val="A50021"/>
                </a:solidFill>
              </a:rPr>
              <a:t>关注配料</a:t>
            </a:r>
            <a:r>
              <a:rPr lang="en-US" dirty="0" smtClean="0">
                <a:solidFill>
                  <a:srgbClr val="A50021"/>
                </a:solidFill>
              </a:rPr>
              <a:t>,</a:t>
            </a:r>
            <a:r>
              <a:rPr lang="zh-CN" altLang="en-US" dirty="0" smtClean="0">
                <a:solidFill>
                  <a:srgbClr val="A50021"/>
                </a:solidFill>
              </a:rPr>
              <a:t>可以知道牛奶有没有违规使用或滥用添加剂。</a:t>
            </a:r>
            <a:r>
              <a:rPr lang="en-US" dirty="0" smtClean="0">
                <a:solidFill>
                  <a:srgbClr val="A50021"/>
                </a:solidFill>
              </a:rPr>
              <a:t>③</a:t>
            </a:r>
            <a:r>
              <a:rPr lang="zh-CN" altLang="en-US" dirty="0" smtClean="0">
                <a:solidFill>
                  <a:srgbClr val="A50021"/>
                </a:solidFill>
              </a:rPr>
              <a:t>关注有没有食品生产许可证编号</a:t>
            </a:r>
            <a:r>
              <a:rPr lang="en-US" dirty="0" smtClean="0">
                <a:solidFill>
                  <a:srgbClr val="A50021"/>
                </a:solidFill>
              </a:rPr>
              <a:t>,</a:t>
            </a:r>
            <a:r>
              <a:rPr lang="zh-CN" altLang="en-US" dirty="0" smtClean="0">
                <a:solidFill>
                  <a:srgbClr val="A50021"/>
                </a:solidFill>
              </a:rPr>
              <a:t>可以知道牛奶是不是假冒食材。</a:t>
            </a:r>
            <a:r>
              <a:rPr lang="en-US" dirty="0" smtClean="0">
                <a:solidFill>
                  <a:srgbClr val="A50021"/>
                </a:solidFill>
              </a:rPr>
              <a:t>④</a:t>
            </a:r>
            <a:r>
              <a:rPr lang="zh-CN" altLang="en-US" dirty="0" smtClean="0">
                <a:solidFill>
                  <a:srgbClr val="A50021"/>
                </a:solidFill>
              </a:rPr>
              <a:t>关注产品名称</a:t>
            </a:r>
            <a:r>
              <a:rPr lang="en-US" dirty="0" smtClean="0">
                <a:solidFill>
                  <a:srgbClr val="A50021"/>
                </a:solidFill>
              </a:rPr>
              <a:t>,</a:t>
            </a:r>
            <a:r>
              <a:rPr lang="zh-CN" altLang="en-US" dirty="0" smtClean="0">
                <a:solidFill>
                  <a:srgbClr val="A50021"/>
                </a:solidFill>
              </a:rPr>
              <a:t>可以知道牛奶是不是媒体曝光的问题乳制品</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本题考查材料内容的运用能力。根据材料三图表中列出的人们所关心的食品安全问题</a:t>
            </a:r>
            <a:r>
              <a:rPr lang="en-US" dirty="0" smtClean="0">
                <a:solidFill>
                  <a:srgbClr val="A50021"/>
                </a:solidFill>
              </a:rPr>
              <a:t>,</a:t>
            </a:r>
            <a:r>
              <a:rPr lang="zh-CN" altLang="en-US" dirty="0" smtClean="0">
                <a:solidFill>
                  <a:srgbClr val="A50021"/>
                </a:solidFill>
              </a:rPr>
              <a:t>对照题干所给出的关注物品</a:t>
            </a:r>
            <a:r>
              <a:rPr lang="en-US" altLang="zh-CN" dirty="0" smtClean="0">
                <a:solidFill>
                  <a:srgbClr val="A50021"/>
                </a:solidFill>
              </a:rPr>
              <a:t>——</a:t>
            </a:r>
            <a:r>
              <a:rPr lang="zh-CN" altLang="en-US" dirty="0" smtClean="0">
                <a:solidFill>
                  <a:srgbClr val="A50021"/>
                </a:solidFill>
              </a:rPr>
              <a:t>牛奶</a:t>
            </a:r>
            <a:r>
              <a:rPr lang="en-US" dirty="0" smtClean="0">
                <a:solidFill>
                  <a:srgbClr val="A50021"/>
                </a:solidFill>
              </a:rPr>
              <a:t>,</a:t>
            </a:r>
            <a:r>
              <a:rPr lang="zh-CN" altLang="en-US" dirty="0" smtClean="0">
                <a:solidFill>
                  <a:srgbClr val="A50021"/>
                </a:solidFill>
              </a:rPr>
              <a:t>我们不仅要关注其生产日期、保质期</a:t>
            </a:r>
            <a:r>
              <a:rPr lang="en-US" dirty="0" smtClean="0">
                <a:solidFill>
                  <a:srgbClr val="A50021"/>
                </a:solidFill>
              </a:rPr>
              <a:t>,</a:t>
            </a:r>
            <a:r>
              <a:rPr lang="zh-CN" altLang="en-US" dirty="0" smtClean="0">
                <a:solidFill>
                  <a:srgbClr val="A50021"/>
                </a:solidFill>
              </a:rPr>
              <a:t>还要关注其成分</a:t>
            </a:r>
            <a:r>
              <a:rPr lang="en-US" dirty="0" smtClean="0">
                <a:solidFill>
                  <a:srgbClr val="A50021"/>
                </a:solidFill>
              </a:rPr>
              <a:t>,</a:t>
            </a:r>
            <a:r>
              <a:rPr lang="zh-CN" altLang="en-US" dirty="0" smtClean="0">
                <a:solidFill>
                  <a:srgbClr val="A50021"/>
                </a:solidFill>
              </a:rPr>
              <a:t>看有没有添加有害的物质</a:t>
            </a:r>
            <a:r>
              <a:rPr lang="en-US" dirty="0" smtClean="0">
                <a:solidFill>
                  <a:srgbClr val="A50021"/>
                </a:solidFill>
              </a:rPr>
              <a:t>,</a:t>
            </a:r>
            <a:r>
              <a:rPr lang="zh-CN" altLang="en-US" dirty="0" smtClean="0">
                <a:solidFill>
                  <a:srgbClr val="A50021"/>
                </a:solidFill>
              </a:rPr>
              <a:t>比如违规使用某些添加剂等</a:t>
            </a:r>
            <a:r>
              <a:rPr lang="en-US" dirty="0" smtClean="0">
                <a:solidFill>
                  <a:srgbClr val="A50021"/>
                </a:solidFill>
              </a:rPr>
              <a:t>;</a:t>
            </a:r>
            <a:r>
              <a:rPr lang="zh-CN" altLang="en-US" dirty="0" smtClean="0">
                <a:solidFill>
                  <a:srgbClr val="A50021"/>
                </a:solidFill>
              </a:rPr>
              <a:t>同时还要关注生产厂家</a:t>
            </a:r>
            <a:r>
              <a:rPr lang="en-US" dirty="0" smtClean="0">
                <a:solidFill>
                  <a:srgbClr val="A50021"/>
                </a:solidFill>
              </a:rPr>
              <a:t>,</a:t>
            </a:r>
            <a:r>
              <a:rPr lang="zh-CN" altLang="en-US" dirty="0" smtClean="0">
                <a:solidFill>
                  <a:srgbClr val="A50021"/>
                </a:solidFill>
              </a:rPr>
              <a:t>看是否是正规厂家。还要关注产品的名称</a:t>
            </a:r>
            <a:r>
              <a:rPr lang="en-US" dirty="0" smtClean="0">
                <a:solidFill>
                  <a:srgbClr val="A50021"/>
                </a:solidFill>
              </a:rPr>
              <a:t>,</a:t>
            </a:r>
            <a:r>
              <a:rPr lang="zh-CN" altLang="en-US" dirty="0" smtClean="0">
                <a:solidFill>
                  <a:srgbClr val="A50021"/>
                </a:solidFill>
              </a:rPr>
              <a:t>看是不是媒体曝光过的问题乳制品等。</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47699" y="335795"/>
            <a:ext cx="7886700" cy="923330"/>
          </a:xfrm>
          <a:prstGeom prst="rect">
            <a:avLst/>
          </a:prstGeom>
        </p:spPr>
        <p:txBody>
          <a:bodyPr wrap="square">
            <a:spAutoFit/>
          </a:bodyPr>
          <a:lstStyle/>
          <a:p>
            <a:pPr>
              <a:lnSpc>
                <a:spcPct val="150000"/>
              </a:lnSpc>
            </a:pPr>
            <a:r>
              <a:rPr lang="en-US" b="1" dirty="0" smtClean="0"/>
              <a:t>4.</a:t>
            </a:r>
            <a:r>
              <a:rPr lang="zh-CN" altLang="en-US" dirty="0" smtClean="0"/>
              <a:t>阅读材料一和材料二</a:t>
            </a:r>
            <a:r>
              <a:rPr lang="en-US" dirty="0" smtClean="0"/>
              <a:t>,</a:t>
            </a:r>
            <a:r>
              <a:rPr lang="zh-CN" altLang="en-US" dirty="0" smtClean="0"/>
              <a:t>请你结合相关内容分别提一条保障食品安全的建议。</a:t>
            </a:r>
            <a:r>
              <a:rPr lang="en-US" dirty="0" smtClean="0"/>
              <a:t>(4</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拓展迁移</a:t>
            </a:r>
            <a:r>
              <a:rPr lang="en-US" dirty="0" smtClean="0"/>
              <a:t>,</a:t>
            </a:r>
            <a:r>
              <a:rPr lang="zh-CN" altLang="en-US" dirty="0" smtClean="0"/>
              <a:t>评价探究</a:t>
            </a:r>
            <a:r>
              <a:rPr lang="en-US" dirty="0" smtClean="0"/>
              <a:t>(</a:t>
            </a:r>
            <a:r>
              <a:rPr lang="zh-CN" altLang="en-US" dirty="0" smtClean="0"/>
              <a:t>探究</a:t>
            </a:r>
            <a:r>
              <a:rPr lang="en-US" dirty="0" smtClean="0"/>
              <a:t>)</a:t>
            </a:r>
            <a:r>
              <a:rPr lang="en-US" altLang="zh-CN"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23192" y="540629"/>
            <a:ext cx="7763608" cy="3831818"/>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根据材料一可提的建议</a:t>
            </a:r>
            <a:r>
              <a:rPr lang="en-US" dirty="0" smtClean="0">
                <a:solidFill>
                  <a:srgbClr val="A50021"/>
                </a:solidFill>
              </a:rPr>
              <a:t>:①</a:t>
            </a:r>
            <a:r>
              <a:rPr lang="zh-CN" altLang="en-US" dirty="0" smtClean="0">
                <a:solidFill>
                  <a:srgbClr val="A50021"/>
                </a:solidFill>
              </a:rPr>
              <a:t>加强食品添加剂使用的管理。</a:t>
            </a:r>
            <a:r>
              <a:rPr lang="en-US" dirty="0" smtClean="0">
                <a:solidFill>
                  <a:srgbClr val="A50021"/>
                </a:solidFill>
              </a:rPr>
              <a:t>②</a:t>
            </a:r>
            <a:r>
              <a:rPr lang="zh-CN" altLang="en-US" dirty="0" smtClean="0">
                <a:solidFill>
                  <a:srgbClr val="A50021"/>
                </a:solidFill>
              </a:rPr>
              <a:t>加大对违法食品企业的处罚力度。</a:t>
            </a:r>
            <a:r>
              <a:rPr lang="en-US" dirty="0" smtClean="0">
                <a:solidFill>
                  <a:srgbClr val="A50021"/>
                </a:solidFill>
              </a:rPr>
              <a:t>③</a:t>
            </a:r>
            <a:r>
              <a:rPr lang="zh-CN" altLang="en-US" dirty="0" smtClean="0">
                <a:solidFill>
                  <a:srgbClr val="A50021"/>
                </a:solidFill>
              </a:rPr>
              <a:t>尽早防范以转基因技术为代表的新技术、新产品类食品安全风险。</a:t>
            </a:r>
            <a:r>
              <a:rPr lang="en-US" dirty="0" smtClean="0">
                <a:solidFill>
                  <a:srgbClr val="A50021"/>
                </a:solidFill>
              </a:rPr>
              <a:t>④</a:t>
            </a:r>
            <a:r>
              <a:rPr lang="zh-CN" altLang="en-US" dirty="0" smtClean="0">
                <a:solidFill>
                  <a:srgbClr val="A50021"/>
                </a:solidFill>
              </a:rPr>
              <a:t>及早解决转基因产品的规范化管理与民众的知情权的保护问题。根据材料二可提的建议</a:t>
            </a:r>
            <a:r>
              <a:rPr lang="en-US" dirty="0" smtClean="0">
                <a:solidFill>
                  <a:srgbClr val="A50021"/>
                </a:solidFill>
              </a:rPr>
              <a:t>:①</a:t>
            </a:r>
            <a:r>
              <a:rPr lang="zh-CN" altLang="en-US" dirty="0" smtClean="0">
                <a:solidFill>
                  <a:srgbClr val="A50021"/>
                </a:solidFill>
              </a:rPr>
              <a:t>加强对甲醛等有毒物质的管理。</a:t>
            </a:r>
            <a:r>
              <a:rPr lang="en-US" dirty="0" smtClean="0">
                <a:solidFill>
                  <a:srgbClr val="A50021"/>
                </a:solidFill>
              </a:rPr>
              <a:t>②</a:t>
            </a:r>
            <a:r>
              <a:rPr lang="zh-CN" altLang="en-US" dirty="0" smtClean="0">
                <a:solidFill>
                  <a:srgbClr val="A50021"/>
                </a:solidFill>
              </a:rPr>
              <a:t>加大对不法商贩在食品中违法添加甲醛行为的处罚力度。</a:t>
            </a:r>
            <a:r>
              <a:rPr lang="en-US" dirty="0" smtClean="0">
                <a:solidFill>
                  <a:srgbClr val="A50021"/>
                </a:solidFill>
              </a:rPr>
              <a:t>(</a:t>
            </a:r>
            <a:r>
              <a:rPr lang="zh-CN" altLang="en-US" dirty="0" smtClean="0">
                <a:solidFill>
                  <a:srgbClr val="A50021"/>
                </a:solidFill>
              </a:rPr>
              <a:t>各写一条即可</a:t>
            </a:r>
            <a:r>
              <a:rPr lang="en-US" dirty="0" smtClean="0">
                <a:solidFill>
                  <a:srgbClr val="A50021"/>
                </a:solidFill>
              </a:rPr>
              <a:t>)</a:t>
            </a:r>
            <a:endParaRPr lang="zh-CN" altLang="en-US" dirty="0" smtClean="0">
              <a:solidFill>
                <a:srgbClr val="A50021"/>
              </a:solidFill>
            </a:endParaRP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本题考查拓展延伸能力。材料一给出食品安全风险的类型</a:t>
            </a:r>
            <a:r>
              <a:rPr lang="en-US" dirty="0" smtClean="0">
                <a:solidFill>
                  <a:srgbClr val="A50021"/>
                </a:solidFill>
              </a:rPr>
              <a:t>,</a:t>
            </a:r>
            <a:r>
              <a:rPr lang="zh-CN" altLang="en-US" dirty="0" smtClean="0">
                <a:solidFill>
                  <a:srgbClr val="A50021"/>
                </a:solidFill>
              </a:rPr>
              <a:t>可建议加大对食品生产企业的监管力度或惩罚力度等。材料二介绍的是食品中添加甲醛的危害</a:t>
            </a:r>
            <a:r>
              <a:rPr lang="en-US" dirty="0" smtClean="0">
                <a:solidFill>
                  <a:srgbClr val="A50021"/>
                </a:solidFill>
              </a:rPr>
              <a:t>,</a:t>
            </a:r>
            <a:r>
              <a:rPr lang="zh-CN" altLang="en-US" dirty="0" smtClean="0">
                <a:solidFill>
                  <a:srgbClr val="A50021"/>
                </a:solidFill>
              </a:rPr>
              <a:t>可以建议加强对甲醛在市场流通方面的控制</a:t>
            </a:r>
            <a:r>
              <a:rPr lang="en-US" dirty="0" smtClean="0">
                <a:solidFill>
                  <a:srgbClr val="A50021"/>
                </a:solidFill>
              </a:rPr>
              <a:t>,</a:t>
            </a:r>
            <a:r>
              <a:rPr lang="zh-CN" altLang="en-US" dirty="0" smtClean="0">
                <a:solidFill>
                  <a:srgbClr val="A50021"/>
                </a:solidFill>
              </a:rPr>
              <a:t>或是对添加甲醛的商贩给予严厉的处罚等。</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84384" y="1126192"/>
            <a:ext cx="7886700" cy="1754326"/>
          </a:xfrm>
          <a:prstGeom prst="rect">
            <a:avLst/>
          </a:prstGeom>
        </p:spPr>
        <p:txBody>
          <a:bodyPr wrap="square">
            <a:spAutoFit/>
          </a:bodyPr>
          <a:lstStyle/>
          <a:p>
            <a:pPr algn="just">
              <a:lnSpc>
                <a:spcPct val="150000"/>
              </a:lnSpc>
            </a:pPr>
            <a:r>
              <a:rPr lang="en-US" altLang="zh-CN" b="1" dirty="0" smtClean="0">
                <a:solidFill>
                  <a:srgbClr val="0092D7"/>
                </a:solidFill>
                <a:latin typeface="+mn-ea"/>
              </a:rPr>
              <a:t>【</a:t>
            </a:r>
            <a:r>
              <a:rPr lang="zh-CN" altLang="en-US" b="1" dirty="0" smtClean="0">
                <a:solidFill>
                  <a:srgbClr val="0092D7"/>
                </a:solidFill>
                <a:latin typeface="+mn-ea"/>
              </a:rPr>
              <a:t>常见题型</a:t>
            </a:r>
            <a:r>
              <a:rPr lang="en-US" altLang="zh-CN" b="1" dirty="0" smtClean="0">
                <a:solidFill>
                  <a:srgbClr val="0092D7"/>
                </a:solidFill>
                <a:latin typeface="+mn-ea"/>
              </a:rPr>
              <a:t>】</a:t>
            </a:r>
          </a:p>
          <a:p>
            <a:pPr>
              <a:lnSpc>
                <a:spcPct val="150000"/>
              </a:lnSpc>
            </a:pPr>
            <a:r>
              <a:rPr lang="en-US" b="1" dirty="0" smtClean="0"/>
              <a:t>1.</a:t>
            </a:r>
            <a:r>
              <a:rPr lang="zh-CN" altLang="en-US" dirty="0" smtClean="0"/>
              <a:t>请你为“材料</a:t>
            </a:r>
            <a:r>
              <a:rPr lang="en-US" dirty="0" smtClean="0"/>
              <a:t>×</a:t>
            </a:r>
            <a:r>
              <a:rPr lang="zh-CN" altLang="en-US" dirty="0" smtClean="0"/>
              <a:t>”拟一个标题</a:t>
            </a:r>
            <a:r>
              <a:rPr lang="en-US" dirty="0" smtClean="0"/>
              <a:t>/</a:t>
            </a:r>
            <a:r>
              <a:rPr lang="zh-CN" altLang="en-US" dirty="0" smtClean="0"/>
              <a:t>补全标题。</a:t>
            </a:r>
          </a:p>
          <a:p>
            <a:pPr>
              <a:lnSpc>
                <a:spcPct val="150000"/>
              </a:lnSpc>
            </a:pPr>
            <a:r>
              <a:rPr lang="en-US" b="1" dirty="0" smtClean="0"/>
              <a:t>2.</a:t>
            </a:r>
            <a:r>
              <a:rPr lang="zh-CN" altLang="en-US" dirty="0" smtClean="0"/>
              <a:t>请你为“材料</a:t>
            </a:r>
            <a:r>
              <a:rPr lang="en-US" dirty="0" smtClean="0"/>
              <a:t>×</a:t>
            </a:r>
            <a:r>
              <a:rPr lang="zh-CN" altLang="en-US" dirty="0" smtClean="0"/>
              <a:t>”拟一句话新闻。</a:t>
            </a:r>
            <a:r>
              <a:rPr lang="en-US" dirty="0" smtClean="0"/>
              <a:t>(</a:t>
            </a:r>
            <a:r>
              <a:rPr lang="zh-CN" altLang="en-US" dirty="0" smtClean="0"/>
              <a:t>不超过</a:t>
            </a:r>
            <a:r>
              <a:rPr lang="en-US" dirty="0" smtClean="0"/>
              <a:t>×</a:t>
            </a:r>
            <a:r>
              <a:rPr lang="zh-CN" altLang="en-US" dirty="0" smtClean="0"/>
              <a:t>字</a:t>
            </a:r>
            <a:r>
              <a:rPr lang="en-US" dirty="0" smtClean="0"/>
              <a:t>)</a:t>
            </a:r>
            <a:endParaRPr lang="zh-CN" altLang="en-US" dirty="0" smtClean="0"/>
          </a:p>
          <a:p>
            <a:pPr>
              <a:lnSpc>
                <a:spcPct val="150000"/>
              </a:lnSpc>
            </a:pPr>
            <a:r>
              <a:rPr lang="en-US" b="1" dirty="0" smtClean="0"/>
              <a:t>3.</a:t>
            </a:r>
            <a:r>
              <a:rPr lang="zh-CN" altLang="en-US" dirty="0" smtClean="0"/>
              <a:t>材料</a:t>
            </a:r>
            <a:r>
              <a:rPr lang="en-US" dirty="0" smtClean="0"/>
              <a:t>×</a:t>
            </a:r>
            <a:r>
              <a:rPr lang="zh-CN" altLang="en-US" dirty="0" smtClean="0"/>
              <a:t>主要说明</a:t>
            </a:r>
            <a:r>
              <a:rPr lang="en-US" dirty="0" smtClean="0"/>
              <a:t>/</a:t>
            </a:r>
            <a:r>
              <a:rPr lang="zh-CN" altLang="en-US" dirty="0" smtClean="0"/>
              <a:t>论证了什么问题</a:t>
            </a:r>
            <a:r>
              <a:rPr lang="en-US" dirty="0" smtClean="0"/>
              <a:t>?</a:t>
            </a:r>
            <a:endParaRPr lang="zh-CN" altLang="en-US" dirty="0"/>
          </a:p>
        </p:txBody>
      </p:sp>
      <p:grpSp>
        <p:nvGrpSpPr>
          <p:cNvPr id="3" name="组合 2">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4"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技法</a:t>
              </a:r>
              <a:r>
                <a:rPr lang="zh-CN" altLang="en-US" b="1" dirty="0" smtClean="0">
                  <a:latin typeface="微软雅黑" panose="020B0503020204020204" pitchFamily="34" charset="-122"/>
                  <a:ea typeface="微软雅黑" panose="020B0503020204020204" pitchFamily="34" charset="-122"/>
                </a:rPr>
                <a:t>精讲</a:t>
              </a:r>
              <a:endParaRPr lang="zh-CN" altLang="en-US" b="1" dirty="0">
                <a:latin typeface="微软雅黑" panose="020B0503020204020204" pitchFamily="34" charset="-122"/>
                <a:ea typeface="微软雅黑" panose="020B0503020204020204" pitchFamily="34" charset="-122"/>
              </a:endParaRPr>
            </a:p>
          </p:txBody>
        </p:sp>
        <p:cxnSp>
          <p:nvCxnSpPr>
            <p:cNvPr id="5" name="直接箭头连接符 4">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19430" y="800022"/>
            <a:ext cx="3108543" cy="369332"/>
          </a:xfrm>
          <a:prstGeom prst="rect">
            <a:avLst/>
          </a:prstGeom>
        </p:spPr>
        <p:txBody>
          <a:bodyPr wrap="none">
            <a:spAutoFit/>
          </a:bodyPr>
          <a:lstStyle/>
          <a:p>
            <a:r>
              <a:rPr lang="zh-CN" altLang="en-US" b="1" dirty="0" smtClean="0">
                <a:solidFill>
                  <a:srgbClr val="0092D7"/>
                </a:solidFill>
              </a:rPr>
              <a:t>考点五　提取关键信息</a:t>
            </a:r>
            <a:r>
              <a:rPr lang="en-US" b="1" dirty="0" smtClean="0">
                <a:solidFill>
                  <a:srgbClr val="0092D7"/>
                </a:solidFill>
              </a:rPr>
              <a:t>(</a:t>
            </a:r>
            <a:r>
              <a:rPr lang="zh-CN" altLang="en-US" b="1" dirty="0" smtClean="0">
                <a:solidFill>
                  <a:srgbClr val="0092D7"/>
                </a:solidFill>
              </a:rPr>
              <a:t>整合</a:t>
            </a:r>
            <a:r>
              <a:rPr lang="en-US" b="1" dirty="0" smtClean="0">
                <a:solidFill>
                  <a:srgbClr val="0092D7"/>
                </a:solidFill>
              </a:rPr>
              <a:t>)</a:t>
            </a:r>
            <a:endParaRPr lang="zh-CN" altLang="en-US" b="1" dirty="0">
              <a:solidFill>
                <a:srgbClr val="0092D7"/>
              </a:solidFill>
            </a:endParaRP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399059"/>
            <a:ext cx="7886700" cy="3782895"/>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答题思路</a:t>
            </a:r>
            <a:r>
              <a:rPr lang="en-US" altLang="zh-CN" b="1" dirty="0" smtClean="0">
                <a:solidFill>
                  <a:srgbClr val="0092D7"/>
                </a:solidFill>
              </a:rPr>
              <a:t>】</a:t>
            </a:r>
          </a:p>
          <a:p>
            <a:pPr algn="just">
              <a:lnSpc>
                <a:spcPct val="150000"/>
              </a:lnSpc>
            </a:pPr>
            <a:r>
              <a:rPr lang="zh-CN" altLang="en-US" dirty="0" smtClean="0"/>
              <a:t>     信息有虚实、隐显之分</a:t>
            </a:r>
            <a:r>
              <a:rPr lang="en-US" dirty="0" smtClean="0"/>
              <a:t>,</a:t>
            </a:r>
            <a:r>
              <a:rPr lang="zh-CN" altLang="en-US" dirty="0" smtClean="0"/>
              <a:t>明显的信息容易获取</a:t>
            </a:r>
            <a:r>
              <a:rPr lang="en-US" dirty="0" smtClean="0"/>
              <a:t>,</a:t>
            </a:r>
            <a:r>
              <a:rPr lang="zh-CN" altLang="en-US" dirty="0" smtClean="0"/>
              <a:t>而隐含信息分辨较为困难</a:t>
            </a:r>
            <a:r>
              <a:rPr lang="en-US" dirty="0" smtClean="0"/>
              <a:t>,</a:t>
            </a:r>
            <a:r>
              <a:rPr lang="zh-CN" altLang="en-US" dirty="0" smtClean="0"/>
              <a:t>要善于从字面看出表达的言外之意</a:t>
            </a:r>
            <a:r>
              <a:rPr lang="en-US" dirty="0" smtClean="0"/>
              <a:t>;</a:t>
            </a:r>
            <a:r>
              <a:rPr lang="zh-CN" altLang="en-US" dirty="0" smtClean="0"/>
              <a:t>抓住文中负载信息的关键词句</a:t>
            </a:r>
            <a:r>
              <a:rPr lang="en-US" dirty="0" smtClean="0"/>
              <a:t>,</a:t>
            </a:r>
            <a:r>
              <a:rPr lang="zh-CN" altLang="en-US" dirty="0" smtClean="0"/>
              <a:t>剔除与阅读目的无关的多余信息。</a:t>
            </a:r>
          </a:p>
          <a:p>
            <a:pPr algn="just">
              <a:lnSpc>
                <a:spcPct val="150000"/>
              </a:lnSpc>
            </a:pPr>
            <a:r>
              <a:rPr lang="en-US" b="1" dirty="0" smtClean="0"/>
              <a:t>1.</a:t>
            </a:r>
            <a:r>
              <a:rPr lang="zh-CN" altLang="en-US" b="1" dirty="0" smtClean="0"/>
              <a:t>关注中心句。</a:t>
            </a:r>
            <a:r>
              <a:rPr lang="zh-CN" altLang="en-US" dirty="0" smtClean="0"/>
              <a:t>通读材料</a:t>
            </a:r>
            <a:r>
              <a:rPr lang="en-US" dirty="0" smtClean="0"/>
              <a:t>,</a:t>
            </a:r>
            <a:r>
              <a:rPr lang="zh-CN" altLang="en-US" dirty="0" smtClean="0"/>
              <a:t>寻找中心句。</a:t>
            </a:r>
          </a:p>
          <a:p>
            <a:pPr algn="just">
              <a:lnSpc>
                <a:spcPct val="150000"/>
              </a:lnSpc>
            </a:pPr>
            <a:r>
              <a:rPr lang="en-US" b="1" dirty="0" smtClean="0"/>
              <a:t>2.</a:t>
            </a:r>
            <a:r>
              <a:rPr lang="zh-CN" altLang="en-US" b="1" dirty="0" smtClean="0"/>
              <a:t>关注文本的结构。</a:t>
            </a:r>
            <a:r>
              <a:rPr lang="zh-CN" altLang="en-US" dirty="0" smtClean="0"/>
              <a:t>通过分析结构层次提取主要信息。</a:t>
            </a:r>
          </a:p>
          <a:p>
            <a:pPr algn="just">
              <a:lnSpc>
                <a:spcPct val="150000"/>
              </a:lnSpc>
            </a:pPr>
            <a:r>
              <a:rPr lang="en-US" dirty="0" smtClean="0"/>
              <a:t>(1)</a:t>
            </a:r>
            <a:r>
              <a:rPr lang="zh-CN" altLang="en-US" dirty="0" smtClean="0"/>
              <a:t>总分结构</a:t>
            </a:r>
            <a:r>
              <a:rPr lang="en-US" dirty="0" smtClean="0"/>
              <a:t>:</a:t>
            </a:r>
            <a:r>
              <a:rPr lang="zh-CN" altLang="en-US" dirty="0" smtClean="0"/>
              <a:t>抓关键句。</a:t>
            </a:r>
          </a:p>
          <a:p>
            <a:pPr algn="just">
              <a:lnSpc>
                <a:spcPct val="150000"/>
              </a:lnSpc>
            </a:pPr>
            <a:r>
              <a:rPr lang="en-US" dirty="0" smtClean="0"/>
              <a:t>(2)</a:t>
            </a:r>
            <a:r>
              <a:rPr lang="zh-CN" altLang="en-US" dirty="0" smtClean="0"/>
              <a:t>并列结构</a:t>
            </a:r>
            <a:r>
              <a:rPr lang="en-US" dirty="0" smtClean="0"/>
              <a:t>:</a:t>
            </a:r>
            <a:r>
              <a:rPr lang="zh-CN" altLang="en-US" dirty="0" smtClean="0"/>
              <a:t>关键信息会分散在各层次中</a:t>
            </a:r>
            <a:r>
              <a:rPr lang="en-US" dirty="0" smtClean="0"/>
              <a:t>,</a:t>
            </a:r>
            <a:r>
              <a:rPr lang="zh-CN" altLang="en-US" dirty="0" smtClean="0"/>
              <a:t>要整合归纳。</a:t>
            </a:r>
          </a:p>
          <a:p>
            <a:pPr algn="just">
              <a:lnSpc>
                <a:spcPct val="150000"/>
              </a:lnSpc>
            </a:pPr>
            <a:r>
              <a:rPr lang="en-US" dirty="0" smtClean="0"/>
              <a:t>(3)</a:t>
            </a:r>
            <a:r>
              <a:rPr lang="zh-CN" altLang="en-US" dirty="0" smtClean="0"/>
              <a:t>递进结构</a:t>
            </a:r>
            <a:r>
              <a:rPr lang="en-US" dirty="0" smtClean="0"/>
              <a:t>:</a:t>
            </a:r>
            <a:r>
              <a:rPr lang="zh-CN" altLang="en-US" dirty="0" smtClean="0"/>
              <a:t>重要信息主要在最后的层次中。</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399059"/>
            <a:ext cx="7886700" cy="2120902"/>
          </a:xfrm>
          <a:prstGeom prst="rect">
            <a:avLst/>
          </a:prstGeom>
        </p:spPr>
        <p:txBody>
          <a:bodyPr wrap="square">
            <a:spAutoFit/>
          </a:bodyPr>
          <a:lstStyle/>
          <a:p>
            <a:pPr algn="just">
              <a:lnSpc>
                <a:spcPct val="150000"/>
              </a:lnSpc>
            </a:pPr>
            <a:r>
              <a:rPr lang="en-US" b="1" dirty="0" smtClean="0"/>
              <a:t>3.</a:t>
            </a:r>
            <a:r>
              <a:rPr lang="zh-CN" altLang="en-US" b="1" dirty="0" smtClean="0"/>
              <a:t>综合分析</a:t>
            </a:r>
            <a:r>
              <a:rPr lang="en-US" b="1" dirty="0" smtClean="0"/>
              <a:t>,</a:t>
            </a:r>
            <a:r>
              <a:rPr lang="zh-CN" altLang="en-US" b="1" dirty="0" smtClean="0"/>
              <a:t>求同求异。</a:t>
            </a:r>
            <a:r>
              <a:rPr lang="zh-CN" altLang="en-US" dirty="0" smtClean="0"/>
              <a:t>在不同材料中提取</a:t>
            </a:r>
            <a:r>
              <a:rPr lang="en-US" dirty="0" smtClean="0"/>
              <a:t>,</a:t>
            </a:r>
            <a:r>
              <a:rPr lang="zh-CN" altLang="en-US" dirty="0" smtClean="0"/>
              <a:t>注意点不同。</a:t>
            </a:r>
          </a:p>
          <a:p>
            <a:pPr algn="just">
              <a:lnSpc>
                <a:spcPct val="150000"/>
              </a:lnSpc>
            </a:pPr>
            <a:r>
              <a:rPr lang="en-US" dirty="0" smtClean="0"/>
              <a:t>(1)</a:t>
            </a:r>
            <a:r>
              <a:rPr lang="zh-CN" altLang="en-US" dirty="0" smtClean="0"/>
              <a:t>议论性材料找观点、论题</a:t>
            </a:r>
            <a:r>
              <a:rPr lang="en-US" dirty="0" smtClean="0"/>
              <a:t>,</a:t>
            </a:r>
            <a:r>
              <a:rPr lang="zh-CN" altLang="en-US" dirty="0" smtClean="0"/>
              <a:t>说明性材料找说明对象。</a:t>
            </a:r>
          </a:p>
          <a:p>
            <a:pPr algn="just">
              <a:lnSpc>
                <a:spcPct val="150000"/>
              </a:lnSpc>
            </a:pPr>
            <a:r>
              <a:rPr lang="en-US" dirty="0" smtClean="0"/>
              <a:t>(2)</a:t>
            </a:r>
            <a:r>
              <a:rPr lang="zh-CN" altLang="en-US" dirty="0" smtClean="0"/>
              <a:t>要求在单则材料中提取</a:t>
            </a:r>
            <a:r>
              <a:rPr lang="en-US" dirty="0" smtClean="0"/>
              <a:t>,</a:t>
            </a:r>
            <a:r>
              <a:rPr lang="zh-CN" altLang="en-US" dirty="0" smtClean="0"/>
              <a:t>要“求异”</a:t>
            </a:r>
            <a:r>
              <a:rPr lang="en-US" dirty="0" smtClean="0"/>
              <a:t>;</a:t>
            </a:r>
            <a:r>
              <a:rPr lang="zh-CN" altLang="en-US" dirty="0" smtClean="0"/>
              <a:t>要求在多则材料中提取</a:t>
            </a:r>
            <a:r>
              <a:rPr lang="en-US" dirty="0" smtClean="0"/>
              <a:t>,</a:t>
            </a:r>
            <a:r>
              <a:rPr lang="zh-CN" altLang="en-US" dirty="0" smtClean="0"/>
              <a:t>要“求同”。</a:t>
            </a:r>
          </a:p>
          <a:p>
            <a:pPr algn="just">
              <a:lnSpc>
                <a:spcPct val="150000"/>
              </a:lnSpc>
            </a:pPr>
            <a:r>
              <a:rPr lang="en-US" b="1" dirty="0" smtClean="0"/>
              <a:t>4.</a:t>
            </a:r>
            <a:r>
              <a:rPr lang="zh-CN" altLang="en-US" b="1" dirty="0" smtClean="0"/>
              <a:t>文本标题拟写角度</a:t>
            </a:r>
            <a:r>
              <a:rPr lang="en-US" b="1" dirty="0" smtClean="0"/>
              <a:t>:</a:t>
            </a:r>
            <a:r>
              <a:rPr lang="zh-CN" altLang="en-US" dirty="0" smtClean="0"/>
              <a:t>围绕文本的线索</a:t>
            </a:r>
            <a:r>
              <a:rPr lang="en-US" dirty="0" smtClean="0"/>
              <a:t>,</a:t>
            </a:r>
            <a:r>
              <a:rPr lang="zh-CN" altLang="en-US" dirty="0" smtClean="0"/>
              <a:t>根据作者的态度</a:t>
            </a:r>
            <a:r>
              <a:rPr lang="en-US" dirty="0" smtClean="0"/>
              <a:t>,</a:t>
            </a:r>
            <a:r>
              <a:rPr lang="zh-CN" altLang="en-US" dirty="0" smtClean="0"/>
              <a:t>根据事件的内容</a:t>
            </a:r>
            <a:r>
              <a:rPr lang="en-US" dirty="0" smtClean="0"/>
              <a:t>,</a:t>
            </a:r>
            <a:r>
              <a:rPr lang="zh-CN" altLang="en-US" dirty="0" smtClean="0"/>
              <a:t>根据提出的问题。</a:t>
            </a:r>
          </a:p>
        </p:txBody>
      </p:sp>
      <p:sp>
        <p:nvSpPr>
          <p:cNvPr id="3" name="矩形 2"/>
          <p:cNvSpPr/>
          <p:nvPr/>
        </p:nvSpPr>
        <p:spPr>
          <a:xfrm>
            <a:off x="993531" y="2538731"/>
            <a:ext cx="7605346" cy="369332"/>
          </a:xfrm>
          <a:prstGeom prst="rect">
            <a:avLst/>
          </a:prstGeom>
        </p:spPr>
        <p:txBody>
          <a:bodyPr wrap="square">
            <a:spAutoFit/>
          </a:bodyPr>
          <a:lstStyle/>
          <a:p>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七</a:t>
            </a:r>
            <a:r>
              <a:rPr lang="en-US" dirty="0" smtClean="0"/>
              <a:t>):</a:t>
            </a:r>
            <a:r>
              <a:rPr lang="zh-CN" altLang="en-US" dirty="0" smtClean="0"/>
              <a:t>第十二题</a:t>
            </a:r>
            <a:r>
              <a:rPr lang="en-US" dirty="0" smtClean="0"/>
              <a:t>2</a:t>
            </a:r>
            <a:r>
              <a:rPr lang="zh-CN" altLang="en-US" dirty="0" smtClean="0"/>
              <a:t>小题、第十三题</a:t>
            </a:r>
            <a:r>
              <a:rPr lang="en-US" dirty="0" smtClean="0"/>
              <a:t>1</a:t>
            </a:r>
            <a:r>
              <a:rPr lang="zh-CN" altLang="en-US" dirty="0" smtClean="0"/>
              <a:t>小题</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89740" y="787942"/>
            <a:ext cx="7886700" cy="1338828"/>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nSpc>
                <a:spcPct val="150000"/>
              </a:lnSpc>
            </a:pPr>
            <a:r>
              <a:rPr lang="en-US" b="1" dirty="0" smtClean="0"/>
              <a:t>1.</a:t>
            </a:r>
            <a:r>
              <a:rPr lang="zh-CN" altLang="en-US" dirty="0" smtClean="0"/>
              <a:t>根据材料中的某图表</a:t>
            </a:r>
            <a:r>
              <a:rPr lang="en-US" dirty="0" smtClean="0"/>
              <a:t>,</a:t>
            </a:r>
            <a:r>
              <a:rPr lang="zh-CN" altLang="en-US" dirty="0" smtClean="0"/>
              <a:t>你能得出什么结论</a:t>
            </a:r>
            <a:r>
              <a:rPr lang="en-US" dirty="0" smtClean="0"/>
              <a:t>?</a:t>
            </a:r>
            <a:endParaRPr lang="zh-CN" altLang="en-US" dirty="0" smtClean="0"/>
          </a:p>
          <a:p>
            <a:pPr>
              <a:lnSpc>
                <a:spcPct val="150000"/>
              </a:lnSpc>
            </a:pPr>
            <a:r>
              <a:rPr lang="en-US" b="1" dirty="0" smtClean="0"/>
              <a:t>2.</a:t>
            </a:r>
            <a:r>
              <a:rPr lang="zh-CN" altLang="en-US" dirty="0" smtClean="0"/>
              <a:t>材料</a:t>
            </a:r>
            <a:r>
              <a:rPr lang="en-US" dirty="0" smtClean="0"/>
              <a:t>×</a:t>
            </a:r>
            <a:r>
              <a:rPr lang="zh-CN" altLang="en-US" dirty="0" smtClean="0"/>
              <a:t>中的图表反映出怎样的现象</a:t>
            </a:r>
            <a:r>
              <a:rPr lang="en-US" dirty="0" smtClean="0"/>
              <a:t>?</a:t>
            </a:r>
            <a:endParaRPr lang="zh-CN" altLang="en-US" dirty="0"/>
          </a:p>
        </p:txBody>
      </p:sp>
      <p:sp>
        <p:nvSpPr>
          <p:cNvPr id="3" name="矩形 2"/>
          <p:cNvSpPr/>
          <p:nvPr/>
        </p:nvSpPr>
        <p:spPr>
          <a:xfrm>
            <a:off x="885217" y="369099"/>
            <a:ext cx="2646878" cy="369332"/>
          </a:xfrm>
          <a:prstGeom prst="rect">
            <a:avLst/>
          </a:prstGeom>
        </p:spPr>
        <p:txBody>
          <a:bodyPr wrap="none">
            <a:spAutoFit/>
          </a:bodyPr>
          <a:lstStyle/>
          <a:p>
            <a:r>
              <a:rPr lang="zh-CN" altLang="en-US" b="1" dirty="0" smtClean="0">
                <a:solidFill>
                  <a:srgbClr val="0092D7"/>
                </a:solidFill>
              </a:rPr>
              <a:t>考点六　图表阐述</a:t>
            </a:r>
            <a:r>
              <a:rPr lang="en-US" b="1" dirty="0" smtClean="0">
                <a:solidFill>
                  <a:srgbClr val="0092D7"/>
                </a:solidFill>
              </a:rPr>
              <a:t>(</a:t>
            </a:r>
            <a:r>
              <a:rPr lang="zh-CN" altLang="en-US" b="1" dirty="0" smtClean="0">
                <a:solidFill>
                  <a:srgbClr val="0092D7"/>
                </a:solidFill>
              </a:rPr>
              <a:t>归纳</a:t>
            </a:r>
            <a:r>
              <a:rPr lang="en-US" b="1" dirty="0" smtClean="0">
                <a:solidFill>
                  <a:srgbClr val="0092D7"/>
                </a:solidFill>
              </a:rPr>
              <a:t>)</a:t>
            </a:r>
            <a:endParaRPr lang="zh-CN" altLang="en-US" b="1" dirty="0">
              <a:solidFill>
                <a:srgbClr val="0092D7"/>
              </a:solidFill>
            </a:endParaRP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442035"/>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3</a:t>
            </a:r>
            <a:r>
              <a:rPr lang="zh-CN" altLang="en-US" sz="2400" b="1" dirty="0" smtClean="0">
                <a:solidFill>
                  <a:srgbClr val="0092D7"/>
                </a:solidFill>
                <a:latin typeface="微软雅黑" pitchFamily="34" charset="-122"/>
                <a:ea typeface="微软雅黑" pitchFamily="34" charset="-122"/>
              </a:rPr>
              <a:t>讲</a:t>
            </a:r>
            <a:r>
              <a:rPr lang="zh-CN" altLang="en-US" sz="2400" b="1" dirty="0">
                <a:solidFill>
                  <a:srgbClr val="0092D7"/>
                </a:solidFill>
                <a:latin typeface="微软雅黑" pitchFamily="34" charset="-122"/>
                <a:ea typeface="微软雅黑" pitchFamily="34" charset="-122"/>
              </a:rPr>
              <a:t>　</a:t>
            </a:r>
            <a:r>
              <a:rPr lang="zh-CN" altLang="en-US" sz="2400" b="1" dirty="0" smtClean="0">
                <a:solidFill>
                  <a:srgbClr val="0092D7"/>
                </a:solidFill>
                <a:latin typeface="微软雅黑" pitchFamily="34" charset="-122"/>
                <a:ea typeface="微软雅黑" pitchFamily="34" charset="-122"/>
              </a:rPr>
              <a:t>提取信息　迁移探究</a:t>
            </a:r>
          </a:p>
        </p:txBody>
      </p:sp>
      <p:sp>
        <p:nvSpPr>
          <p:cNvPr id="4" name="矩形 3"/>
          <p:cNvSpPr/>
          <p:nvPr/>
        </p:nvSpPr>
        <p:spPr>
          <a:xfrm>
            <a:off x="826476" y="881010"/>
            <a:ext cx="7895492" cy="3416320"/>
          </a:xfrm>
          <a:prstGeom prst="rect">
            <a:avLst/>
          </a:prstGeom>
        </p:spPr>
        <p:txBody>
          <a:bodyPr wrap="square">
            <a:spAutoFit/>
          </a:bodyPr>
          <a:lstStyle/>
          <a:p>
            <a:pPr>
              <a:lnSpc>
                <a:spcPct val="150000"/>
              </a:lnSpc>
            </a:pPr>
            <a:r>
              <a:rPr lang="en-US" dirty="0" smtClean="0">
                <a:solidFill>
                  <a:srgbClr val="0092D7"/>
                </a:solidFill>
              </a:rPr>
              <a:t>[2019</a:t>
            </a:r>
            <a:r>
              <a:rPr lang="en-US" altLang="zh-CN" dirty="0" smtClean="0">
                <a:solidFill>
                  <a:srgbClr val="0092D7"/>
                </a:solidFill>
              </a:rPr>
              <a:t>·</a:t>
            </a:r>
            <a:r>
              <a:rPr lang="zh-CN" altLang="en-US" dirty="0" smtClean="0">
                <a:solidFill>
                  <a:srgbClr val="0092D7"/>
                </a:solidFill>
              </a:rPr>
              <a:t>浙江台州</a:t>
            </a:r>
            <a:r>
              <a:rPr lang="en-US" dirty="0" smtClean="0">
                <a:solidFill>
                  <a:srgbClr val="0092D7"/>
                </a:solidFill>
              </a:rPr>
              <a:t>10~13</a:t>
            </a:r>
            <a:r>
              <a:rPr lang="zh-CN" altLang="en-US" dirty="0" smtClean="0">
                <a:solidFill>
                  <a:srgbClr val="0092D7"/>
                </a:solidFill>
              </a:rPr>
              <a:t>题改编</a:t>
            </a:r>
            <a:r>
              <a:rPr lang="en-US" dirty="0" smtClean="0">
                <a:solidFill>
                  <a:srgbClr val="0092D7"/>
                </a:solidFill>
              </a:rPr>
              <a:t>]</a:t>
            </a:r>
            <a:r>
              <a:rPr lang="zh-CN" altLang="en-US" dirty="0" smtClean="0"/>
              <a:t>阅读下文</a:t>
            </a:r>
            <a:r>
              <a:rPr lang="en-US" dirty="0" smtClean="0"/>
              <a:t>,</a:t>
            </a:r>
            <a:r>
              <a:rPr lang="zh-CN" altLang="en-US" dirty="0" smtClean="0"/>
              <a:t>回答问题。</a:t>
            </a:r>
            <a:r>
              <a:rPr lang="en-US" dirty="0" smtClean="0"/>
              <a:t>(14</a:t>
            </a:r>
            <a:r>
              <a:rPr lang="zh-CN" altLang="en-US" dirty="0" smtClean="0"/>
              <a:t>分</a:t>
            </a:r>
            <a:r>
              <a:rPr lang="en-US" dirty="0" smtClean="0"/>
              <a:t>)</a:t>
            </a:r>
            <a:endParaRPr lang="zh-CN" altLang="en-US" dirty="0" smtClean="0"/>
          </a:p>
          <a:p>
            <a:pPr>
              <a:lnSpc>
                <a:spcPct val="150000"/>
              </a:lnSpc>
            </a:pPr>
            <a:r>
              <a:rPr lang="zh-CN" altLang="en-US" b="1" dirty="0" smtClean="0"/>
              <a:t>材料一</a:t>
            </a:r>
          </a:p>
          <a:p>
            <a:pPr algn="ctr">
              <a:lnSpc>
                <a:spcPct val="150000"/>
              </a:lnSpc>
            </a:pPr>
            <a:r>
              <a:rPr lang="zh-CN" altLang="en-US" dirty="0" smtClean="0"/>
              <a:t>食品安全风险类型</a:t>
            </a:r>
          </a:p>
          <a:p>
            <a:pPr>
              <a:lnSpc>
                <a:spcPct val="150000"/>
              </a:lnSpc>
            </a:pPr>
            <a:r>
              <a:rPr lang="zh-CN" altLang="en-US" dirty="0" smtClean="0"/>
              <a:t>　　我国食品安全风险中新旧风险交替</a:t>
            </a:r>
            <a:r>
              <a:rPr lang="en-US" dirty="0" smtClean="0"/>
              <a:t>,</a:t>
            </a:r>
            <a:r>
              <a:rPr lang="zh-CN" altLang="en-US" dirty="0" smtClean="0"/>
              <a:t>主要表现为</a:t>
            </a:r>
            <a:r>
              <a:rPr lang="en-US" dirty="0" smtClean="0"/>
              <a:t>:</a:t>
            </a:r>
            <a:r>
              <a:rPr lang="zh-CN" altLang="en-US" dirty="0" smtClean="0"/>
              <a:t>一方面</a:t>
            </a:r>
            <a:r>
              <a:rPr lang="en-US" dirty="0" smtClean="0"/>
              <a:t>,</a:t>
            </a:r>
            <a:r>
              <a:rPr lang="zh-CN" altLang="en-US" dirty="0" smtClean="0"/>
              <a:t>微生物污染、农兽药残留、添加剂等传统的食品安全风险仍然是主要的风险类型</a:t>
            </a:r>
            <a:r>
              <a:rPr lang="en-US" dirty="0" smtClean="0"/>
              <a:t>;</a:t>
            </a:r>
            <a:r>
              <a:rPr lang="zh-CN" altLang="en-US" dirty="0" smtClean="0"/>
              <a:t>另一方面</a:t>
            </a:r>
            <a:r>
              <a:rPr lang="en-US" dirty="0" smtClean="0"/>
              <a:t>,</a:t>
            </a:r>
            <a:r>
              <a:rPr lang="zh-CN" altLang="en-US" dirty="0" smtClean="0"/>
              <a:t>随着现代农牧业和食品工业的发展</a:t>
            </a:r>
            <a:r>
              <a:rPr lang="en-US" dirty="0" smtClean="0"/>
              <a:t>,</a:t>
            </a:r>
            <a:r>
              <a:rPr lang="zh-CN" altLang="en-US" dirty="0" smtClean="0"/>
              <a:t>新材料、新技术、新工艺的应用以及新的消费方式带来了新型食品安全风险。</a:t>
            </a:r>
          </a:p>
          <a:p>
            <a:pPr>
              <a:lnSpc>
                <a:spcPct val="150000"/>
              </a:lnSpc>
            </a:pPr>
            <a:r>
              <a:rPr lang="zh-CN" altLang="en-US" dirty="0" smtClean="0"/>
              <a:t>　　</a:t>
            </a:r>
            <a:endParaRPr lang="zh-CN" altLang="en-US" dirty="0"/>
          </a:p>
        </p:txBody>
      </p:sp>
    </p:spTree>
    <p:extLst>
      <p:ext uri="{BB962C8B-B14F-4D97-AF65-F5344CB8AC3E}">
        <p14:creationId xmlns="" xmlns:p14="http://schemas.microsoft.com/office/powerpoint/2010/main" val="345846565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3104" y="388416"/>
            <a:ext cx="8012523" cy="3416320"/>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答题步骤</a:t>
            </a:r>
            <a:r>
              <a:rPr lang="en-US" altLang="zh-CN" b="1" dirty="0" smtClean="0">
                <a:solidFill>
                  <a:srgbClr val="0092D7"/>
                </a:solidFill>
              </a:rPr>
              <a:t>】</a:t>
            </a:r>
          </a:p>
          <a:p>
            <a:pPr algn="just">
              <a:lnSpc>
                <a:spcPct val="150000"/>
              </a:lnSpc>
            </a:pPr>
            <a:r>
              <a:rPr lang="en-US" b="1" dirty="0" smtClean="0"/>
              <a:t>1.</a:t>
            </a:r>
            <a:r>
              <a:rPr lang="zh-CN" altLang="en-US" dirty="0" smtClean="0"/>
              <a:t>首先要读懂图表所表述的内容</a:t>
            </a:r>
            <a:r>
              <a:rPr lang="en-US" dirty="0" smtClean="0"/>
              <a:t>,</a:t>
            </a:r>
            <a:r>
              <a:rPr lang="zh-CN" altLang="en-US" dirty="0" smtClean="0"/>
              <a:t>看出图表是对什么内容的表述。图表提取信息的方法</a:t>
            </a:r>
            <a:r>
              <a:rPr lang="en-US" dirty="0" smtClean="0"/>
              <a:t>:</a:t>
            </a:r>
            <a:endParaRPr lang="zh-CN" altLang="en-US" dirty="0" smtClean="0"/>
          </a:p>
          <a:p>
            <a:pPr algn="just">
              <a:lnSpc>
                <a:spcPct val="150000"/>
              </a:lnSpc>
            </a:pPr>
            <a:r>
              <a:rPr lang="en-US" dirty="0" smtClean="0"/>
              <a:t>(1)</a:t>
            </a:r>
            <a:r>
              <a:rPr lang="zh-CN" altLang="en-US" dirty="0" smtClean="0"/>
              <a:t>观整体</a:t>
            </a:r>
            <a:r>
              <a:rPr lang="en-US" dirty="0" smtClean="0"/>
              <a:t>:</a:t>
            </a:r>
            <a:r>
              <a:rPr lang="zh-CN" altLang="en-US" dirty="0" smtClean="0"/>
              <a:t>观察图表是由哪些要素构成的。</a:t>
            </a:r>
          </a:p>
          <a:p>
            <a:pPr algn="just">
              <a:lnSpc>
                <a:spcPct val="150000"/>
              </a:lnSpc>
            </a:pPr>
            <a:r>
              <a:rPr lang="en-US" dirty="0" smtClean="0"/>
              <a:t>(2)</a:t>
            </a:r>
            <a:r>
              <a:rPr lang="zh-CN" altLang="en-US" dirty="0" smtClean="0"/>
              <a:t>分主次</a:t>
            </a:r>
            <a:r>
              <a:rPr lang="en-US" dirty="0" smtClean="0"/>
              <a:t>:</a:t>
            </a:r>
            <a:r>
              <a:rPr lang="zh-CN" altLang="en-US" dirty="0" smtClean="0"/>
              <a:t>确定图表中各种要素的主要与次要地位。</a:t>
            </a:r>
          </a:p>
          <a:p>
            <a:pPr algn="just">
              <a:lnSpc>
                <a:spcPct val="150000"/>
              </a:lnSpc>
            </a:pPr>
            <a:r>
              <a:rPr lang="en-US" dirty="0" smtClean="0"/>
              <a:t>(3)</a:t>
            </a:r>
            <a:r>
              <a:rPr lang="zh-CN" altLang="en-US" dirty="0" smtClean="0"/>
              <a:t>抓细节</a:t>
            </a:r>
            <a:r>
              <a:rPr lang="en-US" dirty="0" smtClean="0"/>
              <a:t>:</a:t>
            </a:r>
            <a:r>
              <a:rPr lang="zh-CN" altLang="en-US" dirty="0" smtClean="0"/>
              <a:t>把握图表中对画面起作用的细节部分。</a:t>
            </a:r>
          </a:p>
          <a:p>
            <a:pPr algn="just">
              <a:lnSpc>
                <a:spcPct val="150000"/>
              </a:lnSpc>
            </a:pPr>
            <a:r>
              <a:rPr lang="en-US" dirty="0" smtClean="0"/>
              <a:t>(4)</a:t>
            </a:r>
            <a:r>
              <a:rPr lang="zh-CN" altLang="en-US" dirty="0" smtClean="0"/>
              <a:t>善比较</a:t>
            </a:r>
            <a:r>
              <a:rPr lang="en-US" dirty="0" smtClean="0"/>
              <a:t>:</a:t>
            </a:r>
            <a:r>
              <a:rPr lang="zh-CN" altLang="en-US" dirty="0" smtClean="0"/>
              <a:t>看图表对其内容进行概括或说明图表反映的问题时</a:t>
            </a:r>
            <a:r>
              <a:rPr lang="en-US" dirty="0" smtClean="0"/>
              <a:t>,</a:t>
            </a:r>
            <a:r>
              <a:rPr lang="zh-CN" altLang="en-US" dirty="0" smtClean="0"/>
              <a:t>既要横向比较也要纵向比较。</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63615" y="430590"/>
            <a:ext cx="8012523" cy="1705403"/>
          </a:xfrm>
          <a:prstGeom prst="rect">
            <a:avLst/>
          </a:prstGeom>
        </p:spPr>
        <p:txBody>
          <a:bodyPr wrap="square">
            <a:spAutoFit/>
          </a:bodyPr>
          <a:lstStyle/>
          <a:p>
            <a:pPr>
              <a:lnSpc>
                <a:spcPct val="150000"/>
              </a:lnSpc>
            </a:pPr>
            <a:r>
              <a:rPr lang="en-US" b="1" dirty="0" smtClean="0"/>
              <a:t>2.</a:t>
            </a:r>
            <a:r>
              <a:rPr lang="zh-CN" altLang="en-US" dirty="0" smtClean="0"/>
              <a:t>然后用简洁的语言</a:t>
            </a:r>
            <a:r>
              <a:rPr lang="en-US" dirty="0" smtClean="0"/>
              <a:t>,</a:t>
            </a:r>
            <a:r>
              <a:rPr lang="zh-CN" altLang="en-US" dirty="0" smtClean="0"/>
              <a:t>抓住问题的关键来作答。</a:t>
            </a:r>
          </a:p>
          <a:p>
            <a:pPr>
              <a:lnSpc>
                <a:spcPct val="150000"/>
              </a:lnSpc>
            </a:pPr>
            <a:r>
              <a:rPr lang="zh-CN" altLang="en-US" dirty="0" smtClean="0"/>
              <a:t>概括内容</a:t>
            </a:r>
            <a:r>
              <a:rPr lang="en-US" dirty="0" smtClean="0"/>
              <a:t>:</a:t>
            </a:r>
            <a:r>
              <a:rPr lang="zh-CN" altLang="en-US" dirty="0" smtClean="0"/>
              <a:t>图表中的</a:t>
            </a:r>
            <a:r>
              <a:rPr lang="en-US" dirty="0" smtClean="0"/>
              <a:t>a</a:t>
            </a:r>
            <a:r>
              <a:rPr lang="zh-CN" altLang="en-US" dirty="0" smtClean="0"/>
              <a:t>说明</a:t>
            </a:r>
            <a:r>
              <a:rPr lang="en-US" dirty="0" smtClean="0"/>
              <a:t>(</a:t>
            </a:r>
            <a:r>
              <a:rPr lang="zh-CN" altLang="en-US" dirty="0" smtClean="0"/>
              <a:t>体现了</a:t>
            </a:r>
            <a:r>
              <a:rPr lang="en-US" dirty="0" smtClean="0"/>
              <a:t>)</a:t>
            </a:r>
            <a:r>
              <a:rPr lang="en-US" altLang="zh-CN" dirty="0" smtClean="0"/>
              <a:t>……</a:t>
            </a:r>
            <a:r>
              <a:rPr lang="en-US" dirty="0" smtClean="0"/>
              <a:t>;b</a:t>
            </a:r>
            <a:r>
              <a:rPr lang="zh-CN" altLang="en-US" dirty="0" smtClean="0"/>
              <a:t>有</a:t>
            </a:r>
            <a:r>
              <a:rPr lang="en-US" altLang="zh-CN" dirty="0" smtClean="0"/>
              <a:t>……</a:t>
            </a:r>
            <a:r>
              <a:rPr lang="zh-CN" altLang="en-US" dirty="0" smtClean="0"/>
              <a:t>特点</a:t>
            </a:r>
            <a:r>
              <a:rPr lang="en-US" dirty="0" smtClean="0"/>
              <a:t>,</a:t>
            </a:r>
            <a:r>
              <a:rPr lang="zh-CN" altLang="en-US" dirty="0" smtClean="0"/>
              <a:t>说明</a:t>
            </a:r>
            <a:r>
              <a:rPr lang="en-US" dirty="0" smtClean="0"/>
              <a:t>(</a:t>
            </a:r>
            <a:r>
              <a:rPr lang="zh-CN" altLang="en-US" dirty="0" smtClean="0"/>
              <a:t>体现了</a:t>
            </a:r>
            <a:r>
              <a:rPr lang="en-US" dirty="0" smtClean="0"/>
              <a:t>)</a:t>
            </a:r>
            <a:r>
              <a:rPr lang="en-US" altLang="zh-CN" dirty="0" smtClean="0"/>
              <a:t>……</a:t>
            </a:r>
          </a:p>
          <a:p>
            <a:pPr>
              <a:lnSpc>
                <a:spcPct val="150000"/>
              </a:lnSpc>
            </a:pPr>
            <a:r>
              <a:rPr lang="zh-CN" altLang="en-US" dirty="0" smtClean="0"/>
              <a:t>说明</a:t>
            </a:r>
            <a:r>
              <a:rPr lang="en-US" dirty="0" smtClean="0"/>
              <a:t>:</a:t>
            </a:r>
            <a:r>
              <a:rPr lang="zh-CN" altLang="en-US" dirty="0" smtClean="0"/>
              <a:t>更多图表阅读的解题技法请见本书</a:t>
            </a:r>
            <a:r>
              <a:rPr lang="en-US" dirty="0" smtClean="0"/>
              <a:t>P142-147</a:t>
            </a:r>
            <a:r>
              <a:rPr lang="zh-CN" altLang="en-US" dirty="0" smtClean="0"/>
              <a:t>专题五　综合实践活动　第</a:t>
            </a:r>
            <a:r>
              <a:rPr lang="en-US" dirty="0" smtClean="0"/>
              <a:t>6</a:t>
            </a:r>
            <a:r>
              <a:rPr lang="zh-CN" altLang="en-US" dirty="0" smtClean="0"/>
              <a:t>讲　图表转述</a:t>
            </a:r>
            <a:endParaRPr lang="zh-CN" altLang="en-US" dirty="0"/>
          </a:p>
        </p:txBody>
      </p:sp>
      <p:sp>
        <p:nvSpPr>
          <p:cNvPr id="3" name="矩形 2"/>
          <p:cNvSpPr/>
          <p:nvPr/>
        </p:nvSpPr>
        <p:spPr>
          <a:xfrm>
            <a:off x="828093" y="2149958"/>
            <a:ext cx="7886801" cy="458908"/>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七</a:t>
            </a:r>
            <a:r>
              <a:rPr lang="en-US" dirty="0" smtClean="0"/>
              <a:t>):</a:t>
            </a:r>
            <a:r>
              <a:rPr lang="zh-CN" altLang="en-US" dirty="0" smtClean="0"/>
              <a:t>第一题</a:t>
            </a:r>
            <a:r>
              <a:rPr lang="en-US" dirty="0" smtClean="0"/>
              <a:t>1</a:t>
            </a:r>
            <a:r>
              <a:rPr lang="zh-CN" altLang="en-US" dirty="0" smtClean="0"/>
              <a:t>小题、第五题</a:t>
            </a:r>
            <a:r>
              <a:rPr lang="en-US" dirty="0" smtClean="0"/>
              <a:t>2</a:t>
            </a:r>
            <a:r>
              <a:rPr lang="zh-CN" altLang="en-US" dirty="0" smtClean="0"/>
              <a:t>小题、第七题</a:t>
            </a:r>
            <a:r>
              <a:rPr lang="en-US" dirty="0" smtClean="0"/>
              <a:t>2</a:t>
            </a:r>
            <a:r>
              <a:rPr lang="zh-CN" altLang="en-US" dirty="0" smtClean="0"/>
              <a:t>小题</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77492" y="432159"/>
            <a:ext cx="3626314" cy="369332"/>
          </a:xfrm>
          <a:prstGeom prst="rect">
            <a:avLst/>
          </a:prstGeom>
        </p:spPr>
        <p:txBody>
          <a:bodyPr wrap="none">
            <a:spAutoFit/>
          </a:bodyPr>
          <a:lstStyle/>
          <a:p>
            <a:r>
              <a:rPr lang="zh-CN" altLang="en-US" b="1" dirty="0" smtClean="0">
                <a:solidFill>
                  <a:srgbClr val="0092D7"/>
                </a:solidFill>
              </a:rPr>
              <a:t>考点七　拓展迁移</a:t>
            </a:r>
            <a:r>
              <a:rPr lang="en-US" b="1" dirty="0" smtClean="0">
                <a:solidFill>
                  <a:srgbClr val="0092D7"/>
                </a:solidFill>
              </a:rPr>
              <a:t>,</a:t>
            </a:r>
            <a:r>
              <a:rPr lang="zh-CN" altLang="en-US" b="1" dirty="0" smtClean="0">
                <a:solidFill>
                  <a:srgbClr val="0092D7"/>
                </a:solidFill>
              </a:rPr>
              <a:t>评价探究</a:t>
            </a:r>
            <a:r>
              <a:rPr lang="en-US" b="1" dirty="0" smtClean="0">
                <a:solidFill>
                  <a:srgbClr val="0092D7"/>
                </a:solidFill>
              </a:rPr>
              <a:t>(</a:t>
            </a:r>
            <a:r>
              <a:rPr lang="zh-CN" altLang="en-US" b="1" dirty="0" smtClean="0">
                <a:solidFill>
                  <a:srgbClr val="0092D7"/>
                </a:solidFill>
              </a:rPr>
              <a:t>探究</a:t>
            </a:r>
            <a:r>
              <a:rPr lang="en-US" b="1" dirty="0" smtClean="0">
                <a:solidFill>
                  <a:srgbClr val="0092D7"/>
                </a:solidFill>
              </a:rPr>
              <a:t>)</a:t>
            </a:r>
            <a:endParaRPr lang="zh-CN" altLang="en-US" b="1" dirty="0">
              <a:solidFill>
                <a:srgbClr val="0092D7"/>
              </a:solidFill>
            </a:endParaRPr>
          </a:p>
        </p:txBody>
      </p:sp>
      <p:sp>
        <p:nvSpPr>
          <p:cNvPr id="5" name="矩形 4"/>
          <p:cNvSpPr/>
          <p:nvPr/>
        </p:nvSpPr>
        <p:spPr>
          <a:xfrm>
            <a:off x="919655" y="871050"/>
            <a:ext cx="7719848" cy="2169825"/>
          </a:xfrm>
          <a:prstGeom prst="rect">
            <a:avLst/>
          </a:prstGeom>
        </p:spPr>
        <p:txBody>
          <a:bodyPr wrap="square">
            <a:spAutoFit/>
          </a:bodyPr>
          <a:lstStyle/>
          <a:p>
            <a:pPr>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nSpc>
                <a:spcPct val="150000"/>
              </a:lnSpc>
            </a:pPr>
            <a:r>
              <a:rPr lang="en-US" b="1" dirty="0" smtClean="0"/>
              <a:t>1.</a:t>
            </a:r>
            <a:r>
              <a:rPr lang="zh-CN" altLang="en-US" dirty="0" smtClean="0"/>
              <a:t>你对</a:t>
            </a:r>
            <a:r>
              <a:rPr lang="en-US" dirty="0" smtClean="0"/>
              <a:t>×××</a:t>
            </a:r>
            <a:r>
              <a:rPr lang="zh-CN" altLang="en-US" dirty="0" smtClean="0"/>
              <a:t>有怎样的预测</a:t>
            </a:r>
            <a:r>
              <a:rPr lang="en-US" dirty="0" smtClean="0"/>
              <a:t>?</a:t>
            </a:r>
            <a:r>
              <a:rPr lang="zh-CN" altLang="en-US" dirty="0" smtClean="0"/>
              <a:t>请根据文本内容和自身经历谈谈你的看法。</a:t>
            </a:r>
          </a:p>
          <a:p>
            <a:pPr>
              <a:lnSpc>
                <a:spcPct val="150000"/>
              </a:lnSpc>
            </a:pPr>
            <a:r>
              <a:rPr lang="en-US" b="1" dirty="0" smtClean="0"/>
              <a:t>2.</a:t>
            </a:r>
            <a:r>
              <a:rPr lang="zh-CN" altLang="en-US" dirty="0" smtClean="0"/>
              <a:t>有人认为</a:t>
            </a:r>
            <a:r>
              <a:rPr lang="en-US" altLang="zh-CN" dirty="0" smtClean="0"/>
              <a:t>……</a:t>
            </a:r>
            <a:r>
              <a:rPr lang="en-US" dirty="0" smtClean="0"/>
              <a:t>,</a:t>
            </a:r>
            <a:r>
              <a:rPr lang="zh-CN" altLang="en-US" dirty="0" smtClean="0"/>
              <a:t>请结合上面几则材料谈谈你的看法。</a:t>
            </a:r>
          </a:p>
          <a:p>
            <a:pPr>
              <a:lnSpc>
                <a:spcPct val="150000"/>
              </a:lnSpc>
            </a:pPr>
            <a:r>
              <a:rPr lang="en-US" b="1" dirty="0" smtClean="0"/>
              <a:t>3.</a:t>
            </a:r>
            <a:r>
              <a:rPr lang="zh-CN" altLang="en-US" dirty="0" smtClean="0"/>
              <a:t>结合上面的材料</a:t>
            </a:r>
            <a:r>
              <a:rPr lang="en-US" dirty="0" smtClean="0"/>
              <a:t>,</a:t>
            </a:r>
            <a:r>
              <a:rPr lang="zh-CN" altLang="en-US" dirty="0" smtClean="0"/>
              <a:t>给</a:t>
            </a:r>
            <a:r>
              <a:rPr lang="en-US" altLang="zh-CN" dirty="0" smtClean="0"/>
              <a:t>……</a:t>
            </a:r>
            <a:r>
              <a:rPr lang="zh-CN" altLang="en-US" dirty="0" smtClean="0"/>
              <a:t>提出两条合理的建议。</a:t>
            </a:r>
          </a:p>
          <a:p>
            <a:pPr>
              <a:lnSpc>
                <a:spcPct val="150000"/>
              </a:lnSpc>
            </a:pPr>
            <a:r>
              <a:rPr lang="en-US" b="1" dirty="0" smtClean="0"/>
              <a:t>4.</a:t>
            </a:r>
            <a:r>
              <a:rPr lang="zh-CN" altLang="en-US" dirty="0" smtClean="0"/>
              <a:t>结合生活体验</a:t>
            </a:r>
            <a:r>
              <a:rPr lang="en-US" dirty="0" smtClean="0"/>
              <a:t>,</a:t>
            </a:r>
            <a:r>
              <a:rPr lang="zh-CN" altLang="en-US" dirty="0" smtClean="0"/>
              <a:t>谈谈材料给你的启示。</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3104" y="388416"/>
            <a:ext cx="8012523" cy="4247317"/>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答题步骤</a:t>
            </a:r>
            <a:r>
              <a:rPr lang="en-US" altLang="zh-CN" b="1" dirty="0" smtClean="0">
                <a:solidFill>
                  <a:srgbClr val="0092D7"/>
                </a:solidFill>
              </a:rPr>
              <a:t>】</a:t>
            </a:r>
          </a:p>
          <a:p>
            <a:pPr>
              <a:lnSpc>
                <a:spcPct val="150000"/>
              </a:lnSpc>
            </a:pPr>
            <a:r>
              <a:rPr lang="en-US" b="1" dirty="0" smtClean="0"/>
              <a:t>1.</a:t>
            </a:r>
            <a:r>
              <a:rPr lang="zh-CN" altLang="en-US" b="1" dirty="0" smtClean="0"/>
              <a:t>结合链接材料类</a:t>
            </a:r>
          </a:p>
          <a:p>
            <a:pPr>
              <a:lnSpc>
                <a:spcPct val="150000"/>
              </a:lnSpc>
            </a:pPr>
            <a:r>
              <a:rPr lang="en-US" dirty="0" smtClean="0"/>
              <a:t>(1)</a:t>
            </a:r>
            <a:r>
              <a:rPr lang="zh-CN" altLang="en-US" dirty="0" smtClean="0"/>
              <a:t>第一步</a:t>
            </a:r>
            <a:r>
              <a:rPr lang="en-US" dirty="0" smtClean="0"/>
              <a:t>:</a:t>
            </a:r>
            <a:r>
              <a:rPr lang="zh-CN" altLang="en-US" dirty="0" smtClean="0"/>
              <a:t>认真读题</a:t>
            </a:r>
            <a:r>
              <a:rPr lang="en-US" dirty="0" smtClean="0"/>
              <a:t>,</a:t>
            </a:r>
            <a:r>
              <a:rPr lang="zh-CN" altLang="en-US" dirty="0" smtClean="0"/>
              <a:t>明确问题的针对性。</a:t>
            </a:r>
          </a:p>
          <a:p>
            <a:pPr>
              <a:lnSpc>
                <a:spcPct val="150000"/>
              </a:lnSpc>
            </a:pPr>
            <a:r>
              <a:rPr lang="en-US" dirty="0" smtClean="0"/>
              <a:t>(2)</a:t>
            </a:r>
            <a:r>
              <a:rPr lang="zh-CN" altLang="en-US" dirty="0" smtClean="0"/>
              <a:t>读懂链接材料</a:t>
            </a:r>
            <a:r>
              <a:rPr lang="en-US" dirty="0" smtClean="0"/>
              <a:t>:</a:t>
            </a:r>
            <a:endParaRPr lang="zh-CN" altLang="en-US" dirty="0" smtClean="0"/>
          </a:p>
          <a:p>
            <a:pPr>
              <a:lnSpc>
                <a:spcPct val="150000"/>
              </a:lnSpc>
            </a:pPr>
            <a:r>
              <a:rPr lang="en-US" dirty="0" smtClean="0"/>
              <a:t>①</a:t>
            </a:r>
            <a:r>
              <a:rPr lang="zh-CN" altLang="en-US" dirty="0" smtClean="0"/>
              <a:t>阅读链接材料</a:t>
            </a:r>
            <a:r>
              <a:rPr lang="en-US" dirty="0" smtClean="0"/>
              <a:t>,</a:t>
            </a:r>
            <a:r>
              <a:rPr lang="zh-CN" altLang="en-US" dirty="0" smtClean="0"/>
              <a:t>分析和原文的链接点。</a:t>
            </a:r>
          </a:p>
          <a:p>
            <a:pPr>
              <a:lnSpc>
                <a:spcPct val="150000"/>
              </a:lnSpc>
            </a:pPr>
            <a:r>
              <a:rPr lang="en-US" dirty="0" smtClean="0"/>
              <a:t>②</a:t>
            </a:r>
            <a:r>
              <a:rPr lang="zh-CN" altLang="en-US" dirty="0" smtClean="0"/>
              <a:t>分析链接材料和原文的关系是对比还是类比。</a:t>
            </a:r>
          </a:p>
          <a:p>
            <a:pPr>
              <a:lnSpc>
                <a:spcPct val="150000"/>
              </a:lnSpc>
            </a:pPr>
            <a:r>
              <a:rPr lang="en-US" dirty="0" smtClean="0"/>
              <a:t>③</a:t>
            </a:r>
            <a:r>
              <a:rPr lang="zh-CN" altLang="en-US" dirty="0" smtClean="0"/>
              <a:t>分析链接材料对原文所起的作用</a:t>
            </a:r>
            <a:r>
              <a:rPr lang="en-US" dirty="0" smtClean="0"/>
              <a:t>,</a:t>
            </a:r>
            <a:r>
              <a:rPr lang="zh-CN" altLang="en-US" dirty="0" smtClean="0"/>
              <a:t>或是加深对原文内容的理解</a:t>
            </a:r>
            <a:r>
              <a:rPr lang="en-US" dirty="0" smtClean="0"/>
              <a:t>,</a:t>
            </a:r>
            <a:r>
              <a:rPr lang="zh-CN" altLang="en-US" dirty="0" smtClean="0"/>
              <a:t>或是原文内容的拓展与延伸。</a:t>
            </a:r>
          </a:p>
          <a:p>
            <a:pPr>
              <a:lnSpc>
                <a:spcPct val="150000"/>
              </a:lnSpc>
            </a:pPr>
            <a:r>
              <a:rPr lang="en-US" dirty="0" smtClean="0"/>
              <a:t>④</a:t>
            </a:r>
            <a:r>
              <a:rPr lang="zh-CN" altLang="en-US" dirty="0" smtClean="0"/>
              <a:t>审清题目要求</a:t>
            </a:r>
            <a:r>
              <a:rPr lang="en-US" dirty="0" smtClean="0"/>
              <a:t>,</a:t>
            </a:r>
            <a:r>
              <a:rPr lang="zh-CN" altLang="en-US" dirty="0" smtClean="0"/>
              <a:t>答题时既要提到原文</a:t>
            </a:r>
            <a:r>
              <a:rPr lang="en-US" dirty="0" smtClean="0"/>
              <a:t>,</a:t>
            </a:r>
            <a:r>
              <a:rPr lang="zh-CN" altLang="en-US" dirty="0" smtClean="0"/>
              <a:t>又要兼顾链接材料的内容</a:t>
            </a:r>
            <a:r>
              <a:rPr lang="en-US" dirty="0" smtClean="0"/>
              <a:t>,</a:t>
            </a:r>
            <a:r>
              <a:rPr lang="zh-CN" altLang="en-US" dirty="0" smtClean="0"/>
              <a:t>还需要谈出自己的感受</a:t>
            </a:r>
            <a:r>
              <a:rPr lang="en-US" dirty="0" smtClean="0"/>
              <a:t>,</a:t>
            </a:r>
            <a:r>
              <a:rPr lang="zh-CN" altLang="en-US" dirty="0" smtClean="0"/>
              <a:t>并注意字数要求。</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3104" y="388416"/>
            <a:ext cx="8012523" cy="2951898"/>
          </a:xfrm>
          <a:prstGeom prst="rect">
            <a:avLst/>
          </a:prstGeom>
        </p:spPr>
        <p:txBody>
          <a:bodyPr wrap="square">
            <a:spAutoFit/>
          </a:bodyPr>
          <a:lstStyle/>
          <a:p>
            <a:pPr algn="just">
              <a:lnSpc>
                <a:spcPct val="150000"/>
              </a:lnSpc>
            </a:pPr>
            <a:r>
              <a:rPr lang="en-US" dirty="0" smtClean="0"/>
              <a:t>(3)</a:t>
            </a:r>
            <a:r>
              <a:rPr lang="zh-CN" altLang="en-US" dirty="0" smtClean="0"/>
              <a:t>筛选与问题相关的信息进行解说。</a:t>
            </a:r>
          </a:p>
          <a:p>
            <a:pPr algn="just">
              <a:lnSpc>
                <a:spcPct val="150000"/>
              </a:lnSpc>
            </a:pPr>
            <a:r>
              <a:rPr lang="en-US" b="1" dirty="0" smtClean="0"/>
              <a:t>2.</a:t>
            </a:r>
            <a:r>
              <a:rPr lang="zh-CN" altLang="en-US" b="1" dirty="0" smtClean="0"/>
              <a:t>评价类</a:t>
            </a:r>
            <a:r>
              <a:rPr lang="en-US" b="1" dirty="0" smtClean="0"/>
              <a:t>:</a:t>
            </a:r>
            <a:r>
              <a:rPr lang="zh-CN" altLang="en-US" dirty="0" smtClean="0"/>
              <a:t>表达自己的看法、认识或感受</a:t>
            </a:r>
            <a:r>
              <a:rPr lang="en-US" dirty="0" smtClean="0"/>
              <a:t>,</a:t>
            </a:r>
            <a:r>
              <a:rPr lang="zh-CN" altLang="en-US" dirty="0" smtClean="0"/>
              <a:t>要结合文章相关内容精练清晰地表达自己的看法</a:t>
            </a:r>
            <a:r>
              <a:rPr lang="en-US" dirty="0" smtClean="0"/>
              <a:t>,</a:t>
            </a:r>
            <a:r>
              <a:rPr lang="zh-CN" altLang="en-US" dirty="0" smtClean="0"/>
              <a:t>组织答案时可以采用总分结构</a:t>
            </a:r>
            <a:r>
              <a:rPr lang="en-US" dirty="0" smtClean="0"/>
              <a:t>,</a:t>
            </a:r>
            <a:r>
              <a:rPr lang="zh-CN" altLang="en-US" dirty="0" smtClean="0"/>
              <a:t>即</a:t>
            </a:r>
            <a:r>
              <a:rPr lang="en-US" dirty="0" smtClean="0"/>
              <a:t>:</a:t>
            </a:r>
            <a:r>
              <a:rPr lang="zh-CN" altLang="en-US" dirty="0" smtClean="0"/>
              <a:t>我认为</a:t>
            </a:r>
            <a:r>
              <a:rPr lang="en-US" altLang="zh-CN" dirty="0" smtClean="0"/>
              <a:t>……</a:t>
            </a:r>
            <a:r>
              <a:rPr lang="en-US" dirty="0" smtClean="0"/>
              <a:t>,</a:t>
            </a:r>
            <a:r>
              <a:rPr lang="zh-CN" altLang="en-US" dirty="0" smtClean="0"/>
              <a:t>理由是</a:t>
            </a:r>
            <a:r>
              <a:rPr lang="en-US" altLang="zh-CN" dirty="0" smtClean="0"/>
              <a:t>……</a:t>
            </a:r>
          </a:p>
          <a:p>
            <a:pPr algn="just">
              <a:lnSpc>
                <a:spcPct val="150000"/>
              </a:lnSpc>
            </a:pPr>
            <a:r>
              <a:rPr lang="en-US" b="1" dirty="0" smtClean="0"/>
              <a:t>3.</a:t>
            </a:r>
            <a:r>
              <a:rPr lang="zh-CN" altLang="en-US" b="1" dirty="0" smtClean="0"/>
              <a:t>启示类</a:t>
            </a:r>
            <a:r>
              <a:rPr lang="en-US" b="1" dirty="0" smtClean="0"/>
              <a:t>:</a:t>
            </a:r>
            <a:r>
              <a:rPr lang="zh-CN" altLang="en-US" dirty="0" smtClean="0"/>
              <a:t>答题时要注意联系文本的主题思想</a:t>
            </a:r>
            <a:r>
              <a:rPr lang="en-US" dirty="0" smtClean="0"/>
              <a:t>,</a:t>
            </a:r>
            <a:r>
              <a:rPr lang="zh-CN" altLang="en-US" dirty="0" smtClean="0"/>
              <a:t>看文中坚持什么、反对什么、提倡什么</a:t>
            </a:r>
            <a:r>
              <a:rPr lang="en-US" dirty="0" smtClean="0"/>
              <a:t>,</a:t>
            </a:r>
            <a:r>
              <a:rPr lang="zh-CN" altLang="en-US" dirty="0" smtClean="0"/>
              <a:t>不能反其道而行之。针对文中出现的问题、现象</a:t>
            </a:r>
            <a:r>
              <a:rPr lang="en-US" dirty="0" smtClean="0"/>
              <a:t>,</a:t>
            </a:r>
            <a:r>
              <a:rPr lang="zh-CN" altLang="en-US" dirty="0" smtClean="0"/>
              <a:t>着重回答应该怎么做。</a:t>
            </a:r>
          </a:p>
          <a:p>
            <a:pPr algn="just">
              <a:lnSpc>
                <a:spcPct val="150000"/>
              </a:lnSpc>
            </a:pPr>
            <a:r>
              <a:rPr lang="en-US" b="1" dirty="0" smtClean="0"/>
              <a:t>4.</a:t>
            </a:r>
            <a:r>
              <a:rPr lang="zh-CN" altLang="en-US" b="1" dirty="0" smtClean="0"/>
              <a:t>建议类</a:t>
            </a:r>
            <a:r>
              <a:rPr lang="en-US" b="1" dirty="0" smtClean="0"/>
              <a:t>:</a:t>
            </a:r>
            <a:r>
              <a:rPr lang="zh-CN" altLang="en-US" dirty="0" smtClean="0"/>
              <a:t>答题时要紧扣阅读材料</a:t>
            </a:r>
            <a:r>
              <a:rPr lang="en-US" dirty="0" smtClean="0"/>
              <a:t>,</a:t>
            </a:r>
            <a:r>
              <a:rPr lang="zh-CN" altLang="en-US" dirty="0" smtClean="0"/>
              <a:t>提出的建议要合理</a:t>
            </a:r>
            <a:r>
              <a:rPr lang="en-US" dirty="0" smtClean="0"/>
              <a:t>,</a:t>
            </a:r>
            <a:r>
              <a:rPr lang="zh-CN" altLang="en-US" dirty="0" smtClean="0"/>
              <a:t>具有操作性</a:t>
            </a:r>
            <a:r>
              <a:rPr lang="en-US" dirty="0" smtClean="0"/>
              <a:t>,</a:t>
            </a:r>
            <a:r>
              <a:rPr lang="zh-CN" altLang="en-US" dirty="0" smtClean="0"/>
              <a:t>然后分条组织答案。</a:t>
            </a:r>
            <a:endParaRPr lang="zh-CN" altLang="en-US" dirty="0"/>
          </a:p>
        </p:txBody>
      </p:sp>
      <p:sp>
        <p:nvSpPr>
          <p:cNvPr id="3" name="矩形 2"/>
          <p:cNvSpPr/>
          <p:nvPr/>
        </p:nvSpPr>
        <p:spPr>
          <a:xfrm>
            <a:off x="867103" y="3327421"/>
            <a:ext cx="7814441" cy="1338828"/>
          </a:xfrm>
          <a:prstGeom prst="rect">
            <a:avLst/>
          </a:prstGeom>
        </p:spPr>
        <p:txBody>
          <a:bodyPr wrap="square">
            <a:spAutoFit/>
          </a:bodyPr>
          <a:lstStyle/>
          <a:p>
            <a:pPr>
              <a:lnSpc>
                <a:spcPct val="150000"/>
              </a:lnSpc>
            </a:pPr>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七</a:t>
            </a:r>
            <a:r>
              <a:rPr lang="en-US" dirty="0" smtClean="0"/>
              <a:t>):</a:t>
            </a:r>
            <a:r>
              <a:rPr lang="zh-CN" altLang="en-US" dirty="0" smtClean="0"/>
              <a:t>第三题</a:t>
            </a:r>
            <a:r>
              <a:rPr lang="en-US" dirty="0" smtClean="0"/>
              <a:t>4</a:t>
            </a:r>
            <a:r>
              <a:rPr lang="zh-CN" altLang="en-US" dirty="0" smtClean="0"/>
              <a:t>小题、第六题</a:t>
            </a:r>
            <a:r>
              <a:rPr lang="en-US" dirty="0" smtClean="0"/>
              <a:t>4</a:t>
            </a:r>
            <a:r>
              <a:rPr lang="zh-CN" altLang="en-US" dirty="0" smtClean="0"/>
              <a:t>小题、第七题</a:t>
            </a:r>
            <a:r>
              <a:rPr lang="en-US" dirty="0" smtClean="0"/>
              <a:t>3</a:t>
            </a:r>
            <a:r>
              <a:rPr lang="zh-CN" altLang="en-US" dirty="0" smtClean="0"/>
              <a:t>小题、第八题</a:t>
            </a:r>
            <a:r>
              <a:rPr lang="en-US" dirty="0" smtClean="0"/>
              <a:t>4</a:t>
            </a:r>
            <a:r>
              <a:rPr lang="zh-CN" altLang="en-US" dirty="0" smtClean="0"/>
              <a:t>小题、第十题</a:t>
            </a:r>
            <a:r>
              <a:rPr lang="en-US" dirty="0" smtClean="0"/>
              <a:t>4</a:t>
            </a:r>
            <a:r>
              <a:rPr lang="zh-CN" altLang="en-US" dirty="0" smtClean="0"/>
              <a:t>小题、第十一题</a:t>
            </a:r>
            <a:r>
              <a:rPr lang="en-US" dirty="0" smtClean="0"/>
              <a:t>4</a:t>
            </a:r>
            <a:r>
              <a:rPr lang="zh-CN" altLang="en-US" dirty="0" smtClean="0"/>
              <a:t>小题、第十二题</a:t>
            </a:r>
            <a:r>
              <a:rPr lang="en-US" dirty="0" smtClean="0"/>
              <a:t>4</a:t>
            </a:r>
            <a:r>
              <a:rPr lang="zh-CN" altLang="en-US" dirty="0" smtClean="0"/>
              <a:t>小题、第十四题</a:t>
            </a:r>
            <a:r>
              <a:rPr lang="en-US" dirty="0" smtClean="0"/>
              <a:t>5</a:t>
            </a:r>
            <a:r>
              <a:rPr lang="zh-CN" altLang="en-US" dirty="0" smtClean="0"/>
              <a:t>小题</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73722" y="333874"/>
            <a:ext cx="8080131" cy="3367397"/>
          </a:xfrm>
          <a:prstGeom prst="rect">
            <a:avLst/>
          </a:prstGeom>
        </p:spPr>
        <p:txBody>
          <a:bodyPr wrap="square">
            <a:spAutoFit/>
          </a:bodyPr>
          <a:lstStyle/>
          <a:p>
            <a:pPr algn="just">
              <a:lnSpc>
                <a:spcPct val="150000"/>
              </a:lnSpc>
            </a:pPr>
            <a:r>
              <a:rPr lang="zh-CN" altLang="en-US" dirty="0" smtClean="0"/>
              <a:t>　</a:t>
            </a:r>
            <a:r>
              <a:rPr lang="en-US" dirty="0" smtClean="0"/>
              <a:t>2017</a:t>
            </a:r>
            <a:r>
              <a:rPr lang="zh-CN" altLang="en-US" dirty="0" smtClean="0"/>
              <a:t>年我国食品抽检总体不合格率为</a:t>
            </a:r>
            <a:r>
              <a:rPr lang="en-US" dirty="0" smtClean="0"/>
              <a:t>2.4%</a:t>
            </a:r>
            <a:r>
              <a:rPr lang="zh-CN" altLang="en-US" dirty="0" smtClean="0"/>
              <a:t>。其中食品添加剂超范围、超限量使用</a:t>
            </a:r>
            <a:r>
              <a:rPr lang="en-US" dirty="0" smtClean="0"/>
              <a:t>,</a:t>
            </a:r>
            <a:r>
              <a:rPr lang="zh-CN" altLang="en-US" dirty="0" smtClean="0"/>
              <a:t>占不合格样品的</a:t>
            </a:r>
            <a:r>
              <a:rPr lang="en-US" dirty="0" smtClean="0"/>
              <a:t>23.9%</a:t>
            </a:r>
            <a:r>
              <a:rPr lang="zh-CN" altLang="en-US" dirty="0" smtClean="0"/>
              <a:t>。特别是粉条粉丝、面制品中铝超标问题尤其突出。造成这些问题的主要原因是部分中小食品企业整体素质不高</a:t>
            </a:r>
            <a:r>
              <a:rPr lang="en-US" dirty="0" smtClean="0"/>
              <a:t>,</a:t>
            </a:r>
            <a:r>
              <a:rPr lang="zh-CN" altLang="en-US" dirty="0" smtClean="0"/>
              <a:t>为了延长食品保存期</a:t>
            </a:r>
            <a:r>
              <a:rPr lang="en-US" dirty="0" smtClean="0"/>
              <a:t>,</a:t>
            </a:r>
            <a:r>
              <a:rPr lang="zh-CN" altLang="en-US" dirty="0" smtClean="0"/>
              <a:t>强化感官特性</a:t>
            </a:r>
            <a:r>
              <a:rPr lang="en-US" dirty="0" smtClean="0"/>
              <a:t>,</a:t>
            </a:r>
            <a:r>
              <a:rPr lang="zh-CN" altLang="en-US" dirty="0" smtClean="0"/>
              <a:t>不顾法律法规要求</a:t>
            </a:r>
            <a:r>
              <a:rPr lang="en-US" dirty="0" smtClean="0"/>
              <a:t>,</a:t>
            </a:r>
            <a:r>
              <a:rPr lang="zh-CN" altLang="en-US" dirty="0" smtClean="0"/>
              <a:t>超限量、超范围地滥用食品添加剂。</a:t>
            </a:r>
          </a:p>
          <a:p>
            <a:pPr algn="just">
              <a:lnSpc>
                <a:spcPct val="150000"/>
              </a:lnSpc>
            </a:pPr>
            <a:r>
              <a:rPr lang="zh-CN" altLang="en-US" dirty="0" smtClean="0"/>
              <a:t>　　此外</a:t>
            </a:r>
            <a:r>
              <a:rPr lang="en-US" dirty="0" smtClean="0"/>
              <a:t>,</a:t>
            </a:r>
            <a:r>
              <a:rPr lang="zh-CN" altLang="en-US" dirty="0" smtClean="0"/>
              <a:t>以转基因技术为代表的新技术、新产品类风险备受关注。</a:t>
            </a:r>
            <a:r>
              <a:rPr lang="en-US" dirty="0" smtClean="0"/>
              <a:t>2016</a:t>
            </a:r>
            <a:r>
              <a:rPr lang="zh-CN" altLang="en-US" dirty="0" smtClean="0"/>
              <a:t>年农业部调研发现我国部分省份存在转基因作物非法种植现象。转基因产品的规范化管理与民众的知情权的保护成为亟待解决的问题。</a:t>
            </a:r>
          </a:p>
          <a:p>
            <a:pPr algn="r">
              <a:lnSpc>
                <a:spcPct val="150000"/>
              </a:lnSpc>
            </a:pPr>
            <a:r>
              <a:rPr lang="en-US" dirty="0" smtClean="0"/>
              <a:t>(</a:t>
            </a:r>
            <a:r>
              <a:rPr lang="zh-CN" altLang="en-US" dirty="0" smtClean="0"/>
              <a:t>摘编自</a:t>
            </a:r>
            <a:r>
              <a:rPr lang="en-US" altLang="zh-CN" dirty="0" smtClean="0"/>
              <a:t>《</a:t>
            </a:r>
            <a:r>
              <a:rPr lang="en-US" dirty="0" smtClean="0"/>
              <a:t>2019</a:t>
            </a:r>
            <a:r>
              <a:rPr lang="zh-CN" altLang="en-US" dirty="0" smtClean="0"/>
              <a:t>年中国社会形势分析与预测</a:t>
            </a:r>
            <a:r>
              <a:rPr lang="en-US" altLang="zh-CN" dirty="0" smtClean="0"/>
              <a:t>》</a:t>
            </a:r>
            <a:r>
              <a:rPr lang="en-US"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360250"/>
            <a:ext cx="7886700" cy="3831818"/>
          </a:xfrm>
          <a:prstGeom prst="rect">
            <a:avLst/>
          </a:prstGeom>
        </p:spPr>
        <p:txBody>
          <a:bodyPr wrap="square">
            <a:spAutoFit/>
          </a:bodyPr>
          <a:lstStyle/>
          <a:p>
            <a:pPr algn="just">
              <a:lnSpc>
                <a:spcPct val="150000"/>
              </a:lnSpc>
            </a:pPr>
            <a:r>
              <a:rPr lang="zh-CN" altLang="en-US" b="1" dirty="0" smtClean="0"/>
              <a:t>材料二</a:t>
            </a:r>
          </a:p>
          <a:p>
            <a:pPr algn="ctr">
              <a:lnSpc>
                <a:spcPct val="150000"/>
              </a:lnSpc>
            </a:pPr>
            <a:r>
              <a:rPr lang="zh-CN" altLang="en-US" u="sng" dirty="0" smtClean="0"/>
              <a:t>　　</a:t>
            </a:r>
            <a:r>
              <a:rPr lang="en-US" u="sng" dirty="0" smtClean="0"/>
              <a:t>(1)</a:t>
            </a:r>
            <a:r>
              <a:rPr lang="zh-CN" altLang="en-US" u="sng" dirty="0" smtClean="0"/>
              <a:t>　　</a:t>
            </a:r>
            <a:r>
              <a:rPr lang="en-US" u="sng" dirty="0" smtClean="0"/>
              <a:t> </a:t>
            </a:r>
            <a:endParaRPr lang="zh-CN" altLang="en-US" dirty="0" smtClean="0"/>
          </a:p>
          <a:p>
            <a:pPr algn="just">
              <a:lnSpc>
                <a:spcPct val="150000"/>
              </a:lnSpc>
            </a:pPr>
            <a:r>
              <a:rPr lang="zh-CN" altLang="en-US" dirty="0" smtClean="0"/>
              <a:t>　　在工业和医学领域</a:t>
            </a:r>
            <a:r>
              <a:rPr lang="en-US" dirty="0" smtClean="0"/>
              <a:t>,</a:t>
            </a:r>
            <a:r>
              <a:rPr lang="zh-CN" altLang="en-US" dirty="0" smtClean="0"/>
              <a:t>甲醛是一种应用广泛的有机物</a:t>
            </a:r>
            <a:r>
              <a:rPr lang="en-US" dirty="0" smtClean="0"/>
              <a:t>,</a:t>
            </a:r>
            <a:r>
              <a:rPr lang="zh-CN" altLang="en-US" dirty="0" smtClean="0"/>
              <a:t>但在食品行业</a:t>
            </a:r>
            <a:r>
              <a:rPr lang="en-US" dirty="0" smtClean="0"/>
              <a:t>,</a:t>
            </a:r>
            <a:r>
              <a:rPr lang="zh-CN" altLang="en-US" dirty="0" smtClean="0"/>
              <a:t>它是非法添加物。因此</a:t>
            </a:r>
            <a:r>
              <a:rPr lang="en-US" dirty="0" smtClean="0"/>
              <a:t>,</a:t>
            </a:r>
            <a:r>
              <a:rPr lang="zh-CN" altLang="en-US" dirty="0" smtClean="0"/>
              <a:t>不允许将甲醛添加到食物中</a:t>
            </a:r>
            <a:r>
              <a:rPr lang="en-US" dirty="0" smtClean="0"/>
              <a:t>,</a:t>
            </a:r>
            <a:r>
              <a:rPr lang="zh-CN" altLang="en-US" dirty="0" smtClean="0"/>
              <a:t>只要添加就是违法。</a:t>
            </a:r>
          </a:p>
          <a:p>
            <a:pPr algn="just">
              <a:lnSpc>
                <a:spcPct val="150000"/>
              </a:lnSpc>
            </a:pPr>
            <a:r>
              <a:rPr lang="zh-CN" altLang="en-US" dirty="0" smtClean="0"/>
              <a:t>　　尽管有人认为甲醛在食物中的防腐效果并不好</a:t>
            </a:r>
            <a:r>
              <a:rPr lang="en-US" dirty="0" smtClean="0"/>
              <a:t>,</a:t>
            </a:r>
            <a:r>
              <a:rPr lang="zh-CN" altLang="en-US" dirty="0" smtClean="0"/>
              <a:t>在面条中添加甲醛没有意义</a:t>
            </a:r>
            <a:r>
              <a:rPr lang="en-US" dirty="0" smtClean="0"/>
              <a:t>,</a:t>
            </a:r>
            <a:r>
              <a:rPr lang="zh-CN" altLang="en-US" dirty="0" smtClean="0"/>
              <a:t>但是面条等食品中检测出甲醛的案例并不少。比如</a:t>
            </a:r>
            <a:r>
              <a:rPr lang="en-US" dirty="0" smtClean="0"/>
              <a:t>,2016</a:t>
            </a:r>
            <a:r>
              <a:rPr lang="zh-CN" altLang="en-US" dirty="0" smtClean="0"/>
              <a:t>年陕西榆林一家面店的老板为了延长面条的保质期</a:t>
            </a:r>
            <a:r>
              <a:rPr lang="en-US" dirty="0" smtClean="0"/>
              <a:t>,</a:t>
            </a:r>
            <a:r>
              <a:rPr lang="zh-CN" altLang="en-US" dirty="0" smtClean="0"/>
              <a:t>从网上购买甲醛</a:t>
            </a:r>
            <a:r>
              <a:rPr lang="en-US" dirty="0" smtClean="0"/>
              <a:t>,</a:t>
            </a:r>
            <a:r>
              <a:rPr lang="zh-CN" altLang="en-US" dirty="0" smtClean="0"/>
              <a:t>生产面条时添加其中。警方及时将面店老板抓获</a:t>
            </a:r>
            <a:r>
              <a:rPr lang="en-US" dirty="0" smtClean="0"/>
              <a:t>,</a:t>
            </a:r>
            <a:r>
              <a:rPr lang="zh-CN" altLang="en-US" dirty="0" smtClean="0"/>
              <a:t>他供认不讳</a:t>
            </a:r>
            <a:r>
              <a:rPr lang="en-US" dirty="0" smtClean="0"/>
              <a:t>,</a:t>
            </a:r>
            <a:r>
              <a:rPr lang="zh-CN" altLang="en-US" dirty="0" smtClean="0"/>
              <a:t>最后被判刑一年并作罚款处理。</a:t>
            </a:r>
          </a:p>
          <a:p>
            <a:pPr algn="just">
              <a:lnSpc>
                <a:spcPct val="150000"/>
              </a:lnSpc>
            </a:pPr>
            <a:r>
              <a:rPr lang="zh-CN" altLang="en-US" dirty="0" smtClean="0"/>
              <a:t>　　</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360250"/>
            <a:ext cx="7886700" cy="2169825"/>
          </a:xfrm>
          <a:prstGeom prst="rect">
            <a:avLst/>
          </a:prstGeom>
        </p:spPr>
        <p:txBody>
          <a:bodyPr wrap="square">
            <a:spAutoFit/>
          </a:bodyPr>
          <a:lstStyle/>
          <a:p>
            <a:pPr algn="just">
              <a:lnSpc>
                <a:spcPct val="150000"/>
              </a:lnSpc>
            </a:pPr>
            <a:r>
              <a:rPr lang="zh-CN" altLang="en-US" dirty="0" smtClean="0"/>
              <a:t>　　除了直接添加甲醛</a:t>
            </a:r>
            <a:r>
              <a:rPr lang="en-US" dirty="0" smtClean="0"/>
              <a:t>,</a:t>
            </a:r>
            <a:r>
              <a:rPr lang="zh-CN" altLang="en-US" dirty="0" smtClean="0"/>
              <a:t>食物中的外来甲醛还可能来自甲醛次硫酸氢钠。甲醛次硫酸氢钠是一种化工原料</a:t>
            </a:r>
            <a:r>
              <a:rPr lang="en-US" dirty="0" smtClean="0"/>
              <a:t>,</a:t>
            </a:r>
            <a:r>
              <a:rPr lang="zh-CN" altLang="en-US" dirty="0" smtClean="0"/>
              <a:t>俗称“吊白块”</a:t>
            </a:r>
            <a:r>
              <a:rPr lang="en-US" dirty="0" smtClean="0"/>
              <a:t>,</a:t>
            </a:r>
            <a:r>
              <a:rPr lang="zh-CN" altLang="en-US" dirty="0" smtClean="0"/>
              <a:t>国家已明令禁止将其作为添加剂加入食品</a:t>
            </a:r>
            <a:r>
              <a:rPr lang="en-US" dirty="0" smtClean="0"/>
              <a:t>,</a:t>
            </a:r>
            <a:r>
              <a:rPr lang="zh-CN" altLang="en-US" dirty="0" smtClean="0"/>
              <a:t>但是由于它可以改善食物的口感和外观</a:t>
            </a:r>
            <a:r>
              <a:rPr lang="en-US" dirty="0" smtClean="0"/>
              <a:t>,</a:t>
            </a:r>
            <a:r>
              <a:rPr lang="zh-CN" altLang="en-US" dirty="0" smtClean="0"/>
              <a:t>一些不法商贩在食物生产过程中将其掺入</a:t>
            </a:r>
            <a:r>
              <a:rPr lang="en-US" dirty="0" smtClean="0"/>
              <a:t>,</a:t>
            </a:r>
            <a:r>
              <a:rPr lang="zh-CN" altLang="en-US" dirty="0" smtClean="0"/>
              <a:t>严重损害了消费者的身体健康。</a:t>
            </a:r>
          </a:p>
          <a:p>
            <a:pPr algn="r">
              <a:lnSpc>
                <a:spcPct val="150000"/>
              </a:lnSpc>
            </a:pPr>
            <a:r>
              <a:rPr lang="en-US" dirty="0" smtClean="0"/>
              <a:t>(</a:t>
            </a:r>
            <a:r>
              <a:rPr lang="zh-CN" altLang="en-US" dirty="0" smtClean="0"/>
              <a:t>摘编自</a:t>
            </a:r>
            <a:r>
              <a:rPr lang="en-US" altLang="zh-CN" dirty="0" smtClean="0"/>
              <a:t>《</a:t>
            </a:r>
            <a:r>
              <a:rPr lang="zh-CN" altLang="en-US" dirty="0" smtClean="0"/>
              <a:t>科学画报</a:t>
            </a:r>
            <a:r>
              <a:rPr lang="en-US" altLang="zh-CN" dirty="0" smtClean="0"/>
              <a:t>》</a:t>
            </a:r>
            <a:r>
              <a:rPr lang="en-US" dirty="0" smtClean="0"/>
              <a:t>2019</a:t>
            </a:r>
            <a:r>
              <a:rPr lang="zh-CN" altLang="en-US" dirty="0" smtClean="0"/>
              <a:t>年第</a:t>
            </a:r>
            <a:r>
              <a:rPr lang="en-US" dirty="0" smtClean="0"/>
              <a:t>3</a:t>
            </a:r>
            <a:r>
              <a:rPr lang="zh-CN" altLang="en-US" dirty="0" smtClean="0"/>
              <a:t>期</a:t>
            </a:r>
            <a:r>
              <a:rPr lang="en-US"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0099" y="351459"/>
            <a:ext cx="4123594" cy="2585323"/>
          </a:xfrm>
          <a:prstGeom prst="rect">
            <a:avLst/>
          </a:prstGeom>
        </p:spPr>
        <p:txBody>
          <a:bodyPr wrap="square">
            <a:spAutoFit/>
          </a:bodyPr>
          <a:lstStyle/>
          <a:p>
            <a:pPr algn="just">
              <a:lnSpc>
                <a:spcPct val="150000"/>
              </a:lnSpc>
            </a:pPr>
            <a:r>
              <a:rPr lang="zh-CN" altLang="en-US" b="1" dirty="0" smtClean="0"/>
              <a:t>材料三</a:t>
            </a:r>
          </a:p>
          <a:p>
            <a:pPr algn="ctr">
              <a:lnSpc>
                <a:spcPct val="150000"/>
              </a:lnSpc>
            </a:pPr>
            <a:r>
              <a:rPr lang="zh-CN" altLang="en-US" dirty="0" smtClean="0"/>
              <a:t>食品安全问题调查</a:t>
            </a:r>
          </a:p>
          <a:p>
            <a:pPr algn="just">
              <a:lnSpc>
                <a:spcPct val="150000"/>
              </a:lnSpc>
            </a:pPr>
            <a:r>
              <a:rPr lang="zh-CN" altLang="en-US" dirty="0" smtClean="0"/>
              <a:t>　　食品安全已经越来越成为不同类型消费者共同关注的热门话题。消费者担心哪些方面食品安全问题</a:t>
            </a:r>
            <a:r>
              <a:rPr lang="en-US" dirty="0" smtClean="0"/>
              <a:t>?</a:t>
            </a:r>
            <a:r>
              <a:rPr lang="zh-CN" altLang="en-US" dirty="0" smtClean="0"/>
              <a:t>相关机构进行了一项关于食品安全的调查。</a:t>
            </a:r>
          </a:p>
        </p:txBody>
      </p:sp>
      <p:pic>
        <p:nvPicPr>
          <p:cNvPr id="3" name="O49.EPS" descr="id:2147492831;FounderCES"/>
          <p:cNvPicPr/>
          <p:nvPr/>
        </p:nvPicPr>
        <p:blipFill>
          <a:blip r:embed="rId2" cstate="print"/>
          <a:stretch>
            <a:fillRect/>
          </a:stretch>
        </p:blipFill>
        <p:spPr>
          <a:xfrm>
            <a:off x="5199838" y="883170"/>
            <a:ext cx="3355077" cy="3141109"/>
          </a:xfrm>
          <a:prstGeom prst="rect">
            <a:avLst/>
          </a:prstGeom>
        </p:spPr>
      </p:pic>
      <p:sp>
        <p:nvSpPr>
          <p:cNvPr id="4" name="矩形 3"/>
          <p:cNvSpPr/>
          <p:nvPr/>
        </p:nvSpPr>
        <p:spPr>
          <a:xfrm>
            <a:off x="5046519" y="4066415"/>
            <a:ext cx="3570208" cy="369332"/>
          </a:xfrm>
          <a:prstGeom prst="rect">
            <a:avLst/>
          </a:prstGeom>
        </p:spPr>
        <p:txBody>
          <a:bodyPr wrap="none">
            <a:spAutoFit/>
          </a:bodyPr>
          <a:lstStyle/>
          <a:p>
            <a:r>
              <a:rPr lang="en-US" dirty="0" smtClean="0"/>
              <a:t>(</a:t>
            </a:r>
            <a:r>
              <a:rPr lang="zh-CN" altLang="en-US" dirty="0" smtClean="0"/>
              <a:t>接编自中文互联网数据资讯中心</a:t>
            </a:r>
            <a:r>
              <a:rPr lang="en-US" dirty="0" smtClean="0"/>
              <a:t>)</a:t>
            </a:r>
            <a:endParaRPr lang="zh-CN" altLang="en-US" dirty="0"/>
          </a:p>
        </p:txBody>
      </p:sp>
      <p:sp>
        <p:nvSpPr>
          <p:cNvPr id="5" name="矩形 4"/>
          <p:cNvSpPr/>
          <p:nvPr/>
        </p:nvSpPr>
        <p:spPr>
          <a:xfrm>
            <a:off x="5600480" y="392320"/>
            <a:ext cx="2954655" cy="507831"/>
          </a:xfrm>
          <a:prstGeom prst="rect">
            <a:avLst/>
          </a:prstGeom>
        </p:spPr>
        <p:txBody>
          <a:bodyPr wrap="none">
            <a:spAutoFit/>
          </a:bodyPr>
          <a:lstStyle/>
          <a:p>
            <a:pPr algn="just">
              <a:lnSpc>
                <a:spcPct val="150000"/>
              </a:lnSpc>
            </a:pPr>
            <a:r>
              <a:rPr lang="zh-CN" altLang="en-US" dirty="0" smtClean="0"/>
              <a:t>消费者担心的食品安全问题</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38553" y="342667"/>
            <a:ext cx="8080132" cy="3831818"/>
          </a:xfrm>
          <a:prstGeom prst="rect">
            <a:avLst/>
          </a:prstGeom>
        </p:spPr>
        <p:txBody>
          <a:bodyPr wrap="square">
            <a:spAutoFit/>
          </a:bodyPr>
          <a:lstStyle/>
          <a:p>
            <a:pPr algn="just">
              <a:lnSpc>
                <a:spcPct val="150000"/>
              </a:lnSpc>
            </a:pPr>
            <a:r>
              <a:rPr lang="zh-CN" altLang="en-US" dirty="0" smtClean="0"/>
              <a:t>　材料四</a:t>
            </a:r>
          </a:p>
          <a:p>
            <a:pPr algn="ctr">
              <a:lnSpc>
                <a:spcPct val="150000"/>
              </a:lnSpc>
            </a:pPr>
            <a:r>
              <a:rPr lang="zh-CN" altLang="en-US" u="sng" dirty="0" smtClean="0"/>
              <a:t>　　</a:t>
            </a:r>
            <a:r>
              <a:rPr lang="en-US" u="sng" dirty="0" smtClean="0"/>
              <a:t>(2)</a:t>
            </a:r>
            <a:r>
              <a:rPr lang="zh-CN" altLang="en-US" u="sng" dirty="0" smtClean="0"/>
              <a:t>　　</a:t>
            </a:r>
            <a:r>
              <a:rPr lang="en-US" u="sng" dirty="0" smtClean="0"/>
              <a:t> </a:t>
            </a:r>
            <a:endParaRPr lang="zh-CN" altLang="en-US" dirty="0" smtClean="0"/>
          </a:p>
          <a:p>
            <a:pPr algn="just">
              <a:lnSpc>
                <a:spcPct val="150000"/>
              </a:lnSpc>
            </a:pPr>
            <a:r>
              <a:rPr lang="zh-CN" altLang="en-US" dirty="0" smtClean="0"/>
              <a:t>　　近年来</a:t>
            </a:r>
            <a:r>
              <a:rPr lang="en-US" dirty="0" smtClean="0"/>
              <a:t>,</a:t>
            </a:r>
            <a:r>
              <a:rPr lang="zh-CN" altLang="en-US" dirty="0" smtClean="0"/>
              <a:t>中小学生食物安全引发全社会高度关注。日前</a:t>
            </a:r>
            <a:r>
              <a:rPr lang="en-US" dirty="0" smtClean="0"/>
              <a:t>,</a:t>
            </a:r>
            <a:r>
              <a:rPr lang="zh-CN" altLang="en-US" dirty="0" smtClean="0"/>
              <a:t>教育部、国家市场监督管理局、国家卫生健康委员会联合发布</a:t>
            </a:r>
            <a:r>
              <a:rPr lang="en-US" altLang="zh-CN" dirty="0" smtClean="0"/>
              <a:t>《</a:t>
            </a:r>
            <a:r>
              <a:rPr lang="zh-CN" altLang="en-US" dirty="0" smtClean="0"/>
              <a:t>学校食品安全与营养健康管理规定</a:t>
            </a:r>
            <a:r>
              <a:rPr lang="en-US" altLang="zh-CN" dirty="0" smtClean="0"/>
              <a:t>》</a:t>
            </a:r>
            <a:r>
              <a:rPr lang="en-US" dirty="0" smtClean="0"/>
              <a:t>,</a:t>
            </a:r>
            <a:r>
              <a:rPr lang="zh-CN" altLang="en-US" dirty="0" smtClean="0"/>
              <a:t>针对学校集中用餐安全问题做出部署</a:t>
            </a:r>
            <a:r>
              <a:rPr lang="en-US" dirty="0" smtClean="0"/>
              <a:t>,</a:t>
            </a:r>
            <a:r>
              <a:rPr lang="zh-CN" altLang="en-US" dirty="0" smtClean="0"/>
              <a:t>为保障师生的食品安全提供了坚实基础。</a:t>
            </a:r>
            <a:endParaRPr lang="en-US" altLang="zh-CN" dirty="0" smtClean="0"/>
          </a:p>
          <a:p>
            <a:pPr algn="just">
              <a:lnSpc>
                <a:spcPct val="150000"/>
              </a:lnSpc>
            </a:pPr>
            <a:r>
              <a:rPr lang="zh-CN" altLang="en-US" dirty="0" smtClean="0"/>
              <a:t>      从目前情况看</a:t>
            </a:r>
            <a:r>
              <a:rPr lang="en-US" dirty="0" smtClean="0"/>
              <a:t>,</a:t>
            </a:r>
            <a:r>
              <a:rPr lang="zh-CN" altLang="en-US" dirty="0" smtClean="0"/>
              <a:t>我国的“学校集中用餐”制至少有三方面可以进一步完善。首先</a:t>
            </a:r>
            <a:r>
              <a:rPr lang="en-US" dirty="0" smtClean="0"/>
              <a:t>,</a:t>
            </a:r>
            <a:r>
              <a:rPr lang="zh-CN" altLang="en-US" dirty="0" smtClean="0"/>
              <a:t>应确定校级以上的“学校集中用餐”责任主体</a:t>
            </a:r>
            <a:r>
              <a:rPr lang="en-US" dirty="0" smtClean="0"/>
              <a:t>,</a:t>
            </a:r>
            <a:r>
              <a:rPr lang="zh-CN" altLang="en-US" dirty="0" smtClean="0"/>
              <a:t>由责任主体负责制定地区餐费标准</a:t>
            </a:r>
            <a:r>
              <a:rPr lang="en-US" dirty="0" smtClean="0"/>
              <a:t>,</a:t>
            </a:r>
            <a:r>
              <a:rPr lang="zh-CN" altLang="en-US" dirty="0" smtClean="0"/>
              <a:t>设置非营利机构或委托有资质的餐饮企业</a:t>
            </a:r>
            <a:r>
              <a:rPr lang="en-US" dirty="0" smtClean="0"/>
              <a:t>,</a:t>
            </a:r>
            <a:r>
              <a:rPr lang="zh-CN" altLang="en-US" dirty="0" smtClean="0"/>
              <a:t>以属地为中心形成统一的采购、制作、运输系统</a:t>
            </a:r>
            <a:r>
              <a:rPr lang="en-US" dirty="0" smtClean="0"/>
              <a:t>,</a:t>
            </a:r>
            <a:r>
              <a:rPr lang="zh-CN" altLang="en-US" dirty="0" smtClean="0"/>
              <a:t>改变目前自办食堂、委托、外包、外购等状况。</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56137" y="413006"/>
            <a:ext cx="8080132" cy="3416320"/>
          </a:xfrm>
          <a:prstGeom prst="rect">
            <a:avLst/>
          </a:prstGeom>
        </p:spPr>
        <p:txBody>
          <a:bodyPr wrap="square">
            <a:spAutoFit/>
          </a:bodyPr>
          <a:lstStyle/>
          <a:p>
            <a:pPr algn="just">
              <a:lnSpc>
                <a:spcPct val="150000"/>
              </a:lnSpc>
            </a:pPr>
            <a:r>
              <a:rPr lang="zh-CN" altLang="en-US" dirty="0" smtClean="0"/>
              <a:t>其次</a:t>
            </a:r>
            <a:r>
              <a:rPr lang="en-US" dirty="0" smtClean="0"/>
              <a:t>,</a:t>
            </a:r>
            <a:r>
              <a:rPr lang="zh-CN" altLang="en-US" dirty="0" smtClean="0"/>
              <a:t>进一步健全法规体系。对食堂面积、设施设备条件、人员资质等具体指标应做出明确规定。最后</a:t>
            </a:r>
            <a:r>
              <a:rPr lang="en-US" dirty="0" smtClean="0"/>
              <a:t>,</a:t>
            </a:r>
            <a:r>
              <a:rPr lang="zh-CN" altLang="en-US" dirty="0" smtClean="0"/>
              <a:t>“学校集中用餐”除“就餐”之外还兼具教育教化功能。学生可以在就餐过程中学习食材生长、饭菜烹调、学校餐食制作及运送、健康合理膳食等方面的知识</a:t>
            </a:r>
            <a:r>
              <a:rPr lang="en-US" dirty="0" smtClean="0"/>
              <a:t>,</a:t>
            </a:r>
            <a:r>
              <a:rPr lang="zh-CN" altLang="en-US" dirty="0" smtClean="0"/>
              <a:t>为健康人生打下基础</a:t>
            </a:r>
            <a:r>
              <a:rPr lang="en-US" dirty="0" smtClean="0"/>
              <a:t>;</a:t>
            </a:r>
            <a:r>
              <a:rPr lang="zh-CN" altLang="en-US" dirty="0" smtClean="0"/>
              <a:t>通过备餐及分餐过程中的小组分工培养合作能力</a:t>
            </a:r>
            <a:r>
              <a:rPr lang="en-US" dirty="0" smtClean="0"/>
              <a:t>;</a:t>
            </a:r>
            <a:r>
              <a:rPr lang="zh-CN" altLang="en-US" dirty="0" smtClean="0"/>
              <a:t>通过收拾餐具、餐后打扫过程培养责任心。最重要的是</a:t>
            </a:r>
            <a:r>
              <a:rPr lang="en-US" dirty="0" smtClean="0"/>
              <a:t>,</a:t>
            </a:r>
            <a:r>
              <a:rPr lang="zh-CN" altLang="en-US" dirty="0" smtClean="0"/>
              <a:t>体验到与同学一起吃饭的乐趣。因此</a:t>
            </a:r>
            <a:r>
              <a:rPr lang="en-US" dirty="0" smtClean="0"/>
              <a:t>,</a:t>
            </a:r>
            <a:r>
              <a:rPr lang="zh-CN" altLang="en-US" dirty="0" smtClean="0"/>
              <a:t>“学校集中用餐”应纳入旨在促进学生健康发展、有目的、有计划的“食育”范畴</a:t>
            </a:r>
            <a:r>
              <a:rPr lang="en-US" dirty="0" smtClean="0"/>
              <a:t>,</a:t>
            </a:r>
            <a:r>
              <a:rPr lang="zh-CN" altLang="en-US" dirty="0" smtClean="0"/>
              <a:t>而不是只限于顾及安全与健康的“就餐”行为。</a:t>
            </a:r>
          </a:p>
          <a:p>
            <a:pPr algn="r">
              <a:lnSpc>
                <a:spcPct val="150000"/>
              </a:lnSpc>
            </a:pPr>
            <a:r>
              <a:rPr lang="en-US" dirty="0" smtClean="0"/>
              <a:t>(</a:t>
            </a:r>
            <a:r>
              <a:rPr lang="zh-CN" altLang="en-US" dirty="0" smtClean="0"/>
              <a:t>摘编自</a:t>
            </a:r>
            <a:r>
              <a:rPr lang="en-US" altLang="zh-CN" dirty="0" smtClean="0"/>
              <a:t>《</a:t>
            </a:r>
            <a:r>
              <a:rPr lang="zh-CN" altLang="en-US" dirty="0" smtClean="0"/>
              <a:t>人民教育</a:t>
            </a:r>
            <a:r>
              <a:rPr lang="en-US" altLang="zh-CN" dirty="0" smtClean="0"/>
              <a:t>》</a:t>
            </a:r>
            <a:r>
              <a:rPr lang="en-US" dirty="0" smtClean="0"/>
              <a:t>2019</a:t>
            </a:r>
            <a:r>
              <a:rPr lang="zh-CN" altLang="en-US" dirty="0" smtClean="0"/>
              <a:t>年第</a:t>
            </a:r>
            <a:r>
              <a:rPr lang="en-US" dirty="0" smtClean="0"/>
              <a:t>8</a:t>
            </a:r>
            <a:r>
              <a:rPr lang="zh-CN" altLang="en-US" dirty="0" smtClean="0"/>
              <a:t>期</a:t>
            </a:r>
            <a:r>
              <a:rPr lang="en-US" dirty="0" smtClean="0"/>
              <a:t>)</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0967" y="289913"/>
            <a:ext cx="8044963" cy="4247317"/>
          </a:xfrm>
          <a:prstGeom prst="rect">
            <a:avLst/>
          </a:prstGeom>
        </p:spPr>
        <p:txBody>
          <a:bodyPr wrap="square">
            <a:spAutoFit/>
          </a:bodyPr>
          <a:lstStyle/>
          <a:p>
            <a:pPr>
              <a:lnSpc>
                <a:spcPct val="150000"/>
              </a:lnSpc>
            </a:pPr>
            <a:r>
              <a:rPr lang="en-US" b="1" dirty="0" smtClean="0"/>
              <a:t>1.</a:t>
            </a:r>
            <a:r>
              <a:rPr lang="zh-CN" altLang="en-US" dirty="0" smtClean="0"/>
              <a:t>下列对材料内容的理解</a:t>
            </a:r>
            <a:r>
              <a:rPr lang="en-US" dirty="0" smtClean="0"/>
              <a:t>,</a:t>
            </a:r>
            <a:r>
              <a:rPr lang="zh-CN" altLang="en-US" dirty="0" smtClean="0"/>
              <a:t>与原文相符的一项是</a:t>
            </a:r>
            <a:r>
              <a:rPr lang="en-US" dirty="0" smtClean="0"/>
              <a:t>(</a:t>
            </a:r>
            <a:r>
              <a:rPr lang="zh-CN" altLang="en-US" dirty="0" smtClean="0"/>
              <a:t>　　</a:t>
            </a:r>
            <a:r>
              <a:rPr lang="en-US" dirty="0" smtClean="0"/>
              <a:t>)(2</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信息印证与判断</a:t>
            </a:r>
            <a:r>
              <a:rPr lang="en-US" dirty="0" smtClean="0"/>
              <a:t>(</a:t>
            </a:r>
            <a:r>
              <a:rPr lang="zh-CN" altLang="en-US" dirty="0" smtClean="0"/>
              <a:t>辨识</a:t>
            </a:r>
            <a:r>
              <a:rPr lang="en-US" dirty="0" smtClean="0"/>
              <a:t>)</a:t>
            </a:r>
            <a:r>
              <a:rPr lang="en-US" altLang="zh-CN" dirty="0" smtClean="0"/>
              <a:t>】</a:t>
            </a:r>
          </a:p>
          <a:p>
            <a:pPr>
              <a:lnSpc>
                <a:spcPct val="150000"/>
              </a:lnSpc>
            </a:pPr>
            <a:r>
              <a:rPr lang="en-US" dirty="0" smtClean="0"/>
              <a:t>A.</a:t>
            </a:r>
            <a:r>
              <a:rPr lang="zh-CN" altLang="en-US" dirty="0" smtClean="0"/>
              <a:t>随着现代农牧业和食品工业的发展</a:t>
            </a:r>
            <a:r>
              <a:rPr lang="en-US" dirty="0" smtClean="0"/>
              <a:t>,</a:t>
            </a:r>
            <a:r>
              <a:rPr lang="zh-CN" altLang="en-US" dirty="0" smtClean="0"/>
              <a:t>转基因产品风险已成为食品安全主要的风险类型。</a:t>
            </a:r>
          </a:p>
          <a:p>
            <a:pPr>
              <a:lnSpc>
                <a:spcPct val="150000"/>
              </a:lnSpc>
            </a:pPr>
            <a:r>
              <a:rPr lang="en-US" dirty="0" smtClean="0"/>
              <a:t>B.</a:t>
            </a:r>
            <a:r>
              <a:rPr lang="zh-CN" altLang="en-US" dirty="0" smtClean="0"/>
              <a:t>甲醛是一种应用广泛的有机物</a:t>
            </a:r>
            <a:r>
              <a:rPr lang="en-US" dirty="0" smtClean="0"/>
              <a:t>,</a:t>
            </a:r>
            <a:r>
              <a:rPr lang="zh-CN" altLang="en-US" dirty="0" smtClean="0"/>
              <a:t>但防腐效果并不好</a:t>
            </a:r>
            <a:r>
              <a:rPr lang="en-US" dirty="0" smtClean="0"/>
              <a:t>,</a:t>
            </a:r>
            <a:r>
              <a:rPr lang="zh-CN" altLang="en-US" dirty="0" smtClean="0"/>
              <a:t>因此不允许在食物中添加甲醛。</a:t>
            </a:r>
          </a:p>
          <a:p>
            <a:pPr>
              <a:lnSpc>
                <a:spcPct val="150000"/>
              </a:lnSpc>
            </a:pPr>
            <a:r>
              <a:rPr lang="en-US" dirty="0" smtClean="0"/>
              <a:t>C.</a:t>
            </a:r>
            <a:r>
              <a:rPr lang="zh-CN" altLang="en-US" dirty="0" smtClean="0"/>
              <a:t>材料三图表显示</a:t>
            </a:r>
            <a:r>
              <a:rPr lang="en-US" dirty="0" smtClean="0"/>
              <a:t>,</a:t>
            </a:r>
            <a:r>
              <a:rPr lang="zh-CN" altLang="en-US" dirty="0" smtClean="0"/>
              <a:t>只有</a:t>
            </a:r>
            <a:r>
              <a:rPr lang="en-US" dirty="0" smtClean="0"/>
              <a:t>1%</a:t>
            </a:r>
            <a:r>
              <a:rPr lang="zh-CN" altLang="en-US" dirty="0" smtClean="0"/>
              <a:t>的人担心注水肉问题</a:t>
            </a:r>
            <a:r>
              <a:rPr lang="en-US" dirty="0" smtClean="0"/>
              <a:t>,</a:t>
            </a:r>
            <a:r>
              <a:rPr lang="zh-CN" altLang="en-US" dirty="0" smtClean="0"/>
              <a:t>说明注水肉不再成为食品安全问题。</a:t>
            </a:r>
          </a:p>
          <a:p>
            <a:pPr>
              <a:lnSpc>
                <a:spcPct val="150000"/>
              </a:lnSpc>
            </a:pPr>
            <a:r>
              <a:rPr lang="en-US" dirty="0" smtClean="0"/>
              <a:t>D.</a:t>
            </a:r>
            <a:r>
              <a:rPr lang="zh-CN" altLang="en-US" dirty="0" smtClean="0"/>
              <a:t>“学校集中用餐”不应只顾及安全与健康的“就餐”行为</a:t>
            </a:r>
            <a:r>
              <a:rPr lang="en-US" dirty="0" smtClean="0"/>
              <a:t>,</a:t>
            </a:r>
            <a:r>
              <a:rPr lang="zh-CN" altLang="en-US" dirty="0" smtClean="0"/>
              <a:t>还应顾及教育教化功能。</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课件">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2982</TotalTime>
  <Words>1691</Words>
  <Application>Microsoft Office PowerPoint</Application>
  <PresentationFormat>全屏显示(16:9)</PresentationFormat>
  <Paragraphs>101</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cp:lastModifiedBy>
  <cp:revision>477</cp:revision>
  <cp:lastPrinted>2019-07-27T07:43:24Z</cp:lastPrinted>
  <dcterms:created xsi:type="dcterms:W3CDTF">2018-08-24T06:22:56Z</dcterms:created>
  <dcterms:modified xsi:type="dcterms:W3CDTF">2020-03-25T02:01:18Z</dcterms:modified>
</cp:coreProperties>
</file>