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59" r:id="rId3"/>
    <p:sldId id="262" r:id="rId4"/>
    <p:sldId id="258" r:id="rId5"/>
    <p:sldId id="260" r:id="rId6"/>
    <p:sldId id="257" r:id="rId7"/>
    <p:sldId id="261" r:id="rId8"/>
    <p:sldId id="267" r:id="rId9"/>
    <p:sldId id="266" r:id="rId10"/>
    <p:sldId id="264" r:id="rId11"/>
    <p:sldId id="268" r:id="rId12"/>
    <p:sldId id="269" r:id="rId13"/>
    <p:sldId id="270" r:id="rId14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14C8C99-9E69-4FE3-9CDD-8FB9A16D07F1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EF86FBD-A0C4-491E-86EA-95069EBDC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8000" dirty="0">
                <a:solidFill>
                  <a:srgbClr val="FF0000"/>
                </a:solidFill>
              </a:rPr>
              <a:t>《</a:t>
            </a:r>
            <a:r>
              <a:rPr lang="zh-CN" altLang="en-US" sz="8000" dirty="0">
                <a:solidFill>
                  <a:srgbClr val="FF0000"/>
                </a:solidFill>
              </a:rPr>
              <a:t>猫</a:t>
            </a:r>
            <a:r>
              <a:rPr lang="en-US" altLang="zh-CN" sz="8000" dirty="0">
                <a:solidFill>
                  <a:srgbClr val="FF0000"/>
                </a:solidFill>
              </a:rPr>
              <a:t>》</a:t>
            </a:r>
            <a:br>
              <a:rPr lang="en-US" altLang="zh-CN" sz="8000" dirty="0">
                <a:solidFill>
                  <a:srgbClr val="FF0000"/>
                </a:solidFill>
              </a:rPr>
            </a:br>
            <a:r>
              <a:rPr lang="zh-CN" altLang="en-US" dirty="0">
                <a:solidFill>
                  <a:srgbClr val="FF0000"/>
                </a:solidFill>
              </a:rPr>
              <a:t>郑振铎</a:t>
            </a:r>
            <a:r>
              <a:rPr lang="en-US" altLang="zh-CN" dirty="0">
                <a:solidFill>
                  <a:srgbClr val="FF0000"/>
                </a:solidFill>
              </a:rPr>
              <a:t/>
            </a:r>
            <a:br>
              <a:rPr lang="en-US" altLang="zh-CN" dirty="0">
                <a:solidFill>
                  <a:srgbClr val="FF0000"/>
                </a:solidFill>
              </a:rPr>
            </a:br>
            <a:r>
              <a:rPr lang="en-US" altLang="zh-CN" dirty="0">
                <a:solidFill>
                  <a:srgbClr val="FF0000"/>
                </a:solidFill>
              </a:rPr>
              <a:t/>
            </a:r>
            <a:br>
              <a:rPr lang="en-US" altLang="zh-CN" dirty="0">
                <a:solidFill>
                  <a:srgbClr val="FF0000"/>
                </a:solidFill>
              </a:rPr>
            </a:br>
            <a:r>
              <a:rPr lang="en-US" altLang="zh-CN" dirty="0">
                <a:solidFill>
                  <a:srgbClr val="FF0000"/>
                </a:solidFill>
              </a:rPr>
              <a:t/>
            </a:r>
            <a:br>
              <a:rPr lang="en-US" altLang="zh-CN" dirty="0">
                <a:solidFill>
                  <a:srgbClr val="FF0000"/>
                </a:solidFill>
              </a:rPr>
            </a:br>
            <a:r>
              <a:rPr lang="en-US" altLang="zh-CN" dirty="0">
                <a:solidFill>
                  <a:srgbClr val="FF0000"/>
                </a:solidFill>
              </a:rPr>
              <a:t/>
            </a:r>
            <a:br>
              <a:rPr lang="en-US" altLang="zh-CN" dirty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85984" y="4214818"/>
            <a:ext cx="6172200" cy="1371600"/>
          </a:xfrm>
        </p:spPr>
        <p:txBody>
          <a:bodyPr/>
          <a:lstStyle/>
          <a:p>
            <a:pPr algn="ctr"/>
            <a:r>
              <a:rPr lang="zh-CN" altLang="en-US" dirty="0"/>
              <a:t>突泉县第二中学  刘丽</a:t>
            </a:r>
            <a:endParaRPr lang="en-US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501122" cy="6247864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默读课文，圈点勾画。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r>
              <a:rPr lang="en-US" altLang="zh-CN" sz="4000" b="1" dirty="0"/>
              <a:t> 1.</a:t>
            </a:r>
            <a:r>
              <a:rPr lang="zh-CN" altLang="en-US" sz="4000" b="1" dirty="0"/>
              <a:t>请在介绍完每一只猫的最后一句                话的后面画上“  </a:t>
            </a:r>
            <a:r>
              <a:rPr lang="en-US" altLang="zh-CN" sz="4000" b="1" dirty="0"/>
              <a:t>//  ”.</a:t>
            </a:r>
          </a:p>
          <a:p>
            <a:r>
              <a:rPr lang="en-US" altLang="zh-CN" sz="4000" b="1" dirty="0"/>
              <a:t>  </a:t>
            </a:r>
          </a:p>
          <a:p>
            <a:r>
              <a:rPr lang="en-US" altLang="zh-CN" sz="4000" b="1" dirty="0"/>
              <a:t>2.</a:t>
            </a:r>
            <a:r>
              <a:rPr lang="zh-CN" altLang="en-US" sz="4000" b="1" dirty="0"/>
              <a:t>文中写猫的习性和作者情感的词画：</a:t>
            </a:r>
            <a:endParaRPr lang="en-US" altLang="zh-CN" sz="4000" b="1" dirty="0"/>
          </a:p>
          <a:p>
            <a:r>
              <a:rPr lang="en-US" altLang="zh-CN" sz="4000" b="1" dirty="0"/>
              <a:t>      </a:t>
            </a:r>
            <a:r>
              <a:rPr lang="zh-CN" altLang="en-US" sz="4000" b="1" dirty="0"/>
              <a:t>            </a:t>
            </a:r>
            <a:endParaRPr lang="en-US" altLang="zh-CN" sz="4000" b="1" dirty="0"/>
          </a:p>
          <a:p>
            <a:r>
              <a:rPr lang="en-US" altLang="zh-CN" sz="4000" b="1" dirty="0"/>
              <a:t>3.</a:t>
            </a:r>
            <a:r>
              <a:rPr lang="zh-CN" altLang="en-US" sz="4000" b="1" dirty="0"/>
              <a:t>文中外形、动作、声音描写的句子      画                </a:t>
            </a:r>
            <a:r>
              <a:rPr lang="en-US" altLang="zh-CN" sz="4000" b="1" dirty="0"/>
              <a:t>“___________”</a:t>
            </a:r>
          </a:p>
          <a:p>
            <a:r>
              <a:rPr lang="en-US" altLang="zh-CN" sz="4000" b="1" dirty="0"/>
              <a:t>4.</a:t>
            </a:r>
            <a:r>
              <a:rPr lang="zh-CN" altLang="en-US" sz="4000" b="1" dirty="0"/>
              <a:t>文中表明“我”对“猫”的看法观点的词、句画“  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</a:t>
            </a:r>
            <a:r>
              <a:rPr lang="zh-CN" altLang="en-US" sz="4000" b="1" dirty="0"/>
              <a:t>”</a:t>
            </a:r>
          </a:p>
        </p:txBody>
      </p:sp>
      <p:sp>
        <p:nvSpPr>
          <p:cNvPr id="3" name="矩形 2"/>
          <p:cNvSpPr/>
          <p:nvPr/>
        </p:nvSpPr>
        <p:spPr>
          <a:xfrm>
            <a:off x="3203848" y="3250405"/>
            <a:ext cx="2928958" cy="357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tx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143372" y="5857892"/>
            <a:ext cx="2714644" cy="1588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143372" y="5786454"/>
            <a:ext cx="2714644" cy="1588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1375" y="142854"/>
          <a:ext cx="9072624" cy="6500857"/>
        </p:xfrm>
        <a:graphic>
          <a:graphicData uri="http://schemas.openxmlformats.org/drawingml/2006/table">
            <a:tbl>
              <a:tblPr/>
              <a:tblGrid>
                <a:gridCol w="13978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315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986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978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467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8390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第一只猫</a:t>
                      </a: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第二只猫</a:t>
                      </a: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宋体"/>
                          <a:cs typeface="Times New Roman"/>
                        </a:rPr>
                        <a:t>第三只猫</a:t>
                      </a: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000" b="1" u="sng" kern="100" dirty="0">
                          <a:latin typeface="Calibri"/>
                          <a:ea typeface="宋体"/>
                          <a:cs typeface="Times New Roman"/>
                        </a:rPr>
                        <a:t>我的发现</a:t>
                      </a:r>
                      <a:endParaRPr lang="zh-CN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4190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来历</a:t>
                      </a: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altLang="zh-CN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从隔壁要来的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altLang="zh-CN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从舅舅家要来的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altLang="zh-CN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流浪猫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46632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en-US" alt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外形</a:t>
                      </a: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花白的毛，“如带着泥土的白雪球似的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浑身黄色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毛色花白，不好看。有一天，糨因夜里冷，钻到火炉底下去，毛被烧脱好几块，更觉得难看了。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97220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en-US" alt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性情</a:t>
                      </a: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很活泼。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更有趣，更活泼。会爬树，捉老鼠。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不活泼，忧郁，懒惰。不捉鼠，胖胖的。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5090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在家中的地位</a:t>
                      </a: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很受喜欢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很受家人的宠爱。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不为大家所喜欢，若有若无。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42385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结局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心情</a:t>
                      </a: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病死</a:t>
                      </a:r>
                      <a:r>
                        <a:rPr lang="en-US" altLang="zh-CN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酸辛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丢失</a:t>
                      </a:r>
                      <a:r>
                        <a:rPr lang="en-US" altLang="zh-CN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怅然、愤恨、诅骂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死亡</a:t>
                      </a:r>
                      <a:r>
                        <a:rPr lang="en-US" altLang="zh-CN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altLang="en-US" sz="1600" b="1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十分难过、比前两只猫，更难过得多</a:t>
                      </a:r>
                      <a:endParaRPr lang="en-US" sz="1600" b="1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236950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en-US" altLang="zh-CN" sz="2400" b="1" u="sng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400" b="1" u="sng" kern="100" dirty="0">
                          <a:latin typeface="Calibri"/>
                          <a:ea typeface="宋体"/>
                          <a:cs typeface="Times New Roman"/>
                        </a:rPr>
                        <a:t>我的发现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Calibri"/>
                          <a:ea typeface="宋体"/>
                          <a:cs typeface="Times New Roman"/>
                        </a:rPr>
                        <a:t>             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BE767E-BFB8-4C44-8C09-AF5ACDAEB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74642"/>
          </a:xfrm>
        </p:spPr>
        <p:txBody>
          <a:bodyPr>
            <a:no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</a:rPr>
              <a:t>表格蕴含知识多，</a:t>
            </a:r>
            <a:r>
              <a:rPr lang="en-US" altLang="zh-CN" sz="8000" dirty="0">
                <a:solidFill>
                  <a:srgbClr val="C00000"/>
                </a:solidFill>
              </a:rPr>
              <a:t/>
            </a:r>
            <a:br>
              <a:rPr lang="en-US" altLang="zh-CN" sz="8000" dirty="0">
                <a:solidFill>
                  <a:srgbClr val="C00000"/>
                </a:solidFill>
              </a:rPr>
            </a:br>
            <a:r>
              <a:rPr lang="zh-CN" altLang="en-US" sz="8000" dirty="0">
                <a:solidFill>
                  <a:srgbClr val="C00000"/>
                </a:solidFill>
                <a:highlight>
                  <a:srgbClr val="FFFF00"/>
                </a:highlight>
              </a:rPr>
              <a:t>横</a:t>
            </a:r>
            <a:r>
              <a:rPr lang="zh-CN" altLang="en-US" sz="8000" dirty="0">
                <a:solidFill>
                  <a:srgbClr val="C00000"/>
                </a:solidFill>
              </a:rPr>
              <a:t>看</a:t>
            </a:r>
            <a:r>
              <a:rPr lang="zh-CN" altLang="en-US" sz="8000" dirty="0">
                <a:solidFill>
                  <a:srgbClr val="C00000"/>
                </a:solidFill>
                <a:highlight>
                  <a:srgbClr val="FFFF00"/>
                </a:highlight>
              </a:rPr>
              <a:t>竖</a:t>
            </a:r>
            <a:r>
              <a:rPr lang="zh-CN" altLang="en-US" sz="8000" dirty="0">
                <a:solidFill>
                  <a:srgbClr val="C00000"/>
                </a:solidFill>
              </a:rPr>
              <a:t>着</a:t>
            </a:r>
            <a:r>
              <a:rPr lang="zh-CN" altLang="en-US" sz="8000" dirty="0">
                <a:solidFill>
                  <a:srgbClr val="C00000"/>
                </a:solidFill>
                <a:highlight>
                  <a:srgbClr val="FFFF00"/>
                </a:highlight>
              </a:rPr>
              <a:t>对比</a:t>
            </a:r>
            <a:r>
              <a:rPr lang="zh-CN" altLang="en-US" sz="8000" dirty="0">
                <a:solidFill>
                  <a:srgbClr val="C00000"/>
                </a:solidFill>
              </a:rPr>
              <a:t>着。</a:t>
            </a:r>
            <a:r>
              <a:rPr lang="en-US" altLang="zh-CN" sz="8000" dirty="0">
                <a:solidFill>
                  <a:srgbClr val="C00000"/>
                </a:solidFill>
              </a:rPr>
              <a:t/>
            </a:r>
            <a:br>
              <a:rPr lang="en-US" altLang="zh-CN" sz="8000" dirty="0">
                <a:solidFill>
                  <a:srgbClr val="C00000"/>
                </a:solidFill>
              </a:rPr>
            </a:br>
            <a:r>
              <a:rPr lang="zh-CN" altLang="en-US" sz="8000" dirty="0">
                <a:solidFill>
                  <a:srgbClr val="C00000"/>
                </a:solidFill>
              </a:rPr>
              <a:t>找出之</a:t>
            </a:r>
            <a:r>
              <a:rPr lang="zh-CN" altLang="en-US" sz="8000" dirty="0">
                <a:solidFill>
                  <a:srgbClr val="C00000"/>
                </a:solidFill>
                <a:highlight>
                  <a:srgbClr val="008000"/>
                </a:highlight>
              </a:rPr>
              <a:t>最</a:t>
            </a:r>
            <a:r>
              <a:rPr lang="zh-CN" altLang="en-US" sz="8000" dirty="0">
                <a:solidFill>
                  <a:srgbClr val="C00000"/>
                </a:solidFill>
              </a:rPr>
              <a:t>要体味，</a:t>
            </a:r>
            <a:r>
              <a:rPr lang="en-US" altLang="zh-CN" sz="8000" dirty="0">
                <a:solidFill>
                  <a:srgbClr val="C00000"/>
                </a:solidFill>
              </a:rPr>
              <a:t/>
            </a:r>
            <a:br>
              <a:rPr lang="en-US" altLang="zh-CN" sz="8000" dirty="0">
                <a:solidFill>
                  <a:srgbClr val="C00000"/>
                </a:solidFill>
              </a:rPr>
            </a:br>
            <a:r>
              <a:rPr lang="zh-CN" altLang="en-US" sz="8000" dirty="0">
                <a:solidFill>
                  <a:srgbClr val="C00000"/>
                </a:solidFill>
                <a:highlight>
                  <a:srgbClr val="FFFF00"/>
                </a:highlight>
              </a:rPr>
              <a:t>主题方法</a:t>
            </a:r>
            <a:r>
              <a:rPr lang="zh-CN" altLang="en-US" sz="8000" dirty="0">
                <a:solidFill>
                  <a:srgbClr val="C00000"/>
                </a:solidFill>
              </a:rPr>
              <a:t>是本位。</a:t>
            </a:r>
          </a:p>
        </p:txBody>
      </p:sp>
    </p:spTree>
    <p:extLst>
      <p:ext uri="{BB962C8B-B14F-4D97-AF65-F5344CB8AC3E}">
        <p14:creationId xmlns:p14="http://schemas.microsoft.com/office/powerpoint/2010/main" xmlns="" val="2460186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702C112-607E-452E-BDC8-596950E837E4}"/>
              </a:ext>
            </a:extLst>
          </p:cNvPr>
          <p:cNvSpPr txBox="1"/>
          <p:nvPr/>
        </p:nvSpPr>
        <p:spPr>
          <a:xfrm>
            <a:off x="971600" y="1772816"/>
            <a:ext cx="69847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C00000"/>
                </a:solidFill>
              </a:rPr>
              <a:t>谢谢聆听！      再见！</a:t>
            </a:r>
          </a:p>
        </p:txBody>
      </p:sp>
    </p:spTree>
    <p:extLst>
      <p:ext uri="{BB962C8B-B14F-4D97-AF65-F5344CB8AC3E}">
        <p14:creationId xmlns:p14="http://schemas.microsoft.com/office/powerpoint/2010/main" xmlns="" val="418875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3dbbec3b14e852458fb5725 (1)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3dbbec3b14e852458fb57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4d8e52a0b4c2e3f572763e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3dbbec3b14e852458fb5725 (2)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4d8e52a0b4c2e3f572763e6 (1)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3dbbec3b14e852458fb5725 (3)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7224" y="2643182"/>
            <a:ext cx="7467600" cy="1143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zh-CN" altLang="en-US" sz="8800" dirty="0">
                <a:solidFill>
                  <a:srgbClr val="0070C0"/>
                </a:solidFill>
              </a:rPr>
              <a:t>写人记事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1500174"/>
            <a:ext cx="75009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1.</a:t>
            </a:r>
            <a:r>
              <a:rPr lang="zh-CN" altLang="en-US" sz="48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动物的习性特征</a:t>
            </a:r>
            <a:endParaRPr lang="en-US" altLang="zh-CN" sz="4800" b="1" u="sng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4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外形描写</a:t>
            </a:r>
            <a:endParaRPr lang="en-US" altLang="zh-CN" sz="48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4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动作描写</a:t>
            </a:r>
            <a:endParaRPr lang="en-US" altLang="zh-CN" sz="48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4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声音描写</a:t>
            </a:r>
            <a:endParaRPr lang="en-US" altLang="zh-CN" sz="48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US" altLang="zh-CN" sz="48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2.</a:t>
            </a:r>
            <a:r>
              <a:rPr lang="zh-CN" altLang="en-US" sz="48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阐释道理</a:t>
            </a:r>
            <a:endParaRPr lang="en-US" altLang="zh-CN" sz="4800" b="1" u="sng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US" altLang="zh-CN" sz="48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3.</a:t>
            </a:r>
            <a:r>
              <a:rPr lang="zh-CN" altLang="en-US" sz="48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体味作者的思想感情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357166"/>
            <a:ext cx="77027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dirty="0"/>
              <a:t>由“写人记事”得到的启示：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325</TotalTime>
  <Words>398</Words>
  <Application>Microsoft Office PowerPoint</Application>
  <PresentationFormat>全屏显示(4:3)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凸显</vt:lpstr>
      <vt:lpstr>        《猫》 郑振铎    </vt:lpstr>
      <vt:lpstr>幻灯片 2</vt:lpstr>
      <vt:lpstr>幻灯片 3</vt:lpstr>
      <vt:lpstr>幻灯片 4</vt:lpstr>
      <vt:lpstr>幻灯片 5</vt:lpstr>
      <vt:lpstr>幻灯片 6</vt:lpstr>
      <vt:lpstr>幻灯片 7</vt:lpstr>
      <vt:lpstr>写人记事</vt:lpstr>
      <vt:lpstr>幻灯片 9</vt:lpstr>
      <vt:lpstr>幻灯片 10</vt:lpstr>
      <vt:lpstr>幻灯片 11</vt:lpstr>
      <vt:lpstr>表格蕴含知识多， 横看竖着对比着。 找出之最要体味， 主题方法是本位。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《猫》 郑振铎</dc:title>
  <dc:creator>Administrator</dc:creator>
  <cp:lastModifiedBy>Administrator</cp:lastModifiedBy>
  <cp:revision>15</cp:revision>
  <dcterms:created xsi:type="dcterms:W3CDTF">2020-11-03T11:20:45Z</dcterms:created>
  <dcterms:modified xsi:type="dcterms:W3CDTF">2020-11-13T06:31:18Z</dcterms:modified>
</cp:coreProperties>
</file>