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9"/>
  </p:notesMasterIdLst>
  <p:handoutMasterIdLst>
    <p:handoutMasterId r:id="rId20"/>
  </p:handoutMasterIdLst>
  <p:sldIdLst>
    <p:sldId id="257" r:id="rId4"/>
    <p:sldId id="258" r:id="rId5"/>
    <p:sldId id="259" r:id="rId6"/>
    <p:sldId id="260" r:id="rId7"/>
    <p:sldId id="262" r:id="rId8"/>
    <p:sldId id="267" r:id="rId10"/>
    <p:sldId id="268" r:id="rId11"/>
    <p:sldId id="276" r:id="rId12"/>
    <p:sldId id="264" r:id="rId13"/>
    <p:sldId id="265" r:id="rId14"/>
    <p:sldId id="269" r:id="rId15"/>
    <p:sldId id="273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ABCB1"/>
    <a:srgbClr val="CEDA9D"/>
    <a:srgbClr val="999933"/>
    <a:srgbClr val="9DA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9460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26627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765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28675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/>
        </p:spPr>
      </p:sp>
      <p:sp>
        <p:nvSpPr>
          <p:cNvPr id="29699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1" name="Rectangle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聚焦中考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河南专版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1" name="Rectangle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聚焦中考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河南专版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wmf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4130"/>
          <p:cNvSpPr txBox="1"/>
          <p:nvPr/>
        </p:nvSpPr>
        <p:spPr>
          <a:xfrm>
            <a:off x="-9525" y="2547938"/>
            <a:ext cx="85693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6000" dirty="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6000" dirty="0"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en-US" altLang="zh-CN" sz="6000" b="1" dirty="0">
                <a:latin typeface="隶书" pitchFamily="49" charset="-122"/>
                <a:ea typeface="隶书" pitchFamily="49" charset="-122"/>
              </a:rPr>
              <a:t>13 </a:t>
            </a:r>
            <a:r>
              <a:rPr lang="zh-CN" altLang="en-US" sz="6000" dirty="0">
                <a:latin typeface="隶书" pitchFamily="49" charset="-122"/>
                <a:ea typeface="隶书" pitchFamily="49" charset="-122"/>
              </a:rPr>
              <a:t>叶圣陶先生二三事</a:t>
            </a:r>
            <a:endParaRPr lang="zh-CN" altLang="en-US" sz="60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650" y="3492500"/>
            <a:ext cx="4351338" cy="2681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75"/>
              </a:lnSpc>
            </a:pPr>
            <a:r>
              <a:rPr lang="zh-CN" altLang="zh-CN" sz="3200" b="1" dirty="0">
                <a:latin typeface="Arial" panose="020B0604020202020204" pitchFamily="34" charset="0"/>
              </a:rPr>
              <a:t>平易自然，鲜明简洁，细致恳切，念，顺口，听，悦耳，说像话还不够，就是话。还特别重视“简洁”。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20485" name="矩形 3"/>
          <p:cNvSpPr/>
          <p:nvPr/>
        </p:nvSpPr>
        <p:spPr>
          <a:xfrm>
            <a:off x="266700" y="560388"/>
            <a:ext cx="8562975" cy="1919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作者用了一个什么词来表述叶圣陶先生的语文主张？这种风格具体讲的是什么？（用书上的原话回答）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425" y="2714625"/>
            <a:ext cx="2540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“写话”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5" name="图片 4" descr="t0102cc1028c9cb24c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2754313"/>
            <a:ext cx="3402012" cy="341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26628" name="矩形 4"/>
          <p:cNvSpPr/>
          <p:nvPr/>
        </p:nvSpPr>
        <p:spPr>
          <a:xfrm>
            <a:off x="441325" y="1239838"/>
            <a:ext cx="80105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作者重点塑造了叶先生的两种过人品行：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59"/>
          <p:cNvGrpSpPr/>
          <p:nvPr/>
        </p:nvGrpSpPr>
        <p:grpSpPr>
          <a:xfrm>
            <a:off x="333375" y="587375"/>
            <a:ext cx="2760663" cy="754063"/>
            <a:chOff x="1728" y="1973"/>
            <a:chExt cx="3255" cy="475"/>
          </a:xfrm>
        </p:grpSpPr>
        <p:sp>
          <p:nvSpPr>
            <p:cNvPr id="6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5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" name="Text Box 61"/>
            <p:cNvSpPr txBox="1">
              <a:spLocks noChangeArrowheads="1"/>
            </p:cNvSpPr>
            <p:nvPr/>
          </p:nvSpPr>
          <p:spPr bwMode="auto">
            <a:xfrm>
              <a:off x="2134" y="1973"/>
              <a:ext cx="2849" cy="4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文本分析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19468" name="Group 62"/>
            <p:cNvGrpSpPr/>
            <p:nvPr/>
          </p:nvGrpSpPr>
          <p:grpSpPr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9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0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1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2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3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4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5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7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8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1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2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3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4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5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6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7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8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9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0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1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2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3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4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5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6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7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8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9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0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1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2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3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4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5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6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7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8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9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0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1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2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3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4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5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6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7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8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9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60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369888" y="2497138"/>
            <a:ext cx="2540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（1）待人厚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400" y="3070225"/>
            <a:ext cx="3290888" cy="1797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</a:rPr>
              <a:t>体现叶先生既是躬行君子，又能学而不厌，诲人不倦的过人之处。</a:t>
            </a:r>
            <a:endParaRPr lang="zh-CN" altLang="en-US" sz="2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900" y="4892675"/>
            <a:ext cx="254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（2）律己严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638" y="5481638"/>
            <a:ext cx="7813675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</a:rPr>
              <a:t>通过叶先生有关自己无法当面指摘他人短处的一次发言，表现其“使人自重”的“德的力量”。</a:t>
            </a:r>
            <a:endParaRPr lang="zh-CN" altLang="en-US" sz="2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62" name="图片 61" descr="wKgB3FIN-veAamp-AACdgY8tpwM58.rbook_comment.w3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0275" y="2019300"/>
            <a:ext cx="3387725" cy="338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588963"/>
            <a:ext cx="7953375" cy="580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课堂小结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31850" y="836613"/>
            <a:ext cx="7481888" cy="5214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作者通过一些典型事例让我们看到了一个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躬行君子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堪为师表的忠厚长者独具而可贵的精神风貌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宽以待人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严以律己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，叶圣陶先生做到了，我们能做到吗？通过本文的学习，希望同学们在学习和生活中学习叶先生的品格，宽厚做人，严格要求自己。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300163" y="1458913"/>
            <a:ext cx="6985000" cy="482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2774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8" y="685800"/>
            <a:ext cx="1762125" cy="1144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396875" y="841375"/>
            <a:ext cx="2774950" cy="682625"/>
            <a:chOff x="1728" y="2018"/>
            <a:chExt cx="3271" cy="430"/>
          </a:xfrm>
        </p:grpSpPr>
        <p:sp>
          <p:nvSpPr>
            <p:cNvPr id="6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" name="Text Box 61"/>
            <p:cNvSpPr txBox="1">
              <a:spLocks noChangeArrowheads="1"/>
            </p:cNvSpPr>
            <p:nvPr/>
          </p:nvSpPr>
          <p:spPr bwMode="auto">
            <a:xfrm>
              <a:off x="2134" y="2018"/>
              <a:ext cx="2865" cy="4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写作特点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20490" name="Group 62"/>
            <p:cNvGrpSpPr/>
            <p:nvPr/>
          </p:nvGrpSpPr>
          <p:grpSpPr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11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2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3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4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5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7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8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1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2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3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4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5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6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7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8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9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0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1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2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3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4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5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6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8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9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0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1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2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3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4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5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6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7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8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49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0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1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2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3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4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5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6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7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8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59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60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61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62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369888" y="1831975"/>
            <a:ext cx="621030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在感情表达方面：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0" name="矩形 35839"/>
          <p:cNvSpPr/>
          <p:nvPr/>
        </p:nvSpPr>
        <p:spPr>
          <a:xfrm>
            <a:off x="758825" y="3549650"/>
            <a:ext cx="7502525" cy="2693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1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      本文是追忆故人的文章，对于叶圣陶先生的逝世，与其感情深厚的作者，内心有深重的悲哀。但在写作时，他是把这感情过滤了，或者可以说是把感情潜藏在文章深处。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1075" y="2695575"/>
            <a:ext cx="7659688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善于理性控制感情，反显其真挚。</a:t>
            </a:r>
            <a:endParaRPr lang="zh-CN" altLang="en-US" sz="38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20160503170650739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9213" y="596900"/>
            <a:ext cx="3567112" cy="200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84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79413" y="3683000"/>
            <a:ext cx="8385175" cy="2230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本文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主旨是记人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文章没有精细的描写和专门的抒情笔墨，而是以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叙述为主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结合议论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0724" name="矩形 3"/>
          <p:cNvSpPr/>
          <p:nvPr/>
        </p:nvSpPr>
        <p:spPr>
          <a:xfrm>
            <a:off x="536575" y="976313"/>
            <a:ext cx="328612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在人物刻画方面：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W020101201468474125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2613" y="1047750"/>
            <a:ext cx="4371975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307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31747" name="矩形 1"/>
          <p:cNvSpPr/>
          <p:nvPr/>
        </p:nvSpPr>
        <p:spPr>
          <a:xfrm>
            <a:off x="887413" y="1452563"/>
            <a:ext cx="7554912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</a:pPr>
            <a:r>
              <a:rPr lang="en-US" altLang="zh-CN" sz="3400" b="1" dirty="0">
                <a:solidFill>
                  <a:srgbClr val="0000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</a:rPr>
              <a:t>态度诚恳，叙述平实，语言朴素，所写正是简明而有条理的口头语，同时又不失其深致。</a:t>
            </a:r>
            <a:endParaRPr lang="zh-CN" altLang="en-US" sz="3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3168650"/>
            <a:ext cx="8135938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</a:pPr>
            <a:r>
              <a:rPr lang="zh-CN" altLang="en-US" sz="3000" dirty="0">
                <a:latin typeface="Arial" panose="020B0604020202020204" pitchFamily="34" charset="0"/>
              </a:rPr>
              <a:t>        </a:t>
            </a:r>
            <a:r>
              <a:rPr lang="zh-CN" altLang="en-US" sz="3000" b="1" dirty="0">
                <a:solidFill>
                  <a:srgbClr val="0070C0"/>
                </a:solidFill>
                <a:latin typeface="Arial" panose="020B0604020202020204" pitchFamily="34" charset="0"/>
              </a:rPr>
              <a:t>本文的文字转换之处，</a:t>
            </a:r>
            <a:r>
              <a:rPr lang="zh-CN" altLang="en-US" sz="3000" b="1" dirty="0">
                <a:solidFill>
                  <a:srgbClr val="C00000"/>
                </a:solidFill>
                <a:latin typeface="Arial" panose="020B0604020202020204" pitchFamily="34" charset="0"/>
              </a:rPr>
              <a:t>下笔至简</a:t>
            </a:r>
            <a:r>
              <a:rPr lang="zh-CN" altLang="en-US" sz="3000" b="1" dirty="0">
                <a:solidFill>
                  <a:srgbClr val="0070C0"/>
                </a:solidFill>
                <a:latin typeface="Arial" panose="020B0604020202020204" pitchFamily="34" charset="0"/>
              </a:rPr>
              <a:t>，如“文字之外，日常交往，他同样是一以贯之，宽厚待人”。又如“以上说待人厚，是叶圣陶先生为人的宽的一面。他还有严的一面，是律己”。这些地方都是文意转换的地方，而张中行先生均以一句话就完成了转折，</a:t>
            </a:r>
            <a:r>
              <a:rPr lang="zh-CN" altLang="en-US" sz="3000" b="1" dirty="0">
                <a:solidFill>
                  <a:srgbClr val="C00000"/>
                </a:solidFill>
                <a:latin typeface="Arial" panose="020B0604020202020204" pitchFamily="34" charset="0"/>
              </a:rPr>
              <a:t>简洁有力</a:t>
            </a:r>
            <a:r>
              <a:rPr lang="zh-CN" altLang="en-US" sz="3000" b="1" dirty="0">
                <a:solidFill>
                  <a:srgbClr val="0070C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000" b="1" dirty="0">
                <a:solidFill>
                  <a:srgbClr val="C00000"/>
                </a:solidFill>
                <a:latin typeface="Arial" panose="020B0604020202020204" pitchFamily="34" charset="0"/>
              </a:rPr>
              <a:t>深显功力</a:t>
            </a:r>
            <a:r>
              <a:rPr lang="zh-CN" altLang="en-US" sz="3000" b="1" dirty="0">
                <a:solidFill>
                  <a:srgbClr val="0070C0"/>
                </a:solidFill>
                <a:latin typeface="Arial" panose="020B0604020202020204" pitchFamily="34" charset="0"/>
              </a:rPr>
              <a:t>。</a:t>
            </a:r>
            <a:endParaRPr lang="zh-CN" altLang="en-US" sz="3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250" y="574675"/>
            <a:ext cx="37592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在文风方面：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100" y="1577975"/>
            <a:ext cx="76136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1.理解文章，掌握文中所记述的叶圣陶先生的过人品性。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8198" name="组合 3"/>
          <p:cNvGrpSpPr/>
          <p:nvPr/>
        </p:nvGrpSpPr>
        <p:grpSpPr>
          <a:xfrm>
            <a:off x="539750" y="693738"/>
            <a:ext cx="1714500" cy="500062"/>
            <a:chOff x="1076" y="1998"/>
            <a:chExt cx="2699" cy="788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solidFill>
                <a:srgbClr val="33CCCC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itchFamily="49" charset="-122"/>
                  <a:cs typeface="+mn-cs"/>
                  <a:sym typeface="宋体" panose="02010600030101010101" pitchFamily="2" charset="-122"/>
                </a:rPr>
                <a:t>学习目标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宋体" panose="02010600030101010101" pitchFamily="2" charset="-122"/>
                <a:ea typeface="幼圆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73100" y="2381250"/>
            <a:ext cx="7534275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掌握本文对人物因小见大的刻画方法。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100" y="3605213"/>
            <a:ext cx="76136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3.领会本文行文平易、内涵深厚的写作特点。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6147"/>
          <p:cNvGrpSpPr/>
          <p:nvPr/>
        </p:nvGrpSpPr>
        <p:grpSpPr>
          <a:xfrm>
            <a:off x="325438" y="334963"/>
            <a:ext cx="2232025" cy="793750"/>
            <a:chOff x="0" y="0"/>
            <a:chExt cx="3516" cy="1249"/>
          </a:xfrm>
        </p:grpSpPr>
        <p:sp>
          <p:nvSpPr>
            <p:cNvPr id="9225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>
                <a:gd name="txL" fmla="*/ 0 w 2520280"/>
                <a:gd name="txT" fmla="*/ 0 h 1872208"/>
                <a:gd name="txR" fmla="*/ 2520280 w 2520280"/>
                <a:gd name="txB" fmla="*/ 1872208 h 1872208"/>
              </a:gdLst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txL" t="txT" r="txR" b="tx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6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>
                <a:gd name="txL" fmla="*/ 0 w 696310"/>
                <a:gd name="txT" fmla="*/ 0 h 696310"/>
                <a:gd name="txR" fmla="*/ 696310 w 696310"/>
                <a:gd name="txB" fmla="*/ 696310 h 696310"/>
              </a:gdLst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txL" t="txT" r="txR" b="tx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7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8" name="文本框 6151"/>
            <p:cNvSpPr txBox="1"/>
            <p:nvPr/>
          </p:nvSpPr>
          <p:spPr>
            <a:xfrm>
              <a:off x="878" y="432"/>
              <a:ext cx="253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检查预习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19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grpSp>
        <p:nvGrpSpPr>
          <p:cNvPr id="9220" name="组合 3"/>
          <p:cNvGrpSpPr/>
          <p:nvPr/>
        </p:nvGrpSpPr>
        <p:grpSpPr>
          <a:xfrm>
            <a:off x="684213" y="1268413"/>
            <a:ext cx="1714500" cy="500062"/>
            <a:chOff x="1076" y="1998"/>
            <a:chExt cx="2699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itchFamily="49" charset="-122"/>
                  <a:cs typeface="+mn-cs"/>
                  <a:sym typeface="宋体" panose="02010600030101010101" pitchFamily="2" charset="-122"/>
                </a:rPr>
                <a:t>走近作者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幼圆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05213" y="1100138"/>
            <a:ext cx="5287962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457200" algn="just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张中行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1909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年生，河北香河人。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1931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年毕业于通县师范学校，考入北京大学中文系，建国后长期供职于人民教育出版社，从事中学语言教材的编辑，退休后任人民教育出版社特约编审，直至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1997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年。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" cstate="print"/>
          <a:srcRect t="12178"/>
          <a:stretch>
            <a:fillRect/>
          </a:stretch>
        </p:blipFill>
        <p:spPr bwMode="auto">
          <a:xfrm>
            <a:off x="444500" y="1956435"/>
            <a:ext cx="3028950" cy="393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grpSp>
        <p:nvGrpSpPr>
          <p:cNvPr id="10243" name="组合 3"/>
          <p:cNvGrpSpPr/>
          <p:nvPr/>
        </p:nvGrpSpPr>
        <p:grpSpPr>
          <a:xfrm>
            <a:off x="387350" y="593725"/>
            <a:ext cx="1714500" cy="500063"/>
            <a:chOff x="1076" y="1998"/>
            <a:chExt cx="2699" cy="788"/>
          </a:xfrm>
        </p:grpSpPr>
        <p:sp>
          <p:nvSpPr>
            <p:cNvPr id="73" name="流程图: 文档 7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文本框 4101"/>
            <p:cNvSpPr txBox="1"/>
            <p:nvPr/>
          </p:nvSpPr>
          <p:spPr>
            <a:xfrm>
              <a:off x="1076" y="1998"/>
              <a:ext cx="2699" cy="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itchFamily="49" charset="-122"/>
                  <a:cs typeface="+mn-cs"/>
                  <a:sym typeface="宋体" panose="02010600030101010101" pitchFamily="2" charset="-122"/>
                </a:rPr>
                <a:t>走近叶圣陶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幼圆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75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2259" y="1235075"/>
            <a:ext cx="3018155" cy="4135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3844925" y="773113"/>
            <a:ext cx="4940300" cy="5456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1894-1988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），名绍钧，字圣陶，江苏苏州人，著名作家、著名教育家。早期代表作长篇小说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倪焕之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。“九一八”事变后，积极参加爱国抗日活动，发表了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多收了三五斗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等著名的短片小说，技巧日臻圆熟。叶圣陶还是中国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现代童话创作的拓荒者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675" y="5618163"/>
            <a:ext cx="1714500" cy="700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叶圣陶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825" y="765175"/>
            <a:ext cx="28495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躬行君子，则吾未之有得：</a:t>
            </a:r>
            <a:endParaRPr lang="zh-CN" altLang="en-US" sz="32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01340" y="836930"/>
            <a:ext cx="5920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做一个身体力行的君子，那我还没有做到。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455" y="1903730"/>
            <a:ext cx="27317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学而不厌，诲而不倦，何有于我哉：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0705" y="1981200"/>
            <a:ext cx="57194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学习不觉得厌烦，教人不知道疲倦，对我来说，做到了哪些呢？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460" y="3384550"/>
            <a:ext cx="25063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仁者见仁，智者见智：</a:t>
            </a:r>
            <a:endParaRPr lang="zh-CN" altLang="en-US" sz="32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2590" y="3462655"/>
            <a:ext cx="58616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比喻对同一个问题，不同的人从不同的立场或角度去看有不同的看法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" y="4556125"/>
            <a:ext cx="25761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己欲立而立人，己欲达而达人：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43225" y="4581525"/>
            <a:ext cx="60217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仁爱之人，自己决定对人建立仁爱之心，别人才会对你仁爱，自己决定对人豁达（宽容），别人才会对你豁达（宽容）。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15"/>
          <p:cNvSpPr txBox="1">
            <a:spLocks noChangeArrowheads="1"/>
          </p:cNvSpPr>
          <p:nvPr/>
        </p:nvSpPr>
        <p:spPr bwMode="auto">
          <a:xfrm>
            <a:off x="684213" y="5876925"/>
            <a:ext cx="7993063" cy="1120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17413" name="矩形 2"/>
          <p:cNvSpPr>
            <a:spLocks noChangeArrowheads="1"/>
          </p:cNvSpPr>
          <p:nvPr/>
        </p:nvSpPr>
        <p:spPr bwMode="auto">
          <a:xfrm>
            <a:off x="301625" y="576263"/>
            <a:ext cx="7753350" cy="1309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根据对文章的理解，为文章划分层次。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650" y="2152650"/>
            <a:ext cx="211137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</a:rPr>
              <a:t>第一部分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7088" y="2152650"/>
            <a:ext cx="24892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（第1段）：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5450" y="2697163"/>
            <a:ext cx="2782888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4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谈写作本文的缘由和选材。 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650" y="3990975"/>
            <a:ext cx="2262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</a:rPr>
              <a:t>第二部分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7088" y="3990975"/>
            <a:ext cx="24907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（第2段）：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5450" y="4557713"/>
            <a:ext cx="2681288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4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总写叶圣陶先生的品德有过人之处。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图片 8" descr="5ed572c5xbdb40ac42d80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2825" y="1511300"/>
            <a:ext cx="3783013" cy="4605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2750" y="695325"/>
            <a:ext cx="1924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第三部分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6800" y="695325"/>
            <a:ext cx="32686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（第3-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段）：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8488" y="1284288"/>
            <a:ext cx="6643688" cy="635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ts val="4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kern="0" cap="none" spc="0" normalizeH="0" baseline="0" noProof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详写叶圣陶先生为人宽厚的一面。 </a:t>
            </a:r>
            <a:endParaRPr kumimoji="0" lang="zh-CN" altLang="en-US" sz="3000" b="1" kern="0" cap="none" spc="0" normalizeH="0" baseline="0" noProof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750" y="2238375"/>
            <a:ext cx="2051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第四部分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01875" y="2238375"/>
            <a:ext cx="3130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（第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-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段）：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8488" y="2817813"/>
            <a:ext cx="3249612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Arial" panose="020B0604020202020204" pitchFamily="34" charset="0"/>
              </a:rPr>
              <a:t>从语文方面详写叶圣陶先生为人的另一面——律己严。</a:t>
            </a:r>
            <a:endParaRPr lang="zh-CN" altLang="en-US" sz="3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2750" y="4600575"/>
            <a:ext cx="18891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第五部分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1875" y="4600575"/>
            <a:ext cx="3130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（第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9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段）：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0225" y="5106988"/>
            <a:ext cx="33289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Arial" panose="020B0604020202020204" pitchFamily="34" charset="0"/>
              </a:rPr>
              <a:t>谈学习和仿效叶先生品德的思考。</a:t>
            </a:r>
            <a:endParaRPr lang="zh-CN" altLang="en-US" sz="3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图片 13" descr="yeshengtaoxianshengtongdiaoxiang_5743218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4188" y="1982788"/>
            <a:ext cx="2813050" cy="422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Arial" panose="020B0604020202020204" pitchFamily="34" charset="0"/>
                <a:ea typeface="方正姚体" pitchFamily="2" charset="-122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47663" y="576263"/>
            <a:ext cx="2801938" cy="5397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j-cs"/>
              </a:rPr>
              <a:t>内容赏析</a:t>
            </a:r>
            <a:endParaRPr kumimoji="0" lang="zh-CN" altLang="zh-CN" sz="4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805" y="1410335"/>
            <a:ext cx="82010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Pct val="85000"/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作者写这篇文章的缘由是什么？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2080" y="2593975"/>
            <a:ext cx="52552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缘由：</a:t>
            </a:r>
            <a:r>
              <a:rPr lang="zh-CN" altLang="en-US" sz="3200" b="1" dirty="0">
                <a:latin typeface="Arial" panose="020B0604020202020204" pitchFamily="34" charset="0"/>
              </a:rPr>
              <a:t>叶圣陶先生去世了，作者给他写文章纪念他。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2969260" y="3825875"/>
            <a:ext cx="4824730" cy="2088515"/>
          </a:xfrm>
          <a:prstGeom prst="wedgeEllipse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44265" y="4147185"/>
            <a:ext cx="42564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1"/>
                </a:solidFill>
                <a:latin typeface="+mn-ea"/>
                <a:ea typeface="+mn-ea"/>
              </a:rPr>
              <a:t>思考：</a:t>
            </a:r>
            <a:r>
              <a:rPr lang="zh-CN" altLang="en-US" sz="4000" b="1">
                <a:solidFill>
                  <a:srgbClr val="C00000"/>
                </a:solidFill>
                <a:latin typeface="+mn-ea"/>
                <a:ea typeface="+mn-ea"/>
              </a:rPr>
              <a:t>他主要选择了哪些材料？</a:t>
            </a:r>
            <a:endParaRPr lang="zh-CN" altLang="en-US" sz="4000" b="1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2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0" cap="none" spc="0" normalizeH="0" baseline="0" noProof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讲授新课</a:t>
            </a:r>
            <a:endParaRPr kumimoji="0" lang="zh-CN" altLang="zh-CN" sz="2000" b="1" i="0" u="none" strike="noStrike" kern="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7250" y="4743450"/>
            <a:ext cx="6664960" cy="647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34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）严格执行自己的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写话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主张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7" name="矩形 3"/>
          <p:cNvSpPr/>
          <p:nvPr/>
        </p:nvSpPr>
        <p:spPr>
          <a:xfrm>
            <a:off x="250825" y="447358"/>
            <a:ext cx="84740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概括文章写了叶圣陶先生哪几个方面的特点？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分别用了哪些事例来说明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275" y="1916113"/>
            <a:ext cx="22002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待人厚：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275" y="4743450"/>
            <a:ext cx="25400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律己严：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0" y="1916430"/>
            <a:ext cx="5492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）为吕叔湘先生描标点 </a:t>
            </a:r>
            <a:endParaRPr lang="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7250" y="2499995"/>
            <a:ext cx="65976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（2）亲自和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我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谦虚恳切的</a:t>
            </a:r>
            <a:r>
              <a:rPr lang="zh-CN" altLang="en-US" sz="3200" b="1" dirty="0">
                <a:latin typeface="宋体" panose="02010600030101010101" pitchFamily="2" charset="-122"/>
              </a:rPr>
              <a:t>商量修润课本的意见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7250" y="3576320"/>
            <a:ext cx="5280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）亲自送客到大门外 </a:t>
            </a:r>
            <a:endParaRPr lang="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7250" y="4159885"/>
            <a:ext cx="6597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（4）及时给我回信表达悔恨与悲伤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7250" y="5383530"/>
            <a:ext cx="6189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+mn-ea"/>
                <a:ea typeface="+mn-ea"/>
              </a:rPr>
              <a:t>（</a:t>
            </a:r>
            <a:r>
              <a:rPr lang="en-US" altLang="zh-CN" sz="3200" b="1">
                <a:latin typeface="+mn-ea"/>
                <a:ea typeface="+mn-ea"/>
              </a:rPr>
              <a:t>2</a:t>
            </a:r>
            <a:r>
              <a:rPr lang="zh-CN" altLang="en-US" sz="3200" b="1">
                <a:latin typeface="+mn-ea"/>
                <a:ea typeface="+mn-ea"/>
              </a:rPr>
              <a:t>）强调简洁文风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250" y="5967095"/>
            <a:ext cx="570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+mn-ea"/>
                <a:ea typeface="+mn-ea"/>
              </a:rPr>
              <a:t>（</a:t>
            </a:r>
            <a:r>
              <a:rPr lang="en-US" altLang="zh-CN" sz="3200" b="1">
                <a:latin typeface="+mn-ea"/>
                <a:ea typeface="+mn-ea"/>
              </a:rPr>
              <a:t>3</a:t>
            </a:r>
            <a:r>
              <a:rPr lang="zh-CN" altLang="en-US" sz="3200" b="1">
                <a:latin typeface="+mn-ea"/>
                <a:ea typeface="+mn-ea"/>
              </a:rPr>
              <a:t>）统一</a:t>
            </a:r>
            <a:r>
              <a:rPr lang="en-US" altLang="zh-CN" sz="3200" b="1">
                <a:latin typeface="+mn-ea"/>
                <a:ea typeface="+mn-ea"/>
              </a:rPr>
              <a:t>“</a:t>
            </a:r>
            <a:r>
              <a:rPr lang="zh-CN" altLang="en-US" sz="3200" b="1">
                <a:latin typeface="+mn-ea"/>
                <a:ea typeface="+mn-ea"/>
              </a:rPr>
              <a:t>做</a:t>
            </a:r>
            <a:r>
              <a:rPr lang="en-US" altLang="zh-CN" sz="3200" b="1">
                <a:latin typeface="+mn-ea"/>
                <a:ea typeface="+mn-ea"/>
              </a:rPr>
              <a:t>”</a:t>
            </a:r>
            <a:r>
              <a:rPr lang="zh-CN" altLang="en-US" sz="3200" b="1">
                <a:latin typeface="+mn-ea"/>
                <a:ea typeface="+mn-ea"/>
              </a:rPr>
              <a:t>与</a:t>
            </a:r>
            <a:r>
              <a:rPr lang="en-US" altLang="zh-CN" sz="3200" b="1">
                <a:latin typeface="+mn-ea"/>
                <a:ea typeface="+mn-ea"/>
              </a:rPr>
              <a:t>“</a:t>
            </a:r>
            <a:r>
              <a:rPr lang="zh-CN" altLang="en-US" sz="3200" b="1">
                <a:latin typeface="+mn-ea"/>
                <a:ea typeface="+mn-ea"/>
              </a:rPr>
              <a:t>作</a:t>
            </a:r>
            <a:r>
              <a:rPr lang="en-US" altLang="zh-CN" sz="3200" b="1">
                <a:latin typeface="+mn-ea"/>
                <a:ea typeface="+mn-ea"/>
              </a:rPr>
              <a:t>”</a:t>
            </a:r>
            <a:endParaRPr lang="en-US" altLang="zh-CN" sz="3200" b="1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437" grpId="0"/>
      <p:bldP spid="5" grpId="0"/>
      <p:bldP spid="6" grpId="0"/>
      <p:bldP spid="7" grpId="0"/>
      <p:bldP spid="8" grpId="0"/>
      <p:bldP spid="9" grpId="0"/>
      <p:bldP spid="12" grpId="0"/>
      <p:bldP spid="2" grpId="0"/>
      <p:bldP spid="4" grpId="0"/>
    </p:bld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主题8</Template>
  <TotalTime>0</TotalTime>
  <Words>1574</Words>
  <Application>WPS 演示</Application>
  <PresentationFormat>全屏显示(4:3)</PresentationFormat>
  <Paragraphs>167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Calibri</vt:lpstr>
      <vt:lpstr>隶书</vt:lpstr>
      <vt:lpstr>Times New Roman</vt:lpstr>
      <vt:lpstr>方正姚体</vt:lpstr>
      <vt:lpstr>幼圆</vt:lpstr>
      <vt:lpstr>微软雅黑</vt:lpstr>
      <vt:lpstr>楷体</vt:lpstr>
      <vt:lpstr>+mn-ea</vt:lpstr>
      <vt:lpstr>黑体</vt:lpstr>
      <vt:lpstr>Wingdings 2</vt:lpstr>
      <vt:lpstr>Calibri Light</vt:lpstr>
      <vt:lpstr>Arial Unicode MS</vt:lpstr>
      <vt:lpstr>Segoe Print</vt:lpstr>
      <vt:lpstr>Wingdings</vt:lpstr>
      <vt:lpstr>锐字云字库魏体1.0</vt:lpstr>
      <vt:lpstr>锐字云字库行楷体1.0</vt:lpstr>
      <vt:lpstr>Senty Cream Puff 新蒂泡芙体</vt:lpstr>
      <vt:lpstr>主题8</vt:lpstr>
      <vt:lpstr>1_主题8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卡西xi</cp:lastModifiedBy>
  <cp:revision>3</cp:revision>
  <dcterms:created xsi:type="dcterms:W3CDTF">2017-01-14T04:48:32Z</dcterms:created>
  <dcterms:modified xsi:type="dcterms:W3CDTF">2018-05-15T13:04:25Z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TC010690672052</vt:lpwstr>
  </property>
  <property fmtid="{D5CDD505-2E9C-101B-9397-08002B2CF9AE}" pid="3" name="KSOProductBuildVer">
    <vt:lpwstr>2052-10.1.0.7223</vt:lpwstr>
  </property>
</Properties>
</file>