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257" r:id="rId4"/>
    <p:sldId id="352" r:id="rId5"/>
    <p:sldId id="324" r:id="rId6"/>
    <p:sldId id="353" r:id="rId7"/>
    <p:sldId id="325" r:id="rId8"/>
    <p:sldId id="354" r:id="rId9"/>
    <p:sldId id="341" r:id="rId10"/>
    <p:sldId id="428" r:id="rId11"/>
    <p:sldId id="429" r:id="rId12"/>
    <p:sldId id="388" r:id="rId13"/>
    <p:sldId id="392" r:id="rId14"/>
    <p:sldId id="390" r:id="rId15"/>
    <p:sldId id="394" r:id="rId16"/>
    <p:sldId id="391" r:id="rId17"/>
    <p:sldId id="410" r:id="rId18"/>
    <p:sldId id="411" r:id="rId19"/>
    <p:sldId id="395" r:id="rId20"/>
    <p:sldId id="407" r:id="rId21"/>
    <p:sldId id="408" r:id="rId22"/>
    <p:sldId id="430" r:id="rId23"/>
    <p:sldId id="438" r:id="rId24"/>
    <p:sldId id="432" r:id="rId25"/>
    <p:sldId id="433" r:id="rId26"/>
    <p:sldId id="435" r:id="rId27"/>
    <p:sldId id="436" r:id="rId28"/>
    <p:sldId id="333" r:id="rId29"/>
    <p:sldId id="356" r:id="rId30"/>
    <p:sldId id="326" r:id="rId31"/>
    <p:sldId id="357" r:id="rId32"/>
    <p:sldId id="439" r:id="rId33"/>
    <p:sldId id="440" r:id="rId34"/>
    <p:sldId id="441" r:id="rId35"/>
    <p:sldId id="442" r:id="rId36"/>
    <p:sldId id="362" r:id="rId37"/>
  </p:sldIdLst>
  <p:sldSz cx="9144000" cy="6858000" type="screen4x3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04" y="-114"/>
      </p:cViewPr>
      <p:guideLst>
        <p:guide orient="horz" pos="2183"/>
        <p:guide pos="284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tags" Target="tags/tag1.xml" /><Relationship Id="rId39" Type="http://schemas.openxmlformats.org/officeDocument/2006/relationships/presProps" Target="presProps.xml" /><Relationship Id="rId4" Type="http://schemas.openxmlformats.org/officeDocument/2006/relationships/slide" Target="slides/slide2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3B8CE-08AA-42DB-9876-D9A24403D514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DCC50-2FA5-4025-AE67-A4B29E7D4471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CA57B-93FF-4F28-9AF8-9C754ABBC576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72285-68B6-428D-B76B-4652EE793AA8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E72F8-384B-419D-A345-394BD45F5FF5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92607-EA2A-467C-8C04-4A333F3FF3FF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4D02F-5FAE-4844-991E-3D7BA06FE2F7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0E84E-4F4E-495A-A55C-4D54F6799E33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39F36-8B97-49AF-8B6F-B2535CE5DCD8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E1E47-A9C0-455C-90C1-3E5C80D8DA9B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08300-AFCB-489D-A5A0-129B300743D7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0E858B-5B89-470A-A450-BD0EB2809B41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 orient="vert"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Text Box 3"/>
          <p:cNvSpPr txBox="1">
            <a:spLocks noChangeArrowheads="1"/>
          </p:cNvSpPr>
          <p:nvPr/>
        </p:nvSpPr>
        <p:spPr bwMode="auto">
          <a:xfrm>
            <a:off x="1455738" y="1555750"/>
            <a:ext cx="54213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93675" y="1385888"/>
            <a:ext cx="8659813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5400" b="1" smtClean="0">
                <a:solidFill>
                  <a:srgbClr val="FF0000"/>
                </a:solidFill>
              </a:rPr>
              <a:t>23.课内文言文挖空训练</a:t>
            </a:r>
            <a:endParaRPr sz="5400" b="1" smtClean="0">
              <a:solidFill>
                <a:srgbClr val="FF0000"/>
              </a:solidFill>
            </a:endParaRPr>
          </a:p>
          <a:p>
            <a:r>
              <a:rPr sz="5400" b="1" smtClean="0">
                <a:solidFill>
                  <a:srgbClr val="FF0000"/>
                </a:solidFill>
              </a:rPr>
              <a:t> </a:t>
            </a:r>
            <a:r>
              <a:rPr lang="en-US" sz="5400" b="1" smtClean="0">
                <a:solidFill>
                  <a:srgbClr val="FF0000"/>
                </a:solidFill>
              </a:rPr>
              <a:t>        </a:t>
            </a:r>
            <a:r>
              <a:rPr sz="5400" b="1" smtClean="0">
                <a:solidFill>
                  <a:srgbClr val="FF0000"/>
                </a:solidFill>
              </a:rPr>
              <a:t>——《烛之武退秦师》</a:t>
            </a:r>
            <a:endParaRPr sz="54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88595"/>
            <a:ext cx="8446770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 </a:t>
            </a:r>
            <a:r>
              <a:rPr sz="3200" b="1"/>
              <a:t>子犯请击之。公曰：“不可。</a:t>
            </a:r>
            <a:r>
              <a:rPr sz="3200" b="1" u="sng">
                <a:solidFill>
                  <a:srgbClr val="FF0000"/>
                </a:solidFill>
              </a:rPr>
              <a:t>微（没有）夫人（那个人，指秦穆公）</a:t>
            </a:r>
            <a:r>
              <a:rPr sz="3200" b="1"/>
              <a:t>之力不及此。</a:t>
            </a:r>
            <a:r>
              <a:rPr sz="3200" b="1" u="sng">
                <a:solidFill>
                  <a:srgbClr val="FF0000"/>
                </a:solidFill>
              </a:rPr>
              <a:t>因（依靠）</a:t>
            </a:r>
            <a:r>
              <a:rPr sz="3200" b="1"/>
              <a:t>人之力而</a:t>
            </a:r>
            <a:r>
              <a:rPr sz="3200" b="1" u="sng">
                <a:solidFill>
                  <a:srgbClr val="FF0000"/>
                </a:solidFill>
              </a:rPr>
              <a:t>敝（损害）</a:t>
            </a:r>
            <a:r>
              <a:rPr sz="3200" b="1"/>
              <a:t>之，不仁；失其</a:t>
            </a:r>
            <a:r>
              <a:rPr sz="3200" b="1" u="sng">
                <a:solidFill>
                  <a:srgbClr val="FF0000"/>
                </a:solidFill>
              </a:rPr>
              <a:t>所与（结交、同盟）</a:t>
            </a:r>
            <a:r>
              <a:rPr sz="3200" b="1"/>
              <a:t>，不</a:t>
            </a:r>
            <a:r>
              <a:rPr sz="3200" b="1" u="sng">
                <a:solidFill>
                  <a:srgbClr val="FF0000"/>
                </a:solidFill>
              </a:rPr>
              <a:t>知（同“智”）</a:t>
            </a:r>
            <a:r>
              <a:rPr sz="3200" b="1"/>
              <a:t>；以乱</a:t>
            </a:r>
            <a:r>
              <a:rPr sz="3200" b="1" u="sng">
                <a:solidFill>
                  <a:srgbClr val="FF0000"/>
                </a:solidFill>
              </a:rPr>
              <a:t>易（取代，代替）</a:t>
            </a:r>
            <a:r>
              <a:rPr sz="3200" b="1"/>
              <a:t>整，不武。吾</a:t>
            </a:r>
            <a:r>
              <a:rPr sz="3200" b="1" u="sng">
                <a:solidFill>
                  <a:srgbClr val="FF0000"/>
                </a:solidFill>
              </a:rPr>
              <a:t>其（还是，表示祈使）</a:t>
            </a:r>
            <a:r>
              <a:rPr sz="3200" b="1"/>
              <a:t>还也。”亦</a:t>
            </a:r>
            <a:r>
              <a:rPr sz="3200" b="1" u="sng">
                <a:solidFill>
                  <a:srgbClr val="FF0000"/>
                </a:solidFill>
              </a:rPr>
              <a:t>去（离开）</a:t>
            </a:r>
            <a:r>
              <a:rPr sz="3200" b="1"/>
              <a:t>之。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554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二．【一词多义】</a:t>
            </a:r>
            <a:endParaRPr lang="zh-CN" altLang="zh-CN" sz="2800" b="1"/>
          </a:p>
          <a:p>
            <a:r>
              <a:rPr lang="zh-CN" altLang="zh-CN" sz="2800" b="1"/>
              <a:t>1.鄙：①边邑，偏远的地方；②庸俗，浅陋；③看不起，轻视，鄙视。</a:t>
            </a:r>
            <a:endParaRPr lang="zh-CN" altLang="zh-CN" sz="2800" b="1"/>
          </a:p>
          <a:p>
            <a:r>
              <a:rPr lang="zh-CN" altLang="zh-CN" sz="2800" b="1"/>
              <a:t>⑴恨私心有所不尽，鄙陋没世而文采不表于后世也。（《报任安书》）（          ）</a:t>
            </a:r>
            <a:endParaRPr lang="zh-CN" altLang="zh-CN" sz="2800" b="1"/>
          </a:p>
          <a:p>
            <a:r>
              <a:rPr lang="zh-CN" altLang="zh-CN" sz="2800" b="1"/>
              <a:t>⑵蜀之鄙有二僧，其一贫，其一富。（《为学》）（          ）</a:t>
            </a:r>
            <a:endParaRPr lang="zh-CN" altLang="zh-CN" sz="2800" b="1"/>
          </a:p>
          <a:p>
            <a:r>
              <a:rPr lang="zh-CN" altLang="zh-CN" sz="2800" b="1"/>
              <a:t>⑶肉食者鄙，未能远谋。（《曹刿论战》）（          ）</a:t>
            </a:r>
            <a:endParaRPr lang="zh-CN" altLang="zh-CN" sz="2800" b="1"/>
          </a:p>
          <a:p>
            <a:r>
              <a:rPr lang="zh-CN" altLang="zh-CN" sz="2800" b="1"/>
              <a:t>⑷先帝不以臣卑鄙（《出师表》）（          ）</a:t>
            </a:r>
            <a:endParaRPr lang="zh-CN" altLang="zh-CN" sz="2800" b="1"/>
          </a:p>
          <a:p>
            <a:r>
              <a:rPr lang="zh-CN" altLang="zh-CN" sz="2800" b="1"/>
              <a:t>⑸孔子鄙其小器。（《训俭示康》）（          ）</a:t>
            </a:r>
            <a:endParaRPr lang="zh-CN" altLang="zh-CN" sz="2800" b="1"/>
          </a:p>
          <a:p>
            <a:r>
              <a:rPr lang="zh-CN" altLang="zh-CN" sz="2800" b="1"/>
              <a:t>⑹越国以鄙远，君知其难也。《烛之武退秦师》）（          ）</a:t>
            </a:r>
            <a:endParaRPr lang="zh-CN" altLang="zh-CN" sz="2800" b="1"/>
          </a:p>
          <a:p>
            <a:r>
              <a:rPr lang="zh-CN" altLang="zh-CN" sz="2800" b="1"/>
              <a:t>⑺鄙贱之人，不知将军宽之至此也。（《廉颇蔺相如列传》）（          ）</a:t>
            </a:r>
            <a:endParaRPr lang="zh-CN" altLang="zh-CN" sz="2800" b="1"/>
          </a:p>
          <a:p>
            <a:r>
              <a:rPr lang="zh-CN" altLang="zh-CN" sz="2800" b="1"/>
              <a:t>(8)人贱物亦鄙，不足迎后人《孔雀东南飞》（          ）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-27305"/>
            <a:ext cx="9036496" cy="6985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1.鄙：①边邑，偏远的地方；②庸俗，浅陋；③看不起，轻视，鄙视。</a:t>
            </a:r>
            <a:endParaRPr lang="zh-CN" altLang="zh-CN" sz="2800" b="1"/>
          </a:p>
          <a:p>
            <a:r>
              <a:rPr lang="zh-CN" altLang="zh-CN" sz="2800" b="1"/>
              <a:t>⑴恨私心有所不尽，鄙陋没世而文采不表于后世也。（《报任安书》）</a:t>
            </a:r>
            <a:r>
              <a:rPr lang="zh-CN" altLang="zh-CN" sz="2800" b="1" u="sng">
                <a:solidFill>
                  <a:srgbClr val="FF0000"/>
                </a:solidFill>
              </a:rPr>
              <a:t>（庸俗，浅陋）</a:t>
            </a:r>
            <a:endParaRPr lang="zh-CN" altLang="zh-CN" sz="2800" b="1"/>
          </a:p>
          <a:p>
            <a:r>
              <a:rPr lang="zh-CN" altLang="zh-CN" sz="2800" b="1"/>
              <a:t>⑵蜀之鄙有二僧，其一贫，其一富。（《为学》）</a:t>
            </a:r>
            <a:r>
              <a:rPr lang="zh-CN" altLang="zh-CN" sz="2800" b="1" u="sng">
                <a:solidFill>
                  <a:srgbClr val="FF0000"/>
                </a:solidFill>
              </a:rPr>
              <a:t>（边邑，边远的地方）</a:t>
            </a:r>
            <a:endParaRPr lang="zh-CN" altLang="zh-CN" sz="28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⑶肉食者鄙，未能远谋。（《曹刿论战》）</a:t>
            </a:r>
            <a:r>
              <a:rPr lang="zh-CN" altLang="zh-CN" sz="2800" b="1" u="sng">
                <a:solidFill>
                  <a:srgbClr val="FF0000"/>
                </a:solidFill>
              </a:rPr>
              <a:t>（庸俗，浅陋）</a:t>
            </a:r>
            <a:endParaRPr lang="zh-CN" altLang="zh-CN" sz="28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⑷先帝不以臣卑鄙（《出师表》）</a:t>
            </a:r>
            <a:r>
              <a:rPr lang="zh-CN" altLang="zh-CN" sz="2800" b="1" u="sng">
                <a:solidFill>
                  <a:srgbClr val="FF0000"/>
                </a:solidFill>
              </a:rPr>
              <a:t>（庸俗，浅陋）</a:t>
            </a:r>
            <a:endParaRPr lang="zh-CN" altLang="zh-CN" sz="2800" b="1"/>
          </a:p>
          <a:p>
            <a:r>
              <a:rPr lang="zh-CN" altLang="zh-CN" sz="2800" b="1"/>
              <a:t>⑸孔子鄙其小器。（《训俭示康》）</a:t>
            </a:r>
            <a:r>
              <a:rPr lang="zh-CN" altLang="zh-CN" sz="2800" b="1" u="sng">
                <a:solidFill>
                  <a:srgbClr val="FF0000"/>
                </a:solidFill>
              </a:rPr>
              <a:t>（看不起，轻视，鄙视）</a:t>
            </a:r>
            <a:endParaRPr lang="zh-CN" altLang="zh-CN" sz="28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⑹越国以鄙远，君知其难也。《烛之武退秦师》）</a:t>
            </a:r>
            <a:r>
              <a:rPr lang="zh-CN" altLang="zh-CN" sz="2800" b="1" u="sng">
                <a:solidFill>
                  <a:srgbClr val="FF0000"/>
                </a:solidFill>
              </a:rPr>
              <a:t>（名词的意动，把……当作边邑）</a:t>
            </a:r>
            <a:endParaRPr lang="zh-CN" altLang="zh-CN" sz="28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⑺鄙贱之人，不知将军宽之至此也。（《廉颇蔺相如列传》）</a:t>
            </a:r>
            <a:r>
              <a:rPr lang="zh-CN" altLang="zh-CN" sz="2800" b="1" u="sng">
                <a:solidFill>
                  <a:srgbClr val="FF0000"/>
                </a:solidFill>
              </a:rPr>
              <a:t>（庸俗，浅陋）</a:t>
            </a:r>
            <a:endParaRPr lang="zh-CN" altLang="zh-CN" sz="2800" b="1"/>
          </a:p>
          <a:p>
            <a:r>
              <a:rPr lang="zh-CN" altLang="zh-CN" sz="2800" b="1"/>
              <a:t>(8)人贱物亦鄙，不足迎后人《孔雀东南飞》</a:t>
            </a:r>
            <a:r>
              <a:rPr lang="zh-CN" altLang="zh-CN" sz="2800" b="1" u="sng">
                <a:solidFill>
                  <a:srgbClr val="FF0000"/>
                </a:solidFill>
              </a:rPr>
              <a:t>粗俗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554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2.朝：①早晨；②一日，一天；③朝见（天子）；④朝廷；⑤拜见；⑥朝代；⑦一代君主统治的时期。</a:t>
            </a:r>
            <a:endParaRPr lang="zh-CN" altLang="zh-CN" sz="2800" b="1"/>
          </a:p>
          <a:p>
            <a:r>
              <a:rPr lang="zh-CN" altLang="zh-CN" sz="2800" b="1"/>
              <a:t>⑴强国请服，弱国入朝。（《过秦论》）（          ）</a:t>
            </a:r>
            <a:endParaRPr lang="zh-CN" altLang="zh-CN" sz="2800" b="1"/>
          </a:p>
          <a:p>
            <a:r>
              <a:rPr lang="zh-CN" altLang="zh-CN" sz="2800" b="1"/>
              <a:t>⑵序八州而朝同列，百有余年矣。（《过秦论》）（          ）</a:t>
            </a:r>
            <a:endParaRPr lang="zh-CN" altLang="zh-CN" sz="2800" b="1"/>
          </a:p>
          <a:p>
            <a:r>
              <a:rPr lang="zh-CN" altLang="zh-CN" sz="2800" b="1"/>
              <a:t>⑶朝歌夜弦，为秦宫人。（《阿房宫赋》）（          ）</a:t>
            </a:r>
            <a:endParaRPr lang="zh-CN" altLang="zh-CN" sz="2800" b="1"/>
          </a:p>
          <a:p>
            <a:r>
              <a:rPr lang="zh-CN" altLang="zh-CN" sz="2800" b="1"/>
              <a:t>⑷此吾祖太常公宣德间执此以朝，他日汝当用之！（《项脊轩志》）（          ）</a:t>
            </a:r>
            <a:endParaRPr lang="zh-CN" altLang="zh-CN" sz="2800" b="1"/>
          </a:p>
          <a:p>
            <a:r>
              <a:rPr lang="zh-CN" altLang="zh-CN" sz="2800" b="1"/>
              <a:t>⑸逮奉圣朝，沐浴清化。（《陈情表》）（          ）</a:t>
            </a:r>
            <a:endParaRPr lang="zh-CN" altLang="zh-CN" sz="2800" b="1"/>
          </a:p>
          <a:p>
            <a:r>
              <a:rPr lang="zh-CN" altLang="zh-CN" sz="2800" b="1"/>
              <a:t>⑹朝菌不知晦朔，蟪蛄不知春秋，此小年也。（《逍遥游》）（          ）</a:t>
            </a:r>
            <a:endParaRPr lang="zh-CN" altLang="zh-CN" sz="2800" b="1"/>
          </a:p>
          <a:p>
            <a:r>
              <a:rPr lang="zh-CN" altLang="zh-CN" sz="2800" b="1"/>
              <a:t>⑺相如每朝时，常称病。《廉颇蔺相如列传》（          ）</a:t>
            </a:r>
            <a:endParaRPr lang="zh-CN" altLang="zh-CN" sz="2800" b="1"/>
          </a:p>
          <a:p>
            <a:r>
              <a:rPr lang="zh-CN" altLang="zh-CN" sz="2800" b="1"/>
              <a:t>⑻三顾频烦天下计，两朝开济老臣心。（《蜀相》）（          ）</a:t>
            </a:r>
            <a:endParaRPr lang="zh-CN" altLang="zh-CN" sz="2800" b="1"/>
          </a:p>
          <a:p>
            <a:r>
              <a:rPr lang="zh-CN" altLang="zh-CN" sz="2800" b="1"/>
              <a:t>⑼成语“班师回朝（          ）”“朝（          ）秦暮楚”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554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400" b="1"/>
              <a:t>2.朝：①早晨；②一日，一天；③朝见（天子）；④朝廷；⑤拜见；⑥朝代；⑦一代君主统治的时期。</a:t>
            </a:r>
            <a:endParaRPr lang="zh-CN" altLang="zh-CN" sz="2400" b="1"/>
          </a:p>
          <a:p>
            <a:r>
              <a:rPr lang="zh-CN" altLang="zh-CN" sz="2400" b="1"/>
              <a:t>⑴强国请服，弱国入朝</a:t>
            </a:r>
            <a:r>
              <a:rPr lang="zh-CN" altLang="zh-CN" sz="2800" b="1" u="sng">
                <a:solidFill>
                  <a:srgbClr val="FF0000"/>
                </a:solidFill>
              </a:rPr>
              <a:t>（拜见）</a:t>
            </a:r>
            <a:r>
              <a:rPr lang="zh-CN" altLang="zh-CN" sz="2400" b="1"/>
              <a:t>。（《过秦论》）</a:t>
            </a:r>
            <a:endParaRPr lang="zh-CN" altLang="zh-CN" sz="2400" b="1"/>
          </a:p>
          <a:p>
            <a:r>
              <a:rPr lang="zh-CN" altLang="zh-CN" sz="2400" b="1"/>
              <a:t>⑵序八州而朝</a:t>
            </a:r>
            <a:r>
              <a:rPr lang="zh-CN" altLang="zh-CN" sz="2800" b="1" u="sng">
                <a:solidFill>
                  <a:srgbClr val="FF0000"/>
                </a:solidFill>
              </a:rPr>
              <a:t>（使……朝见（天子））</a:t>
            </a:r>
            <a:r>
              <a:rPr lang="zh-CN" altLang="zh-CN" sz="2400" b="1"/>
              <a:t>同列，百有余年矣。（《过秦论》）</a:t>
            </a:r>
            <a:endParaRPr lang="zh-CN" altLang="zh-CN" sz="2400" b="1"/>
          </a:p>
          <a:p>
            <a:r>
              <a:rPr lang="zh-CN" altLang="zh-CN" sz="2400" b="1"/>
              <a:t>⑶朝</a:t>
            </a:r>
            <a:r>
              <a:rPr lang="zh-CN" altLang="zh-CN" sz="2800" b="1" u="sng">
                <a:solidFill>
                  <a:srgbClr val="FF0000"/>
                </a:solidFill>
              </a:rPr>
              <a:t>（早晨）</a:t>
            </a:r>
            <a:r>
              <a:rPr lang="zh-CN" altLang="zh-CN" sz="2400" b="1"/>
              <a:t>歌夜弦，为秦宫人。（《阿房宫赋》）</a:t>
            </a:r>
            <a:endParaRPr lang="zh-CN" altLang="zh-CN" sz="2400" b="1"/>
          </a:p>
          <a:p>
            <a:r>
              <a:rPr lang="zh-CN" altLang="zh-CN" sz="2400" b="1"/>
              <a:t>⑷此吾祖太常公宣德间执此以朝</a:t>
            </a:r>
            <a:r>
              <a:rPr lang="zh-CN" altLang="zh-CN" sz="2800" b="1" u="sng">
                <a:solidFill>
                  <a:srgbClr val="FF0000"/>
                </a:solidFill>
              </a:rPr>
              <a:t>（朝见（天子））</a:t>
            </a:r>
            <a:r>
              <a:rPr lang="zh-CN" altLang="zh-CN" sz="2400" b="1"/>
              <a:t>，他日汝当用之！（《项脊轩志》）</a:t>
            </a:r>
            <a:endParaRPr lang="zh-CN" altLang="zh-CN" sz="2400" b="1"/>
          </a:p>
          <a:p>
            <a:r>
              <a:rPr lang="zh-CN" altLang="zh-CN" sz="2400" b="1"/>
              <a:t>⑸逮奉圣朝</a:t>
            </a:r>
            <a:r>
              <a:rPr lang="zh-CN" altLang="zh-CN" sz="2800" b="1" u="sng">
                <a:solidFill>
                  <a:srgbClr val="FF0000"/>
                </a:solidFill>
              </a:rPr>
              <a:t>（朝代）</a:t>
            </a:r>
            <a:r>
              <a:rPr lang="zh-CN" altLang="zh-CN" sz="2400" b="1"/>
              <a:t>，沐浴清化。（《陈情表》）</a:t>
            </a:r>
            <a:endParaRPr lang="zh-CN" altLang="zh-CN" sz="2400" b="1"/>
          </a:p>
          <a:p>
            <a:r>
              <a:rPr lang="zh-CN" altLang="zh-CN" sz="2400" b="1"/>
              <a:t>⑹朝</a:t>
            </a:r>
            <a:r>
              <a:rPr lang="zh-CN" altLang="zh-CN" sz="2800" b="1" u="sng">
                <a:solidFill>
                  <a:srgbClr val="FF0000"/>
                </a:solidFill>
              </a:rPr>
              <a:t>（早晨）</a:t>
            </a:r>
            <a:r>
              <a:rPr lang="zh-CN" altLang="zh-CN" sz="2400" b="1"/>
              <a:t>菌不知晦朔，蟪蛄不知春秋，此小年也。（《逍遥游》）</a:t>
            </a:r>
            <a:endParaRPr lang="zh-CN" altLang="zh-CN" sz="2400" b="1"/>
          </a:p>
          <a:p>
            <a:r>
              <a:rPr lang="zh-CN" altLang="zh-CN" sz="2400" b="1"/>
              <a:t>⑺相如每朝</a:t>
            </a:r>
            <a:r>
              <a:rPr lang="zh-CN" altLang="zh-CN" sz="2800" b="1" u="sng">
                <a:solidFill>
                  <a:srgbClr val="FF0000"/>
                </a:solidFill>
              </a:rPr>
              <a:t>（朝见（天子））</a:t>
            </a:r>
            <a:r>
              <a:rPr lang="zh-CN" altLang="zh-CN" sz="2400" b="1"/>
              <a:t>时，常称病。（《廉颇蔺相如列传》）</a:t>
            </a:r>
            <a:endParaRPr lang="zh-CN" altLang="zh-CN" sz="2400" b="1"/>
          </a:p>
          <a:p>
            <a:r>
              <a:rPr lang="zh-CN" altLang="zh-CN" sz="2400" b="1"/>
              <a:t>⑻三顾频烦天下计，两朝</a:t>
            </a:r>
            <a:r>
              <a:rPr lang="zh-CN" altLang="zh-CN" sz="2800" b="1" u="sng">
                <a:solidFill>
                  <a:srgbClr val="FF0000"/>
                </a:solidFill>
              </a:rPr>
              <a:t>（一代君主统治的时期）</a:t>
            </a:r>
            <a:r>
              <a:rPr lang="zh-CN" altLang="zh-CN" sz="2400" b="1"/>
              <a:t>开济老臣心。（《蜀相》）</a:t>
            </a:r>
            <a:endParaRPr lang="zh-CN" altLang="zh-CN" sz="2400" b="1"/>
          </a:p>
          <a:p>
            <a:r>
              <a:rPr lang="zh-CN" altLang="zh-CN" sz="2400" b="1"/>
              <a:t>⑼成语“班师回朝</a:t>
            </a:r>
            <a:r>
              <a:rPr lang="zh-CN" altLang="zh-CN" sz="2800" b="1" u="sng">
                <a:solidFill>
                  <a:srgbClr val="FF0000"/>
                </a:solidFill>
              </a:rPr>
              <a:t>（朝廷）</a:t>
            </a:r>
            <a:r>
              <a:rPr lang="zh-CN" altLang="zh-CN" sz="2400" b="1"/>
              <a:t>”“朝</a:t>
            </a:r>
            <a:r>
              <a:rPr lang="zh-CN" altLang="zh-CN" sz="2800" b="1" u="sng">
                <a:solidFill>
                  <a:srgbClr val="FF0000"/>
                </a:solidFill>
              </a:rPr>
              <a:t>（早晨）</a:t>
            </a:r>
            <a:r>
              <a:rPr lang="zh-CN" altLang="zh-CN" sz="2400" b="1"/>
              <a:t>秦暮楚”</a:t>
            </a:r>
            <a:endParaRPr lang="zh-CN" altLang="zh-CN" sz="2400" b="1"/>
          </a:p>
        </p:txBody>
      </p:sp>
    </p:spTree>
  </p:cSld>
  <p:clrMapOvr>
    <a:masterClrMapping/>
  </p:clrMapOvr>
  <p:transition>
    <p:split orient="vert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6985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解释下列加点词语的意思：</a:t>
            </a:r>
            <a:endParaRPr lang="zh-CN" altLang="zh-CN" sz="2800" b="1"/>
          </a:p>
          <a:p>
            <a:r>
              <a:rPr lang="zh-CN" altLang="zh-CN" sz="2800" b="1"/>
              <a:t>(1)譬如朝露，去日苦多。《短歌行》（          ）</a:t>
            </a:r>
            <a:endParaRPr lang="zh-CN" altLang="zh-CN" sz="2800" b="1"/>
          </a:p>
          <a:p>
            <a:r>
              <a:rPr lang="zh-CN" altLang="zh-CN" sz="2800" b="1"/>
              <a:t>(2)弟走从军阿姨死，暮去朝来颜色故。《琵琶行并序》（          ）</a:t>
            </a:r>
            <a:endParaRPr lang="zh-CN" altLang="zh-CN" sz="2800" b="1"/>
          </a:p>
          <a:p>
            <a:r>
              <a:rPr lang="zh-CN" altLang="zh-CN" sz="2800" b="1"/>
              <a:t>(3)春江花朝秋月夜，往往取酒还独倾。《琵琶行并序》（          ）</a:t>
            </a:r>
            <a:endParaRPr lang="zh-CN" altLang="zh-CN" sz="2800" b="1"/>
          </a:p>
          <a:p>
            <a:r>
              <a:rPr lang="zh-CN" altLang="zh-CN" sz="2800" b="1"/>
              <a:t>(4)两情若是久长时，又岂在朝朝暮暮。《鹊桥仙》（          ）</a:t>
            </a:r>
            <a:endParaRPr lang="zh-CN" altLang="zh-CN" sz="2800" b="1"/>
          </a:p>
          <a:p>
            <a:r>
              <a:rPr lang="zh-CN" altLang="zh-CN" sz="2800" b="1"/>
              <a:t>(5)欲辟土地，朝秦楚《齐桓晋文之事》（          ）</a:t>
            </a:r>
            <a:endParaRPr lang="zh-CN" altLang="zh-CN" sz="2800" b="1"/>
          </a:p>
          <a:p>
            <a:r>
              <a:rPr lang="zh-CN" altLang="zh-CN" sz="2800" b="1"/>
              <a:t>(6)使天下仕者皆欲立于王之朝《齐桓晋文之事》（          ）</a:t>
            </a:r>
            <a:endParaRPr lang="zh-CN" altLang="zh-CN" sz="2800" b="1"/>
          </a:p>
          <a:p>
            <a:r>
              <a:rPr lang="zh-CN" altLang="zh-CN" sz="2800" b="1"/>
              <a:t>(7)许君焦、瑕，朝济而夕设版焉《烛之武退秦师》（          ）</a:t>
            </a:r>
            <a:endParaRPr lang="zh-CN" altLang="zh-CN" sz="2800" b="1"/>
          </a:p>
          <a:p>
            <a:r>
              <a:rPr lang="zh-CN" altLang="zh-CN" sz="2800" b="1"/>
              <a:t>(8)则是夜光之璧不饰朝廷《谏逐客书》（          ）</a:t>
            </a:r>
            <a:endParaRPr lang="zh-CN" altLang="zh-CN" sz="2800" b="1"/>
          </a:p>
          <a:p>
            <a:r>
              <a:rPr lang="zh-CN" altLang="zh-CN" sz="2800" b="1"/>
              <a:t>(9)议法度而修之于朝廷《答司马谏议书》（          ）</a:t>
            </a:r>
            <a:endParaRPr lang="zh-CN" altLang="zh-CN" sz="2800" b="1"/>
          </a:p>
          <a:p>
            <a:r>
              <a:rPr lang="zh-CN" altLang="zh-CN" sz="2800" b="1"/>
              <a:t>(10)胥怨者民也，非特朝廷士大夫而已《答司马谏议书》（          ）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569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解释下列加点词语的意思：</a:t>
            </a:r>
            <a:endParaRPr lang="zh-CN" altLang="zh-CN" sz="2800" b="1"/>
          </a:p>
          <a:p>
            <a:r>
              <a:rPr lang="zh-CN" altLang="zh-CN" sz="2800" b="1"/>
              <a:t>(11)朝歌夜弦，为秦宫人。《阿房宫赋》（          ）</a:t>
            </a:r>
            <a:endParaRPr lang="zh-CN" altLang="zh-CN" sz="2800" b="1"/>
          </a:p>
          <a:p>
            <a:r>
              <a:rPr lang="zh-CN" altLang="zh-CN" sz="2800" b="1"/>
              <a:t>(12)六朝旧事随流水，但寒烟衰草凝绿。《桂枝香·金陵怀》（          ）</a:t>
            </a:r>
            <a:endParaRPr lang="zh-CN" altLang="zh-CN" sz="2800" b="1"/>
          </a:p>
          <a:p>
            <a:r>
              <a:rPr lang="zh-CN" altLang="zh-CN" sz="2800" b="1"/>
              <a:t>(13)朝飞暮卷，云霞翠轩《游园》（          ）</a:t>
            </a:r>
            <a:endParaRPr lang="zh-CN" altLang="zh-CN" sz="2800" b="1"/>
          </a:p>
          <a:p>
            <a:r>
              <a:rPr lang="zh-CN" altLang="zh-CN" sz="2800" b="1"/>
              <a:t>(14)今一朝而鬻技百金，请与之。《五石之瓠》（          ）</a:t>
            </a:r>
            <a:endParaRPr lang="zh-CN" altLang="zh-CN" sz="2800" b="1"/>
          </a:p>
          <a:p>
            <a:r>
              <a:rPr lang="zh-CN" altLang="zh-CN" sz="2800" b="1"/>
              <a:t>(15)君不见高堂明镜悲白发，朝如青丝暮成雪。《将进酒》（          ）</a:t>
            </a:r>
            <a:endParaRPr lang="zh-CN" altLang="zh-CN" sz="2800" b="1"/>
          </a:p>
          <a:p>
            <a:r>
              <a:rPr lang="zh-CN" altLang="zh-CN" sz="2800" b="1"/>
              <a:t>(16)单于壮其节，朝夕遣人候问武《苏武传》（          ）</a:t>
            </a:r>
            <a:endParaRPr lang="zh-CN" altLang="zh-CN" sz="2800" b="1"/>
          </a:p>
          <a:p>
            <a:r>
              <a:rPr lang="zh-CN" altLang="zh-CN" sz="2800" b="1"/>
              <a:t>(17)人生如朝露，何久自苦如此！《苏武传》（          ）</a:t>
            </a:r>
            <a:endParaRPr lang="zh-CN" altLang="zh-CN" sz="2800" b="1"/>
          </a:p>
          <a:p>
            <a:r>
              <a:rPr lang="zh-CN" altLang="zh-CN" sz="2800" b="1"/>
              <a:t>(18)强国请服，弱国入朝。《过秦论》（          ）</a:t>
            </a:r>
            <a:endParaRPr lang="zh-CN" altLang="zh-CN" sz="2800" b="1"/>
          </a:p>
          <a:p>
            <a:r>
              <a:rPr lang="zh-CN" altLang="zh-CN" sz="2800" b="1"/>
              <a:t>(19)致万乘之势，序八州而朝同列《过秦论》（          ）</a:t>
            </a:r>
            <a:endParaRPr lang="zh-CN" altLang="zh-CN" sz="2800" b="1"/>
          </a:p>
          <a:p>
            <a:r>
              <a:rPr lang="zh-CN" altLang="zh-CN" sz="2800" b="1"/>
              <a:t>(20)夙兴夜寐，靡有朝矣。《氓》（          ）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569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(21)朝搴附之木兰兮，夕揽洲之宿莽。《离骚》（          ）</a:t>
            </a:r>
            <a:endParaRPr lang="zh-CN" altLang="zh-CN" sz="2800" b="1"/>
          </a:p>
          <a:p>
            <a:r>
              <a:rPr lang="zh-CN" altLang="zh-CN" sz="2800" b="1"/>
              <a:t>(22)余虽好修姱以鞿羁兮，謇朝谇而夕替。《离骚》（          ）</a:t>
            </a:r>
            <a:endParaRPr lang="zh-CN" altLang="zh-CN" sz="2800" b="1"/>
          </a:p>
          <a:p>
            <a:r>
              <a:rPr lang="zh-CN" altLang="zh-CN" sz="2800" b="1"/>
              <a:t>(23)朝成绣夹裙，晚成单罗衫。《孔雀东南飞》（          ）</a:t>
            </a:r>
            <a:endParaRPr lang="zh-CN" altLang="zh-CN" sz="2800" b="1"/>
          </a:p>
          <a:p>
            <a:r>
              <a:rPr lang="zh-CN" altLang="zh-CN" sz="2800" b="1"/>
              <a:t>(24)朝避猛虎，夕避长蛇《蜀道难》（          ）</a:t>
            </a:r>
            <a:endParaRPr lang="zh-CN" altLang="zh-CN" sz="2800" b="1"/>
          </a:p>
          <a:p>
            <a:r>
              <a:rPr lang="zh-CN" altLang="zh-CN" sz="2800" b="1"/>
              <a:t>(25)三顾频烦天下计，两朝开济老臣心。《蜀相》（          ）</a:t>
            </a:r>
            <a:endParaRPr lang="zh-CN" altLang="zh-CN" sz="2800" b="1"/>
          </a:p>
          <a:p>
            <a:r>
              <a:rPr lang="zh-CN" altLang="zh-CN" sz="2800" b="1"/>
              <a:t>(26)逮奉圣朝，沐浴清化。《陈情表》（          ）</a:t>
            </a:r>
            <a:endParaRPr lang="zh-CN" altLang="zh-CN" sz="2800" b="1"/>
          </a:p>
          <a:p>
            <a:r>
              <a:rPr lang="zh-CN" altLang="zh-CN" sz="2800" b="1"/>
              <a:t>(27)少仕伪朝《陈情表》（          ）</a:t>
            </a:r>
            <a:endParaRPr lang="zh-CN" altLang="zh-CN" sz="2800" b="1"/>
          </a:p>
          <a:p>
            <a:r>
              <a:rPr lang="zh-CN" altLang="zh-CN" sz="2800" b="1"/>
              <a:t>(28)人命危浅，朝不虑夕《陈情表》（          ）</a:t>
            </a:r>
            <a:endParaRPr lang="zh-CN" altLang="zh-CN" sz="2800" b="1"/>
          </a:p>
          <a:p>
            <a:r>
              <a:rPr lang="zh-CN" altLang="zh-CN" sz="2800" b="1"/>
              <a:t>(29)此吾祖太常公宣德间执此以朝《项脊轩志》（          ）</a:t>
            </a:r>
            <a:endParaRPr lang="zh-CN" altLang="zh-CN" sz="2800" b="1"/>
          </a:p>
          <a:p>
            <a:r>
              <a:rPr lang="zh-CN" altLang="zh-CN" sz="2800" b="1">
                <a:sym typeface="+mn-ea"/>
              </a:rPr>
              <a:t>(</a:t>
            </a:r>
            <a:r>
              <a:rPr lang="en-US" altLang="zh-CN" sz="2800" b="1">
                <a:sym typeface="+mn-ea"/>
              </a:rPr>
              <a:t>30</a:t>
            </a:r>
            <a:r>
              <a:rPr lang="zh-CN" altLang="zh-CN" sz="2800" b="1">
                <a:sym typeface="+mn-ea"/>
              </a:rPr>
              <a:t>)</a:t>
            </a:r>
            <a:r>
              <a:rPr lang="zh-CN" altLang="zh-CN" sz="2800" b="1"/>
              <a:t>小楼一夜听春雨，深巷明朝卖杏花。《临安春雨初霁》（          ）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04495"/>
            <a:ext cx="9036496" cy="6123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解释下列加点词语的意思：</a:t>
            </a:r>
            <a:endParaRPr lang="zh-CN" altLang="zh-CN" sz="2800" b="1"/>
          </a:p>
          <a:p>
            <a:r>
              <a:rPr sz="2800" b="1"/>
              <a:t>(1)譬如朝露，去日苦多。《短歌行》</a:t>
            </a:r>
            <a:r>
              <a:rPr lang="zh-CN" altLang="zh-CN" sz="2800" b="1" u="sng">
                <a:solidFill>
                  <a:srgbClr val="FF0000"/>
                </a:solidFill>
              </a:rPr>
              <a:t>早晨</a:t>
            </a:r>
            <a:endParaRPr sz="2800" b="1"/>
          </a:p>
          <a:p>
            <a:r>
              <a:rPr sz="2800" b="1"/>
              <a:t>(2)弟走从军阿姨死，暮去朝来颜色故。《琵琶行并序》</a:t>
            </a:r>
            <a:r>
              <a:rPr lang="zh-CN" altLang="zh-CN" sz="2800" b="1" u="sng">
                <a:solidFill>
                  <a:srgbClr val="FF0000"/>
                </a:solidFill>
              </a:rPr>
              <a:t>早晨</a:t>
            </a:r>
            <a:endParaRPr sz="2800" b="1"/>
          </a:p>
          <a:p>
            <a:r>
              <a:rPr sz="2800" b="1"/>
              <a:t>(3)春江花朝秋月夜，往往取酒还独倾。《琵琶行并序》</a:t>
            </a:r>
            <a:r>
              <a:rPr lang="zh-CN" altLang="zh-CN" sz="2800" b="1" u="sng">
                <a:solidFill>
                  <a:srgbClr val="FF0000"/>
                </a:solidFill>
              </a:rPr>
              <a:t>早晨</a:t>
            </a:r>
            <a:endParaRPr sz="2800" b="1"/>
          </a:p>
          <a:p>
            <a:r>
              <a:rPr sz="2800" b="1"/>
              <a:t>(4)两情若是久长时，又岂在朝朝暮暮。《鹊桥仙》</a:t>
            </a:r>
            <a:r>
              <a:rPr lang="zh-CN" altLang="zh-CN" sz="2800" b="1" u="sng">
                <a:solidFill>
                  <a:srgbClr val="FF0000"/>
                </a:solidFill>
              </a:rPr>
              <a:t>早晨</a:t>
            </a:r>
            <a:endParaRPr sz="2800" b="1"/>
          </a:p>
          <a:p>
            <a:r>
              <a:rPr sz="2800" b="1"/>
              <a:t>(5)欲辟土地，朝秦楚《齐桓晋文之事》</a:t>
            </a:r>
            <a:r>
              <a:rPr lang="zh-CN" altLang="zh-CN" sz="2800" b="1" u="sng">
                <a:solidFill>
                  <a:srgbClr val="FF0000"/>
                </a:solidFill>
              </a:rPr>
              <a:t>使……来朝见</a:t>
            </a:r>
            <a:endParaRPr sz="2800" b="1"/>
          </a:p>
          <a:p>
            <a:r>
              <a:rPr sz="2800" b="1"/>
              <a:t>(6)使天下仕者皆欲立于王之朝《齐桓晋文之事》</a:t>
            </a:r>
            <a:r>
              <a:rPr lang="zh-CN" altLang="zh-CN" sz="2800" b="1" u="sng">
                <a:solidFill>
                  <a:srgbClr val="FF0000"/>
                </a:solidFill>
              </a:rPr>
              <a:t>朝廷</a:t>
            </a:r>
            <a:endParaRPr sz="2800" b="1"/>
          </a:p>
          <a:p>
            <a:r>
              <a:rPr sz="2800" b="1"/>
              <a:t>(7)许君焦、瑕，朝济而夕设版焉《烛之武退秦师》</a:t>
            </a:r>
            <a:r>
              <a:rPr lang="zh-CN" altLang="zh-CN" sz="2800" b="1" u="sng">
                <a:solidFill>
                  <a:srgbClr val="FF0000"/>
                </a:solidFill>
              </a:rPr>
              <a:t>早上</a:t>
            </a:r>
            <a:endParaRPr sz="2800" b="1"/>
          </a:p>
          <a:p>
            <a:r>
              <a:rPr sz="2800" b="1"/>
              <a:t>(8)则是夜光之璧不饰朝廷《谏逐客书》</a:t>
            </a:r>
            <a:r>
              <a:rPr lang="zh-CN" altLang="zh-CN" sz="2800" b="1" u="sng">
                <a:solidFill>
                  <a:srgbClr val="FF0000"/>
                </a:solidFill>
              </a:rPr>
              <a:t>朝堂</a:t>
            </a:r>
            <a:endParaRPr sz="2800" b="1"/>
          </a:p>
          <a:p>
            <a:r>
              <a:rPr sz="2800" b="1"/>
              <a:t>(9)议法度而修之于朝廷《答司马谏议书》</a:t>
            </a:r>
            <a:r>
              <a:rPr lang="zh-CN" altLang="zh-CN" sz="2800" b="1" u="sng">
                <a:solidFill>
                  <a:srgbClr val="FF0000"/>
                </a:solidFill>
              </a:rPr>
              <a:t>朝廷</a:t>
            </a:r>
            <a:endParaRPr sz="2800" b="1"/>
          </a:p>
          <a:p>
            <a:r>
              <a:rPr sz="2800" b="1"/>
              <a:t>(10)胥怨者民也，非特朝廷士大夫而已《答司马谏议书》</a:t>
            </a:r>
            <a:r>
              <a:rPr lang="zh-CN" altLang="zh-CN" sz="2800" b="1" u="sng">
                <a:solidFill>
                  <a:srgbClr val="FF0000"/>
                </a:solidFill>
              </a:rPr>
              <a:t>朝廷</a:t>
            </a:r>
            <a:endParaRPr lang="zh-CN" altLang="zh-CN" sz="28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04495"/>
            <a:ext cx="9036496" cy="6123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(11)朝歌夜弦，为秦宫人。《阿房宫赋》</a:t>
            </a:r>
            <a:r>
              <a:rPr lang="zh-CN" altLang="zh-CN" sz="2800" b="1" u="sng">
                <a:solidFill>
                  <a:srgbClr val="FF0000"/>
                </a:solidFill>
              </a:rPr>
              <a:t>早上</a:t>
            </a:r>
            <a:endParaRPr sz="2800" b="1"/>
          </a:p>
          <a:p>
            <a:r>
              <a:rPr sz="2800" b="1"/>
              <a:t>(12)六朝旧事随流水，但寒烟衰草凝绿。《桂枝香·金陵怀》</a:t>
            </a:r>
            <a:r>
              <a:rPr lang="zh-CN" altLang="zh-CN" sz="2800" b="1" u="sng">
                <a:solidFill>
                  <a:srgbClr val="FF0000"/>
                </a:solidFill>
              </a:rPr>
              <a:t>朝代</a:t>
            </a:r>
            <a:endParaRPr sz="2800" b="1"/>
          </a:p>
          <a:p>
            <a:r>
              <a:rPr sz="2800" b="1"/>
              <a:t>(13)朝飞暮卷，云霞翠轩《游园》</a:t>
            </a:r>
            <a:r>
              <a:rPr lang="zh-CN" altLang="zh-CN" sz="2800" b="1" u="sng">
                <a:solidFill>
                  <a:srgbClr val="FF0000"/>
                </a:solidFill>
              </a:rPr>
              <a:t>早晨</a:t>
            </a:r>
            <a:endParaRPr sz="2800" b="1"/>
          </a:p>
          <a:p>
            <a:r>
              <a:rPr sz="2800" b="1"/>
              <a:t>(14)今一朝而鬻技百金，请与之。《五石之瓠》</a:t>
            </a:r>
            <a:r>
              <a:rPr lang="zh-CN" altLang="zh-CN" sz="2800" b="1" u="sng">
                <a:solidFill>
                  <a:srgbClr val="FF0000"/>
                </a:solidFill>
              </a:rPr>
              <a:t>一日，一天</a:t>
            </a:r>
            <a:endParaRPr lang="zh-CN" altLang="zh-CN" sz="2800" b="1" u="sng">
              <a:solidFill>
                <a:srgbClr val="FF0000"/>
              </a:solidFill>
            </a:endParaRPr>
          </a:p>
          <a:p>
            <a:r>
              <a:rPr sz="2800" b="1"/>
              <a:t>(15)君不见高堂明镜悲白发，朝如青丝暮成雪。《将进酒》</a:t>
            </a:r>
            <a:r>
              <a:rPr lang="zh-CN" altLang="zh-CN" sz="2800" b="1" u="sng">
                <a:solidFill>
                  <a:srgbClr val="FF0000"/>
                </a:solidFill>
              </a:rPr>
              <a:t>早晨</a:t>
            </a:r>
            <a:endParaRPr sz="2800" b="1"/>
          </a:p>
          <a:p>
            <a:r>
              <a:rPr sz="2800" b="1"/>
              <a:t>(16)单于壮其节，朝夕遣人候问武《苏武传》</a:t>
            </a:r>
            <a:r>
              <a:rPr lang="zh-CN" altLang="zh-CN" sz="2800" b="1" u="sng">
                <a:solidFill>
                  <a:srgbClr val="FF0000"/>
                </a:solidFill>
              </a:rPr>
              <a:t>早</a:t>
            </a:r>
            <a:endParaRPr sz="2800" b="1"/>
          </a:p>
          <a:p>
            <a:r>
              <a:rPr sz="2800" b="1"/>
              <a:t>(17)人生如朝露，何久自苦如此！《苏武传》</a:t>
            </a:r>
            <a:r>
              <a:rPr lang="zh-CN" altLang="zh-CN" sz="2800" b="1" u="sng">
                <a:solidFill>
                  <a:srgbClr val="FF0000"/>
                </a:solidFill>
              </a:rPr>
              <a:t>早晨</a:t>
            </a:r>
            <a:endParaRPr sz="2800" b="1"/>
          </a:p>
          <a:p>
            <a:r>
              <a:rPr sz="2800" b="1"/>
              <a:t>(18)强国请服，弱国入朝。《过秦论》</a:t>
            </a:r>
            <a:r>
              <a:rPr lang="zh-CN" altLang="zh-CN" sz="2800" b="1" u="sng">
                <a:solidFill>
                  <a:srgbClr val="FF0000"/>
                </a:solidFill>
              </a:rPr>
              <a:t>朝拜</a:t>
            </a:r>
            <a:endParaRPr sz="2800" b="1"/>
          </a:p>
          <a:p>
            <a:r>
              <a:rPr sz="2800" b="1"/>
              <a:t>(19)致万乘之势，序八州而朝同列《过秦论》</a:t>
            </a:r>
            <a:r>
              <a:rPr lang="zh-CN" altLang="zh-CN" sz="2800" b="1" u="sng">
                <a:solidFill>
                  <a:srgbClr val="FF0000"/>
                </a:solidFill>
              </a:rPr>
              <a:t>使……来朝见</a:t>
            </a:r>
            <a:endParaRPr lang="zh-CN" altLang="zh-CN" sz="2800" b="1" u="sng">
              <a:solidFill>
                <a:srgbClr val="FF0000"/>
              </a:solidFill>
            </a:endParaRPr>
          </a:p>
          <a:p>
            <a:r>
              <a:rPr sz="2800" b="1"/>
              <a:t>(20)夙兴夜寐，靡有朝矣。《氓》</a:t>
            </a:r>
            <a:r>
              <a:rPr lang="zh-CN" altLang="zh-CN" sz="2800" b="1" u="sng">
                <a:solidFill>
                  <a:srgbClr val="FF0000"/>
                </a:solidFill>
              </a:rPr>
              <a:t>日、天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827088" y="1125538"/>
            <a:ext cx="7631112" cy="2799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学习目标：</a:t>
            </a:r>
            <a:endParaRPr lang="en-US" altLang="zh-CN" sz="4400" b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1.</a:t>
            </a: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理解、落实关键字句</a:t>
            </a:r>
            <a:r>
              <a:rPr lang="en-US" altLang="zh-CN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,</a:t>
            </a:r>
            <a:endParaRPr lang="en-US" altLang="zh-CN" sz="4400" b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2.</a:t>
            </a: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积累文化常识。</a:t>
            </a:r>
            <a:endParaRPr lang="zh-CN" altLang="en-US" sz="4400" b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04495"/>
            <a:ext cx="9036496" cy="569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(21)朝搴附之木兰兮，夕揽洲之宿莽。《离骚》</a:t>
            </a:r>
            <a:r>
              <a:rPr lang="zh-CN" altLang="zh-CN" sz="2800" b="1" u="sng">
                <a:solidFill>
                  <a:srgbClr val="FF0000"/>
                </a:solidFill>
              </a:rPr>
              <a:t>早晨</a:t>
            </a:r>
            <a:endParaRPr sz="2800" b="1"/>
          </a:p>
          <a:p>
            <a:r>
              <a:rPr sz="2800" b="1"/>
              <a:t>(22)余虽好修姱以鞿羁兮，謇朝谇而夕替。《离骚》</a:t>
            </a:r>
            <a:r>
              <a:rPr lang="zh-CN" altLang="zh-CN" sz="2800" b="1" u="sng">
                <a:solidFill>
                  <a:srgbClr val="FF0000"/>
                </a:solidFill>
              </a:rPr>
              <a:t>早上</a:t>
            </a:r>
            <a:endParaRPr sz="2800" b="1"/>
          </a:p>
          <a:p>
            <a:r>
              <a:rPr sz="2800" b="1"/>
              <a:t>(23)朝成绣夹裙，晚成单罗衫。《孔雀东南飞》</a:t>
            </a:r>
            <a:r>
              <a:rPr lang="zh-CN" altLang="zh-CN" sz="2800" b="1" u="sng">
                <a:solidFill>
                  <a:srgbClr val="FF0000"/>
                </a:solidFill>
              </a:rPr>
              <a:t>早晨</a:t>
            </a:r>
            <a:endParaRPr sz="2800" b="1"/>
          </a:p>
          <a:p>
            <a:r>
              <a:rPr sz="2800" b="1"/>
              <a:t>(24)朝避猛虎，夕避长蛇《蜀道难》</a:t>
            </a:r>
            <a:r>
              <a:rPr lang="zh-CN" altLang="zh-CN" sz="2800" b="1" u="sng">
                <a:solidFill>
                  <a:srgbClr val="FF0000"/>
                </a:solidFill>
              </a:rPr>
              <a:t>早上</a:t>
            </a:r>
            <a:endParaRPr sz="2800" b="1"/>
          </a:p>
          <a:p>
            <a:r>
              <a:rPr sz="2800" b="1"/>
              <a:t>(25)三顾频烦天下计，两朝开济老臣心。《蜀相》</a:t>
            </a:r>
            <a:r>
              <a:rPr lang="zh-CN" altLang="zh-CN" sz="2800" b="1" u="sng">
                <a:solidFill>
                  <a:srgbClr val="FF0000"/>
                </a:solidFill>
              </a:rPr>
              <a:t>朝代</a:t>
            </a:r>
            <a:endParaRPr sz="2800" b="1"/>
          </a:p>
          <a:p>
            <a:r>
              <a:rPr sz="2800" b="1"/>
              <a:t>(26)逮奉圣朝，沐浴清化。《陈情表》</a:t>
            </a:r>
            <a:r>
              <a:rPr lang="zh-CN" altLang="zh-CN" sz="2800" b="1" u="sng">
                <a:solidFill>
                  <a:srgbClr val="FF0000"/>
                </a:solidFill>
              </a:rPr>
              <a:t>朝代</a:t>
            </a:r>
            <a:endParaRPr sz="2800" b="1"/>
          </a:p>
          <a:p>
            <a:r>
              <a:rPr sz="2800" b="1"/>
              <a:t>(27)少仕伪朝《陈情表》</a:t>
            </a:r>
            <a:r>
              <a:rPr lang="zh-CN" altLang="zh-CN" sz="2800" b="1" u="sng">
                <a:solidFill>
                  <a:srgbClr val="FF0000"/>
                </a:solidFill>
              </a:rPr>
              <a:t>朝代</a:t>
            </a:r>
            <a:endParaRPr sz="2800" b="1"/>
          </a:p>
          <a:p>
            <a:r>
              <a:rPr sz="2800" b="1"/>
              <a:t>(28)人命危浅，朝不虑夕《陈情表》</a:t>
            </a:r>
            <a:r>
              <a:rPr lang="zh-CN" altLang="zh-CN" sz="2800" b="1" u="sng">
                <a:solidFill>
                  <a:srgbClr val="FF0000"/>
                </a:solidFill>
              </a:rPr>
              <a:t>早晨</a:t>
            </a:r>
            <a:endParaRPr sz="2800" b="1"/>
          </a:p>
          <a:p>
            <a:r>
              <a:rPr sz="2800" b="1"/>
              <a:t>(29)此吾祖太常公宣德间执此以朝《项脊轩志》</a:t>
            </a:r>
            <a:r>
              <a:rPr lang="zh-CN" altLang="zh-CN" sz="2800" b="1" u="sng">
                <a:solidFill>
                  <a:srgbClr val="FF0000"/>
                </a:solidFill>
              </a:rPr>
              <a:t>朝见（天子），上朝觐见天子</a:t>
            </a:r>
            <a:endParaRPr sz="2800" b="1"/>
          </a:p>
          <a:p>
            <a:r>
              <a:rPr sz="2800" b="1"/>
              <a:t>(30)小楼一夜听春雨，深巷明朝卖杏花。《临安春雨初霁》</a:t>
            </a:r>
            <a:r>
              <a:rPr lang="zh-CN" altLang="zh-CN" sz="2800" b="1" u="sng">
                <a:solidFill>
                  <a:srgbClr val="FF0000"/>
                </a:solidFill>
              </a:rPr>
              <a:t>早晨</a:t>
            </a:r>
            <a:endParaRPr lang="zh-CN" altLang="zh-CN" sz="28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739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400" b="1"/>
              <a:t>3.辞：①口供；②言词，词句；③告诉，讲话；④推辞，不接受；⑤辞别，告别；⑥文体的一种；⑦托辞，借口。</a:t>
            </a:r>
            <a:endParaRPr lang="zh-CN" altLang="zh-CN" sz="2400" b="1"/>
          </a:p>
          <a:p>
            <a:r>
              <a:rPr lang="zh-CN" altLang="zh-CN" sz="2400" b="1"/>
              <a:t>⑴求！君子疾夫舍曰‘欲之’而必为之辞。（《季氏将伐颛臾》）（          ）</a:t>
            </a:r>
            <a:endParaRPr lang="zh-CN" altLang="zh-CN" sz="2400" b="1"/>
          </a:p>
          <a:p>
            <a:r>
              <a:rPr lang="zh-CN" altLang="zh-CN" sz="2400" b="1"/>
              <a:t>⑵臣死且不避，卮酒安足辞！（《鸿门宴》）（          ）</a:t>
            </a:r>
            <a:endParaRPr lang="zh-CN" altLang="zh-CN" sz="2400" b="1"/>
          </a:p>
          <a:p>
            <a:r>
              <a:rPr lang="zh-CN" altLang="zh-CN" sz="2400" b="1"/>
              <a:t>⑶沛公曰：“今者出，未辞也，为之奈何？”（《鸿门宴》）（          ）</a:t>
            </a:r>
            <a:endParaRPr lang="zh-CN" altLang="zh-CN" sz="2400" b="1"/>
          </a:p>
          <a:p>
            <a:r>
              <a:rPr lang="zh-CN" altLang="zh-CN" sz="2400" b="1"/>
              <a:t>⑷大行不顾细谨，大礼不辞（回避）小让。（《鸿门宴》）（          ）</a:t>
            </a:r>
            <a:endParaRPr lang="zh-CN" altLang="zh-CN" sz="2400" b="1"/>
          </a:p>
          <a:p>
            <a:r>
              <a:rPr lang="zh-CN" altLang="zh-CN" sz="2400" b="1"/>
              <a:t>⑸陶渊明《归去来兮辞》（          ）</a:t>
            </a:r>
            <a:endParaRPr lang="zh-CN" altLang="zh-CN" sz="2400" b="1"/>
          </a:p>
          <a:p>
            <a:r>
              <a:rPr lang="zh-CN" altLang="zh-CN" sz="2400" b="1"/>
              <a:t>⑹妃嫔媵嫱，王子皇孙，辞楼下殿，辇来于秦。《阿房宫赋》）（          ）</a:t>
            </a:r>
            <a:endParaRPr lang="zh-CN" altLang="zh-CN" sz="2400" b="1"/>
          </a:p>
          <a:p>
            <a:r>
              <a:rPr lang="zh-CN" altLang="zh-CN" sz="2400" b="1"/>
              <a:t>⑺臣以供养无主，辞不赴命。（《陈情表》）（          ）</a:t>
            </a:r>
            <a:endParaRPr lang="zh-CN" altLang="zh-CN" sz="2400" b="1"/>
          </a:p>
          <a:p>
            <a:r>
              <a:rPr lang="zh-CN" altLang="zh-CN" sz="2400" b="1"/>
              <a:t>⑻所以隐忍苟活，幽于粪土之中而不辞者（《报任安书》）（          ）</a:t>
            </a:r>
            <a:endParaRPr lang="zh-CN" altLang="zh-CN" sz="2400" b="1"/>
          </a:p>
          <a:p>
            <a:r>
              <a:rPr lang="zh-CN" altLang="zh-CN" sz="2400" b="1"/>
              <a:t>⑼今虽欲自雕琢，曼辞以自饰，无益于俗。（《报任安书》）（          ）</a:t>
            </a:r>
            <a:endParaRPr lang="zh-CN" altLang="zh-CN" sz="2400" b="1"/>
          </a:p>
          <a:p>
            <a:r>
              <a:rPr lang="zh-CN" altLang="zh-CN" sz="2400" b="1"/>
              <a:t>⑽成语“在所不辞（          ）”“欲加之罪，何患无辞（          ）”</a:t>
            </a:r>
            <a:endParaRPr lang="zh-CN" altLang="zh-CN" sz="2400" b="1"/>
          </a:p>
        </p:txBody>
      </p:sp>
    </p:spTree>
  </p:cSld>
  <p:clrMapOvr>
    <a:masterClrMapping/>
  </p:clrMapOvr>
  <p:transition>
    <p:split orient="vert"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739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400" b="1"/>
              <a:t>3.辞：①口供；②言词，词句；③告诉，讲话；④推辞，不接受；⑤辞别，告别；⑥文体的一种；⑦托辞，借口。</a:t>
            </a:r>
            <a:endParaRPr lang="zh-CN" altLang="zh-CN" sz="2400" b="1"/>
          </a:p>
          <a:p>
            <a:r>
              <a:rPr lang="zh-CN" altLang="zh-CN" sz="2400" b="1"/>
              <a:t>⑴求！君子疾夫舍曰‘欲之’而必为之辞</a:t>
            </a:r>
            <a:r>
              <a:rPr lang="zh-CN" altLang="zh-CN" sz="2400" b="1" u="sng">
                <a:solidFill>
                  <a:srgbClr val="FF0000"/>
                </a:solidFill>
              </a:rPr>
              <a:t>（托辞，借口）</a:t>
            </a:r>
            <a:r>
              <a:rPr lang="zh-CN" altLang="zh-CN" sz="2400" b="1"/>
              <a:t>。（《季氏将伐颛臾》）</a:t>
            </a:r>
            <a:endParaRPr lang="zh-CN" altLang="zh-CN" sz="2400" b="1"/>
          </a:p>
          <a:p>
            <a:r>
              <a:rPr lang="zh-CN" altLang="zh-CN" sz="2400" b="1"/>
              <a:t>⑵臣死且不避，卮酒安足辞</a:t>
            </a:r>
            <a:r>
              <a:rPr lang="zh-CN" altLang="zh-CN" sz="2400" b="1" u="sng">
                <a:solidFill>
                  <a:srgbClr val="FF0000"/>
                </a:solidFill>
              </a:rPr>
              <a:t>（推辞，不接受）</a:t>
            </a:r>
            <a:r>
              <a:rPr lang="zh-CN" altLang="zh-CN" sz="2400" b="1"/>
              <a:t>！（《鸿门宴》）</a:t>
            </a:r>
            <a:endParaRPr lang="zh-CN" altLang="zh-CN" sz="2400" b="1"/>
          </a:p>
          <a:p>
            <a:r>
              <a:rPr lang="zh-CN" altLang="zh-CN" sz="2400" b="1"/>
              <a:t>⑶沛公曰：“今者出，未辞</a:t>
            </a:r>
            <a:r>
              <a:rPr lang="zh-CN" altLang="zh-CN" sz="2400" b="1" u="sng">
                <a:solidFill>
                  <a:srgbClr val="FF0000"/>
                </a:solidFill>
              </a:rPr>
              <a:t>（辞别，告别）</a:t>
            </a:r>
            <a:r>
              <a:rPr lang="zh-CN" altLang="zh-CN" sz="2400" b="1"/>
              <a:t>也，为之奈何？”（《鸿门宴》）</a:t>
            </a:r>
            <a:endParaRPr lang="zh-CN" altLang="zh-CN" sz="2400" b="1"/>
          </a:p>
          <a:p>
            <a:r>
              <a:rPr lang="zh-CN" altLang="zh-CN" sz="2400" b="1"/>
              <a:t>⑷大行不顾细谨，大礼不辞</a:t>
            </a:r>
            <a:r>
              <a:rPr lang="zh-CN" altLang="zh-CN" sz="2400" b="1" u="sng">
                <a:solidFill>
                  <a:srgbClr val="FF0000"/>
                </a:solidFill>
              </a:rPr>
              <a:t>（回避）</a:t>
            </a:r>
            <a:r>
              <a:rPr lang="zh-CN" altLang="zh-CN" sz="2400" b="1"/>
              <a:t>小让。（《鸿门宴》）</a:t>
            </a:r>
            <a:endParaRPr lang="zh-CN" altLang="zh-CN" sz="2400" b="1"/>
          </a:p>
          <a:p>
            <a:r>
              <a:rPr lang="zh-CN" altLang="zh-CN" sz="2400" b="1"/>
              <a:t>⑸陶渊明《归去来兮辞》</a:t>
            </a:r>
            <a:r>
              <a:rPr lang="zh-CN" altLang="zh-CN" sz="2400" b="1" u="sng">
                <a:solidFill>
                  <a:srgbClr val="FF0000"/>
                </a:solidFill>
              </a:rPr>
              <a:t>（文体的一种）</a:t>
            </a:r>
            <a:endParaRPr lang="zh-CN" altLang="zh-CN" sz="2400" b="1"/>
          </a:p>
          <a:p>
            <a:r>
              <a:rPr lang="zh-CN" altLang="zh-CN" sz="2400" b="1"/>
              <a:t>⑹妃嫔媵嫱，王子皇孙，辞</a:t>
            </a:r>
            <a:r>
              <a:rPr lang="zh-CN" altLang="zh-CN" sz="2400" b="1" u="sng">
                <a:solidFill>
                  <a:srgbClr val="FF0000"/>
                </a:solidFill>
              </a:rPr>
              <a:t>（辞别，告别）</a:t>
            </a:r>
            <a:r>
              <a:rPr lang="zh-CN" altLang="zh-CN" sz="2400" b="1"/>
              <a:t>楼下殿，辇来于秦。《阿房宫赋》）</a:t>
            </a:r>
            <a:endParaRPr lang="zh-CN" altLang="zh-CN" sz="2400" b="1"/>
          </a:p>
          <a:p>
            <a:r>
              <a:rPr lang="zh-CN" altLang="zh-CN" sz="2400" b="1"/>
              <a:t>⑺臣以供养无主，辞</a:t>
            </a:r>
            <a:r>
              <a:rPr lang="zh-CN" altLang="zh-CN" sz="2400" b="1" u="sng">
                <a:solidFill>
                  <a:srgbClr val="FF0000"/>
                </a:solidFill>
              </a:rPr>
              <a:t>（推辞，不接受）</a:t>
            </a:r>
            <a:r>
              <a:rPr lang="zh-CN" altLang="zh-CN" sz="2400" b="1"/>
              <a:t>不赴命。（《陈情表》）</a:t>
            </a:r>
            <a:endParaRPr lang="zh-CN" altLang="zh-CN" sz="2400" b="1"/>
          </a:p>
          <a:p>
            <a:r>
              <a:rPr lang="zh-CN" altLang="zh-CN" sz="2400" b="1"/>
              <a:t>⑻所以隐忍苟活，幽于粪土之中而不辞</a:t>
            </a:r>
            <a:r>
              <a:rPr lang="zh-CN" altLang="zh-CN" sz="2400" b="1" u="sng">
                <a:solidFill>
                  <a:srgbClr val="FF0000"/>
                </a:solidFill>
              </a:rPr>
              <a:t>（辞别，告别）</a:t>
            </a:r>
            <a:r>
              <a:rPr lang="zh-CN" altLang="zh-CN" sz="2400" b="1"/>
              <a:t>者（《报任安书》）</a:t>
            </a:r>
            <a:endParaRPr lang="zh-CN" altLang="zh-CN" sz="2400" b="1"/>
          </a:p>
          <a:p>
            <a:r>
              <a:rPr lang="zh-CN" altLang="zh-CN" sz="2400" b="1"/>
              <a:t>⑼今虽欲自雕琢，曼辞</a:t>
            </a:r>
            <a:r>
              <a:rPr lang="zh-CN" altLang="zh-CN" sz="2400" b="1" u="sng">
                <a:solidFill>
                  <a:srgbClr val="FF0000"/>
                </a:solidFill>
              </a:rPr>
              <a:t>（言词，词句）</a:t>
            </a:r>
            <a:r>
              <a:rPr lang="zh-CN" altLang="zh-CN" sz="2400" b="1"/>
              <a:t>以自饰，无益于俗。（《报任安书》）</a:t>
            </a:r>
            <a:endParaRPr lang="zh-CN" altLang="zh-CN" sz="2400" b="1"/>
          </a:p>
          <a:p>
            <a:r>
              <a:rPr lang="zh-CN" altLang="zh-CN" sz="2400" b="1"/>
              <a:t>⑽成语“在所不辞</a:t>
            </a:r>
            <a:r>
              <a:rPr lang="zh-CN" altLang="zh-CN" sz="2400" b="1" u="sng">
                <a:solidFill>
                  <a:srgbClr val="FF0000"/>
                </a:solidFill>
              </a:rPr>
              <a:t>（推辞，不接受）</a:t>
            </a:r>
            <a:r>
              <a:rPr lang="zh-CN" altLang="zh-CN" sz="2400" b="1"/>
              <a:t>”“欲加之罪，何患无辞</a:t>
            </a:r>
            <a:r>
              <a:rPr lang="zh-CN" altLang="zh-CN" sz="2400" b="1" u="sng">
                <a:solidFill>
                  <a:srgbClr val="FF0000"/>
                </a:solidFill>
              </a:rPr>
              <a:t>（托辞，借口）</a:t>
            </a:r>
            <a:r>
              <a:rPr lang="zh-CN" altLang="zh-CN" sz="2400" b="1"/>
              <a:t>”</a:t>
            </a:r>
            <a:endParaRPr lang="zh-CN" altLang="zh-CN" sz="2400" b="1"/>
          </a:p>
        </p:txBody>
      </p:sp>
    </p:spTree>
  </p:cSld>
  <p:clrMapOvr>
    <a:masterClrMapping/>
  </p:clrMapOvr>
  <p:transition>
    <p:split orient="vert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985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解释下列加点词语的意思：</a:t>
            </a:r>
            <a:endParaRPr lang="zh-CN" altLang="zh-CN" sz="2800" b="1"/>
          </a:p>
          <a:p>
            <a:r>
              <a:rPr lang="zh-CN" altLang="zh-CN" sz="2800" b="1"/>
              <a:t>(1)妃嫔媵嫱，王子皇孙，辞楼下殿，辇来于秦。《阿房宫赋》（          ）</a:t>
            </a:r>
            <a:endParaRPr lang="zh-CN" altLang="zh-CN" sz="2800" b="1"/>
          </a:p>
          <a:p>
            <a:r>
              <a:rPr lang="zh-CN" altLang="zh-CN" sz="2800" b="1"/>
              <a:t>(2)无辞让之心，非人也。《人皆有不忍人之心》（          ）</a:t>
            </a:r>
            <a:endParaRPr lang="zh-CN" altLang="zh-CN" sz="2800" b="1"/>
          </a:p>
          <a:p>
            <a:r>
              <a:rPr lang="zh-CN" altLang="zh-CN" sz="2800" b="1"/>
              <a:t>(3)博闻强志，明于治乱，娴于辞令。《屈原列传》（          ）</a:t>
            </a:r>
            <a:endParaRPr lang="zh-CN" altLang="zh-CN" sz="2800" b="1"/>
          </a:p>
          <a:p>
            <a:r>
              <a:rPr lang="zh-CN" altLang="zh-CN" sz="2800" b="1"/>
              <a:t>(4)其文约，其辞微，其志洁，其行廉。《屈原列传》（          ）</a:t>
            </a:r>
            <a:endParaRPr lang="zh-CN" altLang="zh-CN" sz="2800" b="1"/>
          </a:p>
          <a:p>
            <a:r>
              <a:rPr lang="zh-CN" altLang="zh-CN" sz="2800" b="1"/>
              <a:t>(5)皆好辞而以赋见称《屈原列传》（          ）</a:t>
            </a:r>
            <a:endParaRPr lang="zh-CN" altLang="zh-CN" sz="2800" b="1"/>
          </a:p>
          <a:p>
            <a:r>
              <a:rPr lang="zh-CN" altLang="zh-CN" sz="2800" b="1"/>
              <a:t>(6)然皆祖屈原之从容辞令《屈原列传》（          ）</a:t>
            </a:r>
            <a:endParaRPr lang="zh-CN" altLang="zh-CN" sz="2800" b="1"/>
          </a:p>
          <a:p>
            <a:r>
              <a:rPr lang="zh-CN" altLang="zh-CN" sz="2800" b="1"/>
              <a:t>(7)单于使卫律召武受辞。《苏武传》（          ）</a:t>
            </a:r>
            <a:endParaRPr lang="zh-CN" altLang="zh-CN" sz="2800" b="1"/>
          </a:p>
          <a:p>
            <a:r>
              <a:rPr lang="zh-CN" altLang="zh-CN" sz="2800" b="1"/>
              <a:t>(8)汉家烟尘在东北，汉将辞家破残贼。《燕歌行并序》（          ）</a:t>
            </a:r>
            <a:endParaRPr lang="zh-CN" altLang="zh-CN" sz="2800" b="1"/>
          </a:p>
          <a:p>
            <a:r>
              <a:rPr lang="zh-CN" altLang="zh-CN" sz="2800" b="1"/>
              <a:t>(9)念与世间辞，千万不复全！《孔雀东南飞》（          ）</a:t>
            </a:r>
            <a:endParaRPr lang="zh-CN" altLang="zh-CN" sz="2800" b="1"/>
          </a:p>
          <a:p>
            <a:r>
              <a:rPr lang="zh-CN" altLang="zh-CN" sz="2800" b="1"/>
              <a:t>臣以供养无主，辞不赴命。《陈情表》（          ）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123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(11)臣具以表闻，辞不就职。《陈情表》（          ）</a:t>
            </a:r>
            <a:endParaRPr lang="zh-CN" altLang="zh-CN" sz="2800" b="1"/>
          </a:p>
          <a:p>
            <a:r>
              <a:rPr lang="zh-CN" altLang="zh-CN" sz="2800" b="1"/>
              <a:t>(12)《归去来兮辞并序》（          ）</a:t>
            </a:r>
            <a:endParaRPr lang="zh-CN" altLang="zh-CN" sz="2800" b="1"/>
          </a:p>
          <a:p>
            <a:r>
              <a:rPr lang="zh-CN" altLang="zh-CN" sz="2800" b="1"/>
              <a:t>(13)我从去年辞帝京，谪居卧病浔阳城。《琵琶行》（          ）</a:t>
            </a:r>
            <a:endParaRPr lang="zh-CN" altLang="zh-CN" sz="2800" b="1"/>
          </a:p>
          <a:p>
            <a:r>
              <a:rPr lang="zh-CN" altLang="zh-CN" sz="2800" b="1"/>
              <a:t>(14)莫辞更坐弹一曲，为君翻作《琵琶行》。《琵琶行》（          ）</a:t>
            </a:r>
            <a:endParaRPr lang="zh-CN" altLang="zh-CN" sz="2800" b="1"/>
          </a:p>
          <a:p>
            <a:r>
              <a:rPr lang="zh-CN" altLang="zh-CN" sz="2800" b="1"/>
              <a:t>(15)辞曰：“臣之壮也，犹不如人；今老矣，无能为也已。”《烛之武退秦师》（          ）</a:t>
            </a:r>
            <a:endParaRPr lang="zh-CN" altLang="zh-CN" sz="2800" b="1"/>
          </a:p>
          <a:p>
            <a:r>
              <a:rPr lang="zh-CN" altLang="zh-CN" sz="2800" b="1"/>
              <a:t>(16)臣死且不避，卮酒安足辞！《鸿门宴》（          ）</a:t>
            </a:r>
            <a:endParaRPr lang="zh-CN" altLang="zh-CN" sz="2800" b="1"/>
          </a:p>
          <a:p>
            <a:r>
              <a:rPr lang="zh-CN" altLang="zh-CN" sz="2800" b="1"/>
              <a:t>(17)今者出，未辞也，为之奈何？《鸿门宴》（          ）</a:t>
            </a:r>
            <a:endParaRPr lang="zh-CN" altLang="zh-CN" sz="2800" b="1"/>
          </a:p>
          <a:p>
            <a:r>
              <a:rPr lang="zh-CN" altLang="zh-CN" sz="2800" b="1"/>
              <a:t>(18)大行不顾细谨，大礼不辞小让。《鸿门宴》（          ）</a:t>
            </a:r>
            <a:endParaRPr lang="zh-CN" altLang="zh-CN" sz="2800" b="1"/>
          </a:p>
          <a:p>
            <a:r>
              <a:rPr lang="zh-CN" altLang="zh-CN" sz="2800" b="1"/>
              <a:t>(19)如今人方为刀俎，我为鱼肉，何辞为？《鸿门宴》（          ）</a:t>
            </a:r>
            <a:endParaRPr lang="zh-CN" altLang="zh-CN" sz="2800" b="1"/>
          </a:p>
          <a:p>
            <a:r>
              <a:rPr lang="zh-CN" altLang="zh-CN" sz="2800" b="1"/>
              <a:t>(20)沛公不胜杯杓，不能辞。《鸿门宴》（          ）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04495"/>
            <a:ext cx="9036496" cy="6554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解释下列加点词语的意思：</a:t>
            </a:r>
            <a:endParaRPr lang="zh-CN" altLang="zh-CN" sz="2800" b="1"/>
          </a:p>
          <a:p>
            <a:r>
              <a:rPr sz="2800" b="1"/>
              <a:t>(1)妃嫔媵嫱，王子皇孙，辞楼下殿，辇来于秦。《阿房宫赋》</a:t>
            </a:r>
            <a:r>
              <a:rPr sz="2800" b="1" u="sng">
                <a:solidFill>
                  <a:srgbClr val="FF0000"/>
                </a:solidFill>
              </a:rPr>
              <a:t>辞别</a:t>
            </a:r>
            <a:endParaRPr sz="2800" b="1"/>
          </a:p>
          <a:p>
            <a:r>
              <a:rPr sz="2800" b="1"/>
              <a:t>(2)无辞让之心，非人也。《人皆有不忍人之心》</a:t>
            </a:r>
            <a:r>
              <a:rPr sz="2800" b="1" u="sng">
                <a:solidFill>
                  <a:srgbClr val="FF0000"/>
                </a:solidFill>
              </a:rPr>
              <a:t>谦逊</a:t>
            </a:r>
            <a:endParaRPr sz="2800" b="1"/>
          </a:p>
          <a:p>
            <a:r>
              <a:rPr sz="2800" b="1"/>
              <a:t>(3)博闻强志，明于治乱，娴于辞令。《屈原列传》</a:t>
            </a:r>
            <a:r>
              <a:rPr sz="2800" b="1" u="sng">
                <a:solidFill>
                  <a:srgbClr val="FF0000"/>
                </a:solidFill>
              </a:rPr>
              <a:t>应对的言辞</a:t>
            </a:r>
            <a:endParaRPr sz="2800" b="1" u="sng">
              <a:solidFill>
                <a:srgbClr val="FF0000"/>
              </a:solidFill>
            </a:endParaRPr>
          </a:p>
          <a:p>
            <a:r>
              <a:rPr sz="2800" b="1"/>
              <a:t>(4)其文约，其辞微，其志洁，其行廉。《屈原列传》</a:t>
            </a:r>
            <a:r>
              <a:rPr sz="2800" b="1" u="sng">
                <a:solidFill>
                  <a:srgbClr val="FF0000"/>
                </a:solidFill>
              </a:rPr>
              <a:t>文辞</a:t>
            </a:r>
            <a:endParaRPr sz="2800" b="1" u="sng">
              <a:solidFill>
                <a:srgbClr val="FF0000"/>
              </a:solidFill>
            </a:endParaRPr>
          </a:p>
          <a:p>
            <a:r>
              <a:rPr sz="2800" b="1"/>
              <a:t>(5)皆好辞而以赋见称《屈原列传》</a:t>
            </a:r>
            <a:r>
              <a:rPr sz="2800" b="1" u="sng">
                <a:solidFill>
                  <a:srgbClr val="FF0000"/>
                </a:solidFill>
              </a:rPr>
              <a:t>文辞，这里指文学</a:t>
            </a:r>
            <a:endParaRPr sz="2800" b="1"/>
          </a:p>
          <a:p>
            <a:r>
              <a:rPr sz="2800" b="1"/>
              <a:t>(6)然皆祖屈原之从容辞令《屈原列传》</a:t>
            </a:r>
            <a:r>
              <a:rPr sz="2800" b="1" u="sng">
                <a:solidFill>
                  <a:srgbClr val="FF0000"/>
                </a:solidFill>
              </a:rPr>
              <a:t>文辞</a:t>
            </a:r>
            <a:endParaRPr sz="2800" b="1"/>
          </a:p>
          <a:p>
            <a:r>
              <a:rPr sz="2800" b="1"/>
              <a:t>(7)单于使卫律召武受辞。《苏武传》</a:t>
            </a:r>
            <a:r>
              <a:rPr sz="2800" b="1" u="sng">
                <a:solidFill>
                  <a:srgbClr val="FF0000"/>
                </a:solidFill>
              </a:rPr>
              <a:t>供词，口供</a:t>
            </a:r>
            <a:endParaRPr sz="2800" b="1" u="sng">
              <a:solidFill>
                <a:srgbClr val="FF0000"/>
              </a:solidFill>
            </a:endParaRPr>
          </a:p>
          <a:p>
            <a:r>
              <a:rPr sz="2800" b="1"/>
              <a:t>(8)汉家烟尘在东北，汉将辞家破残贼。《燕歌行并序》</a:t>
            </a:r>
            <a:r>
              <a:rPr sz="2800" b="1" u="sng">
                <a:solidFill>
                  <a:srgbClr val="FF0000"/>
                </a:solidFill>
              </a:rPr>
              <a:t>辞别</a:t>
            </a:r>
            <a:endParaRPr sz="2800" b="1"/>
          </a:p>
          <a:p>
            <a:r>
              <a:rPr sz="2800" b="1"/>
              <a:t>(9)念与世间辞，千万不复全！《孔雀东南飞》</a:t>
            </a:r>
            <a:r>
              <a:rPr sz="2800" b="1" u="sng">
                <a:solidFill>
                  <a:srgbClr val="FF0000"/>
                </a:solidFill>
              </a:rPr>
              <a:t>离开</a:t>
            </a:r>
            <a:endParaRPr sz="2800" b="1"/>
          </a:p>
          <a:p>
            <a:r>
              <a:rPr sz="2800" b="1"/>
              <a:t>(10)臣以供养无主，辞不赴命。《陈情表》</a:t>
            </a:r>
            <a:r>
              <a:rPr sz="2800" b="1" u="sng">
                <a:solidFill>
                  <a:srgbClr val="FF0000"/>
                </a:solidFill>
              </a:rPr>
              <a:t>辞谢</a:t>
            </a:r>
            <a:endParaRPr sz="28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04495"/>
            <a:ext cx="9036496" cy="6123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(11)臣具以表闻，辞不就职。《陈情表》</a:t>
            </a:r>
            <a:r>
              <a:rPr sz="2800" b="1" u="sng">
                <a:solidFill>
                  <a:srgbClr val="FF0000"/>
                </a:solidFill>
              </a:rPr>
              <a:t>辞谢</a:t>
            </a:r>
            <a:endParaRPr sz="2800" b="1"/>
          </a:p>
          <a:p>
            <a:r>
              <a:rPr sz="2800" b="1"/>
              <a:t>(12)《归去来兮辞并序》</a:t>
            </a:r>
            <a:r>
              <a:rPr sz="2800" b="1" u="sng">
                <a:solidFill>
                  <a:srgbClr val="FF0000"/>
                </a:solidFill>
              </a:rPr>
              <a:t>古代的一种文体，要求押韵。</a:t>
            </a:r>
            <a:endParaRPr sz="2800" b="1"/>
          </a:p>
          <a:p>
            <a:r>
              <a:rPr sz="2800" b="1"/>
              <a:t>(13)我从去年辞帝京，谪居卧病浔阳城。《琵琶行》</a:t>
            </a:r>
            <a:r>
              <a:rPr sz="2800" b="1" u="sng">
                <a:solidFill>
                  <a:srgbClr val="FF0000"/>
                </a:solidFill>
              </a:rPr>
              <a:t>辞别</a:t>
            </a:r>
            <a:endParaRPr sz="2800" b="1" u="sng">
              <a:solidFill>
                <a:srgbClr val="FF0000"/>
              </a:solidFill>
            </a:endParaRPr>
          </a:p>
          <a:p>
            <a:r>
              <a:rPr sz="2800" b="1"/>
              <a:t>(14)莫辞更坐弹一曲，为君翻作《琵琶行》。《琵琶行》</a:t>
            </a:r>
            <a:r>
              <a:rPr sz="2800" b="1" u="sng">
                <a:solidFill>
                  <a:srgbClr val="FF0000"/>
                </a:solidFill>
              </a:rPr>
              <a:t>推辞</a:t>
            </a:r>
            <a:endParaRPr sz="2800" b="1"/>
          </a:p>
          <a:p>
            <a:r>
              <a:rPr sz="2800" b="1"/>
              <a:t>(15)辞曰：“臣之壮也，犹不如人；今老矣，无能为也已。”《烛之武退秦师》</a:t>
            </a:r>
            <a:r>
              <a:rPr sz="2800" b="1" u="sng">
                <a:solidFill>
                  <a:srgbClr val="FF0000"/>
                </a:solidFill>
              </a:rPr>
              <a:t>推辞</a:t>
            </a:r>
            <a:endParaRPr sz="2800" b="1"/>
          </a:p>
          <a:p>
            <a:r>
              <a:rPr sz="2800" b="1"/>
              <a:t>(16)臣死且不避，卮酒安足辞！《鸿门宴》</a:t>
            </a:r>
            <a:r>
              <a:rPr sz="2800" b="1" u="sng">
                <a:solidFill>
                  <a:srgbClr val="FF0000"/>
                </a:solidFill>
              </a:rPr>
              <a:t>推辞</a:t>
            </a:r>
            <a:endParaRPr sz="2800" b="1"/>
          </a:p>
          <a:p>
            <a:r>
              <a:rPr sz="2800" b="1"/>
              <a:t>(17)今者出，未辞也，为之奈何？《鸿门宴》</a:t>
            </a:r>
            <a:r>
              <a:rPr sz="2800" b="1" u="sng">
                <a:solidFill>
                  <a:srgbClr val="FF0000"/>
                </a:solidFill>
              </a:rPr>
              <a:t>告辞</a:t>
            </a:r>
            <a:endParaRPr sz="2800" b="1"/>
          </a:p>
          <a:p>
            <a:r>
              <a:rPr sz="2800" b="1"/>
              <a:t>(18)大行不顾细谨，大礼不辞小让。《鸿门宴》</a:t>
            </a:r>
            <a:r>
              <a:rPr sz="2800" b="1" u="sng">
                <a:solidFill>
                  <a:srgbClr val="FF0000"/>
                </a:solidFill>
              </a:rPr>
              <a:t>回避</a:t>
            </a:r>
            <a:endParaRPr sz="2800" b="1"/>
          </a:p>
          <a:p>
            <a:r>
              <a:rPr sz="2800" b="1"/>
              <a:t>(19)如今人方为刀俎，我为鱼肉，何辞为？《鸿门宴》</a:t>
            </a:r>
            <a:r>
              <a:rPr sz="2800" b="1" u="sng">
                <a:solidFill>
                  <a:srgbClr val="FF0000"/>
                </a:solidFill>
              </a:rPr>
              <a:t>告辞</a:t>
            </a:r>
            <a:endParaRPr sz="2800" b="1"/>
          </a:p>
          <a:p>
            <a:r>
              <a:rPr sz="2800" b="1"/>
              <a:t>(20)沛公不胜杯杓，不能辞。《鸿门宴》</a:t>
            </a:r>
            <a:r>
              <a:rPr sz="2800" b="1" u="sng">
                <a:solidFill>
                  <a:srgbClr val="FF0000"/>
                </a:solidFill>
              </a:rPr>
              <a:t>告辞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00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/>
              <a:t>三．【重点句子翻译】</a:t>
            </a:r>
            <a:endParaRPr lang="zh-CN" altLang="zh-CN" sz="3200" b="1"/>
          </a:p>
          <a:p>
            <a:r>
              <a:rPr lang="zh-CN" altLang="zh-CN" sz="3200" b="1"/>
              <a:t>1.晋侯、秦伯围郑，以其无礼于晋，且贰于楚也。晋军函陵，秦军氾南。</a:t>
            </a:r>
            <a:endParaRPr lang="zh-CN" altLang="zh-CN" sz="3200" b="1"/>
          </a:p>
          <a:p>
            <a:r>
              <a:rPr lang="zh-CN" altLang="zh-CN" sz="3200" b="1"/>
              <a:t>翻译：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      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2.佚之狐言于郑伯曰：“国危矣，若使烛之武见秦君，师必退。”公从之。辞曰：“臣之壮也，犹不如人；今老矣，无能为也已。”</a:t>
            </a:r>
            <a:endParaRPr lang="zh-CN" altLang="zh-CN" sz="3200" b="1"/>
          </a:p>
          <a:p>
            <a:r>
              <a:rPr lang="zh-CN" altLang="zh-CN" sz="3200" b="1"/>
              <a:t>翻译：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                                                                           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                                                                  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                                                                              </a:t>
            </a:r>
            <a:endParaRPr lang="zh-CN" altLang="zh-CN"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4450"/>
            <a:ext cx="9036496" cy="5262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【重点句子翻译】</a:t>
            </a:r>
            <a:endParaRPr lang="zh-CN" altLang="zh-CN" sz="2800" b="1"/>
          </a:p>
          <a:p>
            <a:r>
              <a:rPr lang="zh-CN" altLang="zh-CN" sz="2800" b="1"/>
              <a:t>1.晋侯、秦伯围郑，以其无礼于晋，且贰于楚也。晋军函陵，秦军氾南。</a:t>
            </a:r>
            <a:endParaRPr lang="zh-CN" altLang="zh-CN" sz="2800" b="1"/>
          </a:p>
          <a:p>
            <a:r>
              <a:rPr sz="2800" b="1" u="sng">
                <a:solidFill>
                  <a:srgbClr val="FF0000"/>
                </a:solidFill>
              </a:rPr>
              <a:t>翻译：晋文公和秦穆公围攻郑国，因为郑国曾对晋文公无礼，而且依附于晋的同时又亲附于楚。晋军驻扎在函陵，秦军驻扎在氾水的南面。</a:t>
            </a:r>
            <a:endParaRPr lang="zh-CN" altLang="zh-CN" sz="2800" b="1"/>
          </a:p>
          <a:p>
            <a:r>
              <a:rPr lang="zh-CN" altLang="zh-CN" sz="2800" b="1"/>
              <a:t>2.佚之狐言于郑伯曰：“国危矣，若使烛之武见秦君，师必退。”公从之。辞曰：“臣之壮也，犹不如人；今老矣，无能为也已。”</a:t>
            </a:r>
            <a:endParaRPr lang="zh-CN" altLang="zh-CN" sz="2800" b="1"/>
          </a:p>
          <a:p>
            <a:r>
              <a:rPr sz="2800" b="1" u="sng">
                <a:solidFill>
                  <a:srgbClr val="FF0000"/>
                </a:solidFill>
              </a:rPr>
              <a:t>翻译：国家危险了，如果派烛之武去见秦穆公，秦国的军队一定会撤退。”郑文公同意了。烛之武推辞说：“我年轻的时候，尚且不如别人；现在老了，不能干什么了。</a:t>
            </a:r>
            <a:endParaRPr sz="28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260350"/>
            <a:ext cx="9036496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3.</a:t>
            </a:r>
            <a:r>
              <a:rPr sz="3200" b="1"/>
              <a:t>公曰：“吾不能早用子，今急而求子，是寡人之过也。然郑亡，子亦有不利焉。”许之。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 </a:t>
            </a:r>
            <a:endParaRPr sz="3200" b="1"/>
          </a:p>
          <a:p>
            <a:r>
              <a:rPr sz="3200" b="1"/>
              <a:t>4.秦、晋围郑，郑既知亡矣。若亡郑而有益于君，敢以烦执事。越国以鄙远，君知其难也，焉用亡郑以陪邻？邻之厚，君之薄也。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-36830" y="548640"/>
            <a:ext cx="8900160" cy="5507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一．解释文中加点词语的意思：</a:t>
            </a:r>
            <a:endParaRPr sz="3200" b="1"/>
          </a:p>
          <a:p>
            <a:r>
              <a:rPr sz="3200" b="1"/>
              <a:t>    </a:t>
            </a:r>
            <a:r>
              <a:rPr lang="en-US" sz="3200" b="1"/>
              <a:t>   </a:t>
            </a:r>
            <a:r>
              <a:rPr sz="3200" b="1"/>
              <a:t>晋侯、秦伯围郑，</a:t>
            </a:r>
            <a:r>
              <a:rPr sz="3200" b="1" u="sng">
                <a:solidFill>
                  <a:srgbClr val="FF0000"/>
                </a:solidFill>
              </a:rPr>
              <a:t>以</a:t>
            </a:r>
            <a:r>
              <a:rPr sz="3200" b="1"/>
              <a:t>（          ）其无</a:t>
            </a:r>
            <a:r>
              <a:rPr sz="3200" b="1" u="sng">
                <a:solidFill>
                  <a:srgbClr val="FF0000"/>
                </a:solidFill>
              </a:rPr>
              <a:t>礼</a:t>
            </a:r>
            <a:r>
              <a:rPr sz="3200" b="1"/>
              <a:t>（          ）于晋，且</a:t>
            </a:r>
            <a:r>
              <a:rPr sz="3200" b="1" u="sng">
                <a:solidFill>
                  <a:srgbClr val="FF0000"/>
                </a:solidFill>
              </a:rPr>
              <a:t>贰</a:t>
            </a:r>
            <a:r>
              <a:rPr sz="3200" b="1"/>
              <a:t>（          ）于楚也。晋</a:t>
            </a:r>
            <a:r>
              <a:rPr sz="3200" b="1" u="sng">
                <a:solidFill>
                  <a:srgbClr val="FF0000"/>
                </a:solidFill>
              </a:rPr>
              <a:t>军</a:t>
            </a:r>
            <a:r>
              <a:rPr sz="3200" b="1"/>
              <a:t>（          ）函陵，秦军氾南。</a:t>
            </a:r>
            <a:endParaRPr sz="3200" b="1"/>
          </a:p>
          <a:p>
            <a:r>
              <a:rPr sz="3200" b="1"/>
              <a:t>    </a:t>
            </a:r>
            <a:r>
              <a:rPr lang="en-US" sz="3200" b="1"/>
              <a:t>    </a:t>
            </a:r>
            <a:r>
              <a:rPr sz="3200" b="1"/>
              <a:t>佚之狐言于郑伯曰：“国危矣，若使烛之武见秦君，</a:t>
            </a:r>
            <a:r>
              <a:rPr sz="3200" b="1" u="sng">
                <a:solidFill>
                  <a:srgbClr val="FF0000"/>
                </a:solidFill>
              </a:rPr>
              <a:t>师</a:t>
            </a:r>
            <a:r>
              <a:rPr sz="3200" b="1"/>
              <a:t>（          ）</a:t>
            </a:r>
            <a:r>
              <a:rPr sz="3200" b="1" u="sng">
                <a:solidFill>
                  <a:srgbClr val="FF0000"/>
                </a:solidFill>
              </a:rPr>
              <a:t>必</a:t>
            </a:r>
            <a:r>
              <a:rPr sz="3200" b="1"/>
              <a:t>（          ）退。”公从之。</a:t>
            </a:r>
            <a:r>
              <a:rPr sz="3200" b="1" u="sng">
                <a:solidFill>
                  <a:srgbClr val="FF0000"/>
                </a:solidFill>
              </a:rPr>
              <a:t>辞</a:t>
            </a:r>
            <a:r>
              <a:rPr sz="3200" b="1"/>
              <a:t>（          ）曰：“臣之</a:t>
            </a:r>
            <a:r>
              <a:rPr sz="3200" b="1" u="sng">
                <a:solidFill>
                  <a:srgbClr val="FF0000"/>
                </a:solidFill>
              </a:rPr>
              <a:t>壮</a:t>
            </a:r>
            <a:r>
              <a:rPr sz="3200" b="1"/>
              <a:t>（          ）也，</a:t>
            </a:r>
            <a:r>
              <a:rPr sz="3200" b="1" u="sng">
                <a:solidFill>
                  <a:srgbClr val="FF0000"/>
                </a:solidFill>
              </a:rPr>
              <a:t>犹</a:t>
            </a:r>
            <a:r>
              <a:rPr sz="3200" b="1"/>
              <a:t>（          ）不如人；今老矣，无能</a:t>
            </a:r>
            <a:r>
              <a:rPr sz="3200" b="1" u="sng">
                <a:solidFill>
                  <a:srgbClr val="FF0000"/>
                </a:solidFill>
              </a:rPr>
              <a:t>为</a:t>
            </a:r>
            <a:r>
              <a:rPr sz="3200" b="1"/>
              <a:t>（          ）</a:t>
            </a:r>
            <a:r>
              <a:rPr sz="3200" b="1" u="sng">
                <a:solidFill>
                  <a:srgbClr val="FF0000"/>
                </a:solidFill>
              </a:rPr>
              <a:t>也已</a:t>
            </a:r>
            <a:r>
              <a:rPr sz="3200" b="1"/>
              <a:t>（          ）。”公曰：“吾不能早用子，今急而求子，</a:t>
            </a:r>
            <a:r>
              <a:rPr sz="3200" b="1" u="sng">
                <a:solidFill>
                  <a:srgbClr val="FF0000"/>
                </a:solidFill>
              </a:rPr>
              <a:t>是</a:t>
            </a:r>
            <a:r>
              <a:rPr sz="3200" b="1"/>
              <a:t>（          ）寡人之过也。然郑亡，子亦有不利焉。”</a:t>
            </a:r>
            <a:r>
              <a:rPr sz="3200" b="1" u="sng">
                <a:solidFill>
                  <a:srgbClr val="FF0000"/>
                </a:solidFill>
              </a:rPr>
              <a:t>许</a:t>
            </a:r>
            <a:r>
              <a:rPr sz="3200" b="1"/>
              <a:t>（          ）之。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476885"/>
            <a:ext cx="8635365" cy="6123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3.公曰：“吾不能早用子，今急而求子，是寡人之过也。然郑亡，子亦有不利焉。”许之。</a:t>
            </a:r>
            <a:endParaRPr sz="2800" b="1"/>
          </a:p>
          <a:p>
            <a:r>
              <a:rPr sz="2800" b="1" u="sng">
                <a:solidFill>
                  <a:srgbClr val="FF0000"/>
                </a:solidFill>
              </a:rPr>
              <a:t>翻译：郑文公说：“我没能及早重用您，现在由于情况危急因而求您，这是我的过错。然而郑国灭亡了，对您也不利啊！”烛之武就答应了这件事。</a:t>
            </a:r>
            <a:endParaRPr sz="2800" b="1" u="sng">
              <a:solidFill>
                <a:srgbClr val="FF0000"/>
              </a:solidFill>
            </a:endParaRPr>
          </a:p>
          <a:p>
            <a:r>
              <a:rPr sz="2800" b="1"/>
              <a:t>4.秦、晋围郑，郑既知亡矣。若亡郑而有益于君，敢以烦执事。越国以鄙远，君知其难也，焉用亡郑以陪邻？邻之厚，君之薄也。</a:t>
            </a:r>
            <a:endParaRPr sz="2800" b="1"/>
          </a:p>
          <a:p>
            <a:r>
              <a:rPr sz="2800" b="1" u="sng">
                <a:solidFill>
                  <a:srgbClr val="FF0000"/>
                </a:solidFill>
              </a:rPr>
              <a:t>翻译：秦、晋两国围攻郑国，郑国已经知道要灭亡了。如果灭掉郑国对您有好处，那就冒昧地用这件事情来麻烦您。然而越过别国把远方的郑国作为秦国的东部边邑，您知道这是困难的，哪里用得着灭掉郑国而给邻国增加土地呢？邻国的势力雄厚了，您秦国的势力就相对削弱了。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260350"/>
            <a:ext cx="9036496" cy="4030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若舍郑以为东道主，行李之往来，共其乏困，君亦无所害。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 </a:t>
            </a:r>
            <a:endParaRPr sz="3200" b="1"/>
          </a:p>
          <a:p>
            <a:r>
              <a:rPr sz="3200" b="1"/>
              <a:t>6.夫晋，何厌之有？既东封郑，又欲肆其西封，若不阙秦，将焉取之？阙秦以利晋，唯君图之。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476885"/>
            <a:ext cx="8635365" cy="4831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5.若舍郑以为东道主，行李之往来，共其乏困，君亦无所害。</a:t>
            </a:r>
            <a:endParaRPr sz="2800" b="1"/>
          </a:p>
          <a:p>
            <a:r>
              <a:rPr sz="2800" b="1" u="sng">
                <a:solidFill>
                  <a:srgbClr val="FF0000"/>
                </a:solidFill>
              </a:rPr>
              <a:t>翻译：如果您放弃围攻郑国而把它作为东方道路上（招待过客）的主人，外交使者来来往往，郑国可以随时供给他们缺少的资粮，对您也没有什么害处。</a:t>
            </a:r>
            <a:endParaRPr sz="2800" b="1"/>
          </a:p>
          <a:p>
            <a:r>
              <a:rPr sz="2800" b="1"/>
              <a:t>6.夫晋，何厌之有？既东封郑，又欲肆其西封，若不阙秦，将焉取之？阙秦以利晋，唯君图之。</a:t>
            </a:r>
            <a:endParaRPr sz="2800" b="1"/>
          </a:p>
          <a:p>
            <a:r>
              <a:rPr sz="2800" b="1" u="sng">
                <a:solidFill>
                  <a:srgbClr val="FF0000"/>
                </a:solidFill>
              </a:rPr>
              <a:t>翻译：晋国，怎么会有满足的时候呢？在东边使郑国成为它的边境之后，又想扩大西边的疆界，如果不使秦国土地减少，将从哪里取得它所贪求的土地呢？削弱秦国来使晋国得利，希望您考虑这件事。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260350"/>
            <a:ext cx="9036496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7.</a:t>
            </a:r>
            <a:r>
              <a:rPr sz="3200" b="1"/>
              <a:t>子犯请击之。公曰：“不可。微夫人之力不及此。因人之力而敝之，不仁；失其所与，不知；以乱易整，不武。吾其还也。”亦去之。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476885"/>
            <a:ext cx="8635365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7.子犯请击之。公曰：“不可。微夫人之力不及此。因人之力而敝之，不仁；失其所与，不知；以乱易整，不武。吾其还也。”亦去之。</a:t>
            </a:r>
            <a:endParaRPr sz="2800" b="1"/>
          </a:p>
          <a:p>
            <a:r>
              <a:rPr sz="2800" b="1" u="sng">
                <a:solidFill>
                  <a:srgbClr val="FF0000"/>
                </a:solidFill>
              </a:rPr>
              <a:t>翻译：晋国大夫子犯请求出兵攻击秦军。晋文公说：“不行。假如没有那个人的力量，就没有我的今天。依靠别人的力量，又反过来损害他，这是不仁义的；失掉自己的同盟者，这是不明智的；用混乱相攻取代和谐一致，是不符合武德的。我们还是回去吧。”晋军也就离开了郑国。</a:t>
            </a:r>
            <a:endParaRPr sz="28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689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sz="2400" b="1" smtClean="0"/>
              <a:t>四．【文化常识积累】</a:t>
            </a:r>
            <a:endParaRPr lang="zh-CN" sz="2400" b="1" smtClean="0"/>
          </a:p>
          <a:p>
            <a:r>
              <a:rPr sz="2200" b="1"/>
              <a:t>1.</a:t>
            </a:r>
            <a:r>
              <a:rPr sz="2200" b="1">
                <a:solidFill>
                  <a:srgbClr val="FF0000"/>
                </a:solidFill>
              </a:rPr>
              <a:t>《左传》</a:t>
            </a:r>
            <a:r>
              <a:rPr sz="2200" b="1"/>
              <a:t>是儒家经典之一，与《公羊传》、《谷梁传》合称“《春秋》三传”。《公羊传》、《谷梁传》是从政治和思想方面去解释《春秋》，而《左传》则从丰富的历史材料去诠释《春秋》。唐刘知几《史通》评论《左传》时说：“其言简而要，其事详而博。”对研究春秋史和远古史提供了珍贵的史料。</a:t>
            </a:r>
            <a:endParaRPr sz="2200" b="1"/>
          </a:p>
          <a:p>
            <a:r>
              <a:rPr sz="2200" b="1"/>
              <a:t>2.</a:t>
            </a:r>
            <a:r>
              <a:rPr sz="2200" b="1">
                <a:solidFill>
                  <a:srgbClr val="FF0000"/>
                </a:solidFill>
              </a:rPr>
              <a:t>【晋侯、秦伯】</a:t>
            </a:r>
            <a:r>
              <a:rPr sz="2200" b="1"/>
              <a:t>指晋文公和秦穆公。春秋时期有公、侯、伯、子、男五等爵位。晋文公、秦穆公的“公”，是他们的谥号而非爵位。</a:t>
            </a:r>
            <a:endParaRPr sz="2200" b="1"/>
          </a:p>
          <a:p>
            <a:r>
              <a:rPr sz="2200" b="1"/>
              <a:t>3.</a:t>
            </a:r>
            <a:r>
              <a:rPr sz="2200" b="1">
                <a:solidFill>
                  <a:srgbClr val="FF0000"/>
                </a:solidFill>
              </a:rPr>
              <a:t>关于“公”的爵位与称谓</a:t>
            </a:r>
            <a:r>
              <a:rPr sz="2200" b="1"/>
              <a:t>。（1）爵位：周代的所谓“爵”，就是周代统治阶级内部等级关系在法律制度上的规定，周天子把诸侯分为五个等级，分别赐予每个等级一个爵位名称，即注释后半句所说的“公、侯、伯、子、男”。“公”就是第一等的“爵位”名，即“公爵”，简称“公”。（2）称谓：第一种情况，诸侯在国内也被称为“某某公”，这时的“公”不是爵位，是一种尊称，即我们说的诸侯可以通称“公”——这也是臣下尊君的一种通用称号，后来人们对尊敬者称“周公”“张公”等等，就是这个道理。第二种情况：诸侯生称爵，死称“公”。死后所称的“公”就是后人常说的“谥号”，如“齐桓公”“晋文公”“秦穆公”“郑文公”，就属于此类。</a:t>
            </a:r>
            <a:endParaRPr sz="2200" b="1"/>
          </a:p>
          <a:p>
            <a:r>
              <a:rPr lang="en-US" sz="2200" b="1"/>
              <a:t>4.</a:t>
            </a:r>
            <a:r>
              <a:rPr sz="2200" b="1"/>
              <a:t>相关成语</a:t>
            </a:r>
            <a:r>
              <a:rPr sz="2200" b="1">
                <a:solidFill>
                  <a:srgbClr val="FF0000"/>
                </a:solidFill>
              </a:rPr>
              <a:t>秦晋之好</a:t>
            </a:r>
            <a:r>
              <a:rPr sz="2200" b="1"/>
              <a:t>：“秦晋之好”的原义是春秋时，秦、晋二国世代联姻；后遂以秦晋之好代指两姓联姻的关系；含褒义；亦作“秦晋之匹”“秦晋之偶”“秦晋之盟”“秦欢晋爱”“秦晋之缘”。</a:t>
            </a:r>
            <a:endParaRPr sz="2200" b="1"/>
          </a:p>
        </p:txBody>
      </p:sp>
      <p:pic>
        <p:nvPicPr>
          <p:cNvPr id="1126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306300" y="10960100"/>
            <a:ext cx="342900" cy="266700"/>
          </a:xfrm>
          <a:prstGeom prst="cube">
            <a:avLst/>
          </a:prstGeom>
        </p:spPr>
      </p:pic>
    </p:spTree>
  </p:cSld>
  <p:clrMapOvr>
    <a:masterClrMapping/>
  </p:clrMapOvr>
  <p:transition>
    <p:split orient="vert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82245"/>
            <a:ext cx="8876030" cy="649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一．解释文中加点词语的意思：</a:t>
            </a:r>
            <a:endParaRPr sz="3200" b="1"/>
          </a:p>
          <a:p>
            <a:r>
              <a:rPr lang="en-US" sz="3200" b="1"/>
              <a:t>       </a:t>
            </a:r>
            <a:r>
              <a:rPr sz="3200" b="1"/>
              <a:t>侯、秦伯围郑，</a:t>
            </a:r>
            <a:r>
              <a:rPr sz="3200" b="1" u="sng">
                <a:solidFill>
                  <a:srgbClr val="FF0000"/>
                </a:solidFill>
              </a:rPr>
              <a:t>以（连词，因为）</a:t>
            </a:r>
            <a:r>
              <a:rPr sz="3200" b="1"/>
              <a:t>其无</a:t>
            </a:r>
            <a:r>
              <a:rPr sz="3200" b="1" u="sng">
                <a:solidFill>
                  <a:srgbClr val="FF0000"/>
                </a:solidFill>
              </a:rPr>
              <a:t>礼（以礼相待，礼遇）</a:t>
            </a:r>
            <a:r>
              <a:rPr sz="3200" b="1"/>
              <a:t>于晋，且</a:t>
            </a:r>
            <a:r>
              <a:rPr sz="3200" b="1" u="sng">
                <a:solidFill>
                  <a:srgbClr val="FF0000"/>
                </a:solidFill>
              </a:rPr>
              <a:t>贰（有二心，指郑国依附于晋的同时又亲附于楚。）</a:t>
            </a:r>
            <a:r>
              <a:rPr sz="3200" b="1"/>
              <a:t>于楚也。晋</a:t>
            </a:r>
            <a:r>
              <a:rPr sz="3200" b="1" u="sng">
                <a:solidFill>
                  <a:srgbClr val="FF0000"/>
                </a:solidFill>
              </a:rPr>
              <a:t>军（驻扎）</a:t>
            </a:r>
            <a:r>
              <a:rPr sz="3200" b="1"/>
              <a:t>函陵，秦军氾南。</a:t>
            </a:r>
            <a:endParaRPr sz="3200" b="1"/>
          </a:p>
          <a:p>
            <a:r>
              <a:rPr sz="3200" b="1"/>
              <a:t>    </a:t>
            </a:r>
            <a:r>
              <a:rPr lang="en-US" sz="3200" b="1"/>
              <a:t>   </a:t>
            </a:r>
            <a:r>
              <a:rPr sz="3200" b="1"/>
              <a:t>佚之狐言于郑伯曰：“国危矣，若使烛之武见秦君，</a:t>
            </a:r>
            <a:r>
              <a:rPr sz="3200" b="1" u="sng">
                <a:solidFill>
                  <a:srgbClr val="FF0000"/>
                </a:solidFill>
              </a:rPr>
              <a:t>师（军队）必（一定）</a:t>
            </a:r>
            <a:r>
              <a:rPr sz="3200" b="1"/>
              <a:t>退。”公从之。</a:t>
            </a:r>
            <a:r>
              <a:rPr sz="3200" b="1" u="sng">
                <a:solidFill>
                  <a:srgbClr val="FF0000"/>
                </a:solidFill>
              </a:rPr>
              <a:t>辞（推辞）</a:t>
            </a:r>
            <a:r>
              <a:rPr sz="3200" b="1"/>
              <a:t>曰：“臣之</a:t>
            </a:r>
            <a:r>
              <a:rPr sz="3200" b="1" u="sng">
                <a:solidFill>
                  <a:srgbClr val="FF0000"/>
                </a:solidFill>
              </a:rPr>
              <a:t>壮（壮年。古时男子三十为“壮”。）</a:t>
            </a:r>
            <a:r>
              <a:rPr sz="3200" b="1"/>
              <a:t>也，</a:t>
            </a:r>
            <a:r>
              <a:rPr sz="3200" b="1" u="sng">
                <a:solidFill>
                  <a:srgbClr val="FF0000"/>
                </a:solidFill>
              </a:rPr>
              <a:t>犹（尚且）</a:t>
            </a:r>
            <a:r>
              <a:rPr sz="3200" b="1"/>
              <a:t>不如人；今老矣，无能</a:t>
            </a:r>
            <a:r>
              <a:rPr sz="3200" b="1" u="sng">
                <a:solidFill>
                  <a:srgbClr val="FF0000"/>
                </a:solidFill>
              </a:rPr>
              <a:t>为（做，干）也已（语气助词，表示确定）</a:t>
            </a:r>
            <a:r>
              <a:rPr sz="3200" b="1"/>
              <a:t>。”公曰：“吾不能早用子，今急而求子，</a:t>
            </a:r>
            <a:r>
              <a:rPr sz="3200" b="1" u="sng">
                <a:solidFill>
                  <a:srgbClr val="FF0000"/>
                </a:solidFill>
              </a:rPr>
              <a:t>是（这）</a:t>
            </a:r>
            <a:r>
              <a:rPr sz="3200" b="1"/>
              <a:t>寡人之过也。然郑亡，子亦有不利焉。”</a:t>
            </a:r>
            <a:r>
              <a:rPr sz="3200" b="1" u="sng">
                <a:solidFill>
                  <a:srgbClr val="FF0000"/>
                </a:solidFill>
              </a:rPr>
              <a:t>许（答应）</a:t>
            </a:r>
            <a:r>
              <a:rPr sz="3200" b="1"/>
              <a:t>之。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950" y="908685"/>
            <a:ext cx="9144635" cy="4030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   </a:t>
            </a:r>
            <a:r>
              <a:rPr lang="en-US" sz="3200" b="1"/>
              <a:t>    </a:t>
            </a:r>
            <a:r>
              <a:rPr sz="3200" b="1"/>
              <a:t>夜</a:t>
            </a:r>
            <a:r>
              <a:rPr sz="3200" b="1" u="sng">
                <a:solidFill>
                  <a:srgbClr val="FF0000"/>
                </a:solidFill>
              </a:rPr>
              <a:t>缒</a:t>
            </a:r>
            <a:r>
              <a:rPr sz="3200" b="1"/>
              <a:t>（          ）而出，见秦伯，曰：“秦、晋围郑，郑</a:t>
            </a:r>
            <a:r>
              <a:rPr sz="3200" b="1" u="sng">
                <a:solidFill>
                  <a:srgbClr val="FF0000"/>
                </a:solidFill>
              </a:rPr>
              <a:t>既</a:t>
            </a:r>
            <a:r>
              <a:rPr sz="3200" b="1"/>
              <a:t>（          ）知亡矣。若亡郑而有益于君，</a:t>
            </a:r>
            <a:r>
              <a:rPr sz="3200" b="1" u="sng">
                <a:solidFill>
                  <a:srgbClr val="FF0000"/>
                </a:solidFill>
              </a:rPr>
              <a:t>敢</a:t>
            </a:r>
            <a:r>
              <a:rPr sz="3200" b="1"/>
              <a:t>（          ）以烦</a:t>
            </a:r>
            <a:r>
              <a:rPr sz="3200" b="1" u="sng">
                <a:solidFill>
                  <a:srgbClr val="FF0000"/>
                </a:solidFill>
              </a:rPr>
              <a:t>执事</a:t>
            </a:r>
            <a:r>
              <a:rPr sz="3200" b="1"/>
              <a:t>（          ）。越国以</a:t>
            </a:r>
            <a:r>
              <a:rPr sz="3200" b="1" u="sng">
                <a:solidFill>
                  <a:srgbClr val="FF0000"/>
                </a:solidFill>
              </a:rPr>
              <a:t>鄙</a:t>
            </a:r>
            <a:r>
              <a:rPr sz="3200" b="1"/>
              <a:t>（          ）远，君知其难也，焉用亡郑以</a:t>
            </a:r>
            <a:r>
              <a:rPr sz="3200" b="1" u="sng">
                <a:solidFill>
                  <a:srgbClr val="FF0000"/>
                </a:solidFill>
              </a:rPr>
              <a:t>陪</a:t>
            </a:r>
            <a:r>
              <a:rPr sz="3200" b="1"/>
              <a:t>（          ）邻？邻之</a:t>
            </a:r>
            <a:r>
              <a:rPr sz="3200" b="1" u="sng">
                <a:solidFill>
                  <a:srgbClr val="FF0000"/>
                </a:solidFill>
              </a:rPr>
              <a:t>厚</a:t>
            </a:r>
            <a:r>
              <a:rPr sz="3200" b="1"/>
              <a:t>（          ），君之</a:t>
            </a:r>
            <a:r>
              <a:rPr sz="3200" b="1" u="sng">
                <a:solidFill>
                  <a:srgbClr val="FF0000"/>
                </a:solidFill>
              </a:rPr>
              <a:t>薄</a:t>
            </a:r>
            <a:r>
              <a:rPr sz="3200" b="1"/>
              <a:t>（          ）也。若</a:t>
            </a:r>
            <a:r>
              <a:rPr sz="3200" b="1" u="sng">
                <a:solidFill>
                  <a:srgbClr val="FF0000"/>
                </a:solidFill>
              </a:rPr>
              <a:t>舍</a:t>
            </a:r>
            <a:r>
              <a:rPr sz="3200" b="1"/>
              <a:t>（          ）郑</a:t>
            </a:r>
            <a:r>
              <a:rPr sz="3200" b="1" u="sng">
                <a:solidFill>
                  <a:srgbClr val="FF0000"/>
                </a:solidFill>
              </a:rPr>
              <a:t>以为</a:t>
            </a:r>
            <a:r>
              <a:rPr sz="3200" b="1"/>
              <a:t>（          ）</a:t>
            </a:r>
            <a:r>
              <a:rPr sz="3200" b="1" u="sng">
                <a:solidFill>
                  <a:srgbClr val="FF0000"/>
                </a:solidFill>
              </a:rPr>
              <a:t>东道主</a:t>
            </a:r>
            <a:r>
              <a:rPr sz="3200" b="1"/>
              <a:t>（          ），</a:t>
            </a:r>
            <a:r>
              <a:rPr sz="3200" b="1" u="sng">
                <a:solidFill>
                  <a:srgbClr val="FF0000"/>
                </a:solidFill>
              </a:rPr>
              <a:t>行李</a:t>
            </a:r>
            <a:r>
              <a:rPr sz="3200" b="1"/>
              <a:t>（          ）之往来，</a:t>
            </a:r>
            <a:r>
              <a:rPr sz="3200" b="1" u="sng">
                <a:solidFill>
                  <a:srgbClr val="FF0000"/>
                </a:solidFill>
              </a:rPr>
              <a:t>共</a:t>
            </a:r>
            <a:r>
              <a:rPr sz="3200" b="1"/>
              <a:t>（          ）其乏困，君亦无所害。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692785"/>
            <a:ext cx="9144000" cy="5507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 </a:t>
            </a:r>
            <a:r>
              <a:rPr sz="3200" b="1"/>
              <a:t>夜</a:t>
            </a:r>
            <a:r>
              <a:rPr sz="3200" b="1" u="sng">
                <a:solidFill>
                  <a:srgbClr val="FF0000"/>
                </a:solidFill>
              </a:rPr>
              <a:t>缒（用绳子拴着人（或物）从上往下送）</a:t>
            </a:r>
            <a:r>
              <a:rPr sz="3200" b="1"/>
              <a:t>而出，见秦伯，曰：“秦、晋围郑，郑</a:t>
            </a:r>
            <a:r>
              <a:rPr sz="3200" b="1" u="sng">
                <a:solidFill>
                  <a:srgbClr val="FF0000"/>
                </a:solidFill>
              </a:rPr>
              <a:t>既（已经）</a:t>
            </a:r>
            <a:r>
              <a:rPr sz="3200" b="1"/>
              <a:t>知亡矣。若亡郑而有益于君，</a:t>
            </a:r>
            <a:r>
              <a:rPr sz="3200" b="1" u="sng">
                <a:solidFill>
                  <a:srgbClr val="FF0000"/>
                </a:solidFill>
              </a:rPr>
              <a:t>敢（自言冒昧的谦辞）</a:t>
            </a:r>
            <a:r>
              <a:rPr sz="3200" b="1"/>
              <a:t>以烦</a:t>
            </a:r>
            <a:r>
              <a:rPr sz="3200" b="1" u="sng">
                <a:solidFill>
                  <a:srgbClr val="FF0000"/>
                </a:solidFill>
              </a:rPr>
              <a:t>执事（办事的官员，代指对方（秦穆公），表示恭敬。）</a:t>
            </a:r>
            <a:r>
              <a:rPr sz="3200" b="1"/>
              <a:t>。越国以</a:t>
            </a:r>
            <a:r>
              <a:rPr sz="3200" b="1" u="sng">
                <a:solidFill>
                  <a:srgbClr val="FF0000"/>
                </a:solidFill>
              </a:rPr>
              <a:t>鄙（鄙，边邑，这里用作动词。把……当作边邑）</a:t>
            </a:r>
            <a:r>
              <a:rPr sz="3200" b="1"/>
              <a:t>远，君知其难也，焉用亡郑以</a:t>
            </a:r>
            <a:r>
              <a:rPr sz="3200" b="1" u="sng">
                <a:solidFill>
                  <a:srgbClr val="FF0000"/>
                </a:solidFill>
              </a:rPr>
              <a:t>陪（增加）</a:t>
            </a:r>
            <a:r>
              <a:rPr sz="3200" b="1"/>
              <a:t>邻？邻之</a:t>
            </a:r>
            <a:r>
              <a:rPr sz="3200" b="1" u="sng">
                <a:solidFill>
                  <a:srgbClr val="FF0000"/>
                </a:solidFill>
              </a:rPr>
              <a:t>厚（雄厚）</a:t>
            </a:r>
            <a:r>
              <a:rPr sz="3200" b="1"/>
              <a:t>，君之</a:t>
            </a:r>
            <a:r>
              <a:rPr sz="3200" b="1" u="sng">
                <a:solidFill>
                  <a:srgbClr val="FF0000"/>
                </a:solidFill>
              </a:rPr>
              <a:t>薄（削弱）</a:t>
            </a:r>
            <a:r>
              <a:rPr sz="3200" b="1"/>
              <a:t>也。若</a:t>
            </a:r>
            <a:r>
              <a:rPr sz="3200" b="1" u="sng">
                <a:solidFill>
                  <a:srgbClr val="FF0000"/>
                </a:solidFill>
              </a:rPr>
              <a:t>舍（放弃）</a:t>
            </a:r>
            <a:r>
              <a:rPr sz="3200" b="1"/>
              <a:t>郑</a:t>
            </a:r>
            <a:r>
              <a:rPr sz="3200" b="1" u="sng">
                <a:solidFill>
                  <a:srgbClr val="FF0000"/>
                </a:solidFill>
              </a:rPr>
              <a:t>以为（把……作为）东道主（东方道路上（招待过客）的主人）</a:t>
            </a:r>
            <a:r>
              <a:rPr sz="3200" b="1"/>
              <a:t>，</a:t>
            </a:r>
            <a:r>
              <a:rPr sz="3200" b="1" u="sng">
                <a:solidFill>
                  <a:srgbClr val="FF0000"/>
                </a:solidFill>
              </a:rPr>
              <a:t>行李（外交使者</a:t>
            </a:r>
            <a:r>
              <a:rPr sz="3200" b="1"/>
              <a:t>）之往来，</a:t>
            </a:r>
            <a:r>
              <a:rPr sz="3200" b="1" u="sng">
                <a:solidFill>
                  <a:srgbClr val="FF0000"/>
                </a:solidFill>
              </a:rPr>
              <a:t>共（同“供”，供给）</a:t>
            </a:r>
            <a:r>
              <a:rPr sz="3200" b="1"/>
              <a:t>其乏困，君亦无所害。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23850" y="188595"/>
            <a:ext cx="8493760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且君尝</a:t>
            </a:r>
            <a:r>
              <a:rPr sz="3200" b="1" u="sng">
                <a:solidFill>
                  <a:srgbClr val="FF0000"/>
                </a:solidFill>
              </a:rPr>
              <a:t>为</a:t>
            </a:r>
            <a:r>
              <a:rPr sz="3200" b="1"/>
              <a:t>（          ）晋君</a:t>
            </a:r>
            <a:r>
              <a:rPr sz="3200" b="1" u="sng">
                <a:solidFill>
                  <a:srgbClr val="FF0000"/>
                </a:solidFill>
              </a:rPr>
              <a:t>赐</a:t>
            </a:r>
            <a:r>
              <a:rPr sz="3200" b="1"/>
              <a:t>（          ）矣，</a:t>
            </a:r>
            <a:r>
              <a:rPr sz="3200" b="1" u="sng">
                <a:solidFill>
                  <a:srgbClr val="FF0000"/>
                </a:solidFill>
              </a:rPr>
              <a:t>许</a:t>
            </a:r>
            <a:r>
              <a:rPr sz="3200" b="1"/>
              <a:t>（          ）君焦、瑕，朝</a:t>
            </a:r>
            <a:r>
              <a:rPr sz="3200" b="1" u="sng">
                <a:solidFill>
                  <a:srgbClr val="FF0000"/>
                </a:solidFill>
              </a:rPr>
              <a:t>济</a:t>
            </a:r>
            <a:r>
              <a:rPr sz="3200" b="1"/>
              <a:t>（          ）而夕</a:t>
            </a:r>
            <a:r>
              <a:rPr sz="3200" b="1" u="sng">
                <a:solidFill>
                  <a:srgbClr val="FF0000"/>
                </a:solidFill>
              </a:rPr>
              <a:t>设版</a:t>
            </a:r>
            <a:r>
              <a:rPr sz="3200" b="1"/>
              <a:t>（          ）焉，君之所知也。夫晋，何</a:t>
            </a:r>
            <a:r>
              <a:rPr sz="3200" b="1" u="sng">
                <a:solidFill>
                  <a:srgbClr val="FF0000"/>
                </a:solidFill>
              </a:rPr>
              <a:t>厌</a:t>
            </a:r>
            <a:r>
              <a:rPr sz="3200" b="1"/>
              <a:t>（          ）之有？既东</a:t>
            </a:r>
            <a:r>
              <a:rPr sz="3200" b="1" u="sng">
                <a:solidFill>
                  <a:srgbClr val="FF0000"/>
                </a:solidFill>
              </a:rPr>
              <a:t>封</a:t>
            </a:r>
            <a:r>
              <a:rPr sz="3200" b="1"/>
              <a:t>（          ）郑，又欲</a:t>
            </a:r>
            <a:r>
              <a:rPr sz="3200" b="1" u="sng">
                <a:solidFill>
                  <a:srgbClr val="FF0000"/>
                </a:solidFill>
              </a:rPr>
              <a:t>肆</a:t>
            </a:r>
            <a:r>
              <a:rPr sz="3200" b="1"/>
              <a:t>（          ）其西</a:t>
            </a:r>
            <a:r>
              <a:rPr sz="3200" b="1" u="sng">
                <a:solidFill>
                  <a:srgbClr val="FF0000"/>
                </a:solidFill>
              </a:rPr>
              <a:t>封</a:t>
            </a:r>
            <a:r>
              <a:rPr sz="3200" b="1"/>
              <a:t>（          ），若不</a:t>
            </a:r>
            <a:r>
              <a:rPr sz="3200" b="1" u="sng">
                <a:solidFill>
                  <a:srgbClr val="FF0000"/>
                </a:solidFill>
              </a:rPr>
              <a:t>阙</a:t>
            </a:r>
            <a:r>
              <a:rPr sz="3200" b="1"/>
              <a:t>（          ）秦，将</a:t>
            </a:r>
            <a:r>
              <a:rPr sz="3200" b="1" u="sng">
                <a:solidFill>
                  <a:srgbClr val="FF0000"/>
                </a:solidFill>
              </a:rPr>
              <a:t>焉</a:t>
            </a:r>
            <a:r>
              <a:rPr sz="3200" b="1"/>
              <a:t>（          ）取之？阙秦以利晋，</a:t>
            </a:r>
            <a:r>
              <a:rPr sz="3200" b="1" u="sng">
                <a:solidFill>
                  <a:srgbClr val="FF0000"/>
                </a:solidFill>
              </a:rPr>
              <a:t>唯</a:t>
            </a:r>
            <a:r>
              <a:rPr sz="3200" b="1"/>
              <a:t>（          ）君</a:t>
            </a:r>
            <a:r>
              <a:rPr sz="3200" b="1" u="sng">
                <a:solidFill>
                  <a:srgbClr val="FF0000"/>
                </a:solidFill>
              </a:rPr>
              <a:t>图</a:t>
            </a:r>
            <a:r>
              <a:rPr sz="3200" b="1"/>
              <a:t>（          ）之。”秦伯</a:t>
            </a:r>
            <a:r>
              <a:rPr sz="3200" b="1" u="sng">
                <a:solidFill>
                  <a:srgbClr val="FF0000"/>
                </a:solidFill>
              </a:rPr>
              <a:t>说</a:t>
            </a:r>
            <a:r>
              <a:rPr sz="3200" b="1"/>
              <a:t>（          ），与郑人</a:t>
            </a:r>
            <a:r>
              <a:rPr sz="3200" b="1" u="sng">
                <a:solidFill>
                  <a:srgbClr val="FF0000"/>
                </a:solidFill>
              </a:rPr>
              <a:t>盟</a:t>
            </a:r>
            <a:r>
              <a:rPr sz="3200" b="1"/>
              <a:t>（          ）。使杞子、逢孙、杨孙</a:t>
            </a:r>
            <a:r>
              <a:rPr sz="3200" b="1" u="sng">
                <a:solidFill>
                  <a:srgbClr val="FF0000"/>
                </a:solidFill>
              </a:rPr>
              <a:t>戍</a:t>
            </a:r>
            <a:r>
              <a:rPr sz="3200" b="1"/>
              <a:t>（          ）之，</a:t>
            </a:r>
            <a:r>
              <a:rPr sz="3200" b="1" u="sng">
                <a:solidFill>
                  <a:srgbClr val="FF0000"/>
                </a:solidFill>
              </a:rPr>
              <a:t>乃</a:t>
            </a:r>
            <a:r>
              <a:rPr sz="3200" b="1"/>
              <a:t>（          ）还。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88595"/>
            <a:ext cx="8446770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且君尝</a:t>
            </a:r>
            <a:r>
              <a:rPr sz="3200" b="1" u="sng">
                <a:solidFill>
                  <a:srgbClr val="FF0000"/>
                </a:solidFill>
              </a:rPr>
              <a:t>为（给予）</a:t>
            </a:r>
            <a:r>
              <a:rPr sz="3200" b="1"/>
              <a:t>晋君</a:t>
            </a:r>
            <a:r>
              <a:rPr sz="3200" b="1" u="sng">
                <a:solidFill>
                  <a:srgbClr val="FF0000"/>
                </a:solidFill>
              </a:rPr>
              <a:t>赐（恩惠）</a:t>
            </a:r>
            <a:r>
              <a:rPr sz="3200" b="1"/>
              <a:t>矣，</a:t>
            </a:r>
            <a:r>
              <a:rPr sz="3200" b="1" u="sng">
                <a:solidFill>
                  <a:srgbClr val="FF0000"/>
                </a:solidFill>
              </a:rPr>
              <a:t>许（答应）</a:t>
            </a:r>
            <a:r>
              <a:rPr sz="3200" b="1"/>
              <a:t>君焦、瑕，朝</a:t>
            </a:r>
            <a:r>
              <a:rPr sz="3200" b="1" u="sng">
                <a:solidFill>
                  <a:srgbClr val="FF0000"/>
                </a:solidFill>
              </a:rPr>
              <a:t>济（渡河）</a:t>
            </a:r>
            <a:r>
              <a:rPr sz="3200" b="1"/>
              <a:t>而夕</a:t>
            </a:r>
            <a:r>
              <a:rPr sz="3200" b="1" u="sng">
                <a:solidFill>
                  <a:srgbClr val="FF0000"/>
                </a:solidFill>
              </a:rPr>
              <a:t>设版（修筑防御工事）</a:t>
            </a:r>
            <a:r>
              <a:rPr sz="3200" b="1"/>
              <a:t>焉，君之所知也。夫晋，何</a:t>
            </a:r>
            <a:r>
              <a:rPr sz="3200" b="1" u="sng">
                <a:solidFill>
                  <a:srgbClr val="FF0000"/>
                </a:solidFill>
              </a:rPr>
              <a:t>厌（满足）</a:t>
            </a:r>
            <a:r>
              <a:rPr sz="3200" b="1"/>
              <a:t>之有？既东</a:t>
            </a:r>
            <a:r>
              <a:rPr sz="3200" b="1" u="sng">
                <a:solidFill>
                  <a:srgbClr val="FF0000"/>
                </a:solidFill>
              </a:rPr>
              <a:t>封（疆界，这里用作动词，使……成为它的边境）</a:t>
            </a:r>
            <a:r>
              <a:rPr sz="3200" b="1"/>
              <a:t>郑，又欲</a:t>
            </a:r>
            <a:r>
              <a:rPr sz="3200" b="1" u="sng">
                <a:solidFill>
                  <a:srgbClr val="FF0000"/>
                </a:solidFill>
              </a:rPr>
              <a:t>肆（延伸、扩张）</a:t>
            </a:r>
            <a:r>
              <a:rPr sz="3200" b="1"/>
              <a:t>其西</a:t>
            </a:r>
            <a:r>
              <a:rPr sz="3200" b="1" u="sng">
                <a:solidFill>
                  <a:srgbClr val="FF0000"/>
                </a:solidFill>
              </a:rPr>
              <a:t>封（疆界）</a:t>
            </a:r>
            <a:r>
              <a:rPr sz="3200" b="1"/>
              <a:t>，若不</a:t>
            </a:r>
            <a:r>
              <a:rPr sz="3200" b="1" u="sng">
                <a:solidFill>
                  <a:srgbClr val="FF0000"/>
                </a:solidFill>
              </a:rPr>
              <a:t>阙（侵损、削减）</a:t>
            </a:r>
            <a:r>
              <a:rPr sz="3200" b="1"/>
              <a:t>秦，将</a:t>
            </a:r>
            <a:r>
              <a:rPr sz="3200" b="1" u="sng">
                <a:solidFill>
                  <a:srgbClr val="FF0000"/>
                </a:solidFill>
              </a:rPr>
              <a:t>焉（从哪里）</a:t>
            </a:r>
            <a:r>
              <a:rPr sz="3200" b="1"/>
              <a:t>取之？阙秦以利晋，</a:t>
            </a:r>
            <a:r>
              <a:rPr sz="3200" b="1" u="sng">
                <a:solidFill>
                  <a:srgbClr val="FF0000"/>
                </a:solidFill>
              </a:rPr>
              <a:t>唯（表示希望、祈请）</a:t>
            </a:r>
            <a:r>
              <a:rPr sz="3200" b="1"/>
              <a:t>君</a:t>
            </a:r>
            <a:r>
              <a:rPr sz="3200" b="1" u="sng">
                <a:solidFill>
                  <a:srgbClr val="FF0000"/>
                </a:solidFill>
              </a:rPr>
              <a:t>图（考虑）</a:t>
            </a:r>
            <a:r>
              <a:rPr sz="3200" b="1"/>
              <a:t>之。”秦</a:t>
            </a:r>
            <a:r>
              <a:rPr sz="3200" b="1" u="sng">
                <a:solidFill>
                  <a:srgbClr val="FF0000"/>
                </a:solidFill>
              </a:rPr>
              <a:t>伯说（同悦）</a:t>
            </a:r>
            <a:r>
              <a:rPr sz="3200" b="1"/>
              <a:t>，与郑人</a:t>
            </a:r>
            <a:r>
              <a:rPr sz="3200" b="1" u="sng">
                <a:solidFill>
                  <a:srgbClr val="FF0000"/>
                </a:solidFill>
              </a:rPr>
              <a:t>盟（签订了盟约）</a:t>
            </a:r>
            <a:r>
              <a:rPr sz="3200" b="1"/>
              <a:t>。使杞子、逢孙、杨孙</a:t>
            </a:r>
            <a:r>
              <a:rPr sz="3200" b="1" u="sng">
                <a:solidFill>
                  <a:srgbClr val="FF0000"/>
                </a:solidFill>
              </a:rPr>
              <a:t>戍（戍守）</a:t>
            </a:r>
            <a:r>
              <a:rPr sz="3200" b="1"/>
              <a:t>之，</a:t>
            </a:r>
            <a:r>
              <a:rPr sz="3200" b="1" u="sng">
                <a:solidFill>
                  <a:srgbClr val="FF0000"/>
                </a:solidFill>
              </a:rPr>
              <a:t>乃（就）</a:t>
            </a:r>
            <a:r>
              <a:rPr sz="3200" b="1"/>
              <a:t>还。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23850" y="188595"/>
            <a:ext cx="8493760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</a:t>
            </a:r>
            <a:r>
              <a:rPr sz="3200" b="1"/>
              <a:t>子犯请击之。公曰：“不可。</a:t>
            </a:r>
            <a:r>
              <a:rPr sz="3200" b="1" u="sng">
                <a:solidFill>
                  <a:srgbClr val="FF0000"/>
                </a:solidFill>
              </a:rPr>
              <a:t>微</a:t>
            </a:r>
            <a:r>
              <a:rPr sz="3200" b="1"/>
              <a:t>（          ）</a:t>
            </a:r>
            <a:r>
              <a:rPr sz="3200" b="1" u="sng">
                <a:solidFill>
                  <a:srgbClr val="FF0000"/>
                </a:solidFill>
              </a:rPr>
              <a:t>夫人</a:t>
            </a:r>
            <a:r>
              <a:rPr sz="3200" b="1"/>
              <a:t>（          ）之力不及此。</a:t>
            </a:r>
            <a:r>
              <a:rPr sz="3200" b="1" u="sng">
                <a:solidFill>
                  <a:srgbClr val="FF0000"/>
                </a:solidFill>
              </a:rPr>
              <a:t>因</a:t>
            </a:r>
            <a:r>
              <a:rPr sz="3200" b="1"/>
              <a:t>（          ）人之力而</a:t>
            </a:r>
            <a:r>
              <a:rPr sz="3200" b="1" u="sng">
                <a:solidFill>
                  <a:srgbClr val="FF0000"/>
                </a:solidFill>
              </a:rPr>
              <a:t>敝</a:t>
            </a:r>
            <a:r>
              <a:rPr sz="3200" b="1"/>
              <a:t>（          ）之，不仁；失其</a:t>
            </a:r>
            <a:r>
              <a:rPr sz="3200" b="1" u="sng">
                <a:solidFill>
                  <a:srgbClr val="FF0000"/>
                </a:solidFill>
              </a:rPr>
              <a:t>所与</a:t>
            </a:r>
            <a:r>
              <a:rPr sz="3200" b="1"/>
              <a:t>（          ），不</a:t>
            </a:r>
            <a:r>
              <a:rPr sz="3200" b="1" u="sng">
                <a:solidFill>
                  <a:srgbClr val="FF0000"/>
                </a:solidFill>
              </a:rPr>
              <a:t>知</a:t>
            </a:r>
            <a:r>
              <a:rPr sz="3200" b="1"/>
              <a:t>（          ）；以乱</a:t>
            </a:r>
            <a:r>
              <a:rPr sz="3200" b="1" u="sng">
                <a:solidFill>
                  <a:srgbClr val="FF0000"/>
                </a:solidFill>
              </a:rPr>
              <a:t>易</a:t>
            </a:r>
            <a:r>
              <a:rPr sz="3200" b="1"/>
              <a:t>（          ）整，不武。吾</a:t>
            </a:r>
            <a:r>
              <a:rPr sz="3200" b="1" u="sng">
                <a:solidFill>
                  <a:srgbClr val="FF0000"/>
                </a:solidFill>
              </a:rPr>
              <a:t>其</a:t>
            </a:r>
            <a:r>
              <a:rPr sz="3200" b="1"/>
              <a:t>（          ）还也。”亦</a:t>
            </a:r>
            <a:r>
              <a:rPr sz="3200" b="1" u="sng">
                <a:solidFill>
                  <a:srgbClr val="FF0000"/>
                </a:solidFill>
              </a:rPr>
              <a:t>去</a:t>
            </a:r>
            <a:r>
              <a:rPr sz="3200" b="1"/>
              <a:t>（          ）之。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227</Paragraphs>
  <Slides>35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40">
      <vt:lpstr>Arial</vt:lpstr>
      <vt:lpstr>Calibri</vt:lpstr>
      <vt:lpstr>宋体</vt:lpstr>
      <vt:lpstr>楷体_GB2312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2021-11-09T10:12:31.162</cp:lastPrinted>
  <dcterms:created xsi:type="dcterms:W3CDTF">2021-11-09T10:12:31Z</dcterms:created>
  <dcterms:modified xsi:type="dcterms:W3CDTF">2021-11-09T02:12:31Z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