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76" r:id="rId3"/>
    <p:sldId id="277" r:id="rId4"/>
    <p:sldId id="272" r:id="rId5"/>
    <p:sldId id="259" r:id="rId6"/>
    <p:sldId id="261" r:id="rId7"/>
    <p:sldId id="263" r:id="rId8"/>
    <p:sldId id="267" r:id="rId9"/>
    <p:sldId id="268" r:id="rId10"/>
    <p:sldId id="270" r:id="rId11"/>
    <p:sldId id="271" r:id="rId12"/>
    <p:sldId id="257" r:id="rId13"/>
    <p:sldId id="273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7894-61CE-417C-8BA6-A8BB75E8B845}" type="datetimeFigureOut">
              <a:rPr lang="zh-CN" altLang="en-US" smtClean="0"/>
              <a:t>2012/11/27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90CEB-624F-45CD-8E63-A0C7E40CD8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7894-61CE-417C-8BA6-A8BB75E8B845}" type="datetimeFigureOut">
              <a:rPr lang="zh-CN" altLang="en-US" smtClean="0"/>
              <a:t>2012/11/27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90CEB-624F-45CD-8E63-A0C7E40CD8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7894-61CE-417C-8BA6-A8BB75E8B845}" type="datetimeFigureOut">
              <a:rPr lang="zh-CN" altLang="en-US" smtClean="0"/>
              <a:t>2012/11/27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90CEB-624F-45CD-8E63-A0C7E40CD8B0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6765F1-11DB-4859-94EA-2D5704694E2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4882738"/>
      </p:ext>
    </p:extLst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7894-61CE-417C-8BA6-A8BB75E8B845}" type="datetimeFigureOut">
              <a:rPr lang="zh-CN" altLang="en-US" smtClean="0"/>
              <a:t>2012/11/27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90CEB-624F-45CD-8E63-A0C7E40CD8B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7894-61CE-417C-8BA6-A8BB75E8B845}" type="datetimeFigureOut">
              <a:rPr lang="zh-CN" altLang="en-US" smtClean="0"/>
              <a:t>2012/11/27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90CEB-624F-45CD-8E63-A0C7E40CD8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7894-61CE-417C-8BA6-A8BB75E8B845}" type="datetimeFigureOut">
              <a:rPr lang="zh-CN" altLang="en-US" smtClean="0"/>
              <a:t>2012/11/27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90CEB-624F-45CD-8E63-A0C7E40CD8B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7894-61CE-417C-8BA6-A8BB75E8B845}" type="datetimeFigureOut">
              <a:rPr lang="zh-CN" altLang="en-US" smtClean="0"/>
              <a:t>2012/11/27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90CEB-624F-45CD-8E63-A0C7E40CD8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7894-61CE-417C-8BA6-A8BB75E8B845}" type="datetimeFigureOut">
              <a:rPr lang="zh-CN" altLang="en-US" smtClean="0"/>
              <a:t>2012/11/27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90CEB-624F-45CD-8E63-A0C7E40CD8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7894-61CE-417C-8BA6-A8BB75E8B845}" type="datetimeFigureOut">
              <a:rPr lang="zh-CN" altLang="en-US" smtClean="0"/>
              <a:t>2012/11/27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90CEB-624F-45CD-8E63-A0C7E40CD8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7894-61CE-417C-8BA6-A8BB75E8B845}" type="datetimeFigureOut">
              <a:rPr lang="zh-CN" altLang="en-US" smtClean="0"/>
              <a:t>2012/11/27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90CEB-624F-45CD-8E63-A0C7E40CD8B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7894-61CE-417C-8BA6-A8BB75E8B845}" type="datetimeFigureOut">
              <a:rPr lang="zh-CN" altLang="en-US" smtClean="0"/>
              <a:t>2012/11/27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90CEB-624F-45CD-8E63-A0C7E40CD8B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0557894-61CE-417C-8BA6-A8BB75E8B845}" type="datetimeFigureOut">
              <a:rPr lang="zh-CN" altLang="en-US" smtClean="0"/>
              <a:t>2012/11/27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F690CEB-624F-45CD-8E63-A0C7E40CD8B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dirty="0" smtClean="0"/>
              <a:t>清明</a:t>
            </a:r>
            <a:r>
              <a:rPr lang="zh-CN" altLang="en-US" sz="3600" b="1" dirty="0" smtClean="0"/>
              <a:t>（黄庭坚）</a:t>
            </a:r>
            <a:endParaRPr lang="zh-CN" altLang="en-US" sz="3600" b="1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9512" y="1628800"/>
            <a:ext cx="8712968" cy="5040560"/>
          </a:xfrm>
        </p:spPr>
        <p:txBody>
          <a:bodyPr>
            <a:norm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佳节清明桃李笑，野田荒芜自生愁。 </a:t>
            </a:r>
            <a:br>
              <a:rPr lang="zh-CN" altLang="en-US" sz="4000" b="1" dirty="0">
                <a:solidFill>
                  <a:srgbClr val="FF0000"/>
                </a:solidFill>
              </a:rPr>
            </a:br>
            <a:r>
              <a:rPr lang="zh-CN" altLang="en-US" sz="4000" b="1" dirty="0">
                <a:solidFill>
                  <a:srgbClr val="FF0000"/>
                </a:solidFill>
              </a:rPr>
              <a:t>雷惊天地龙蛇蛰，雨足郊原草木柔。 </a:t>
            </a:r>
            <a:br>
              <a:rPr lang="zh-CN" altLang="en-US" sz="4000" b="1" dirty="0">
                <a:solidFill>
                  <a:srgbClr val="FF0000"/>
                </a:solidFill>
              </a:rPr>
            </a:br>
            <a:r>
              <a:rPr lang="zh-CN" altLang="en-US" sz="4000" b="1" dirty="0">
                <a:solidFill>
                  <a:srgbClr val="7030A0"/>
                </a:solidFill>
              </a:rPr>
              <a:t>人乞祭余骄妾妇</a:t>
            </a:r>
            <a:r>
              <a:rPr lang="zh-CN" altLang="en-US" sz="4000" b="1" dirty="0">
                <a:solidFill>
                  <a:srgbClr val="FF0000"/>
                </a:solidFill>
              </a:rPr>
              <a:t>，士甘焚死不公候。 </a:t>
            </a:r>
            <a:br>
              <a:rPr lang="zh-CN" altLang="en-US" sz="4000" b="1" dirty="0">
                <a:solidFill>
                  <a:srgbClr val="FF0000"/>
                </a:solidFill>
              </a:rPr>
            </a:br>
            <a:r>
              <a:rPr lang="zh-CN" altLang="en-US" sz="4000" b="1" dirty="0">
                <a:solidFill>
                  <a:srgbClr val="FF0000"/>
                </a:solidFill>
              </a:rPr>
              <a:t>贤愚千载知谁是，满眼蓬蒿共一丘。 </a:t>
            </a:r>
            <a:br>
              <a:rPr lang="zh-CN" altLang="en-US" sz="4000" b="1" dirty="0">
                <a:solidFill>
                  <a:srgbClr val="FF0000"/>
                </a:solidFill>
              </a:rPr>
            </a:b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84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09600" y="1676400"/>
            <a:ext cx="7772400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zh-CN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第三段是故事的结局，写了哪两方面的内容？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 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76200" y="3124200"/>
            <a:ext cx="8077200" cy="362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kumimoji="1" lang="zh-CN" altLang="en-US" sz="4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明确</a:t>
            </a:r>
            <a:r>
              <a:rPr kumimoji="1" lang="zh-CN" altLang="en-US" sz="4800" dirty="0">
                <a:latin typeface="Times New Roman" pitchFamily="18" charset="0"/>
              </a:rPr>
              <a:t>：</a:t>
            </a:r>
          </a:p>
          <a:p>
            <a:pPr algn="just"/>
            <a:r>
              <a:rPr kumimoji="1" lang="en-US" altLang="zh-CN" sz="4800" dirty="0">
                <a:latin typeface="Times New Roman" pitchFamily="18" charset="0"/>
              </a:rPr>
              <a:t>1</a:t>
            </a:r>
            <a:r>
              <a:rPr kumimoji="1" lang="zh-CN" altLang="en-US" sz="4800" dirty="0">
                <a:latin typeface="Times New Roman" pitchFamily="18" charset="0"/>
              </a:rPr>
              <a:t>、妻妾的羞惭愤恨。</a:t>
            </a:r>
          </a:p>
          <a:p>
            <a:pPr algn="just"/>
            <a:r>
              <a:rPr kumimoji="1" lang="en-US" altLang="zh-CN" sz="4800" dirty="0">
                <a:latin typeface="Times New Roman" pitchFamily="18" charset="0"/>
              </a:rPr>
              <a:t>2</a:t>
            </a:r>
            <a:r>
              <a:rPr kumimoji="1" lang="zh-CN" altLang="en-US" sz="4800" dirty="0">
                <a:latin typeface="Times New Roman" pitchFamily="18" charset="0"/>
              </a:rPr>
              <a:t>、齐人恬不知耻的丑态。</a:t>
            </a:r>
          </a:p>
          <a:p>
            <a:pPr eaLnBrk="0" hangingPunct="0"/>
            <a:endParaRPr kumimoji="1" lang="en-US" altLang="zh-CN" sz="8800" dirty="0"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548680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（三读文本）探究五：</a:t>
            </a:r>
            <a:endParaRPr lang="zh-CN" altLang="en-US" sz="36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3358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371600"/>
            <a:ext cx="8077200" cy="205740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zh-CN" altLang="en-US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如果结尾改为齐人一到家</a:t>
            </a:r>
            <a:br>
              <a:rPr lang="zh-CN" altLang="en-US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zh-CN" altLang="en-US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就被妻妾揭穿真相，臭骂一顿，</a:t>
            </a:r>
            <a:br>
              <a:rPr lang="zh-CN" altLang="en-US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zh-CN" altLang="en-US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这样改好不好？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3298825"/>
            <a:ext cx="9144000" cy="315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明确</a:t>
            </a:r>
            <a:r>
              <a:rPr kumimoji="1" lang="zh-CN" altLang="en-US" sz="4000" dirty="0">
                <a:latin typeface="宋体" pitchFamily="2" charset="-122"/>
              </a:rPr>
              <a:t>：</a:t>
            </a:r>
          </a:p>
          <a:p>
            <a:r>
              <a:rPr kumimoji="1" lang="zh-CN" altLang="en-US" sz="4000" dirty="0">
                <a:latin typeface="宋体" pitchFamily="2" charset="-122"/>
              </a:rPr>
              <a:t>    不好。让齐人浑然不觉，自己蒙在鼓里却还以为别人被自己蒙在鼓里，兴冲冲地继续吹嘘夸耀，这就产生出强烈的戏剧效果，增强了</a:t>
            </a:r>
            <a:r>
              <a:rPr kumimoji="1" lang="zh-CN" altLang="en-US" sz="4000" b="1" dirty="0">
                <a:solidFill>
                  <a:srgbClr val="FF0000"/>
                </a:solidFill>
                <a:latin typeface="宋体" pitchFamily="2" charset="-122"/>
              </a:rPr>
              <a:t>讽刺性。</a:t>
            </a:r>
            <a:r>
              <a:rPr kumimoji="1" lang="zh-CN" altLang="en-US" sz="41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endParaRPr kumimoji="1" lang="zh-CN" altLang="en-US" sz="72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50" y="764704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（三读文本）探究六：</a:t>
            </a:r>
            <a:endParaRPr lang="zh-CN" altLang="en-US" sz="36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92109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23017_TXT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Rectangle 4"/>
          <p:cNvSpPr>
            <a:spLocks noGrp="1" noChangeArrowheads="1"/>
          </p:cNvSpPr>
          <p:nvPr>
            <p:ph idx="1"/>
          </p:nvPr>
        </p:nvSpPr>
        <p:spPr>
          <a:xfrm>
            <a:off x="1619250" y="1412875"/>
            <a:ext cx="6983413" cy="43926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400" b="1" dirty="0" smtClean="0">
                <a:solidFill>
                  <a:srgbClr val="FFFF00"/>
                </a:solidFill>
                <a:ea typeface="黑体" pitchFamily="2" charset="-122"/>
              </a:rPr>
              <a:t>  </a:t>
            </a:r>
            <a:r>
              <a:rPr lang="zh-CN" altLang="en-US" sz="4400" b="1" dirty="0" smtClean="0">
                <a:solidFill>
                  <a:srgbClr val="FFFF00"/>
                </a:solidFill>
                <a:ea typeface="黑体" pitchFamily="2" charset="-122"/>
                <a:hlinkClick r:id="" action="ppaction://hlinkshowjump?jump=firstslide"/>
              </a:rPr>
              <a:t>寓意</a:t>
            </a:r>
            <a:r>
              <a:rPr lang="zh-CN" altLang="en-US" sz="4400" b="1" dirty="0" smtClean="0">
                <a:solidFill>
                  <a:srgbClr val="FFFF00"/>
                </a:solidFill>
                <a:ea typeface="黑体" pitchFamily="2" charset="-122"/>
              </a:rPr>
              <a:t>：</a:t>
            </a:r>
            <a:r>
              <a:rPr lang="en-US" altLang="zh-CN" sz="4400" b="1" dirty="0" smtClean="0">
                <a:solidFill>
                  <a:srgbClr val="FFFF00"/>
                </a:solidFill>
                <a:ea typeface="黑体" pitchFamily="2" charset="-122"/>
              </a:rPr>
              <a:t> </a:t>
            </a:r>
            <a:r>
              <a:rPr lang="zh-CN" altLang="en-US" b="1" dirty="0" smtClean="0">
                <a:solidFill>
                  <a:srgbClr val="FFFF00"/>
                </a:solidFill>
                <a:ea typeface="黑体" pitchFamily="2" charset="-122"/>
              </a:rPr>
              <a:t>讽刺了那些为了谋求富贵显达而不择手段甚至抛弃人格尊严的人。</a:t>
            </a:r>
          </a:p>
          <a:p>
            <a:pPr eaLnBrk="1" hangingPunct="1">
              <a:buFontTx/>
              <a:buNone/>
            </a:pPr>
            <a:r>
              <a:rPr lang="zh-CN" altLang="en-US" sz="3600" b="1" dirty="0" smtClean="0">
                <a:solidFill>
                  <a:srgbClr val="FFFF00"/>
                </a:solidFill>
                <a:ea typeface="黑体" pitchFamily="2" charset="-122"/>
              </a:rPr>
              <a:t>   启发</a:t>
            </a:r>
            <a:r>
              <a:rPr lang="zh-CN" altLang="en-US" sz="3600" b="1" dirty="0">
                <a:solidFill>
                  <a:srgbClr val="FFFF00"/>
                </a:solidFill>
                <a:ea typeface="黑体" pitchFamily="2" charset="-122"/>
              </a:rPr>
              <a:t>：</a:t>
            </a:r>
            <a:endParaRPr lang="zh-CN" altLang="en-US" sz="3600" b="1" dirty="0" smtClean="0">
              <a:solidFill>
                <a:srgbClr val="FFFF00"/>
              </a:solidFill>
              <a:ea typeface="黑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b="1" dirty="0" smtClean="0">
                <a:solidFill>
                  <a:srgbClr val="FFFF00"/>
                </a:solidFill>
                <a:ea typeface="黑体" pitchFamily="2" charset="-122"/>
              </a:rPr>
              <a:t>            不能像良人：自欺欺人</a:t>
            </a:r>
            <a:r>
              <a:rPr lang="zh-CN" altLang="en-US" b="1" dirty="0" smtClean="0">
                <a:solidFill>
                  <a:srgbClr val="FFFF00"/>
                </a:solidFill>
              </a:rPr>
              <a:t>、</a:t>
            </a:r>
            <a:r>
              <a:rPr lang="zh-CN" altLang="en-US" b="1" dirty="0" smtClean="0">
                <a:solidFill>
                  <a:srgbClr val="FFFF00"/>
                </a:solidFill>
                <a:ea typeface="黑体" pitchFamily="2" charset="-122"/>
              </a:rPr>
              <a:t>言行不一</a:t>
            </a:r>
            <a:r>
              <a:rPr lang="zh-CN" altLang="en-US" b="1" dirty="0" smtClean="0">
                <a:solidFill>
                  <a:srgbClr val="FFFF00"/>
                </a:solidFill>
              </a:rPr>
              <a:t>、</a:t>
            </a:r>
            <a:r>
              <a:rPr lang="zh-CN" altLang="en-US" b="1" dirty="0" smtClean="0">
                <a:solidFill>
                  <a:srgbClr val="FFFF00"/>
                </a:solidFill>
                <a:ea typeface="黑体" pitchFamily="2" charset="-122"/>
              </a:rPr>
              <a:t>口是心非</a:t>
            </a:r>
            <a:r>
              <a:rPr lang="zh-CN" altLang="en-US" b="1" dirty="0" smtClean="0">
                <a:solidFill>
                  <a:srgbClr val="FFFF00"/>
                </a:solidFill>
              </a:rPr>
              <a:t>、</a:t>
            </a:r>
            <a:r>
              <a:rPr lang="zh-CN" altLang="en-US" b="1" dirty="0" smtClean="0">
                <a:solidFill>
                  <a:srgbClr val="FFFF00"/>
                </a:solidFill>
                <a:ea typeface="黑体" pitchFamily="2" charset="-122"/>
              </a:rPr>
              <a:t>金玉其外败絮其中</a:t>
            </a:r>
            <a:r>
              <a:rPr lang="en-US" altLang="zh-CN" b="1" dirty="0" smtClean="0">
                <a:solidFill>
                  <a:srgbClr val="FFFF00"/>
                </a:solidFill>
              </a:rPr>
              <a:t>……</a:t>
            </a:r>
            <a:endParaRPr lang="zh-CN" altLang="en-US" b="1" dirty="0" smtClean="0">
              <a:solidFill>
                <a:srgbClr val="FFFF00"/>
              </a:solidFill>
              <a:ea typeface="黑体" pitchFamily="2" charset="-122"/>
            </a:endParaRPr>
          </a:p>
          <a:p>
            <a:pPr eaLnBrk="1" hangingPunct="1"/>
            <a:endParaRPr lang="en-US" altLang="zh-CN" dirty="0" smtClean="0">
              <a:solidFill>
                <a:schemeClr val="accent1"/>
              </a:solidFill>
              <a:ea typeface="黑体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j-ea"/>
              </a:rPr>
              <a:t>说出</a:t>
            </a:r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寓意</a:t>
            </a:r>
            <a:r>
              <a:rPr lang="zh-CN" altLang="en-US" dirty="0" smtClean="0">
                <a:latin typeface="+mj-ea"/>
              </a:rPr>
              <a:t>，</a:t>
            </a:r>
            <a:r>
              <a:rPr lang="zh-CN" altLang="en-US" b="1" dirty="0" smtClean="0">
                <a:latin typeface="+mj-ea"/>
              </a:rPr>
              <a:t>你</a:t>
            </a:r>
            <a:r>
              <a:rPr lang="zh-CN" altLang="en-US" b="1" dirty="0">
                <a:latin typeface="+mj-ea"/>
              </a:rPr>
              <a:t>还</a:t>
            </a:r>
            <a:r>
              <a:rPr lang="zh-CN" altLang="en-US" b="1" dirty="0" smtClean="0">
                <a:latin typeface="+mj-ea"/>
              </a:rPr>
              <a:t>能从课文中得到什么</a:t>
            </a:r>
            <a:r>
              <a:rPr lang="zh-CN" altLang="en-US" b="1" dirty="0">
                <a:solidFill>
                  <a:srgbClr val="FFFF00"/>
                </a:solidFill>
                <a:latin typeface="+mj-ea"/>
              </a:rPr>
              <a:t>启发</a:t>
            </a:r>
            <a:r>
              <a:rPr lang="zh-CN" altLang="en-US" b="1" dirty="0">
                <a:latin typeface="+mj-ea"/>
              </a:rPr>
              <a:t>？</a:t>
            </a:r>
            <a:endParaRPr lang="zh-CN" altLang="en-US" dirty="0">
              <a:latin typeface="+mj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（四读文本）抢答一：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717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6357" y="908720"/>
            <a:ext cx="8876569" cy="1780108"/>
          </a:xfrm>
        </p:spPr>
        <p:txBody>
          <a:bodyPr/>
          <a:lstStyle/>
          <a:p>
            <a:r>
              <a:rPr lang="zh-CN" altLang="en-US" dirty="0" smtClean="0"/>
              <a:t>选一段（前三段），改写成课本剧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98072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抢答二：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069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孟子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3048000" y="3962400"/>
            <a:ext cx="4451350" cy="823913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4800">
                <a:latin typeface="Times New Roman" pitchFamily="18" charset="0"/>
              </a:rPr>
              <a:t>齐人有一妻一妾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6300788" y="5229225"/>
            <a:ext cx="1841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3200"/>
          </a:p>
        </p:txBody>
      </p:sp>
      <p:pic>
        <p:nvPicPr>
          <p:cNvPr id="2" name="1-02齐人有一妻一妾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3" name="1-02齐人有一妻一妾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954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3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13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764704"/>
            <a:ext cx="540404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/>
              <a:t>“之”的归纳</a:t>
            </a:r>
          </a:p>
          <a:p>
            <a:r>
              <a:rPr lang="en-US" altLang="zh-CN" sz="4000" b="1" dirty="0"/>
              <a:t>a. </a:t>
            </a:r>
            <a:r>
              <a:rPr lang="zh-CN" altLang="en-US" sz="4000" b="1" dirty="0"/>
              <a:t>吾将瞷良人之所之也 </a:t>
            </a:r>
          </a:p>
          <a:p>
            <a:r>
              <a:rPr lang="en-US" altLang="zh-CN" sz="4000" b="1" dirty="0"/>
              <a:t>b. </a:t>
            </a:r>
            <a:r>
              <a:rPr lang="zh-CN" altLang="en-US" sz="4000" b="1" dirty="0"/>
              <a:t>此其为餍足之道也 </a:t>
            </a:r>
          </a:p>
          <a:p>
            <a:r>
              <a:rPr lang="en-US" altLang="zh-CN" sz="4000" b="1" dirty="0"/>
              <a:t>c.</a:t>
            </a:r>
            <a:r>
              <a:rPr lang="zh-CN" altLang="en-US" sz="4000" b="1" dirty="0"/>
              <a:t>而良人未之知也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3868306"/>
            <a:ext cx="9089348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a</a:t>
            </a:r>
            <a:r>
              <a:rPr lang="zh-CN" altLang="en-US" sz="3200" b="1" dirty="0" smtClean="0"/>
              <a:t>前</a:t>
            </a:r>
            <a:r>
              <a:rPr lang="zh-CN" altLang="en-US" sz="3200" b="1" dirty="0"/>
              <a:t>一个是助词，后一个是动词，到</a:t>
            </a:r>
            <a:r>
              <a:rPr lang="en-US" altLang="zh-CN" sz="3200" b="1" dirty="0"/>
              <a:t>……</a:t>
            </a:r>
            <a:r>
              <a:rPr lang="zh-CN" altLang="en-US" sz="3200" b="1" dirty="0"/>
              <a:t>去、往。</a:t>
            </a:r>
          </a:p>
          <a:p>
            <a:r>
              <a:rPr lang="en-US" altLang="zh-CN" sz="3200" b="1" dirty="0"/>
              <a:t>b. </a:t>
            </a:r>
            <a:r>
              <a:rPr lang="zh-CN" altLang="en-US" sz="3200" b="1" dirty="0" smtClean="0"/>
              <a:t>助词</a:t>
            </a:r>
            <a:r>
              <a:rPr lang="zh-CN" altLang="en-US" sz="3200" b="1" dirty="0"/>
              <a:t>，相当于“的”。 </a:t>
            </a:r>
          </a:p>
          <a:p>
            <a:r>
              <a:rPr lang="en-US" altLang="zh-CN" sz="3200" b="1" dirty="0"/>
              <a:t>c</a:t>
            </a:r>
            <a:r>
              <a:rPr lang="en-US" altLang="zh-CN" sz="3200" b="1" dirty="0" smtClean="0"/>
              <a:t>.</a:t>
            </a:r>
            <a:r>
              <a:rPr lang="zh-CN" altLang="en-US" sz="3200" b="1" dirty="0" smtClean="0"/>
              <a:t>代词</a:t>
            </a:r>
            <a:r>
              <a:rPr lang="zh-CN" altLang="en-US" sz="3200" b="1" dirty="0"/>
              <a:t>，指妻子已侦察到丈夫“餍足之道”的</a:t>
            </a:r>
            <a:r>
              <a:rPr lang="zh-CN" altLang="en-US" sz="3200" b="1" dirty="0" smtClean="0"/>
              <a:t>真相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这</a:t>
            </a:r>
            <a:r>
              <a:rPr lang="zh-CN" altLang="en-US" sz="3200" b="1" dirty="0"/>
              <a:t>件事。</a:t>
            </a:r>
          </a:p>
        </p:txBody>
      </p:sp>
    </p:spTree>
    <p:extLst>
      <p:ext uri="{BB962C8B-B14F-4D97-AF65-F5344CB8AC3E}">
        <p14:creationId xmlns:p14="http://schemas.microsoft.com/office/powerpoint/2010/main" val="240169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908720"/>
            <a:ext cx="7772400" cy="1470025"/>
          </a:xfrm>
        </p:spPr>
        <p:txBody>
          <a:bodyPr/>
          <a:lstStyle/>
          <a:p>
            <a:r>
              <a:rPr lang="zh-CN" altLang="en-US" b="1" dirty="0"/>
              <a:t>请用系列动词准确地概括出齐人与妻的行踪。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356992"/>
            <a:ext cx="8712968" cy="3168352"/>
          </a:xfrm>
        </p:spPr>
        <p:txBody>
          <a:bodyPr>
            <a:noAutofit/>
          </a:bodyPr>
          <a:lstStyle/>
          <a:p>
            <a:pPr latinLnBrk="1"/>
            <a:r>
              <a:rPr lang="zh-CN" altLang="en-US" sz="3600" b="1" dirty="0">
                <a:solidFill>
                  <a:srgbClr val="FF0000"/>
                </a:solidFill>
              </a:rPr>
              <a:t>良人：（夸）→（乞）→（骄） </a:t>
            </a:r>
          </a:p>
          <a:p>
            <a:pPr latinLnBrk="1"/>
            <a:r>
              <a:rPr lang="zh-CN" altLang="en-US" sz="3600" b="1" dirty="0">
                <a:solidFill>
                  <a:srgbClr val="FF0000"/>
                </a:solidFill>
              </a:rPr>
              <a:t>（设骗局）→餍足之道为何？←（知真相）</a:t>
            </a:r>
          </a:p>
          <a:p>
            <a:pPr latinLnBrk="1"/>
            <a:r>
              <a:rPr lang="zh-CN" altLang="en-US" sz="3600" b="1" dirty="0" smtClean="0">
                <a:solidFill>
                  <a:srgbClr val="FF0000"/>
                </a:solidFill>
              </a:rPr>
              <a:t>          妻妾</a:t>
            </a:r>
            <a:r>
              <a:rPr lang="zh-CN" altLang="en-US" sz="3600" b="1" dirty="0">
                <a:solidFill>
                  <a:srgbClr val="FF0000"/>
                </a:solidFill>
              </a:rPr>
              <a:t>：（疑）→（瞷）→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（讪、</a:t>
            </a:r>
            <a:r>
              <a:rPr lang="zh-CN" altLang="en-US" sz="3600" b="1" dirty="0">
                <a:solidFill>
                  <a:srgbClr val="FF0000"/>
                </a:solidFill>
              </a:rPr>
              <a:t>泣） </a:t>
            </a:r>
            <a:endParaRPr lang="zh-CN" altLang="en-US" sz="3600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55776" y="2612231"/>
            <a:ext cx="13628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 </a:t>
            </a:r>
            <a:r>
              <a:rPr lang="zh-CN" altLang="en-US" sz="4400" b="1" dirty="0" smtClean="0"/>
              <a:t>家里</a:t>
            </a:r>
            <a:endParaRPr lang="zh-CN" alt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427984" y="2521694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/>
              <a:t>坟地</a:t>
            </a:r>
            <a:endParaRPr lang="zh-CN" altLang="en-US" sz="4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156176" y="252169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/>
              <a:t>家里</a:t>
            </a:r>
            <a:endParaRPr lang="zh-CN" altLang="en-US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476672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（一读情节）探究一：</a:t>
            </a:r>
            <a:endParaRPr lang="zh-CN" altLang="en-US" sz="32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3042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23017_TXT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2413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0291" name="Text Box 3"/>
          <p:cNvSpPr txBox="1">
            <a:spLocks noChangeArrowheads="1"/>
          </p:cNvSpPr>
          <p:nvPr/>
        </p:nvSpPr>
        <p:spPr bwMode="auto">
          <a:xfrm>
            <a:off x="1476375" y="765175"/>
            <a:ext cx="7056438" cy="292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dirty="0">
                <a:solidFill>
                  <a:schemeClr val="bg1"/>
                </a:solidFill>
                <a:ea typeface="黑体" pitchFamily="2" charset="-122"/>
              </a:rPr>
              <a:t>       </a:t>
            </a:r>
            <a:r>
              <a:rPr lang="zh-CN" altLang="en-US" sz="4400" dirty="0">
                <a:solidFill>
                  <a:schemeClr val="accent1"/>
                </a:solidFill>
                <a:ea typeface="黑体" pitchFamily="2" charset="-122"/>
              </a:rPr>
              <a:t>请找出短文中的人物</a:t>
            </a:r>
            <a:r>
              <a:rPr lang="zh-CN" altLang="en-US" sz="4400" dirty="0" smtClean="0">
                <a:solidFill>
                  <a:schemeClr val="accent1"/>
                </a:solidFill>
                <a:ea typeface="黑体" pitchFamily="2" charset="-122"/>
              </a:rPr>
              <a:t>，       </a:t>
            </a:r>
            <a:r>
              <a:rPr lang="zh-CN" altLang="en-US" sz="4400" dirty="0">
                <a:solidFill>
                  <a:schemeClr val="accent1"/>
                </a:solidFill>
                <a:ea typeface="黑体" pitchFamily="2" charset="-122"/>
              </a:rPr>
              <a:t>讨论分析人物形象</a:t>
            </a:r>
            <a:r>
              <a:rPr lang="zh-CN" altLang="en-US" sz="4400" dirty="0" smtClean="0">
                <a:solidFill>
                  <a:schemeClr val="accent1"/>
                </a:solidFill>
                <a:ea typeface="黑体" pitchFamily="2" charset="-122"/>
              </a:rPr>
              <a:t>。（说出人物描写方法以及人物形象）</a:t>
            </a:r>
            <a:r>
              <a:rPr lang="zh-CN" altLang="en-US" sz="4800" dirty="0">
                <a:ea typeface="黑体" pitchFamily="2" charset="-122"/>
              </a:rPr>
              <a:t/>
            </a:r>
            <a:br>
              <a:rPr lang="zh-CN" altLang="en-US" sz="4800" dirty="0">
                <a:ea typeface="黑体" pitchFamily="2" charset="-122"/>
              </a:rPr>
            </a:br>
            <a:endParaRPr lang="zh-CN" altLang="en-US" sz="4800" dirty="0">
              <a:ea typeface="黑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180528" y="349163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（二读人物）探究二：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1370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04813"/>
            <a:ext cx="854075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zh-CN" altLang="en-US" sz="4000" b="1" dirty="0" smtClean="0">
                <a:solidFill>
                  <a:schemeClr val="tx1"/>
                </a:solidFill>
              </a:rPr>
              <a:t>讨论探究：分析</a:t>
            </a:r>
            <a:r>
              <a:rPr lang="zh-CN" altLang="en-US" sz="4000" b="1" dirty="0" smtClean="0">
                <a:solidFill>
                  <a:srgbClr val="FFFF00"/>
                </a:solidFill>
              </a:rPr>
              <a:t>人物形象</a:t>
            </a:r>
            <a:r>
              <a:rPr lang="zh-CN" altLang="en-US" sz="4000" b="1" dirty="0" smtClean="0">
                <a:solidFill>
                  <a:schemeClr val="tx1"/>
                </a:solidFill>
              </a:rPr>
              <a:t>（通过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描写</a:t>
            </a:r>
            <a:r>
              <a:rPr lang="zh-CN" altLang="en-US" sz="4000" b="1" dirty="0" smtClean="0">
                <a:solidFill>
                  <a:schemeClr val="tx1"/>
                </a:solidFill>
              </a:rPr>
              <a:t>角度）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355122" y="1701242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齐人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90" y="2836004"/>
            <a:ext cx="33522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        动作：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餍  乞  顾而之他</a:t>
            </a:r>
            <a:endParaRPr lang="zh-CN" alt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921473" y="2712894"/>
            <a:ext cx="18678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神态：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施施   骄</a:t>
            </a:r>
            <a:endParaRPr lang="zh-CN" altLang="en-US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635896" y="2836004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语言：尽富贵（间接）</a:t>
            </a:r>
            <a:endParaRPr lang="zh-CN" altLang="en-US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65395" y="4492446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卑鄙猥琐，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贪得无厌</a:t>
            </a:r>
            <a:endParaRPr lang="zh-CN" altLang="en-US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801511" y="4456904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吹嘘，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自欺欺人</a:t>
            </a:r>
            <a:endParaRPr lang="zh-CN" altLang="en-US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843149" y="468622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厚颜无耻</a:t>
            </a:r>
            <a:endParaRPr lang="zh-CN" altLang="en-US" sz="3600" b="1" dirty="0"/>
          </a:p>
        </p:txBody>
      </p:sp>
      <p:cxnSp>
        <p:nvCxnSpPr>
          <p:cNvPr id="13" name="直接连接符 12"/>
          <p:cNvCxnSpPr/>
          <p:nvPr/>
        </p:nvCxnSpPr>
        <p:spPr>
          <a:xfrm>
            <a:off x="5026044" y="2255694"/>
            <a:ext cx="1778204" cy="3688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2" idx="2"/>
          </p:cNvCxnSpPr>
          <p:nvPr/>
        </p:nvCxnSpPr>
        <p:spPr>
          <a:xfrm>
            <a:off x="4139952" y="2624572"/>
            <a:ext cx="1" cy="3723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endCxn id="6" idx="0"/>
          </p:cNvCxnSpPr>
          <p:nvPr/>
        </p:nvCxnSpPr>
        <p:spPr>
          <a:xfrm flipH="1">
            <a:off x="1711890" y="2440133"/>
            <a:ext cx="1419950" cy="3958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547664" y="4036333"/>
            <a:ext cx="0" cy="6168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427984" y="4149080"/>
            <a:ext cx="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596336" y="4036333"/>
            <a:ext cx="0" cy="6168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833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1920" y="162880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/>
              <a:t>妻</a:t>
            </a:r>
            <a:endParaRPr lang="zh-CN" altLang="en-US" sz="4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313849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心理：怀疑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43287" y="309154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动作：瞯</a:t>
            </a:r>
            <a:endParaRPr lang="zh-CN" alt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940152" y="2861491"/>
            <a:ext cx="28905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神态 语言：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讪  泣  今若此</a:t>
            </a:r>
            <a:endParaRPr lang="zh-CN" alt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51925" y="465313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聪慧</a:t>
            </a:r>
            <a:endParaRPr lang="zh-CN" altLang="en-US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940152" y="466555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深明大义</a:t>
            </a:r>
            <a:endParaRPr lang="zh-CN" altLang="en-US" sz="3600" b="1" dirty="0"/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2123728" y="2398241"/>
            <a:ext cx="1944216" cy="7402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2" idx="2"/>
            <a:endCxn id="5" idx="0"/>
          </p:cNvCxnSpPr>
          <p:nvPr/>
        </p:nvCxnSpPr>
        <p:spPr>
          <a:xfrm>
            <a:off x="4226382" y="2398241"/>
            <a:ext cx="32568" cy="6933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427984" y="2398241"/>
            <a:ext cx="2304256" cy="3701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endCxn id="7" idx="0"/>
          </p:cNvCxnSpPr>
          <p:nvPr/>
        </p:nvCxnSpPr>
        <p:spPr>
          <a:xfrm>
            <a:off x="2267744" y="3933056"/>
            <a:ext cx="938179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3491880" y="3987806"/>
            <a:ext cx="664085" cy="6653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164288" y="4061820"/>
            <a:ext cx="0" cy="7353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7501915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1752600"/>
            <a:ext cx="9144000" cy="2514600"/>
          </a:xfrm>
        </p:spPr>
        <p:txBody>
          <a:bodyPr>
            <a:normAutofit fontScale="90000"/>
          </a:bodyPr>
          <a:lstStyle/>
          <a:p>
            <a:pPr algn="just"/>
            <a:r>
              <a:rPr lang="en-US" altLang="zh-CN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第一段是故事的发生和发展。其中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“</a:t>
            </a:r>
            <a:r>
              <a:rPr lang="zh-CN" altLang="en-US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良人出，则必餍酒肉而后反；问其与饮食者，尽富贵也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”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重复了一遍，为什么？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 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28600" y="4495800"/>
            <a:ext cx="86868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明确</a:t>
            </a:r>
            <a:r>
              <a:rPr kumimoji="1" lang="zh-CN" altLang="en-US" sz="4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：强调</a:t>
            </a:r>
            <a:r>
              <a:rPr kumimoji="1" lang="zh-CN" altLang="en-US" sz="44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突出</a:t>
            </a:r>
            <a:r>
              <a:rPr kumimoji="1" lang="zh-CN" altLang="en-US" sz="44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这一现象，显示其不同一般，令人生疑</a:t>
            </a:r>
            <a:r>
              <a:rPr kumimoji="1"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。</a:t>
            </a:r>
            <a:r>
              <a:rPr kumimoji="1" lang="zh-CN" altLang="en-US" sz="4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endParaRPr kumimoji="1" lang="zh-CN" altLang="en-US" sz="80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8600" y="628394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</a:rPr>
              <a:t>（三读文本）探究三：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62324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76200" y="1614488"/>
            <a:ext cx="8763000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kumimoji="1" lang="zh-CN" altLang="en-US" sz="4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哪一句点出了齐人可疑的关键？</a:t>
            </a: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0" y="3124200"/>
            <a:ext cx="9144000" cy="262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kumimoji="1" lang="zh-CN" altLang="en-US" sz="60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明确</a:t>
            </a:r>
            <a:r>
              <a:rPr kumimoji="1" lang="zh-CN" altLang="en-US" sz="6000" dirty="0">
                <a:latin typeface="Times New Roman" pitchFamily="18" charset="0"/>
              </a:rPr>
              <a:t>：</a:t>
            </a:r>
            <a:r>
              <a:rPr kumimoji="1" lang="zh-CN" altLang="en-US" sz="6000" u="sng" dirty="0">
                <a:latin typeface="Times New Roman" pitchFamily="18" charset="0"/>
              </a:rPr>
              <a:t>而未尝有显者来</a:t>
            </a:r>
            <a:endParaRPr kumimoji="1" lang="zh-CN" altLang="en-US" sz="6000" dirty="0">
              <a:latin typeface="Times New Roman" pitchFamily="18" charset="0"/>
            </a:endParaRPr>
          </a:p>
          <a:p>
            <a:pPr eaLnBrk="0" hangingPunct="0"/>
            <a:endParaRPr kumimoji="1" lang="en-US" altLang="zh-CN" sz="10600" dirty="0"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723" y="828215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（三读文本）探究四：</a:t>
            </a:r>
            <a:endParaRPr lang="zh-CN" altLang="en-US" sz="36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4485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157</TotalTime>
  <Words>517</Words>
  <Application>Microsoft Office PowerPoint</Application>
  <PresentationFormat>全屏显示(4:3)</PresentationFormat>
  <Paragraphs>62</Paragraphs>
  <Slides>13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波形</vt:lpstr>
      <vt:lpstr>清明（黄庭坚）</vt:lpstr>
      <vt:lpstr>PowerPoint 演示文稿</vt:lpstr>
      <vt:lpstr>PowerPoint 演示文稿</vt:lpstr>
      <vt:lpstr>请用系列动词准确地概括出齐人与妻的行踪。</vt:lpstr>
      <vt:lpstr>PowerPoint 演示文稿</vt:lpstr>
      <vt:lpstr>讨论探究：分析人物形象（通过描写角度）</vt:lpstr>
      <vt:lpstr>PowerPoint 演示文稿</vt:lpstr>
      <vt:lpstr>   第一段是故事的发生和发展。其中“良人出，则必餍酒肉而后反；问其与饮食者，尽富贵也”重复了一遍，为什么？ </vt:lpstr>
      <vt:lpstr>PowerPoint 演示文稿</vt:lpstr>
      <vt:lpstr>第三段是故事的结局，写了哪两方面的内容？ </vt:lpstr>
      <vt:lpstr>    如果结尾改为齐人一到家 就被妻妾揭穿真相，臭骂一顿， 这样改好不好？</vt:lpstr>
      <vt:lpstr>说出寓意，你还能从课文中得到什么启发？</vt:lpstr>
      <vt:lpstr>选一段（前三段），改写成课本剧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请说出这则寓言的寓意</dc:title>
  <dc:creator>zw</dc:creator>
  <cp:lastModifiedBy>zw</cp:lastModifiedBy>
  <cp:revision>19</cp:revision>
  <dcterms:created xsi:type="dcterms:W3CDTF">2012-10-25T08:35:36Z</dcterms:created>
  <dcterms:modified xsi:type="dcterms:W3CDTF">2012-11-27T12:34:32Z</dcterms:modified>
</cp:coreProperties>
</file>