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notesMasterIdLst>
    <p:notesMasterId r:id="rId8"/>
  </p:notesMasterIdLst>
  <p:handoutMasterIdLst>
    <p:handoutMasterId r:id="rId35"/>
  </p:handoutMasterIdLst>
  <p:sldIdLst>
    <p:sldId id="306" r:id="rId6"/>
    <p:sldId id="256" r:id="rId7"/>
    <p:sldId id="304" r:id="rId9"/>
    <p:sldId id="274" r:id="rId10"/>
    <p:sldId id="275" r:id="rId11"/>
    <p:sldId id="276" r:id="rId12"/>
    <p:sldId id="277" r:id="rId13"/>
    <p:sldId id="278" r:id="rId14"/>
    <p:sldId id="302" r:id="rId15"/>
    <p:sldId id="303" r:id="rId16"/>
    <p:sldId id="352" r:id="rId17"/>
    <p:sldId id="279" r:id="rId18"/>
    <p:sldId id="301" r:id="rId19"/>
    <p:sldId id="300" r:id="rId20"/>
    <p:sldId id="281" r:id="rId21"/>
    <p:sldId id="335" r:id="rId22"/>
    <p:sldId id="282" r:id="rId23"/>
    <p:sldId id="259" r:id="rId24"/>
    <p:sldId id="261" r:id="rId25"/>
    <p:sldId id="262" r:id="rId26"/>
    <p:sldId id="263" r:id="rId27"/>
    <p:sldId id="264" r:id="rId28"/>
    <p:sldId id="265" r:id="rId29"/>
    <p:sldId id="299" r:id="rId30"/>
    <p:sldId id="268" r:id="rId31"/>
    <p:sldId id="305" r:id="rId32"/>
    <p:sldId id="351" r:id="rId33"/>
    <p:sldId id="353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500" y="-96"/>
      </p:cViewPr>
      <p:guideLst>
        <p:guide orient="horz" pos="2160"/>
        <p:guide pos="2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页眉占位符 204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20483" name="日期占位符 204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484" name="页脚占位符 204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20485" name="灯片编号占位符 204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页眉占位符 194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19459" name="日期占位符 1945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9460" name="幻灯片图像占位符 1945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461" name="文本占位符 1946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462" name="页脚占位符 1946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19463" name="灯片编号占位符 1946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225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522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256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604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563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583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245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286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296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419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307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337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440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460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48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501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327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348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235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4035" name="副标题 44034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4036" name="日期占位符 44035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页脚占位符 44036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灯片编号占位符 44037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3012" name="日期占位符 43011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3013" name="页脚占位符 43012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3014" name="灯片编号占位符 43013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0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1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1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1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1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1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011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1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1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468630" y="405130"/>
            <a:ext cx="8509000" cy="6144895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en-US" altLang="zh-CN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人不能没有理想，没有理想只能糊糊涂涂的活下去，反省一下就会感到无聊，感到没意思。</a:t>
            </a:r>
            <a:endParaRPr lang="zh-CN" altLang="en-US" sz="40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lvl="0" eaLnBrk="1" hangingPunct="1"/>
            <a:r>
              <a:rPr lang="en-US" altLang="zh-CN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             ——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叶圣陶</a:t>
            </a:r>
            <a:endParaRPr lang="zh-CN" altLang="en-US" sz="40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作者通过一些</a:t>
            </a:r>
            <a:r>
              <a:rPr lang="zh-CN" altLang="zh-CN" b="1" i="1" u="sng" dirty="0">
                <a:solidFill>
                  <a:srgbClr val="000000"/>
                </a:solidFill>
                <a:latin typeface="宋体" panose="02010600030101010101" pitchFamily="2" charset="-122"/>
              </a:rPr>
              <a:t>典型事例</a:t>
            </a:r>
            <a:r>
              <a:rPr lang="zh-CN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让我们看到了一个躬行君子、堪为师表的忠厚长者独具而可贵的精神风貌，宽以待人，严以律己，叶圣陶先生做到了，我们能做到吗？通过本文的学习，希望同学们在学习和生活中学习叶先生的品格，宽厚做人，严格要求自己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547370" y="354965"/>
            <a:ext cx="8229600" cy="4525963"/>
          </a:xfrm>
        </p:spPr>
        <p:txBody>
          <a:bodyPr/>
          <a:p>
            <a:r>
              <a:rPr lang="en-US" altLang="zh-CN" b="1" dirty="0"/>
              <a:t>3</a:t>
            </a:r>
            <a:r>
              <a:rPr lang="zh-CN" altLang="en-US" b="1" dirty="0"/>
              <a:t>、 积累平易深挚的语句  </a:t>
            </a:r>
            <a:endParaRPr lang="zh-CN" altLang="en-US" b="1" dirty="0"/>
          </a:p>
          <a:p>
            <a:r>
              <a:rPr lang="zh-CN" altLang="en-US" b="1" dirty="0">
                <a:solidFill>
                  <a:srgbClr val="0033CC"/>
                </a:solidFill>
              </a:rPr>
              <a:t>   </a:t>
            </a:r>
            <a:r>
              <a:rPr lang="zh-CN" altLang="en-US" sz="4000" b="1" dirty="0">
                <a:solidFill>
                  <a:srgbClr val="0033CC"/>
                </a:solidFill>
              </a:rPr>
              <a:t>“写话风格，平易自然，鲜明简洁，细致恳切，念，顺口，听，悦耳。”  </a:t>
            </a:r>
            <a:endParaRPr lang="zh-CN" altLang="en-US" sz="4000" b="1" dirty="0">
              <a:solidFill>
                <a:srgbClr val="0033CC"/>
              </a:solidFill>
            </a:endParaRPr>
          </a:p>
          <a:p>
            <a:r>
              <a:rPr lang="zh-CN" altLang="en-US" sz="4000" b="1" dirty="0">
                <a:solidFill>
                  <a:srgbClr val="0033CC"/>
                </a:solidFill>
              </a:rPr>
              <a:t>   “叶圣陶先生，人，往矣，我常常想到他的业绩。” </a:t>
            </a:r>
            <a:endParaRPr lang="zh-CN" altLang="en-US" sz="4000" b="1" dirty="0">
              <a:solidFill>
                <a:srgbClr val="0033CC"/>
              </a:solidFill>
            </a:endParaRPr>
          </a:p>
          <a:p>
            <a:r>
              <a:rPr lang="zh-CN" altLang="en-US" sz="4000" b="1" dirty="0">
                <a:solidFill>
                  <a:srgbClr val="0033CC"/>
                </a:solidFill>
              </a:rPr>
              <a:t>   “叶圣陶先生是单一的儒，思想是这样，行为也是这样。” </a:t>
            </a:r>
            <a:endParaRPr lang="zh-CN" altLang="en-US" sz="4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539750" y="476250"/>
            <a:ext cx="8147050" cy="941388"/>
          </a:xfrm>
        </p:spPr>
        <p:txBody>
          <a:bodyPr anchor="ctr"/>
          <a:p>
            <a:r>
              <a:rPr lang="zh-CN" altLang="en-US" sz="5400" b="1" dirty="0">
                <a:solidFill>
                  <a:srgbClr val="FF0000"/>
                </a:solidFill>
              </a:rPr>
              <a:t>品读题目 </a:t>
            </a:r>
            <a:br>
              <a:rPr lang="zh-CN" altLang="en-US" sz="5400" b="1" dirty="0">
                <a:solidFill>
                  <a:srgbClr val="FF0000"/>
                </a:solidFill>
              </a:rPr>
            </a:b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225425" y="934085"/>
            <a:ext cx="8716645" cy="4526280"/>
          </a:xfrm>
        </p:spPr>
        <p:txBody>
          <a:bodyPr/>
          <a:p>
            <a:r>
              <a:rPr lang="en-US" altLang="zh-CN" b="1" dirty="0"/>
              <a:t>1</a:t>
            </a:r>
            <a:r>
              <a:rPr lang="zh-CN" altLang="en-US" b="1" dirty="0"/>
              <a:t>、齐读课题，说说你读到了什么？ </a:t>
            </a:r>
            <a:endParaRPr lang="zh-CN" altLang="en-US" b="1" dirty="0"/>
          </a:p>
          <a:p>
            <a:r>
              <a:rPr lang="zh-CN" altLang="en-US" sz="3600" b="1" dirty="0">
                <a:solidFill>
                  <a:srgbClr val="0033CC"/>
                </a:solidFill>
              </a:rPr>
              <a:t>“二三事”：叙述了有关叶圣陶先生的几件事。</a:t>
            </a:r>
            <a:endParaRPr lang="zh-CN" altLang="en-US" sz="3600" b="1" dirty="0">
              <a:solidFill>
                <a:srgbClr val="0033CC"/>
              </a:solidFill>
            </a:endParaRPr>
          </a:p>
          <a:p>
            <a:r>
              <a:rPr lang="zh-CN" altLang="en-US" sz="3600" b="1" dirty="0">
                <a:solidFill>
                  <a:srgbClr val="0033CC"/>
                </a:solidFill>
              </a:rPr>
              <a:t>“先生”：感受到作者对叶圣陶的尊敬的情感。</a:t>
            </a:r>
            <a:r>
              <a:rPr lang="zh-CN" altLang="en-US" b="1" dirty="0">
                <a:solidFill>
                  <a:srgbClr val="0033CC"/>
                </a:solidFill>
              </a:rPr>
              <a:t> </a:t>
            </a:r>
            <a:endParaRPr lang="zh-CN" altLang="en-US" b="1" dirty="0">
              <a:solidFill>
                <a:srgbClr val="0033CC"/>
              </a:solidFill>
            </a:endParaRPr>
          </a:p>
          <a:p>
            <a:r>
              <a:rPr lang="en-US" altLang="zh-CN" b="1" dirty="0"/>
              <a:t>2</a:t>
            </a:r>
            <a:r>
              <a:rPr lang="zh-CN" altLang="en-US" b="1" dirty="0"/>
              <a:t>、带着崇敬的感情再次朗读课题。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63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charRg st="63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18487" cy="868363"/>
          </a:xfrm>
        </p:spPr>
        <p:txBody>
          <a:bodyPr anchor="ctr"/>
          <a:p>
            <a:pPr algn="l"/>
            <a:r>
              <a:rPr lang="zh-CN" altLang="en-US" sz="3200" b="1" dirty="0">
                <a:latin typeface="宋体" panose="02010600030101010101" pitchFamily="2" charset="-122"/>
              </a:rPr>
              <a:t>分析课文 </a:t>
            </a: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</a:rPr>
              <a:t>根据课文内容，分组讨论下列问题。  </a:t>
            </a: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、作者写这篇文章的缘由是什么？他主要选择了哪些材料？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558483" y="1417955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</a:t>
            </a:r>
            <a:endParaRPr lang="zh-CN" altLang="en-US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chemeClr val="tx1"/>
                </a:solidFill>
              </a:rPr>
              <a:t>缘由</a:t>
            </a:r>
            <a:r>
              <a:rPr lang="zh-CN" altLang="en-US" sz="4000" b="1" dirty="0">
                <a:solidFill>
                  <a:srgbClr val="FF0000"/>
                </a:solidFill>
              </a:rPr>
              <a:t>：叶圣陶先生去世了，作者给他写纪念文。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chemeClr val="tx1"/>
                </a:solidFill>
              </a:rPr>
              <a:t>选材</a:t>
            </a:r>
            <a:r>
              <a:rPr lang="zh-CN" altLang="en-US" sz="4000" b="1" dirty="0">
                <a:solidFill>
                  <a:srgbClr val="FF0000"/>
                </a:solidFill>
              </a:rPr>
              <a:t>：与作者相关的，不见于或不明显见于高文典册的。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charRg st="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883" y="295275"/>
            <a:ext cx="822960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en-US" altLang="zh-CN" b="1" dirty="0"/>
              <a:t> </a:t>
            </a:r>
            <a:r>
              <a:rPr lang="zh-CN" altLang="en-US" b="1" dirty="0"/>
              <a:t>概括文中写了关于叶圣陶的哪些事情。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sz="3600" b="1" u="sng" dirty="0">
                <a:solidFill>
                  <a:srgbClr val="FF0000"/>
                </a:solidFill>
              </a:rPr>
              <a:t>待人厚：</a:t>
            </a:r>
            <a:endParaRPr lang="zh-CN" altLang="en-US" sz="3600" b="1" u="sng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           </a:t>
            </a:r>
            <a:r>
              <a:rPr lang="zh-CN" altLang="en-US" sz="3600" b="1" dirty="0"/>
              <a:t>  修改文章 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            恭送客人 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            真诚复信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u="sng" dirty="0">
                <a:solidFill>
                  <a:srgbClr val="FF0000"/>
                </a:solidFill>
              </a:rPr>
              <a:t>律己严：</a:t>
            </a:r>
            <a:endParaRPr lang="zh-CN" altLang="en-US" sz="3600" b="1" u="sng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               </a:t>
            </a:r>
            <a:r>
              <a:rPr lang="zh-CN" altLang="en-US" sz="3600" b="1" dirty="0"/>
              <a:t>写文章用写话风格   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             文风方面重视简洁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3600" b="1" dirty="0"/>
              <a:t>             重视语文力求完美</a:t>
            </a:r>
            <a:r>
              <a:rPr lang="en-US" altLang="zh-CN" sz="3600" b="1" dirty="0"/>
              <a:t> </a:t>
            </a:r>
            <a:endParaRPr lang="en-US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8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82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47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charRg st="65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47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13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47">
                                            <p:txEl>
                                              <p:charRg st="113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36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47">
                                            <p:txEl>
                                              <p:charRg st="136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xfrm>
            <a:off x="223520" y="159385"/>
            <a:ext cx="8841740" cy="452564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b="1" dirty="0"/>
              <a:t>5</a:t>
            </a:r>
            <a:r>
              <a:rPr lang="zh-CN" altLang="en-US" b="1" dirty="0"/>
              <a:t>、根据对文章的理解，为文章划分层次。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zh-CN" altLang="en-US" sz="4000" b="1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第一部分（第</a:t>
            </a:r>
            <a:r>
              <a:rPr lang="en-US" altLang="zh-CN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段）：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谈写作本文的缘由和选材。</a:t>
            </a:r>
            <a:endParaRPr lang="zh-CN" altLang="en-US" sz="40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80000"/>
              </a:lnSpc>
            </a:pP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 第二部分（第</a:t>
            </a:r>
            <a:r>
              <a:rPr lang="en-US" altLang="zh-CN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段）：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总写叶圣陶先生的品德有过人之处。</a:t>
            </a:r>
            <a:endParaRPr lang="zh-CN" altLang="en-US" sz="40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80000"/>
              </a:lnSpc>
            </a:pP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 第三部分（第</a:t>
            </a:r>
            <a:r>
              <a:rPr lang="en-US" altLang="zh-CN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3-5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段）：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详写叶圣陶先生为人宽厚的一面。 </a:t>
            </a:r>
            <a:endParaRPr lang="zh-CN" altLang="en-US" sz="40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80000"/>
              </a:lnSpc>
            </a:pP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第四部分（第</a:t>
            </a:r>
            <a:r>
              <a:rPr lang="en-US" altLang="zh-CN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6-8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段）：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从语文方面详写叶圣陶先生为人的另一面——律己严。  </a:t>
            </a:r>
            <a:endParaRPr lang="zh-CN" altLang="en-US" sz="40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第五部分（第</a:t>
            </a:r>
            <a:r>
              <a:rPr lang="en-US" altLang="zh-CN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9</a:t>
            </a:r>
            <a:r>
              <a:rPr lang="zh-CN" altLang="en-US" sz="4000" dirty="0">
                <a:solidFill>
                  <a:srgbClr val="0033CC"/>
                </a:solidFill>
                <a:latin typeface="黑体" panose="02010600030101010101" charset="-122"/>
                <a:ea typeface="黑体" panose="02010600030101010101" charset="-122"/>
              </a:rPr>
              <a:t>段）：</a:t>
            </a:r>
            <a:r>
              <a:rPr lang="zh-CN" altLang="en-US" sz="40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怀念叶圣陶先生，提出向他学习的语文主张。</a:t>
            </a:r>
            <a:endParaRPr lang="zh-CN" altLang="en-US" sz="4000" dirty="0">
              <a:solidFill>
                <a:srgbClr val="0033CC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7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5">
                                            <p:txEl>
                                              <p:charRg st="72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102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5">
                                            <p:txEl>
                                              <p:charRg st="102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395">
                                            <p:txEl>
                                              <p:charRg st="142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186690" y="186690"/>
            <a:ext cx="8769985" cy="4525645"/>
          </a:xfrm>
        </p:spPr>
        <p:txBody>
          <a:bodyPr/>
          <a:p>
            <a:pPr marL="609600" indent="-609600"/>
            <a:r>
              <a:rPr lang="en-US" altLang="zh-CN" sz="3600" b="1" dirty="0"/>
              <a:t>3</a:t>
            </a:r>
            <a:r>
              <a:rPr lang="zh-CN" altLang="en-US" sz="3600" b="1" dirty="0"/>
              <a:t>、作者用了</a:t>
            </a:r>
            <a:r>
              <a:rPr lang="zh-CN" altLang="en-US" sz="3600" b="1" u="sng" dirty="0"/>
              <a:t>一个什么词</a:t>
            </a:r>
            <a:r>
              <a:rPr lang="zh-CN" altLang="en-US" sz="3600" b="1" dirty="0"/>
              <a:t>来表述叶圣陶先生的语文主张？这种风格具体讲的是什么？（用书上的原话回答） </a:t>
            </a:r>
            <a:endParaRPr lang="zh-CN" altLang="en-US" sz="3600" b="1" dirty="0"/>
          </a:p>
          <a:p>
            <a:pPr marL="609600" indent="-609600"/>
            <a:r>
              <a:rPr lang="zh-CN" altLang="en-US" sz="44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           “写话”    </a:t>
            </a:r>
            <a:r>
              <a:rPr lang="zh-CN" altLang="en-US" b="1" dirty="0">
                <a:solidFill>
                  <a:srgbClr val="FF0000"/>
                </a:solidFill>
              </a:rPr>
              <a:t>   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609600" indent="-609600"/>
            <a:r>
              <a:rPr lang="zh-CN" altLang="en-US" sz="4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平易自然，鲜明简洁，细致恳切，念，顺口，听，悦耳，说像话还不够，就是话。还特别重视“简洁”</a:t>
            </a:r>
            <a:r>
              <a:rPr lang="zh-CN" altLang="en-US" sz="4400" b="1" dirty="0">
                <a:latin typeface="仿宋" panose="02010609060101010101" charset="-122"/>
                <a:ea typeface="仿宋" panose="02010609060101010101" charset="-122"/>
              </a:rPr>
              <a:t>。 </a:t>
            </a:r>
            <a:endParaRPr lang="zh-CN" altLang="en-US" sz="44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4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299">
                                            <p:txEl>
                                              <p:charRg st="6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301625" y="370205"/>
            <a:ext cx="8540750" cy="11430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4. “</a:t>
            </a:r>
            <a:r>
              <a:rPr lang="zh-CN" altLang="en-US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写话”与本文的文风</a:t>
            </a:r>
            <a:endParaRPr lang="zh-CN" altLang="en-US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301625" y="1513205"/>
            <a:ext cx="8469630" cy="3552825"/>
          </a:xfrm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叶圣陶先生的语文主张，简而言之就是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——“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写话”。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叶圣陶先生就是这样严格要求自己的：一旦所写的不像“话”，就坚决改。</a:t>
            </a:r>
            <a:endParaRPr lang="zh-CN" altLang="en-US" sz="4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81280" y="194310"/>
            <a:ext cx="8769985" cy="4526280"/>
          </a:xfrm>
        </p:spPr>
        <p:txBody>
          <a:bodyPr/>
          <a:p>
            <a:pPr marL="609600" indent="-609600"/>
            <a:r>
              <a:rPr lang="en-US" altLang="zh-CN" b="1" dirty="0">
                <a:latin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</a:rPr>
              <a:t>、为什么叶圣陶先生的语文主张应该受到高度重视，作者从哪些方面进行了论述？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marL="609600" indent="-609600"/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）从历史来看，用白话代替文言，言文一致，是大势所趋，是从理论到实践都已有了答案的，所以说是“不成问题”。  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marL="609600" indent="-609600"/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）从现实看，叶先生“写话”主张是切中时症的。 （时症：脱离口语甚至有意远离口语的文风正在制造“新文言”） 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4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charRg st="4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101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charRg st="101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梳理内容 </a:t>
            </a:r>
            <a:b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375920" y="842010"/>
            <a:ext cx="8608695" cy="452628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3600" b="1" dirty="0"/>
              <a:t> </a:t>
            </a:r>
            <a:r>
              <a:rPr lang="zh-CN" altLang="en-US" sz="3600" b="1" dirty="0"/>
              <a:t>文中写了关于叶圣陶先生的几件事</a:t>
            </a:r>
            <a:r>
              <a:rPr lang="en-US" altLang="zh-CN" sz="3600" b="1" dirty="0"/>
              <a:t>,</a:t>
            </a:r>
            <a:r>
              <a:rPr lang="en-US" altLang="zh-CN" sz="3600" b="1" dirty="0"/>
              <a:t> </a:t>
            </a:r>
            <a:r>
              <a:rPr lang="en-US" altLang="zh-CN" b="1" dirty="0"/>
              <a:t> </a:t>
            </a:r>
            <a:r>
              <a:rPr lang="zh-CN" altLang="en-US" b="1" dirty="0"/>
              <a:t>勾画文中总结提示性的、过渡性的语句。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33CC"/>
                </a:solidFill>
              </a:rPr>
              <a:t>“凡是同叶圣陶先生有些交往的，无不为他的待人深厚而感动。”</a:t>
            </a:r>
            <a:endParaRPr lang="zh-CN" altLang="en-US" b="1" dirty="0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 “</a:t>
            </a:r>
            <a:r>
              <a:rPr lang="zh-CN" altLang="en-US" b="1" dirty="0">
                <a:solidFill>
                  <a:srgbClr val="FF0000"/>
                </a:solidFill>
              </a:rPr>
              <a:t>文字之外，日常交往，他同样是一以贯之，宽厚待人。”</a:t>
            </a:r>
            <a:r>
              <a:rPr lang="en-US" altLang="zh-CN" b="1" dirty="0">
                <a:solidFill>
                  <a:srgbClr val="FF0000"/>
                </a:solidFill>
              </a:rPr>
              <a:t> </a:t>
            </a:r>
            <a:endParaRPr lang="en-US" altLang="zh-CN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0033CC"/>
                </a:solidFill>
              </a:rPr>
              <a:t>“</a:t>
            </a:r>
            <a:r>
              <a:rPr lang="zh-CN" altLang="en-US" b="1" dirty="0">
                <a:solidFill>
                  <a:srgbClr val="0033CC"/>
                </a:solidFill>
              </a:rPr>
              <a:t>以上说待人厚，是叶圣陶先生为人的宽的一面。他还有严的一面，是律己。” </a:t>
            </a:r>
            <a:endParaRPr lang="zh-CN" altLang="en-US" b="1" dirty="0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>
                <a:solidFill>
                  <a:srgbClr val="0033CC"/>
                </a:solidFill>
              </a:rPr>
              <a:t>…… </a:t>
            </a:r>
            <a:endParaRPr lang="en-US" altLang="zh-CN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3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charRg st="43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37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23">
                                            <p:txEl>
                                              <p:charRg st="137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感知形象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179705" y="908050"/>
            <a:ext cx="8825230" cy="452628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、回味先生的语言</a:t>
            </a:r>
            <a:endParaRPr lang="zh-CN" altLang="en-US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他说：“不必客气。这样反而费事，还是直接改上。不限于语言，有什么不妥都改。千万不要慎重，怕改得不妥。我觉得不妥再改回来。” 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                   ——</a:t>
            </a:r>
            <a:r>
              <a:rPr lang="zh-CN" altLang="en-US" sz="2800" b="1" dirty="0">
                <a:solidFill>
                  <a:srgbClr val="FF0000"/>
                </a:solidFill>
              </a:rPr>
              <a:t>待人平易，为学谦虚。</a:t>
            </a:r>
            <a:r>
              <a:rPr lang="zh-CN" altLang="en-US" sz="2800" b="1" dirty="0"/>
              <a:t>  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他说他非常悔恨，真不该到天坛去看花。他看我的地址是公寓，以为公寓必是旅店一类，想到我在京城工作这么多年，最后沦为住旅店，感到很悲伤。  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FF0000"/>
                </a:solidFill>
              </a:rPr>
              <a:t>               ——</a:t>
            </a:r>
            <a:r>
              <a:rPr lang="zh-CN" altLang="en-US" sz="2800" b="1" dirty="0">
                <a:solidFill>
                  <a:srgbClr val="FF0000"/>
                </a:solidFill>
              </a:rPr>
              <a:t>待人真诚，关怀备至。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他不只一次地说：“写成文章，在这间房里念， 要让那间房里的人听着，是说话，不是念稿，才算及了格。” 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</a:t>
            </a:r>
            <a:r>
              <a:rPr lang="en-US" altLang="zh-CN" sz="2800" b="1" dirty="0">
                <a:solidFill>
                  <a:srgbClr val="FF0000"/>
                </a:solidFill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</a:rPr>
              <a:t>写话风格：平易自然，鲜明简洁，细致恳切，念，顺口，听，悦耳。</a:t>
            </a:r>
            <a:r>
              <a:rPr lang="zh-CN" altLang="en-US" sz="2800" b="1" dirty="0"/>
              <a:t> 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charRg st="1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7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charRg st="73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88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charRg st="88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57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charRg st="157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71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charRg st="171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23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charRg st="223" end="2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66103" y="142240"/>
            <a:ext cx="7772400" cy="1470025"/>
          </a:xfrm>
        </p:spPr>
        <p:txBody>
          <a:bodyPr anchor="ctr"/>
          <a:p>
            <a:pPr defTabSz="914400"/>
            <a:r>
              <a:rPr lang="zh-CN" altLang="en-US" sz="4400" b="1" kern="1200" baseline="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叶圣陶先生二三事 </a:t>
            </a:r>
            <a:endParaRPr lang="zh-CN" altLang="en-US" sz="4400" b="1" kern="1200" baseline="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265680" y="1529398"/>
            <a:ext cx="6400800" cy="1752600"/>
          </a:xfrm>
        </p:spPr>
        <p:txBody>
          <a:bodyPr/>
          <a:p>
            <a:pPr defTabSz="914400"/>
            <a:r>
              <a:rPr lang="zh-CN" altLang="en-US" sz="32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张中行</a:t>
            </a:r>
            <a:endParaRPr lang="zh-CN" altLang="en-US" sz="32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3" name="图片 2052" descr="ca1349540923dd5423e0b862d209b3de9c82482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89138"/>
            <a:ext cx="2881313" cy="386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054" descr="77094b36acaf2edd34a39c9a8d1001e9390193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60" y="1946275"/>
            <a:ext cx="2830830" cy="3794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7164388" y="5949950"/>
            <a:ext cx="9366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张中行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" name="文本框 2056"/>
          <p:cNvSpPr txBox="1"/>
          <p:nvPr/>
        </p:nvSpPr>
        <p:spPr>
          <a:xfrm>
            <a:off x="1258888" y="6021388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叶圣陶</a:t>
            </a:r>
            <a:endParaRPr lang="zh-CN" altLang="en-US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1946275"/>
            <a:ext cx="2957830" cy="40754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395923" y="620078"/>
            <a:ext cx="8229600" cy="4525962"/>
          </a:xfrm>
        </p:spPr>
        <p:txBody>
          <a:bodyPr/>
          <a:p>
            <a:r>
              <a:rPr lang="en-US" altLang="zh-CN" sz="3600" b="1" dirty="0"/>
              <a:t>      </a:t>
            </a:r>
            <a:r>
              <a:rPr lang="zh-CN" altLang="en-US" sz="4000" b="1" dirty="0"/>
              <a:t>他是带着一些感慨说的：“你写成文章，给人家看，人家给你删去一两个字，意思没变，就证明你不行。” </a:t>
            </a:r>
            <a:endParaRPr lang="zh-CN" altLang="en-US" sz="4000" b="1" dirty="0"/>
          </a:p>
          <a:p>
            <a:r>
              <a:rPr lang="zh-CN" altLang="en-US" sz="3600" b="1" dirty="0"/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文风方面重视“简洁”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97180" y="267970"/>
            <a:ext cx="8752205" cy="452628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rgbClr val="0033CC"/>
                </a:solidFill>
                <a:latin typeface="新宋体" panose="02010609030101010101" charset="-122"/>
                <a:ea typeface="新宋体" panose="02010609030101010101" charset="-122"/>
              </a:rPr>
              <a:t>2</a:t>
            </a:r>
            <a:r>
              <a:rPr lang="zh-CN" altLang="en-US" sz="4000" b="1" dirty="0">
                <a:solidFill>
                  <a:srgbClr val="0033CC"/>
                </a:solidFill>
                <a:latin typeface="新宋体" panose="02010609030101010101" charset="-122"/>
                <a:ea typeface="新宋体" panose="02010609030101010101" charset="-122"/>
              </a:rPr>
              <a:t>、 回忆先生的身影  </a:t>
            </a:r>
            <a:endParaRPr lang="zh-CN" altLang="en-US" sz="4000" b="1" dirty="0">
              <a:solidFill>
                <a:srgbClr val="0033C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  </a:t>
            </a:r>
            <a:r>
              <a:rPr lang="en-US" altLang="zh-CN" b="1" dirty="0"/>
              <a:t>a.</a:t>
            </a:r>
            <a:r>
              <a:rPr lang="zh-CN" altLang="en-US" b="1" dirty="0"/>
              <a:t>   一次听吕叔湘先生说，当年他在上海，有一天到叶先生屋里去，见叶先生伏案执笔改什么，走近一看，是描他的一篇文章的标点。 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           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治学严谨 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 </a:t>
            </a:r>
            <a:r>
              <a:rPr lang="en-US" altLang="zh-CN" b="1" dirty="0"/>
              <a:t>b.</a:t>
            </a:r>
            <a:r>
              <a:rPr lang="zh-CN" altLang="en-US" b="1" dirty="0"/>
              <a:t>   有事，或无事，到东四八条他家去看他，告辞，拦阻他远送，无论怎样说，他一定还是走过三道门，四道台阶，送到大门外才告别，他鞠躬，口说谢谢，看着来人上路才转身回去。 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/>
              <a:t>          </a:t>
            </a:r>
            <a:r>
              <a:rPr lang="zh-CN" altLang="en-US" sz="3600" b="1"/>
              <a:t>  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待人宽厚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3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13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7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73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89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charRg st="89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7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charRg st="171" end="1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296545" y="131763"/>
            <a:ext cx="8229600" cy="4525962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400" b="1" dirty="0">
                <a:solidFill>
                  <a:srgbClr val="0033CC"/>
                </a:solidFill>
                <a:latin typeface="新宋体" panose="02010609030101010101" charset="-122"/>
                <a:ea typeface="新宋体" panose="02010609030101010101" charset="-122"/>
              </a:rPr>
              <a:t>3</a:t>
            </a:r>
            <a:r>
              <a:rPr lang="zh-CN" altLang="en-US" sz="4400" b="1" dirty="0">
                <a:solidFill>
                  <a:srgbClr val="0033CC"/>
                </a:solidFill>
                <a:latin typeface="新宋体" panose="02010609030101010101" charset="-122"/>
                <a:ea typeface="新宋体" panose="02010609030101010101" charset="-122"/>
              </a:rPr>
              <a:t>、 理解先生的苦心 </a:t>
            </a:r>
            <a:endParaRPr lang="zh-CN" altLang="en-US" sz="4400" b="1" dirty="0">
              <a:solidFill>
                <a:srgbClr val="0033C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   凡是拿笔的人，尤其或有意或无意而写得不像话的人，都 要常常想想叶圣陶先生的写话的主张，以及提出这种主张的深重的苦心。 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写文章用写话风格，文风方面重视简洁，重视语文力求完美。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</a:rPr>
              <a:t>叶圣陶先生热切的主张规范现代汉语包含规范的语法、修辞、词汇、标点等。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3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73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03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charRg st="103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57200" y="202248"/>
            <a:ext cx="8229600" cy="114300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体会情感 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171450" y="765175"/>
            <a:ext cx="8823325" cy="488632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4400" b="1" dirty="0">
                <a:solidFill>
                  <a:srgbClr val="0033CC"/>
                </a:solidFill>
              </a:rPr>
              <a:t>1</a:t>
            </a:r>
            <a:r>
              <a:rPr lang="zh-CN" altLang="en-US" sz="4400" b="1" dirty="0">
                <a:solidFill>
                  <a:srgbClr val="0033CC"/>
                </a:solidFill>
              </a:rPr>
              <a:t>、 品味作者评价叶圣陶先生的语句，读出</a:t>
            </a:r>
            <a:r>
              <a:rPr lang="zh-CN" altLang="en-US" sz="4400" b="1" dirty="0">
                <a:solidFill>
                  <a:srgbClr val="FF0000"/>
                </a:solidFill>
              </a:rPr>
              <a:t>深情的赞美。</a:t>
            </a:r>
            <a:r>
              <a:rPr lang="zh-CN" altLang="en-US" sz="4400" b="1" dirty="0">
                <a:solidFill>
                  <a:srgbClr val="0033CC"/>
                </a:solidFill>
              </a:rPr>
              <a:t> </a:t>
            </a:r>
            <a:endParaRPr lang="zh-CN" altLang="en-US" sz="4400" b="1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4000" b="1" dirty="0">
                <a:latin typeface="仿宋" panose="02010609060101010101" charset="-122"/>
                <a:ea typeface="仿宋" panose="02010609060101010101" charset="-122"/>
              </a:rPr>
              <a:t>我常常跟别人说：“叶老既是躬行君子，又能学而不厌，诲人不倦，所以确是人之师表。</a:t>
            </a:r>
            <a:r>
              <a:rPr lang="zh-CN" altLang="en-US" sz="4000" b="1" dirty="0"/>
              <a:t>”  </a:t>
            </a:r>
            <a:endParaRPr lang="zh-CN" altLang="en-US" sz="4000" b="1" dirty="0"/>
          </a:p>
          <a:p>
            <a:pPr>
              <a:lnSpc>
                <a:spcPct val="80000"/>
              </a:lnSpc>
            </a:pPr>
            <a:r>
              <a:rPr lang="zh-CN" altLang="en-US" sz="4000" b="1" dirty="0">
                <a:solidFill>
                  <a:srgbClr val="0033CC"/>
                </a:solidFill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在我认识的一些前辈和同辈里，重视语文，努力求完美，并且以身作则，鞠躬尽瘁，叶圣陶先生应该说是第一位。  </a:t>
            </a:r>
            <a:endParaRPr lang="zh-CN" altLang="en-US" sz="4000" b="1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 b="1" dirty="0"/>
              <a:t> 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2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2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72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73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273" end="2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0975" y="127000"/>
            <a:ext cx="8782685" cy="6383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en-US" altLang="zh-CN" sz="4400" b="1" dirty="0">
                <a:solidFill>
                  <a:srgbClr val="0033CC"/>
                </a:solidFill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lang="zh-CN" altLang="en-US" sz="4400" b="1" dirty="0">
                <a:solidFill>
                  <a:srgbClr val="0033CC"/>
                </a:solidFill>
                <a:latin typeface="+mn-lt"/>
                <a:ea typeface="+mn-ea"/>
                <a:cs typeface="+mn-cs"/>
                <a:sym typeface="+mn-ea"/>
              </a:rPr>
              <a:t>、 品味表达作者对叶圣陶先生</a:t>
            </a:r>
            <a:r>
              <a:rPr lang="zh-CN" altLang="en-US" sz="4400" b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情感</a:t>
            </a:r>
            <a:r>
              <a:rPr lang="zh-CN" altLang="en-US" sz="4400" b="1" dirty="0">
                <a:solidFill>
                  <a:srgbClr val="0033CC"/>
                </a:solidFill>
                <a:latin typeface="+mn-lt"/>
                <a:ea typeface="+mn-ea"/>
                <a:cs typeface="+mn-cs"/>
                <a:sym typeface="+mn-ea"/>
              </a:rPr>
              <a:t>的语句，读出</a:t>
            </a:r>
            <a:r>
              <a:rPr lang="zh-CN" altLang="en-US" sz="4400" b="1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深切的怀念。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 </a:t>
            </a:r>
            <a:endParaRPr lang="zh-CN" altLang="en-US" sz="2800" b="1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lang="zh-CN" altLang="en-US" sz="4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 记得那是旧历丁卯年除夕，晚上得知这消息，外面正响着鞭炮，万想不到这繁碎而响亮的声音也把他送走了，心里立即罩上双层的悲哀。</a:t>
            </a:r>
            <a:r>
              <a:rPr lang="zh-CN" altLang="en-US" sz="40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 </a:t>
            </a:r>
            <a:endParaRPr lang="zh-CN" altLang="en-US" sz="4000" b="1" dirty="0">
              <a:solidFill>
                <a:srgbClr val="000000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lang="zh-CN" altLang="en-US" sz="4000" b="1" dirty="0">
                <a:solidFill>
                  <a:srgbClr val="0033CC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zh-CN" altLang="en-US" sz="4000" b="1" dirty="0">
                <a:solidFill>
                  <a:srgbClr val="0033CC"/>
                </a:solidFill>
                <a:latin typeface="+mj-ea"/>
                <a:ea typeface="+mj-ea"/>
                <a:cs typeface="+mn-cs"/>
                <a:sym typeface="+mn-ea"/>
              </a:rPr>
              <a:t>我看了信，也很悲伤，不是为自己的颠沛流离，是想到十年来的社会现象，像叶圣陶先生这样的人竟越来越少了。</a:t>
            </a:r>
            <a:r>
              <a:rPr lang="zh-CN" altLang="en-US" sz="4000" b="1" dirty="0">
                <a:solidFill>
                  <a:srgbClr val="0033CC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zh-CN" altLang="en-US" sz="40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+mn-ea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叶圣陶先生，人，往矣，我常常想到他的业绩。</a:t>
            </a:r>
            <a:endParaRPr lang="zh-CN" altLang="en-US" sz="36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234633" y="173990"/>
            <a:ext cx="8302625" cy="5100638"/>
          </a:xfrm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zh-CN" altLang="en-US" b="1" dirty="0"/>
              <a:t>                         </a:t>
            </a:r>
            <a:r>
              <a:rPr lang="zh-CN" altLang="en-US" b="1" dirty="0">
                <a:solidFill>
                  <a:srgbClr val="C00000"/>
                </a:solidFill>
                <a:uFillTx/>
              </a:rPr>
              <a:t>理解积累经典名句</a:t>
            </a:r>
            <a:r>
              <a:rPr lang="zh-CN" altLang="en-US" b="1" dirty="0"/>
              <a:t>  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躬行君子，则吾未之有得：</a:t>
            </a:r>
            <a:r>
              <a:rPr lang="zh-CN" altLang="en-US" b="1" dirty="0"/>
              <a:t>做一个身体力行的君子，那我还没有做到。</a:t>
            </a:r>
            <a:r>
              <a:rPr lang="en-US" altLang="zh-CN" b="1" dirty="0"/>
              <a:t> 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学而不厌，诲而不倦，何有于我哉：</a:t>
            </a:r>
            <a:r>
              <a:rPr lang="zh-CN" altLang="en-US" b="1" dirty="0"/>
              <a:t>学习不觉得厌烦，教人不知道疲倦，对我来说，做到了哪些呢？</a:t>
            </a:r>
            <a:r>
              <a:rPr lang="en-US" altLang="zh-CN" b="1" dirty="0"/>
              <a:t> 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仁者见仁，智者见智：</a:t>
            </a:r>
            <a:r>
              <a:rPr lang="zh-CN" altLang="en-US" b="1" dirty="0"/>
              <a:t>比喻对同一个问题，不同的人从不同的立场或角度去看有不同的看法。</a:t>
            </a:r>
            <a:r>
              <a:rPr lang="en-US" altLang="zh-CN" b="1" dirty="0"/>
              <a:t> 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己欲立而立人，己欲达而达人：</a:t>
            </a:r>
            <a:r>
              <a:rPr lang="zh-CN" altLang="en-US" b="1" dirty="0"/>
              <a:t>仁爱之人，自己决定对人建立仁爱之心，别人才会对你仁爱，自己决定对人豁达（宽容），别人才会对你豁达（宽容）。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写作方法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3825" y="822960"/>
            <a:ext cx="9003665" cy="5212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一是在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感情表达方面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。本文是追忆故人的文章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对于叶圣陶先生的逝世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与其感情深厚的作者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内心有深重的悲哀。但在写作时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他是把这种感情过滤了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或者可以说是把感情潜藏在文章深处了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    二是在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人物刻画方面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。本文主旨是记人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文章没有精细的描写和专门的抒情笔墨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而以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叙述为主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结合议论。</a:t>
            </a:r>
            <a:endParaRPr kumimoji="0" lang="zh-CN" altLang="en-US" sz="2800" b="1" i="0" u="sng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　    三是其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。本文堪称实践叶先生语文主张的一个范例。其态度诚恳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1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叙述平实</a:t>
            </a:r>
            <a:r>
              <a:rPr kumimoji="0" lang="en-US" altLang="zh-CN" sz="2400" b="1" i="1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1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语言朴素</a:t>
            </a:r>
            <a:r>
              <a:rPr kumimoji="0" lang="en-US" altLang="zh-CN" sz="2400" b="1" i="1" u="sng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所写正是简明而有条理的口头语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同时又不失其深挚。但因作者并非空泛地叙议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而是通过一件件具体事例来再现人物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所以仍有鲜明的形象性和动人的情感力量。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布置作业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3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0020" y="1052830"/>
            <a:ext cx="8721090" cy="573786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15695" y="1554480"/>
            <a:ext cx="5721350" cy="3749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学习了本文后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叶老先生关于写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文章要简洁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的观点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对你有启发吗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拿出自己最近写过的作文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看看有没有累赘的地方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做些修改。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635" y="-35560"/>
            <a:ext cx="9144635" cy="6929755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1090930" y="507365"/>
            <a:ext cx="583501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33CC"/>
                </a:solidFill>
              </a:rPr>
              <a:t>1.</a:t>
            </a:r>
            <a:r>
              <a:rPr lang="zh-CN" altLang="zh-CN" sz="4800" b="1">
                <a:solidFill>
                  <a:srgbClr val="0033CC"/>
                </a:solidFill>
              </a:rPr>
              <a:t>标点</a:t>
            </a:r>
            <a:endParaRPr lang="zh-CN" altLang="zh-CN" sz="4800" b="1">
              <a:solidFill>
                <a:srgbClr val="0033CC"/>
              </a:solidFill>
            </a:endParaRPr>
          </a:p>
          <a:p>
            <a:r>
              <a:rPr lang="en-US" altLang="zh-CN" sz="4800" b="1">
                <a:solidFill>
                  <a:srgbClr val="0033CC"/>
                </a:solidFill>
              </a:rPr>
              <a:t>2.</a:t>
            </a:r>
            <a:r>
              <a:rPr lang="zh-CN" altLang="en-US" sz="4800" b="1">
                <a:solidFill>
                  <a:srgbClr val="0033CC"/>
                </a:solidFill>
              </a:rPr>
              <a:t>书面语、口语</a:t>
            </a:r>
            <a:endParaRPr lang="zh-CN" altLang="en-US" sz="4800" b="1">
              <a:solidFill>
                <a:srgbClr val="0033CC"/>
              </a:solidFill>
            </a:endParaRPr>
          </a:p>
          <a:p>
            <a:r>
              <a:rPr lang="en-US" altLang="zh-CN" sz="4800" b="1">
                <a:solidFill>
                  <a:srgbClr val="0033CC"/>
                </a:solidFill>
              </a:rPr>
              <a:t>3.</a:t>
            </a:r>
            <a:r>
              <a:rPr lang="zh-CN" altLang="en-US" sz="4800" b="1">
                <a:solidFill>
                  <a:srgbClr val="0033CC"/>
                </a:solidFill>
              </a:rPr>
              <a:t>用语简洁</a:t>
            </a:r>
            <a:endParaRPr lang="zh-CN" altLang="en-US" sz="4800" b="1">
              <a:solidFill>
                <a:srgbClr val="0033CC"/>
              </a:solidFill>
            </a:endParaRPr>
          </a:p>
          <a:p>
            <a:r>
              <a:rPr lang="en-US" altLang="zh-CN" sz="4800" b="1">
                <a:solidFill>
                  <a:srgbClr val="0033CC"/>
                </a:solidFill>
              </a:rPr>
              <a:t>4.</a:t>
            </a:r>
            <a:r>
              <a:rPr lang="zh-CN" altLang="en-US" sz="4800" b="1">
                <a:solidFill>
                  <a:srgbClr val="0033CC"/>
                </a:solidFill>
              </a:rPr>
              <a:t>是否顺口悦耳</a:t>
            </a:r>
            <a:endParaRPr lang="zh-CN" altLang="en-US" sz="4800" b="1">
              <a:solidFill>
                <a:srgbClr val="0033CC"/>
              </a:solidFill>
            </a:endParaRPr>
          </a:p>
          <a:p>
            <a:r>
              <a:rPr lang="en-US" altLang="zh-CN" sz="4800" b="1">
                <a:solidFill>
                  <a:srgbClr val="0033CC"/>
                </a:solidFill>
              </a:rPr>
              <a:t>5.</a:t>
            </a:r>
            <a:r>
              <a:rPr lang="zh-CN" altLang="en-US" sz="4800" b="1">
                <a:solidFill>
                  <a:srgbClr val="0033CC"/>
                </a:solidFill>
              </a:rPr>
              <a:t>用字用词是否准确</a:t>
            </a:r>
            <a:endParaRPr lang="zh-CN" altLang="en-US" sz="4800" b="1">
              <a:solidFill>
                <a:srgbClr val="0033CC"/>
              </a:solidFill>
            </a:endParaRPr>
          </a:p>
          <a:p>
            <a:r>
              <a:rPr lang="en-US" altLang="zh-CN" sz="4800" b="1">
                <a:solidFill>
                  <a:srgbClr val="0033CC"/>
                </a:solidFill>
              </a:rPr>
              <a:t>6.  ......</a:t>
            </a:r>
            <a:endParaRPr lang="en-US" altLang="zh-CN" sz="4800" b="1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49" name="Picture 1" descr="C:\Users\Administrator\课件图12\图片4896310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105" y="773430"/>
            <a:ext cx="8822690" cy="5629910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403648" y="1166009"/>
            <a:ext cx="6588224" cy="39319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叶圣陶是我国现代著名作家、教育家。本文作者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世纪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年代曾在叶先生领导下从事人民教育出版社语文教科书的编写工作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与叶先生有着长期的交往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情同师友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关系密切。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这篇文章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是作者在叶先生去世三个月后的悼念追怀之作。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450" y="11430"/>
            <a:ext cx="35515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背景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186690" y="53658"/>
            <a:ext cx="8229600" cy="11430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叶圣陶其人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-343535" y="890270"/>
            <a:ext cx="9432290" cy="4713605"/>
          </a:xfrm>
        </p:spPr>
        <p:txBody>
          <a:bodyPr/>
          <a:p>
            <a:pPr marL="812800" indent="-812800">
              <a:lnSpc>
                <a:spcPct val="8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       </a:t>
            </a:r>
            <a:r>
              <a:rPr lang="zh-CN" altLang="en-US" b="1" dirty="0">
                <a:latin typeface="宋体" panose="02010600030101010101" pitchFamily="2" charset="-122"/>
              </a:rPr>
              <a:t>叶圣陶（</a:t>
            </a:r>
            <a:r>
              <a:rPr lang="en-US" altLang="zh-CN" b="1" dirty="0">
                <a:latin typeface="宋体" panose="02010600030101010101" pitchFamily="2" charset="-122"/>
              </a:rPr>
              <a:t>1894</a:t>
            </a:r>
            <a:r>
              <a:rPr lang="zh-CN" altLang="en-US" b="1" dirty="0">
                <a:latin typeface="宋体" panose="02010600030101010101" pitchFamily="2" charset="-122"/>
              </a:rPr>
              <a:t>年－</a:t>
            </a:r>
            <a:r>
              <a:rPr lang="en-US" altLang="zh-CN" b="1" dirty="0">
                <a:latin typeface="宋体" panose="02010600030101010101" pitchFamily="2" charset="-122"/>
              </a:rPr>
              <a:t>1988</a:t>
            </a:r>
            <a:r>
              <a:rPr lang="zh-CN" altLang="en-US" b="1" dirty="0">
                <a:latin typeface="宋体" panose="02010600030101010101" pitchFamily="2" charset="-122"/>
              </a:rPr>
              <a:t>年），原名叶绍钧，字秉臣，辛亥革命后改字圣陶。汉族人，江苏苏州人，现代著名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作家、教育家、文学出版家和社会活动家</a:t>
            </a:r>
            <a:r>
              <a:rPr lang="zh-CN" altLang="en-US" b="1" dirty="0">
                <a:latin typeface="宋体" panose="02010600030101010101" pitchFamily="2" charset="-122"/>
              </a:rPr>
              <a:t>，有“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优秀的语言艺术家</a:t>
            </a:r>
            <a:r>
              <a:rPr lang="zh-CN" altLang="en-US" b="1" dirty="0">
                <a:latin typeface="宋体" panose="02010600030101010101" pitchFamily="2" charset="-122"/>
              </a:rPr>
              <a:t>”之称。曾当过</a:t>
            </a:r>
            <a:r>
              <a:rPr lang="en-US" altLang="zh-CN" b="1" dirty="0">
                <a:latin typeface="宋体" panose="02010600030101010101" pitchFamily="2" charset="-122"/>
              </a:rPr>
              <a:t>10</a:t>
            </a:r>
            <a:r>
              <a:rPr lang="zh-CN" altLang="en-US" b="1" dirty="0">
                <a:latin typeface="宋体" panose="02010600030101010101" pitchFamily="2" charset="-122"/>
              </a:rPr>
              <a:t>年的小学语文教师。解放后，叶圣陶曾担任出版总署副署长、人民教育出版社社长、教育部副部长。他也是第六届全国政协副主席、第五届全国人大常委委员、第五届全国政协常委委员、民进中央主席。叶圣陶于</a:t>
            </a:r>
            <a:r>
              <a:rPr lang="en-US" altLang="zh-CN" b="1" dirty="0">
                <a:latin typeface="宋体" panose="02010600030101010101" pitchFamily="2" charset="-122"/>
              </a:rPr>
              <a:t>1988</a:t>
            </a:r>
            <a:r>
              <a:rPr lang="zh-CN" altLang="en-US" b="1" dirty="0">
                <a:latin typeface="宋体" panose="02010600030101010101" pitchFamily="2" charset="-122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月</a:t>
            </a:r>
            <a:r>
              <a:rPr lang="en-US" altLang="zh-CN" b="1" dirty="0">
                <a:latin typeface="宋体" panose="02010600030101010101" pitchFamily="2" charset="-122"/>
              </a:rPr>
              <a:t>16</a:t>
            </a:r>
            <a:r>
              <a:rPr lang="zh-CN" altLang="en-US" b="1" dirty="0">
                <a:latin typeface="宋体" panose="02010600030101010101" pitchFamily="2" charset="-122"/>
              </a:rPr>
              <a:t>日于北京逝世，享年</a:t>
            </a:r>
            <a:r>
              <a:rPr lang="en-US" altLang="zh-CN" b="1" dirty="0">
                <a:latin typeface="宋体" panose="02010600030101010101" pitchFamily="2" charset="-122"/>
              </a:rPr>
              <a:t>94</a:t>
            </a:r>
            <a:r>
              <a:rPr lang="zh-CN" altLang="en-US" b="1" dirty="0">
                <a:latin typeface="宋体" panose="02010600030101010101" pitchFamily="2" charset="-122"/>
              </a:rPr>
              <a:t>岁。  主要作品：我国第一部童话集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稻草人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1923</a:t>
            </a:r>
            <a:r>
              <a:rPr lang="zh-CN" altLang="en-US" b="1" dirty="0">
                <a:latin typeface="宋体" panose="02010600030101010101" pitchFamily="2" charset="-122"/>
              </a:rPr>
              <a:t>年），中国现代文学史上第一部长篇小说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倪焕之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1929</a:t>
            </a:r>
            <a:r>
              <a:rPr lang="zh-CN" altLang="en-US" b="1" dirty="0">
                <a:latin typeface="宋体" panose="02010600030101010101" pitchFamily="2" charset="-122"/>
              </a:rPr>
              <a:t>年），短篇小说集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隔膜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1922</a:t>
            </a:r>
            <a:r>
              <a:rPr lang="zh-CN" altLang="en-US" b="1" dirty="0">
                <a:latin typeface="宋体" panose="02010600030101010101" pitchFamily="2" charset="-122"/>
              </a:rPr>
              <a:t>年）、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火灾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1923</a:t>
            </a:r>
            <a:r>
              <a:rPr lang="zh-CN" altLang="en-US" b="1" dirty="0">
                <a:latin typeface="宋体" panose="02010600030101010101" pitchFamily="2" charset="-122"/>
              </a:rPr>
              <a:t>年）、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线下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1925</a:t>
            </a:r>
            <a:r>
              <a:rPr lang="zh-CN" altLang="en-US" b="1" dirty="0">
                <a:latin typeface="宋体" panose="02010600030101010101" pitchFamily="2" charset="-122"/>
              </a:rPr>
              <a:t>年）、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城中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1926</a:t>
            </a:r>
            <a:r>
              <a:rPr lang="zh-CN" altLang="en-US" b="1" dirty="0">
                <a:latin typeface="宋体" panose="02010600030101010101" pitchFamily="2" charset="-122"/>
              </a:rPr>
              <a:t>年）、</a:t>
            </a: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未厌集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1928</a:t>
            </a:r>
            <a:r>
              <a:rPr lang="zh-CN" altLang="en-US" b="1" dirty="0">
                <a:latin typeface="宋体" panose="02010600030101010101" pitchFamily="2" charset="-122"/>
              </a:rPr>
              <a:t>年）等。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287655" y="240665"/>
            <a:ext cx="8770620" cy="452628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在长期的编辑生涯中，先后主编或编辑过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诗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杂志、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文学周报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小说月报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中学生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中学生文艺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国文月刊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开明少年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笔阵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国文杂志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中国作家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等多种重要的文学、语文教育刊物和几十种中小学语文教科书，撰写过十多本语文教育方面的论著，为语文教育事业作出了重要贡献。曾经发现培养和举荐过一批青年作者，如巴金、丁玲、戴望舒等。</a:t>
            </a:r>
            <a:r>
              <a:rPr lang="en-US" altLang="zh-CN" sz="3600" b="1" dirty="0">
                <a:latin typeface="宋体" panose="02010600030101010101" pitchFamily="2" charset="-122"/>
              </a:rPr>
              <a:t>1980</a:t>
            </a:r>
            <a:r>
              <a:rPr lang="zh-CN" altLang="en-US" sz="3600" b="1" dirty="0">
                <a:latin typeface="宋体" panose="02010600030101010101" pitchFamily="2" charset="-122"/>
              </a:rPr>
              <a:t>年教育科学出版社出版了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叶圣陶语文教育论集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。是新文学史上最早出现和最有成就的“教育小说家”。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作者介绍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26035" y="881380"/>
            <a:ext cx="8815705" cy="4525645"/>
          </a:xfrm>
        </p:spPr>
        <p:txBody>
          <a:bodyPr/>
          <a:p>
            <a:pPr marL="812800" indent="-812800">
              <a:lnSpc>
                <a:spcPct val="90000"/>
              </a:lnSpc>
            </a:pPr>
            <a:r>
              <a:rPr lang="zh-CN" altLang="en-US" sz="3600" b="1" dirty="0">
                <a:solidFill>
                  <a:srgbClr val="0033CC"/>
                </a:solidFill>
              </a:rPr>
              <a:t>张中行</a:t>
            </a:r>
            <a:r>
              <a:rPr lang="zh-CN" altLang="en-US" b="1" dirty="0"/>
              <a:t>，原名张璇，学名张璿，河北省香河县河北屯乡石庄（今属天津市武清区河北屯镇）人，著名</a:t>
            </a:r>
            <a:r>
              <a:rPr lang="zh-CN" altLang="en-US" b="1" dirty="0">
                <a:solidFill>
                  <a:srgbClr val="FF0000"/>
                </a:solidFill>
              </a:rPr>
              <a:t>学者、哲学家、散文家</a:t>
            </a:r>
            <a:r>
              <a:rPr lang="zh-CN" altLang="en-US" b="1" dirty="0"/>
              <a:t>。主要从事语文、古典文学及思想史的研究。曾参加编写</a:t>
            </a:r>
            <a:r>
              <a:rPr lang="en-US" altLang="zh-CN" b="1" dirty="0"/>
              <a:t>《</a:t>
            </a:r>
            <a:r>
              <a:rPr lang="zh-CN" altLang="en-US" b="1" dirty="0"/>
              <a:t>汉语课本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古代散文选</a:t>
            </a:r>
            <a:r>
              <a:rPr lang="en-US" altLang="zh-CN" b="1" dirty="0"/>
              <a:t>》</a:t>
            </a:r>
            <a:r>
              <a:rPr lang="zh-CN" altLang="en-US" b="1" dirty="0"/>
              <a:t>等。合作编著有</a:t>
            </a:r>
            <a:r>
              <a:rPr lang="en-US" altLang="zh-CN" b="1" dirty="0"/>
              <a:t>《</a:t>
            </a:r>
            <a:r>
              <a:rPr lang="zh-CN" altLang="en-US" b="1" dirty="0"/>
              <a:t>文言文选读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文言读本续编</a:t>
            </a:r>
            <a:r>
              <a:rPr lang="en-US" altLang="zh-CN" b="1" dirty="0"/>
              <a:t>》</a:t>
            </a:r>
            <a:r>
              <a:rPr lang="zh-CN" altLang="en-US" b="1" dirty="0"/>
              <a:t>；编著有</a:t>
            </a:r>
            <a:r>
              <a:rPr lang="en-US" altLang="zh-CN" b="1" dirty="0"/>
              <a:t>《</a:t>
            </a:r>
            <a:r>
              <a:rPr lang="zh-CN" altLang="en-US" b="1" dirty="0"/>
              <a:t>文言常识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文言津逮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佛教与中国文学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负暄琐话</a:t>
            </a:r>
            <a:r>
              <a:rPr lang="en-US" altLang="zh-CN" b="1" dirty="0"/>
              <a:t>》</a:t>
            </a:r>
            <a:r>
              <a:rPr lang="zh-CN" altLang="en-US" b="1" dirty="0"/>
              <a:t>等。是二十世纪末未名湖畔三雅士之一，与季羡林、金克木合称“</a:t>
            </a:r>
            <a:r>
              <a:rPr lang="zh-CN" altLang="en-US" b="1" dirty="0">
                <a:solidFill>
                  <a:srgbClr val="FF0000"/>
                </a:solidFill>
              </a:rPr>
              <a:t>燕园三老</a:t>
            </a:r>
            <a:r>
              <a:rPr lang="zh-CN" altLang="en-US" b="1" dirty="0"/>
              <a:t>”。季羡林先生称赞他为“高人、逸人、至人、超人”。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初读课文 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468630" y="836930"/>
            <a:ext cx="8536305" cy="4525645"/>
          </a:xfrm>
        </p:spPr>
        <p:txBody>
          <a:bodyPr/>
          <a:p>
            <a:pPr marL="812800" indent="-812800">
              <a:lnSpc>
                <a:spcPct val="80000"/>
              </a:lnSpc>
            </a:pPr>
            <a:r>
              <a:rPr lang="zh-CN" altLang="en-US" sz="2800" b="1" dirty="0"/>
              <a:t>自由阅读课文，理解重点词句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搀和：</a:t>
            </a:r>
            <a:r>
              <a:rPr lang="en-US" altLang="zh-CN" sz="2800" b="1" err="1"/>
              <a:t>chān huo</a:t>
            </a:r>
            <a:r>
              <a:rPr lang="en-US" altLang="zh-CN" sz="2800" b="1" dirty="0"/>
              <a:t>  </a:t>
            </a:r>
            <a:r>
              <a:rPr lang="zh-CN" altLang="en-US" sz="2800" b="1" dirty="0"/>
              <a:t>掺杂混合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东四八条：</a:t>
            </a:r>
            <a:r>
              <a:rPr lang="zh-CN" altLang="en-US" sz="2800" b="1" dirty="0"/>
              <a:t>北京东城区胡同名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冗长：</a:t>
            </a:r>
            <a:r>
              <a:rPr lang="en-US" altLang="zh-CN" sz="2800" b="1" err="1"/>
              <a:t>rǒng cháng</a:t>
            </a:r>
            <a:r>
              <a:rPr lang="en-US" altLang="zh-CN" sz="2800" b="1" dirty="0"/>
              <a:t>    </a:t>
            </a:r>
            <a:r>
              <a:rPr lang="zh-CN" altLang="en-US" sz="2800" b="1" dirty="0"/>
              <a:t>（文章、讲话等）废话多，拉得很长，含贬义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著作等身：</a:t>
            </a:r>
            <a:r>
              <a:rPr lang="zh-CN" altLang="en-US" sz="2800" b="1" dirty="0"/>
              <a:t>形容著作极多，叠起来能跟作者的身高相等。                                         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沾溉：</a:t>
            </a:r>
            <a:r>
              <a:rPr lang="zh-CN" altLang="en-US" sz="2800" b="1" dirty="0"/>
              <a:t>浸润浇灌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高文典册：</a:t>
            </a:r>
            <a:r>
              <a:rPr lang="zh-CN" altLang="en-US" sz="2800" b="1" dirty="0"/>
              <a:t>经典性著作 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躬行君子，则吾未之有得：</a:t>
            </a:r>
            <a:r>
              <a:rPr lang="zh-CN" altLang="en-US" sz="2800" b="1" dirty="0"/>
              <a:t>做一个身体力行的君子，那我还没有做到。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学而不厌，诲而不倦，何有于我哉：</a:t>
            </a:r>
            <a:r>
              <a:rPr lang="zh-CN" altLang="en-US" sz="2800" b="1" dirty="0"/>
              <a:t>学习不觉得厌烦，教人不知道疲倦，对我来说，做到了哪些呢？ </a:t>
            </a:r>
            <a:endParaRPr lang="zh-CN" altLang="en-US" sz="2800" b="1" dirty="0"/>
          </a:p>
          <a:p>
            <a:pPr marL="812800" indent="-812800">
              <a:lnSpc>
                <a:spcPct val="80000"/>
              </a:lnSpc>
            </a:pPr>
            <a:r>
              <a:rPr lang="zh-CN" altLang="en-US" sz="2800" b="1" dirty="0"/>
              <a:t> 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142240" y="408940"/>
            <a:ext cx="8544560" cy="4526280"/>
          </a:xfrm>
        </p:spPr>
        <p:txBody>
          <a:bodyPr/>
          <a:p>
            <a:r>
              <a:rPr lang="zh-CN" altLang="en-US" sz="4000" b="1" dirty="0">
                <a:solidFill>
                  <a:srgbClr val="FF0000"/>
                </a:solidFill>
              </a:rPr>
              <a:t>仁者见仁，智者见智：</a:t>
            </a:r>
            <a:r>
              <a:rPr lang="zh-CN" altLang="en-US" sz="4000" b="1" dirty="0"/>
              <a:t>比喻对同一个问题，不同的人从不同的立场或角度去看有不同的看法。</a:t>
            </a:r>
            <a:endParaRPr lang="zh-CN" altLang="en-US" sz="4000" b="1" dirty="0"/>
          </a:p>
          <a:p>
            <a:r>
              <a:rPr lang="zh-CN" altLang="en-US" sz="4000" b="1" dirty="0">
                <a:solidFill>
                  <a:srgbClr val="FF0000"/>
                </a:solidFill>
              </a:rPr>
              <a:t>己欲立而立人，己欲达而达人：</a:t>
            </a:r>
            <a:r>
              <a:rPr lang="zh-CN" altLang="en-US" sz="4000" b="1" dirty="0"/>
              <a:t>仁爱之人，自己决定对人建立仁爱之心，别人才会对你仁爱，自己决定对人豁达（宽容），别人才会对你豁达（宽容）。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理解积累典雅的双音节词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394335" y="82359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宋体" panose="02010600030101010101" pitchFamily="2" charset="-122"/>
              </a:rPr>
              <a:t>繁碎 </a:t>
            </a:r>
            <a:r>
              <a:rPr lang="en-US" altLang="zh-CN" sz="4400" b="1" dirty="0"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宋体" panose="02010600030101010101" pitchFamily="2" charset="-122"/>
              </a:rPr>
              <a:t>繁密细碎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修润</a:t>
            </a:r>
            <a:r>
              <a:rPr lang="en-US" altLang="zh-CN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修改润色 </a:t>
            </a:r>
            <a:endParaRPr lang="zh-CN" altLang="en-US" sz="44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商酌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商量斟酌  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遵嘱</a:t>
            </a:r>
            <a:r>
              <a:rPr lang="en-US" altLang="zh-CN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遵照嘱咐 </a:t>
            </a: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r>
              <a:rPr lang="zh-CN" altLang="en-US" sz="4400" b="1" dirty="0">
                <a:latin typeface="宋体" panose="02010600030101010101" pitchFamily="2" charset="-122"/>
              </a:rPr>
              <a:t>违理</a:t>
            </a:r>
            <a:r>
              <a:rPr lang="en-US" altLang="zh-CN" sz="4400" b="1" dirty="0"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latin typeface="宋体" panose="02010600030101010101" pitchFamily="2" charset="-122"/>
              </a:rPr>
              <a:t>违背情理 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商讨</a:t>
            </a:r>
            <a:r>
              <a:rPr lang="en-US" altLang="zh-CN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0033CC"/>
                </a:solidFill>
                <a:latin typeface="宋体" panose="02010600030101010101" pitchFamily="2" charset="-122"/>
              </a:rPr>
              <a:t>商量讨论 </a:t>
            </a:r>
            <a:endParaRPr lang="zh-CN" altLang="en-US" sz="44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4253</Words>
  <Application>WPS 演示</Application>
  <PresentationFormat>在屏幕上显示</PresentationFormat>
  <Paragraphs>168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黑体</vt:lpstr>
      <vt:lpstr>仿宋</vt:lpstr>
      <vt:lpstr>华文细黑</vt:lpstr>
      <vt:lpstr>新宋体</vt:lpstr>
      <vt:lpstr>仿宋_GB2312</vt:lpstr>
      <vt:lpstr>默认设计模板</vt:lpstr>
      <vt:lpstr>1_默认设计模板</vt:lpstr>
      <vt:lpstr>2_默认设计模板</vt:lpstr>
      <vt:lpstr>古瓶荷花</vt:lpstr>
      <vt:lpstr>PowerPoint 演示文稿</vt:lpstr>
      <vt:lpstr>叶圣陶先生二三事 </vt:lpstr>
      <vt:lpstr>PowerPoint 演示文稿</vt:lpstr>
      <vt:lpstr>叶圣陶其人</vt:lpstr>
      <vt:lpstr>PowerPoint 演示文稿</vt:lpstr>
      <vt:lpstr>作者介绍</vt:lpstr>
      <vt:lpstr>初读课文   </vt:lpstr>
      <vt:lpstr>PowerPoint 演示文稿</vt:lpstr>
      <vt:lpstr>理解积累典雅的双音节词  </vt:lpstr>
      <vt:lpstr>PowerPoint 演示文稿</vt:lpstr>
      <vt:lpstr>品读题目  </vt:lpstr>
      <vt:lpstr>分析课文  根据课文内容，分组讨论下列问题。    1、作者写这篇文章的缘由是什么？他主要选择了哪些材料？ </vt:lpstr>
      <vt:lpstr>PowerPoint 演示文稿</vt:lpstr>
      <vt:lpstr>PowerPoint 演示文稿</vt:lpstr>
      <vt:lpstr>PowerPoint 演示文稿</vt:lpstr>
      <vt:lpstr>4. “写话”与本文的文风</vt:lpstr>
      <vt:lpstr>PowerPoint 演示文稿</vt:lpstr>
      <vt:lpstr>梳理内容  </vt:lpstr>
      <vt:lpstr>感知形象</vt:lpstr>
      <vt:lpstr>PowerPoint 演示文稿</vt:lpstr>
      <vt:lpstr>PowerPoint 演示文稿</vt:lpstr>
      <vt:lpstr>PowerPoint 演示文稿</vt:lpstr>
      <vt:lpstr>体会情感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36</cp:revision>
  <dcterms:created xsi:type="dcterms:W3CDTF">2017-01-31T13:40:00Z</dcterms:created>
  <dcterms:modified xsi:type="dcterms:W3CDTF">2017-04-20T03:17:21Z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