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531" r:id="rId4"/>
    <p:sldId id="508" r:id="rId5"/>
    <p:sldId id="511" r:id="rId6"/>
    <p:sldId id="512" r:id="rId7"/>
    <p:sldId id="488" r:id="rId8"/>
    <p:sldId id="514" r:id="rId9"/>
    <p:sldId id="513" r:id="rId10"/>
    <p:sldId id="517" r:id="rId11"/>
    <p:sldId id="515" r:id="rId12"/>
    <p:sldId id="518" r:id="rId13"/>
    <p:sldId id="519" r:id="rId14"/>
    <p:sldId id="520" r:id="rId15"/>
    <p:sldId id="521" r:id="rId16"/>
    <p:sldId id="553" r:id="rId17"/>
    <p:sldId id="554" r:id="rId18"/>
    <p:sldId id="530" r:id="rId19"/>
    <p:sldId id="566" r:id="rId20"/>
    <p:sldId id="567" r:id="rId21"/>
    <p:sldId id="568" r:id="rId22"/>
    <p:sldId id="569" r:id="rId23"/>
    <p:sldId id="570" r:id="rId24"/>
    <p:sldId id="528" r:id="rId25"/>
    <p:sldId id="529" r:id="rId26"/>
    <p:sldId id="525" r:id="rId27"/>
    <p:sldId id="526" r:id="rId28"/>
    <p:sldId id="498" r:id="rId29"/>
    <p:sldId id="571" r:id="rId30"/>
    <p:sldId id="572" r:id="rId31"/>
    <p:sldId id="573" r:id="rId32"/>
    <p:sldId id="532" r:id="rId3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5"/>
    </p:embeddedFont>
    <p:embeddedFont>
      <p:font typeface="方正正黑简体" panose="02000000000000000000" pitchFamily="2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楷体" panose="02010609060101010101" charset="-122"/>
      <p:regular r:id="rId41"/>
    </p:embeddedFont>
    <p:embeddedFont>
      <p:font typeface="华文楷体" panose="02010600040101010101" charset="-122"/>
      <p:regular r:id="rId42"/>
    </p:embeddedFont>
    <p:embeddedFont>
      <p:font typeface="黑体" panose="02010609060101010101" charset="-122"/>
      <p:regular r:id="rId43"/>
    </p:embeddedFont>
  </p:embeddedFontLst>
  <p:custDataLst>
    <p:tags r:id="rId34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04" y="108"/>
      </p:cViewPr>
      <p:guideLst>
        <p:guide orient="horz" pos="16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.xml" /><Relationship Id="rId35" Type="http://schemas.openxmlformats.org/officeDocument/2006/relationships/font" Target="fonts/font1.fntdata" /><Relationship Id="rId36" Type="http://schemas.openxmlformats.org/officeDocument/2006/relationships/font" Target="fonts/font2.fntdata" /><Relationship Id="rId37" Type="http://schemas.openxmlformats.org/officeDocument/2006/relationships/font" Target="fonts/font3.fntdata" /><Relationship Id="rId38" Type="http://schemas.openxmlformats.org/officeDocument/2006/relationships/font" Target="fonts/font4.fntdata" /><Relationship Id="rId39" Type="http://schemas.openxmlformats.org/officeDocument/2006/relationships/font" Target="fonts/font5.fntdata" /><Relationship Id="rId4" Type="http://schemas.openxmlformats.org/officeDocument/2006/relationships/slide" Target="slides/slide1.xml" /><Relationship Id="rId40" Type="http://schemas.openxmlformats.org/officeDocument/2006/relationships/font" Target="fonts/font6.fntdata" /><Relationship Id="rId41" Type="http://schemas.openxmlformats.org/officeDocument/2006/relationships/font" Target="fonts/font7.fntdata" /><Relationship Id="rId42" Type="http://schemas.openxmlformats.org/officeDocument/2006/relationships/font" Target="fonts/font8.fntdata" /><Relationship Id="rId43" Type="http://schemas.openxmlformats.org/officeDocument/2006/relationships/font" Target="fonts/font9.fntdata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A0944A9-45C7-4762-86AC-B746DCA4F207}" type="doc">
      <dgm:prSet loTypeId="pyramid" loCatId="pyramid" qsTypeId="urn:microsoft.com/office/officeart/2005/8/quickstyle/3d7#1" qsCatId="3D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39AD3129-DC87-43CD-9BF1-6EE9892C829A}" type="parTrans" cxnId="{A9B0CB44-2E3C-4DB8-84FA-0EE653181F44}">
      <dgm:prSet/>
      <dgm:spPr/>
      <dgm:t>
        <a:bodyPr/>
        <a:lstStyle/>
        <a:p>
          <a:endParaRPr lang="zh-CN" altLang="en-US"/>
        </a:p>
      </dgm:t>
    </dgm:pt>
    <dgm:pt modelId="{0CDBEA56-804F-44DE-8291-3BA3E164C56B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smtClean="0">
              <a:latin typeface="+mj-ea"/>
              <a:ea typeface="+mj-ea"/>
            </a:rPr>
            <a:t>《</a:t>
          </a:r>
          <a:r>
            <a:rPr lang="zh-CN" altLang="en-US" sz="2400" b="1" smtClean="0">
              <a:latin typeface="+mj-ea"/>
              <a:ea typeface="+mj-ea"/>
            </a:rPr>
            <a:t>邓稼先</a:t>
          </a:r>
          <a:r>
            <a:rPr lang="en-US" altLang="zh-CN" sz="2800" b="1" smtClean="0">
              <a:latin typeface="+mj-ea"/>
              <a:ea typeface="+mj-ea"/>
            </a:rPr>
            <a:t>》  </a:t>
          </a:r>
          <a:endParaRPr lang="zh-CN" altLang="en-US" sz="2800" b="1">
            <a:latin typeface="+mj-ea"/>
            <a:ea typeface="+mj-ea"/>
          </a:endParaRPr>
        </a:p>
      </dgm:t>
    </dgm:pt>
    <dgm:pt modelId="{4243DAB5-FCF0-41C8-97DD-152165999BED}" type="sibTrans" cxnId="{A9B0CB44-2E3C-4DB8-84FA-0EE653181F44}">
      <dgm:prSet/>
      <dgm:spPr/>
      <dgm:t>
        <a:bodyPr/>
        <a:lstStyle/>
        <a:p>
          <a:endParaRPr lang="zh-CN" altLang="en-US"/>
        </a:p>
      </dgm:t>
    </dgm:pt>
    <dgm:pt modelId="{9BBAD0C2-66CE-4CD0-AA6C-E1C4FA435EB1}" type="parTrans" cxnId="{9A2D2FBF-243E-4D5E-9697-F1E56CB4CFFB}">
      <dgm:prSet/>
      <dgm:spPr/>
      <dgm:t>
        <a:bodyPr/>
        <a:lstStyle/>
        <a:p>
          <a:endParaRPr lang="zh-CN" altLang="en-US"/>
        </a:p>
      </dgm:t>
    </dgm:pt>
    <dgm:pt modelId="{AD7D4C2C-505C-49B9-BF6F-0B9D61B1E0B0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smtClean="0">
              <a:latin typeface="+mj-ea"/>
              <a:ea typeface="+mj-ea"/>
            </a:rPr>
            <a:t>《</a:t>
          </a:r>
          <a:r>
            <a:rPr lang="zh-CN" altLang="en-US" sz="2400" b="1" smtClean="0">
              <a:latin typeface="+mj-ea"/>
              <a:ea typeface="+mj-ea"/>
            </a:rPr>
            <a:t>说和做</a:t>
          </a:r>
          <a:r>
            <a:rPr lang="en-US" altLang="zh-CN" sz="2800" b="1" smtClean="0">
              <a:latin typeface="+mj-ea"/>
              <a:ea typeface="+mj-ea"/>
            </a:rPr>
            <a:t>》</a:t>
          </a:r>
          <a:endParaRPr sz="6500"/>
        </a:p>
      </dgm:t>
    </dgm:pt>
    <dgm:pt modelId="{4A244E88-FA6A-476F-A83B-12F0CA908DA8}" type="sibTrans" cxnId="{9A2D2FBF-243E-4D5E-9697-F1E56CB4CFFB}">
      <dgm:prSet/>
      <dgm:spPr/>
      <dgm:t>
        <a:bodyPr/>
        <a:lstStyle/>
        <a:p>
          <a:endParaRPr lang="zh-CN" altLang="en-US"/>
        </a:p>
      </dgm:t>
    </dgm:pt>
    <dgm:pt modelId="{FD41E8B2-2210-4129-9EC8-CD21D5B642F5}" type="parTrans" cxnId="{1237B8B8-3C66-423F-9C51-282F618325D5}">
      <dgm:prSet/>
      <dgm:spPr/>
      <dgm:t>
        <a:bodyPr/>
        <a:lstStyle/>
        <a:p>
          <a:endParaRPr lang="zh-CN" altLang="en-US"/>
        </a:p>
      </dgm:t>
    </dgm:pt>
    <dgm:pt modelId="{F6950A96-25F2-4F5B-9C06-46DCE5580055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latin typeface="+mj-ea"/>
              <a:ea typeface="+mj-ea"/>
            </a:rPr>
            <a:t>《</a:t>
          </a:r>
          <a:r>
            <a:rPr lang="zh-CN" altLang="en-US" sz="2400" b="1" smtClean="0">
              <a:latin typeface="+mj-ea"/>
              <a:ea typeface="+mj-ea"/>
            </a:rPr>
            <a:t>回忆鲁迅先生</a:t>
          </a:r>
          <a:r>
            <a:rPr lang="en-US" altLang="zh-CN" sz="2400" b="1" smtClean="0">
              <a:latin typeface="+mj-ea"/>
              <a:ea typeface="+mj-ea"/>
            </a:rPr>
            <a:t>》</a:t>
          </a:r>
          <a:endParaRPr lang="zh-CN" altLang="en-US" sz="2400" b="1" smtClean="0">
            <a:latin typeface="+mj-ea"/>
            <a:ea typeface="+mj-ea"/>
          </a:endParaRPr>
        </a:p>
      </dgm:t>
    </dgm:pt>
    <dgm:pt modelId="{5D638D1D-4921-45AE-89D9-C5D06797475B}" type="sibTrans" cxnId="{1237B8B8-3C66-423F-9C51-282F618325D5}">
      <dgm:prSet/>
      <dgm:spPr/>
      <dgm:t>
        <a:bodyPr/>
        <a:lstStyle/>
        <a:p>
          <a:endParaRPr lang="zh-CN" altLang="en-US"/>
        </a:p>
      </dgm:t>
    </dgm:pt>
    <dgm:pt modelId="{5D3E9DC6-B065-4D9C-98D6-AE7C62B5C6C1}" type="parTrans" cxnId="{CAB00115-3DBC-4246-98EC-FE5540B075FA}">
      <dgm:prSet/>
      <dgm:spPr/>
      <dgm:t>
        <a:bodyPr/>
        <a:lstStyle/>
        <a:p>
          <a:endParaRPr lang="zh-CN" altLang="en-US"/>
        </a:p>
      </dgm:t>
    </dgm:pt>
    <dgm:pt modelId="{C87C868E-0200-43ED-B149-ED5A3049F29F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smtClean="0">
              <a:latin typeface="+mj-ea"/>
              <a:ea typeface="+mj-ea"/>
            </a:rPr>
            <a:t> </a:t>
          </a:r>
          <a:r>
            <a:rPr lang="en-US" altLang="zh-CN" sz="2400" b="1" smtClean="0">
              <a:latin typeface="+mj-ea"/>
              <a:ea typeface="+mj-ea"/>
            </a:rPr>
            <a:t>  </a:t>
          </a:r>
          <a:r>
            <a:rPr lang="zh-CN" sz="2400" b="1" smtClean="0">
              <a:latin typeface="+mj-ea"/>
              <a:ea typeface="+mj-ea"/>
            </a:rPr>
            <a:t>《孙权劝学</a:t>
          </a:r>
          <a:r>
            <a:rPr lang="en-US" altLang="zh-CN" sz="2800" b="1" smtClean="0">
              <a:latin typeface="+mj-ea"/>
              <a:ea typeface="+mj-ea"/>
            </a:rPr>
            <a:t>》</a:t>
          </a:r>
          <a:endParaRPr lang="zh-CN" altLang="en-US" sz="2800" b="1">
            <a:latin typeface="+mj-ea"/>
            <a:ea typeface="+mj-ea"/>
          </a:endParaRPr>
        </a:p>
      </dgm:t>
    </dgm:pt>
    <dgm:pt modelId="{0107DE94-9AD5-418D-B316-88CFD110AD2F}" type="parTrans" cxnId="{32437924-70CA-46D0-A851-9064BE689821}">
      <dgm:prSet/>
      <dgm:spPr/>
      <dgm:t>
        <a:bodyPr/>
        <a:lstStyle/>
        <a:p/>
      </dgm:t>
    </dgm:pt>
    <dgm:pt modelId="{1625EE99-856F-4A9B-BA65-EA575ABE3861}">
      <dgm:prSet phldr="0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altLang="en-US" sz="6500"/>
        </a:p>
      </dgm:t>
    </dgm:pt>
    <dgm:pt modelId="{2486F305-4F23-4A7C-855A-A69B4D0B5A05}" type="sibTrans" cxnId="{32437924-70CA-46D0-A851-9064BE689821}">
      <dgm:prSet/>
      <dgm:spPr/>
      <dgm:t>
        <a:bodyPr/>
        <a:lstStyle/>
        <a:p/>
      </dgm:t>
    </dgm:pt>
    <dgm:pt modelId="{6FC2D25F-15C5-4DBC-AA88-689583859ACC}" type="sibTrans" cxnId="{CAB00115-3DBC-4246-98EC-FE5540B075FA}">
      <dgm:prSet/>
      <dgm:spPr/>
      <dgm:t>
        <a:bodyPr/>
        <a:lstStyle/>
        <a:p>
          <a:endParaRPr lang="zh-CN" altLang="en-US"/>
        </a:p>
      </dgm:t>
    </dgm:pt>
    <dgm:pt modelId="{BB5620D4-B920-4A37-92D3-15CE7298E542}" type="pres">
      <dgm:prSet presAssocID="{7A0944A9-45C7-4762-86AC-B746DCA4F207}" presName="compositeShape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CF3DD5F-DE89-4799-857C-94B8FDBF568F}" type="pres">
      <dgm:prSet presAssocID="{7A0944A9-45C7-4762-86AC-B746DCA4F207}" presName="pyramid" presStyleLbl="node1" presStyleCnt="1" custLinFactNeighborX="8000"/>
      <dgm:spPr/>
      <dgm:t>
        <a:bodyPr/>
        <a:lstStyle/>
        <a:p>
          <a:endParaRPr/>
        </a:p>
      </dgm:t>
    </dgm:pt>
    <dgm:pt modelId="{A039FF5C-C37A-4B31-9BF9-132EBAB6C39A}" type="pres">
      <dgm:prSet presAssocID="{7A0944A9-45C7-4762-86AC-B746DCA4F207}" presName="theList"/>
      <dgm:spPr/>
      <dgm:t>
        <a:bodyPr/>
        <a:lstStyle/>
        <a:p>
          <a:endParaRPr/>
        </a:p>
      </dgm:t>
    </dgm:pt>
    <dgm:pt modelId="{EFAC61DB-B12E-4DD6-81E9-9F9D69BDEEA5}" type="pres">
      <dgm:prSet presAssocID="{0CDBEA56-804F-44DE-8291-3BA3E164C56B}" presName="aNode" presStyleLbl="fgAcc1" presStyleCnt="4" custLinFactY="2281" custLinFactNeighborX="5844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44216B-78BD-4DDC-8C0A-E7CB06C164CE}" type="pres">
      <dgm:prSet presAssocID="{0CDBEA56-804F-44DE-8291-3BA3E164C56B}" presName="aSpace"/>
      <dgm:spPr/>
      <dgm:t>
        <a:bodyPr/>
        <a:lstStyle/>
        <a:p>
          <a:endParaRPr/>
        </a:p>
      </dgm:t>
    </dgm:pt>
    <dgm:pt modelId="{99AFD132-ECD2-418F-AF25-0DF2E36DA04D}" type="pres">
      <dgm:prSet presAssocID="{AD7D4C2C-505C-49B9-BF6F-0B9D61B1E0B0}" presName="aNode" presStyleLbl="fgAcc1" presStyleIdx="1" presStyleCnt="4" custLinFactY="16375" custLinFactNeighborX="10063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99C109-4650-4F4F-A016-7D6EB711AA6A}" type="pres">
      <dgm:prSet presAssocID="{AD7D4C2C-505C-49B9-BF6F-0B9D61B1E0B0}" presName="aSpace"/>
      <dgm:spPr/>
      <dgm:t>
        <a:bodyPr/>
        <a:lstStyle/>
        <a:p>
          <a:endParaRPr/>
        </a:p>
      </dgm:t>
    </dgm:pt>
    <dgm:pt modelId="{215DC5A0-5480-4849-A78B-00118CDCFF7F}" type="pres">
      <dgm:prSet presAssocID="{F6950A96-25F2-4F5B-9C06-46DCE5580055}" presName="aNode" presStyleLbl="fgAcc1" presStyleIdx="2" presStyleCnt="4" custLinFactY="24766" custLinFactNeighborX="3657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72F3AB-73AB-472C-856F-28ED9588ABEB}" type="pres">
      <dgm:prSet presAssocID="{F6950A96-25F2-4F5B-9C06-46DCE5580055}" presName="aSpace"/>
      <dgm:spPr/>
      <dgm:t>
        <a:bodyPr/>
        <a:lstStyle/>
        <a:p>
          <a:endParaRPr/>
        </a:p>
      </dgm:t>
    </dgm:pt>
    <dgm:pt modelId="{C0C9DE2D-04A3-47E0-932F-2DAAF6C64275}" type="pres">
      <dgm:prSet presAssocID="{C87C868E-0200-43ED-B149-ED5A3049F29F}" presName="aNode" presStyleLbl="fgAcc1" presStyleIdx="3" presStyleCnt="4" custLinFactY="24609" custLinFactNeighborX="1688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6A0072-2C41-43B1-B417-F61C2548D1E7}" type="pres">
      <dgm:prSet presAssocID="{C87C868E-0200-43ED-B149-ED5A3049F29F}" presName="aSpace"/>
      <dgm:spPr/>
      <dgm:t>
        <a:bodyPr/>
        <a:lstStyle/>
        <a:p>
          <a:endParaRPr/>
        </a:p>
      </dgm:t>
    </dgm:pt>
  </dgm:ptLst>
  <dgm:cxnLst>
    <dgm:cxn modelId="{A9B0CB44-2E3C-4DB8-84FA-0EE653181F44}" srcId="{7A0944A9-45C7-4762-86AC-B746DCA4F207}" destId="{0CDBEA56-804F-44DE-8291-3BA3E164C56B}" srcOrd="0" destOrd="0" parTransId="{39AD3129-DC87-43CD-9BF1-6EE9892C829A}" sibTransId="{4243DAB5-FCF0-41C8-97DD-152165999BED}"/>
    <dgm:cxn modelId="{9A2D2FBF-243E-4D5E-9697-F1E56CB4CFFB}" srcId="{7A0944A9-45C7-4762-86AC-B746DCA4F207}" destId="{AD7D4C2C-505C-49B9-BF6F-0B9D61B1E0B0}" srcOrd="1" destOrd="0" parTransId="{9BBAD0C2-66CE-4CD0-AA6C-E1C4FA435EB1}" sibTransId="{4A244E88-FA6A-476F-A83B-12F0CA908DA8}"/>
    <dgm:cxn modelId="{1237B8B8-3C66-423F-9C51-282F618325D5}" srcId="{7A0944A9-45C7-4762-86AC-B746DCA4F207}" destId="{F6950A96-25F2-4F5B-9C06-46DCE5580055}" srcOrd="2" destOrd="0" parTransId="{FD41E8B2-2210-4129-9EC8-CD21D5B642F5}" sibTransId="{5D638D1D-4921-45AE-89D9-C5D06797475B}"/>
    <dgm:cxn modelId="{CAB00115-3DBC-4246-98EC-FE5540B075FA}" srcId="{7A0944A9-45C7-4762-86AC-B746DCA4F207}" destId="{C87C868E-0200-43ED-B149-ED5A3049F29F}" srcOrd="3" destOrd="0" parTransId="{5D3E9DC6-B065-4D9C-98D6-AE7C62B5C6C1}" sibTransId="{6FC2D25F-15C5-4DBC-AA88-689583859ACC}"/>
    <dgm:cxn modelId="{32437924-70CA-46D0-A851-9064BE689821}" srcId="{C87C868E-0200-43ED-B149-ED5A3049F29F}" destId="{1625EE99-856F-4A9B-BA65-EA575ABE3861}" srcOrd="0" destOrd="0" parTransId="{0107DE94-9AD5-418D-B316-88CFD110AD2F}" sibTransId="{2486F305-4F23-4A7C-855A-A69B4D0B5A05}"/>
    <dgm:cxn modelId="{7B10F40D-74D8-4E70-9346-644172B9AB35}" type="presOf" srcId="{7A0944A9-45C7-4762-86AC-B746DCA4F207}" destId="{BB5620D4-B920-4A37-92D3-15CE7298E542}" srcOrd="0" destOrd="0" presId="pyramid"/>
    <dgm:cxn modelId="{51C38B54-160F-4F17-B722-B1C6A1E83680}" type="presParOf" srcId="{BB5620D4-B920-4A37-92D3-15CE7298E542}" destId="{6CF3DD5F-DE89-4799-857C-94B8FDBF568F}" srcOrd="0" destOrd="0" presId="pyramid"/>
    <dgm:cxn modelId="{6E5517C8-D803-4946-AC19-49A09F09F98D}" type="presParOf" srcId="{BB5620D4-B920-4A37-92D3-15CE7298E542}" destId="{A039FF5C-C37A-4B31-9BF9-132EBAB6C39A}" srcOrd="1" destOrd="0" presId="pyramid"/>
    <dgm:cxn modelId="{469484A4-2FED-49F4-AA92-898FA7F45E98}" type="presParOf" srcId="{A039FF5C-C37A-4B31-9BF9-132EBAB6C39A}" destId="{EFAC61DB-B12E-4DD6-81E9-9F9D69BDEEA5}" srcOrd="0" destOrd="0" presId="pyramid"/>
    <dgm:cxn modelId="{9DA8210C-3587-4D7F-96C7-E2BE9566A160}" type="presOf" srcId="{0CDBEA56-804F-44DE-8291-3BA3E164C56B}" destId="{EFAC61DB-B12E-4DD6-81E9-9F9D69BDEEA5}" srcOrd="0" destOrd="0" presId="pyramid"/>
    <dgm:cxn modelId="{FC27A414-207E-4025-ACFB-6FCAF0585356}" type="presParOf" srcId="{A039FF5C-C37A-4B31-9BF9-132EBAB6C39A}" destId="{7C44216B-78BD-4DDC-8C0A-E7CB06C164CE}" srcOrd="1" destOrd="0" presId="pyramid"/>
    <dgm:cxn modelId="{EAE07A99-43C6-4328-8D77-4118D2F33F3B}" type="presParOf" srcId="{A039FF5C-C37A-4B31-9BF9-132EBAB6C39A}" destId="{99AFD132-ECD2-418F-AF25-0DF2E36DA04D}" srcOrd="2" destOrd="0" presId="pyramid"/>
    <dgm:cxn modelId="{41CC05B0-634D-478C-AF41-45F7B093779B}" type="presOf" srcId="{AD7D4C2C-505C-49B9-BF6F-0B9D61B1E0B0}" destId="{99AFD132-ECD2-418F-AF25-0DF2E36DA04D}" srcOrd="0" destOrd="0" presId="pyramid"/>
    <dgm:cxn modelId="{1F95B131-A176-4552-A8F0-108003B4884A}" type="presParOf" srcId="{A039FF5C-C37A-4B31-9BF9-132EBAB6C39A}" destId="{6599C109-4650-4F4F-A016-7D6EB711AA6A}" srcOrd="3" destOrd="0" presId="pyramid"/>
    <dgm:cxn modelId="{F54D2B43-9D05-4560-9C10-0C4F5D14F2EE}" type="presParOf" srcId="{A039FF5C-C37A-4B31-9BF9-132EBAB6C39A}" destId="{215DC5A0-5480-4849-A78B-00118CDCFF7F}" srcOrd="4" destOrd="0" presId="pyramid"/>
    <dgm:cxn modelId="{4545A738-A8D5-43D1-9DB8-D41A523C593B}" type="presOf" srcId="{F6950A96-25F2-4F5B-9C06-46DCE5580055}" destId="{215DC5A0-5480-4849-A78B-00118CDCFF7F}" srcOrd="0" destOrd="0" presId="pyramid"/>
    <dgm:cxn modelId="{8873A029-FA55-4AC4-8148-753CFC332F44}" type="presParOf" srcId="{A039FF5C-C37A-4B31-9BF9-132EBAB6C39A}" destId="{0D72F3AB-73AB-472C-856F-28ED9588ABEB}" srcOrd="5" destOrd="0" presId="pyramid"/>
    <dgm:cxn modelId="{CC0A503F-8FDD-4D50-8743-B66ADEB11B66}" type="presParOf" srcId="{A039FF5C-C37A-4B31-9BF9-132EBAB6C39A}" destId="{C0C9DE2D-04A3-47E0-932F-2DAAF6C64275}" srcOrd="6" destOrd="0" presId="pyramid"/>
    <dgm:cxn modelId="{9489798F-20B7-4334-A832-4CE9ED0B53A9}" type="presOf" srcId="{C87C868E-0200-43ED-B149-ED5A3049F29F}" destId="{C0C9DE2D-04A3-47E0-932F-2DAAF6C64275}" srcOrd="0" destOrd="0" presId="pyramid"/>
    <dgm:cxn modelId="{D9B2B2CD-7A17-4533-8931-E08B3756622B}" type="presOf" srcId="{1625EE99-856F-4A9B-BA65-EA575ABE3861}" destId="{C0C9DE2D-04A3-47E0-932F-2DAAF6C64275}" srcOrd="0" destOrd="1" presId="pyramid"/>
    <dgm:cxn modelId="{72A030B0-7C78-4ED9-8ECE-C66B3DF3A192}" type="presParOf" srcId="{A039FF5C-C37A-4B31-9BF9-132EBAB6C39A}" destId="{F36A0072-2C41-43B1-B417-F61C2548D1E7}" srcOrd="7" destOrd="0" presId="pyramid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4382770" cy="3978910"/>
        <a:chExt cx="4382770" cy="3978910"/>
      </a:xfrm>
      <a:scene3d>
        <a:camera prst="perspectiveLeft" zoom="91000"/>
        <a:lightRig rig="threePt" dir="t">
          <a:rot lat="0" lon="0" rev="20640000"/>
        </a:lightRig>
      </a:scene3d>
    </dsp:grpSpPr>
    <dsp:sp modelId="{6CF3DD5F-DE89-4799-857C-94B8FDBF568F}">
      <dsp:nvSpPr>
        <dsp:cNvPr id="3" name="等腰三角形 2"/>
        <dsp:cNvSpPr/>
      </dsp:nvSpPr>
      <dsp:spPr bwMode="white">
        <a:xfrm>
          <a:off x="304888" y="0"/>
          <a:ext cx="3811104" cy="3978910"/>
        </a:xfrm>
        <a:prstGeom prst="triangl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dk1"/>
        </a:fontRef>
      </dsp:style>
      <dsp:txBody>
        <a:bodyPr/>
        <a:lstStyle/>
        <a:p/>
      </dsp:txBody>
      <dsp:txXfrm>
        <a:off x="304888" y="0"/>
        <a:ext cx="3811104" cy="3978910"/>
      </dsp:txXfrm>
    </dsp:sp>
    <dsp:sp modelId="{EFAC61DB-B12E-4DD6-81E9-9F9D69BDEEA5}">
      <dsp:nvSpPr>
        <dsp:cNvPr id="4100" name="圆角矩形 3"/>
        <dsp:cNvSpPr/>
      </dsp:nvSpPr>
      <dsp:spPr bwMode="white">
        <a:xfrm>
          <a:off x="1905552" y="502446"/>
          <a:ext cx="2477218" cy="7073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2400" b="1" smtClean="0">
              <a:solidFill>
                <a:schemeClr val="dk1"/>
              </a:solidFill>
              <a:latin typeface="+mj-ea"/>
              <a:ea typeface="+mj-ea"/>
            </a:rPr>
            <a:t>邓稼先</a:t>
          </a:r>
          <a:r>
            <a:rPr lang="en-US" altLang="zh-CN" sz="2800" b="1" smtClean="0">
              <a:solidFill>
                <a:schemeClr val="dk1"/>
              </a:solidFill>
              <a:latin typeface="+mj-ea"/>
              <a:ea typeface="+mj-ea"/>
            </a:rPr>
            <a:t>》  </a:t>
          </a:r>
          <a:endParaRPr lang="zh-CN" altLang="en-US" sz="28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1940083" y="536977"/>
        <a:ext cx="2408157" cy="638301"/>
      </dsp:txXfrm>
    </dsp:sp>
    <dsp:sp modelId="{99AFD132-ECD2-418F-AF25-0DF2E36DA04D}">
      <dsp:nvSpPr>
        <dsp:cNvPr id="5" name="圆角矩形 4"/>
        <dsp:cNvSpPr/>
      </dsp:nvSpPr>
      <dsp:spPr bwMode="white">
        <a:xfrm>
          <a:off x="1905552" y="1397924"/>
          <a:ext cx="2477218" cy="7073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2400" b="1" smtClean="0">
              <a:solidFill>
                <a:schemeClr val="dk1"/>
              </a:solidFill>
              <a:latin typeface="+mj-ea"/>
              <a:ea typeface="+mj-ea"/>
            </a:rPr>
            <a:t>说和做</a:t>
          </a:r>
          <a:r>
            <a:rPr lang="en-US" altLang="zh-CN" sz="28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sz="6500">
            <a:solidFill>
              <a:schemeClr val="dk1"/>
            </a:solidFill>
          </a:endParaRPr>
        </a:p>
      </dsp:txBody>
      <dsp:txXfrm>
        <a:off x="1940083" y="1432454"/>
        <a:ext cx="2408157" cy="638301"/>
      </dsp:txXfrm>
    </dsp:sp>
    <dsp:sp modelId="{215DC5A0-5480-4849-A78B-00118CDCFF7F}">
      <dsp:nvSpPr>
        <dsp:cNvPr id="6" name="圆角矩形 5"/>
        <dsp:cNvSpPr/>
      </dsp:nvSpPr>
      <dsp:spPr bwMode="white">
        <a:xfrm>
          <a:off x="1905552" y="2253060"/>
          <a:ext cx="2477218" cy="7073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2400" b="1" smtClean="0">
              <a:solidFill>
                <a:schemeClr val="dk1"/>
              </a:solidFill>
              <a:latin typeface="+mj-ea"/>
              <a:ea typeface="+mj-ea"/>
            </a:rPr>
            <a:t>回忆鲁迅先生</a:t>
          </a: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2400" b="1" smtClean="0">
            <a:solidFill>
              <a:schemeClr val="dk1"/>
            </a:solidFill>
            <a:latin typeface="+mj-ea"/>
            <a:ea typeface="+mj-ea"/>
          </a:endParaRPr>
        </a:p>
      </dsp:txBody>
      <dsp:txXfrm>
        <a:off x="1940083" y="2287591"/>
        <a:ext cx="2408157" cy="638301"/>
      </dsp:txXfrm>
    </dsp:sp>
    <dsp:sp modelId="{C0C9DE2D-04A3-47E0-932F-2DAAF6C64275}">
      <dsp:nvSpPr>
        <dsp:cNvPr id="7" name="圆角矩形 6"/>
        <dsp:cNvSpPr/>
      </dsp:nvSpPr>
      <dsp:spPr bwMode="white">
        <a:xfrm>
          <a:off x="1905552" y="3047732"/>
          <a:ext cx="2477218" cy="7073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06680" tIns="106680" rIns="106680" bIns="10668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smtClean="0">
              <a:solidFill>
                <a:schemeClr val="dk1"/>
              </a:solidFill>
              <a:latin typeface="+mj-ea"/>
              <a:ea typeface="+mj-ea"/>
            </a:rPr>
            <a:t> </a:t>
          </a: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  </a:t>
          </a:r>
          <a:r>
            <a:rPr lang="zh-CN" sz="2400" b="1" smtClean="0">
              <a:solidFill>
                <a:schemeClr val="dk1"/>
              </a:solidFill>
              <a:latin typeface="+mj-ea"/>
              <a:ea typeface="+mj-ea"/>
            </a:rPr>
            <a:t>《孙权劝学</a:t>
          </a:r>
          <a:r>
            <a:rPr lang="en-US" altLang="zh-CN" sz="28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2800" b="1">
            <a:solidFill>
              <a:schemeClr val="dk1"/>
            </a:solidFill>
            <a:latin typeface="+mj-ea"/>
            <a:ea typeface="+mj-ea"/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altLang="en-US" sz="6500">
            <a:solidFill>
              <a:schemeClr val="dk1"/>
            </a:solidFill>
          </a:endParaRPr>
        </a:p>
      </dsp:txBody>
      <dsp:txXfrm>
        <a:off x="1940083" y="3082262"/>
        <a:ext cx="2408157" cy="638301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yramid2#1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/>
              </dgm:ruleLst>
            </dgm:layoutNode>
            <dgm:layoutNode name="aSpace">
              <dgm:alg type="sp"/>
              <dgm:shape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3d7#1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6D943EE-BC50-4924-9632-ABB36B77A02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FC3FDB-A4C0-4F6E-BAD9-378026E3A9A4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Relationship Id="rId2" Type="http://schemas.openxmlformats.org/officeDocument/2006/relationships/image" Target="../media/image8.png" /><Relationship Id="rId3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Relationship Id="rId2" Type="http://schemas.openxmlformats.org/officeDocument/2006/relationships/image" Target="../media/image8.png" /><Relationship Id="rId3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Relationship Id="rId2" Type="http://schemas.openxmlformats.org/officeDocument/2006/relationships/image" Target="../media/image8.png" /><Relationship Id="rId3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emf" /><Relationship Id="rId3" Type="http://schemas.openxmlformats.org/officeDocument/2006/relationships/image" Target="../media/image3.emf" /><Relationship Id="rId4" Type="http://schemas.openxmlformats.org/officeDocument/2006/relationships/image" Target="../media/image4.emf" /><Relationship Id="rId5" Type="http://schemas.openxmlformats.org/officeDocument/2006/relationships/image" Target="../media/image5.emf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png" /><Relationship Id="rId2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3.emf" /><Relationship Id="rId3" Type="http://schemas.openxmlformats.org/officeDocument/2006/relationships/image" Target="../media/image4.emf" /><Relationship Id="rId4" Type="http://schemas.openxmlformats.org/officeDocument/2006/relationships/image" Target="../media/image5.emf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3.emf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3D2F1-4D84-41BB-BD1F-8DB947FC507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FE119-3D40-46AE-A159-C51D17D9E40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ED802-3F7A-4DB3-9BE1-BC11BEEE00B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0375-18F9-43A6-AD3F-747949A76A9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05325-11D1-4CB7-80CB-4F54EC136B8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0D7C8-78F4-4069-ACD0-864AA6B1E2B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19ACE-7064-4ADD-90EC-8338B055406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1AC7-D1F2-4CAA-A2D2-20CE8567166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5477D-85B5-45FD-88CB-7E5A218C2765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CEA61-7D48-42F0-8CBF-47C6C4D94C9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AB9B5-030B-455E-BD20-1159FB1CE88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D52A-E3B0-41AA-9645-C6AD58504F7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7763" y="327025"/>
            <a:ext cx="2495550" cy="47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5040313"/>
            <a:ext cx="9144000" cy="104775"/>
          </a:xfrm>
          <a:prstGeom prst="rect">
            <a:avLst/>
          </a:prstGeom>
          <a:solidFill>
            <a:srgbClr val="06417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 userDrawn="1"/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7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2"/>
          <p:cNvSpPr txBox="1"/>
          <p:nvPr userDrawn="1"/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 userDrawn="1"/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7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2"/>
          <p:cNvSpPr txBox="1"/>
          <p:nvPr userDrawn="1"/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 userDrawn="1"/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7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2"/>
          <p:cNvSpPr txBox="1"/>
          <p:nvPr userDrawn="1"/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>
            <a:grpSpLocks noChangeAspect="1"/>
          </p:cNvGrpSpPr>
          <p:nvPr userDrawn="1"/>
        </p:nvGrpSpPr>
        <p:grpSpPr>
          <a:xfrm>
            <a:off x="0" y="206343"/>
            <a:ext cx="214975" cy="360000"/>
            <a:chOff x="194371" y="217201"/>
            <a:chExt cx="237165" cy="468000"/>
          </a:xfrm>
          <a:solidFill>
            <a:srgbClr val="7CC144"/>
          </a:solidFill>
        </p:grpSpPr>
        <p:sp>
          <p:nvSpPr>
            <p:cNvPr id="4" name="矩形 3"/>
            <p:cNvSpPr/>
            <p:nvPr/>
          </p:nvSpPr>
          <p:spPr>
            <a:xfrm>
              <a:off x="194371" y="217201"/>
              <a:ext cx="144016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5" name="矩形 4"/>
            <p:cNvSpPr/>
            <p:nvPr/>
          </p:nvSpPr>
          <p:spPr>
            <a:xfrm>
              <a:off x="395536" y="217201"/>
              <a:ext cx="36000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5056188"/>
            <a:ext cx="9144000" cy="107950"/>
          </a:xfrm>
          <a:prstGeom prst="rect">
            <a:avLst/>
          </a:prstGeom>
          <a:solidFill>
            <a:srgbClr val="7CC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7" name="文本框 10"/>
          <p:cNvSpPr txBox="1">
            <a:spLocks noChangeArrowheads="1"/>
          </p:cNvSpPr>
          <p:nvPr userDrawn="1"/>
        </p:nvSpPr>
        <p:spPr bwMode="auto">
          <a:xfrm>
            <a:off x="198438" y="21748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点击添加标题</a:t>
            </a:r>
            <a:endParaRPr lang="zh-CN" altLang="en-US" sz="1800" smtClean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92424" y="1234440"/>
            <a:ext cx="2359152" cy="1495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lang="id-ID" noProof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8"/>
          <p:cNvSpPr txBox="1">
            <a:spLocks noChangeArrowheads="1"/>
          </p:cNvSpPr>
          <p:nvPr userDrawn="1"/>
        </p:nvSpPr>
        <p:spPr bwMode="auto">
          <a:xfrm>
            <a:off x="411163" y="384175"/>
            <a:ext cx="17605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F2F2F2"/>
                </a:solidFill>
                <a:latin typeface="华康少女文字W5(P)" pitchFamily="82" charset="-122"/>
              </a:rPr>
              <a:t>单击此处添加标题</a:t>
            </a:r>
            <a:endParaRPr lang="zh-CN" altLang="en-US" sz="1400" smtClean="0">
              <a:solidFill>
                <a:srgbClr val="F2F2F2"/>
              </a:solidFill>
              <a:latin typeface="华康少女文字W5(P)" pitchFamily="82" charset="-122"/>
            </a:endParaRPr>
          </a:p>
        </p:txBody>
      </p:sp>
      <p:pic>
        <p:nvPicPr>
          <p:cNvPr id="5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63" y="3883025"/>
            <a:ext cx="151765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1263" y="4276725"/>
            <a:ext cx="12938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heel spokes="8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6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A87EE6-4900-43BF-A032-FD732E3FEA83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4D7C87-A069-4AFC-91AE-DE0A3371CA6C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63" y="3883025"/>
            <a:ext cx="151765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1263" y="4276725"/>
            <a:ext cx="12938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92D22-9B41-4F28-929D-C54E5BE7F38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4C340-3651-4049-BA15-9560C5B94C7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F2C92-CB5D-477A-88B0-D2E615B8B4E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4C1B6-872C-40E4-8222-DED90DC9764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5539F-03CD-4EB2-9E83-B80FB4AC9CD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CA569-4637-4AA5-8610-1022AE2C0AA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6FA5F-3EDE-47DB-BD32-F8D7C8BB399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2D02F-4154-4023-BCE3-BA4B2313587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image" Target="file:///D:\qq&#25991;&#20214;\712321467\Image\C2C\Image2\%7b75232B38-A165-1FB7-499C-2E1C792CACB5%7d.png" TargetMode="External" /><Relationship Id="rId24" Type="http://schemas.openxmlformats.org/officeDocument/2006/relationships/image" Target="../media/image10.png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DC25EE-6D6C-4918-B1BB-2EE7071B65F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B14DC4B-F4BD-4598-A92D-60F3DC043EDA}" type="slidenum">
              <a:rPr lang="zh-CN" altLang="en-US"/>
              <a:t/>
            </a:fld>
            <a:endParaRPr lang="zh-CN" altLang="en-US"/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24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9" name="图片 1073743875" descr="学科网 zxxk.com"/>
          <p:cNvPicPr>
            <a:picLocks noChangeAspect="1"/>
          </p:cNvPicPr>
          <p:nvPr/>
        </p:nvPicPr>
        <p:blipFill>
          <a:blip r:embed="rId24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slow">
    <p:wheel spokes="8"/>
  </p:transition>
  <p:timing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630485" y="634253"/>
            <a:ext cx="357872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第一单元</a:t>
            </a:r>
            <a:endParaRPr kumimoji="0" lang="zh-CN" altLang="zh-CN" sz="48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1885" y="1983647"/>
            <a:ext cx="5646420" cy="117602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基础知识梳理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210185"/>
            <a:ext cx="875728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spcAft>
                <a:spcPct val="0"/>
              </a:spcAft>
              <a:buNone/>
            </a:pPr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altLang="zh-CN" sz="2400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2</a:t>
            </a:r>
            <a:r>
              <a:rPr lang="zh-CN" altLang="zh-CN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．说和做——记闻一多先生言行片</a:t>
            </a:r>
            <a:r>
              <a:rPr lang="zh-CN" altLang="zh-CN" sz="2400" kern="10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段</a:t>
            </a:r>
            <a:endParaRPr lang="zh-CN" altLang="zh-CN" sz="24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仰之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弥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mí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高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：指愈仰望愈觉得其崇高。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锲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qiè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而不舍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：不停地雕刻，比喻有恒心，有毅力。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炯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jiǒnɡ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炯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：形容明亮（多用于目光）。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迥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jiǒnɡ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乎不同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：很不一样。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兀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wù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兀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穷年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：指辛辛苦苦地一年到头这样做，勤劳不懈。比喻做事不辞劳苦。兀兀：劳苦的样子。穷：尽。穷年：终年，一年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潜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qi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á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心贯注、心会神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凝</a:t>
            </a:r>
            <a:r>
              <a:rPr lang="en-US"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í</a:t>
            </a:r>
            <a:r>
              <a:rPr lang="en-US"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ɡ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：精神高度集中、聚集。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210185"/>
            <a:ext cx="87572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群蚁排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衙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y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á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：指整齐地排列着。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目不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窥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kuī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园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：形容埋头读书，专心治学。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沥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lì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尽心血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：比喻付出了全部精力。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心不在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焉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y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ā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：心不在这里。指思想不集中。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凶多吉少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：不幸的多，吉利的少，非常危险。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昂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á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nɡ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首挺胸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：昂起头，挺起胸。形容精神振奋，意气昂扬。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慷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k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ā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nɡ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慨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k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ǎ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i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淋漓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：形容情绪十分激动；说话、写文章意气昂扬言辞畅快。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210185"/>
            <a:ext cx="875728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气冲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斗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dǒu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牛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：形容气势之盛可以直冲云霄。斗、牛，星宿名，借指天空。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疏懒</a:t>
            </a:r>
            <a:r>
              <a:rPr lang="en-US"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l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ǎ</a:t>
            </a:r>
            <a:r>
              <a:rPr lang="en-US"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n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：形容词，懒散而不惯受拘束。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赫</a:t>
            </a:r>
            <a:r>
              <a:rPr lang="en-US"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h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è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然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：形容令人惊讶或引人注目的事物突然出现。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迭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dié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起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：一次又一次地兴起、出现。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典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籍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jí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：记载古代法制的图书，泛指古代图书。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210185"/>
            <a:ext cx="8757285" cy="4707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spcAft>
                <a:spcPct val="0"/>
              </a:spcAft>
              <a:buNone/>
            </a:pPr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altLang="zh-CN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3</a:t>
            </a:r>
            <a:r>
              <a:rPr lang="zh-CN" altLang="zh-CN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．回忆鲁迅先生</a:t>
            </a:r>
            <a:r>
              <a:rPr lang="zh-CN" altLang="en-US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节选</a:t>
            </a:r>
            <a:r>
              <a:rPr lang="zh-CN" altLang="en-US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）</a:t>
            </a:r>
            <a:endParaRPr lang="en-US" altLang="zh-CN" sz="24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spcAft>
                <a:spcPct val="0"/>
              </a:spcAft>
              <a:buNone/>
            </a:pPr>
            <a:endParaRPr lang="zh-CN" altLang="zh-CN" sz="24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不以为然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：不认为是对的。表示不同意或否定。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深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恶</a:t>
            </a:r>
            <a:r>
              <a:rPr lang="en-US"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w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ù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痛绝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：指对某人或某事物极端厌恶痛恨。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轻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捷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jié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：动作轻快敏捷。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忧郁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：忧伤郁结；忧虑烦闷。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endParaRPr lang="en-US"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揩</a:t>
            </a:r>
            <a:r>
              <a:rPr sz="2400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k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ā</a:t>
            </a:r>
            <a:r>
              <a:rPr sz="2400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i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：擦，抹。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阖</a:t>
            </a:r>
            <a:r>
              <a:rPr sz="2400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hé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：闭合。 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舀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yǎo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碟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dié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捆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kǔn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咳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ké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嗽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sou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调羹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ɡēnɡ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endParaRPr sz="2400">
              <a:solidFill>
                <a:srgbClr val="07E5ED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绞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jiǎo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肉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薪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xīn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金 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校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jiào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对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草率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shuài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洗澡    </a:t>
            </a:r>
            <a:endParaRPr sz="2400">
              <a:solidFill>
                <a:srgbClr val="07E5ED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悠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yōu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然 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吩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fēn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咐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fù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mǒ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杀     </a:t>
            </a:r>
            <a:r>
              <a:rPr lang="en-US"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疙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ɡē</a:t>
            </a:r>
            <a:r>
              <a:rPr sz="2400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瘩</a:t>
            </a:r>
            <a:r>
              <a:rPr sz="24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da </a:t>
            </a:r>
            <a:endParaRPr sz="2400">
              <a:solidFill>
                <a:srgbClr val="07E5ED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630485" y="634253"/>
            <a:ext cx="3578721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5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第一单元</a:t>
            </a:r>
            <a:endParaRPr kumimoji="0" lang="zh-CN" altLang="en-US" sz="495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0095" y="1983647"/>
            <a:ext cx="3810000" cy="117602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文学常识</a:t>
            </a:r>
            <a:endParaRPr kumimoji="0" lang="zh-CN" altLang="zh-CN" sz="7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210185"/>
            <a:ext cx="875728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1、《邓稼先》的作者是______籍华裔,1957年“_________物理学奖”获得者______________。邓稼先是我国的“______________”元勋。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2、《说和做——记闻一多先生言行片段》的作者是我国著名诗人______________。代表作有诗集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。文中所记叙的闻一多先生是我国现代著名的__________、______________和_____________。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3、《回忆鲁迅先生（节选）》作者是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，是中国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，1935年，在鲁迅的支持下，发表成名作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。后来发表了著名的长篇小说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等。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4、鲁迅，原名 ______，字__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_，浙江绍兴人。我国伟大的___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__，____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endParaRPr lang="zh-CN" altLang="en-US" sz="1800" b="1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______，1918年5月，首次用“________”作笔名在《新青年》发表了中国现代文学史上第一篇白话短篇小说的_____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。他的主要作品有小说集___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__，__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_，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，散文集____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_，散文诗集_____</a:t>
            </a:r>
            <a:r>
              <a:rPr lang="zh-CN" altLang="en-US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800" b="1" u="sng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8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_，还有若干杂文集。</a:t>
            </a:r>
            <a:endParaRPr lang="zh-CN" altLang="en-US" sz="1800" b="1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0345" y="277495"/>
            <a:ext cx="573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4135" y="27749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诺贝尔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975" y="67627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杨振宁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2930" y="67627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两弹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9460" y="107505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臧克家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3575" y="187261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学者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8090" y="147383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诗人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4280" y="1883410"/>
            <a:ext cx="1322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民主战士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7655" y="2271395"/>
            <a:ext cx="718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萧红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53430" y="2271395"/>
            <a:ext cx="1500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现代女作家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3520" y="2727960"/>
            <a:ext cx="1786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《生死场》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78955" y="2727960"/>
            <a:ext cx="17818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《呼兰河传》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44345" y="3187065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周树人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81655" y="3126740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豫才</a:t>
            </a:r>
            <a:r>
              <a:rPr lang="en-US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69100" y="3126740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文学家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85100" y="3126740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思想家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040" y="3525520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革命家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76930" y="3525520"/>
            <a:ext cx="1016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鲁迅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68930" y="3982085"/>
            <a:ext cx="178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《狂人日记》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39230" y="3982085"/>
            <a:ext cx="1245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《呐喊》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66355" y="3982085"/>
            <a:ext cx="1254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《彷徨》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2240" y="4370070"/>
            <a:ext cx="1854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《故事新编》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92045" y="4370070"/>
            <a:ext cx="19189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《朝花夕拾》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53915" y="4380865"/>
            <a:ext cx="1308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《野草》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77975" y="1502410"/>
            <a:ext cx="15189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《烙印》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7" grpId="0"/>
      <p:bldP spid="9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630485" y="634253"/>
            <a:ext cx="3578721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5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第一单元</a:t>
            </a:r>
            <a:endParaRPr kumimoji="0" lang="zh-CN" altLang="en-US" sz="495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990" y="1983647"/>
            <a:ext cx="4728210" cy="117602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课内文言文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48285" y="785495"/>
            <a:ext cx="498030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初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，权谓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吕蒙曰：“卿今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当涂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掌事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</a:t>
            </a:r>
            <a:r>
              <a:rPr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sz="2000" b="1" spc="12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不可不学！</a:t>
            </a:r>
            <a:r>
              <a:rPr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en-US"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sz="2000" spc="12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000" b="1" spc="-200" smtClean="0">
                <a:solidFill>
                  <a:srgbClr val="FFFF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当初，孙权对吕蒙说：“你现在当权掌管军中的事务，不可以不学习！</a:t>
            </a:r>
            <a:endParaRPr lang="zh-CN" altLang="en-US" sz="2000" spc="-200" smtClean="0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000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蒙辞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⑥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⑦</a:t>
            </a:r>
            <a:r>
              <a:rPr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军中多务</a:t>
            </a:r>
            <a:r>
              <a:rPr sz="2000" b="1" u="sng" spc="120" baseline="300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⑧</a:t>
            </a:r>
            <a:r>
              <a:rPr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sz="2000" u="sng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2000" spc="12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0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吕蒙用军中事务多加以推托。或“吕蒙用军中事务多来推托。”</a:t>
            </a:r>
            <a:endParaRPr lang="en-US" sz="20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5361940" y="565150"/>
            <a:ext cx="3540760" cy="422592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lIns="35993" tIns="35993" rIns="35993" bIns="35993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0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0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课文注释</a:t>
            </a:r>
            <a:r>
              <a:rPr lang="en-US" altLang="zh-CN" sz="20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2000" b="1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①初：当初，这里是追述往事的习惯用词。②谓：告诉，对……说，常与“曰”连用。③</a:t>
            </a:r>
            <a:r>
              <a:rPr lang="zh-CN"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卿</a:t>
            </a:r>
            <a:r>
              <a:rPr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古代君对臣的爱称。朋友、夫妇间也以</a:t>
            </a:r>
            <a:r>
              <a:rPr lang="en-US" altLang="zh-CN"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卿</a:t>
            </a:r>
            <a:r>
              <a:rPr lang="en-US" altLang="zh-CN"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为爱称</a:t>
            </a:r>
            <a:r>
              <a:rPr sz="20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。④当涂：当道，当权。⑤掌事：掌管政事。⑥辞：推托。⑦以：用。⑧务：事务。</a:t>
            </a:r>
            <a:endParaRPr sz="20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610" y="177800"/>
            <a:ext cx="4115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课文字词详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</a:t>
            </a:r>
            <a:endParaRPr lang="zh-CN" altLang="en-US" sz="24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48285" y="785495"/>
            <a:ext cx="406971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权曰：“孤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欲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卿治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⑤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⑥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博士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⑦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邪</a:t>
            </a:r>
            <a:r>
              <a:rPr sz="2000" u="sng" spc="120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⑧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（yé）!</a:t>
            </a:r>
            <a:r>
              <a:rPr lang="en-US" sz="2000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000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en-US" sz="2000" spc="12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sz="2000" b="1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000" b="1" spc="-200" smtClean="0">
                <a:solidFill>
                  <a:srgbClr val="FFFF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孙权说：“我难道是想要你研究儒家经典做专掌经学传授的学官吗！</a:t>
            </a:r>
            <a:endParaRPr lang="zh-CN" altLang="en-US" sz="2000" spc="-20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</a:t>
            </a:r>
            <a:r>
              <a:rPr sz="2000" u="sng" spc="120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⑨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</a:t>
            </a:r>
            <a:r>
              <a:rPr sz="2000" u="sng" spc="120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⑩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涉猎</a:t>
            </a:r>
            <a:r>
              <a:rPr sz="2000" u="sng" spc="120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⑪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，见</a:t>
            </a:r>
            <a:r>
              <a:rPr sz="2000" u="sng" spc="120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⑫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往事</a:t>
            </a:r>
            <a:r>
              <a:rPr sz="2000" u="sng" spc="120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⑬</a:t>
            </a:r>
            <a:r>
              <a:rPr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耳</a:t>
            </a:r>
            <a:r>
              <a:rPr sz="2000" baseline="3000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⑭</a:t>
            </a:r>
            <a:r>
              <a:rPr sz="2000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sz="2000" u="sng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sz="2000" spc="12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sz="20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只应当粗略地阅读，了解历史罢了。</a:t>
            </a:r>
            <a:endParaRPr lang="en-US" sz="20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4424045" y="292735"/>
            <a:ext cx="4479290" cy="464121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lIns="35993" tIns="35993" rIns="35993" bIns="35993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课文注释</a:t>
            </a: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1800" b="1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①孤：古时候王侯的自称。②岂：难道。③欲：想要。④治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经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：研究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儒家经典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⑤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经：指《诗经》《尚书》《礼记》《周易》和《春秋》等书。（简称《诗》《书》《礼》《易》《春秋》。⑥为：做。⑦博士：专掌经学传授的学官。⑧邪：通“耶”，语气词，表反问，可译为“吗”。⑨但：只，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只是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。⑩当：应当。⑪涉猎：粗略地阅读。⑫见：了解；⑬往事：指历史。⑭耳：表示限制，语气词，可译为“罢了”。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610" y="177800"/>
            <a:ext cx="4115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课文字词详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</a:t>
            </a:r>
            <a:endParaRPr lang="zh-CN" altLang="en-US" sz="24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48285" y="785495"/>
            <a:ext cx="446976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000" b="1" u="sng" spc="120" smtClean="0">
                <a:solidFill>
                  <a:schemeClr val="bg1"/>
                </a:solidFill>
                <a:sym typeface="+mn-ea"/>
              </a:rPr>
              <a:t>卿言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sz="2000" b="1" u="sng" spc="120" smtClean="0">
                <a:solidFill>
                  <a:schemeClr val="bg1"/>
                </a:solidFill>
                <a:sym typeface="+mn-ea"/>
              </a:rPr>
              <a:t>多务，孰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sz="2000" b="1" u="sng" spc="120" smtClean="0">
                <a:solidFill>
                  <a:schemeClr val="bg1"/>
                </a:solidFill>
                <a:sym typeface="+mn-ea"/>
              </a:rPr>
              <a:t>若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sz="2000" b="1" u="sng" spc="120" smtClean="0">
                <a:solidFill>
                  <a:schemeClr val="bg1"/>
                </a:solidFill>
                <a:sym typeface="+mn-ea"/>
              </a:rPr>
              <a:t>孤？</a:t>
            </a:r>
            <a:r>
              <a:rPr lang="en-US" sz="2000" u="sng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sz="2000" spc="12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sz="2000" spc="12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spc="-200" smtClean="0">
                <a:solidFill>
                  <a:srgbClr val="FFFF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你说你事务多，谁比得上我处理的事务多呢？</a:t>
            </a:r>
            <a:endParaRPr lang="zh-CN" altLang="en-US" sz="2000" b="1" spc="-20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sz="2000" b="1" u="sng" smtClean="0">
                <a:solidFill>
                  <a:schemeClr val="bg1"/>
                </a:solidFill>
                <a:sym typeface="+mn-ea"/>
              </a:rPr>
              <a:t>孤常</a:t>
            </a:r>
            <a:r>
              <a:rPr sz="2000" b="1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④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读书，自</a:t>
            </a:r>
            <a:r>
              <a:rPr sz="2000" b="1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⑤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以为</a:t>
            </a:r>
            <a:r>
              <a:rPr sz="2000" b="1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⑥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大有所益</a:t>
            </a:r>
            <a:r>
              <a:rPr sz="2000" b="1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⑦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。</a:t>
            </a:r>
            <a:r>
              <a:rPr lang="en-US" sz="2000" b="1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sz="2000" b="1" spc="12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我常常读书，自己认为有很大的益处。</a:t>
            </a:r>
            <a:endParaRPr lang="en-US" sz="20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蒙乃</a:t>
            </a:r>
            <a:r>
              <a:rPr sz="2000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⑧</a:t>
            </a:r>
            <a:r>
              <a:rPr lang="en-US"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始</a:t>
            </a:r>
            <a:r>
              <a:rPr sz="2000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⑨</a:t>
            </a:r>
            <a:r>
              <a:rPr lang="en-US"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就</a:t>
            </a:r>
            <a:r>
              <a:rPr sz="2000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⑩</a:t>
            </a:r>
            <a:r>
              <a:rPr lang="en-US" sz="2000" u="sng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学。</a:t>
            </a:r>
            <a:endParaRPr lang="en-US" sz="2000" u="sng" spc="12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0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吕蒙于是开始从事学习。</a:t>
            </a:r>
            <a:endParaRPr lang="en-US" sz="20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5436235" y="251460"/>
            <a:ext cx="2760345" cy="464121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lIns="35993" tIns="35993" rIns="35993" bIns="35993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课文注释</a:t>
            </a: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1800" b="1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①言：说。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②孰：谁。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③若：比得上。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④常：经常，常常。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⑤自：自己。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⑥以为：认为。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⑦益：益处，好处。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⑧乃：于是，就。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⑨始：开始。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⑩就：从事。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610" y="177800"/>
            <a:ext cx="4115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en-US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zh-CN" altLang="en-US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课文字词详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</a:t>
            </a:r>
            <a:endParaRPr lang="zh-CN" altLang="en-US" sz="24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TextBox 5"/>
          <p:cNvSpPr/>
          <p:nvPr/>
        </p:nvSpPr>
        <p:spPr>
          <a:xfrm>
            <a:off x="1547505" y="860636"/>
            <a:ext cx="1106170" cy="3423046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60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第一单</a:t>
            </a:r>
            <a:r>
              <a:rPr lang="zh-CN" altLang="en-US" sz="6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元</a:t>
            </a:r>
            <a:endParaRPr lang="zh-CN" altLang="en-US" sz="6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2903" y="2202581"/>
            <a:ext cx="765818" cy="256159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群星闪耀</a:t>
            </a:r>
            <a:endParaRPr kumimoji="0" lang="zh-CN" altLang="en-US" sz="405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098" name="图示 4"/>
          <p:cNvGraphicFramePr/>
          <p:nvPr/>
        </p:nvGraphicFramePr>
        <p:xfrm>
          <a:off x="2887345" y="582295"/>
          <a:ext cx="4382770" cy="397891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p:transition spd="slow">
    <p:wheel spokes="8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48285" y="785495"/>
            <a:ext cx="395795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b="1" smtClean="0">
                <a:solidFill>
                  <a:schemeClr val="bg1"/>
                </a:solidFill>
                <a:sym typeface="+mn-ea"/>
              </a:rPr>
              <a:t>及①鲁肃过②寻阳③，与④蒙论议⑤，大⑥惊⑦曰：“卿今者⑧才略，非⑩复吴下阿蒙！” </a:t>
            </a:r>
            <a:endParaRPr sz="2000" smtClean="0">
              <a:solidFill>
                <a:schemeClr val="bg1"/>
              </a:solidFill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spc="-200" smtClean="0">
                <a:solidFill>
                  <a:srgbClr val="FFFF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到了鲁肃到寻阳的时候，鲁肃和吕蒙讨论评议天下的大事，鲁肃听到吕蒙的见解后非常惊奇地说：“以你现在的才干和谋略，不再是原来的那个吴下阿蒙了！”</a:t>
            </a:r>
            <a:endParaRPr lang="zh-CN" altLang="en-US" sz="2000" b="1" spc="-20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4926330" y="666750"/>
            <a:ext cx="3951605" cy="381063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lIns="35993" tIns="35993" rIns="35993" bIns="35993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课文注释</a:t>
            </a: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1800" b="1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①及：到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，等到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②过：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经过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③寻阳：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古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县名，现在湖北黄梅西南在句子翻译中可以不翻译。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④与：和。</a:t>
            </a:r>
            <a:r>
              <a:rPr lang="en-US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⑤论议：讨论评议。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⑥大：非常，十分。</a:t>
            </a:r>
            <a:r>
              <a:rPr lang="en-US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⑦惊：惊奇。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⑧今者：现在。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⑨才略：才干和谋略。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⑩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非复：不再是。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非：不。复：再。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610" y="177800"/>
            <a:ext cx="4115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课文字词详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</a:t>
            </a:r>
            <a:endParaRPr lang="zh-CN" altLang="en-US" sz="24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48285" y="638175"/>
            <a:ext cx="4408805" cy="427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sz="2000" b="1" u="sng" smtClean="0">
                <a:solidFill>
                  <a:schemeClr val="bg1"/>
                </a:solidFill>
                <a:sym typeface="+mn-ea"/>
              </a:rPr>
              <a:t>蒙曰：“士别三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日，即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更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刮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目相待，大兄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何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见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事之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晚乎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！”</a:t>
            </a:r>
            <a:r>
              <a:rPr lang="en-US" sz="2000" b="1" spc="12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sz="2000" b="1" spc="12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000" b="1" spc="-200" smtClean="0">
                <a:solidFill>
                  <a:srgbClr val="FFFF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吕蒙说：“与有抱负的读书人分别才几天，就要重新用新的眼光看待，长兄为什么认清事物这么晚啊！”</a:t>
            </a:r>
            <a:endParaRPr lang="zh-CN" altLang="en-US" sz="2000" b="1" spc="-20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70000"/>
              </a:lnSpc>
            </a:pPr>
            <a:r>
              <a:rPr sz="2000" b="1" u="sng" smtClean="0">
                <a:solidFill>
                  <a:schemeClr val="bg1"/>
                </a:solidFill>
                <a:sym typeface="+mn-ea"/>
              </a:rPr>
              <a:t>肃遂</a:t>
            </a:r>
            <a:r>
              <a:rPr sz="2000" b="1" u="sng" baseline="3000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⑩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拜</a:t>
            </a:r>
            <a:r>
              <a:rPr sz="2000" b="1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⑪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蒙母，结友</a:t>
            </a:r>
            <a:r>
              <a:rPr sz="2000" b="1" u="sng" baseline="30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⑫</a:t>
            </a:r>
            <a:r>
              <a:rPr sz="2000" b="1" u="sng" smtClean="0">
                <a:solidFill>
                  <a:schemeClr val="bg1"/>
                </a:solidFill>
                <a:sym typeface="+mn-ea"/>
              </a:rPr>
              <a:t>而别。</a:t>
            </a:r>
            <a:endParaRPr sz="2000" b="1" u="sng" smtClean="0">
              <a:solidFill>
                <a:schemeClr val="bg1"/>
              </a:solidFill>
            </a:endParaRPr>
          </a:p>
          <a:p>
            <a:pPr algn="just">
              <a:lnSpc>
                <a:spcPct val="170000"/>
              </a:lnSpc>
            </a:pPr>
            <a:r>
              <a:rPr lang="en-US" sz="20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鲁肃于是拜见吕蒙的母亲，（鲁肃）与吕蒙结为朋友后就告别了。</a:t>
            </a:r>
            <a:endParaRPr lang="en-US" altLang="en-US" sz="2000" b="1" spc="12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5055870" y="510540"/>
            <a:ext cx="3951605" cy="422592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lIns="35993" tIns="35993" rIns="35993" bIns="35993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课文注释</a:t>
            </a:r>
            <a:r>
              <a:rPr lang="en-US" altLang="zh-CN" sz="1800" b="1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】</a:t>
            </a:r>
            <a:endParaRPr lang="en-US" altLang="zh-CN" sz="1800" b="1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①三：泛指多次。这里的“三日”表示很短的时间。。②即：就。③更：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另，另外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④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刮目相待：拭目相看，用新的眼光看待他。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刮：擦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拭</a:t>
            </a:r>
            <a:endParaRPr lang="zh-CN"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>
              <a:lnSpc>
                <a:spcPct val="150000"/>
              </a:lnSpc>
            </a:pP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⑤大兄：长兄，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对朋友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辈的尊称。⑥何：为什么。⑦见事：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知晓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情</a:t>
            </a:r>
            <a:r>
              <a:rPr sz="1800" b="1" smtClean="0">
                <a:solidFill>
                  <a:srgbClr val="07E5ED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。⑧之：助词，无意义。⑨乎：啊。表感叹语气。⑩遂：于是，就。⑪拜：拜见。⑫结友：结为朋友。</a:t>
            </a:r>
            <a:endParaRPr sz="1800" b="1" smtClean="0">
              <a:solidFill>
                <a:srgbClr val="07E5ED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610" y="177800"/>
            <a:ext cx="4115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课文字词详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</a:t>
            </a:r>
            <a:endParaRPr lang="zh-CN" altLang="en-US" sz="24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260" y="97790"/>
            <a:ext cx="8642350" cy="4740910"/>
          </a:xfrm>
        </p:spPr>
        <p:txBody>
          <a:bodyPr>
            <a:noAutofit/>
          </a:bodyPr>
          <a:lstStyle/>
          <a:p>
            <a:pPr marL="0" indent="0" algn="just">
              <a:spcAft>
                <a:spcPct val="0"/>
              </a:spcAft>
              <a:buNone/>
            </a:pP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重点句子翻译</a:t>
            </a:r>
            <a:endParaRPr lang="zh-CN" altLang="zh-CN" sz="2000" b="1" kern="1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1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．卿今当涂掌事，不可不学！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你现在当权掌管政事了</a:t>
            </a:r>
            <a:r>
              <a:rPr lang="zh-CN" altLang="zh-CN" sz="2000" b="1" u="sng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不可以不学习！</a:t>
            </a:r>
            <a:endParaRPr lang="zh-CN" altLang="zh-CN" sz="20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2</a:t>
            </a:r>
            <a:r>
              <a:rPr lang="zh-CN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蒙辞以军中多务。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indent="0" algn="just">
              <a:lnSpc>
                <a:spcPct val="150000"/>
              </a:lnSpc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吕蒙用军中事务繁多来推托。</a:t>
            </a:r>
            <a:endParaRPr lang="zh-CN" altLang="zh-CN" sz="20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3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卿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言多务，孰若孤？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你说</a:t>
            </a:r>
            <a:r>
              <a:rPr lang="zh-CN" altLang="en-US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你</a:t>
            </a:r>
            <a:r>
              <a:rPr lang="zh-CN" altLang="en-US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事务繁忙</a:t>
            </a:r>
            <a:r>
              <a:rPr lang="zh-CN" altLang="zh-CN" sz="2000" b="1" u="sng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谁比得上我</a:t>
            </a:r>
            <a:r>
              <a:rPr lang="zh-CN" altLang="en-US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的事务多</a:t>
            </a:r>
            <a:r>
              <a:rPr lang="zh-CN" altLang="en-US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呢？</a:t>
            </a:r>
            <a:endParaRPr lang="zh-CN" altLang="zh-CN" sz="20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4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．孤岂欲卿治经为博士邪！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我难道想要你研究儒家经典成为专掌经学传授的学官吗？</a:t>
            </a:r>
            <a:endParaRPr lang="zh-CN" altLang="zh-CN" sz="2000" b="1" u="sng" kern="100">
              <a:solidFill>
                <a:srgbClr val="FFFF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260985"/>
            <a:ext cx="8642350" cy="4740910"/>
          </a:xfrm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5</a:t>
            </a:r>
            <a:r>
              <a:rPr lang="zh-CN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但当涉猎，见往事耳。</a:t>
            </a:r>
            <a:endParaRPr lang="zh-CN" altLang="zh-CN" sz="2000" b="1" kern="10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indent="0" algn="just">
              <a:lnSpc>
                <a:spcPct val="150000"/>
              </a:lnSpc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只是应当粗略地阅读</a:t>
            </a:r>
            <a:r>
              <a:rPr lang="zh-CN" altLang="en-US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或：浏览群书</a:t>
            </a:r>
            <a:r>
              <a:rPr lang="zh-CN" altLang="en-US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000" b="1" u="sng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了解历史罢了。</a:t>
            </a:r>
            <a:endParaRPr lang="en-US" altLang="zh-CN" sz="2000" b="1" u="sng" kern="100">
              <a:solidFill>
                <a:srgbClr val="FFFF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6</a:t>
            </a:r>
            <a:r>
              <a:rPr lang="zh-CN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卿今者才略，非复吴下阿蒙！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indent="0" algn="just">
              <a:lnSpc>
                <a:spcPct val="150000"/>
              </a:lnSpc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你现在的才干和谋略</a:t>
            </a:r>
            <a:r>
              <a:rPr lang="zh-CN" altLang="zh-CN" sz="2000" b="1" u="sng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不再是当年吴县的那个阿蒙了</a:t>
            </a:r>
            <a:r>
              <a:rPr lang="zh-CN" altLang="zh-CN" sz="2000" b="1" u="sng" kern="100" smtClean="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！</a:t>
            </a:r>
            <a:endParaRPr lang="en-US" altLang="zh-CN" sz="2000" b="1" kern="10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7.  </a:t>
            </a:r>
            <a:r>
              <a:rPr lang="zh-CN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士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别三日，即更刮目相待。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有抱负的人分别多日</a:t>
            </a:r>
            <a:r>
              <a:rPr lang="zh-CN" altLang="zh-CN" sz="2000" b="1" u="sng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就要重新用新的眼光看待。</a:t>
            </a:r>
            <a:endParaRPr lang="zh-CN" altLang="zh-CN" sz="20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Courier New" panose="02070309020205020404" pitchFamily="49" charset="0"/>
                <a:sym typeface="+mn-ea"/>
              </a:rPr>
              <a:t>8</a:t>
            </a:r>
            <a:r>
              <a:rPr lang="zh-CN" altLang="zh-CN" sz="2000" b="1" kern="1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大兄何见事之晚乎！</a:t>
            </a:r>
            <a:endParaRPr lang="zh-CN" altLang="zh-CN" sz="20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2000" b="1" u="sng" kern="100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长兄为什么知晓事情这么晚啊！</a:t>
            </a:r>
            <a:endParaRPr lang="zh-CN" altLang="zh-CN" sz="2000" b="1" u="sng" kern="100">
              <a:solidFill>
                <a:srgbClr val="FFFF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94310" y="74295"/>
            <a:ext cx="860171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重点知识点</a:t>
            </a:r>
            <a:endParaRPr lang="zh-CN" altLang="zh-CN" sz="2000" b="1" kern="1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40000"/>
              </a:lnSpc>
            </a:pPr>
            <a:r>
              <a:rPr lang="zh-CN"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作者资料</a:t>
            </a:r>
            <a:r>
              <a:rPr lang="zh-CN"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司马光（1019－1086），字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君实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北宋政治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家、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史学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家。《资治通鉴》是司马光主持编纂的一部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编年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史，记载了从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战国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五代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1362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年间的史事。司马光编纂此书的目的是为统治者治国提供历史经验和教训。</a:t>
            </a:r>
            <a:endParaRPr lang="zh-CN" sz="200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40000"/>
              </a:lnSpc>
            </a:pPr>
            <a:r>
              <a:rPr lang="zh-CN"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文学常识</a:t>
            </a:r>
            <a:r>
              <a:rPr lang="zh-CN"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《资治通鉴》是司马光主持编纂的一部编年体通史，记载了从战国到五代共1362年间的史事。宋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宗以其“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鉴于往事，有资于治道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”，命名为《资治通鉴》，即为统治阶级提供政治借鉴。</a:t>
            </a:r>
            <a:endParaRPr sz="20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40000"/>
              </a:lnSpc>
            </a:pPr>
            <a:r>
              <a:rPr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文章主旨</a:t>
            </a:r>
            <a:r>
              <a:rPr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文章通过叙写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孙权劝吕蒙学习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，以及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吕蒙经过学习才略有了惊人的进步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的故事，说明了</a:t>
            </a:r>
            <a:r>
              <a:rPr sz="2000" b="1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的重要性和巨大作用，以此勉励人们努力学习。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259715" y="332740"/>
            <a:ext cx="84899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【人物形象】</a:t>
            </a:r>
            <a:endParaRPr lang="zh-CN" sz="20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4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⑴孙权：循循善诱，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深谋远虑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平易近人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关心下属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4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⑵吕蒙：聪明好学，知错就改，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坦诚豪爽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精干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幽默。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4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⑶鲁肃：爱才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、惜才、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敬才</a:t>
            </a: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是一个忠厚的长者形象</a:t>
            </a:r>
            <a:endParaRPr lang="zh-CN"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00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【道理启示】</a:t>
            </a:r>
            <a:endParaRPr lang="zh-CN" sz="20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(1)通过孙权劝告吕蒙读书，吕蒙读书后大有长进的故事，告诉我们开卷有益的道理。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(2)我们不要以一成不变的态度看待他人，要以开放的眼光看待事物。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(3)不能因为事情繁忙就放弃学习，坚持读书是有益的。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(4)要善于听取他人的建议或意见。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2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(5)告诉我们一个人只要广泛涉猎总会学有所成。</a:t>
            </a:r>
            <a:endParaRPr sz="20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725" y="59690"/>
            <a:ext cx="8931275" cy="4256405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70000"/>
              </a:lnSpc>
              <a:spcBef>
                <a:spcPts val="670"/>
              </a:spcBef>
              <a:spcAft>
                <a:spcPct val="0"/>
              </a:spcAft>
              <a:buNone/>
            </a:pPr>
            <a:r>
              <a:rPr lang="zh-CN" altLang="zh-CN" sz="2000" b="1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原文语句填空</a:t>
            </a:r>
            <a:endParaRPr lang="zh-CN" altLang="zh-CN" sz="2000" b="1" kern="1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just">
              <a:lnSpc>
                <a:spcPct val="170000"/>
              </a:lnSpc>
              <a:spcBef>
                <a:spcPts val="670"/>
              </a:spcBef>
              <a:spcAft>
                <a:spcPct val="0"/>
              </a:spcAft>
              <a:buNone/>
            </a:pPr>
            <a:r>
              <a:rPr lang="en-US" altLang="zh-CN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孙权劝学的原因是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       </a:t>
            </a:r>
            <a:r>
              <a:rPr lang="en-US" altLang="zh-CN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”；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吕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蒙却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以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  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000" b="1" kern="100" smtClean="0">
              <a:solidFill>
                <a:schemeClr val="bg1"/>
              </a:solidFill>
              <a:latin typeface="+mn-ea"/>
              <a:cs typeface="Times New Roman" panose="02020603050405020304" pitchFamily="18" charset="0"/>
              <a:sym typeface="+mn-ea"/>
            </a:endParaRPr>
          </a:p>
          <a:p>
            <a:pPr marL="0" marR="0" indent="0" algn="just">
              <a:lnSpc>
                <a:spcPct val="170000"/>
              </a:lnSpc>
              <a:spcBef>
                <a:spcPts val="670"/>
              </a:spcBef>
              <a:spcAft>
                <a:spcPct val="0"/>
              </a:spcAft>
              <a:buNone/>
            </a:pP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为由推托；孙权劝学的学习方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法是“</a:t>
            </a:r>
            <a:r>
              <a:rPr lang="zh-CN" altLang="en-US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             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；孙权以自己</a:t>
            </a:r>
            <a:endParaRPr lang="zh-CN" altLang="en-US" sz="2000" b="1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70000"/>
              </a:lnSpc>
              <a:spcBef>
                <a:spcPts val="670"/>
              </a:spcBef>
              <a:spcAft>
                <a:spcPct val="0"/>
              </a:spcAft>
              <a:buNone/>
            </a:pP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例劝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学的语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言是</a:t>
            </a:r>
            <a:r>
              <a:rPr lang="zh-CN" altLang="en-US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altLang="zh-CN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en-US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孙权劝学的成果是</a:t>
            </a:r>
            <a:r>
              <a:rPr lang="zh-CN" altLang="en-US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000" b="1" u="sng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000" b="1" kern="10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000" b="1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70000"/>
              </a:lnSpc>
              <a:spcBef>
                <a:spcPts val="670"/>
              </a:spcBef>
              <a:spcAft>
                <a:spcPct val="0"/>
              </a:spcAft>
              <a:buNone/>
            </a:pPr>
            <a:r>
              <a:rPr lang="en-US" altLang="zh-CN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en-US" sz="2000" b="1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ea"/>
              </a:rPr>
              <a:t>写出并解释出自本文的成语：</a:t>
            </a:r>
            <a:endParaRPr lang="en-US" altLang="zh-CN" sz="2000" b="1" kern="1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70000"/>
              </a:lnSpc>
              <a:spcBef>
                <a:spcPts val="670"/>
              </a:spcBef>
              <a:spcAft>
                <a:spcPct val="0"/>
              </a:spcAft>
              <a:buNone/>
            </a:pPr>
            <a:endParaRPr lang="en-US" altLang="zh-CN" sz="2000" b="1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0030" y="723900"/>
            <a:ext cx="3167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卿今当涂掌事，不可不学</a:t>
            </a:r>
            <a:endParaRPr lang="zh-CN" altLang="en-US" sz="2000" b="1" kern="1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91730" y="723900"/>
            <a:ext cx="1205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军中多务</a:t>
            </a:r>
            <a:endParaRPr lang="zh-CN" altLang="en-US" sz="2000" b="1" kern="10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62780" y="1268730"/>
            <a:ext cx="2647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但当涉猎，见往事耳</a:t>
            </a:r>
            <a:endParaRPr lang="zh-CN" altLang="en-US" sz="2000" b="1" kern="1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465" y="1922780"/>
            <a:ext cx="5807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卿言多务，孰若孤？孤常读书，自以为大有所益</a:t>
            </a:r>
            <a:endParaRPr lang="zh-CN" altLang="en-US" sz="2000" b="1" kern="1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8275" y="2478405"/>
            <a:ext cx="3310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卿今者才略，非复吴下阿蒙</a:t>
            </a:r>
            <a:endParaRPr lang="zh-CN" altLang="en-US" sz="2000" b="1" kern="1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415" y="3556765"/>
            <a:ext cx="812636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吴下阿蒙</a:t>
            </a:r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000" b="1" kern="1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指学识浅薄的人</a:t>
            </a:r>
            <a:endParaRPr lang="zh-CN" altLang="en-US" sz="2000" b="1" kern="1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000" b="1" kern="10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000" b="1" kern="10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刮目相待：</a:t>
            </a:r>
            <a:r>
              <a:rPr lang="zh-CN" altLang="en-US" sz="2000" b="1" kern="1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去掉旧日的看法，用新眼光看待人和事。</a:t>
            </a:r>
            <a:endParaRPr lang="zh-CN" altLang="en-US" sz="2000" b="1" kern="1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3" grpId="0"/>
      <p:bldP spid="4" grpId="0"/>
      <p:bldP spid="5" grpId="0"/>
      <p:bldP spid="16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08610" y="1080770"/>
            <a:ext cx="84721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（1）孙权认为学习对于执政军权的吕蒙来说，尤为重要。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孙权劝学，首先向吕蒙指出“学”的必要性，即因为他“当涂掌事”的重要身份而“不可不学”；当吕蒙以“军中多务”想推辞时，孙权指出学习的目的和方法；接着现身说法，指出“学”的可能性，强调学习的作用，最终使吕蒙无可推辞。，“乃始就学”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610" y="177800"/>
            <a:ext cx="14839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en-US" sz="2400">
                <a:solidFill>
                  <a:srgbClr val="FF0000"/>
                </a:solidFill>
              </a:rPr>
              <a:t>内容理解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59410" y="2778919"/>
            <a:ext cx="806291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课文主要是通过写鲁肃与吕蒙对话和“结友”，侧面表现吕蒙学识进步的。鲁肃与吕蒙论议，惊叹吕蒙今昔的变化——“卿今者才略，非复吴下阿蒙”。吕蒙以当之无愧的坦然态度，表明自己确实学识进步很快、很大。鲁肃为之折服，与其“结友”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（2）关于吕蒙的变化给人的启示：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①学习没有早晚之分，只要认真学习，终会学有所成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②学习能增长见识，改变人的气质修养，所以，我们应当抓紧时间，勤奋学习。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" y="666750"/>
            <a:ext cx="478663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孙权为什么要劝吕蒙学习？他是是怎样说服吕蒙的？</a:t>
            </a:r>
            <a:endParaRPr lang="zh-CN" altLang="en-US"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410" y="2364740"/>
            <a:ext cx="574548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课文是怎样表现吕蒙学识进步的？吕蒙的变化对你有什么启示？</a:t>
            </a:r>
            <a:endParaRPr lang="zh-CN" altLang="en-US"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08610" y="1075055"/>
            <a:ext cx="8684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因为鲁肃为吕蒙的才略所折服而愿与之深交，表明鲁肃敬才，爱才。二人情投意合；这最后的一笔，是鲁肃“与蒙论议”的余韵，进一步从侧面表现了吕蒙才略的惊人长进。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610" y="177800"/>
            <a:ext cx="14839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en-US" sz="2400">
                <a:solidFill>
                  <a:srgbClr val="FF0000"/>
                </a:solidFill>
              </a:rPr>
              <a:t>内容理解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08610" y="1812290"/>
            <a:ext cx="580453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诵读下列句子，体会加点词所表示的语气。</a:t>
            </a:r>
            <a:endParaRPr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孤岂欲卿治经为博士邪！</a:t>
            </a:r>
            <a:endParaRPr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但当涉猎，见往事耳。</a:t>
            </a:r>
            <a:endParaRPr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大兄何见事之晚乎！</a:t>
            </a:r>
            <a:endParaRPr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1310" y="2139950"/>
            <a:ext cx="325120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邪：表示反问语气，可译为“吗”。</a:t>
            </a:r>
            <a:endParaRPr lang="zh-CN" altLang="en-US"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9540" y="2458720"/>
            <a:ext cx="344297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耳：表示限止语气，可译为“罢了”。</a:t>
            </a:r>
            <a:endParaRPr lang="zh-CN" altLang="en-US"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24760" y="2799080"/>
            <a:ext cx="325120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乎：表示反问语气，可译为“呢”。</a:t>
            </a:r>
            <a:endParaRPr lang="zh-CN" altLang="en-US"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610" y="661035"/>
            <a:ext cx="459486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鲁肃为什么与吕蒙“结友”？这样写有什么作用？</a:t>
            </a:r>
            <a:endParaRPr lang="zh-CN" altLang="en-US"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" y="3213100"/>
            <a:ext cx="68008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解释文中形成的至今沿用的两个成语，并任选一个造句。</a:t>
            </a:r>
            <a:endParaRPr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39420" y="3627120"/>
            <a:ext cx="653923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吴下阿蒙：比喻学识</a:t>
            </a:r>
            <a:r>
              <a:rPr lang="zh-CN"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浅薄</a:t>
            </a: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 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刮目相待： </a:t>
            </a:r>
            <a:r>
              <a:rPr lang="zh-CN"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去掉旧日看法，</a:t>
            </a: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用新的眼光来看待</a:t>
            </a:r>
            <a:r>
              <a:rPr lang="zh-CN"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人和事</a:t>
            </a: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造句：几天不见，你的变化可真大啊，真让人刮目相看。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  <p:bldP spid="6" grpId="0"/>
      <p:bldP spid="7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59410" y="1339850"/>
            <a:ext cx="847217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运用侧面描写的手法，以鲁肃见到了吕蒙时的惊异和钦佩之情，表现了学习使吕蒙有了巨大变化</a:t>
            </a:r>
            <a:endParaRPr lang="zh-CN"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zh-CN"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运用对比手法，以吕蒙学习前后的变化对比，表现其学习效果的显著。</a:t>
            </a:r>
            <a:endParaRPr lang="zh-CN"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610" y="177800"/>
            <a:ext cx="14839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spcAft>
                <a:spcPct val="0"/>
              </a:spcAft>
              <a:buNone/>
            </a:pPr>
            <a:r>
              <a:rPr lang="zh-CN" altLang="en-US" sz="2400">
                <a:solidFill>
                  <a:srgbClr val="FF0000"/>
                </a:solidFill>
              </a:rPr>
              <a:t>内容理解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59410" y="2778919"/>
            <a:ext cx="8062913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sz="15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本文写的是吕蒙在孙权的劝说下“乃始就学”，其才略很快就有了惊人的长进，进而令鲁肃叹服并与之“结友”的故事，说明人只要肯学习，就会有长进，突出了学习的重要性和作用，以此劝勉人们要刻苦学习。</a:t>
            </a:r>
            <a:endParaRPr sz="15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410" y="862965"/>
            <a:ext cx="555371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zh-CN" alt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作者是运用什么写作手法表现吕蒙学习的成效的？清予以说明</a:t>
            </a:r>
            <a:endParaRPr lang="zh-CN" altLang="en-US"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850" y="2276475"/>
            <a:ext cx="171831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</a:t>
            </a:r>
            <a:r>
              <a:rPr sz="1500" b="1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概括本文的主旨</a:t>
            </a:r>
            <a:endParaRPr sz="1500" b="1" smtClean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630485" y="634253"/>
            <a:ext cx="3578721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5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第一单元</a:t>
            </a:r>
            <a:endParaRPr kumimoji="0" lang="zh-CN" altLang="en-US" sz="495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0095" y="1983647"/>
            <a:ext cx="3810000" cy="117602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整体感知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297430" y="1769110"/>
            <a:ext cx="478091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8000" b="1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感谢收看</a:t>
            </a:r>
            <a:endParaRPr kumimoji="0" lang="zh-CN" altLang="zh-CN" sz="80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93500" y="121412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>
    <p:wheel spokes="8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7975" y="463550"/>
            <a:ext cx="85274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本单元主题为“名人风采”，主要讲述名人故事。所选文章人文内涵丰富,各有侧重地写出了名人的品格、气质,值得细细揣摩。在篇章结构、语言形式等方面，也都各有特色,可以细读、积累。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en-US"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</a:t>
            </a:r>
            <a:r>
              <a:rPr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《邓稼先》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篇人物传记,记叙了卓越的科学家、爱国者邓稼先为我国成功研制原子弹等核武器所做出的重大贡献,彰显了“中华几千年优秀传统文化孕育了邓稼先，邓稼先这类杰出人物又使中华民族自立于世界民族之林”的主题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320675"/>
            <a:ext cx="875728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《说和做</a:t>
            </a:r>
            <a:r>
              <a:rPr 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记闻一多先生言行片段》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精选典型事迹,展现了闻一多先生作为学者和革命家的两面，高度赞扬了他严谨刻苦的治学态度、无私无畏的斗争精神、澎湃执着的爱国热情、言行一致的高尚品格。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《回忆鲁迅先生(节选)》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回忆了伟大的文学家鲁迅先生日常生活的细节,内容涉及鲁迅的饮食起居、待人接物、读书写作、休闲娱乐等多个方面,烘托出一个真实的、富有人情味的、生活化的鲁迅形象。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《孙权劝学》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一文记事简练,以对话描写为主,全文只写了孙权劝学和鲁肃“与蒙论议”两个片段，突出了孙权的善劝和吕蒙才略的惊人长进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630485" y="634253"/>
            <a:ext cx="3578721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5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第一单元</a:t>
            </a:r>
            <a:endParaRPr kumimoji="0" lang="zh-CN" altLang="en-US" sz="495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0095" y="1983647"/>
            <a:ext cx="3810000" cy="117602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字词汇</a:t>
            </a:r>
            <a:r>
              <a:rPr lang="zh-CN" altLang="en-US" sz="72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总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210185"/>
            <a:ext cx="8757285" cy="4502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spcAft>
                <a:spcPct val="0"/>
              </a:spcAft>
              <a:buNone/>
            </a:pPr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altLang="zh-CN" sz="2400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1</a:t>
            </a:r>
            <a:r>
              <a:rPr lang="zh-CN" altLang="zh-CN" sz="24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．邓稼先</a:t>
            </a:r>
            <a:endParaRPr lang="en-US" altLang="zh-CN" sz="2400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spcAft>
                <a:spcPct val="0"/>
              </a:spcAft>
              <a:buNone/>
            </a:pPr>
            <a:endParaRPr lang="en-US" altLang="zh-CN" sz="24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至死不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懈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xiè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到死都不松懈，比喻对事业坚持不懈。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懈，放松。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蓬断草枯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：形容环境恶劣。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锋芒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毕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露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lù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：比喻锐气和才干全都显露出来。多形容人气盛逞强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任人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宰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z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ǎ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i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割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：比喻任凭侵略、压迫、剥削。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可歌可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泣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qì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：值得歌颂，使人感动得流泪，指悲壮的事迹使人非常感动。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妇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孺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rú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皆知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：连妇女儿童都知道，形容知道的人非常多。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 latinLnBrk="0">
              <a:lnSpc>
                <a:spcPts val="3580"/>
              </a:lnSpc>
              <a:spcAft>
                <a:spcPct val="0"/>
              </a:spcAft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鲜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xi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ǎ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为人知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很少人知道。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3350" y="243840"/>
            <a:ext cx="8757285" cy="538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latinLnBrk="0">
              <a:lnSpc>
                <a:spcPts val="4080"/>
              </a:lnSpc>
              <a:spcAft>
                <a:spcPct val="0"/>
              </a:spcAft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引人注目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形容人或事物很具特色，能引起人们的注意。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ts val="408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鞠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jū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躬尽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瘁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cuì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：指小心谨慎，贡献出全部精力。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 latinLnBrk="0">
              <a:lnSpc>
                <a:spcPts val="408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当之无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愧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kuì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没有什么可以惭愧的地方。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 latinLnBrk="0">
              <a:lnSpc>
                <a:spcPts val="408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截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jié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然不同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：形容差别很大。截然，形容界限分明，像割断的一样。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 latinLnBrk="0">
              <a:lnSpc>
                <a:spcPts val="408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家喻户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晓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xi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ǎ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o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：每家每户都知道，人人皆知。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ts val="408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马革裹尸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：用马皮把尸体包裹起来，指将士战死于战场。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ts val="4080"/>
              </a:lnSpc>
              <a:spcAft>
                <a:spcPct val="0"/>
              </a:spcAft>
              <a:buClrTx/>
              <a:buSzTx/>
              <a:buNone/>
            </a:pP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3040" y="320675"/>
            <a:ext cx="8672195" cy="522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latinLnBrk="0">
              <a:lnSpc>
                <a:spcPct val="15000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阔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kuò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别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：长时间的分别。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元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勋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xūn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立大功的人。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 latinLnBrk="0">
              <a:lnSpc>
                <a:spcPct val="15000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奠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di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à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基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奠定建筑物的基础。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铤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tǐnɡ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：疾走。（铤而走险）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ct val="15000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挚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zhì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友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：亲密的朋友。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ct val="15000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筹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chóu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划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：想办法；定计划；筹措。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仰慕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：敬仰思慕。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ct val="15000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彷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p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á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nɡ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徨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hu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á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nɡ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：犹豫。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殷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y</a:t>
            </a:r>
            <a:r>
              <a:rPr sz="2400" u="sng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ā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n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红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：带黑的红色。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just" latinLnBrk="0">
              <a:lnSpc>
                <a:spcPct val="150000"/>
              </a:lnSpc>
              <a:spcAft>
                <a:spcPct val="0"/>
              </a:spcAft>
              <a:buClrTx/>
              <a:buSzTx/>
              <a:buNone/>
            </a:pP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选</a:t>
            </a: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聘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pìn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：挑选聘用。</a:t>
            </a:r>
            <a:r>
              <a:rPr 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谣言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：没有事实根据的消息。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r>
              <a:rPr sz="2400" u="sng">
                <a:solidFill>
                  <a:srgbClr val="07E5ED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署</a:t>
            </a:r>
            <a:r>
              <a:rPr sz="2400" u="sng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shǔ</a:t>
            </a:r>
            <a:r>
              <a:rPr sz="2400" u="sng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名</a:t>
            </a:r>
            <a:r>
              <a:rPr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：在书信、文件或文稿上，签上自己的名字。</a:t>
            </a: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70000"/>
              </a:lnSpc>
              <a:spcAft>
                <a:spcPct val="0"/>
              </a:spcAft>
              <a:buNone/>
            </a:pP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algn="just">
              <a:lnSpc>
                <a:spcPct val="170000"/>
              </a:lnSpc>
              <a:spcAft>
                <a:spcPct val="0"/>
              </a:spcAft>
              <a:buNone/>
            </a:pPr>
            <a:endParaRPr sz="24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EyODkwNTM2NmRkYWE5ODFmYWU0ZGExZjk0MzA0MmQ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Nexa Light"/>
        <a:ea typeface="华康少女文字W5(P)"/>
        <a:cs typeface="Arial"/>
      </a:majorFont>
      <a:minorFont>
        <a:latin typeface="Nexa Light"/>
        <a:ea typeface="华康少女文字W5(P)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226</Paragraphs>
  <Slides>30</Slides>
  <Notes>15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6">
      <vt:lpstr>Arial</vt:lpstr>
      <vt:lpstr>Nexa Light</vt:lpstr>
      <vt:lpstr>华康少女文字W5(P)</vt:lpstr>
      <vt:lpstr>微软雅黑</vt:lpstr>
      <vt:lpstr>方正正黑简体</vt:lpstr>
      <vt:lpstr>宋体</vt:lpstr>
      <vt:lpstr>Calibri</vt:lpstr>
      <vt:lpstr>Calibri Light</vt:lpstr>
      <vt:lpstr>楷体</vt:lpstr>
      <vt:lpstr>等线</vt:lpstr>
      <vt:lpstr>华文楷体</vt:lpstr>
      <vt:lpstr>Courier New</vt:lpstr>
      <vt:lpstr>Times New Roman</vt:lpstr>
      <vt:lpstr>黑体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2022-06-18T17:36:40.588</cp:lastPrinted>
  <dcterms:created xsi:type="dcterms:W3CDTF">2022-06-18T17:36:40Z</dcterms:created>
  <dcterms:modified xsi:type="dcterms:W3CDTF">2022-06-18T09:36:40Z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