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802" r:id="rId5"/>
    <p:sldId id="803" r:id="rId6"/>
    <p:sldId id="804" r:id="rId7"/>
    <p:sldId id="805" r:id="rId8"/>
    <p:sldId id="806" r:id="rId9"/>
    <p:sldId id="807" r:id="rId10"/>
    <p:sldId id="808" r:id="rId11"/>
    <p:sldId id="809" r:id="rId12"/>
    <p:sldId id="810" r:id="rId13"/>
    <p:sldId id="811" r:id="rId14"/>
    <p:sldId id="812" r:id="rId15"/>
    <p:sldId id="444" r:id="rId16"/>
    <p:sldId id="737" r:id="rId17"/>
    <p:sldId id="695" r:id="rId18"/>
    <p:sldId id="738" r:id="rId19"/>
    <p:sldId id="739" r:id="rId20"/>
    <p:sldId id="740" r:id="rId21"/>
    <p:sldId id="741" r:id="rId22"/>
    <p:sldId id="742" r:id="rId23"/>
    <p:sldId id="744" r:id="rId24"/>
    <p:sldId id="746" r:id="rId25"/>
    <p:sldId id="747" r:id="rId26"/>
    <p:sldId id="748" r:id="rId27"/>
    <p:sldId id="745" r:id="rId28"/>
    <p:sldId id="749" r:id="rId29"/>
    <p:sldId id="750" r:id="rId30"/>
    <p:sldId id="751" r:id="rId31"/>
    <p:sldId id="752" r:id="rId32"/>
    <p:sldId id="753" r:id="rId33"/>
    <p:sldId id="696" r:id="rId34"/>
    <p:sldId id="878" r:id="rId35"/>
    <p:sldId id="879" r:id="rId36"/>
    <p:sldId id="880" r:id="rId37"/>
    <p:sldId id="881" r:id="rId38"/>
    <p:sldId id="882" r:id="rId39"/>
    <p:sldId id="885" r:id="rId40"/>
    <p:sldId id="884" r:id="rId41"/>
    <p:sldId id="697" r:id="rId42"/>
    <p:sldId id="933" r:id="rId43"/>
    <p:sldId id="934" r:id="rId44"/>
    <p:sldId id="936" r:id="rId45"/>
    <p:sldId id="937" r:id="rId46"/>
    <p:sldId id="938" r:id="rId47"/>
    <p:sldId id="939" r:id="rId48"/>
    <p:sldId id="935" r:id="rId49"/>
    <p:sldId id="940" r:id="rId50"/>
    <p:sldId id="941" r:id="rId51"/>
    <p:sldId id="943" r:id="rId52"/>
    <p:sldId id="942" r:id="rId53"/>
    <p:sldId id="698" r:id="rId54"/>
    <p:sldId id="944" r:id="rId55"/>
    <p:sldId id="945" r:id="rId56"/>
    <p:sldId id="456" r:id="rId57"/>
    <p:sldId id="458" r:id="rId58"/>
    <p:sldId id="699" r:id="rId59"/>
    <p:sldId id="524" r:id="rId60"/>
    <p:sldId id="700" r:id="rId61"/>
    <p:sldId id="701" r:id="rId62"/>
    <p:sldId id="525" r:id="rId63"/>
    <p:sldId id="530" r:id="rId64"/>
    <p:sldId id="702" r:id="rId65"/>
    <p:sldId id="532" r:id="rId66"/>
    <p:sldId id="533" r:id="rId67"/>
    <p:sldId id="703" r:id="rId68"/>
    <p:sldId id="704" r:id="rId69"/>
    <p:sldId id="473" r:id="rId70"/>
    <p:sldId id="705" r:id="rId71"/>
    <p:sldId id="706" r:id="rId72"/>
    <p:sldId id="707" r:id="rId73"/>
    <p:sldId id="708" r:id="rId74"/>
    <p:sldId id="709" r:id="rId75"/>
    <p:sldId id="710" r:id="rId76"/>
    <p:sldId id="711" r:id="rId77"/>
    <p:sldId id="712" r:id="rId78"/>
    <p:sldId id="713" r:id="rId79"/>
    <p:sldId id="714" r:id="rId80"/>
    <p:sldId id="715" r:id="rId81"/>
    <p:sldId id="716" r:id="rId82"/>
    <p:sldId id="717" r:id="rId83"/>
    <p:sldId id="719" r:id="rId84"/>
    <p:sldId id="720" r:id="rId85"/>
    <p:sldId id="721" r:id="rId86"/>
    <p:sldId id="722" r:id="rId87"/>
    <p:sldId id="723" r:id="rId88"/>
    <p:sldId id="724" r:id="rId89"/>
    <p:sldId id="725" r:id="rId90"/>
    <p:sldId id="726" r:id="rId91"/>
    <p:sldId id="729" r:id="rId92"/>
    <p:sldId id="730" r:id="rId93"/>
    <p:sldId id="731" r:id="rId94"/>
    <p:sldId id="732" r:id="rId95"/>
    <p:sldId id="733" r:id="rId96"/>
    <p:sldId id="734" r:id="rId97"/>
    <p:sldId id="735" r:id="rId98"/>
    <p:sldId id="736" r:id="rId99"/>
    <p:sldId id="658" r:id="rId100"/>
  </p:sldIdLst>
  <p:sldSz cx="12192000" cy="6858000"/>
  <p:notesSz cx="6858000" cy="9144000"/>
  <p:custDataLst>
    <p:tags r:id="rId10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2">
          <p15:clr>
            <a:srgbClr val="A4A3A4"/>
          </p15:clr>
        </p15:guide>
        <p15:guide id="2" pos="382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50" d="100"/>
          <a:sy n="50" d="100"/>
        </p:scale>
        <p:origin x="54" y="666"/>
      </p:cViewPr>
      <p:guideLst>
        <p:guide orient="horz" pos="2232"/>
        <p:guide pos="382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tags" Target="tags/tag1.xml" /><Relationship Id="rId102" Type="http://schemas.openxmlformats.org/officeDocument/2006/relationships/presProps" Target="presProps.xml" /><Relationship Id="rId103" Type="http://schemas.openxmlformats.org/officeDocument/2006/relationships/viewProps" Target="viewProps.xml" /><Relationship Id="rId104" Type="http://schemas.openxmlformats.org/officeDocument/2006/relationships/theme" Target="theme/theme1.xml" /><Relationship Id="rId105" Type="http://schemas.openxmlformats.org/officeDocument/2006/relationships/tableStyles" Target="tableStyles.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38432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2021/12/1</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2021/12/1</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1524000" y="2284730"/>
            <a:ext cx="9144000" cy="1938020"/>
          </a:xfrm>
          <a:prstGeom prst="rect">
            <a:avLst/>
          </a:prstGeom>
          <a:noFill/>
          <a:ln w="9525">
            <a:noFill/>
            <a:miter lim="800000"/>
          </a:ln>
          <a:effectLst/>
        </p:spPr>
        <p:txBody>
          <a:bodyPr>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r>
              <a:rPr kumimoji="0" lang="zh-CN" altLang="en-US" sz="4800" b="1" kern="1200" cap="none" spc="-800" normalizeH="0" baseline="0" noProof="0">
                <a:solidFill>
                  <a:schemeClr val="accent2"/>
                </a:solidFill>
                <a:latin typeface="+mn-ea"/>
                <a:cs typeface="+mn-ea"/>
              </a:rPr>
              <a:t>：实 词</a:t>
            </a:r>
            <a:r>
              <a:rPr kumimoji="0" lang="zh-CN" altLang="en-US" sz="6000" b="1" kern="1200" cap="none" spc="-800" normalizeH="0" baseline="0" noProof="0">
                <a:solidFill>
                  <a:schemeClr val="accent2"/>
                </a:solidFill>
                <a:latin typeface="+mn-ea"/>
                <a:cs typeface="+mn-ea"/>
              </a:rPr>
              <a:t> </a:t>
            </a:r>
          </a:p>
          <a:p>
            <a:pPr marR="0" algn="ctr" defTabSz="914400">
              <a:buClrTx/>
              <a:buSzTx/>
              <a:buFontTx/>
              <a:defRPr/>
            </a:pPr>
            <a:r>
              <a:rPr kumimoji="0" lang="zh-CN" altLang="en-US" sz="4400" b="1" kern="1200" cap="none" spc="-800" normalizeH="0" baseline="0" noProof="0">
                <a:solidFill>
                  <a:srgbClr val="FF0000"/>
                </a:solidFill>
                <a:latin typeface="微软雅黑" panose="020b0503020204020204" pitchFamily="34" charset="-122"/>
                <a:ea typeface="微软雅黑" panose="020b0503020204020204" pitchFamily="34" charset="-122"/>
                <a:cs typeface="+mn-cs"/>
              </a:rPr>
              <a:t>词   类    活    用</a:t>
            </a:r>
            <a:r>
              <a:rPr kumimoji="0" lang="zh-CN" altLang="en-US" sz="6000" b="1" kern="1200" cap="none" spc="-800" normalizeH="0" baseline="0" noProof="0">
                <a:solidFill>
                  <a:srgbClr val="FF0000"/>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03200" y="419100"/>
            <a:ext cx="11745595" cy="4356100"/>
          </a:xfrm>
          <a:prstGeom prst="rect">
            <a:avLst/>
          </a:prstGeom>
          <a:noFill/>
          <a:ln w="9525">
            <a:noFill/>
          </a:ln>
        </p:spPr>
        <p:txBody>
          <a:bodyPr wrap="square">
            <a:spAutoFit/>
          </a:bodyPr>
          <a:lstStyle/>
          <a:p>
            <a:pPr indent="0">
              <a:lnSpc>
                <a:spcPct val="110000"/>
              </a:lnSpc>
            </a:pPr>
            <a:r>
              <a:rPr lang="zh-CN" altLang="en-US" sz="2800" b="0" u="sng">
                <a:latin typeface="楷体" panose="02010609060101010101" charset="-122"/>
                <a:ea typeface="楷体" panose="02010609060101010101" charset="-122"/>
                <a:cs typeface="楷体" panose="02010609060101010101" charset="-122"/>
              </a:rPr>
              <a:t>恐以不承为酷刑所毙，冀下法司，得少缓死为后图</a:t>
            </a:r>
            <a:r>
              <a:rPr lang="zh-CN" altLang="en-US" sz="2800" b="0">
                <a:latin typeface="楷体" panose="02010609060101010101" charset="-122"/>
                <a:ea typeface="楷体" panose="02010609060101010101" charset="-122"/>
                <a:cs typeface="楷体" panose="02010609060101010101" charset="-122"/>
              </a:rPr>
              <a:t>。诸人俱自诬服，光斗坐赃二万。忠贤乃矫旨，仍令显纯五日一追比，不下法司，诸人始悔失计。容城孙奇逢者，节侠士也，与定兴鹿正以光斗有德于畿辅，倡议醵金，诸生争应之。得金数千，谋代输，缓其狱，而光斗与涟已同日为狱卒所毙，时五年七月二十有六日也，年五十一。光斗既死，赃犹未竟。忠贤令抚按严追，系其群从十四人。长兄光霁坐累死，母以哭子死。</a:t>
            </a:r>
            <a:r>
              <a:rPr lang="zh-CN" altLang="en-US" sz="2800" b="0" u="sng">
                <a:latin typeface="楷体" panose="02010609060101010101" charset="-122"/>
                <a:ea typeface="楷体" panose="02010609060101010101" charset="-122"/>
                <a:cs typeface="楷体" panose="02010609060101010101" charset="-122"/>
              </a:rPr>
              <a:t>都御史周应秋犹以所司承追不力，疏趣之，由是诸人家族尽破。</a:t>
            </a:r>
            <a:r>
              <a:rPr lang="zh-CN" altLang="en-US" sz="2800" b="0">
                <a:latin typeface="楷体" panose="02010609060101010101" charset="-122"/>
                <a:ea typeface="楷体" panose="02010609060101010101" charset="-122"/>
                <a:cs typeface="楷体" panose="02010609060101010101" charset="-122"/>
              </a:rPr>
              <a:t>忠贤既诛，赠光斗右都御史，录其一子。已，再赠太子少保。福王时，追谥忠毅。</a:t>
            </a:r>
          </a:p>
          <a:p>
            <a:pPr indent="0">
              <a:lnSpc>
                <a:spcPct val="110000"/>
              </a:lnSpc>
            </a:pPr>
            <a:r>
              <a:rPr lang="zh-CN" altLang="en-US" sz="2800" b="0">
                <a:latin typeface="楷体" panose="02010609060101010101" charset="-122"/>
                <a:ea typeface="楷体" panose="02010609060101010101" charset="-122"/>
                <a:cs typeface="楷体" panose="02010609060101010101" charset="-122"/>
              </a:rPr>
              <a:t>（节选自《明史·左光斗传》）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54000" y="276225"/>
            <a:ext cx="11684000" cy="6283325"/>
          </a:xfrm>
          <a:prstGeom prst="rect">
            <a:avLst/>
          </a:prstGeom>
          <a:noFill/>
          <a:ln w="9525">
            <a:noFill/>
          </a:ln>
        </p:spPr>
        <p:txBody>
          <a:bodyPr wrap="square">
            <a:spAutoFit/>
          </a:bodyPr>
          <a:lstStyle/>
          <a:p>
            <a:pPr indent="0">
              <a:lnSpc>
                <a:spcPct val="110000"/>
              </a:lnSpc>
            </a:pPr>
            <a:r>
              <a:rPr lang="zh-CN" altLang="en-US" sz="2600" b="1">
                <a:latin typeface="+mn-ea"/>
                <a:cs typeface="+mn-ea"/>
              </a:rPr>
              <a:t>13. 把文中画横线的句子翻译成现代汉语。</a:t>
            </a:r>
          </a:p>
          <a:p>
            <a:pPr indent="0">
              <a:lnSpc>
                <a:spcPct val="110000"/>
              </a:lnSpc>
            </a:pPr>
            <a:r>
              <a:rPr lang="zh-CN" altLang="en-US" sz="2600" b="0">
                <a:latin typeface="+mn-ea"/>
                <a:cs typeface="+mn-ea"/>
              </a:rPr>
              <a:t>（1）涟等初不承，已而恐以不承为酷刑所毙，冀下法司，得少缓死为后图。</a:t>
            </a:r>
          </a:p>
          <a:p>
            <a:pPr indent="0">
              <a:lnSpc>
                <a:spcPct val="110000"/>
              </a:lnSpc>
            </a:pPr>
            <a:r>
              <a:rPr lang="zh-CN" altLang="en-US" sz="2600" b="0">
                <a:latin typeface="+mn-ea"/>
                <a:cs typeface="+mn-ea"/>
              </a:rPr>
              <a:t>（2）都御史周应秋犹以所司承追不力，疏趣之，由是诸人家族尽破。</a:t>
            </a:r>
          </a:p>
          <a:p>
            <a:pPr indent="0">
              <a:lnSpc>
                <a:spcPct val="110000"/>
              </a:lnSpc>
            </a:pPr>
            <a:r>
              <a:rPr lang="zh-CN" altLang="en-US" sz="2600" b="0">
                <a:latin typeface="+mn-ea"/>
                <a:cs typeface="+mn-ea"/>
              </a:rPr>
              <a:t>【</a:t>
            </a:r>
            <a:r>
              <a:rPr lang="zh-CN" altLang="en-US" sz="2600" b="0">
                <a:solidFill>
                  <a:srgbClr val="0C17F0"/>
                </a:solidFill>
                <a:latin typeface="+mn-ea"/>
                <a:cs typeface="+mn-ea"/>
              </a:rPr>
              <a:t>解析</a:t>
            </a:r>
            <a:r>
              <a:rPr lang="zh-CN" altLang="en-US" sz="2600" b="0">
                <a:latin typeface="+mn-ea"/>
                <a:cs typeface="+mn-ea"/>
              </a:rPr>
              <a:t>】本题考查学生翻译文言句子的能力。翻译要结合语句所在语境，整体把握大意，注意关键词的落实翻译，另外要关注是否有特殊语法现象，比如活用，通假，特殊句式等。本题关键点有：</a:t>
            </a:r>
          </a:p>
          <a:p>
            <a:pPr indent="0">
              <a:lnSpc>
                <a:spcPct val="110000"/>
              </a:lnSpc>
            </a:pPr>
            <a:r>
              <a:rPr lang="zh-CN" altLang="en-US" sz="2600" b="0">
                <a:latin typeface="+mn-ea"/>
                <a:cs typeface="+mn-ea"/>
              </a:rPr>
              <a:t>（1）“承”，招认；“已而”，不久、继而；“为酷刑所毙”，被动句，被严刑拷打而死；</a:t>
            </a:r>
            <a:r>
              <a:rPr lang="zh-CN" altLang="en-US" sz="2600" b="0">
                <a:solidFill>
                  <a:srgbClr val="FF0000"/>
                </a:solidFill>
                <a:latin typeface="+mn-ea"/>
                <a:cs typeface="+mn-ea"/>
              </a:rPr>
              <a:t>“下”，作动词，被送往；</a:t>
            </a:r>
            <a:r>
              <a:rPr lang="zh-CN" altLang="en-US" sz="2600" b="0">
                <a:latin typeface="+mn-ea"/>
                <a:cs typeface="+mn-ea"/>
              </a:rPr>
              <a:t>“缓”，延缓、推迟；</a:t>
            </a:r>
            <a:r>
              <a:rPr lang="zh-CN" altLang="en-US" sz="2600" b="0">
                <a:solidFill>
                  <a:schemeClr val="tx1"/>
                </a:solidFill>
                <a:latin typeface="+mn-ea"/>
                <a:cs typeface="+mn-ea"/>
              </a:rPr>
              <a:t>“图”，动词，谋划。</a:t>
            </a:r>
          </a:p>
          <a:p>
            <a:pPr indent="0">
              <a:lnSpc>
                <a:spcPct val="110000"/>
              </a:lnSpc>
            </a:pPr>
            <a:r>
              <a:rPr lang="zh-CN" altLang="en-US" sz="2600" b="0">
                <a:latin typeface="+mn-ea"/>
                <a:cs typeface="+mn-ea"/>
              </a:rPr>
              <a:t>（2）“犹”，副词，还、仍然；“以”，动词，认为；“所司”，有司，指主管的官吏；“趣”，通“促”，催促；“破”，破亡。</a:t>
            </a:r>
          </a:p>
          <a:p>
            <a:pPr indent="0">
              <a:lnSpc>
                <a:spcPct val="110000"/>
              </a:lnSpc>
            </a:pPr>
            <a:r>
              <a:rPr lang="zh-CN" altLang="en-US" sz="2600" b="0">
                <a:latin typeface="+mn-ea"/>
                <a:cs typeface="+mn-ea"/>
              </a:rPr>
              <a:t>【</a:t>
            </a:r>
            <a:r>
              <a:rPr lang="zh-CN" altLang="en-US" sz="2600" b="0">
                <a:solidFill>
                  <a:srgbClr val="0C17F0"/>
                </a:solidFill>
                <a:latin typeface="+mn-ea"/>
                <a:cs typeface="+mn-ea"/>
              </a:rPr>
              <a:t>参考答案</a:t>
            </a:r>
            <a:r>
              <a:rPr lang="zh-CN" altLang="en-US" sz="2600" b="0">
                <a:latin typeface="+mn-ea"/>
                <a:cs typeface="+mn-ea"/>
              </a:rPr>
              <a:t>】（1）杨涟等起初不招认，随后担心不招认会被酷刑毙命，希望下至法司，得以稍稍缓死，日后再做谋划。（2）都御史周应秋还认为主管官员受命追查不力，上疏催促此事，因而使各人家族全都家破人亡。</a:t>
            </a:r>
            <a:r>
              <a:rPr lang="zh-CN" altLang="en-US" sz="2800" b="0">
                <a:latin typeface="+mn-ea"/>
                <a:cs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wedge">
                                      <p:cBhvr>
                                        <p:cTn id="7" dur="2000"/>
                                        <p:tgtEl>
                                          <p:spTgt spid="100">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3" end="3"/>
                                            </p:txEl>
                                          </p:spTgt>
                                        </p:tgtEl>
                                        <p:attrNameLst>
                                          <p:attrName>style.visibility</p:attrName>
                                        </p:attrNameLst>
                                      </p:cBhvr>
                                      <p:to>
                                        <p:strVal val="visible"/>
                                      </p:to>
                                    </p:set>
                                    <p:animEffect transition="in" filter="wedge">
                                      <p:cBhvr>
                                        <p:cTn id="12" dur="2000"/>
                                        <p:tgtEl>
                                          <p:spTgt spid="100">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00">
                                            <p:txEl>
                                              <p:pRg st="4" end="4"/>
                                            </p:txEl>
                                          </p:spTgt>
                                        </p:tgtEl>
                                        <p:attrNameLst>
                                          <p:attrName>style.visibility</p:attrName>
                                        </p:attrNameLst>
                                      </p:cBhvr>
                                      <p:to>
                                        <p:strVal val="visible"/>
                                      </p:to>
                                    </p:set>
                                    <p:animEffect transition="in" filter="wedge">
                                      <p:cBhvr>
                                        <p:cTn id="17" dur="2000"/>
                                        <p:tgtEl>
                                          <p:spTgt spid="100">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00">
                                            <p:txEl>
                                              <p:pRg st="5" end="5"/>
                                            </p:txEl>
                                          </p:spTgt>
                                        </p:tgtEl>
                                        <p:attrNameLst>
                                          <p:attrName>style.visibility</p:attrName>
                                        </p:attrNameLst>
                                      </p:cBhvr>
                                      <p:to>
                                        <p:strVal val="visible"/>
                                      </p:to>
                                    </p:set>
                                    <p:animEffect transition="in" filter="wedge">
                                      <p:cBhvr>
                                        <p:cTn id="22" dur="2000"/>
                                        <p:tgtEl>
                                          <p:spTgt spid="100">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100">
                                            <p:txEl>
                                              <p:pRg st="6" end="6"/>
                                            </p:txEl>
                                          </p:spTgt>
                                        </p:tgtEl>
                                        <p:attrNameLst>
                                          <p:attrName>style.visibility</p:attrName>
                                        </p:attrNameLst>
                                      </p:cBhvr>
                                      <p:to>
                                        <p:strVal val="visible"/>
                                      </p:to>
                                    </p:set>
                                    <p:animEffect transition="in" filter="wedge">
                                      <p:cBhvr>
                                        <p:cTn id="27" dur="20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左斗光，字遗直，桐城人。万历三十五考中进士。后来升为中书舍人。被选拔授予御使，负责巡视京城。其间收捕处理了吏部的一些凶悍作恶的官吏，收缴假印七十多枚，假官一百多人，整个京城都为之震动惊悚。出京管理屯田，于是分条上疏共陈述三因十四条建议，皇上下诏全部应允施行，因而水利大兴，北方人开始懂得种植水稻，邹元标曾经说：“三十年前，京都人不知道稻草为何物，如今所处的地方都是水稻，这是种植水田的好处啊！”阉人刘朝称东宫有旨，索要供外戚聚居的土地。光斗没有将意旨拆封并还给刘朝，说：“天下每一尺土地都归殿下所有，今日怎敢私自授予。”阉人愤然离开。杨涟弹劾魏忠贤，左光斗和他一起谋划，又和高攀龙一起揭发崔呈秀贪赃。魏中贤和他的党羽都对他非常怨恨。等魏忠贤驱逐了赵南星、高攀龙、魏大中以后，接着将驱逐杨涟、左光斗。左光斗很气愤，草拟奏疏，弹劾魏忠贤和魏广徽有三十二条当斩罪，准备十一月二日奏上，预先将妻子儿女遣还原籍。魏忠贤侦知，提前两天将他和杨涟二人一起免职。奸邪小人还不解恨，又制造汪文言案，将左光斗的名字挂上，派差役前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98450" y="151765"/>
            <a:ext cx="11718290" cy="6554470"/>
          </a:xfrm>
          <a:prstGeom prst="rect">
            <a:avLst/>
          </a:prstGeom>
          <a:noFill/>
        </p:spPr>
        <p:txBody>
          <a:bodyPr wrap="square" rtlCol="0" anchor="t">
            <a:spAutoFit/>
          </a:bodyPr>
          <a:lstStyle/>
          <a:p>
            <a:pPr marL="0" marR="0" lvl="0" indent="0" algn="l" defTabSz="914400" rtl="0" eaLnBrk="1" fontAlgn="base" latinLnBrk="0" hangingPunct="1">
              <a:lnSpc>
                <a:spcPts val="3600"/>
              </a:lnSpc>
              <a:spcBef>
                <a:spcPct val="0"/>
              </a:spcBef>
              <a:spcAft>
                <a:spcPct val="0"/>
              </a:spcAft>
              <a:buClrTx/>
              <a:buSzTx/>
              <a:buFontTx/>
              <a:buNone/>
              <a:defRPr/>
            </a:pPr>
            <a:r>
              <a:rPr sz="2400">
                <a:latin typeface="楷体" panose="02010609060101010101" charset="-122"/>
                <a:ea typeface="楷体" panose="02010609060101010101" charset="-122"/>
                <a:sym typeface="+mn-ea"/>
              </a:rPr>
              <a:t>逮治。父老乡亲抱着马头号哭，声震原野，差役也为之流泪。到京后，左光斗被关入诏狱，严刑拷问。许显纯诬蔑他们收受杨镐和熊廷弼的贿赂，杨涟等人起初不承认，后来害怕不承认就会被严刑拷打而死，希望被送往掌司法刑狱的官署，能够稍微延缓死期好为以后澄清真相进行谋划。于是他们都承认了那些莫须有的罪名。左光斗也虚担了收受贿银二万两的罪名。魏忠贤于是假借圣旨，仍命许显纯每过五天就追赃拷打一次，不交给法司，杨涟等人这才后悔自己失算了。容城人孙奇逢，是一个节义侠气之士，和定兴人鹿正一起，认为光斗为官时对京城所管辖地区的人民有恩德，倡议为他们凑齐钱款，人们争相响应。共捐得数千两银子，商量要代他们缴纳罚金，来缓解他们的讼事，但左光斗已经与杨涟在同一天被狱卒杀害，当时是天启五年（1625）七月二十六日，左光斗享年五十一岁。左光斗死后，赃物追查还未结束。魏忠贤命令抚按严厉追缴，拘捕光斗同族兄弟子侄十四人。长兄左光霁因被牵连治罪而死，母亲因哭泣儿子悲伤而死。都御史周应秋还认为主管官员追查不力，上疏催促他们力办，因此最终使左光斗家破人亡。魏忠贤被杀后，朝廷追赐左光斗为右都御使，录用了他的一个儿子。福王时，追加谥号为“忠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5623"/>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二、考点知识解读</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mn-ea"/>
                <a:cs typeface="+mn-cs"/>
              </a:rPr>
              <a:t>（一）关于词类活用</a:t>
            </a:r>
          </a:p>
        </p:txBody>
      </p:sp>
      <p:sp>
        <p:nvSpPr>
          <p:cNvPr id="2" name="文本框 1"/>
          <p:cNvSpPr txBox="1"/>
          <p:nvPr/>
        </p:nvSpPr>
        <p:spPr>
          <a:xfrm>
            <a:off x="42545" y="2280285"/>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词类活用是指某些实词在特定的语言环境中，临时具有了某种新的语法功能，而这种语法功能与现代汉语相比具有明显不同。古代汉语中的词类活用非常普遍，是古代汉语的重要语法特点之一。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Ⅰ</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mn-ea"/>
                <a:cs typeface="+mn-cs"/>
              </a:rPr>
              <a:t>名词活用</a:t>
            </a:r>
          </a:p>
        </p:txBody>
      </p:sp>
      <p:sp>
        <p:nvSpPr>
          <p:cNvPr id="3" name="TextBox 6"/>
          <p:cNvSpPr txBox="1"/>
          <p:nvPr/>
        </p:nvSpPr>
        <p:spPr>
          <a:xfrm>
            <a:off x="106680" y="40005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mn-ea"/>
                <a:cs typeface="+mn-cs"/>
              </a:rPr>
              <a:t>（二）词类活用类别</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1.</a:t>
            </a:r>
            <a:r>
              <a:rPr kumimoji="0" lang="zh-CN" altLang="en-US" sz="3600" b="1" baseline="0" noProof="0">
                <a:solidFill>
                  <a:srgbClr val="C00000"/>
                </a:solidFill>
                <a:uFillTx/>
                <a:latin typeface="+mn-ea"/>
                <a:cs typeface="+mn-cs"/>
              </a:rPr>
              <a:t>名词活用为动词</a:t>
            </a:r>
          </a:p>
        </p:txBody>
      </p:sp>
      <p:sp>
        <p:nvSpPr>
          <p:cNvPr id="2" name="文本框 1"/>
          <p:cNvSpPr txBox="1"/>
          <p:nvPr/>
        </p:nvSpPr>
        <p:spPr>
          <a:xfrm>
            <a:off x="42545" y="2280285"/>
            <a:ext cx="11800840" cy="20402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在现代汉语中，名词是不会直接带宾语的，但在文言文中却经常出现名词直接带宾语的现象，这就是名词活用作了动词。活用以后，名词变成了相应的动词。在翻译时应把活用的名词翻译为相应的动词。</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判定名词活用作动词的技巧一般有以下几种规律：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3345" y="1064895"/>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微软雅黑" panose="020b0503020204020204" pitchFamily="34" charset="-122"/>
                <a:ea typeface="微软雅黑" panose="020b0503020204020204" pitchFamily="34" charset="-122"/>
                <a:cs typeface="宋体" panose="02010600030101010101" pitchFamily="2" charset="-122"/>
                <a:sym typeface="+mn-ea"/>
              </a:rPr>
              <a:t>规律一</a:t>
            </a:r>
            <a:r>
              <a:rPr sz="2800">
                <a:latin typeface="宋体" panose="02010600030101010101" pitchFamily="2" charset="-122"/>
                <a:ea typeface="宋体" panose="02010600030101010101" pitchFamily="2" charset="-122"/>
                <a:cs typeface="宋体" panose="02010600030101010101" pitchFamily="2" charset="-122"/>
                <a:sym typeface="+mn-ea"/>
              </a:rPr>
              <a:t>：名词与名词连用</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【名词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名词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，如果二者不是并列、偏正、判断等关系，而是主谓关系、动宾关系或动补关系，那么其中必有一个名词活用为动词。例如：</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子孙</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帝王</a:t>
            </a:r>
            <a:r>
              <a:rPr sz="2800">
                <a:latin typeface="宋体" panose="02010600030101010101" pitchFamily="2" charset="-122"/>
                <a:ea typeface="宋体" panose="02010600030101010101" pitchFamily="2" charset="-122"/>
                <a:cs typeface="宋体" panose="02010600030101010101" pitchFamily="2" charset="-122"/>
                <a:sym typeface="+mn-ea"/>
              </a:rPr>
              <a:t>万世之业也（帝王：称帝称王）</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吾</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师</a:t>
            </a:r>
            <a:r>
              <a:rPr sz="2800">
                <a:latin typeface="宋体" panose="02010600030101010101" pitchFamily="2" charset="-122"/>
                <a:ea typeface="宋体" panose="02010600030101010101" pitchFamily="2" charset="-122"/>
                <a:cs typeface="宋体" panose="02010600030101010101" pitchFamily="2" charset="-122"/>
                <a:sym typeface="+mn-ea"/>
              </a:rPr>
              <a:t>道也（师：学习）</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天</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雨</a:t>
            </a:r>
            <a:r>
              <a:rPr sz="2800">
                <a:latin typeface="宋体" panose="02010600030101010101" pitchFamily="2" charset="-122"/>
                <a:ea typeface="宋体" panose="02010600030101010101" pitchFamily="2" charset="-122"/>
                <a:cs typeface="宋体" panose="02010600030101010101" pitchFamily="2" charset="-122"/>
                <a:sym typeface="+mn-ea"/>
              </a:rPr>
              <a:t>墙坏（雨：下雨）</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朝</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服</a:t>
            </a:r>
            <a:r>
              <a:rPr sz="2800">
                <a:latin typeface="宋体" panose="02010600030101010101" pitchFamily="2" charset="-122"/>
                <a:ea typeface="宋体" panose="02010600030101010101" pitchFamily="2" charset="-122"/>
                <a:cs typeface="宋体" panose="02010600030101010101" pitchFamily="2" charset="-122"/>
                <a:sym typeface="+mn-ea"/>
              </a:rPr>
              <a:t>衣冠 （服：穿戴）</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流血五步，天下</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缟素</a:t>
            </a:r>
            <a:r>
              <a:rPr sz="2800">
                <a:latin typeface="宋体" panose="02010600030101010101" pitchFamily="2" charset="-122"/>
                <a:ea typeface="宋体" panose="02010600030101010101" pitchFamily="2" charset="-122"/>
                <a:cs typeface="宋体" panose="02010600030101010101" pitchFamily="2" charset="-122"/>
                <a:sym typeface="+mn-ea"/>
              </a:rPr>
              <a:t>。（缟素：穿孝服）</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道</a:t>
            </a:r>
            <a:r>
              <a:rPr sz="2800">
                <a:latin typeface="宋体" panose="02010600030101010101" pitchFamily="2" charset="-122"/>
                <a:ea typeface="宋体" panose="02010600030101010101" pitchFamily="2" charset="-122"/>
                <a:cs typeface="宋体" panose="02010600030101010101" pitchFamily="2" charset="-122"/>
                <a:sym typeface="+mn-ea"/>
              </a:rPr>
              <a:t>芷阳间行 （取道，名作动） </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陈涉</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瓮</a:t>
            </a:r>
            <a:r>
              <a:rPr sz="2800">
                <a:latin typeface="宋体" panose="02010600030101010101" pitchFamily="2" charset="-122"/>
                <a:ea typeface="宋体" panose="02010600030101010101" pitchFamily="2" charset="-122"/>
                <a:cs typeface="宋体" panose="02010600030101010101" pitchFamily="2" charset="-122"/>
                <a:sym typeface="+mn-ea"/>
              </a:rPr>
              <a:t>牖</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绳</a:t>
            </a:r>
            <a:r>
              <a:rPr sz="2800">
                <a:latin typeface="宋体" panose="02010600030101010101" pitchFamily="2" charset="-122"/>
                <a:ea typeface="宋体" panose="02010600030101010101" pitchFamily="2" charset="-122"/>
                <a:cs typeface="宋体" panose="02010600030101010101" pitchFamily="2" charset="-122"/>
                <a:sym typeface="+mn-ea"/>
              </a:rPr>
              <a:t>枢之子（用瓮作）（用绳子作）</a:t>
            </a:r>
          </a:p>
          <a:p>
            <a:pPr marL="0" marR="0" lvl="0" indent="0" algn="l" defTabSz="914400" rtl="0" eaLnBrk="1" fontAlgn="base" latinLnBrk="0" hangingPunct="1">
              <a:lnSpc>
                <a:spcPts val="3800"/>
              </a:lnSpc>
              <a:spcBef>
                <a:spcPct val="0"/>
              </a:spcBef>
              <a:spcAft>
                <a:spcPct val="0"/>
              </a:spcAft>
              <a:buClrTx/>
              <a:buSzTx/>
              <a:buFontTx/>
              <a:buNone/>
              <a:defRPr/>
            </a:pPr>
            <a:endParaRPr sz="28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0" y="717550"/>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a:latin typeface="宋体" panose="02010600030101010101" pitchFamily="2" charset="-122"/>
                <a:ea typeface="宋体" panose="02010600030101010101" pitchFamily="2" charset="-122"/>
                <a:cs typeface="宋体" panose="02010600030101010101" pitchFamily="2" charset="-122"/>
                <a:sym typeface="+mn-ea"/>
              </a:rPr>
              <a:t>  </a:t>
            </a:r>
            <a:r>
              <a:rPr lang="en-US" sz="28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b="1">
                <a:latin typeface="微软雅黑" panose="020b0503020204020204" pitchFamily="34" charset="-122"/>
                <a:ea typeface="微软雅黑" panose="020b0503020204020204" pitchFamily="34" charset="-122"/>
                <a:cs typeface="微软雅黑" panose="020b0503020204020204" pitchFamily="34" charset="-122"/>
                <a:sym typeface="+mn-ea"/>
              </a:rPr>
              <a:t>规律二：</a:t>
            </a:r>
            <a:r>
              <a:rPr sz="2800">
                <a:latin typeface="宋体" panose="02010600030101010101" pitchFamily="2" charset="-122"/>
                <a:ea typeface="宋体" panose="02010600030101010101" pitchFamily="2" charset="-122"/>
                <a:cs typeface="宋体" panose="02010600030101010101" pitchFamily="2" charset="-122"/>
                <a:sym typeface="+mn-ea"/>
              </a:rPr>
              <a:t>代词前面的名词活用为动词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【名词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代词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。因为代词不受名词修饰。例如：</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买五人之头而</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函</a:t>
            </a:r>
            <a:r>
              <a:rPr sz="2800">
                <a:latin typeface="宋体" panose="02010600030101010101" pitchFamily="2" charset="-122"/>
                <a:ea typeface="宋体" panose="02010600030101010101" pitchFamily="2" charset="-122"/>
                <a:cs typeface="宋体" panose="02010600030101010101" pitchFamily="2" charset="-122"/>
                <a:sym typeface="+mn-ea"/>
              </a:rPr>
              <a:t>之。</a:t>
            </a:r>
            <a:r>
              <a:rPr lang="zh-CN" sz="2800">
                <a:latin typeface="宋体" panose="02010600030101010101" pitchFamily="2" charset="-122"/>
                <a:ea typeface="宋体" panose="02010600030101010101" pitchFamily="2" charset="-122"/>
                <a:cs typeface="宋体" panose="02010600030101010101" pitchFamily="2" charset="-122"/>
                <a:sym typeface="+mn-ea"/>
              </a:rPr>
              <a:t>（函：用匣子装）</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驴不胜怒，</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蹄</a:t>
            </a:r>
            <a:r>
              <a:rPr sz="2800">
                <a:latin typeface="宋体" panose="02010600030101010101" pitchFamily="2" charset="-122"/>
                <a:ea typeface="宋体" panose="02010600030101010101" pitchFamily="2" charset="-122"/>
                <a:cs typeface="宋体" panose="02010600030101010101" pitchFamily="2" charset="-122"/>
                <a:sym typeface="+mn-ea"/>
              </a:rPr>
              <a:t>之。</a:t>
            </a:r>
            <a:r>
              <a:rPr lang="zh-CN" sz="2800">
                <a:latin typeface="宋体" panose="02010600030101010101" pitchFamily="2" charset="-122"/>
                <a:ea typeface="宋体" panose="02010600030101010101" pitchFamily="2" charset="-122"/>
                <a:cs typeface="宋体" panose="02010600030101010101" pitchFamily="2" charset="-122"/>
                <a:sym typeface="+mn-ea"/>
              </a:rPr>
              <a:t>（蹄：用蹄子踢）</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微软雅黑" panose="020b0503020204020204" pitchFamily="34" charset="-122"/>
                <a:ea typeface="微软雅黑" panose="020b0503020204020204" pitchFamily="34" charset="-122"/>
                <a:cs typeface="宋体" panose="02010600030101010101" pitchFamily="2" charset="-122"/>
                <a:sym typeface="+mn-ea"/>
              </a:rPr>
              <a:t>规律三：</a:t>
            </a:r>
            <a:r>
              <a:rPr sz="2800">
                <a:latin typeface="宋体" panose="02010600030101010101" pitchFamily="2" charset="-122"/>
                <a:ea typeface="宋体" panose="02010600030101010101" pitchFamily="2" charset="-122"/>
                <a:cs typeface="宋体" panose="02010600030101010101" pitchFamily="2" charset="-122"/>
                <a:sym typeface="+mn-ea"/>
              </a:rPr>
              <a:t>副词后面的名词活用为动词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【副词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名词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。例如：</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范增数</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目</a:t>
            </a:r>
            <a:r>
              <a:rPr sz="2800">
                <a:latin typeface="宋体" panose="02010600030101010101" pitchFamily="2" charset="-122"/>
                <a:ea typeface="宋体" panose="02010600030101010101" pitchFamily="2" charset="-122"/>
                <a:cs typeface="宋体" panose="02010600030101010101" pitchFamily="2" charset="-122"/>
                <a:sym typeface="+mn-ea"/>
              </a:rPr>
              <a:t>项王。（目：使眼色）</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然而不</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王</a:t>
            </a:r>
            <a:r>
              <a:rPr sz="2800">
                <a:latin typeface="宋体" panose="02010600030101010101" pitchFamily="2" charset="-122"/>
                <a:ea typeface="宋体" panose="02010600030101010101" pitchFamily="2" charset="-122"/>
                <a:cs typeface="宋体" panose="02010600030101010101" pitchFamily="2" charset="-122"/>
                <a:sym typeface="+mn-ea"/>
              </a:rPr>
              <a:t>者，未之有也。（王：称王）</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则直</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前</a:t>
            </a:r>
            <a:r>
              <a:rPr sz="2800">
                <a:latin typeface="宋体" panose="02010600030101010101" pitchFamily="2" charset="-122"/>
                <a:ea typeface="宋体" panose="02010600030101010101" pitchFamily="2" charset="-122"/>
                <a:cs typeface="宋体" panose="02010600030101010101" pitchFamily="2" charset="-122"/>
                <a:sym typeface="+mn-ea"/>
              </a:rPr>
              <a:t>诟虏帅失信 （前：走上前）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4988"/>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一、高考原题回放</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3345" y="1187450"/>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微软雅黑" panose="020b0503020204020204" pitchFamily="34" charset="-122"/>
                <a:ea typeface="微软雅黑" panose="020b0503020204020204" pitchFamily="34" charset="-122"/>
                <a:cs typeface="宋体" panose="02010600030101010101" pitchFamily="2" charset="-122"/>
                <a:sym typeface="+mn-ea"/>
              </a:rPr>
              <a:t>规律四：</a:t>
            </a:r>
            <a:r>
              <a:rPr sz="2800">
                <a:latin typeface="宋体" panose="02010600030101010101" pitchFamily="2" charset="-122"/>
                <a:ea typeface="宋体" panose="02010600030101010101" pitchFamily="2" charset="-122"/>
                <a:cs typeface="宋体" panose="02010600030101010101" pitchFamily="2" charset="-122"/>
                <a:sym typeface="+mn-ea"/>
              </a:rPr>
              <a:t>能愿动词后面的名词活用为动词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【能愿动词</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名词</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。例如： </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假舟楫者，非能</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水</a:t>
            </a:r>
            <a:r>
              <a:rPr sz="2800">
                <a:latin typeface="宋体" panose="02010600030101010101" pitchFamily="2" charset="-122"/>
                <a:ea typeface="宋体" panose="02010600030101010101" pitchFamily="2" charset="-122"/>
                <a:cs typeface="宋体" panose="02010600030101010101" pitchFamily="2" charset="-122"/>
                <a:sym typeface="+mn-ea"/>
              </a:rPr>
              <a:t>也。（水：游水）</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左右欲</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刃</a:t>
            </a:r>
            <a:r>
              <a:rPr sz="2800">
                <a:latin typeface="宋体" panose="02010600030101010101" pitchFamily="2" charset="-122"/>
                <a:ea typeface="宋体" panose="02010600030101010101" pitchFamily="2" charset="-122"/>
                <a:cs typeface="宋体" panose="02010600030101010101" pitchFamily="2" charset="-122"/>
                <a:sym typeface="+mn-ea"/>
              </a:rPr>
              <a:t>相如。（刃：用刀杀）</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子谓公冶长：“可</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妻</a:t>
            </a:r>
            <a:r>
              <a:rPr sz="2800">
                <a:latin typeface="宋体" panose="02010600030101010101" pitchFamily="2" charset="-122"/>
                <a:ea typeface="宋体" panose="02010600030101010101" pitchFamily="2" charset="-122"/>
                <a:cs typeface="宋体" panose="02010600030101010101" pitchFamily="2" charset="-122"/>
                <a:sym typeface="+mn-ea"/>
              </a:rPr>
              <a:t>也。”(妻：娶妻子)</a:t>
            </a:r>
          </a:p>
          <a:p>
            <a:pPr marL="0" marR="0" lvl="0" indent="0" algn="l" defTabSz="914400" rtl="0" eaLnBrk="1" fontAlgn="base" latinLnBrk="0" hangingPunct="1">
              <a:lnSpc>
                <a:spcPts val="3800"/>
              </a:lnSpc>
              <a:spcBef>
                <a:spcPct val="0"/>
              </a:spcBef>
              <a:spcAft>
                <a:spcPct val="0"/>
              </a:spcAft>
              <a:buClrTx/>
              <a:buSzTx/>
              <a:buFontTx/>
              <a:buNone/>
              <a:defRPr/>
            </a:pP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微软雅黑" panose="020b0503020204020204" pitchFamily="34" charset="-122"/>
                <a:ea typeface="微软雅黑" panose="020b0503020204020204" pitchFamily="34" charset="-122"/>
                <a:cs typeface="微软雅黑" panose="020b0503020204020204" pitchFamily="34" charset="-122"/>
                <a:sym typeface="+mn-ea"/>
              </a:rPr>
              <a:t> 规律五：</a:t>
            </a:r>
            <a:r>
              <a:rPr sz="2800">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所+名词</a:t>
            </a:r>
            <a:r>
              <a:rPr sz="2800">
                <a:latin typeface="宋体" panose="02010600030101010101" pitchFamily="2" charset="-122"/>
                <a:ea typeface="宋体" panose="02010600030101010101" pitchFamily="2" charset="-122"/>
                <a:cs typeface="宋体" panose="02010600030101010101" pitchFamily="2" charset="-122"/>
                <a:sym typeface="+mn-ea"/>
              </a:rPr>
              <a:t>”，名词活用为动词。 例如：</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置人所</a:t>
            </a:r>
            <a:r>
              <a:rPr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罾</a:t>
            </a:r>
            <a:r>
              <a:rPr sz="2800">
                <a:latin typeface="宋体" panose="02010600030101010101" pitchFamily="2" charset="-122"/>
                <a:ea typeface="宋体" panose="02010600030101010101" pitchFamily="2" charset="-122"/>
                <a:cs typeface="宋体" panose="02010600030101010101" pitchFamily="2" charset="-122"/>
                <a:sym typeface="+mn-ea"/>
              </a:rPr>
              <a:t>鱼腹中。 （罾：用网捕捞）</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夜则以兵围所</a:t>
            </a:r>
            <a:r>
              <a:rPr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寓舍</a:t>
            </a:r>
            <a:r>
              <a:rPr sz="2800">
                <a:latin typeface="宋体" panose="02010600030101010101" pitchFamily="2" charset="-122"/>
                <a:ea typeface="宋体" panose="02010600030101010101" pitchFamily="2" charset="-122"/>
                <a:cs typeface="宋体" panose="02010600030101010101" pitchFamily="2" charset="-122"/>
                <a:sym typeface="+mn-ea"/>
              </a:rPr>
              <a:t>。(寓舍：居住)</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是以，令吏人完客所</a:t>
            </a:r>
            <a:r>
              <a:rPr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馆</a:t>
            </a:r>
            <a:r>
              <a:rPr sz="2800">
                <a:latin typeface="宋体" panose="02010600030101010101" pitchFamily="2" charset="-122"/>
                <a:ea typeface="宋体" panose="02010600030101010101" pitchFamily="2" charset="-122"/>
                <a:cs typeface="宋体" panose="02010600030101010101" pitchFamily="2" charset="-122"/>
                <a:sym typeface="+mn-ea"/>
              </a:rPr>
              <a:t>。(馆：居住)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0" y="1228725"/>
            <a:ext cx="11800840"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a:latin typeface="宋体" panose="02010600030101010101" pitchFamily="2" charset="-122"/>
                <a:ea typeface="宋体" panose="02010600030101010101" pitchFamily="2" charset="-122"/>
                <a:cs typeface="宋体" panose="02010600030101010101" pitchFamily="2" charset="-122"/>
                <a:sym typeface="+mn-ea"/>
              </a:rPr>
              <a:t>  </a:t>
            </a:r>
            <a:r>
              <a:rPr lang="en-US" sz="28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sz="2800">
                <a:latin typeface="宋体" panose="02010600030101010101" pitchFamily="2" charset="-122"/>
                <a:ea typeface="宋体" panose="02010600030101010101" pitchFamily="2" charset="-122"/>
                <a:cs typeface="宋体" panose="02010600030101010101" pitchFamily="2" charset="-122"/>
                <a:sym typeface="+mn-ea"/>
              </a:rPr>
              <a:t> </a:t>
            </a:r>
            <a:r>
              <a:rPr sz="2800" b="1">
                <a:latin typeface="微软雅黑" panose="020b0503020204020204" pitchFamily="34" charset="-122"/>
                <a:ea typeface="微软雅黑" panose="020b0503020204020204" pitchFamily="34" charset="-122"/>
                <a:cs typeface="宋体" panose="02010600030101010101" pitchFamily="2" charset="-122"/>
                <a:sym typeface="+mn-ea"/>
              </a:rPr>
              <a:t>规律</a:t>
            </a:r>
            <a:r>
              <a:rPr lang="zh-CN" sz="2800" b="1">
                <a:latin typeface="微软雅黑" panose="020b0503020204020204" pitchFamily="34" charset="-122"/>
                <a:ea typeface="微软雅黑" panose="020b0503020204020204" pitchFamily="34" charset="-122"/>
                <a:cs typeface="宋体" panose="02010600030101010101" pitchFamily="2" charset="-122"/>
                <a:sym typeface="+mn-ea"/>
              </a:rPr>
              <a:t>六</a:t>
            </a:r>
            <a:r>
              <a:rPr sz="2800" b="1">
                <a:latin typeface="微软雅黑" panose="020b0503020204020204" pitchFamily="34" charset="-122"/>
                <a:ea typeface="微软雅黑" panose="020b0503020204020204" pitchFamily="34"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名词</a:t>
            </a:r>
            <a:r>
              <a:rPr lang="zh-CN" sz="2800">
                <a:latin typeface="宋体" panose="02010600030101010101" pitchFamily="2" charset="-122"/>
                <a:ea typeface="宋体" panose="02010600030101010101" pitchFamily="2" charset="-122"/>
                <a:cs typeface="宋体" panose="02010600030101010101" pitchFamily="2" charset="-122"/>
                <a:sym typeface="+mn-ea"/>
              </a:rPr>
              <a:t>本来不能带状语、补语，但带了状语、补语，</a:t>
            </a:r>
            <a:r>
              <a:rPr sz="2800">
                <a:latin typeface="宋体" panose="02010600030101010101" pitchFamily="2" charset="-122"/>
                <a:ea typeface="宋体" panose="02010600030101010101" pitchFamily="2" charset="-122"/>
                <a:cs typeface="宋体" panose="02010600030101010101" pitchFamily="2" charset="-122"/>
                <a:sym typeface="+mn-ea"/>
              </a:rPr>
              <a:t>这个名词活用作动词。 例如：</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今王</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鼓乐</a:t>
            </a:r>
            <a:r>
              <a:rPr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于此</a:t>
            </a:r>
            <a:r>
              <a:rPr sz="2800">
                <a:latin typeface="宋体" panose="02010600030101010101" pitchFamily="2" charset="-122"/>
                <a:ea typeface="宋体" panose="02010600030101010101" pitchFamily="2" charset="-122"/>
                <a:cs typeface="宋体" panose="02010600030101010101" pitchFamily="2" charset="-122"/>
                <a:sym typeface="+mn-ea"/>
              </a:rPr>
              <a:t>。（鼓乐：击鼓奏乐）</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鼓</a:t>
            </a:r>
            <a:r>
              <a:rPr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三通</a:t>
            </a:r>
            <a:r>
              <a:rPr sz="2800">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锣</a:t>
            </a:r>
            <a:r>
              <a:rPr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三下</a:t>
            </a:r>
            <a:r>
              <a:rPr sz="2800">
                <a:latin typeface="宋体" panose="02010600030101010101" pitchFamily="2" charset="-122"/>
                <a:ea typeface="宋体" panose="02010600030101010101" pitchFamily="2" charset="-122"/>
                <a:cs typeface="宋体" panose="02010600030101010101" pitchFamily="2" charset="-122"/>
                <a:sym typeface="+mn-ea"/>
              </a:rPr>
              <a:t> （鼓、锣：打鼓、敲锣）</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沛公军</a:t>
            </a:r>
            <a:r>
              <a:rPr lang="zh-CN"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（于）霸上</a:t>
            </a:r>
            <a:r>
              <a:rPr lang="zh-CN" sz="2800">
                <a:latin typeface="宋体" panose="02010600030101010101" pitchFamily="2" charset="-122"/>
                <a:ea typeface="宋体" panose="02010600030101010101" pitchFamily="2" charset="-122"/>
                <a:cs typeface="宋体" panose="02010600030101010101" pitchFamily="2" charset="-122"/>
                <a:sym typeface="+mn-ea"/>
              </a:rPr>
              <a:t>。（军：驻扎、驻军）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2.</a:t>
            </a:r>
            <a:r>
              <a:rPr kumimoji="0" lang="zh-CN" altLang="en-US" sz="3600" b="1" baseline="0" noProof="0">
                <a:solidFill>
                  <a:srgbClr val="C00000"/>
                </a:solidFill>
                <a:uFillTx/>
                <a:latin typeface="+mn-ea"/>
                <a:cs typeface="+mn-cs"/>
              </a:rPr>
              <a:t>名词作状语</a:t>
            </a:r>
          </a:p>
        </p:txBody>
      </p:sp>
      <p:sp>
        <p:nvSpPr>
          <p:cNvPr id="2" name="文本框 1"/>
          <p:cNvSpPr txBox="1"/>
          <p:nvPr/>
        </p:nvSpPr>
        <p:spPr>
          <a:xfrm>
            <a:off x="42545" y="2280285"/>
            <a:ext cx="11800840"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在现代汉语中，名词一般不能直接修饰谓语动词；而在古代汉语里，名词可以直接修饰谓语动词，组成</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名词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动词（谓语）</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的结构，我们把这种情况叫名词用作状语</a:t>
            </a:r>
            <a:r>
              <a:rPr lang="zh-CN" sz="2800">
                <a:latin typeface="宋体" panose="02010600030101010101" pitchFamily="2" charset="-122"/>
                <a:ea typeface="宋体" panose="02010600030101010101" pitchFamily="2" charset="-122"/>
                <a:cs typeface="宋体" panose="02010600030101010101" pitchFamily="2" charset="-122"/>
                <a:sym typeface="+mn-ea"/>
              </a:rPr>
              <a:t>。具体判断方法是名词用在动词前，不充当主语，因为这个名词前有主语，那这么名词就用作状语。</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名词作状语一般有以下几种类型：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0530" y="553720"/>
            <a:ext cx="11331575"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表动作行为的特征、状态</a:t>
            </a:r>
            <a:r>
              <a:rPr lang="zh-CN" sz="2800">
                <a:latin typeface="宋体" panose="02010600030101010101" pitchFamily="2" charset="-122"/>
                <a:ea typeface="宋体" panose="02010600030101010101" pitchFamily="2" charset="-122"/>
                <a:cs typeface="宋体" panose="02010600030101010101" pitchFamily="2" charset="-122"/>
                <a:sym typeface="+mn-ea"/>
              </a:rPr>
              <a:t>。如：</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比喻形式，译为：“像……一样”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天下</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云</a:t>
            </a:r>
            <a:r>
              <a:rPr sz="2800">
                <a:latin typeface="宋体" panose="02010600030101010101" pitchFamily="2" charset="-122"/>
                <a:ea typeface="宋体" panose="02010600030101010101" pitchFamily="2" charset="-122"/>
                <a:cs typeface="宋体" panose="02010600030101010101" pitchFamily="2" charset="-122"/>
                <a:sym typeface="+mn-ea"/>
              </a:rPr>
              <a:t>集</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响</a:t>
            </a:r>
            <a:r>
              <a:rPr sz="2800">
                <a:latin typeface="宋体" panose="02010600030101010101" pitchFamily="2" charset="-122"/>
                <a:ea typeface="宋体" panose="02010600030101010101" pitchFamily="2" charset="-122"/>
                <a:cs typeface="宋体" panose="02010600030101010101" pitchFamily="2" charset="-122"/>
                <a:sym typeface="+mn-ea"/>
              </a:rPr>
              <a:t>应，赢粮而</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景</a:t>
            </a:r>
            <a:r>
              <a:rPr sz="2800">
                <a:latin typeface="宋体" panose="02010600030101010101" pitchFamily="2" charset="-122"/>
                <a:ea typeface="宋体" panose="02010600030101010101" pitchFamily="2" charset="-122"/>
                <a:cs typeface="宋体" panose="02010600030101010101" pitchFamily="2" charset="-122"/>
                <a:sym typeface="+mn-ea"/>
              </a:rPr>
              <a:t>从  </a:t>
            </a:r>
            <a:r>
              <a:rPr lang="zh-CN" sz="2800">
                <a:latin typeface="宋体" panose="02010600030101010101" pitchFamily="2" charset="-122"/>
                <a:ea typeface="宋体" panose="02010600030101010101" pitchFamily="2" charset="-122"/>
                <a:cs typeface="宋体" panose="02010600030101010101" pitchFamily="2" charset="-122"/>
                <a:sym typeface="+mn-ea"/>
              </a:rPr>
              <a:t>（云：</a:t>
            </a:r>
            <a:r>
              <a:rPr sz="2800">
                <a:latin typeface="宋体" panose="02010600030101010101" pitchFamily="2" charset="-122"/>
                <a:ea typeface="宋体" panose="02010600030101010101" pitchFamily="2" charset="-122"/>
                <a:cs typeface="宋体" panose="02010600030101010101" pitchFamily="2" charset="-122"/>
                <a:sym typeface="+mn-ea"/>
              </a:rPr>
              <a:t>像云一样</a:t>
            </a:r>
            <a:r>
              <a:rPr lang="zh-CN" sz="2800">
                <a:latin typeface="宋体" panose="02010600030101010101" pitchFamily="2" charset="-122"/>
                <a:ea typeface="宋体" panose="02010600030101010101" pitchFamily="2" charset="-122"/>
                <a:cs typeface="宋体" panose="02010600030101010101" pitchFamily="2" charset="-122"/>
                <a:sym typeface="+mn-ea"/>
              </a:rPr>
              <a:t>；响：</a:t>
            </a:r>
            <a:r>
              <a:rPr sz="2800">
                <a:latin typeface="宋体" panose="02010600030101010101" pitchFamily="2" charset="-122"/>
                <a:ea typeface="宋体" panose="02010600030101010101" pitchFamily="2" charset="-122"/>
                <a:cs typeface="宋体" panose="02010600030101010101" pitchFamily="2" charset="-122"/>
                <a:sym typeface="+mn-ea"/>
              </a:rPr>
              <a:t>像回声一样</a:t>
            </a:r>
            <a:r>
              <a:rPr lang="zh-CN" sz="2800">
                <a:latin typeface="宋体" panose="02010600030101010101" pitchFamily="2" charset="-122"/>
                <a:ea typeface="宋体" panose="02010600030101010101" pitchFamily="2" charset="-122"/>
                <a:cs typeface="宋体" panose="02010600030101010101" pitchFamily="2" charset="-122"/>
                <a:sym typeface="+mn-ea"/>
              </a:rPr>
              <a:t>；景：</a:t>
            </a:r>
            <a:r>
              <a:rPr sz="2800">
                <a:latin typeface="宋体" panose="02010600030101010101" pitchFamily="2" charset="-122"/>
                <a:ea typeface="宋体" panose="02010600030101010101" pitchFamily="2" charset="-122"/>
                <a:cs typeface="宋体" panose="02010600030101010101" pitchFamily="2" charset="-122"/>
                <a:sym typeface="+mn-ea"/>
              </a:rPr>
              <a:t>像影子一样</a:t>
            </a:r>
            <a:r>
              <a:rPr lang="zh-CN" sz="2800">
                <a:latin typeface="宋体" panose="02010600030101010101" pitchFamily="2" charset="-122"/>
                <a:ea typeface="宋体" panose="02010600030101010101" pitchFamily="2" charset="-122"/>
                <a:cs typeface="宋体" panose="02010600030101010101" pitchFamily="2" charset="-122"/>
                <a:sym typeface="+mn-ea"/>
              </a:rPr>
              <a:t>）</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常以身</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翼</a:t>
            </a:r>
            <a:r>
              <a:rPr sz="2800">
                <a:latin typeface="宋体" panose="02010600030101010101" pitchFamily="2" charset="-122"/>
                <a:ea typeface="宋体" panose="02010600030101010101" pitchFamily="2" charset="-122"/>
                <a:cs typeface="宋体" panose="02010600030101010101" pitchFamily="2" charset="-122"/>
                <a:sym typeface="+mn-ea"/>
              </a:rPr>
              <a:t>蔽沛公      </a:t>
            </a:r>
            <a:r>
              <a:rPr lang="zh-CN" sz="2800">
                <a:latin typeface="宋体" panose="02010600030101010101" pitchFamily="2" charset="-122"/>
                <a:ea typeface="宋体" panose="02010600030101010101" pitchFamily="2" charset="-122"/>
                <a:cs typeface="宋体" panose="02010600030101010101" pitchFamily="2" charset="-122"/>
                <a:sym typeface="+mn-ea"/>
              </a:rPr>
              <a:t>（翼：像鸟翅膀一样）</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雄州</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雾</a:t>
            </a:r>
            <a:r>
              <a:rPr sz="2800">
                <a:latin typeface="宋体" panose="02010600030101010101" pitchFamily="2" charset="-122"/>
                <a:ea typeface="宋体" panose="02010600030101010101" pitchFamily="2" charset="-122"/>
                <a:cs typeface="宋体" panose="02010600030101010101" pitchFamily="2" charset="-122"/>
                <a:sym typeface="+mn-ea"/>
              </a:rPr>
              <a:t>列，俊彩</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星</a:t>
            </a:r>
            <a:r>
              <a:rPr sz="2800">
                <a:latin typeface="宋体" panose="02010600030101010101" pitchFamily="2" charset="-122"/>
                <a:ea typeface="宋体" panose="02010600030101010101" pitchFamily="2" charset="-122"/>
                <a:cs typeface="宋体" panose="02010600030101010101" pitchFamily="2" charset="-122"/>
                <a:sym typeface="+mn-ea"/>
              </a:rPr>
              <a:t>驰  </a:t>
            </a:r>
            <a:r>
              <a:rPr lang="zh-CN" sz="2800">
                <a:latin typeface="宋体" panose="02010600030101010101" pitchFamily="2" charset="-122"/>
                <a:ea typeface="宋体" panose="02010600030101010101" pitchFamily="2" charset="-122"/>
                <a:cs typeface="宋体" panose="02010600030101010101" pitchFamily="2" charset="-122"/>
                <a:sym typeface="+mn-ea"/>
              </a:rPr>
              <a:t>（雾：</a:t>
            </a:r>
            <a:r>
              <a:rPr sz="2800">
                <a:latin typeface="宋体" panose="02010600030101010101" pitchFamily="2" charset="-122"/>
                <a:ea typeface="宋体" panose="02010600030101010101" pitchFamily="2" charset="-122"/>
                <a:cs typeface="宋体" panose="02010600030101010101" pitchFamily="2" charset="-122"/>
                <a:sym typeface="+mn-ea"/>
              </a:rPr>
              <a:t>像浓雾一样</a:t>
            </a:r>
            <a:r>
              <a:rPr lang="zh-CN" sz="2800">
                <a:latin typeface="宋体" panose="02010600030101010101" pitchFamily="2" charset="-122"/>
                <a:ea typeface="宋体" panose="02010600030101010101" pitchFamily="2" charset="-122"/>
                <a:cs typeface="宋体" panose="02010600030101010101" pitchFamily="2" charset="-122"/>
                <a:sym typeface="+mn-ea"/>
              </a:rPr>
              <a:t>；星：</a:t>
            </a:r>
            <a:r>
              <a:rPr sz="2800">
                <a:latin typeface="宋体" panose="02010600030101010101" pitchFamily="2" charset="-122"/>
                <a:ea typeface="宋体" panose="02010600030101010101" pitchFamily="2" charset="-122"/>
                <a:cs typeface="宋体" panose="02010600030101010101" pitchFamily="2" charset="-122"/>
                <a:sym typeface="+mn-ea"/>
              </a:rPr>
              <a:t>像群星一样</a:t>
            </a:r>
            <a:r>
              <a:rPr lang="zh-CN" sz="2800">
                <a:latin typeface="宋体" panose="02010600030101010101" pitchFamily="2" charset="-122"/>
                <a:ea typeface="宋体" panose="02010600030101010101" pitchFamily="2" charset="-122"/>
                <a:cs typeface="宋体" panose="02010600030101010101" pitchFamily="2" charset="-122"/>
                <a:sym typeface="+mn-ea"/>
              </a:rPr>
              <a:t>）</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表动作行为的方式</a:t>
            </a:r>
            <a:r>
              <a:rPr lang="zh-CN" sz="2800">
                <a:latin typeface="宋体" panose="02010600030101010101" pitchFamily="2" charset="-122"/>
                <a:ea typeface="宋体" panose="02010600030101010101" pitchFamily="2" charset="-122"/>
                <a:cs typeface="宋体" panose="02010600030101010101" pitchFamily="2" charset="-122"/>
                <a:sym typeface="+mn-ea"/>
              </a:rPr>
              <a:t>、态度。如：</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群</a:t>
            </a:r>
            <a:r>
              <a:rPr sz="2800">
                <a:latin typeface="宋体" panose="02010600030101010101" pitchFamily="2" charset="-122"/>
                <a:ea typeface="宋体" panose="02010600030101010101" pitchFamily="2" charset="-122"/>
                <a:cs typeface="宋体" panose="02010600030101010101" pitchFamily="2" charset="-122"/>
                <a:sym typeface="+mn-ea"/>
              </a:rPr>
              <a:t>聚而笑之   （</a:t>
            </a:r>
            <a:r>
              <a:rPr lang="zh-CN" sz="2800">
                <a:latin typeface="宋体" panose="02010600030101010101" pitchFamily="2" charset="-122"/>
                <a:ea typeface="宋体" panose="02010600030101010101" pitchFamily="2" charset="-122"/>
                <a:cs typeface="宋体" panose="02010600030101010101" pitchFamily="2" charset="-122"/>
                <a:sym typeface="+mn-ea"/>
              </a:rPr>
              <a:t>群：</a:t>
            </a:r>
            <a:r>
              <a:rPr sz="2800">
                <a:latin typeface="宋体" panose="02010600030101010101" pitchFamily="2" charset="-122"/>
                <a:ea typeface="宋体" panose="02010600030101010101" pitchFamily="2" charset="-122"/>
                <a:cs typeface="宋体" panose="02010600030101010101" pitchFamily="2" charset="-122"/>
                <a:sym typeface="+mn-ea"/>
              </a:rPr>
              <a:t>成群地）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事不</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目</a:t>
            </a:r>
            <a:r>
              <a:rPr sz="2800">
                <a:latin typeface="宋体" panose="02010600030101010101" pitchFamily="2" charset="-122"/>
                <a:ea typeface="宋体" panose="02010600030101010101" pitchFamily="2" charset="-122"/>
                <a:cs typeface="宋体" panose="02010600030101010101" pitchFamily="2" charset="-122"/>
                <a:sym typeface="+mn-ea"/>
              </a:rPr>
              <a:t>见</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耳</a:t>
            </a:r>
            <a:r>
              <a:rPr sz="2800">
                <a:latin typeface="宋体" panose="02010600030101010101" pitchFamily="2" charset="-122"/>
                <a:ea typeface="宋体" panose="02010600030101010101" pitchFamily="2" charset="-122"/>
                <a:cs typeface="宋体" panose="02010600030101010101" pitchFamily="2" charset="-122"/>
                <a:sym typeface="+mn-ea"/>
              </a:rPr>
              <a:t>闻而臆断其有无    （</a:t>
            </a:r>
            <a:r>
              <a:rPr lang="zh-CN" sz="2800">
                <a:latin typeface="宋体" panose="02010600030101010101" pitchFamily="2" charset="-122"/>
                <a:ea typeface="宋体" panose="02010600030101010101" pitchFamily="2" charset="-122"/>
                <a:cs typeface="宋体" panose="02010600030101010101" pitchFamily="2" charset="-122"/>
                <a:sym typeface="+mn-ea"/>
              </a:rPr>
              <a:t>目：</a:t>
            </a:r>
            <a:r>
              <a:rPr sz="2800">
                <a:latin typeface="宋体" panose="02010600030101010101" pitchFamily="2" charset="-122"/>
                <a:ea typeface="宋体" panose="02010600030101010101" pitchFamily="2" charset="-122"/>
                <a:cs typeface="宋体" panose="02010600030101010101" pitchFamily="2" charset="-122"/>
                <a:sym typeface="+mn-ea"/>
              </a:rPr>
              <a:t>亲眼）（</a:t>
            </a:r>
            <a:r>
              <a:rPr lang="zh-CN" sz="2800">
                <a:latin typeface="宋体" panose="02010600030101010101" pitchFamily="2" charset="-122"/>
                <a:ea typeface="宋体" panose="02010600030101010101" pitchFamily="2" charset="-122"/>
                <a:cs typeface="宋体" panose="02010600030101010101" pitchFamily="2" charset="-122"/>
                <a:sym typeface="+mn-ea"/>
              </a:rPr>
              <a:t>耳：</a:t>
            </a:r>
            <a:r>
              <a:rPr sz="2800">
                <a:latin typeface="宋体" panose="02010600030101010101" pitchFamily="2" charset="-122"/>
                <a:ea typeface="宋体" panose="02010600030101010101" pitchFamily="2" charset="-122"/>
                <a:cs typeface="宋体" panose="02010600030101010101" pitchFamily="2" charset="-122"/>
                <a:sym typeface="+mn-ea"/>
              </a:rPr>
              <a:t>亲耳）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吾得</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兄</a:t>
            </a:r>
            <a:r>
              <a:rPr sz="2800">
                <a:latin typeface="宋体" panose="02010600030101010101" pitchFamily="2" charset="-122"/>
                <a:ea typeface="宋体" panose="02010600030101010101" pitchFamily="2" charset="-122"/>
                <a:cs typeface="宋体" panose="02010600030101010101" pitchFamily="2" charset="-122"/>
                <a:sym typeface="+mn-ea"/>
              </a:rPr>
              <a:t>事之   （</a:t>
            </a:r>
            <a:r>
              <a:rPr lang="zh-CN" sz="2800">
                <a:latin typeface="宋体" panose="02010600030101010101" pitchFamily="2" charset="-122"/>
                <a:ea typeface="宋体" panose="02010600030101010101" pitchFamily="2" charset="-122"/>
                <a:cs typeface="宋体" panose="02010600030101010101" pitchFamily="2" charset="-122"/>
                <a:sym typeface="+mn-ea"/>
              </a:rPr>
              <a:t>兄：</a:t>
            </a:r>
            <a:r>
              <a:rPr sz="2800">
                <a:latin typeface="宋体" panose="02010600030101010101" pitchFamily="2" charset="-122"/>
                <a:ea typeface="宋体" panose="02010600030101010101" pitchFamily="2" charset="-122"/>
                <a:cs typeface="宋体" panose="02010600030101010101" pitchFamily="2" charset="-122"/>
                <a:sym typeface="+mn-ea"/>
              </a:rPr>
              <a:t>用对待兄长之礼/像对待兄长一样）</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能</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面</a:t>
            </a:r>
            <a:r>
              <a:rPr sz="2800">
                <a:latin typeface="宋体" panose="02010600030101010101" pitchFamily="2" charset="-122"/>
                <a:ea typeface="宋体" panose="02010600030101010101" pitchFamily="2" charset="-122"/>
                <a:cs typeface="宋体" panose="02010600030101010101" pitchFamily="2" charset="-122"/>
                <a:sym typeface="+mn-ea"/>
              </a:rPr>
              <a:t>刺寡人之过者   （</a:t>
            </a:r>
            <a:r>
              <a:rPr lang="zh-CN" sz="2800">
                <a:latin typeface="宋体" panose="02010600030101010101" pitchFamily="2" charset="-122"/>
                <a:ea typeface="宋体" panose="02010600030101010101" pitchFamily="2" charset="-122"/>
                <a:cs typeface="宋体" panose="02010600030101010101" pitchFamily="2" charset="-122"/>
                <a:sym typeface="+mn-ea"/>
              </a:rPr>
              <a:t>面：</a:t>
            </a:r>
            <a:r>
              <a:rPr sz="2800">
                <a:latin typeface="宋体" panose="02010600030101010101" pitchFamily="2" charset="-122"/>
                <a:ea typeface="宋体" panose="02010600030101010101" pitchFamily="2" charset="-122"/>
                <a:cs typeface="宋体" panose="02010600030101010101" pitchFamily="2" charset="-122"/>
                <a:sym typeface="+mn-ea"/>
              </a:rPr>
              <a:t>当面）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0530" y="400685"/>
            <a:ext cx="1133157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表动作行为所凭借的工具</a:t>
            </a:r>
            <a:r>
              <a:rPr lang="zh-CN" sz="2800">
                <a:latin typeface="宋体" panose="02010600030101010101" pitchFamily="2" charset="-122"/>
                <a:ea typeface="宋体" panose="02010600030101010101" pitchFamily="2" charset="-122"/>
                <a:cs typeface="宋体" panose="02010600030101010101" pitchFamily="2" charset="-122"/>
                <a:sym typeface="+mn-ea"/>
              </a:rPr>
              <a:t>。如：</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余自临安</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舟</a:t>
            </a:r>
            <a:r>
              <a:rPr sz="2800">
                <a:latin typeface="宋体" panose="02010600030101010101" pitchFamily="2" charset="-122"/>
                <a:ea typeface="宋体" panose="02010600030101010101" pitchFamily="2" charset="-122"/>
                <a:cs typeface="宋体" panose="02010600030101010101" pitchFamily="2" charset="-122"/>
                <a:sym typeface="+mn-ea"/>
              </a:rPr>
              <a:t>行适临汝    （</a:t>
            </a:r>
            <a:r>
              <a:rPr lang="zh-CN" sz="2800">
                <a:latin typeface="宋体" panose="02010600030101010101" pitchFamily="2" charset="-122"/>
                <a:ea typeface="宋体" panose="02010600030101010101" pitchFamily="2" charset="-122"/>
                <a:cs typeface="宋体" panose="02010600030101010101" pitchFamily="2" charset="-122"/>
                <a:sym typeface="+mn-ea"/>
              </a:rPr>
              <a:t>舟：</a:t>
            </a:r>
            <a:r>
              <a:rPr sz="2800">
                <a:latin typeface="宋体" panose="02010600030101010101" pitchFamily="2" charset="-122"/>
                <a:ea typeface="宋体" panose="02010600030101010101" pitchFamily="2" charset="-122"/>
                <a:cs typeface="宋体" panose="02010600030101010101" pitchFamily="2" charset="-122"/>
                <a:sym typeface="+mn-ea"/>
              </a:rPr>
              <a:t>乘船）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黔无驴，有好事者</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船</a:t>
            </a:r>
            <a:r>
              <a:rPr sz="2800">
                <a:latin typeface="宋体" panose="02010600030101010101" pitchFamily="2" charset="-122"/>
                <a:ea typeface="宋体" panose="02010600030101010101" pitchFamily="2" charset="-122"/>
                <a:cs typeface="宋体" panose="02010600030101010101" pitchFamily="2" charset="-122"/>
                <a:sym typeface="+mn-ea"/>
              </a:rPr>
              <a:t>载以入  （</a:t>
            </a:r>
            <a:r>
              <a:rPr lang="zh-CN" sz="2800">
                <a:latin typeface="宋体" panose="02010600030101010101" pitchFamily="2" charset="-122"/>
                <a:ea typeface="宋体" panose="02010600030101010101" pitchFamily="2" charset="-122"/>
                <a:cs typeface="宋体" panose="02010600030101010101" pitchFamily="2" charset="-122"/>
                <a:sym typeface="+mn-ea"/>
              </a:rPr>
              <a:t>船：</a:t>
            </a:r>
            <a:r>
              <a:rPr sz="2800">
                <a:latin typeface="宋体" panose="02010600030101010101" pitchFamily="2" charset="-122"/>
                <a:ea typeface="宋体" panose="02010600030101010101" pitchFamily="2" charset="-122"/>
                <a:cs typeface="宋体" panose="02010600030101010101" pitchFamily="2" charset="-122"/>
                <a:sym typeface="+mn-ea"/>
              </a:rPr>
              <a:t>用船）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箕畚</a:t>
            </a:r>
            <a:r>
              <a:rPr sz="2800">
                <a:latin typeface="宋体" panose="02010600030101010101" pitchFamily="2" charset="-122"/>
                <a:ea typeface="宋体" panose="02010600030101010101" pitchFamily="2" charset="-122"/>
                <a:cs typeface="宋体" panose="02010600030101010101" pitchFamily="2" charset="-122"/>
                <a:sym typeface="+mn-ea"/>
              </a:rPr>
              <a:t>运于渤海之尾  （</a:t>
            </a:r>
            <a:r>
              <a:rPr lang="zh-CN" sz="2800">
                <a:latin typeface="宋体" panose="02010600030101010101" pitchFamily="2" charset="-122"/>
                <a:ea typeface="宋体" panose="02010600030101010101" pitchFamily="2" charset="-122"/>
                <a:cs typeface="宋体" panose="02010600030101010101" pitchFamily="2" charset="-122"/>
                <a:sym typeface="+mn-ea"/>
              </a:rPr>
              <a:t>箕畚：</a:t>
            </a:r>
            <a:r>
              <a:rPr sz="2800">
                <a:latin typeface="宋体" panose="02010600030101010101" pitchFamily="2" charset="-122"/>
                <a:ea typeface="宋体" panose="02010600030101010101" pitchFamily="2" charset="-122"/>
                <a:cs typeface="宋体" panose="02010600030101010101" pitchFamily="2" charset="-122"/>
                <a:sym typeface="+mn-ea"/>
              </a:rPr>
              <a:t>用箕畚）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道</a:t>
            </a:r>
            <a:r>
              <a:rPr sz="2800">
                <a:latin typeface="宋体" panose="02010600030101010101" pitchFamily="2" charset="-122"/>
                <a:ea typeface="宋体" panose="02010600030101010101" pitchFamily="2" charset="-122"/>
                <a:cs typeface="宋体" panose="02010600030101010101" pitchFamily="2" charset="-122"/>
                <a:sym typeface="+mn-ea"/>
              </a:rPr>
              <a:t>芷阳间行  （</a:t>
            </a:r>
            <a:r>
              <a:rPr lang="zh-CN" sz="2800">
                <a:latin typeface="宋体" panose="02010600030101010101" pitchFamily="2" charset="-122"/>
                <a:ea typeface="宋体" panose="02010600030101010101" pitchFamily="2" charset="-122"/>
                <a:cs typeface="宋体" panose="02010600030101010101" pitchFamily="2" charset="-122"/>
                <a:sym typeface="+mn-ea"/>
              </a:rPr>
              <a:t>道：</a:t>
            </a:r>
            <a:r>
              <a:rPr sz="2800">
                <a:latin typeface="宋体" panose="02010600030101010101" pitchFamily="2" charset="-122"/>
                <a:ea typeface="宋体" panose="02010600030101010101" pitchFamily="2" charset="-122"/>
                <a:cs typeface="宋体" panose="02010600030101010101" pitchFamily="2" charset="-122"/>
                <a:sym typeface="+mn-ea"/>
              </a:rPr>
              <a:t>从小路） </a:t>
            </a:r>
          </a:p>
          <a:p>
            <a:pPr marL="0" marR="0" lvl="0" indent="0" algn="l" defTabSz="914400" rtl="0" eaLnBrk="1" fontAlgn="base" latinLnBrk="0" hangingPunct="1">
              <a:lnSpc>
                <a:spcPts val="3800"/>
              </a:lnSpc>
              <a:spcBef>
                <a:spcPct val="0"/>
              </a:spcBef>
              <a:spcAft>
                <a:spcPct val="0"/>
              </a:spcAft>
              <a:buClrTx/>
              <a:buSzTx/>
              <a:buFontTx/>
              <a:buNone/>
              <a:defRPr/>
            </a:pP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表动作行为的处所  译为“在……” “从……” </a:t>
            </a:r>
            <a:r>
              <a:rPr 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向</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相如</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廷</a:t>
            </a:r>
            <a:r>
              <a:rPr sz="2800">
                <a:latin typeface="宋体" panose="02010600030101010101" pitchFamily="2" charset="-122"/>
                <a:ea typeface="宋体" panose="02010600030101010101" pitchFamily="2" charset="-122"/>
                <a:cs typeface="宋体" panose="02010600030101010101" pitchFamily="2" charset="-122"/>
                <a:sym typeface="+mn-ea"/>
              </a:rPr>
              <a:t>斥之，辱其群臣 </a:t>
            </a:r>
            <a:r>
              <a:rPr lang="zh-CN" sz="2800">
                <a:latin typeface="宋体" panose="02010600030101010101" pitchFamily="2" charset="-122"/>
                <a:ea typeface="宋体" panose="02010600030101010101" pitchFamily="2" charset="-122"/>
                <a:cs typeface="宋体" panose="02010600030101010101" pitchFamily="2" charset="-122"/>
                <a:sym typeface="+mn-ea"/>
              </a:rPr>
              <a:t>（廷：在朝廷上）</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有大石</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侧</a:t>
            </a:r>
            <a:r>
              <a:rPr sz="2800">
                <a:latin typeface="宋体" panose="02010600030101010101" pitchFamily="2" charset="-122"/>
                <a:ea typeface="宋体" panose="02010600030101010101" pitchFamily="2" charset="-122"/>
                <a:cs typeface="宋体" panose="02010600030101010101" pitchFamily="2" charset="-122"/>
                <a:sym typeface="+mn-ea"/>
              </a:rPr>
              <a:t>立千尺 </a:t>
            </a:r>
            <a:r>
              <a:rPr lang="zh-CN" sz="2800">
                <a:latin typeface="宋体" panose="02010600030101010101" pitchFamily="2" charset="-122"/>
                <a:ea typeface="宋体" panose="02010600030101010101" pitchFamily="2" charset="-122"/>
                <a:cs typeface="宋体" panose="02010600030101010101" pitchFamily="2" charset="-122"/>
                <a:sym typeface="+mn-ea"/>
              </a:rPr>
              <a:t>（侧：在旁边）</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其下平旷，有泉</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侧</a:t>
            </a:r>
            <a:r>
              <a:rPr sz="2800">
                <a:latin typeface="宋体" panose="02010600030101010101" pitchFamily="2" charset="-122"/>
                <a:ea typeface="宋体" panose="02010600030101010101" pitchFamily="2" charset="-122"/>
                <a:cs typeface="宋体" panose="02010600030101010101" pitchFamily="2" charset="-122"/>
                <a:sym typeface="+mn-ea"/>
              </a:rPr>
              <a:t>出 </a:t>
            </a:r>
            <a:r>
              <a:rPr lang="zh-CN" sz="2800">
                <a:latin typeface="宋体" panose="02010600030101010101" pitchFamily="2" charset="-122"/>
                <a:ea typeface="宋体" panose="02010600030101010101" pitchFamily="2" charset="-122"/>
                <a:cs typeface="宋体" panose="02010600030101010101" pitchFamily="2" charset="-122"/>
                <a:sym typeface="+mn-ea"/>
              </a:rPr>
              <a:t>（侧：从旁边）</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童子</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隅</a:t>
            </a:r>
            <a:r>
              <a:rPr sz="2800">
                <a:latin typeface="宋体" panose="02010600030101010101" pitchFamily="2" charset="-122"/>
                <a:ea typeface="宋体" panose="02010600030101010101" pitchFamily="2" charset="-122"/>
                <a:cs typeface="宋体" panose="02010600030101010101" pitchFamily="2" charset="-122"/>
                <a:sym typeface="+mn-ea"/>
              </a:rPr>
              <a:t>坐而执烛  </a:t>
            </a:r>
            <a:r>
              <a:rPr lang="zh-CN" sz="2800">
                <a:latin typeface="宋体" panose="02010600030101010101" pitchFamily="2" charset="-122"/>
                <a:ea typeface="宋体" panose="02010600030101010101" pitchFamily="2" charset="-122"/>
                <a:cs typeface="宋体" panose="02010600030101010101" pitchFamily="2" charset="-122"/>
                <a:sym typeface="+mn-ea"/>
              </a:rPr>
              <a:t>（隅：在角落）</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5</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上</a:t>
            </a:r>
            <a:r>
              <a:rPr lang="zh-CN" sz="2800">
                <a:latin typeface="宋体" panose="02010600030101010101" pitchFamily="2" charset="-122"/>
                <a:ea typeface="宋体" panose="02010600030101010101" pitchFamily="2" charset="-122"/>
                <a:cs typeface="宋体" panose="02010600030101010101" pitchFamily="2" charset="-122"/>
                <a:sym typeface="+mn-ea"/>
              </a:rPr>
              <a:t>食埃土，</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下</a:t>
            </a:r>
            <a:r>
              <a:rPr lang="zh-CN" sz="2800">
                <a:latin typeface="宋体" panose="02010600030101010101" pitchFamily="2" charset="-122"/>
                <a:ea typeface="宋体" panose="02010600030101010101" pitchFamily="2" charset="-122"/>
                <a:cs typeface="宋体" panose="02010600030101010101" pitchFamily="2" charset="-122"/>
                <a:sym typeface="+mn-ea"/>
              </a:rPr>
              <a:t>饮黄泉 （上：向上；下：向下）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0530" y="1217930"/>
            <a:ext cx="11331575"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a:latin typeface="宋体" panose="02010600030101010101" pitchFamily="2" charset="-122"/>
                <a:ea typeface="宋体" panose="02010600030101010101" pitchFamily="2" charset="-122"/>
                <a:cs typeface="宋体" panose="02010600030101010101" pitchFamily="2" charset="-122"/>
                <a:sym typeface="+mn-ea"/>
              </a:rPr>
              <a:t>表</a:t>
            </a:r>
            <a:r>
              <a:rPr lang="zh-CN" sz="2800">
                <a:latin typeface="宋体" panose="02010600030101010101" pitchFamily="2" charset="-122"/>
                <a:ea typeface="宋体" panose="02010600030101010101" pitchFamily="2" charset="-122"/>
                <a:cs typeface="宋体" panose="02010600030101010101" pitchFamily="2" charset="-122"/>
                <a:sym typeface="+mn-ea"/>
              </a:rPr>
              <a:t>时间，翻译时可加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，也可将名词重叠后前边加</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）臣欲奉诏奔驰，则刘病</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日</a:t>
            </a:r>
            <a:r>
              <a:rPr lang="zh-CN" sz="2800">
                <a:latin typeface="宋体" panose="02010600030101010101" pitchFamily="2" charset="-122"/>
                <a:ea typeface="宋体" panose="02010600030101010101" pitchFamily="2" charset="-122"/>
                <a:cs typeface="宋体" panose="02010600030101010101" pitchFamily="2" charset="-122"/>
                <a:sym typeface="+mn-ea"/>
              </a:rPr>
              <a:t>笃</a:t>
            </a:r>
            <a:r>
              <a:rPr sz="2800">
                <a:latin typeface="宋体" panose="02010600030101010101" pitchFamily="2" charset="-122"/>
                <a:ea typeface="宋体" panose="02010600030101010101" pitchFamily="2" charset="-122"/>
                <a:cs typeface="宋体" panose="02010600030101010101" pitchFamily="2"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为时间名词，与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笃</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构成状语与中心词的修饰关系，故</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用作状语，译为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一天比一天</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9415" y="779145"/>
            <a:ext cx="11515725"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a:latin typeface="宋体" panose="02010600030101010101" pitchFamily="2" charset="-122"/>
                <a:ea typeface="宋体" panose="02010600030101010101" pitchFamily="2" charset="-122"/>
                <a:cs typeface="宋体" panose="02010600030101010101" pitchFamily="2" charset="-122"/>
                <a:sym typeface="+mn-ea"/>
              </a:rPr>
              <a:t>    </a:t>
            </a:r>
            <a:r>
              <a:rPr 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名词作状语规律</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endParaRPr 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b="1">
                <a:latin typeface="微软雅黑" panose="020b0503020204020204" pitchFamily="34" charset="-122"/>
                <a:ea typeface="微软雅黑" panose="020b0503020204020204" pitchFamily="34" charset="-122"/>
                <a:cs typeface="宋体" panose="02010600030101010101" pitchFamily="2" charset="-122"/>
                <a:sym typeface="+mn-ea"/>
              </a:rPr>
              <a:t>      规律一</a:t>
            </a:r>
            <a:r>
              <a:rPr sz="2800">
                <a:latin typeface="宋体" panose="02010600030101010101" pitchFamily="2" charset="-122"/>
                <a:ea typeface="宋体" panose="02010600030101010101" pitchFamily="2" charset="-122"/>
                <a:cs typeface="宋体" panose="02010600030101010101" pitchFamily="2" charset="-122"/>
                <a:sym typeface="+mn-ea"/>
              </a:rPr>
              <a:t>：表示时间、方位的名词常常活用为状语。 </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日</a:t>
            </a:r>
            <a:r>
              <a:rPr sz="2800">
                <a:latin typeface="宋体" panose="02010600030101010101" pitchFamily="2" charset="-122"/>
                <a:ea typeface="宋体" panose="02010600030101010101" pitchFamily="2" charset="-122"/>
                <a:cs typeface="宋体" panose="02010600030101010101" pitchFamily="2" charset="-122"/>
                <a:sym typeface="+mn-ea"/>
              </a:rPr>
              <a:t>削</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月</a:t>
            </a:r>
            <a:r>
              <a:rPr sz="2800">
                <a:latin typeface="宋体" panose="02010600030101010101" pitchFamily="2" charset="-122"/>
                <a:ea typeface="宋体" panose="02010600030101010101" pitchFamily="2" charset="-122"/>
                <a:cs typeface="宋体" panose="02010600030101010101" pitchFamily="2" charset="-122"/>
                <a:sym typeface="+mn-ea"/>
              </a:rPr>
              <a:t>割，以趋于亡  </a:t>
            </a:r>
            <a:r>
              <a:rPr lang="zh-CN" sz="2800">
                <a:latin typeface="宋体" panose="02010600030101010101" pitchFamily="2" charset="-122"/>
                <a:ea typeface="宋体" panose="02010600030101010101" pitchFamily="2" charset="-122"/>
                <a:cs typeface="宋体" panose="02010600030101010101" pitchFamily="2" charset="-122"/>
                <a:sym typeface="+mn-ea"/>
              </a:rPr>
              <a:t>（日：每日；月：每月）</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旦</a:t>
            </a:r>
            <a:r>
              <a:rPr sz="2800">
                <a:latin typeface="宋体" panose="02010600030101010101" pitchFamily="2" charset="-122"/>
                <a:ea typeface="宋体" panose="02010600030101010101" pitchFamily="2" charset="-122"/>
                <a:cs typeface="宋体" panose="02010600030101010101" pitchFamily="2" charset="-122"/>
                <a:sym typeface="+mn-ea"/>
              </a:rPr>
              <a:t>辞爷娘去，暮宿黄河边  </a:t>
            </a:r>
            <a:r>
              <a:rPr lang="zh-CN" sz="2800">
                <a:latin typeface="宋体" panose="02010600030101010101" pitchFamily="2" charset="-122"/>
                <a:ea typeface="宋体" panose="02010600030101010101" pitchFamily="2" charset="-122"/>
                <a:cs typeface="宋体" panose="02010600030101010101" pitchFamily="2" charset="-122"/>
                <a:sym typeface="+mn-ea"/>
              </a:rPr>
              <a:t>（旦：在早上）</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良庖</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岁</a:t>
            </a:r>
            <a:r>
              <a:rPr sz="2800">
                <a:latin typeface="宋体" panose="02010600030101010101" pitchFamily="2" charset="-122"/>
                <a:ea typeface="宋体" panose="02010600030101010101" pitchFamily="2" charset="-122"/>
                <a:cs typeface="宋体" panose="02010600030101010101" pitchFamily="2" charset="-122"/>
                <a:sym typeface="+mn-ea"/>
              </a:rPr>
              <a:t>更刀   </a:t>
            </a:r>
            <a:r>
              <a:rPr lang="zh-CN" sz="2800">
                <a:latin typeface="宋体" panose="02010600030101010101" pitchFamily="2" charset="-122"/>
                <a:ea typeface="宋体" panose="02010600030101010101" pitchFamily="2" charset="-122"/>
                <a:cs typeface="宋体" panose="02010600030101010101" pitchFamily="2" charset="-122"/>
                <a:sym typeface="+mn-ea"/>
              </a:rPr>
              <a:t>（岁：每年）</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上</a:t>
            </a:r>
            <a:r>
              <a:rPr sz="2800">
                <a:latin typeface="宋体" panose="02010600030101010101" pitchFamily="2" charset="-122"/>
                <a:ea typeface="宋体" panose="02010600030101010101" pitchFamily="2" charset="-122"/>
                <a:cs typeface="宋体" panose="02010600030101010101" pitchFamily="2" charset="-122"/>
                <a:sym typeface="+mn-ea"/>
              </a:rPr>
              <a:t>食埃土，</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下</a:t>
            </a:r>
            <a:r>
              <a:rPr sz="2800">
                <a:latin typeface="宋体" panose="02010600030101010101" pitchFamily="2" charset="-122"/>
                <a:ea typeface="宋体" panose="02010600030101010101" pitchFamily="2" charset="-122"/>
                <a:cs typeface="宋体" panose="02010600030101010101" pitchFamily="2" charset="-122"/>
                <a:sym typeface="+mn-ea"/>
              </a:rPr>
              <a:t>饮黄泉  </a:t>
            </a:r>
            <a:r>
              <a:rPr lang="zh-CN" sz="2800">
                <a:latin typeface="宋体" panose="02010600030101010101" pitchFamily="2" charset="-122"/>
                <a:ea typeface="宋体" panose="02010600030101010101" pitchFamily="2" charset="-122"/>
                <a:cs typeface="宋体" panose="02010600030101010101" pitchFamily="2" charset="-122"/>
                <a:sym typeface="+mn-ea"/>
              </a:rPr>
              <a:t>（上：向上；下：向下）</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西</a:t>
            </a:r>
            <a:r>
              <a:rPr sz="2800">
                <a:latin typeface="宋体" panose="02010600030101010101" pitchFamily="2" charset="-122"/>
                <a:ea typeface="宋体" panose="02010600030101010101" pitchFamily="2" charset="-122"/>
                <a:cs typeface="宋体" panose="02010600030101010101" pitchFamily="2" charset="-122"/>
                <a:sym typeface="+mn-ea"/>
              </a:rPr>
              <a:t>望夏口，</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东</a:t>
            </a:r>
            <a:r>
              <a:rPr sz="2800">
                <a:latin typeface="宋体" panose="02010600030101010101" pitchFamily="2" charset="-122"/>
                <a:ea typeface="宋体" panose="02010600030101010101" pitchFamily="2" charset="-122"/>
                <a:cs typeface="宋体" panose="02010600030101010101" pitchFamily="2" charset="-122"/>
                <a:sym typeface="+mn-ea"/>
              </a:rPr>
              <a:t>望武昌  </a:t>
            </a:r>
            <a:r>
              <a:rPr lang="zh-CN" sz="2800">
                <a:latin typeface="宋体" panose="02010600030101010101" pitchFamily="2" charset="-122"/>
                <a:ea typeface="宋体" panose="02010600030101010101" pitchFamily="2" charset="-122"/>
                <a:cs typeface="宋体" panose="02010600030101010101" pitchFamily="2" charset="-122"/>
                <a:sym typeface="+mn-ea"/>
              </a:rPr>
              <a:t>（西：向西；东：向东）</a:t>
            </a:r>
            <a:endParaRPr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南</a:t>
            </a:r>
            <a:r>
              <a:rPr sz="2800">
                <a:latin typeface="宋体" panose="02010600030101010101" pitchFamily="2" charset="-122"/>
                <a:ea typeface="宋体" panose="02010600030101010101" pitchFamily="2" charset="-122"/>
                <a:cs typeface="宋体" panose="02010600030101010101" pitchFamily="2" charset="-122"/>
                <a:sym typeface="+mn-ea"/>
              </a:rPr>
              <a:t>取汉中，</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西</a:t>
            </a:r>
            <a:r>
              <a:rPr sz="2800">
                <a:latin typeface="宋体" panose="02010600030101010101" pitchFamily="2" charset="-122"/>
                <a:ea typeface="宋体" panose="02010600030101010101" pitchFamily="2" charset="-122"/>
                <a:cs typeface="宋体" panose="02010600030101010101" pitchFamily="2" charset="-122"/>
                <a:sym typeface="+mn-ea"/>
              </a:rPr>
              <a:t>举巴蜀  </a:t>
            </a:r>
            <a:r>
              <a:rPr lang="zh-CN" sz="2800">
                <a:latin typeface="宋体" panose="02010600030101010101" pitchFamily="2" charset="-122"/>
                <a:ea typeface="宋体" panose="02010600030101010101" pitchFamily="2" charset="-122"/>
                <a:cs typeface="宋体" panose="02010600030101010101" pitchFamily="2" charset="-122"/>
                <a:sym typeface="+mn-ea"/>
              </a:rPr>
              <a:t>（南：向南；西：向西）</a:t>
            </a:r>
            <a:r>
              <a:rPr sz="2800">
                <a:latin typeface="宋体" panose="02010600030101010101" pitchFamily="2" charset="-122"/>
                <a:ea typeface="宋体" panose="02010600030101010101" pitchFamily="2" charset="-122"/>
                <a:cs typeface="宋体" panose="02010600030101010101" pitchFamily="2" charset="-122"/>
                <a:sym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9415" y="779145"/>
            <a:ext cx="11515725" cy="350266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endParaRPr 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sz="2800" b="1">
                <a:latin typeface="微软雅黑" panose="020b0503020204020204" pitchFamily="34" charset="-122"/>
                <a:ea typeface="微软雅黑" panose="020b0503020204020204" pitchFamily="34" charset="-122"/>
                <a:cs typeface="宋体" panose="02010600030101010101" pitchFamily="2" charset="-122"/>
                <a:sym typeface="+mn-ea"/>
              </a:rPr>
              <a:t>      规律</a:t>
            </a:r>
            <a:r>
              <a:rPr lang="zh-CN" sz="2800" b="1">
                <a:latin typeface="微软雅黑" panose="020b0503020204020204" pitchFamily="34" charset="-122"/>
                <a:ea typeface="微软雅黑" panose="020b0503020204020204" pitchFamily="34" charset="-122"/>
                <a:cs typeface="宋体" panose="02010600030101010101" pitchFamily="2" charset="-122"/>
                <a:sym typeface="+mn-ea"/>
              </a:rPr>
              <a:t>二</a:t>
            </a:r>
            <a:r>
              <a:rPr sz="2800">
                <a:latin typeface="宋体" panose="02010600030101010101" pitchFamily="2" charset="-122"/>
                <a:ea typeface="宋体" panose="02010600030101010101" pitchFamily="2" charset="-122"/>
                <a:cs typeface="宋体" panose="02010600030101010101" pitchFamily="2" charset="-122"/>
                <a:sym typeface="+mn-ea"/>
              </a:rPr>
              <a:t>：“名词+动词”结构，如果不是主谓关系，名词即活用作状语。 </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事不</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目</a:t>
            </a:r>
            <a:r>
              <a:rPr sz="2800">
                <a:latin typeface="宋体" panose="02010600030101010101" pitchFamily="2" charset="-122"/>
                <a:ea typeface="宋体" panose="02010600030101010101" pitchFamily="2" charset="-122"/>
                <a:cs typeface="宋体" panose="02010600030101010101" pitchFamily="2" charset="-122"/>
                <a:sym typeface="+mn-ea"/>
              </a:rPr>
              <a:t>见</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耳</a:t>
            </a:r>
            <a:r>
              <a:rPr sz="2800">
                <a:latin typeface="宋体" panose="02010600030101010101" pitchFamily="2" charset="-122"/>
                <a:ea typeface="宋体" panose="02010600030101010101" pitchFamily="2" charset="-122"/>
                <a:cs typeface="宋体" panose="02010600030101010101" pitchFamily="2" charset="-122"/>
                <a:sym typeface="+mn-ea"/>
              </a:rPr>
              <a:t>闻而臆断其有无（</a:t>
            </a:r>
            <a:r>
              <a:rPr lang="zh-CN" sz="2800">
                <a:latin typeface="宋体" panose="02010600030101010101" pitchFamily="2" charset="-122"/>
                <a:ea typeface="宋体" panose="02010600030101010101" pitchFamily="2" charset="-122"/>
                <a:cs typeface="宋体" panose="02010600030101010101" pitchFamily="2" charset="-122"/>
                <a:sym typeface="+mn-ea"/>
              </a:rPr>
              <a:t>目：</a:t>
            </a:r>
            <a:r>
              <a:rPr sz="2800">
                <a:latin typeface="宋体" panose="02010600030101010101" pitchFamily="2" charset="-122"/>
                <a:ea typeface="宋体" panose="02010600030101010101" pitchFamily="2" charset="-122"/>
                <a:cs typeface="宋体" panose="02010600030101010101" pitchFamily="2" charset="-122"/>
                <a:sym typeface="+mn-ea"/>
              </a:rPr>
              <a:t>亲眼</a:t>
            </a:r>
            <a:r>
              <a:rPr lang="zh-CN" sz="2800">
                <a:latin typeface="宋体" panose="02010600030101010101" pitchFamily="2" charset="-122"/>
                <a:ea typeface="宋体" panose="02010600030101010101" pitchFamily="2" charset="-122"/>
                <a:cs typeface="宋体" panose="02010600030101010101" pitchFamily="2" charset="-122"/>
                <a:sym typeface="+mn-ea"/>
              </a:rPr>
              <a:t>；耳：</a:t>
            </a:r>
            <a:r>
              <a:rPr sz="2800">
                <a:latin typeface="宋体" panose="02010600030101010101" pitchFamily="2" charset="-122"/>
                <a:ea typeface="宋体" panose="02010600030101010101" pitchFamily="2" charset="-122"/>
                <a:cs typeface="宋体" panose="02010600030101010101" pitchFamily="2" charset="-122"/>
                <a:sym typeface="+mn-ea"/>
              </a:rPr>
              <a:t>亲耳）</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黔无驴，有好事者</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船</a:t>
            </a:r>
            <a:r>
              <a:rPr sz="2800">
                <a:latin typeface="宋体" panose="02010600030101010101" pitchFamily="2" charset="-122"/>
                <a:ea typeface="宋体" panose="02010600030101010101" pitchFamily="2" charset="-122"/>
                <a:cs typeface="宋体" panose="02010600030101010101" pitchFamily="2" charset="-122"/>
                <a:sym typeface="+mn-ea"/>
              </a:rPr>
              <a:t>载以入（</a:t>
            </a:r>
            <a:r>
              <a:rPr lang="zh-CN" sz="2800">
                <a:latin typeface="宋体" panose="02010600030101010101" pitchFamily="2" charset="-122"/>
                <a:ea typeface="宋体" panose="02010600030101010101" pitchFamily="2" charset="-122"/>
                <a:cs typeface="宋体" panose="02010600030101010101" pitchFamily="2" charset="-122"/>
                <a:sym typeface="+mn-ea"/>
              </a:rPr>
              <a:t>舟：</a:t>
            </a:r>
            <a:r>
              <a:rPr sz="2800">
                <a:latin typeface="宋体" panose="02010600030101010101" pitchFamily="2" charset="-122"/>
                <a:ea typeface="宋体" panose="02010600030101010101" pitchFamily="2" charset="-122"/>
                <a:cs typeface="宋体" panose="02010600030101010101" pitchFamily="2" charset="-122"/>
                <a:sym typeface="+mn-ea"/>
              </a:rPr>
              <a:t>用船）</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常以身</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翼</a:t>
            </a:r>
            <a:r>
              <a:rPr sz="2800">
                <a:latin typeface="宋体" panose="02010600030101010101" pitchFamily="2" charset="-122"/>
                <a:ea typeface="宋体" panose="02010600030101010101" pitchFamily="2" charset="-122"/>
                <a:cs typeface="宋体" panose="02010600030101010101" pitchFamily="2" charset="-122"/>
                <a:sym typeface="+mn-ea"/>
              </a:rPr>
              <a:t>蔽沛公（</a:t>
            </a:r>
            <a:r>
              <a:rPr lang="zh-CN" sz="2800">
                <a:latin typeface="宋体" panose="02010600030101010101" pitchFamily="2" charset="-122"/>
                <a:ea typeface="宋体" panose="02010600030101010101" pitchFamily="2" charset="-122"/>
                <a:cs typeface="宋体" panose="02010600030101010101" pitchFamily="2" charset="-122"/>
                <a:sym typeface="+mn-ea"/>
              </a:rPr>
              <a:t>翼：</a:t>
            </a:r>
            <a:r>
              <a:rPr sz="2800">
                <a:latin typeface="宋体" panose="02010600030101010101" pitchFamily="2" charset="-122"/>
                <a:ea typeface="宋体" panose="02010600030101010101" pitchFamily="2" charset="-122"/>
                <a:cs typeface="宋体" panose="02010600030101010101" pitchFamily="2" charset="-122"/>
                <a:sym typeface="+mn-ea"/>
              </a:rPr>
              <a:t>像鸟张开翅膀一样）</a:t>
            </a:r>
          </a:p>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余自临安</a:t>
            </a:r>
            <a:r>
              <a:rPr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舟</a:t>
            </a:r>
            <a:r>
              <a:rPr sz="2800">
                <a:latin typeface="宋体" panose="02010600030101010101" pitchFamily="2" charset="-122"/>
                <a:ea typeface="宋体" panose="02010600030101010101" pitchFamily="2" charset="-122"/>
                <a:cs typeface="宋体" panose="02010600030101010101" pitchFamily="2" charset="-122"/>
                <a:sym typeface="+mn-ea"/>
              </a:rPr>
              <a:t>行适临汝（</a:t>
            </a:r>
            <a:r>
              <a:rPr lang="zh-CN" sz="2800">
                <a:latin typeface="宋体" panose="02010600030101010101" pitchFamily="2" charset="-122"/>
                <a:ea typeface="宋体" panose="02010600030101010101" pitchFamily="2" charset="-122"/>
                <a:cs typeface="宋体" panose="02010600030101010101" pitchFamily="2" charset="-122"/>
                <a:sym typeface="+mn-ea"/>
              </a:rPr>
              <a:t>船：</a:t>
            </a:r>
            <a:r>
              <a:rPr sz="2800">
                <a:latin typeface="宋体" panose="02010600030101010101" pitchFamily="2" charset="-122"/>
                <a:ea typeface="宋体" panose="02010600030101010101" pitchFamily="2" charset="-122"/>
                <a:cs typeface="宋体" panose="02010600030101010101" pitchFamily="2" charset="-122"/>
                <a:sym typeface="+mn-ea"/>
              </a:rPr>
              <a:t>乘船）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206115" y="695960"/>
            <a:ext cx="5943600"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3.</a:t>
            </a:r>
            <a:r>
              <a:rPr kumimoji="0" lang="zh-CN" altLang="en-US" sz="3600" b="1" baseline="0" noProof="0">
                <a:solidFill>
                  <a:srgbClr val="C00000"/>
                </a:solidFill>
                <a:uFillTx/>
                <a:latin typeface="+mn-ea"/>
                <a:cs typeface="+mn-cs"/>
              </a:rPr>
              <a:t>名词使动（意动）用法</a:t>
            </a:r>
          </a:p>
        </p:txBody>
      </p:sp>
      <p:sp>
        <p:nvSpPr>
          <p:cNvPr id="2" name="文本框 1"/>
          <p:cNvSpPr txBox="1"/>
          <p:nvPr/>
        </p:nvSpPr>
        <p:spPr>
          <a:xfrm>
            <a:off x="195580" y="1503680"/>
            <a:ext cx="11800840"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）名词用作使动词，是指这个名词带了宾语，并且使宾语所代表的人或事物变成了这个名词所代表的人或事物。</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）名词用作意动词，是把它后面的宾语所代表的人或事物看作这个名词所代表的人或事物。</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）判断方法：首先判定这个名词活用为一般动词，然后再看它是否具有使（认为）宾语怎么样的意思，</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使宾语怎么样</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是使动，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认为宾语怎么样</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是意动。</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）翻译方法：①意动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主语认为宾语是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名词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；②使</a:t>
            </a:r>
            <a:r>
              <a:rPr lang="zh-CN" sz="2800">
                <a:latin typeface="宋体" panose="02010600030101010101" pitchFamily="2" charset="-122"/>
                <a:ea typeface="宋体" panose="02010600030101010101" pitchFamily="2" charset="-122"/>
                <a:cs typeface="宋体" panose="02010600030101010101" pitchFamily="2" charset="-122"/>
                <a:sym typeface="+mn-ea"/>
              </a:rPr>
              <a:t>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主语把（使）宾语当成（变成）</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名词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503680"/>
            <a:ext cx="11800840" cy="20402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）既东封郑，又欲肆其西封  （封：使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成为边境</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）徐孺下陈蕃之榻  （下：使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放下</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）越国以鄙远  （鄙：把</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作为疆界</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宋体" panose="02010600030101010101" pitchFamily="2" charset="-122"/>
                <a:ea typeface="宋体" panose="02010600030101010101" pitchFamily="2" charset="-122"/>
                <a:cs typeface="宋体" panose="02010600030101010101" pitchFamily="2" charset="-122"/>
                <a:sym typeface="+mn-ea"/>
              </a:rPr>
              <a:t>）侣鱼虾而友麋鹿  （侣：以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为伴侣；友：以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为友</a:t>
            </a:r>
            <a:r>
              <a:rPr lang="zh-CN"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204470"/>
            <a:ext cx="11745595" cy="7071360"/>
          </a:xfrm>
          <a:prstGeom prst="rect">
            <a:avLst/>
          </a:prstGeom>
          <a:noFill/>
          <a:ln w="9525">
            <a:noFill/>
          </a:ln>
        </p:spPr>
        <p:txBody>
          <a:bodyPr wrap="square">
            <a:spAutoFit/>
          </a:bodyPr>
          <a:lstStyle/>
          <a:p>
            <a:pPr indent="0">
              <a:lnSpc>
                <a:spcPct val="110000"/>
              </a:lnSpc>
            </a:pPr>
            <a:r>
              <a:rPr lang="zh-CN" sz="2800" b="1">
                <a:solidFill>
                  <a:srgbClr val="0C17F0"/>
                </a:solidFill>
                <a:latin typeface="Calibri"/>
                <a:ea typeface="宋体" panose="02010600030101010101" pitchFamily="2" charset="-122"/>
              </a:rPr>
              <a:t>其一、</a:t>
            </a:r>
            <a:r>
              <a:rPr sz="2800" b="1">
                <a:solidFill>
                  <a:srgbClr val="0C17F0"/>
                </a:solidFill>
                <a:latin typeface="Calibri"/>
                <a:ea typeface="宋体" panose="02010600030101010101" pitchFamily="2" charset="-122"/>
              </a:rPr>
              <a:t>2020年普通高等学校招生全国统一考试（北京卷）</a:t>
            </a:r>
          </a:p>
          <a:p>
            <a:pPr indent="0">
              <a:lnSpc>
                <a:spcPct val="110000"/>
              </a:lnSpc>
            </a:pPr>
            <a:r>
              <a:rPr lang="zh-CN" altLang="en-US" sz="2800" b="0">
                <a:latin typeface="Calibri"/>
                <a:ea typeface="宋体" panose="02010600030101010101" pitchFamily="2" charset="-122"/>
              </a:rPr>
              <a:t>阅读下面的文言文，完成下面小题。</a:t>
            </a:r>
          </a:p>
          <a:p>
            <a:pPr indent="0">
              <a:lnSpc>
                <a:spcPct val="100000"/>
              </a:lnSpc>
            </a:pPr>
            <a:r>
              <a:rPr lang="zh-CN" altLang="en-US" sz="2800" b="0">
                <a:latin typeface="Calibri"/>
                <a:ea typeface="宋体" panose="02010600030101010101" pitchFamily="2" charset="-122"/>
              </a:rPr>
              <a:t>       </a:t>
            </a:r>
            <a:r>
              <a:rPr lang="zh-CN" altLang="en-US" sz="2800" b="0">
                <a:latin typeface="楷体" panose="02010609060101010101" charset="-122"/>
                <a:ea typeface="楷体" panose="02010609060101010101" charset="-122"/>
                <a:cs typeface="楷体" panose="02010609060101010101" charset="-122"/>
              </a:rPr>
              <a:t>晋出公十七年，智伯与赵、韩、魏共分范、中行地以为邑。出公怒，告齐、鲁，欲以．伐四卿。四卿恐，遂反攻出公。出公奔齐，道死。故智伯乃立昭公曾孙骄为晋君，是（这）为哀公。当是时，晋国政皆决智伯。</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智伯益（更加）骄，请地韩、魏，韩、魏与之。请地赵，赵不与。智伯怒，遂率韩、魏攻赵。赵襄子【1】惧，乃奔保晋阳。</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    三家以国人围晋阳，岁余，引汾水灌其城，城不浸者三版【2】；城中悬釜（锅。成语“破釜沉舟”“釜底抽薪”）而炊，易子而食，民无叛意。智伯行（巡视）水，魏桓子御，韩康子参乘。智伯曰：“吾乃今知水可以亡人国也。”桓子肘康子，康子履桓子之跗，以．汾水可以灌魏之安邑，绛水可以灌韩之平阳也。 疵谓智伯曰：“韩、魏必反矣。”智伯曰：“子何以知之？”疵曰：“以人事知之。夫从韩、魏之兵以攻赵，赵亡，难．必及韩、魏矣。今约胜赵而三分其地，城不没者三版，城降有日，而二子无喜志．，有忧色，是非反而何？”</a:t>
            </a:r>
          </a:p>
          <a:p>
            <a:pPr indent="0">
              <a:lnSpc>
                <a:spcPct val="100000"/>
              </a:lnSpc>
            </a:pPr>
            <a:endParaRPr lang="zh-CN" altLang="en-US" sz="2800" b="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0370" y="452120"/>
            <a:ext cx="11576050" cy="5784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宋体" panose="02010600030101010101" pitchFamily="2" charset="-122"/>
                <a:sym typeface="+mn-ea"/>
              </a:rPr>
              <a:t>对点训练：</a:t>
            </a:r>
          </a:p>
        </p:txBody>
      </p:sp>
      <p:sp>
        <p:nvSpPr>
          <p:cNvPr id="3" name="文本框 2"/>
          <p:cNvSpPr txBox="1"/>
          <p:nvPr/>
        </p:nvSpPr>
        <p:spPr>
          <a:xfrm>
            <a:off x="195580" y="1227455"/>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请找出下面文段中的活用词，并翻译文段。</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 国虽小，其食足以食天下之贤者，其车足以乘天下之贤者，其财足以礼天下之贤者。与天下之贤者为徒，此文王之所以王也。</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(节选自《吕氏春秋·报更》) </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   【参考答案】</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活用词答案活用词：句中的第二个“食”为名词活用作动词，供养“礼”，名词活用为动词，礼遇。第二个“王”是名词活用为动词,称王。</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国家虽然小，它的粮食足够用来供养天下的贤士，它的车辆足够用来乘载天下的贤士，它的钱财足够用来礼遇天下的贤士。与天下的贤士为伍(成为一类人)，这是周文王称王天下的原因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95580" y="1105535"/>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请找出下面文段中的活用词，并翻译文段。</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子产者，郑之列大夫也。治郑二十六年而死，丁壮号哭，老人儿啼，曰：“子产去我死乎！民将安归?”》</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楷体" panose="02010609060101010101" charset="-122"/>
                <a:ea typeface="楷体" panose="02010609060101010101" charset="-122"/>
                <a:cs typeface="楷体" panose="02010609060101010101"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(节选自《史记·循吏列传》) </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活用词：“儿”，名词作状语，像小孩一样。</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子产是郑国的列大夫。治理郑国二十六年去世了，青壮年放声大哭，老人像孩童一样哭泣，说：“子产离开我们死去了啊！老百姓将来依靠谁?”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Ⅱ</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mn-ea"/>
                <a:cs typeface="+mn-cs"/>
              </a:rPr>
              <a:t>动词活用</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1.</a:t>
            </a:r>
            <a:r>
              <a:rPr kumimoji="0" lang="zh-CN" altLang="en-US" sz="3600" b="1" baseline="0" noProof="0">
                <a:solidFill>
                  <a:srgbClr val="C00000"/>
                </a:solidFill>
                <a:uFillTx/>
                <a:latin typeface="+mn-ea"/>
                <a:cs typeface="+mn-cs"/>
              </a:rPr>
              <a:t>动词活用为名词</a:t>
            </a:r>
          </a:p>
        </p:txBody>
      </p:sp>
      <p:sp>
        <p:nvSpPr>
          <p:cNvPr id="2" name="文本框 1"/>
          <p:cNvSpPr txBox="1"/>
          <p:nvPr/>
        </p:nvSpPr>
        <p:spPr>
          <a:xfrm>
            <a:off x="34290" y="2223770"/>
            <a:ext cx="11800840" cy="30149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动词的主要作用是充当谓语，但有时也出现在主语或宾语的位置上，表示与这个动词所表示的动作行为有关的人或事物，这时它就活用为名词了。如：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楷体" panose="02010609060101010101" charset="-122"/>
                <a:sym typeface="+mn-ea"/>
              </a:rPr>
              <a:t>夫大国，难测也，惧有</a:t>
            </a:r>
            <a:r>
              <a:rPr lang="zh-CN" sz="2800">
                <a:solidFill>
                  <a:srgbClr val="0C17F0"/>
                </a:solidFill>
                <a:latin typeface="楷体" panose="02010609060101010101" charset="-122"/>
                <a:ea typeface="楷体" panose="02010609060101010101" charset="-122"/>
                <a:cs typeface="楷体" panose="02010609060101010101" charset="-122"/>
                <a:sym typeface="+mn-ea"/>
              </a:rPr>
              <a:t>伏</a:t>
            </a:r>
            <a:r>
              <a:rPr lang="zh-CN" sz="2800">
                <a:latin typeface="楷体" panose="02010609060101010101" charset="-122"/>
                <a:ea typeface="楷体" panose="02010609060101010101" charset="-122"/>
                <a:cs typeface="楷体" panose="02010609060101010101" charset="-122"/>
                <a:sym typeface="+mn-ea"/>
              </a:rPr>
              <a:t>焉。（伏：埋伏的部队，伏兵）</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楷体" panose="02010609060101010101" charset="-122"/>
                <a:ea typeface="楷体" panose="02010609060101010101" charset="-122"/>
                <a:cs typeface="楷体" panose="02010609060101010101" charset="-122"/>
                <a:sym typeface="+mn-ea"/>
              </a:rPr>
              <a:t>    殚其地之</a:t>
            </a:r>
            <a:r>
              <a:rPr lang="zh-CN" sz="2800">
                <a:solidFill>
                  <a:srgbClr val="0C17F0"/>
                </a:solidFill>
                <a:latin typeface="楷体" panose="02010609060101010101" charset="-122"/>
                <a:ea typeface="楷体" panose="02010609060101010101" charset="-122"/>
                <a:cs typeface="楷体" panose="02010609060101010101" charset="-122"/>
                <a:sym typeface="+mn-ea"/>
              </a:rPr>
              <a:t>出</a:t>
            </a:r>
            <a:r>
              <a:rPr lang="zh-CN" sz="2800">
                <a:latin typeface="楷体" panose="02010609060101010101" charset="-122"/>
                <a:ea typeface="楷体" panose="02010609060101010101" charset="-122"/>
                <a:cs typeface="楷体" panose="02010609060101010101" charset="-122"/>
                <a:sym typeface="+mn-ea"/>
              </a:rPr>
              <a:t>，竭其庐之</a:t>
            </a:r>
            <a:r>
              <a:rPr lang="zh-CN" sz="2800">
                <a:solidFill>
                  <a:srgbClr val="0C17F0"/>
                </a:solidFill>
                <a:latin typeface="楷体" panose="02010609060101010101" charset="-122"/>
                <a:ea typeface="楷体" panose="02010609060101010101" charset="-122"/>
                <a:cs typeface="楷体" panose="02010609060101010101" charset="-122"/>
                <a:sym typeface="+mn-ea"/>
              </a:rPr>
              <a:t>入</a:t>
            </a:r>
            <a:r>
              <a:rPr lang="zh-CN" sz="2800">
                <a:latin typeface="楷体" panose="02010609060101010101" charset="-122"/>
                <a:ea typeface="楷体" panose="02010609060101010101" charset="-122"/>
                <a:cs typeface="楷体" panose="02010609060101010101" charset="-122"/>
                <a:sym typeface="+mn-ea"/>
              </a:rPr>
              <a:t>。（出：出产的东西；入：收入的东西）</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楷体" panose="02010609060101010101" charset="-122"/>
                <a:ea typeface="楷体" panose="02010609060101010101" charset="-122"/>
                <a:cs typeface="楷体" panose="02010609060101010101" charset="-122"/>
                <a:sym typeface="+mn-ea"/>
              </a:rPr>
              <a:t>    盖其又深，则其</a:t>
            </a:r>
            <a:r>
              <a:rPr lang="zh-CN" sz="2800">
                <a:solidFill>
                  <a:srgbClr val="0C17F0"/>
                </a:solidFill>
                <a:latin typeface="楷体" panose="02010609060101010101" charset="-122"/>
                <a:ea typeface="楷体" panose="02010609060101010101" charset="-122"/>
                <a:cs typeface="楷体" panose="02010609060101010101" charset="-122"/>
                <a:sym typeface="+mn-ea"/>
              </a:rPr>
              <a:t>至</a:t>
            </a:r>
            <a:r>
              <a:rPr lang="zh-CN" sz="2800">
                <a:latin typeface="楷体" panose="02010609060101010101" charset="-122"/>
                <a:ea typeface="楷体" panose="02010609060101010101" charset="-122"/>
                <a:cs typeface="楷体" panose="02010609060101010101" charset="-122"/>
                <a:sym typeface="+mn-ea"/>
              </a:rPr>
              <a:t>又加少矣。（至：到达的人）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819150" y="1062990"/>
            <a:ext cx="686117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宋体" panose="02010600030101010101" pitchFamily="2" charset="-122"/>
                <a:ea typeface="宋体" panose="02010600030101010101" pitchFamily="2" charset="-122"/>
                <a:cs typeface="+mn-cs"/>
              </a:rPr>
              <a:t>★ </a:t>
            </a:r>
            <a:r>
              <a:rPr kumimoji="0" lang="zh-CN" altLang="en-US" sz="3600" b="1" baseline="0" noProof="0">
                <a:solidFill>
                  <a:srgbClr val="C00000"/>
                </a:solidFill>
                <a:uFillTx/>
                <a:latin typeface="宋体" panose="02010600030101010101" pitchFamily="2" charset="-122"/>
                <a:ea typeface="宋体" panose="02010600030101010101" pitchFamily="2" charset="-122"/>
                <a:cs typeface="+mn-cs"/>
              </a:rPr>
              <a:t>判定</a:t>
            </a:r>
            <a:r>
              <a:rPr kumimoji="0" lang="zh-CN" altLang="en-US" sz="3600" b="1" baseline="0" noProof="0">
                <a:solidFill>
                  <a:srgbClr val="C00000"/>
                </a:solidFill>
                <a:uFillTx/>
                <a:latin typeface="+mn-ea"/>
                <a:cs typeface="+mn-cs"/>
              </a:rPr>
              <a:t>动词活用为名词的方法</a:t>
            </a:r>
          </a:p>
        </p:txBody>
      </p:sp>
      <p:sp>
        <p:nvSpPr>
          <p:cNvPr id="2" name="文本框 1"/>
          <p:cNvSpPr txBox="1"/>
          <p:nvPr/>
        </p:nvSpPr>
        <p:spPr>
          <a:xfrm>
            <a:off x="34290" y="2223770"/>
            <a:ext cx="11800840" cy="350266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）动词前有代词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作定语。</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）动词前有代词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作定语或用作助词。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）动词处于主语或宾语的位置。有时动词前没有</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，但是这些动词依然具有明显的表示人或事物的意义，同时处于句子的主语或宾语的位置，这样的动词要活用为名词。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）两个动词连用，如果不是连动关系，那么后一个动词要活用为名词。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855720" y="554355"/>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2.</a:t>
            </a:r>
            <a:r>
              <a:rPr kumimoji="0" lang="zh-CN" altLang="en-US" sz="3600" b="1" baseline="0" noProof="0">
                <a:solidFill>
                  <a:srgbClr val="C00000"/>
                </a:solidFill>
                <a:uFillTx/>
                <a:latin typeface="+mn-ea"/>
                <a:cs typeface="+mn-cs"/>
              </a:rPr>
              <a:t>动词的使动用法</a:t>
            </a:r>
          </a:p>
        </p:txBody>
      </p:sp>
      <p:sp>
        <p:nvSpPr>
          <p:cNvPr id="2" name="文本框 1"/>
          <p:cNvSpPr txBox="1"/>
          <p:nvPr/>
        </p:nvSpPr>
        <p:spPr>
          <a:xfrm>
            <a:off x="51435" y="1326515"/>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动词的使动用法，是指动词和它的宾语不是一般的支配与被支配的关系，而是使宾语所代表的人或事产生这个动词所表示的动作行为。</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一般来说，活用作使动词的动词，多数是不及物动词。不及物动词本来不带宾语，用于使动时，后面就带有宾语。翻译时要采用兼语式的形式。如：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楷体" panose="02010609060101010101" charset="-122"/>
                <a:sym typeface="+mn-ea"/>
              </a:rPr>
              <a:t>外连衡而</a:t>
            </a:r>
            <a:r>
              <a:rPr lang="zh-CN" sz="2800">
                <a:solidFill>
                  <a:srgbClr val="0C17F0"/>
                </a:solidFill>
                <a:latin typeface="楷体" panose="02010609060101010101" charset="-122"/>
                <a:ea typeface="楷体" panose="02010609060101010101" charset="-122"/>
                <a:cs typeface="楷体" panose="02010609060101010101" charset="-122"/>
                <a:sym typeface="+mn-ea"/>
              </a:rPr>
              <a:t>斗</a:t>
            </a:r>
            <a:r>
              <a:rPr lang="zh-CN" sz="2800">
                <a:latin typeface="楷体" panose="02010609060101010101" charset="-122"/>
                <a:ea typeface="楷体" panose="02010609060101010101" charset="-122"/>
                <a:cs typeface="楷体" panose="02010609060101010101" charset="-122"/>
                <a:sym typeface="+mn-ea"/>
              </a:rPr>
              <a:t>诸侯。（斗：使</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斗</a:t>
            </a:r>
            <a:r>
              <a:rPr lang="zh-CN" sz="2800">
                <a:latin typeface="楷体" panose="02010609060101010101" charset="-122"/>
                <a:ea typeface="楷体" panose="02010609060101010101" charset="-122"/>
                <a:cs typeface="楷体" panose="02010609060101010101" charset="-122"/>
                <a:sym typeface="+mn-ea"/>
              </a:rPr>
              <a:t>）</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及物动词也有活用为使动词，但较少见。如：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序八州而</a:t>
            </a:r>
            <a:r>
              <a:rPr lang="zh-CN" sz="2800">
                <a:solidFill>
                  <a:srgbClr val="0C17F0"/>
                </a:solidFill>
                <a:latin typeface="楷体" panose="02010609060101010101" charset="-122"/>
                <a:ea typeface="楷体" panose="02010609060101010101" charset="-122"/>
                <a:cs typeface="宋体" panose="02010600030101010101" pitchFamily="2" charset="-122"/>
                <a:sym typeface="+mn-ea"/>
              </a:rPr>
              <a:t>朝</a:t>
            </a:r>
            <a:r>
              <a:rPr lang="zh-CN" sz="2800">
                <a:latin typeface="楷体" panose="02010609060101010101" charset="-122"/>
                <a:ea typeface="楷体" panose="02010609060101010101" charset="-122"/>
                <a:cs typeface="宋体" panose="02010600030101010101" pitchFamily="2" charset="-122"/>
                <a:sym typeface="+mn-ea"/>
              </a:rPr>
              <a:t>同列，百有余年矣。（朝：使同列朝）</a:t>
            </a:r>
            <a:endParaRPr lang="zh-CN"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注：及物动词本来就带宾语，在形式上与使动用法没有区别，区别只在意义上，这就需要认真具体分析具体语言环境，根据上下文来分辨。</a:t>
            </a:r>
          </a:p>
          <a:p>
            <a:pPr marL="0" marR="0" lvl="0" indent="0" algn="l" defTabSz="914400" rtl="0" eaLnBrk="1" fontAlgn="base" latinLnBrk="0" hangingPunct="1">
              <a:lnSpc>
                <a:spcPts val="3800"/>
              </a:lnSpc>
              <a:spcBef>
                <a:spcPct val="0"/>
              </a:spcBef>
              <a:spcAft>
                <a:spcPct val="0"/>
              </a:spcAft>
              <a:buClrTx/>
              <a:buSzTx/>
              <a:buFontTx/>
              <a:buNone/>
              <a:defRPr/>
            </a:pPr>
            <a:endParaRPr lang="zh-CN" sz="28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855720" y="554355"/>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3.</a:t>
            </a:r>
            <a:r>
              <a:rPr kumimoji="0" lang="zh-CN" altLang="en-US" sz="3600" b="1" baseline="0" noProof="0">
                <a:solidFill>
                  <a:srgbClr val="C00000"/>
                </a:solidFill>
                <a:uFillTx/>
                <a:latin typeface="+mn-ea"/>
                <a:cs typeface="+mn-cs"/>
              </a:rPr>
              <a:t>动词的为动用法</a:t>
            </a:r>
          </a:p>
        </p:txBody>
      </p:sp>
      <p:sp>
        <p:nvSpPr>
          <p:cNvPr id="2" name="文本框 1"/>
          <p:cNvSpPr txBox="1"/>
          <p:nvPr/>
        </p:nvSpPr>
        <p:spPr>
          <a:xfrm>
            <a:off x="51435" y="1326515"/>
            <a:ext cx="11800840"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动词的为动用法，就是动词带宾语，含有主语</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为了宾语怎么样</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的意味，一般可译为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。如：</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后人哀之而不鉴之，亦使后人而复</a:t>
            </a:r>
            <a:r>
              <a:rPr lang="zh-CN" altLang="en-US" sz="2800">
                <a:solidFill>
                  <a:srgbClr val="0C17F0"/>
                </a:solidFill>
                <a:latin typeface="楷体" panose="02010609060101010101" charset="-122"/>
                <a:ea typeface="楷体" panose="02010609060101010101" charset="-122"/>
                <a:cs typeface="楷体" panose="02010609060101010101" charset="-122"/>
                <a:sym typeface="+mn-ea"/>
              </a:rPr>
              <a:t>哀</a:t>
            </a:r>
            <a:r>
              <a:rPr lang="zh-CN" altLang="en-US" sz="2800">
                <a:latin typeface="楷体" panose="02010609060101010101" charset="-122"/>
                <a:ea typeface="楷体" panose="02010609060101010101" charset="-122"/>
                <a:cs typeface="楷体" panose="02010609060101010101" charset="-122"/>
                <a:sym typeface="+mn-ea"/>
              </a:rPr>
              <a:t>后人也。（哀：为</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哀叹）</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动词的为动用法大致可以分为以下四种类型：</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）表示为了某一目的而施行某一行动，宾语是动词谓语赖以存在的目的。</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）表示出于某一原因而施行某一行动。如：</a:t>
            </a:r>
            <a:r>
              <a:rPr lang="zh-CN" altLang="en-US" sz="2800">
                <a:latin typeface="楷体" panose="02010609060101010101" charset="-122"/>
                <a:ea typeface="楷体" panose="02010609060101010101" charset="-122"/>
                <a:cs typeface="楷体" panose="02010609060101010101" charset="-122"/>
                <a:sym typeface="+mn-ea"/>
              </a:rPr>
              <a:t>猿猱欲渡</a:t>
            </a:r>
            <a:r>
              <a:rPr lang="zh-CN" altLang="en-US" sz="2800">
                <a:solidFill>
                  <a:srgbClr val="0C17F0"/>
                </a:solidFill>
                <a:latin typeface="楷体" panose="02010609060101010101" charset="-122"/>
                <a:ea typeface="楷体" panose="02010609060101010101" charset="-122"/>
                <a:cs typeface="楷体" panose="02010609060101010101" charset="-122"/>
                <a:sym typeface="+mn-ea"/>
              </a:rPr>
              <a:t>愁</a:t>
            </a:r>
            <a:r>
              <a:rPr lang="zh-CN" altLang="en-US" sz="2800">
                <a:latin typeface="楷体" panose="02010609060101010101" charset="-122"/>
                <a:ea typeface="楷体" panose="02010609060101010101" charset="-122"/>
                <a:cs typeface="楷体" panose="02010609060101010101" charset="-122"/>
                <a:sym typeface="+mn-ea"/>
              </a:rPr>
              <a:t>攀援。（愁：为</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发愁）</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）表示给（替）宾语施行某一行动，宾语是动词谓语的服务对象。</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）表示对（向）宾语施行某一行动，宾语是动词谓语的面向对象。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0370" y="452120"/>
            <a:ext cx="11576050" cy="5784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宋体" panose="02010600030101010101" pitchFamily="2" charset="-122"/>
                <a:sym typeface="+mn-ea"/>
              </a:rPr>
              <a:t>对点训练：</a:t>
            </a:r>
          </a:p>
        </p:txBody>
      </p:sp>
      <p:sp>
        <p:nvSpPr>
          <p:cNvPr id="3" name="文本框 2"/>
          <p:cNvSpPr txBox="1"/>
          <p:nvPr/>
        </p:nvSpPr>
        <p:spPr>
          <a:xfrm>
            <a:off x="195580" y="1227455"/>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请找出画线句子活用词，并翻译句子。</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秋九月，</a:t>
            </a:r>
            <a:r>
              <a:rPr lang="zh-CN" altLang="en-US" sz="2800" u="sng">
                <a:latin typeface="楷体" panose="02010609060101010101" charset="-122"/>
                <a:ea typeface="楷体" panose="02010609060101010101" charset="-122"/>
                <a:cs typeface="楷体" panose="02010609060101010101" charset="-122"/>
                <a:sym typeface="+mn-ea"/>
              </a:rPr>
              <a:t>晋侯饮赵盾酒，伏甲，将攻之。</a:t>
            </a:r>
            <a:r>
              <a:rPr lang="zh-CN" altLang="en-US" sz="2800">
                <a:latin typeface="楷体" panose="02010609060101010101" charset="-122"/>
                <a:ea typeface="楷体" panose="02010609060101010101" charset="-122"/>
                <a:cs typeface="楷体" panose="02010609060101010101" charset="-122"/>
                <a:sym typeface="+mn-ea"/>
              </a:rPr>
              <a:t>其右提弥明知之，趋登，曰：</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臣侍君宴，过三爵，非礼也。</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遂扶以下。（节选自《左传》）</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活用词：</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【参考答案】饮：动词的使动用法，使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饮酒</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【参考译文】</a:t>
            </a:r>
            <a:r>
              <a:rPr lang="zh-CN" altLang="en-US" sz="2800">
                <a:latin typeface="楷体" panose="02010609060101010101" charset="-122"/>
                <a:ea typeface="楷体" panose="02010609060101010101" charset="-122"/>
                <a:cs typeface="楷体" panose="02010609060101010101" charset="-122"/>
                <a:sym typeface="+mn-ea"/>
              </a:rPr>
              <a:t>秋九月，</a:t>
            </a:r>
            <a:r>
              <a:rPr lang="zh-CN" altLang="en-US" sz="2800">
                <a:solidFill>
                  <a:srgbClr val="0C17F0"/>
                </a:solidFill>
                <a:latin typeface="楷体" panose="02010609060101010101" charset="-122"/>
                <a:ea typeface="楷体" panose="02010609060101010101" charset="-122"/>
                <a:cs typeface="楷体" panose="02010609060101010101" charset="-122"/>
                <a:sym typeface="+mn-ea"/>
              </a:rPr>
              <a:t>晋灵公赐给赵盾酒喝，预先埋伏好身穿铠甲的武士，准备攻杀赵盾。</a:t>
            </a:r>
            <a:r>
              <a:rPr lang="zh-CN" altLang="en-US" sz="2800">
                <a:latin typeface="楷体" panose="02010609060101010101" charset="-122"/>
                <a:ea typeface="楷体" panose="02010609060101010101" charset="-122"/>
                <a:cs typeface="楷体" panose="02010609060101010101" charset="-122"/>
                <a:sym typeface="+mn-ea"/>
              </a:rPr>
              <a:t>赵盾的车右提弥明发现了情况，快步走上堂去，说：“臣子侍奉国君饮酒，超过了三杯，不合乎礼仪。”于是就扶赵盾下堂。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edge">
                                      <p:cBhvr>
                                        <p:cTn id="7" dur="2000"/>
                                        <p:tgtEl>
                                          <p:spTgt spid="3">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edge">
                                      <p:cBhvr>
                                        <p:cTn id="1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20370" y="459740"/>
            <a:ext cx="11351895"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请找出画线句中的活用词，并翻译句子。</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狼度简子之去远，而作声囊中曰：“</a:t>
            </a:r>
            <a:r>
              <a:rPr lang="zh-CN" altLang="en-US" sz="2800" u="sng">
                <a:latin typeface="楷体" panose="02010609060101010101" charset="-122"/>
                <a:ea typeface="楷体" panose="02010609060101010101" charset="-122"/>
                <a:cs typeface="楷体" panose="02010609060101010101" charset="-122"/>
                <a:sym typeface="+mn-ea"/>
              </a:rPr>
              <a:t>出我囊，解我缚，我将逝矣。</a:t>
            </a:r>
            <a:r>
              <a:rPr lang="zh-CN" altLang="en-US" sz="2800">
                <a:latin typeface="楷体" panose="02010609060101010101" charset="-122"/>
                <a:ea typeface="楷体" panose="02010609060101010101" charset="-122"/>
                <a:cs typeface="楷体" panose="02010609060101010101" charset="-122"/>
                <a:sym typeface="+mn-ea"/>
              </a:rPr>
              <a:t>”先生举手出狼，狼咆哮谓先生曰：“我馁甚，馁不得食，亦终必亡而已。先生既墨者，思一利天下，</a:t>
            </a:r>
            <a:r>
              <a:rPr lang="zh-CN" altLang="en-US" sz="2800" u="sng">
                <a:latin typeface="楷体" panose="02010609060101010101" charset="-122"/>
                <a:ea typeface="楷体" panose="02010609060101010101" charset="-122"/>
                <a:cs typeface="楷体" panose="02010609060101010101" charset="-122"/>
                <a:sym typeface="+mn-ea"/>
              </a:rPr>
              <a:t>又何吝一躯啖我而全微命乎?</a:t>
            </a:r>
            <a:r>
              <a:rPr lang="zh-CN" altLang="en-US" sz="2800">
                <a:latin typeface="楷体" panose="02010609060101010101" charset="-122"/>
                <a:ea typeface="楷体" panose="02010609060101010101" charset="-122"/>
                <a:cs typeface="楷体" panose="02010609060101010101" charset="-122"/>
                <a:sym typeface="+mn-ea"/>
              </a:rPr>
              <a:t>”遂鼓吻奋爪，以向先生。(节选自《中山狼传》)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①活用词：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②活用词: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①出，使动用法，使……出。</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【译文】把我从袋子里放出来，解掉绑我的绳子，我要离开了。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②啖，使动用法，使……吃；全，使动用法，使……全，保全。</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【译文】又何必吝惜一副身躯，让我吃掉而让我保全小命呢?       </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67335" y="1287780"/>
            <a:ext cx="11800840"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楷体" panose="02010609060101010101" charset="-122"/>
                <a:ea typeface="楷体" panose="02010609060101010101" charset="-122"/>
                <a:cs typeface="楷体" panose="02010609060101010101" charset="-122"/>
                <a:sym typeface="+mn-ea"/>
              </a:rPr>
              <a:t>狼估计简子走远了，就在袋子里面发出声音说：“把我从袋子里放出来，解掉绑我的绳子，我要离开了。”先生动手放出狼，狼咆哮着对先生说：“我非常饿，饿了没有食物，也终将死掉先生既然是墨家学士，想着为天下做贡献，又何必吝惜一副身躯，让我吃掉而让我保全小命呢?”于是张开利嘴舞动尖爪，向先生(进攻）。</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469900"/>
            <a:ext cx="11745595" cy="6123940"/>
          </a:xfrm>
          <a:prstGeom prst="rect">
            <a:avLst/>
          </a:prstGeom>
          <a:noFill/>
          <a:ln w="9525">
            <a:noFill/>
          </a:ln>
        </p:spPr>
        <p:txBody>
          <a:bodyPr wrap="square">
            <a:spAutoFit/>
          </a:bodyPr>
          <a:lstStyle/>
          <a:p>
            <a:pPr indent="0">
              <a:lnSpc>
                <a:spcPct val="100000"/>
              </a:lnSpc>
            </a:pPr>
            <a:r>
              <a:rPr lang="en-US" altLang="zh-CN" sz="2800" b="0">
                <a:latin typeface="楷体" panose="02010609060101010101" charset="-122"/>
                <a:ea typeface="楷体" panose="02010609060101010101" charset="-122"/>
                <a:cs typeface="楷体" panose="02010609060101010101" charset="-122"/>
              </a:rPr>
              <a:t>    </a:t>
            </a:r>
            <a:r>
              <a:rPr lang="zh-CN" altLang="en-US" sz="2800" b="0">
                <a:latin typeface="楷体" panose="02010609060101010101" charset="-122"/>
                <a:ea typeface="楷体" panose="02010609060101010101" charset="-122"/>
                <a:cs typeface="楷体" panose="02010609060101010101" charset="-122"/>
              </a:rPr>
              <a:t>明日（第二天），智伯以疵之言告二子，二子曰：“此夫谗人，欲为赵氏游说，使主疑于二家而懈于攻赵氏也。不然（这样），夫</a:t>
            </a:r>
            <a:r>
              <a:rPr lang="zh-CN" altLang="en-US" sz="2800" b="0" u="sng">
                <a:latin typeface="楷体" panose="02010609060101010101" charset="-122"/>
                <a:ea typeface="楷体" panose="02010609060101010101" charset="-122"/>
                <a:cs typeface="楷体" panose="02010609060101010101" charset="-122"/>
              </a:rPr>
              <a:t>二家岂不利朝夕分赵氏之田</a:t>
            </a:r>
            <a:r>
              <a:rPr lang="zh-CN" altLang="en-US" sz="2800" b="0">
                <a:latin typeface="楷体" panose="02010609060101010101" charset="-122"/>
                <a:ea typeface="楷体" panose="02010609060101010101" charset="-122"/>
                <a:cs typeface="楷体" panose="02010609060101010101" charset="-122"/>
              </a:rPr>
              <a:t>，而欲为危难不可成之事乎！”二子出，疵入曰：“主何以．臣之言告二子也？”智伯曰：“子何以．知之？”对曰：“臣见其视臣而趋疾，知臣得其情故也。”智伯不悛．（成语“怙恶不悛”）。 疵请使于齐。</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    赵襄子使张孟谈潜出见二子，曰：“臣闻唇亡则齿寒。今智伯率韩、魏以攻赵，赵亡则韩、魏为之次矣。”二子曰：“我心知其然也，恐事未遂（成功。成语“功成名遂”）而谋泄，则祸立至矣。”张孟谈曰：“谋出二主之口，入臣之耳，何伤（妨害）也！”二子乃潜与张孟谈约，为之期日而遣之。</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    襄子夜使人杀守堤之吏，而决水灌智伯军。智伯军救水而乱，韩、魏翼而击之，襄子将卒犯（进攻）其前，大败智伯之众，遂杀智伯，尽灭智氏之族。三家分智氏之田。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宋体" panose="02010600030101010101" pitchFamily="2" charset="-122"/>
                <a:ea typeface="宋体" panose="02010600030101010101" pitchFamily="2" charset="-122"/>
                <a:cs typeface="+mn-cs"/>
              </a:rPr>
              <a:t>Ⅲ</a:t>
            </a:r>
            <a:r>
              <a:rPr kumimoji="0" lang="en-US" altLang="zh-CN" sz="3600" b="1" baseline="0" noProof="0">
                <a:solidFill>
                  <a:srgbClr val="C00000"/>
                </a:solidFill>
                <a:uFillTx/>
                <a:latin typeface="宋体" panose="02010600030101010101" pitchFamily="2" charset="-122"/>
                <a:ea typeface="宋体" panose="02010600030101010101" pitchFamily="2" charset="-122"/>
                <a:cs typeface="+mn-cs"/>
              </a:rPr>
              <a:t>.</a:t>
            </a:r>
            <a:r>
              <a:rPr kumimoji="0" lang="zh-CN" altLang="en-US" sz="3600" b="1" baseline="0" noProof="0">
                <a:solidFill>
                  <a:srgbClr val="C00000"/>
                </a:solidFill>
                <a:uFillTx/>
                <a:latin typeface="+mn-ea"/>
                <a:cs typeface="+mn-cs"/>
              </a:rPr>
              <a:t>形容词活用</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1.</a:t>
            </a:r>
            <a:r>
              <a:rPr kumimoji="0" lang="zh-CN" altLang="zh-CN" sz="3600" b="1" baseline="0" noProof="0">
                <a:solidFill>
                  <a:srgbClr val="C00000"/>
                </a:solidFill>
                <a:uFillTx/>
                <a:latin typeface="+mn-ea"/>
                <a:cs typeface="+mn-cs"/>
              </a:rPr>
              <a:t>形容</a:t>
            </a:r>
            <a:r>
              <a:rPr kumimoji="0" lang="zh-CN" altLang="en-US" sz="3600" b="1" baseline="0" noProof="0">
                <a:solidFill>
                  <a:srgbClr val="C00000"/>
                </a:solidFill>
                <a:uFillTx/>
                <a:latin typeface="+mn-ea"/>
                <a:cs typeface="+mn-cs"/>
              </a:rPr>
              <a:t>词活用为名词</a:t>
            </a:r>
          </a:p>
        </p:txBody>
      </p:sp>
      <p:sp>
        <p:nvSpPr>
          <p:cNvPr id="2" name="文本框 1"/>
          <p:cNvSpPr txBox="1"/>
          <p:nvPr/>
        </p:nvSpPr>
        <p:spPr>
          <a:xfrm>
            <a:off x="42545" y="2280285"/>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在文言文中，当形容词处在句中主语或宾语的位置上，具有明显的表示人或事物的特征和意义，它就活用为名词。</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形容词活用作名词，有以下类型：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951865"/>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：形容词用在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其</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后充当中心语时，活用为名词。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如：行李之往来，共其</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乏困</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。（乏困：缺少的东西）</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：形容词作主语、宾语时，活用为名词。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如：群</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贤</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毕至。（贤：贤能的人。）</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至于</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幽暗昏惑</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而无物以相之。（幽暗昏惑：叫人迷乱的地方。）</a:t>
            </a:r>
          </a:p>
          <a:p>
            <a:pPr marL="0" marR="0" lvl="0" indent="0" algn="l" defTabSz="914400" rtl="0" eaLnBrk="1" fontAlgn="base" latinLnBrk="0" hangingPunct="1">
              <a:lnSpc>
                <a:spcPts val="3800"/>
              </a:lnSpc>
              <a:spcBef>
                <a:spcPct val="0"/>
              </a:spcBef>
              <a:spcAft>
                <a:spcPct val="0"/>
              </a:spcAft>
              <a:buClrTx/>
              <a:buSzTx/>
              <a:buFontTx/>
              <a:buNone/>
              <a:defRPr/>
            </a:pP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：形容词用在数词后面作中心语，活用为名词。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如：四</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具，二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难</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并。（美：美好的东西；难：难得的贤主和嘉宾。）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2.</a:t>
            </a:r>
            <a:r>
              <a:rPr kumimoji="0" lang="zh-CN" altLang="zh-CN" sz="3600" b="1" baseline="0" noProof="0">
                <a:solidFill>
                  <a:srgbClr val="C00000"/>
                </a:solidFill>
                <a:uFillTx/>
                <a:latin typeface="+mn-ea"/>
                <a:cs typeface="+mn-cs"/>
              </a:rPr>
              <a:t>形容</a:t>
            </a:r>
            <a:r>
              <a:rPr kumimoji="0" lang="zh-CN" altLang="en-US" sz="3600" b="1" baseline="0" noProof="0">
                <a:solidFill>
                  <a:srgbClr val="C00000"/>
                </a:solidFill>
                <a:uFillTx/>
                <a:latin typeface="+mn-ea"/>
                <a:cs typeface="+mn-cs"/>
              </a:rPr>
              <a:t>词活用为动词</a:t>
            </a:r>
          </a:p>
        </p:txBody>
      </p:sp>
      <p:sp>
        <p:nvSpPr>
          <p:cNvPr id="2" name="文本框 1"/>
          <p:cNvSpPr txBox="1"/>
          <p:nvPr/>
        </p:nvSpPr>
        <p:spPr>
          <a:xfrm>
            <a:off x="42545" y="2280285"/>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形容词活用作动词，是指形容词带宾语后，具有了动词的性质，它和宾语的关系是动宾关系。常见的句子结构形式为：主</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宾</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形容词活用作动词，有以下类型：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951865"/>
            <a:ext cx="11800840" cy="398970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：能愿动词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如：火</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足以</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也。（明：照明。）</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名词（代词）。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如：（项伯）素</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善</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留侯张良</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。（善：与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交好。）</a:t>
            </a:r>
          </a:p>
          <a:p>
            <a:pPr marL="0" marR="0" lvl="0" indent="0" algn="l" defTabSz="914400" rtl="0" eaLnBrk="1" fontAlgn="base" latinLnBrk="0" hangingPunct="1">
              <a:lnSpc>
                <a:spcPts val="3800"/>
              </a:lnSpc>
              <a:spcBef>
                <a:spcPct val="0"/>
              </a:spcBef>
              <a:spcAft>
                <a:spcPct val="0"/>
              </a:spcAft>
              <a:buClrTx/>
              <a:buSzTx/>
              <a:buFontTx/>
              <a:buNone/>
              <a:defRPr/>
            </a:pP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：形容词表示某种动态。</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如：邻之</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厚</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，君之</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薄</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也。（厚：变雄厚；薄：变薄弱。）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575810"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3.</a:t>
            </a:r>
            <a:r>
              <a:rPr kumimoji="0" lang="zh-CN" altLang="zh-CN" sz="3600" b="1" baseline="0" noProof="0">
                <a:solidFill>
                  <a:srgbClr val="C00000"/>
                </a:solidFill>
                <a:uFillTx/>
                <a:latin typeface="+mn-ea"/>
                <a:cs typeface="+mn-cs"/>
              </a:rPr>
              <a:t>形容</a:t>
            </a:r>
            <a:r>
              <a:rPr kumimoji="0" lang="zh-CN" altLang="en-US" sz="3600" b="1" baseline="0" noProof="0">
                <a:solidFill>
                  <a:srgbClr val="C00000"/>
                </a:solidFill>
                <a:uFillTx/>
                <a:latin typeface="+mn-ea"/>
                <a:cs typeface="+mn-cs"/>
              </a:rPr>
              <a:t>词的使动用法</a:t>
            </a:r>
          </a:p>
        </p:txBody>
      </p:sp>
      <p:sp>
        <p:nvSpPr>
          <p:cNvPr id="2" name="文本框 1"/>
          <p:cNvSpPr txBox="1"/>
          <p:nvPr/>
        </p:nvSpPr>
        <p:spPr>
          <a:xfrm>
            <a:off x="42545" y="2280285"/>
            <a:ext cx="11800840"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形容词带上宾语以后，如果使得宾语具有这个形容词的性质和状态，那么这个形容词就活用为使动词。如：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春风又</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绿</a:t>
            </a:r>
            <a:r>
              <a:rPr lang="zh-CN" sz="2800">
                <a:latin typeface="宋体" panose="02010600030101010101" pitchFamily="2" charset="-122"/>
                <a:ea typeface="宋体" panose="02010600030101010101" pitchFamily="2" charset="-122"/>
                <a:cs typeface="宋体" panose="02010600030101010101" pitchFamily="2" charset="-122"/>
                <a:sym typeface="+mn-ea"/>
              </a:rPr>
              <a:t>江南岸。（绿：使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变绿</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大王必欲</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急</a:t>
            </a:r>
            <a:r>
              <a:rPr lang="zh-CN" sz="2800">
                <a:latin typeface="宋体" panose="02010600030101010101" pitchFamily="2" charset="-122"/>
                <a:ea typeface="宋体" panose="02010600030101010101" pitchFamily="2" charset="-122"/>
                <a:cs typeface="宋体" panose="02010600030101010101" pitchFamily="2" charset="-122"/>
                <a:sym typeface="+mn-ea"/>
              </a:rPr>
              <a:t>臣。（急：使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急</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既来之，则</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安</a:t>
            </a:r>
            <a:r>
              <a:rPr lang="zh-CN" sz="2800">
                <a:latin typeface="宋体" panose="02010600030101010101" pitchFamily="2" charset="-122"/>
                <a:ea typeface="宋体" panose="02010600030101010101" pitchFamily="2" charset="-122"/>
                <a:cs typeface="宋体" panose="02010600030101010101" pitchFamily="2" charset="-122"/>
                <a:sym typeface="+mn-ea"/>
              </a:rPr>
              <a:t>之》（安：使</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安</a:t>
            </a:r>
            <a:r>
              <a:rPr lang="zh-CN"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15060"/>
            <a:ext cx="4575810"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4.</a:t>
            </a:r>
            <a:r>
              <a:rPr kumimoji="0" lang="zh-CN" altLang="zh-CN" sz="3600" b="1" baseline="0" noProof="0">
                <a:solidFill>
                  <a:srgbClr val="C00000"/>
                </a:solidFill>
                <a:uFillTx/>
                <a:latin typeface="+mn-ea"/>
                <a:cs typeface="+mn-cs"/>
              </a:rPr>
              <a:t>形容</a:t>
            </a:r>
            <a:r>
              <a:rPr kumimoji="0" lang="zh-CN" altLang="en-US" sz="3600" b="1" baseline="0" noProof="0">
                <a:solidFill>
                  <a:srgbClr val="C00000"/>
                </a:solidFill>
                <a:uFillTx/>
                <a:latin typeface="+mn-ea"/>
                <a:cs typeface="+mn-cs"/>
              </a:rPr>
              <a:t>词的意动用法</a:t>
            </a:r>
          </a:p>
        </p:txBody>
      </p:sp>
      <p:sp>
        <p:nvSpPr>
          <p:cNvPr id="2" name="文本框 1"/>
          <p:cNvSpPr txBox="1"/>
          <p:nvPr/>
        </p:nvSpPr>
        <p:spPr>
          <a:xfrm>
            <a:off x="42545" y="2280285"/>
            <a:ext cx="11800840" cy="252793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形容词的意动用法，就是把形容词放在宾语前面，表示主观上认为（觉得）宾语所表示的事物具有这个形容词所表示的性质或状态。如：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渔人甚</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异</a:t>
            </a:r>
            <a:r>
              <a:rPr lang="zh-CN" sz="2800">
                <a:latin typeface="宋体" panose="02010600030101010101" pitchFamily="2" charset="-122"/>
                <a:ea typeface="宋体" panose="02010600030101010101" pitchFamily="2" charset="-122"/>
                <a:cs typeface="宋体" panose="02010600030101010101" pitchFamily="2" charset="-122"/>
                <a:sym typeface="+mn-ea"/>
              </a:rPr>
              <a:t>之。（异：认为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奇怪。</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吾妻之</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美</a:t>
            </a:r>
            <a:r>
              <a:rPr lang="zh-CN" sz="2800">
                <a:latin typeface="宋体" panose="02010600030101010101" pitchFamily="2" charset="-122"/>
                <a:ea typeface="宋体" panose="02010600030101010101" pitchFamily="2" charset="-122"/>
                <a:cs typeface="宋体" panose="02010600030101010101" pitchFamily="2" charset="-122"/>
                <a:sym typeface="+mn-ea"/>
              </a:rPr>
              <a:t>我者。（美：以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为美。</a:t>
            </a:r>
            <a:r>
              <a:rPr lang="zh-CN" sz="2800">
                <a:latin typeface="宋体" panose="02010600030101010101" pitchFamily="2" charset="-122"/>
                <a:ea typeface="宋体" panose="02010600030101010101" pitchFamily="2" charset="-122"/>
                <a:cs typeface="宋体" panose="02010600030101010101" pitchFamily="2" charset="-122"/>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且庸人尚</a:t>
            </a:r>
            <a:r>
              <a:rPr lang="zh-CN"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羞</a:t>
            </a:r>
            <a:r>
              <a:rPr lang="zh-CN" sz="2800">
                <a:latin typeface="宋体" panose="02010600030101010101" pitchFamily="2" charset="-122"/>
                <a:ea typeface="宋体" panose="02010600030101010101" pitchFamily="2" charset="-122"/>
                <a:cs typeface="宋体" panose="02010600030101010101" pitchFamily="2" charset="-122"/>
                <a:sym typeface="+mn-ea"/>
              </a:rPr>
              <a:t>之，况于将相乎。（羞：以</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为羞，感到羞耻。</a:t>
            </a:r>
            <a:r>
              <a:rPr lang="zh-CN"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2668905" y="564515"/>
            <a:ext cx="6565900"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宋体" panose="02010600030101010101" pitchFamily="2" charset="-122"/>
                <a:ea typeface="宋体" panose="02010600030101010101" pitchFamily="2" charset="-122"/>
                <a:cs typeface="+mn-cs"/>
              </a:rPr>
              <a:t>★ </a:t>
            </a:r>
            <a:r>
              <a:rPr kumimoji="0" lang="zh-CN" altLang="en-US" sz="3600" b="1" baseline="0" noProof="0">
                <a:solidFill>
                  <a:srgbClr val="C00000"/>
                </a:solidFill>
                <a:uFillTx/>
                <a:latin typeface="宋体" panose="02010600030101010101" pitchFamily="2" charset="-122"/>
                <a:ea typeface="宋体" panose="02010600030101010101" pitchFamily="2" charset="-122"/>
                <a:cs typeface="+mn-cs"/>
              </a:rPr>
              <a:t>使动用法和意动用法的区分</a:t>
            </a:r>
          </a:p>
        </p:txBody>
      </p:sp>
      <p:sp>
        <p:nvSpPr>
          <p:cNvPr id="2" name="文本框 1"/>
          <p:cNvSpPr txBox="1"/>
          <p:nvPr/>
        </p:nvSpPr>
        <p:spPr>
          <a:xfrm>
            <a:off x="51435" y="1571625"/>
            <a:ext cx="11800840" cy="398970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有些使动用法与意动用法较难区分，必须紧扣上下文，研究句子本身所表达的意思，方能确定其是何种用法。如：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solidFill>
                  <a:srgbClr val="FF0000"/>
                </a:solidFill>
                <a:latin typeface="楷体" panose="02010609060101010101" charset="-122"/>
                <a:ea typeface="楷体" panose="02010609060101010101" charset="-122"/>
                <a:cs typeface="楷体" panose="02010609060101010101" charset="-122"/>
                <a:sym typeface="+mn-ea"/>
              </a:rPr>
              <a:t>小</a:t>
            </a:r>
            <a:r>
              <a:rPr lang="zh-CN" sz="2800">
                <a:latin typeface="楷体" panose="02010609060101010101" charset="-122"/>
                <a:ea typeface="楷体" panose="02010609060101010101" charset="-122"/>
                <a:cs typeface="楷体" panose="02010609060101010101" charset="-122"/>
                <a:sym typeface="+mn-ea"/>
              </a:rPr>
              <a:t>  ① 工师得大木，则王喜；匠人斫而</a:t>
            </a:r>
            <a:r>
              <a:rPr lang="zh-CN" sz="2800">
                <a:solidFill>
                  <a:srgbClr val="0C17F0"/>
                </a:solidFill>
                <a:latin typeface="楷体" panose="02010609060101010101" charset="-122"/>
                <a:ea typeface="楷体" panose="02010609060101010101" charset="-122"/>
                <a:cs typeface="楷体" panose="02010609060101010101" charset="-122"/>
                <a:sym typeface="+mn-ea"/>
              </a:rPr>
              <a:t>小</a:t>
            </a:r>
            <a:r>
              <a:rPr lang="zh-CN" sz="2800">
                <a:latin typeface="楷体" panose="02010609060101010101" charset="-122"/>
                <a:ea typeface="楷体" panose="02010609060101010101" charset="-122"/>
                <a:cs typeface="楷体" panose="02010609060101010101" charset="-122"/>
                <a:sym typeface="+mn-ea"/>
              </a:rPr>
              <a:t>之，则王怒。</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楷体" panose="02010609060101010101" charset="-122"/>
                <a:ea typeface="楷体" panose="02010609060101010101" charset="-122"/>
                <a:cs typeface="楷体" panose="02010609060101010101" charset="-122"/>
                <a:sym typeface="+mn-ea"/>
              </a:rPr>
              <a:t>        ② 孔子登泰山而</a:t>
            </a:r>
            <a:r>
              <a:rPr lang="zh-CN" sz="2800">
                <a:solidFill>
                  <a:srgbClr val="0C17F0"/>
                </a:solidFill>
                <a:latin typeface="楷体" panose="02010609060101010101" charset="-122"/>
                <a:ea typeface="楷体" panose="02010609060101010101" charset="-122"/>
                <a:cs typeface="楷体" panose="02010609060101010101" charset="-122"/>
                <a:sym typeface="+mn-ea"/>
              </a:rPr>
              <a:t>小</a:t>
            </a:r>
            <a:r>
              <a:rPr lang="zh-CN" sz="2800">
                <a:latin typeface="楷体" panose="02010609060101010101" charset="-122"/>
                <a:ea typeface="楷体" panose="02010609060101010101" charset="-122"/>
                <a:cs typeface="楷体" panose="02010609060101010101" charset="-122"/>
                <a:sym typeface="+mn-ea"/>
              </a:rPr>
              <a:t>天下。</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楷体" panose="02010609060101010101" charset="-122"/>
                <a:ea typeface="楷体" panose="02010609060101010101" charset="-122"/>
                <a:cs typeface="楷体" panose="02010609060101010101"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 ①中的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是</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使之小</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，使它小了；</a:t>
            </a:r>
            <a:r>
              <a:rPr lang="zh-CN" sz="2800">
                <a:latin typeface="宋体" panose="02010600030101010101" pitchFamily="2" charset="-122"/>
                <a:ea typeface="宋体" panose="02010600030101010101" pitchFamily="2" charset="-122"/>
                <a:cs typeface="楷体" panose="02010609060101010101" charset="-122"/>
                <a:sym typeface="+mn-ea"/>
              </a:rPr>
              <a:t>②中的</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小</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是</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以之为小</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，认为鲁地小了。通过此例不难看出，使动用法侧重客观行动，而意动用法侧重于主观感受，是个人的看法，事实未见得如此，如</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小天下</a:t>
            </a:r>
            <a:r>
              <a:rPr lang="en-US" altLang="zh-CN" sz="2800">
                <a:latin typeface="宋体" panose="02010600030101010101" pitchFamily="2" charset="-122"/>
                <a:ea typeface="宋体" panose="02010600030101010101" pitchFamily="2"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楷体" panose="02010609060101010101" charset="-122"/>
                <a:sym typeface="+mn-ea"/>
              </a:rPr>
              <a:t>，其实只是孔子的一种主观感受，天下并未变小。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0370" y="452120"/>
            <a:ext cx="11576050" cy="5784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sz="2800" b="1">
                <a:latin typeface="微软雅黑" panose="020b0503020204020204" pitchFamily="34" charset="-122"/>
                <a:ea typeface="微软雅黑" panose="020b0503020204020204" pitchFamily="34" charset="-122"/>
                <a:cs typeface="宋体" panose="02010600030101010101" pitchFamily="2" charset="-122"/>
                <a:sym typeface="+mn-ea"/>
              </a:rPr>
              <a:t>对点训练：</a:t>
            </a:r>
          </a:p>
        </p:txBody>
      </p:sp>
      <p:sp>
        <p:nvSpPr>
          <p:cNvPr id="3" name="文本框 2"/>
          <p:cNvSpPr txBox="1"/>
          <p:nvPr/>
        </p:nvSpPr>
        <p:spPr>
          <a:xfrm>
            <a:off x="195580" y="1098550"/>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请找出画线句中的活用词，并翻译句子。</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楷体" panose="02010609060101010101" charset="-122"/>
                <a:sym typeface="+mn-ea"/>
              </a:rPr>
              <a:t> 渤海鲍宣妻者，桓氏之女也，字少君。宣尝就少君父学，</a:t>
            </a:r>
            <a:r>
              <a:rPr lang="zh-CN" altLang="en-US" sz="2800" u="sng">
                <a:latin typeface="楷体" panose="02010609060101010101" charset="-122"/>
                <a:ea typeface="楷体" panose="02010609060101010101" charset="-122"/>
                <a:cs typeface="楷体" panose="02010609060101010101" charset="-122"/>
                <a:sym typeface="+mn-ea"/>
              </a:rPr>
              <a:t>父奇其清苦，故以女妻之，装送资贿甚盛。</a:t>
            </a:r>
            <a:r>
              <a:rPr lang="zh-CN" altLang="en-US" sz="2800">
                <a:latin typeface="楷体" panose="02010609060101010101" charset="-122"/>
                <a:ea typeface="楷体" panose="02010609060101010101" charset="-122"/>
                <a:cs typeface="楷体" panose="02010609060101010101" charset="-122"/>
                <a:sym typeface="+mn-ea"/>
              </a:rPr>
              <a:t>宣不悦，谓妻曰：“</a:t>
            </a:r>
            <a:r>
              <a:rPr lang="zh-CN" altLang="en-US" sz="2800" u="sng">
                <a:latin typeface="楷体" panose="02010609060101010101" charset="-122"/>
                <a:ea typeface="楷体" panose="02010609060101010101" charset="-122"/>
                <a:cs typeface="楷体" panose="02010609060101010101" charset="-122"/>
                <a:sym typeface="+mn-ea"/>
              </a:rPr>
              <a:t>少君生富骄，习美饰，而吾实贫贱，不敢当礼</a:t>
            </a:r>
            <a:r>
              <a:rPr lang="zh-CN" altLang="en-US" sz="2800">
                <a:latin typeface="楷体" panose="02010609060101010101" charset="-122"/>
                <a:ea typeface="楷体" panose="02010609060101010101" charset="-122"/>
                <a:cs typeface="楷体" panose="02010609060101010101" charset="-122"/>
                <a:sym typeface="+mn-ea"/>
              </a:rPr>
              <a:t>。”妻曰：“大人以先生修德守约，故使贱妾侍执巾栉。既奉承君子，唯命是从。”宣笑曰：“能如是，是吾志也。”</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(选自《后汉书》，有删改)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(1)父奇其清苦，故以女妻之，装送资贿甚盛。</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(2)少君生富骄，习美饰，而吾实贫贱，不敢当礼。</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(1)活用词：奇，形容词的意动用法，以……为奇</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】少君的父亲对他的清贫刻苦感到惊奇，因此把女儿嫁给了他，(少君出嫁时)嫁妆陪送得非常丰厚。</a:t>
            </a:r>
            <a:endParaRPr lang="zh-CN" altLang="en-US" sz="280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95580" y="391160"/>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(2)活用词：富骄，形容词作名词，富贵人家。</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】你生在富贵人家，习惯漂亮的衣服和装饰，可是我实在贫穷低贱,不敢担当大礼。</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楷体" panose="02010609060101010101" charset="-122"/>
                <a:ea typeface="楷体" panose="02010609060101010101" charset="-122"/>
                <a:cs typeface="楷体" panose="02010609060101010101" charset="-122"/>
                <a:sym typeface="+mn-ea"/>
              </a:rPr>
              <a:t>渤海鲍宣的妻子，是桓氏的女儿，字少君。鲍宣曾经跟随少君的父亲学习，少君的父亲对他的清贫刻苦感到惊奇，因此把女儿嫁给了他，(少君出嫁时)嫁妆陪送得非常丰厚。鲍宣不高兴，就对妻子说：“你生在富贵人家，习惯漂亮的衣服和装饰，可是我实在贫穷低贱，不敢担当大礼。”妻子说：“我父亲因为您修养品德，信守约定，所以让我拿着毛巾梳子(服侍您)。既然侍奉了您，(我)听从您的命令。”鲍宣笑着说：“(你)能这样，这是我的心意了。”</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204470"/>
            <a:ext cx="11745595" cy="4831080"/>
          </a:xfrm>
          <a:prstGeom prst="rect">
            <a:avLst/>
          </a:prstGeom>
          <a:noFill/>
          <a:ln w="9525">
            <a:noFill/>
          </a:ln>
        </p:spPr>
        <p:txBody>
          <a:bodyPr wrap="square">
            <a:spAutoFit/>
          </a:bodyPr>
          <a:lstStyle/>
          <a:p>
            <a:pPr indent="0">
              <a:lnSpc>
                <a:spcPct val="100000"/>
              </a:lnSpc>
            </a:pPr>
            <a:r>
              <a:rPr lang="zh-CN" altLang="en-US" sz="2800" b="0">
                <a:latin typeface="楷体" panose="02010609060101010101" charset="-122"/>
                <a:ea typeface="楷体" panose="02010609060101010101" charset="-122"/>
                <a:cs typeface="楷体" panose="02010609060101010101" charset="-122"/>
              </a:rPr>
              <a:t>    晋烈公十九年，周威烈王赐赵、韩、魏，皆命为诸侯。晋静公二年，魏武侯、韩哀侯、赵敬侯灭晋后而三分其地。静公迁为家人，晋绝．不祀。</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             （取材于《史记》《资治通鉴》）</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注释：【1】赵襄子：晋国臣子，赵地之主。后文的魏桓子、韩康子分别为魏地之主和韩地之主。【2】城不浸者三版：版，筑土墙用的夹板。城墙未被水浸泡的部分只剩下三块夹板的高度。</a:t>
            </a:r>
          </a:p>
          <a:p>
            <a:pPr indent="0">
              <a:lnSpc>
                <a:spcPct val="100000"/>
              </a:lnSpc>
            </a:pPr>
            <a:endParaRPr lang="zh-CN" altLang="en-US" sz="2800" b="0">
              <a:latin typeface="楷体" panose="02010609060101010101" charset="-122"/>
              <a:ea typeface="楷体" panose="02010609060101010101" charset="-122"/>
              <a:cs typeface="楷体" panose="02010609060101010101" charset="-122"/>
            </a:endParaRP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10．将下面语句译为现代汉语。（2 分）</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二家岂不利朝夕分赵氏之田</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C17F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b="0">
                <a:latin typeface="宋体" panose="02010600030101010101" pitchFamily="2" charset="-122"/>
                <a:ea typeface="宋体" panose="02010600030101010101" pitchFamily="2" charset="-122"/>
                <a:cs typeface="宋体" panose="02010600030101010101" pitchFamily="2" charset="-122"/>
              </a:rPr>
              <a:t>】关键词</a:t>
            </a:r>
            <a:r>
              <a:rPr lang="zh-CN" altLang="en-US" sz="2800" b="0">
                <a:solidFill>
                  <a:srgbClr val="FF0000"/>
                </a:solidFill>
                <a:latin typeface="宋体" panose="02010600030101010101" pitchFamily="2" charset="-122"/>
                <a:ea typeface="宋体" panose="02010600030101010101" pitchFamily="2" charset="-122"/>
                <a:cs typeface="宋体" panose="02010600030101010101" pitchFamily="2" charset="-122"/>
              </a:rPr>
              <a:t>“利”为形容词意动用法</a:t>
            </a:r>
            <a:r>
              <a:rPr lang="zh-CN" altLang="en-US" sz="2800" b="0">
                <a:latin typeface="宋体" panose="02010600030101010101" pitchFamily="2" charset="-122"/>
                <a:ea typeface="宋体" panose="02010600030101010101" pitchFamily="2" charset="-122"/>
                <a:cs typeface="宋体" panose="02010600030101010101" pitchFamily="2" charset="-122"/>
              </a:rPr>
              <a:t>。“朝夕”的意思是很快。）</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C17F0"/>
                </a:solidFill>
                <a:latin typeface="宋体" panose="02010600030101010101" pitchFamily="2" charset="-122"/>
                <a:ea typeface="宋体" panose="02010600030101010101" pitchFamily="2" charset="-122"/>
                <a:cs typeface="宋体" panose="02010600030101010101" pitchFamily="2" charset="-122"/>
              </a:rPr>
              <a:t>参考答案</a:t>
            </a:r>
            <a:r>
              <a:rPr lang="zh-CN" altLang="en-US" sz="2800" b="0">
                <a:latin typeface="宋体" panose="02010600030101010101" pitchFamily="2" charset="-122"/>
                <a:ea typeface="宋体" panose="02010600030101010101" pitchFamily="2" charset="-122"/>
                <a:cs typeface="宋体" panose="02010600030101010101" pitchFamily="2" charset="-122"/>
              </a:rPr>
              <a:t>】（我们）两家难道不以尽快分到赵氏的地盘为利（吗？）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95580" y="391160"/>
            <a:ext cx="11800840"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请找出画线句中的活用词，并翻译句子。</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楷体" panose="02010609060101010101" charset="-122"/>
                <a:ea typeface="楷体" panose="02010609060101010101" charset="-122"/>
                <a:cs typeface="楷体" panose="02010609060101010101" charset="-122"/>
                <a:sym typeface="+mn-ea"/>
              </a:rPr>
              <a:t>    (唐)太宗问魏征：“观近古帝王，有传位十代者，有一代两代者，亦有身得身失者。朕所以常怀忧惧，或恐抚养生民不得其所，或恐心生骄逸，喜怒过度，然不自知，卿可为朕言之，当以为楷则。”征对曰：“</a:t>
            </a:r>
            <a:r>
              <a:rPr lang="zh-CN" altLang="en-US" sz="2800" u="sng">
                <a:latin typeface="楷体" panose="02010609060101010101" charset="-122"/>
                <a:ea typeface="楷体" panose="02010609060101010101" charset="-122"/>
                <a:cs typeface="楷体" panose="02010609060101010101" charset="-122"/>
                <a:sym typeface="+mn-ea"/>
              </a:rPr>
              <a:t>嗜欲喜怒之情，贤愚皆同。贤者能节之，不使过度，愚者纵之，多至失所。伏愿陛下常能自制，以保克终之美，则万代永赖</a:t>
            </a:r>
            <a:r>
              <a:rPr lang="zh-CN" altLang="en-US" sz="2800">
                <a:latin typeface="楷体" panose="02010609060101010101" charset="-122"/>
                <a:ea typeface="楷体" panose="02010609060101010101" charset="-122"/>
                <a:cs typeface="楷体" panose="02010609060101010101"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(节选自《贞观政要》)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】活用词：贤愚，形容词用作名词，贤者愚者。美，形容词用作名词,美德。</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喜爱欲望高兴愤怒的情绪，贤者和愚者是一样的。贤者能够克制它，不让它超过限度，愚者放纵它，(喜爱欲望高兴愤怒的情绪)多到失去适当的限度。希望陛下常常能自我克制，来确保能够善终的美德，那么千秋万世就永远仰赖您了。</a:t>
            </a:r>
            <a:endParaRPr lang="zh-CN" altLang="en-US" sz="280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95580" y="1004570"/>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参考译文</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楷体" panose="02010609060101010101" charset="-122"/>
                <a:ea typeface="楷体" panose="02010609060101010101" charset="-122"/>
                <a:cs typeface="楷体" panose="02010609060101010101" charset="-122"/>
                <a:sym typeface="+mn-ea"/>
              </a:rPr>
              <a:t>唐太宗问魏征说：“观察近来和古代的帝王，有传承帝位十代的，有传承帝位一两代的，也有自己得到天下自己又失去天下的。我常常心怀担忧畏惧的原因(是)，要么害怕抚慰养育人民不能得到适当的方法，要么害怕心中产生骄傲懈怠的情绪，高兴愤怒超过了限度，却不知道自己(已经超过限度了)，您可以为我说出这个情况，(我)应当把您的话当作准则。”魏征回答说：“喜爱欲望高兴愤怒的情绪，贤人和愚人是一样的，贤人能够克制它，不让它超过限度，愚人放纵它，(喜爱欲望高兴愤怒的情绪)多到失去适当的限度。希望陛下常常能自我克制确保能够善终的美德，那么千秋万世就永远仰赖您了。”</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宋体" panose="02010600030101010101" pitchFamily="2" charset="-122"/>
                <a:ea typeface="宋体" panose="02010600030101010101" pitchFamily="2" charset="-122"/>
                <a:cs typeface="+mn-cs"/>
              </a:rPr>
              <a:t>Ⅳ</a:t>
            </a:r>
            <a:r>
              <a:rPr kumimoji="0" lang="en-US" altLang="zh-CN" sz="3600" b="1" baseline="0" noProof="0">
                <a:solidFill>
                  <a:srgbClr val="C00000"/>
                </a:solidFill>
                <a:uFillTx/>
                <a:latin typeface="宋体" panose="02010600030101010101" pitchFamily="2" charset="-122"/>
                <a:ea typeface="宋体" panose="02010600030101010101" pitchFamily="2" charset="-122"/>
                <a:cs typeface="+mn-cs"/>
              </a:rPr>
              <a:t>.</a:t>
            </a:r>
            <a:r>
              <a:rPr kumimoji="0" lang="zh-CN" altLang="en-US" sz="3600" b="1" baseline="0" noProof="0">
                <a:solidFill>
                  <a:srgbClr val="C00000"/>
                </a:solidFill>
                <a:uFillTx/>
                <a:latin typeface="+mn-ea"/>
                <a:cs typeface="+mn-cs"/>
              </a:rPr>
              <a:t>数词活用</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84275"/>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1.</a:t>
            </a:r>
            <a:r>
              <a:rPr kumimoji="0" lang="zh-CN" altLang="en-US" sz="3600" b="1" baseline="0" noProof="0">
                <a:solidFill>
                  <a:srgbClr val="C00000"/>
                </a:solidFill>
                <a:uFillTx/>
                <a:latin typeface="+mn-ea"/>
                <a:cs typeface="+mn-cs"/>
              </a:rPr>
              <a:t>数词活用为动词</a:t>
            </a:r>
          </a:p>
        </p:txBody>
      </p:sp>
      <p:sp>
        <p:nvSpPr>
          <p:cNvPr id="2" name="文本框 1"/>
          <p:cNvSpPr txBox="1"/>
          <p:nvPr/>
        </p:nvSpPr>
        <p:spPr>
          <a:xfrm>
            <a:off x="316865" y="2073275"/>
            <a:ext cx="1168019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数词在古汉语中用作动词的情形比较少见，一般来说 ，数词直接处于动词的位置上就用作动词。如：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六王毕，四海一。（一：统一。）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1184275"/>
            <a:ext cx="4360545" cy="645160"/>
          </a:xfrm>
          <a:prstGeom prst="rect">
            <a:avLst/>
          </a:prstGeom>
          <a:noFill/>
        </p:spPr>
        <p:txBody>
          <a:bodyPr wrap="square">
            <a:spAutoFit/>
          </a:bodyPr>
          <a:lstStyle/>
          <a:p>
            <a:pPr marR="0" defTabSz="914400">
              <a:buClrTx/>
              <a:buSzTx/>
              <a:buFontTx/>
              <a:defRPr/>
            </a:pPr>
            <a:r>
              <a:rPr kumimoji="0" lang="en-US" altLang="zh-CN" sz="3600" b="1" baseline="0" noProof="0">
                <a:solidFill>
                  <a:srgbClr val="C00000"/>
                </a:solidFill>
                <a:uFillTx/>
                <a:latin typeface="+mn-ea"/>
                <a:cs typeface="+mn-cs"/>
              </a:rPr>
              <a:t>2.</a:t>
            </a:r>
            <a:r>
              <a:rPr kumimoji="0" lang="zh-CN" altLang="en-US" sz="3600" b="1" baseline="0" noProof="0">
                <a:solidFill>
                  <a:srgbClr val="C00000"/>
                </a:solidFill>
                <a:uFillTx/>
                <a:latin typeface="+mn-ea"/>
                <a:cs typeface="+mn-cs"/>
              </a:rPr>
              <a:t>数词的使动用法</a:t>
            </a:r>
          </a:p>
        </p:txBody>
      </p:sp>
      <p:sp>
        <p:nvSpPr>
          <p:cNvPr id="2" name="文本框 1"/>
          <p:cNvSpPr txBox="1"/>
          <p:nvPr/>
        </p:nvSpPr>
        <p:spPr>
          <a:xfrm>
            <a:off x="316865" y="2073275"/>
            <a:ext cx="11680190" cy="398970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）数词的使动用法，在于使事物发生数量的变化。如：</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楷体" panose="02010609060101010101" charset="-122"/>
                <a:sym typeface="+mn-ea"/>
              </a:rPr>
              <a:t>籍令秦始皇长世，</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虽</a:t>
            </a:r>
            <a:r>
              <a:rPr lang="zh-CN" altLang="en-US" sz="2800">
                <a:solidFill>
                  <a:srgbClr val="0C17F0"/>
                </a:solidFill>
                <a:latin typeface="楷体" panose="02010609060101010101" charset="-122"/>
                <a:ea typeface="楷体" panose="02010609060101010101" charset="-122"/>
                <a:cs typeface="楷体" panose="02010609060101010101" charset="-122"/>
                <a:sym typeface="+mn-ea"/>
              </a:rPr>
              <a:t>四</a:t>
            </a:r>
            <a:r>
              <a:rPr lang="zh-CN" altLang="en-US" sz="2800">
                <a:latin typeface="楷体" panose="02010609060101010101" charset="-122"/>
                <a:ea typeface="楷体" panose="02010609060101010101" charset="-122"/>
                <a:cs typeface="楷体" panose="02010609060101010101" charset="-122"/>
                <a:sym typeface="+mn-ea"/>
              </a:rPr>
              <a:t>三皇，</a:t>
            </a:r>
            <a:r>
              <a:rPr lang="zh-CN" altLang="en-US" sz="2800">
                <a:solidFill>
                  <a:srgbClr val="0C17F0"/>
                </a:solidFill>
                <a:latin typeface="楷体" panose="02010609060101010101" charset="-122"/>
                <a:ea typeface="楷体" panose="02010609060101010101" charset="-122"/>
                <a:cs typeface="楷体" panose="02010609060101010101" charset="-122"/>
                <a:sym typeface="+mn-ea"/>
              </a:rPr>
              <a:t>六</a:t>
            </a:r>
            <a:r>
              <a:rPr lang="zh-CN" altLang="en-US" sz="2800">
                <a:latin typeface="楷体" panose="02010609060101010101" charset="-122"/>
                <a:ea typeface="楷体" panose="02010609060101010101" charset="-122"/>
                <a:cs typeface="楷体" panose="02010609060101010101" charset="-122"/>
                <a:sym typeface="+mn-ea"/>
              </a:rPr>
              <a:t>五帝，曾不足比隆也。</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【假若秦始皇长寿的话，</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那么即使是使秦始皇与三皇并列成四皇，与五帝并列成六帝，也不能比拟秦始皇的隆盛。】（《秦政纪》）</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）数词的使动用法，在于使事物发生以数量为比喻的变化。如：</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楷体" panose="02010609060101010101" charset="-122"/>
                <a:ea typeface="楷体" panose="02010609060101010101" charset="-122"/>
                <a:cs typeface="宋体" panose="02010600030101010101" pitchFamily="2" charset="-122"/>
                <a:sym typeface="+mn-ea"/>
              </a:rPr>
              <a:t>霸主将德是以，而二三之，其何以长者诸侯乎？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【做霸主是凭德行，但贵国</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使自己的德行没有定准，那怎么长期掌握诸侯呢？】（《左传</a:t>
            </a:r>
            <a:r>
              <a:rPr lang="zh-CN" altLang="en-US" sz="2800">
                <a:latin typeface="Arial" panose="020b0604020202020204" pitchFamily="34" charset="0"/>
                <a:ea typeface="宋体" panose="02010600030101010101" pitchFamily="2" charset="-122"/>
                <a:cs typeface="Arial" panose="020b0604020202020204" pitchFamily="34" charset="0"/>
                <a:sym typeface="+mn-ea"/>
              </a:rPr>
              <a:t>·成公八年</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587240" y="3075623"/>
            <a:ext cx="301752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三、考点训练</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a:ln>
                  <a:noFill/>
                </a:ln>
                <a:solidFill>
                  <a:srgbClr val="0C17F0"/>
                </a:solidFill>
                <a:effectLst/>
                <a:uLnTx/>
                <a:uFillTx/>
                <a:latin typeface="+mn-ea"/>
                <a:cs typeface="+mn-ea"/>
                <a:sym typeface="+mn-ea"/>
              </a:rPr>
              <a:t>1</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latin typeface="+mn-ea"/>
                <a:cs typeface="+mn-ea"/>
                <a:sym typeface="+mn-ea"/>
              </a:rPr>
              <a:t>山东省临沂市2022届高三上学期11月模拟语文试题</a:t>
            </a:r>
            <a:endParaRPr lang="zh-CN" altLang="en-US" sz="3200" b="1" noProof="0">
              <a:ln>
                <a:noFill/>
              </a:ln>
              <a:solidFill>
                <a:schemeClr val="tx1"/>
              </a:solidFill>
              <a:effectLst/>
              <a:uLnTx/>
              <a:uFillTx/>
              <a:latin typeface="+mn-ea"/>
              <a:ea typeface="宋体" panose="02010600030101010101" pitchFamily="2" charset="-122"/>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音之起由人心生也人心之动物使之然也感于物而动故形于声声相应故生变变成方谓之音。比音而乐之，及干戚羽旄谓之乐。乐者，音之所由生也，其本在人心之感于物也。是故其哀心感者，其声噍以杀①；其乐心感者，其声啴②以缓；其喜心感者，其声发以散；其怒心感者，其声粗以厉；其敬心感者，其声直以廉；其爱心感者，其声和以柔。六者，非性也，感于物而后动。是故先王慎所以感之者。</a:t>
            </a:r>
            <a:r>
              <a:rPr lang="zh-CN" altLang="en-US" sz="2800" b="1"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故礼以道其志，乐以和其声，政以一其行，刑以防其奸。</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礼乐刑政，其极一也，所以同民心而出治道也。凡音者，生人心者也。情动于中，故形于声。声成文，谓之音。是故治世之音安以乐，其政和。</a:t>
            </a:r>
            <a:r>
              <a:rPr lang="zh-CN" altLang="en-US" sz="2800" b="1"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乱世之音怨以怒，其政乖。亡国之音哀以思，其民困。</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声音之道，与政通矣。郑、卫之音，乱世之音也，比于慢矣。桑间濮上之音，亡国之音也，其政散，其民流，诬上行私而不可止也。凡音者，生于人心者也；乐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者，通伦理者也。是故知声而不知音者，禽兽是也；知音而不知乐者，众庶是也。唯君子为能知乐。是故审声以知音，审音以知乐，审乐以知政，而治道备矣。是故不知声者不可与言音，不知音者不可与言乐。知乐，则几于礼矣。礼乐皆得，谓之有德。德者，得也。是故乐之隆，非极音也；食飨之礼③，非致味也。《清庙》之瑟，朱弦而疏越，一倡而三叹，有遗音者矣。大飨之礼，尚玄酒而俎腥鱼，大羹不和，有遗味者矣。是故先王之制礼乐也，非以极口腹耳目之欲也，将以教民平好恶而反人道之正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（选自《礼记•乐记》，有删改）</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【注】①噍以杀：噍（jiāo），急促。杀（shài），衰微。  ②啴（chǎn）：宽舒。 ③食（sì）飨之礼：食礼和飨礼，古代招待宾客及宗庙祭祀之礼。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1810" y="836295"/>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mn-ea"/>
                <a:cs typeface="+mn-ea"/>
                <a:sym typeface="+mn-ea"/>
              </a:rPr>
              <a:t>13. 把文中画横线的句子翻译成现代汉语。</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（1）故礼以道其志，乐以和其声，政以一其行，刑以防其奸。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（2）乱世之音怨以怒，其政乖。亡国之音哀以思，其民困。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0C17F0"/>
                </a:solidFill>
                <a:effectLst/>
                <a:uLnTx/>
                <a:uFillTx/>
                <a:latin typeface="+mn-ea"/>
                <a:cs typeface="+mn-ea"/>
                <a:sym typeface="+mn-ea"/>
              </a:rPr>
              <a:t>【解析】</a:t>
            </a:r>
            <a:r>
              <a:rPr lang="zh-CN" altLang="en-US" sz="2800">
                <a:latin typeface="+mn-ea"/>
                <a:cs typeface="+mn-ea"/>
                <a:sym typeface="+mn-ea"/>
              </a:rPr>
              <a:t>本题考查学生理解并翻译文言文句子的能力。</a:t>
            </a:r>
            <a:endParaRPr lang="en-US" altLang="zh-CN" sz="2800" noProof="0">
              <a:ln>
                <a:noFill/>
              </a:ln>
              <a:solidFill>
                <a:srgbClr val="FF0000"/>
              </a:solidFill>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a:t>
            </a:r>
            <a:r>
              <a:rPr lang="en-US" altLang="zh-CN" sz="2800" noProof="0">
                <a:ln>
                  <a:noFill/>
                </a:ln>
                <a:solidFill>
                  <a:schemeClr val="tx1"/>
                </a:solidFill>
                <a:effectLst/>
                <a:uLnTx/>
                <a:uFillTx/>
                <a:latin typeface="+mn-ea"/>
                <a:cs typeface="+mn-ea"/>
                <a:sym typeface="+mn-ea"/>
              </a:rPr>
              <a:t>1</a:t>
            </a:r>
            <a:r>
              <a:rPr lang="zh-CN" altLang="en-US" sz="2800" noProof="0">
                <a:ln>
                  <a:noFill/>
                </a:ln>
                <a:solidFill>
                  <a:schemeClr val="tx1"/>
                </a:solidFill>
                <a:effectLst/>
                <a:uLnTx/>
                <a:uFillTx/>
                <a:latin typeface="+mn-ea"/>
                <a:cs typeface="+mn-ea"/>
                <a:sym typeface="+mn-ea"/>
              </a:rPr>
              <a:t>）中得分点</a:t>
            </a:r>
            <a:r>
              <a:rPr sz="2800" noProof="0">
                <a:ln>
                  <a:noFill/>
                </a:ln>
                <a:effectLst/>
                <a:uLnTx/>
                <a:uFillTx/>
                <a:latin typeface="+mn-ea"/>
                <a:cs typeface="+mn-ea"/>
                <a:sym typeface="+mn-ea"/>
              </a:rPr>
              <a:t>：“道”，同“导”，引导；“和”，调和；</a:t>
            </a:r>
            <a:r>
              <a:rPr sz="2800" noProof="0">
                <a:ln>
                  <a:noFill/>
                </a:ln>
                <a:solidFill>
                  <a:srgbClr val="FF0000"/>
                </a:solidFill>
                <a:effectLst/>
                <a:uLnTx/>
                <a:uFillTx/>
                <a:latin typeface="+mn-ea"/>
                <a:cs typeface="+mn-ea"/>
                <a:sym typeface="+mn-ea"/>
              </a:rPr>
              <a:t>“一”，名词用作动词，统一；</a:t>
            </a:r>
            <a:r>
              <a:rPr sz="2800" noProof="0">
                <a:ln>
                  <a:noFill/>
                </a:ln>
                <a:effectLst/>
                <a:uLnTx/>
                <a:uFillTx/>
                <a:latin typeface="+mn-ea"/>
                <a:cs typeface="+mn-ea"/>
                <a:sym typeface="+mn-ea"/>
              </a:rPr>
              <a:t>“以”，来。</a:t>
            </a:r>
            <a:r>
              <a:rPr lang="zh-CN" altLang="en-US" sz="2800" noProof="0">
                <a:ln>
                  <a:noFill/>
                </a:ln>
                <a:effectLst/>
                <a:uLnTx/>
                <a:uFillTx/>
                <a:latin typeface="+mn-ea"/>
                <a:cs typeface="+mn-ea"/>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effectLst/>
                <a:uLnTx/>
                <a:uFillTx/>
                <a:latin typeface="+mn-ea"/>
                <a:cs typeface="+mn-ea"/>
                <a:sym typeface="+mn-ea"/>
              </a:rPr>
              <a:t>（</a:t>
            </a:r>
            <a:r>
              <a:rPr lang="en-US" altLang="zh-CN" sz="2800" noProof="0">
                <a:ln>
                  <a:noFill/>
                </a:ln>
                <a:effectLst/>
                <a:uLnTx/>
                <a:uFillTx/>
                <a:latin typeface="+mn-ea"/>
                <a:cs typeface="+mn-ea"/>
                <a:sym typeface="+mn-ea"/>
              </a:rPr>
              <a:t>2</a:t>
            </a:r>
            <a:r>
              <a:rPr lang="zh-CN" altLang="en-US" sz="2800" noProof="0">
                <a:ln>
                  <a:noFill/>
                </a:ln>
                <a:effectLst/>
                <a:uLnTx/>
                <a:uFillTx/>
                <a:latin typeface="+mn-ea"/>
                <a:cs typeface="+mn-ea"/>
                <a:sym typeface="+mn-ea"/>
              </a:rPr>
              <a:t>）中得分点：</a:t>
            </a:r>
            <a:r>
              <a:rPr sz="2800">
                <a:latin typeface="+mn-ea"/>
                <a:cs typeface="+mn-ea"/>
                <a:sym typeface="+mn-ea"/>
              </a:rPr>
              <a:t>“乖”，混乱；“思”，忧郁；“困”，困苦</a:t>
            </a:r>
            <a:r>
              <a:rPr lang="zh-CN" altLang="en-US" sz="2800" noProof="0">
                <a:ln>
                  <a:noFill/>
                </a:ln>
                <a:effectLst/>
                <a:uLnTx/>
                <a:uFillTx/>
                <a:latin typeface="+mn-ea"/>
                <a:cs typeface="+mn-ea"/>
                <a:sym typeface="+mn-ea"/>
              </a:rPr>
              <a:t>。</a:t>
            </a:r>
            <a:endParaRPr lang="en-US" altLang="zh-CN" sz="2800" noProof="0">
              <a:ln>
                <a:noFill/>
              </a:ln>
              <a:solidFill>
                <a:schemeClr val="tx1"/>
              </a:solidFill>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0C17F0"/>
                </a:solidFill>
                <a:effectLst/>
                <a:uLnTx/>
                <a:uFillTx/>
                <a:latin typeface="+mn-ea"/>
                <a:cs typeface="+mn-ea"/>
                <a:sym typeface="+mn-ea"/>
              </a:rPr>
              <a:t>【参考答案】</a:t>
            </a:r>
            <a:r>
              <a:rPr lang="zh-CN" altLang="en-US" sz="2800" noProof="0">
                <a:ln>
                  <a:noFill/>
                </a:ln>
                <a:solidFill>
                  <a:schemeClr val="tx1"/>
                </a:solidFill>
                <a:effectLst/>
                <a:uLnTx/>
                <a:uFillTx/>
                <a:latin typeface="+mn-ea"/>
                <a:cs typeface="+mn-ea"/>
                <a:sym typeface="+mn-ea"/>
              </a:rPr>
              <a:t>（1）所以用礼制来引导人们的意志，用音乐来调和人们的声音，用政令来统一人们的行动，用刑罚来防止人们的奸邪。</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（2）混乱世道的音，其曲调怨恨而愤怒，反映了政治的混乱。亡国之音，其曲调哀伤而忧郁，反映了人民的困苦。。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edge">
                                      <p:cBhvr>
                                        <p:cTn id="7" dur="2000"/>
                                        <p:tgtEl>
                                          <p:spTgt spid="2">
                                            <p:txEl>
                                              <p:pRg st="3" end="3"/>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edge">
                                      <p:cBhvr>
                                        <p:cTn id="10" dur="2000"/>
                                        <p:tgtEl>
                                          <p:spTgt spid="2">
                                            <p:txEl>
                                              <p:pRg st="4" end="4"/>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edge">
                                      <p:cBhvr>
                                        <p:cTn id="13" dur="2000"/>
                                        <p:tgtEl>
                                          <p:spTgt spid="2">
                                            <p:txEl>
                                              <p:pRg st="5" end="5"/>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wedge">
                                      <p:cBhvr>
                                        <p:cTn id="16" dur="2000"/>
                                        <p:tgtEl>
                                          <p:spTgt spid="2">
                                            <p:txEl>
                                              <p:pRg st="6" end="6"/>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animEffect transition="in" filter="wedge">
                                      <p:cBhvr>
                                        <p:cTn id="19"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音的产生，都是出于人类有能够产生思想感情的心。人类思想感情的变动，是外界事物影响的结果。受外界事物的影响，人的思想感情产生了变动，就会用“声”表现出来。不同的声彼此应和，所以产生变化。把这种变化按照一定的规律表现出来，就称作“音”。排列这些“音”而且配上乐器演奏，并手持干、戚、羽、旄跳舞，就称作“乐”。</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乐，是从音产生的，其根源在于人心对外界事物的感受。所以，人心有了悲哀的感受，发出的声音就急促而衰微；人心有了快乐的感受，发出的声音就宽舒而舒缓；人心有了喜悦的感受，发出的声音就开朗而自由；人心有了愤怒的感受，发出的声音就粗暴而严厉；人心有了崇敬的感受，发出的声音就刚直而廉正；人心有了爱慕的感受，发出的声音就温和而柔顺。这六种声音，并非人的内心原来就有，而是人的内心受到外界事物影响才产生的，因此前代先王对于能够影响人心的外界事物十分慎重。所以用礼制来引导人们的意志，用音乐来调和人们的声音，用政令来统一人们的行动，用刑罚来防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晋出公十七年，智伯与赵鞅、韩不信、魏侈一起把范氏和中行氏瓜分，作为自己的采邑。晋出公非常愤怒，通告齐国和鲁国，想要讨伐智、赵、韩、魏四卿。四卿恐惧，于是反过头去攻打晋出公。出公战败，逃向齐国的时候，死在路上。因此智伯就立晋昭公的曾孙姬骄为晋国国君，这就是晋哀公。那时候，晋国的政事都由智伯决定。</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智伯愈加骄横，向韩国和魏国要土地，韩国和魏国就划分了土地给他。又向赵国要土地，而赵国没给。智伯愤怒，于是就率领韩国和魏国攻打赵国。赵襄子害怕，于是就逃到晋阳退守。</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三国围困晋阳，一年多之后，后来引汾河的水灌晋阳城，城墙没有淹没的只剩下三版高了；城中的人只能把锅挂起来做饭，呼唤子女吃掉充饥，但百姓都没有反叛之心。智伯巡视水势，魏桓子为他驾车，韩康子做护卫。智伯说：“我今天才知道水可以灭亡别人的国家呀。”魏桓子用肘部碰了碰韩康子，韩康子也踩了踩魏桓子的脚背，因为汾河可以灌魏国的安邑，绛河可以灌韩国的平阳。疵对智伯说：“韩国和魏国一定会反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人们的奸邪。礼制、音乐、刑罚、政令，它们的终极目标是一样的，就是用来统一民心而实现天下大治。</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音，皆出于人心。感情激荡于心，所以就表现为声。把声组成一定形式的曲调，就叫音。所以太平盛世的音，其曲调安详而欢乐，反映了政治的和谐。混乱世道的音，其曲调怨恨而愤怒，反映了政治的混乱。亡国之音，其曲调哀伤而忧郁，反映了人民的困苦。声音的道理，和政治是相通的。</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郑、卫两地的音乐，属于乱世之音，接近于慢音了。桑间濮上的音乐，属于亡国之音，它象征着政教散乱，人民放纵，臣子犯上欺下、图谋私利而无法遏止。</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音，都是出于人心。乐，则是与社会伦理相通的。所以懂得声而不懂得音的，那是禽兽；懂得音而不慢得乐的，那是普通百姓。只有君子才懂得乐。所以君子才能通过辨别声进而懂得音，通过辨别音进而懂得乐，通过辨别乐进而懂得政事，于是就有了一整套的治国方法。所以，对于不懂得声的人，就没法和他再进一步谈音；对于不懂得音的人，就没法和他再进一步谈乐。懂得乐的人也就近乎懂得礼了。礼、乐都能够懂得，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30149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就叫有德。德，就是得到的意思。所以，无论多么隆重的乐，并不是为了极尽听觉上的享受；无论多么盛大的食飨之礼，并不是为了极尽味觉上的享受。演奏《清庙》所用的瑟，上面是朱色丝弦，下边是稀疏的孔，一个人领头唱，三个人应和咏叹，形式简朴却余音袅袅。又如大飨之礼，以水代酒且放在前列，盘子里放的是生肉生鱼，肉汁也不加任何调料，食物简单却余味无穷。由此看来，先王制礼作乐，其目的并不是要满足人们口腹耳目的欲望，而是要教育人民辨别好坏，回到做人的正道上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a:ln>
                  <a:noFill/>
                </a:ln>
                <a:solidFill>
                  <a:srgbClr val="0C17F0"/>
                </a:solidFill>
                <a:effectLst/>
                <a:uLnTx/>
                <a:uFillTx/>
                <a:latin typeface="+mn-ea"/>
                <a:cs typeface="+mn-ea"/>
                <a:sym typeface="+mn-ea"/>
              </a:rPr>
              <a:t>2</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latin typeface="+mn-ea"/>
                <a:cs typeface="+mn-ea"/>
                <a:sym typeface="+mn-ea"/>
              </a:rPr>
              <a:t>长春市2021-2022学年度高三上学期第一次考试语文试题。</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楷体" panose="02010609060101010101" charset="-122"/>
                <a:sym typeface="+mn-ea"/>
              </a:rPr>
              <a:t>阅读下面的文言文，完成下面小题。</a:t>
            </a:r>
            <a:endPar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汉明帝永平三年春二月甲子，立贵人马氏为皇后。后，援之女也。后既正位宫闱，愈自谨肃，好读书，常衣大练，裙不加缘。朔望诸姬主朝请，望见后袍衣疏粗，以为绮縠，就视乃笑。群臣奏事有难平者，帝数以试后，后辄分解趣理，各得其情。然未尝以家私干政事。帝由是宠敬，始终无衰焉。十八年八月，帝崩，太子即位，尊皇后曰皇太后。帝以廖为卫尉，廖倾身交结，冠盖之士争赴趣之。第五伦上疏曰：“近世光烈皇后①虽友爱天至，而抑损阴氏，不假以权势。窃闻卫尉廖以布三千匹私赡三辅衣冠知与不知莫不毕给臣愚以为不应经义不敢不以闻陛下情欲厚之亦宜所以安之臣今言此，诚欲上忠陛下，下全后家也。”章帝建初二年夏四月，上欲封爵诸舅。太后不听，有司请依旧典，太后诏曰：“</a:t>
            </a:r>
            <a:r>
              <a:rPr lang="zh-CN" altLang="en-US" sz="2800" b="1"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凡言事者皆欲媚朕以要福耳，夫外戚贵盛，鲜不</a:t>
            </a: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227330"/>
            <a:ext cx="11167745" cy="6554470"/>
          </a:xfrm>
          <a:prstGeom prst="rect">
            <a:avLst/>
          </a:prstGeom>
          <a:noFill/>
        </p:spPr>
        <p:txBody>
          <a:bodyPr wrap="square" rtlCol="0" anchor="t">
            <a:spAutoFit/>
          </a:bodyPr>
          <a:lstStyle/>
          <a:p>
            <a:pPr marL="0" marR="0" lvl="0" indent="0" algn="l" defTabSz="914400" rtl="0" eaLnBrk="1" fontAlgn="base" latinLnBrk="0" hangingPunct="1">
              <a:lnSpc>
                <a:spcPts val="3600"/>
              </a:lnSpc>
              <a:spcBef>
                <a:spcPct val="0"/>
              </a:spcBef>
              <a:spcAft>
                <a:spcPct val="0"/>
              </a:spcAft>
              <a:buClrTx/>
              <a:buSzTx/>
              <a:buFontTx/>
              <a:buNone/>
              <a:defRPr/>
            </a:pPr>
            <a:r>
              <a:rPr lang="zh-CN" altLang="en-US" sz="2800" b="1"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倾覆。</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故先帝防慎舅氏，不令在枢机之位。”又言：“前过濯龙②门，见外家问起居者，车如流水，马如游龙，不加谴怒，但绝岁用而已，冀以默愧其心，犹懈怠，无忧国忘家之虑。知臣莫若君，况亲属乎？吾岂可上负先帝之德，重袭西京败亡之祸哉？固不许。”帝省诏悲叹，复请。太后答曰：“今数遭变异，谷价数倍，忧惶昼夜，不安坐卧，而欲先营外家之封，违慈母之拳拳乎！”上乃止。太后尝诏三辅，诸马婚亲有属托郡县干乱吏治者，以法闻。太夫人葬起坟微高，太后以为言，兄卫尉廖等即时减削。其外亲有谦素义行者，辄假借温言，赏以财位；</a:t>
            </a:r>
            <a:r>
              <a:rPr lang="zh-CN" altLang="en-US" sz="2800" b="1" u="sng"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如有纤介，则先见严恪之色，然后加谴。</a:t>
            </a: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其美车服不遵法度者，便绝属籍，遣归田里。于是内外从化，被服如一，诸家惶恐倍于永平时。</a:t>
            </a:r>
          </a:p>
          <a:p>
            <a:pPr marL="0" marR="0" lvl="0" indent="0" algn="l" defTabSz="914400" rtl="0" eaLnBrk="1" fontAlgn="base" latinLnBrk="0" hangingPunct="1">
              <a:lnSpc>
                <a:spcPts val="36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（节选自《通鉴纪事本末·马后抑外家》，有删改）</a:t>
            </a:r>
          </a:p>
          <a:p>
            <a:pPr marL="0" marR="0" lvl="0" indent="0" algn="l" defTabSz="914400" rtl="0" eaLnBrk="1" fontAlgn="base" latinLnBrk="0" hangingPunct="1">
              <a:lnSpc>
                <a:spcPts val="36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楷体" panose="02010609060101010101" charset="-122"/>
                <a:sym typeface="+mn-ea"/>
              </a:rPr>
              <a:t>【注】①光烈皇后：汉光武帝刘秀的原配夫人阴丽华。②濯龙：汉代宫苑名，在洛阳西南角。</a:t>
            </a: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51460" y="756920"/>
            <a:ext cx="11688445"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mn-ea"/>
                <a:cs typeface="+mn-ea"/>
                <a:sym typeface="+mn-ea"/>
              </a:rPr>
              <a:t>13．把文中画横线的句子翻译成现代汉语。（8分）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(l)凡言事者皆欲媚朕以要福耳，夫外戚贵盛，鲜不倾覆。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(2)如有纤介，则先见严恪之色，然后加谴。</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0C17F0"/>
                </a:solidFill>
                <a:effectLst/>
                <a:uLnTx/>
                <a:uFillTx/>
                <a:latin typeface="+mn-ea"/>
                <a:cs typeface="+mn-ea"/>
                <a:sym typeface="+mn-ea"/>
              </a:rPr>
              <a:t>【解析】</a:t>
            </a:r>
            <a:r>
              <a:rPr lang="zh-CN" altLang="en-US" sz="2800">
                <a:latin typeface="+mn-ea"/>
                <a:cs typeface="+mn-ea"/>
                <a:sym typeface="+mn-ea"/>
              </a:rPr>
              <a:t>本题考查学生理解并翻译文言文句子的能力。</a:t>
            </a:r>
            <a:endParaRPr lang="en-US" altLang="zh-CN" sz="2800" noProof="0">
              <a:ln>
                <a:noFill/>
              </a:ln>
              <a:solidFill>
                <a:srgbClr val="FF0000"/>
              </a:solidFill>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mn-ea"/>
                <a:cs typeface="+mn-ea"/>
                <a:sym typeface="+mn-ea"/>
              </a:rPr>
              <a:t>（</a:t>
            </a:r>
            <a:r>
              <a:rPr lang="en-US" altLang="zh-CN" sz="2800" noProof="0">
                <a:ln>
                  <a:noFill/>
                </a:ln>
                <a:solidFill>
                  <a:schemeClr val="tx1"/>
                </a:solidFill>
                <a:effectLst/>
                <a:uLnTx/>
                <a:uFillTx/>
                <a:latin typeface="+mn-ea"/>
                <a:cs typeface="+mn-ea"/>
                <a:sym typeface="+mn-ea"/>
              </a:rPr>
              <a:t>1</a:t>
            </a:r>
            <a:r>
              <a:rPr lang="zh-CN" altLang="en-US" sz="2800" noProof="0">
                <a:ln>
                  <a:noFill/>
                </a:ln>
                <a:solidFill>
                  <a:schemeClr val="tx1"/>
                </a:solidFill>
                <a:effectLst/>
                <a:uLnTx/>
                <a:uFillTx/>
                <a:latin typeface="+mn-ea"/>
                <a:cs typeface="+mn-ea"/>
                <a:sym typeface="+mn-ea"/>
              </a:rPr>
              <a:t>）中得分点：</a:t>
            </a:r>
            <a:r>
              <a:rPr sz="2800" noProof="0">
                <a:ln>
                  <a:noFill/>
                </a:ln>
                <a:effectLst/>
                <a:uLnTx/>
                <a:uFillTx/>
                <a:latin typeface="+mn-ea"/>
                <a:cs typeface="+mn-ea"/>
                <a:sym typeface="+mn-ea"/>
              </a:rPr>
              <a:t>要，求取。贵盛，高贵显赫。鲜，很少。各1分句意2分</a:t>
            </a:r>
            <a:r>
              <a:rPr lang="zh-CN" altLang="en-US" sz="2800" noProof="0">
                <a:ln>
                  <a:noFill/>
                </a:ln>
                <a:solidFill>
                  <a:schemeClr val="tx1"/>
                </a:solidFill>
                <a:effectLst/>
                <a:uLnTx/>
                <a:uFillTx/>
                <a:latin typeface="+mn-ea"/>
                <a:cs typeface="+mn-ea"/>
                <a:sym typeface="+mn-ea"/>
              </a:rPr>
              <a:t>。</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effectLst/>
                <a:uLnTx/>
                <a:uFillTx/>
                <a:latin typeface="+mn-ea"/>
                <a:cs typeface="+mn-ea"/>
                <a:sym typeface="+mn-ea"/>
              </a:rPr>
              <a:t>（</a:t>
            </a:r>
            <a:r>
              <a:rPr lang="en-US" altLang="zh-CN" sz="2800" noProof="0">
                <a:ln>
                  <a:noFill/>
                </a:ln>
                <a:effectLst/>
                <a:uLnTx/>
                <a:uFillTx/>
                <a:latin typeface="+mn-ea"/>
                <a:cs typeface="+mn-ea"/>
                <a:sym typeface="+mn-ea"/>
              </a:rPr>
              <a:t>2</a:t>
            </a:r>
            <a:r>
              <a:rPr lang="zh-CN" altLang="en-US" sz="2800" noProof="0">
                <a:ln>
                  <a:noFill/>
                </a:ln>
                <a:effectLst/>
                <a:uLnTx/>
                <a:uFillTx/>
                <a:latin typeface="+mn-ea"/>
                <a:cs typeface="+mn-ea"/>
                <a:sym typeface="+mn-ea"/>
              </a:rPr>
              <a:t>）中得分点：</a:t>
            </a:r>
            <a:r>
              <a:rPr lang="zh-CN" altLang="en-US" sz="2800" noProof="0">
                <a:ln>
                  <a:noFill/>
                </a:ln>
                <a:solidFill>
                  <a:srgbClr val="FF0000"/>
                </a:solidFill>
                <a:effectLst/>
                <a:uLnTx/>
                <a:uFillTx/>
                <a:latin typeface="+mn-ea"/>
                <a:cs typeface="+mn-ea"/>
                <a:sym typeface="+mn-ea"/>
              </a:rPr>
              <a:t>纤介，细微，此处形容词作名词，小的过错</a:t>
            </a:r>
            <a:r>
              <a:rPr lang="zh-CN" altLang="en-US" sz="2800" noProof="0">
                <a:ln>
                  <a:noFill/>
                </a:ln>
                <a:effectLst/>
                <a:uLnTx/>
                <a:uFillTx/>
                <a:latin typeface="+mn-ea"/>
                <a:cs typeface="+mn-ea"/>
                <a:sym typeface="+mn-ea"/>
              </a:rPr>
              <a:t>；见，通现，表现，显现；谴，责备。各1分，句意2分。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rgbClr val="0C17F0"/>
                </a:solidFill>
                <a:effectLst/>
                <a:uLnTx/>
                <a:uFillTx/>
                <a:latin typeface="+mn-ea"/>
                <a:cs typeface="+mn-ea"/>
                <a:sym typeface="+mn-ea"/>
              </a:rPr>
              <a:t>【参考答案】</a:t>
            </a:r>
            <a:r>
              <a:rPr lang="zh-CN" altLang="en-US" sz="2800" noProof="0">
                <a:ln>
                  <a:noFill/>
                </a:ln>
                <a:effectLst/>
                <a:uLnTx/>
                <a:uFillTx/>
                <a:latin typeface="+mn-ea"/>
                <a:cs typeface="+mn-ea"/>
                <a:sym typeface="+mn-ea"/>
              </a:rPr>
              <a:t>（1）所有议论此事的人都想讨好我来求取福利啊，外戚高贵显赫，很少不覆灭的。（2）如果有小小的过失，就先表现出严厉的神色，然后予以责备。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edge">
                                      <p:cBhvr>
                                        <p:cTn id="7" dur="2000"/>
                                        <p:tgtEl>
                                          <p:spTgt spid="2">
                                            <p:txEl>
                                              <p:pRg st="3" end="3"/>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edge">
                                      <p:cBhvr>
                                        <p:cTn id="10" dur="2000"/>
                                        <p:tgtEl>
                                          <p:spTgt spid="2">
                                            <p:txEl>
                                              <p:pRg st="4" end="4"/>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edge">
                                      <p:cBhvr>
                                        <p:cTn id="13" dur="2000"/>
                                        <p:tgtEl>
                                          <p:spTgt spid="2">
                                            <p:txEl>
                                              <p:pRg st="5" end="5"/>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wedge">
                                      <p:cBhvr>
                                        <p:cTn id="16"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汉明帝永平三年春天二月甲子这一天，明帝立贵人马氏为皇后。马皇后，是马援的女儿。马皇后正式做了皇后之后，更加谦谨恭敬。喜欢读书，经常穿粗帛制的裙子，不加边饰。每月初一，十五各位嫔妃和公主朝见，望见皇后穿着粗帛制的袍子，以为是绮衣，走近后看了就笑。群臣上奏的事情有难以处理的，明帝多次试探皇后，皇后总是加以分析，所言合乎道理，都能掌握其实情。但皇后从不拿家里的琐事来干扰政事。明帝因此对她宠爱、敬重，自始至终不曾衰竭。十八年八月，明帝驾崩，太子即位，尊皇后为皇太后，皇帝任命马廖担任卫尉，马廖竭尽全力与人交往，官员们都争着前往他那里，第五伦上书说：“不久前光烈皇后尽管友爱出自天性，却贬抑阴氏家族，不把权势交给他们。我私下里听说，卫尉马廖用三千匹布私自供给三辅的官员，无论认识的与不认识的，都没有不赠送的。我愚昧，认为这不合乎经籍的义理，不敢不把这事报告上去。陛下内心想要优厚的对待他，也应该用方法来使他安全。我今天说这个，实在是想向上对陛下尽忠，向下保全太后的家族啊。”章帝建初二年夏天四月，皇帝想要给各位舅舅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爵。马太后不允许，有关官员请求依照过去的制度去做。马太后下诏说：“所有议论此事的人都想讨好我来求取福利呀，外戚高贵显赫，很少不覆灭的。所以先帝谨慎防备舅舅家人，不让他们担任朝廷的重要职务。”又说：“之前路过找濯龙宫门，见外家问询起居安好的人很多，车如流水，马如游龙，我未予以谴责，只是断了他们一年的用度罢了。我希望悄然让他们内心惭愧，但他们依然懈怠，没有忘记家庭而为国忧虑的意识，没有比君主更了解臣子的，何况是对自己的亲属？我怎么能向上辜负先帝的恩德，重蹈西京败亡的祸患呢？坚决不同意。”皇帝看了诏书后悲伤的叹息，再次请示。马太后回答说：“如今国家数次遭受灾异，粮价比平时高出几倍，我忧虑惶恐，整夜不安。坐卧不宁。这时候，你却先谋求外家的封爵，违背母亲恳切的内心吗？”皇帝这才停止。太后曾经下诏到三辅，马氏各家亲属有嘱托郡县干扰吏治的，依法治罪。再报告上来，太夫人（马太后的母亲）安葬时起造的坟墓略高了些，太后把这事提出来，其兄长马廖等人立刻把它减削下去。马太后的外亲中，有谦恭恬淡和节义行为的，马太后总是用温和的态度对他们说话，把财务和职务赏给他们，如果有小小的过失，就先表现出严厉的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176655"/>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色，然后予以责备，那些坐美车穿华服而不遵守法律的，就除去他们的宗室族谱，让他们回归田间。在这种情况下，朝廷内外的人受到教化，衣服、被子等穿用的东西就像统一起来的一样，各家惶恐地远远超过了永平年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661160" y="2769553"/>
            <a:ext cx="886968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四、附：人教版</a:t>
            </a:r>
            <a:r>
              <a:rPr kumimoji="0"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高</a:t>
            </a:r>
            <a:r>
              <a:rPr kumimoji="0" lang="zh-CN"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中必修</a:t>
            </a:r>
            <a:r>
              <a:rPr kumimoji="0" lang="en-US" altLang="zh-CN"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1-5</a:t>
            </a: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词类活用归纳</a:t>
            </a:r>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8237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必修一</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第4课 《烛之武退秦师》</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烛之武退秦师(退，使动用法，使……撤兵)</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晋军函陵 (军，名词作动词，驻军)</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若亡郑而有益于君(亡，使动使……灭亡)</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越国以鄙远 (鄙，名作动，把……当边邑)</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夜缒而出 ( 夜，名词作状语，在夜里)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既东封郑(封，用作动词，使……成为疆界;东，名词作状语，在东边)</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肆其西封 (肆，形容词作动词，扩张)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因人之力而敝之，不仁(敝，形作动，损害)</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第5课 《荆轲刺秦王》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乃遂收盛樊于期之首，函封之(函，名词作状语，用匣子)</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的。”智伯说：“您怎么知道的？”疵说：“我是根据人之常情判断的。我们让韩、魏两国的军队跟我们一起攻打赵国，赵国灭亡之后，灾难就要落到韩国和魏国头上。现在约定战胜赵国后，三家瓜分赵国土地，现在，城墙没有淹没的只剩下三版高了，赵国投降指日可待，但是这两人不但没有高兴地心思，反而有担忧的神色，这不是要反叛又是什么呢？”</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第二天，智伯把疵的话告诉了魏桓子和韩康子，二人说：“这是小人想为赵国游说，让您怀疑我们，从而放松攻打赵国。不是这样的话，我们难道不以尽快分到赵氏的地盘为利吗？而要去做那些危险苦难不可能成功并的事吗？”二人走后，疵进来问智伯：“主公怎么能把我的话告诉那两个人呢？”智伯说：“您怎么知道的？”疵答道：“刚才我见他们一见到我就匆匆离开了，这是因为他们已经知道我识破他们的心思了。”智伯没有改变。疵请求出使齐国。</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赵襄子派张孟谈偷偷去见魏桓子和韩康子，说：“我听说唇亡齿寒。现在智伯率领韩国和魏国来攻打赵国，赵国灭亡，那么就该轮到韩国和魏国了。”二人说：“我们也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顷之未发，太子迟之 (迟，形容词意动用法，认为迟)</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又前而为歌曰(前，名词作动词，上前)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乃朝服，设九宾(朝服，名作动，穿上朝服)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使使以闻大王(闻，动词使动，使……听闻)</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箕踞以骂曰( 箕，名作状语，像簸箕一样)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今行而无信，则秦未可亲也(亲，形容词作动词，亲近)</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皆白衣冠以送之(衣冠，名次作动词，穿上衣服，戴上帽子)</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群臣怪之(怪，形容词意动用法，觉得奇怪)</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左右既前(前，名词作动词，上前)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断其坐股( 断，形容词活用作动词，砍断)</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第6课 《鸿门宴》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项伯乃夜驰之沛公军(夜，作状语，连夜)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吾得兄事之(兄，作状语，像对待兄长那样)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常以身翼蔽沛公(翼，作状语，像鸟翅那样)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头发上指 (上，作状语，向上)</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间至军中 (间，作状语，从小路)</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沛公军霸上(军，作动词，驻军)</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沛公欲王关中 (王，作动词，称王)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籍吏民(籍，作动词，登记)</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范增数目项王 (目，作动词，使眼色)</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刑人如恐不胜(刑，作动词，处罚)</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道芷阳间行(道，作动词，取道)</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先破秦入咸阳者王之(王，使动，让…为王)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项伯杀人，臣活之(活，作使动，使……活)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交戟之卫士欲止不内(止，使动，使……止</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拔剑撞而破之 (破，作使动，使……破)</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沛公今事有急(急，作名词，紧急情况)</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君安与项伯有故(故，作名词，老交情)</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素善留侯张良(善，作动词，与……交好)</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必修二</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第4课 《诗经》两首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其黄而陨 (黄，作动词，变黄)</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雨雪霏霏 ( 雨，作动词，下)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夙兴夜寐 (夙、夜，作状语，在早晨，在夜里)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岂不日戒 (日，作状语，天天)</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三岁食贫 (贫，形容词作名词，贫乏)</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③数词的活用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士贰其行 ( 贰，使动用法，使……不专一)</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二三其德 (二、三，使动，使…三心二意)</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第5课 《离骚》</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鸷鸟之不群兮(群，名词作动词，合群)</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謇朝谇而夕替 (朝、夕，名作状，在早晨，在晚间)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592645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屈心而抑志兮(屈、抑，使动，使受屈，使受压抑)</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步余马于兰皋兮(步，动词的使动用法，使……漫步)</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回朕车以复路兮(回，动词的使动用法，使……回转)</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夫清白以死直兮(死，动词的为动用法，为……而死)</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何方圜之能周兮 (方、圜，形容词作名词，榫头、圆凿)</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谣诼谓余以善淫(淫，形作名，淫荡之事)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故前圣之所厚(厚，形容词作动词，推崇)</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高余冠之岌岌兮 (高，使动，使……加高)</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长余佩之陆离(使动，使……加长)</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哀民生之多艰(哀，意动用法，为……悲伤)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第6课 《孔雀东南飞》</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孔雀东南飞(东，名词作状语，向东)</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槌床便大怒(槌，名词作动词，敲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自名秦罗敷( 名，名词作动词，名叫)</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谢家事夫婿(事，名词作动词，侍奉)</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交广市鲑珍(市，名词作动词，采办)</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何敢助妇语(语，名词作动词，说话)</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勤心养公姥( 心，名词作状语，用心)</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手巾掩口啼(手巾，名词作状语，用手巾)</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卿当日胜贵(日，名词作状语，一天比一天)</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黄泉共为友(黄泉，名词作状语，在黄泉下)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昼夜勤作息(昼夜，名作状，从白天到晚上)</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中道还兄门(中道，名词作状语，半中)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809625"/>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逆以煎我怀(煎，使动，使……煎熬)</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千万不复全(全，形容词作动词，保全)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足以荣汝身 (荣，使动用法，使……荣华)</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便利此月内 (利，形容词的意动用法，以……为吉利)</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第7课 诗三首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榆柳荫后檐(荫，名词作动词，遮蔽)</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乌鹊南飞 (南，名词作状语，向南)</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天下归心 (归，使……归顺)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第8课 《兰亭集序》</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映带左右( 带，名词作动词，环绕)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一觞一咏(觞，名词作动词，喝酒)</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群贤毕至，少长咸集 (贤、少长，形作名，贤士、年长的人、年少的人)</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死生亦大矣(大，形容词作名词，大事)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齐彭殇为妄作(齐，形作动，把…看作相等)</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辜知一死生为虚诞 (一，数词作动词，把……看作一样)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足以极视听之娱(极，副词作动词，穷尽)</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第9课 《赤壁赋》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况吾与子渔樵于江渚之上(渔樵，名词作动词，打鱼砍柴)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下江陵，顺流而东也(下，名作动，攻占)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歌窈窕之章 (歌，名词作动词,朗诵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768985"/>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月明星稀，乌鹊南飞( 南，名作状，向南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西望夏口，东望武昌(西、东，名词作状语，向西、向东)</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侣鱼虾而友麋鹿(侣、友，意动，以……为伴，以……为友)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舞幽壑之潜蛟(舞，使动用法，使……舞动)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泣孤舟之嫠妇(泣，使动用法，使……哭泣)</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哀吾生之须臾(哀，为动用法，为……哀叹)</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渺沧海之一粟(渺，形容词作动词，渺小得像……)</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不知东方之既白(白，形容词作动词，显出白色)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09245"/>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第10课 《游褒禅山记》</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唐浮图慧褒始舍于其址(舍，名作动，筑舍定居)</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以故其后名之曰 (名，名词作动词，命名)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由山以上五六里 (上，名词作动词，向上走)</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有泉侧出(侧，名词作状语，从旁边)</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往往有得(得，动词作名词，心得)</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其进愈难，而其见愈奇 (见，名词作动词，所见景象)</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入之甚寒，问其深(深，形容词作名词，深度)</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至于幽暗昏惑而无物以相之(幽暗昏惑，形容词作名词，叫人迷惑的地方)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084580"/>
            <a:ext cx="11800840" cy="398970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知道会这样，只是担心事情没有完成而计划先泄露，那么灾祸立即就会到了。”张孟谈说：“计划出自二位之口，只有我听到，又有什么妨害呢？”于是二人秘密与张孟谈商议，约定好日期就让他回城了。</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赵襄子派人在夜里杀了守堤的官吏，决开堤口，用水灌智伯的军营。智伯的军队因为救水而乱作一团，，韩国和魏国从侧面攻打，赵襄子率兵从正面攻击，大败智伯的军队，杀了智伯，又将智伯的家族全部诛杀。赵、韩、魏三国分割了智伯的土地。</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晋烈公十九年，周威烈王封赵、韩、魏为诸侯。晋静公二年，魏武侯、韩哀侯、赵敬侯灭掉晋国，瓜分其土地。晋静公被贬为庶人，晋国灭亡。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595630"/>
            <a:ext cx="11523980" cy="592645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则其好游者不能穷也(穷，形作动，走到尽头)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火尚足以明也(明，形容词作动词，照明)</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后世之谬其传(谬，使动用法，使……错误)</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必修三</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第4课 《蜀道难》</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西当太白有鸟道 （ 西，名词作状语，在西边)</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上有六龙回日之高标（上，名词作状语，在上面)</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下有冲波逆折之回川（下，名词作状语，在下面)</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侧身西望长咨嗟 （西，名词作状语，向西)</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朝避猛虎，夕避长蛇 (朝、夕，名词作状语，在早上、在晚间)用法）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41148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使人听此调朱颜 （ 调，使动用法，使……凋谢)</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猿猱欲度愁攀援　（愁，为动用法，为……发愁)</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雄飞雌从绕林间（雄、雌，形作名，雄鸟、雌鸟)</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第5课 《杜甫诗三首》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玉露凋伤枫树林（凋伤，使动，使……凋落衰败)</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第6课 《琵琶行》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浔阳江头夜送客（夜，名词作状语，在夜里)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歌以赠之 （歌，名词作动词，作歌)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遂命酒 （酒，名词作动词，摆酒席)</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梦啼妆泪红阑干（梦，名词作状语，在梦中)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207010"/>
            <a:ext cx="11523980" cy="6439535"/>
          </a:xfrm>
          <a:prstGeom prst="rect">
            <a:avLst/>
          </a:prstGeom>
          <a:noFill/>
        </p:spPr>
        <p:txBody>
          <a:bodyPr wrap="square" rtlCol="0" anchor="t">
            <a:spAutoFit/>
          </a:bodyPr>
          <a:lstStyle/>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②形容词的活用</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商人重利轻别离（重、轻，形作动，看重、轻视)</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钿头银篦击节碎 （碎，形容词作动词，敲碎)</a:t>
            </a:r>
          </a:p>
          <a:p>
            <a:pPr marL="0" marR="0" lvl="0" indent="0" algn="l" defTabSz="914400" rtl="0" eaLnBrk="1" fontAlgn="base" latinLnBrk="0" hangingPunct="1">
              <a:lnSpc>
                <a:spcPts val="33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第8课 《寡人之于国也》</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填然鼓之（鼓，名词作动词，击鼓)</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然而不王者（王，名词作动词，称王)</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树之以桑（树，名词作动词，种植)</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五十者可以衣帛矣 （ 衣，名词作动词，穿上)</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王无罪岁（ 罪，名词作动词，怪罪)</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养生丧死无憾矣（丧，名作动，为……办丧事)</a:t>
            </a:r>
          </a:p>
          <a:p>
            <a:pPr marL="0" marR="0" lvl="0" indent="0" algn="l" defTabSz="914400" rtl="0" eaLnBrk="1" fontAlgn="base" latinLnBrk="0" hangingPunct="1">
              <a:lnSpc>
                <a:spcPts val="33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②形容词的活用</a:t>
            </a:r>
          </a:p>
          <a:p>
            <a:pPr marL="0" marR="0" lvl="0" indent="0" algn="l" defTabSz="914400" rtl="0" eaLnBrk="1" fontAlgn="base" latinLnBrk="0" hangingPunct="1">
              <a:lnSpc>
                <a:spcPts val="3300"/>
              </a:lnSpc>
              <a:spcBef>
                <a:spcPct val="0"/>
              </a:spcBef>
              <a:spcAft>
                <a:spcPct val="0"/>
              </a:spcAft>
              <a:buClrTx/>
              <a:buSzTx/>
              <a:buFontTx/>
              <a:buNone/>
              <a:defRPr/>
            </a:pPr>
            <a:r>
              <a:rPr lang="zh-CN" altLang="en-US" sz="2400" noProof="0">
                <a:ln>
                  <a:noFill/>
                </a:ln>
                <a:effectLst/>
                <a:uLnTx/>
                <a:uFillTx/>
                <a:latin typeface="+mn-ea"/>
                <a:cs typeface="+mn-ea"/>
                <a:sym typeface="+mn-ea"/>
              </a:rPr>
              <a:t>谨庠序之教 （谨，形容词作动词，认真从事)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20701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第9课 《劝学》</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假舟楫者，非能水也（水，名词作动词，游水)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君子博学而日参省乎己 （日，名作状，每天)</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上食埃土，下饮黄泉 (上、下，名词作状语，向上、向下)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不积小流，无以成江海（流，动词作名词，河流)</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积善成德，而神明自得 （善，形作名，善行)</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不如登高之博见也 （高，形容词作名词，高处)</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故木受绳则直　（直，形容词作动词，变直)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假舆马者，非利足也（利，使动，使……走得快)的使动用法）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20701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④数词的活用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用心一也 （ 一，数词作形容词，专一)</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第10课 《过秦论》</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序八州而朝同列（序，名词作动词，排列座次)</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履至尊而制六合（履，名词作动词，登上)</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子孙帝王万世之业也（ 帝王，名作动，做帝王)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②动词的活用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追亡逐北 （亡，动词作名词，逃跑的人)</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外连横而斗诸侯（ 斗，使动用法，使……争斗)</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吞二周而亡诸侯（亡，使动用法，使……逃亡)</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却匈奴七百余里（却，使动用法，使……退却)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6068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序八州而朝同列（ 朝，使动用法，使……朝拜)</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约从离衡 （离，使动用法，使……离散)</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山东豪俊遂并起而亡秦族矣 (亡，动词的使动用法，使……灭亡)</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且夫天下非小弱也（小弱，形作动，变小变弱)</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会盟而谋弱秦 （ 弱，使动用法，使……变弱)</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以愚黔首 （愚，使动用法，使……愚笨)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士不敢弯弓而抱怨（弯，使动用法，使……弯)</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第11课 《师说》</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①名词的活用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吾师道也　（师，名词作动词，学习)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或师焉，或不焉 （ 师，名词作动词，从师学习)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2570" y="915035"/>
            <a:ext cx="11523980" cy="502856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师道之不传也久矣 （师，名词作动词，从师)</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吾从而师之 （师，名次的意动用法，以……为师)</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君子不齿 （ 齿，名词作动词，并列)</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其下圣人也亦远矣（下，名词作动词，低于)</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则群聚而笑之（群，名词作状语，成群)</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②形容词的活用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小学而大遗 (小、大，形作名词，小的方面，大的方面)</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圣人之所以为圣　（圣，形容词作名词，圣人)</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惑而不从师 （惑，形容词作动词，有疑难问题)</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而耻学于师　（耻，意动用法，以……为耻)法）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40132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必修四</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《廉颇蔺相如列传》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1．名词作状语</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 而相如庭斥之（ 廷，在朝廷上 ） ② 故令人持璧归，间至赵矣（ 间，从小路 ） ③ 相如奉璧西入秦（西，向西）</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④ 肉袒负荆（肉：把上身，作“袒”的状语）</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2．名词作动词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 舍相如广成传舍（舍，安置住宿） ② 左右欲刃相如（刃，用刀杀）</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 乃使从者衣褐，怀其璧（衣，穿；怀，怀里藏着）</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④ 乃前曰（前，上前）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⑤ 怒发上冲冠（上，向上竖起） ⑥ 赵王鼓瑟（鼓，弹奏） ⑦ 臣乃敢上璧（上：献上）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656590"/>
            <a:ext cx="11523980" cy="592645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3．动词的使动用法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 归璧于赵（归，使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归）</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 秦王恐其破璧（破，使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破碎）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 宁许以负秦曲（负，使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承担）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④ 毕礼而归之（毕，使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完毕；归，使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回去）</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⑤ 臣舍人相如止之曰（止，使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止；阻止）</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4.形容词的使动用法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完璧归赵（完，使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完整） </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5．形容词的意动用法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 且庸人尚羞之（羞，以</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为羞耻） ② 先国家之急而后私仇也（先，以</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为先；后，以</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为后）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40132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6.形容词作动词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① 严大国之威以修敬也（严，形作动，尊敬）</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② 大王必欲急臣（急，逼迫）</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③ 秦王善为秦声（善，擅长，善于）</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《苏武传》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1.意动用法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单于壮其节 壮：形容词的意动用法，以</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为壮。</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诚甘乐之 乐：形容词的意动用法，以</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为乐。 </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2.使动用法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（1）欲因此时降武 降：使动用法，使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投降。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（2）空以身膏草野 膏：使动用法，使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肥沃。</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（3）反欲斗两主 斗：使动用法，使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争斗。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03200" y="419100"/>
            <a:ext cx="11745595" cy="6251575"/>
          </a:xfrm>
          <a:prstGeom prst="rect">
            <a:avLst/>
          </a:prstGeom>
          <a:noFill/>
          <a:ln w="9525">
            <a:noFill/>
          </a:ln>
        </p:spPr>
        <p:txBody>
          <a:bodyPr wrap="square">
            <a:spAutoFit/>
          </a:bodyPr>
          <a:lstStyle/>
          <a:p>
            <a:pPr indent="0">
              <a:lnSpc>
                <a:spcPct val="110000"/>
              </a:lnSpc>
            </a:pPr>
            <a:r>
              <a:rPr lang="zh-CN" sz="2800" b="1">
                <a:solidFill>
                  <a:srgbClr val="0C17F0"/>
                </a:solidFill>
                <a:latin typeface="Calibri"/>
                <a:ea typeface="宋体" panose="02010600030101010101" pitchFamily="2" charset="-122"/>
              </a:rPr>
              <a:t>其二、</a:t>
            </a:r>
            <a:r>
              <a:rPr sz="2800" b="1">
                <a:solidFill>
                  <a:srgbClr val="0C17F0"/>
                </a:solidFill>
                <a:latin typeface="Calibri"/>
                <a:ea typeface="宋体" panose="02010600030101010101" pitchFamily="2" charset="-122"/>
              </a:rPr>
              <a:t>202</a:t>
            </a:r>
            <a:r>
              <a:rPr lang="en-US" sz="2800" b="1">
                <a:solidFill>
                  <a:srgbClr val="0C17F0"/>
                </a:solidFill>
                <a:latin typeface="Calibri"/>
                <a:ea typeface="宋体" panose="02010600030101010101" pitchFamily="2" charset="-122"/>
              </a:rPr>
              <a:t>0</a:t>
            </a:r>
            <a:r>
              <a:rPr sz="2800" b="1">
                <a:solidFill>
                  <a:srgbClr val="0C17F0"/>
                </a:solidFill>
                <a:latin typeface="Calibri"/>
                <a:ea typeface="宋体" panose="02010600030101010101" pitchFamily="2" charset="-122"/>
              </a:rPr>
              <a:t>年普通高等学校招生全国统一考试（</a:t>
            </a:r>
            <a:r>
              <a:rPr lang="zh-CN" sz="2800" b="1">
                <a:solidFill>
                  <a:srgbClr val="0C17F0"/>
                </a:solidFill>
                <a:latin typeface="Calibri"/>
                <a:ea typeface="宋体" panose="02010600030101010101" pitchFamily="2" charset="-122"/>
              </a:rPr>
              <a:t>新高考</a:t>
            </a:r>
            <a:r>
              <a:rPr sz="2800" b="1">
                <a:solidFill>
                  <a:srgbClr val="0C17F0"/>
                </a:solidFill>
                <a:latin typeface="微软雅黑" panose="020b0503020204020204" pitchFamily="34" charset="-122"/>
                <a:ea typeface="微软雅黑" panose="020b0503020204020204" pitchFamily="34" charset="-122"/>
              </a:rPr>
              <a:t>Ⅰ</a:t>
            </a:r>
            <a:r>
              <a:rPr sz="2800" b="1">
                <a:solidFill>
                  <a:srgbClr val="0C17F0"/>
                </a:solidFill>
                <a:latin typeface="Calibri"/>
                <a:ea typeface="宋体" panose="02010600030101010101" pitchFamily="2" charset="-122"/>
              </a:rPr>
              <a:t>卷  </a:t>
            </a:r>
            <a:r>
              <a:rPr lang="zh-CN" sz="2800" b="1">
                <a:solidFill>
                  <a:srgbClr val="0C17F0"/>
                </a:solidFill>
                <a:latin typeface="Calibri"/>
                <a:ea typeface="宋体" panose="02010600030101010101" pitchFamily="2" charset="-122"/>
              </a:rPr>
              <a:t>山东卷</a:t>
            </a:r>
            <a:r>
              <a:rPr sz="2800" b="1">
                <a:solidFill>
                  <a:srgbClr val="0C17F0"/>
                </a:solidFill>
                <a:latin typeface="Calibri"/>
                <a:ea typeface="宋体" panose="02010600030101010101" pitchFamily="2" charset="-122"/>
              </a:rPr>
              <a:t>）</a:t>
            </a:r>
          </a:p>
          <a:p>
            <a:pPr indent="0">
              <a:lnSpc>
                <a:spcPct val="110000"/>
              </a:lnSpc>
            </a:pPr>
            <a:r>
              <a:rPr lang="zh-CN" altLang="en-US" sz="2800" b="0">
                <a:latin typeface="Calibri"/>
                <a:ea typeface="宋体" panose="02010600030101010101" pitchFamily="2" charset="-122"/>
              </a:rPr>
              <a:t>阅读下面的文言文，完成下面小题。</a:t>
            </a:r>
          </a:p>
          <a:p>
            <a:pPr indent="0">
              <a:lnSpc>
                <a:spcPct val="110000"/>
              </a:lnSpc>
            </a:pPr>
            <a:r>
              <a:rPr lang="zh-CN" altLang="en-US" sz="2800" b="0">
                <a:latin typeface="Calibri"/>
                <a:ea typeface="宋体" panose="02010600030101010101" pitchFamily="2" charset="-122"/>
              </a:rPr>
              <a:t>       </a:t>
            </a:r>
            <a:r>
              <a:rPr lang="zh-CN" altLang="en-US" sz="2800" b="0">
                <a:latin typeface="楷体" panose="02010609060101010101" charset="-122"/>
                <a:ea typeface="楷体" panose="02010609060101010101" charset="-122"/>
                <a:cs typeface="楷体" panose="02010609060101010101" charset="-122"/>
              </a:rPr>
              <a:t> 左光斗，字遗直，桐城人。万历三十五年进士。除中书舍人。选授御史，巡视中城。捕治吏部豪恶吏，获假印七十余，假官一百余人，辇下震悚，出理屯田，因条上三因十四议，诏悉允行，水利大兴，北人始知艺稻，邹元标尝曰：“三十年前，都人不知稻草何物，今所在皆稻，种水田利也，”阉人刘朝称东宫令旨，索戚畹废庄，光斗不启封还之，曰：“尺土皆殿下有，今日安敢私受。”阉人愤而去，杨涟劾魏忠贤，光斗与其谋，又与攀龙共发崔呈秀赃私，忠贤暨其党咸怒。及忠贤逐南星攀龙大中次将及涟光斗光斗愤甚草奏劾忠贤及魏广微三十二斩罪拟十一月二日上之先遣妻子南还 忠贤诇知，先二日假会推事与涟俱削籍。群小恨不已，复构文言狱，入光斗名，遣使往逮。父老子弟拥马首号哭，声震原野，缇骑亦为雪涕。至则下诏狱酷讯。许显纯诬以受杨镐、熊廷弼贿，</a:t>
            </a:r>
            <a:r>
              <a:rPr lang="zh-CN" altLang="en-US" sz="2800" b="0" u="sng">
                <a:latin typeface="楷体" panose="02010609060101010101" charset="-122"/>
                <a:ea typeface="楷体" panose="02010609060101010101" charset="-122"/>
                <a:cs typeface="楷体" panose="02010609060101010101" charset="-122"/>
              </a:rPr>
              <a:t>涟等初不承，已而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1024255"/>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（4）单于愈益欲降之 降：使动用法，使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投降。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（5）何久自苦如此 苦：使动用法，使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受苦。</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（6）王必欲降武 降：使动用法，使</a:t>
            </a:r>
            <a:r>
              <a:rPr lang="en-US" altLang="zh-CN" sz="2400" noProof="0">
                <a:ln>
                  <a:noFill/>
                </a:ln>
                <a:effectLst/>
                <a:uLnTx/>
                <a:uFillTx/>
                <a:latin typeface="+mn-ea"/>
                <a:cs typeface="+mn-ea"/>
                <a:sym typeface="+mn-ea"/>
              </a:rPr>
              <a:t>……</a:t>
            </a:r>
            <a:r>
              <a:rPr lang="zh-CN" altLang="en-US" sz="2400" noProof="0">
                <a:ln>
                  <a:noFill/>
                </a:ln>
                <a:effectLst/>
                <a:uLnTx/>
                <a:uFillTx/>
                <a:latin typeface="+mn-ea"/>
                <a:cs typeface="+mn-ea"/>
                <a:sym typeface="+mn-ea"/>
              </a:rPr>
              <a:t>投降。 </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3.名词活用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（1）天雨雪 雨：名词做动词，下。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（2）羝乳乃得归 乳：名词做动词，生子。</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（3）杖汉节牧羊 杖：名词做动词，拄着。</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（4）武能网纺缴，檠弓弩</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  网、檠 ：名词做动词，结网、用檠矫正弓弩。</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（5）惠等哭，舆归营 舆：名词做动词，抬，用车子抬。</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（6）陵与卫律之罪，上通于天 上：名词做状语，向上。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789305"/>
            <a:ext cx="11523980" cy="502856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《张衡传》</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1.时天下承平日久 （名词作状语，当时。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2.衡少善属文（ 形容词作动词，擅长，善于。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3.安帝雅闻衡善术学（形容词作动词，擅长，善于。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4.妙尽璇机之正 （形容词活用作动词，研究透了；形容词作名词，正确的道理。 ）</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5.大将军邓骘奇其才（ 形容词意动用法，以……为奇。）</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第4课 柳永词两首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异日图将好景（ 图，名词作动词，绘画)</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都门帐饮无绪（帐，名词作动词，设帐)</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多情自古伤离别（伤，动词的活用，为……伤心)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40360"/>
            <a:ext cx="11523980" cy="637540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第5课 《苏轼词两首》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樯橹灰飞烟灭 (灰、烟，名词作状语，像灰一样、像烟一样)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竹杖芒鞋轻胜马（马，名词作动词，骑马)</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第6课 《辛弃疾词两首》</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忧愁风雨，树犹如此（忧愁，名作动，感到忧愁)</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遥岑远目 （目，名词作动词，看)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必修五</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《归去来兮辞》</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（1）名词作状语</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园日涉以成趣 (日：每天)</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时矫首以遐观 (时：有时)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91160"/>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（2）名词作动词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乐琴书以消忧（ 琴、书：抚琴、读书）</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或命巾车，或棹孤舟 ( 棹：划船)</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策扶老以流憩 (策：拄着)</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（3）形容词作名词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携幼入室，有酒盈樽 (幼：儿童、小孩子)</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倚南窗以寄傲（傲：傲世的情怀）</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（4）使动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眄庭柯以怡颜 (怡：使……愉快)</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审容膝之易安 (安：使……安乐)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915035"/>
            <a:ext cx="11523980" cy="502856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（5）意动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乐琴书以消忧 (乐：以……为乐)</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悦亲戚之情话 (悦：以……为愉快)</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善万物之得时 (善：以……为善 羡慕)</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（6）动词作名词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审容膝之易安（容膝：空膝的小屋）</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感吾生之行休（生：一生）</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（7）动词作状语</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感吾生之行休（行：将要）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584835"/>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《腾王阁序》</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1、襟、带：襟三江而带五湖（意动用法，以……为襟，以……为带）</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2、下：徐孺下陈蕃之榻（使动用法，使……放下来）</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3、上：抟扶摇而上者九万里（作动词，往上飞）</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4、腾、起：腾蛟起凤（使动用法，使……腾空，使……起舞）</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5、屈：屈贾谊于长沙（使动用法，使……受委屈）</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6、窜：窜梁鸿于海曲（使动用法，使……出走）</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7、星：雄州雾列，俊采星驰（名作状，像流星一样）</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8、目：望长安于日下，目吴会于云间（名作动，用眼睛看，望）</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9、尽：宾主尽东南之美（副作动，都包括）</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10、美：宾主尽东南之美（形作名，才俊）</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11、四美具，二难并（形容词作名词，美好的事物；难得的人）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91160"/>
            <a:ext cx="11523980" cy="5926455"/>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《逍遥游》</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1、奚以之九万里而南为（南行）而后乃今将图南</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2、不过数仞而下 （降落）</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3、彼于致福者（使……到来）</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4、德合一君、而征一国者（使……满意；使……信任）</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5、《齐谐》者，志怪者也（形容词作名词，怪异的事物）</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《陈情表》</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1、名作状</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躬亲抚养（名作状，亲自）</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则病日笃（名作状，一天天地）</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外无期功强近之亲，内无应门五尺之僮（外：在门外。内：在家里。名词作状语。）</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但以刘日薄西山（日：一天天地，名词作状语）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391160"/>
            <a:ext cx="11523980" cy="547751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2、动作名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臣之进退，实为狼狈（是否出来做官之事）</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3、形作名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在故老，犹蒙矜育（故老：年老之人，形容词用作名词）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夙遭闵凶（忧患凶丧）</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猥以微贱（卑微低贱的身份）</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愿陛下矜悯愚诚（诚心）</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是以区区不能废远（远的地方）</a:t>
            </a:r>
          </a:p>
          <a:p>
            <a:pPr marL="0" marR="0" lvl="0" indent="0" algn="l" defTabSz="914400" rtl="0" eaLnBrk="1" fontAlgn="base" latinLnBrk="0" hangingPunct="1">
              <a:lnSpc>
                <a:spcPts val="3500"/>
              </a:lnSpc>
              <a:spcBef>
                <a:spcPct val="0"/>
              </a:spcBef>
              <a:spcAft>
                <a:spcPct val="0"/>
              </a:spcAft>
              <a:buClrTx/>
              <a:buSzTx/>
              <a:buFontTx/>
              <a:buNone/>
              <a:defRPr/>
            </a:pPr>
            <a:endParaRPr lang="zh-CN" altLang="en-US" sz="2400" noProof="0">
              <a:ln>
                <a:noFill/>
              </a:ln>
              <a:effectLst/>
              <a:uLnTx/>
              <a:uFillTx/>
              <a:latin typeface="+mn-ea"/>
              <a:cs typeface="+mn-ea"/>
              <a:sym typeface="+mn-ea"/>
            </a:endParaRP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4、形容词作动词</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是以区区不能废远（远：远离，形容词用作动词）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4010" y="1197610"/>
            <a:ext cx="11523980" cy="2335530"/>
          </a:xfrm>
          <a:prstGeom prst="rect">
            <a:avLst/>
          </a:prstGeom>
          <a:noFill/>
        </p:spPr>
        <p:txBody>
          <a:bodyPr wrap="square" rtlCol="0" anchor="t">
            <a:spAutoFit/>
          </a:bodyPr>
          <a:lstStyle/>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5、使动用法</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终：无以终余年（动词使动，使……结束）</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卒：保卒余年（动词使动，使……终了）</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闻：谨拜表以闻（动词使动，使……知道）</a:t>
            </a:r>
          </a:p>
          <a:p>
            <a:pPr marL="0" marR="0" lvl="0" indent="0" algn="l" defTabSz="914400" rtl="0" eaLnBrk="1" fontAlgn="base" latinLnBrk="0" hangingPunct="1">
              <a:lnSpc>
                <a:spcPts val="3500"/>
              </a:lnSpc>
              <a:spcBef>
                <a:spcPct val="0"/>
              </a:spcBef>
              <a:spcAft>
                <a:spcPct val="0"/>
              </a:spcAft>
              <a:buClrTx/>
              <a:buSzTx/>
              <a:buFontTx/>
              <a:buNone/>
              <a:defRPr/>
            </a:pPr>
            <a:r>
              <a:rPr lang="zh-CN" altLang="en-US" sz="2400" noProof="0">
                <a:ln>
                  <a:noFill/>
                </a:ln>
                <a:effectLst/>
                <a:uLnTx/>
                <a:uFillTx/>
                <a:latin typeface="+mn-ea"/>
                <a:cs typeface="+mn-ea"/>
                <a:sym typeface="+mn-ea"/>
              </a:rPr>
              <a:t>臣具以表闻（闻：使……闻，动词的使动用法）</a:t>
            </a:r>
          </a:p>
        </p:txBody>
      </p:sp>
      <p:pic>
        <p:nvPicPr>
          <p:cNvPr id="3" name="New picture"/>
          <p:cNvPicPr/>
          <p:nvPr/>
        </p:nvPicPr>
        <p:blipFill>
          <a:blip r:embed="rId2"/>
          <a:stretch>
            <a:fillRect/>
          </a:stretch>
        </p:blipFill>
        <p:spPr>
          <a:xfrm>
            <a:off x="11938000" y="124079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618</Paragraphs>
  <Slides>98</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98</vt:i4>
      </vt:variant>
    </vt:vector>
  </HeadingPairs>
  <TitlesOfParts>
    <vt:vector baseType="lpstr" size="106">
      <vt:lpstr>Arial</vt:lpstr>
      <vt:lpstr>宋体</vt:lpstr>
      <vt:lpstr>Calibri Light</vt:lpstr>
      <vt:lpstr>Calibri</vt:lpstr>
      <vt:lpstr>微软雅黑</vt:lpstr>
      <vt:lpstr>黑体</vt:lpstr>
      <vt:lpstr>楷体</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2021-12-01T16:40:16.512</cp:lastPrinted>
  <dcterms:created xsi:type="dcterms:W3CDTF">2021-12-01T16:40:16Z</dcterms:created>
  <dcterms:modified xsi:type="dcterms:W3CDTF">2021-12-01T08:40:16Z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