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5" r:id="rId6"/>
    <p:sldId id="416" r:id="rId7"/>
    <p:sldId id="414" r:id="rId8"/>
    <p:sldId id="417" r:id="rId9"/>
    <p:sldId id="421" r:id="rId10"/>
    <p:sldId id="424" r:id="rId11"/>
    <p:sldId id="423" r:id="rId12"/>
    <p:sldId id="422" r:id="rId13"/>
    <p:sldId id="425" r:id="rId14"/>
    <p:sldId id="426" r:id="rId15"/>
    <p:sldId id="427" r:id="rId16"/>
    <p:sldId id="428" r:id="rId17"/>
    <p:sldId id="420" r:id="rId18"/>
    <p:sldId id="435" r:id="rId19"/>
    <p:sldId id="432" r:id="rId20"/>
    <p:sldId id="436" r:id="rId21"/>
    <p:sldId id="437" r:id="rId22"/>
    <p:sldId id="438" r:id="rId23"/>
    <p:sldId id="439" r:id="rId24"/>
    <p:sldId id="441" r:id="rId25"/>
    <p:sldId id="442" r:id="rId26"/>
    <p:sldId id="412" r:id="rId27"/>
    <p:sldId id="44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7853"/>
    <a:srgbClr val="D38F62"/>
    <a:srgbClr val="DEA66B"/>
    <a:srgbClr val="A3765A"/>
    <a:srgbClr val="9F7B5E"/>
    <a:srgbClr val="FCF0BC"/>
    <a:srgbClr val="FBF1BC"/>
    <a:srgbClr val="FBE9A1"/>
    <a:srgbClr val="F3B737"/>
    <a:srgbClr val="F4A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5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.png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4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8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80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81.xml"/><Relationship Id="rId2" Type="http://schemas.openxmlformats.org/officeDocument/2006/relationships/image" Target="../media/image22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3.xml"/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5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6.xml"/><Relationship Id="rId4" Type="http://schemas.openxmlformats.org/officeDocument/2006/relationships/image" Target="../media/image33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9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7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microsoft.com/office/2007/relationships/media" Target="file:///C:\Users\86187\Music\&#30333;&#20113;&#20986;&#23723;%20-%20&#21334;&#27833;&#32705;.mp3" TargetMode="External"/><Relationship Id="rId2" Type="http://schemas.openxmlformats.org/officeDocument/2006/relationships/audio" Target="file:///C:\Users\86187\Music\&#30333;&#20113;&#20986;&#23723;%20-%20&#21334;&#27833;&#32705;.mp3" TargetMode="Externa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1.xml"/><Relationship Id="rId4" Type="http://schemas.openxmlformats.org/officeDocument/2006/relationships/image" Target="../media/image14.png"/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95" y="909955"/>
            <a:ext cx="12181840" cy="2495550"/>
          </a:xfrm>
          <a:prstGeom prst="rect">
            <a:avLst/>
          </a:prstGeom>
          <a:solidFill>
            <a:schemeClr val="bg2">
              <a:lumMod val="85000"/>
              <a:alpha val="34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600880" y="3723595"/>
            <a:ext cx="9799200" cy="1472400"/>
          </a:xfrm>
        </p:spPr>
        <p:txBody>
          <a:bodyPr/>
          <a:p>
            <a:r>
              <a:rPr lang="zh-CN" altLang="zh-CN" sz="3200">
                <a:solidFill>
                  <a:schemeClr val="tx1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（宋）欧阳修</a:t>
            </a:r>
            <a:endParaRPr lang="zh-CN" altLang="zh-CN" sz="3200">
              <a:solidFill>
                <a:schemeClr val="tx1"/>
              </a:solidFill>
              <a:uFillTx/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zh-CN" sz="3200">
              <a:solidFill>
                <a:schemeClr val="tx1"/>
              </a:solidFill>
              <a:uFillTx/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5" name="图片 4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5702300" y="-148590"/>
            <a:ext cx="6489700" cy="45161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196260" y="1473200"/>
            <a:ext cx="9799200" cy="2570400"/>
          </a:xfrm>
          <a:effectLst>
            <a:outerShdw blurRad="50800" dist="38100" dir="14280000" algn="l" rotWithShape="0">
              <a:prstClr val="black">
                <a:alpha val="40000"/>
              </a:prstClr>
            </a:outerShdw>
          </a:effectLst>
        </p:spPr>
        <p:txBody>
          <a:bodyPr/>
          <a:p>
            <a:r>
              <a:rPr lang="zh-CN" altLang="zh-CN" sz="9600">
                <a:latin typeface="华文行楷" panose="02010800040101010101" charset="-122"/>
                <a:ea typeface="华文行楷" panose="02010800040101010101" charset="-122"/>
              </a:rPr>
              <a:t>卖 油 翁</a:t>
            </a:r>
            <a:br>
              <a:rPr lang="zh-CN" altLang="zh-CN" sz="6600"/>
            </a:br>
            <a:endParaRPr lang="zh-CN" altLang="zh-CN" sz="660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04925"/>
            <a:ext cx="12192635" cy="562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7535" y="197485"/>
            <a:ext cx="112268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见其发矢\十中八九，但\微</a:t>
            </a:r>
            <a:r>
              <a:rPr lang="zh-CN" altLang="en-US" sz="36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颔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4520" y="4366260"/>
            <a:ext cx="8406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老翁见到陈尧咨射出的箭十支能中八九支，只不过微微地点点头赞许这情况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6315" y="1304925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矢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7550" y="130492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箭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6315" y="225552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但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7550" y="225552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只是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1850" y="3106420"/>
            <a:ext cx="361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名词作动词，点头</a:t>
            </a:r>
            <a:endParaRPr lang="zh-CN" altLang="en-US" sz="32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76745" y="1304925"/>
            <a:ext cx="52152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代词，指陈尧咨射箭的这件事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77280" y="1304925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之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5975" y="3105785"/>
            <a:ext cx="1058545" cy="1260475"/>
            <a:chOff x="1693" y="5494"/>
            <a:chExt cx="1667" cy="1985"/>
          </a:xfrm>
        </p:grpSpPr>
        <p:sp>
          <p:nvSpPr>
            <p:cNvPr id="11" name="文本框 10"/>
            <p:cNvSpPr txBox="1"/>
            <p:nvPr/>
          </p:nvSpPr>
          <p:spPr>
            <a:xfrm>
              <a:off x="1977" y="5979"/>
              <a:ext cx="109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rgbClr val="C00000"/>
                  </a:solidFill>
                  <a:uFillTx/>
                  <a:latin typeface="方正启体简体" panose="03000509000000000000" charset="-122"/>
                  <a:ea typeface="方正启体简体" panose="03000509000000000000" charset="-122"/>
                  <a:cs typeface="华文楷体" panose="02010600040101010101" charset="-122"/>
                  <a:sym typeface="+mn-ea"/>
                </a:rPr>
                <a:t>颔</a:t>
              </a:r>
              <a:r>
                <a:rPr lang="zh-CN" altLang="en-US" sz="2800">
                  <a:latin typeface="方正启体简体" panose="03000509000000000000" charset="-122"/>
                  <a:ea typeface="方正启体简体" panose="03000509000000000000" charset="-122"/>
                  <a:cs typeface="华文楷体" panose="02010600040101010101" charset="-122"/>
                  <a:sym typeface="+mn-ea"/>
                </a:rPr>
                <a:t>：</a:t>
              </a:r>
              <a:endPara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endParaRPr>
            </a:p>
          </p:txBody>
        </p:sp>
        <p:pic>
          <p:nvPicPr>
            <p:cNvPr id="19" name="图片 18" descr="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3" y="5494"/>
              <a:ext cx="1667" cy="198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2" grpId="0"/>
      <p:bldP spid="12" grpId="1"/>
      <p:bldP spid="5" grpId="0"/>
      <p:bldP spid="5" grpId="1"/>
      <p:bldP spid="17" grpId="0"/>
      <p:bldP spid="17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228090"/>
            <a:ext cx="12192635" cy="562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7535" y="197485"/>
            <a:ext cx="1122680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康肃问曰：“汝\亦知射乎？吾射\不亦精乎？”翁曰：“无他，但手熟尔。”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4485005"/>
            <a:ext cx="84067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康肃公问道：“你也会射箭吗？我射箭的本领不也很精湛吗？”老翁说：“没有什么别的奥秘，只不过是手熟罢了。”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8685" y="1775460"/>
            <a:ext cx="7994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汝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7550" y="175768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你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 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8685" y="269748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射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2482215"/>
            <a:ext cx="40379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动词作名词，射箭的技艺</a:t>
            </a:r>
            <a:endParaRPr lang="zh-CN" altLang="en-US" sz="32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8685" y="3557905"/>
            <a:ext cx="147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他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7550" y="3557905"/>
            <a:ext cx="3619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其他</a:t>
            </a:r>
            <a:endParaRPr lang="zh-CN" altLang="en-US" sz="40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9680" y="2697480"/>
            <a:ext cx="799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尔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9145" y="175768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只不过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9680" y="1774825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但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29145" y="269811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通</a:t>
            </a:r>
            <a:r>
              <a:rPr lang="en-US" altLang="zh-CN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“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耳</a:t>
            </a:r>
            <a:r>
              <a:rPr lang="en-US" altLang="zh-CN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”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，罢了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5" grpId="0"/>
      <p:bldP spid="5" grpId="1"/>
      <p:bldP spid="7" grpId="0"/>
      <p:bldP spid="7" grpId="1"/>
      <p:bldP spid="17" grpId="0"/>
      <p:bldP spid="17" grpId="1"/>
      <p:bldP spid="16" grpId="0"/>
      <p:bldP spid="16" grpId="1"/>
      <p:bldP spid="18" grpId="0"/>
      <p:bldP spid="1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228090"/>
            <a:ext cx="12192635" cy="562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4835" y="184785"/>
            <a:ext cx="1122680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康肃\</a:t>
            </a:r>
            <a:r>
              <a:rPr lang="zh-CN" altLang="en-US" sz="36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忿然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曰：“尔\安敢轻吾射！”翁曰：“以我酌油\知之。”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4485005"/>
            <a:ext cx="84067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康肃公听后愤愤地说：“你怎么敢轻视我射箭的武艺！”老翁说：“凭着我倒油的经验就可懂得这个道理。”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1200" y="1819275"/>
            <a:ext cx="1193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忿然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7550" y="183705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气愤的样子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 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8685" y="269748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尔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5000" y="2698115"/>
            <a:ext cx="4037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你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8685" y="3557905"/>
            <a:ext cx="147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安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7550" y="3557905"/>
            <a:ext cx="3619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怎么</a:t>
            </a:r>
            <a:endParaRPr lang="zh-CN" altLang="en-US" sz="40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9680" y="2697480"/>
            <a:ext cx="799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酌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9145" y="175768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凭借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9680" y="1774825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以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29145" y="269811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舀取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5" grpId="0"/>
      <p:bldP spid="5" grpId="1"/>
      <p:bldP spid="7" grpId="0"/>
      <p:bldP spid="7" grpId="1"/>
      <p:bldP spid="17" grpId="0"/>
      <p:bldP spid="17" grpId="1"/>
      <p:bldP spid="16" grpId="0"/>
      <p:bldP spid="16" grpId="1"/>
      <p:bldP spid="18" grpId="0"/>
      <p:bldP spid="1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228090"/>
            <a:ext cx="12192635" cy="562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1515" y="362585"/>
            <a:ext cx="112268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乃取一葫芦\置于地，以钱覆其口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4485005"/>
            <a:ext cx="8406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于是老翁取过一个葫芦立放在地上，用铜钱盖在它的口上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1200" y="1819275"/>
            <a:ext cx="1193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乃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5000" y="181927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于是，就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 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1200" y="269748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置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7550" y="2698115"/>
            <a:ext cx="4037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放置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00" y="3557905"/>
            <a:ext cx="147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于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7550" y="3557905"/>
            <a:ext cx="3619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在</a:t>
            </a:r>
            <a:endParaRPr lang="zh-CN" altLang="en-US" sz="40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9680" y="269748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其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9145" y="177482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用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9680" y="1774825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以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29145" y="269811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代词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5" grpId="0"/>
      <p:bldP spid="5" grpId="1"/>
      <p:bldP spid="7" grpId="0"/>
      <p:bldP spid="7" grpId="1"/>
      <p:bldP spid="17" grpId="0"/>
      <p:bldP spid="17" grpId="1"/>
      <p:bldP spid="16" grpId="0"/>
      <p:bldP spid="16" grpId="1"/>
      <p:bldP spid="18" grpId="0"/>
      <p:bldP spid="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228090"/>
            <a:ext cx="12192635" cy="562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1515" y="362585"/>
            <a:ext cx="112268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徐\以</a:t>
            </a:r>
            <a:r>
              <a:rPr lang="zh-CN" altLang="en-US" sz="36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杓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\</a:t>
            </a:r>
            <a:r>
              <a:rPr lang="zh-CN" altLang="en-US" sz="36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酌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油沥之，自钱孔入，而\钱不湿。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4485005"/>
            <a:ext cx="8406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慢慢地用杓子把油倒进葫芦，油从铜钱的孔中注进去，却不沾湿铜钱。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1200" y="1819275"/>
            <a:ext cx="1193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徐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5000" y="181927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慢慢地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 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1200" y="2697480"/>
            <a:ext cx="7994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杓</a:t>
            </a:r>
            <a:endParaRPr lang="zh-CN" altLang="en-US" sz="40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7550" y="2698115"/>
            <a:ext cx="4037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通</a:t>
            </a:r>
            <a:r>
              <a:rPr lang="en-US" altLang="zh-CN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“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勺</a:t>
            </a:r>
            <a:r>
              <a:rPr lang="en-US" altLang="zh-CN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”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，勺子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00" y="3557905"/>
            <a:ext cx="147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沥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7550" y="3557905"/>
            <a:ext cx="528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液体一滴一滴的落下</a:t>
            </a:r>
            <a:endParaRPr lang="zh-CN" altLang="en-US" sz="40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9145" y="177482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转折，但是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25540" y="1580515"/>
            <a:ext cx="913765" cy="887730"/>
            <a:chOff x="9788" y="2510"/>
            <a:chExt cx="1439" cy="1398"/>
          </a:xfrm>
        </p:grpSpPr>
        <p:sp>
          <p:nvSpPr>
            <p:cNvPr id="17" name="文本框 16"/>
            <p:cNvSpPr txBox="1"/>
            <p:nvPr/>
          </p:nvSpPr>
          <p:spPr>
            <a:xfrm>
              <a:off x="9968" y="2795"/>
              <a:ext cx="125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C00000"/>
                  </a:solidFill>
                  <a:uFillTx/>
                  <a:latin typeface="方正启体简体" panose="03000509000000000000" charset="-122"/>
                  <a:ea typeface="方正启体简体" panose="03000509000000000000" charset="-122"/>
                  <a:cs typeface="华文楷体" panose="02010600040101010101" charset="-122"/>
                  <a:sym typeface="+mn-ea"/>
                </a:rPr>
                <a:t>而</a:t>
              </a:r>
              <a:r>
                <a:rPr lang="zh-CN" altLang="en-US" sz="2800">
                  <a:latin typeface="方正启体简体" panose="03000509000000000000" charset="-122"/>
                  <a:ea typeface="方正启体简体" panose="03000509000000000000" charset="-122"/>
                  <a:cs typeface="华文楷体" panose="02010600040101010101" charset="-122"/>
                  <a:sym typeface="+mn-ea"/>
                </a:rPr>
                <a:t>：</a:t>
              </a:r>
              <a:endPara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endParaRPr>
            </a:p>
          </p:txBody>
        </p:sp>
        <p:pic>
          <p:nvPicPr>
            <p:cNvPr id="3" name="图片 2" descr="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88" y="2510"/>
              <a:ext cx="1298" cy="1223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5" grpId="0"/>
      <p:bldP spid="5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228090"/>
            <a:ext cx="12192635" cy="562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1515" y="362585"/>
            <a:ext cx="112268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因曰：“我亦无他，惟手熟尔。”康肃\笑而遣之。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4485005"/>
            <a:ext cx="84067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于是老翁说：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“我这点手艺也没有什么别的奥秘，只是手熟罢了。”陈尧咨见此，只好笑着将老翁打发走了。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1200" y="1819275"/>
            <a:ext cx="1193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因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5000" y="181927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于是，就</a:t>
            </a: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 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1200" y="269748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惟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7550" y="2698115"/>
            <a:ext cx="4037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只是，只有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00" y="3557905"/>
            <a:ext cx="147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遣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7550" y="3557905"/>
            <a:ext cx="3619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40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打发</a:t>
            </a:r>
            <a:endParaRPr lang="zh-CN" altLang="en-US" sz="40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ia_6000000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411095"/>
            <a:ext cx="12191365" cy="4446905"/>
          </a:xfrm>
          <a:prstGeom prst="rect">
            <a:avLst/>
          </a:prstGeom>
        </p:spPr>
      </p:pic>
      <p:pic>
        <p:nvPicPr>
          <p:cNvPr id="5" name="图片 4" descr="ia_6000001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70250" y="3961765"/>
            <a:ext cx="3010535" cy="2463800"/>
          </a:xfrm>
          <a:prstGeom prst="rect">
            <a:avLst/>
          </a:prstGeom>
        </p:spPr>
      </p:pic>
      <p:pic>
        <p:nvPicPr>
          <p:cNvPr id="10" name="图片 9" descr="未命名文件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6220"/>
            <a:ext cx="3631565" cy="26828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93770" y="75565"/>
            <a:ext cx="4775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以钱覆其口；徐以</a:t>
            </a:r>
            <a:r>
              <a:rPr lang="zh-CN" altLang="en-US" sz="24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杓酌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油沥之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3551555" y="905510"/>
            <a:ext cx="5088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公亦以此自矜；以我酌油知之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52190" y="1627505"/>
            <a:ext cx="5088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不以物喜，不以己悲 </a:t>
            </a:r>
            <a:endParaRPr lang="zh-CN" altLang="en-US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3" name="图片 2" descr="未命名文件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87880"/>
            <a:ext cx="4780915" cy="42557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2190" y="2982595"/>
            <a:ext cx="572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自钱孔入，而钱不湿；似是而非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2190" y="2411095"/>
            <a:ext cx="62826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卖油翁释担而立，睨之久而不去；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笑而遣之。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buClrTx/>
              <a:buSzTx/>
              <a:buFontTx/>
            </a:pP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2190" y="3407410"/>
            <a:ext cx="572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多而杂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52190" y="3867785"/>
            <a:ext cx="572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博学而笃志，切问而近思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52190" y="4404360"/>
            <a:ext cx="572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人而无信，不知其可也。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1375" y="5105400"/>
            <a:ext cx="1259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而翁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72560" y="5655310"/>
            <a:ext cx="3340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而夫；君而妾亦然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47 -0.011458 L 0.023647 -0.027001 L 0.023647 -0.039558 L 0.023647 -0.055102 L 0.023647 -0.070747 L 0.023647 -0.083203 L 0.023647 -0.101937 L 0.023647 -0.117479 L 0.023647 -0.133124 L 0.023647 -0.145580 L 0.023647 -0.161123 L 0.023647 -0.179856 L 0.023647 -0.195503 L 0.023647 -0.207956 L 0.023647 -0.220412 L 0.027047 -0.232866 L 0.027047 -0.245423 L 0.027047 -0.257879 L 0.027047 -0.276612 L 0.030392 -0.289068 L 0.032064 -0.304610 L 0.033793 -0.317168 L 0.037140 -0.329624 L 0.038869 -0.342077 L 0.040542 -0.354532 L 0.040542 -0.373265 L 0.043943 -0.392001 L 0.045616 -0.404455 L 0.047287 -0.416908 L 0.048961 -0.429364 L 0.050688 -0.441922 L 0.050688 -0.454377 L 0.054034 -0.466831 L 0.054034 -0.479285 L 0.059110 -0.491741 L 0.064185 -0.510473 L 0.069258 -0.523032 L 0.072659 -0.535487 L 0.076005 -0.547942 L 0.082808 -0.557309 L 0.084481 -0.569763 L 0.091227 -0.572850 L 0.097976 -0.582217 L 0.104722 -0.582217 L 0.113198 -0.585409 L 0.121619 -0.594673 L 0.128421 -0.594673 L 0.135168 -0.594673 L 0.141916 -0.594673 L 0.152064 -0.594673 L 0.158812 -0.594673 L 0.165557 -0.594673 L 0.177380 -0.588496 L 0.185855 -0.585409 L 0.192603 -0.582217 L 0.201078 -0.576042 L 0.207824 -0.569763 L 0.214571 -0.560396 L 0.221320 -0.554222 L 0.228122 -0.547942 L 0.234869 -0.544854 L 0.239945 -0.532296 L 0.248363 -0.516754 L 0.255111 -0.510473 L 0.261914 -0.507387 L 0.268660 -0.498018 L 0.275408 -0.485564 L 0.282155 -0.479285 L 0.288957 -0.469918 L 0.295706 -0.460552 L 0.304126 -0.448097 L 0.310872 -0.448097 L 0.319348 -0.438731 L 0.327767 -0.426275 L 0.334571 -0.416908 L 0.339646 -0.404455 L 0.346391 -0.398174 L 0.358214 -0.385720 L 0.364961 -0.376354 L 0.371706 -0.370177 L 0.380184 -0.357619 L 0.390331 -0.348357 L 0.398753 -0.335798 L 0.408900 -0.323343 L 0.417376 -0.317168 L 0.420723 -0.301521 L 0.427468 -0.298434 L 0.437618 -0.289068 L 0.442692 -0.276612 L 0.451167 -0.273421 L 0.459589 -0.267246 L 0.469736 -0.257879 L 0.476484 -0.254688 L 0.483229 -0.245423 L 0.490033 -0.232866 L 0.498455 -0.223500 L 0.506928 -0.223500 L 0.513675 -0.217323 L 0.523826 -0.214234 L 0.533919 -0.207956 L 0.540721 -0.204869 L 0.549139 -0.201677 L 0.555888 -0.198589 L 0.566036 -0.192310 L 0.576185 -0.186135 L 0.582932 -0.179856 L 0.589678 -0.179856 L 0.599828 -0.179856 L 0.608302 -0.179856 L 0.615051 -0.173680 L 0.621797 -0.173680 L 0.628544 -0.173680 L 0.638694 -0.173680 L 0.645440 -0.173680 L 0.653916 -0.167401 L 0.660663 -0.167401 L 0.670811 -0.167401 L 0.677559 -0.167401 L 0.684306 -0.167401 L 0.691109 -0.167401 L 0.697857 -0.167401 L 0.704603 -0.167401 L 0.711350 -0.167401 L 0.721499 -0.167401 L 0.728245 -0.167401 L 0.736722 -0.167401 L 0.746870 -0.167401 L 0.753618 -0.167401 L 0.760365 -0.167401 L 0.767110 -0.167401 L 0.773859 -0.167401 L 0.780662 -0.167401 L 0.790811 -0.167401 L 0.797559 -0.173680 L 0.805976 -0.176769 L 0.814454 -0.179856 L 0.822871 -0.186135 L 0.831347 -0.189223 L 0.838097 -0.198589 L 0.846571 -0.195503 L 0.854990 -0.198589 L 0.863468 -0.201677 L 0.871888 -0.207956 L 0.878635 -0.207956 L 0.888782 -0.211046 L 0.897260 -0.220412 L 0.904006 -0.223500 L 0.910752 -0.223500 L 0.917501 -0.229778 L 0.924245 -0.232866 L 0.931049 -0.236057 L 0.939471 -0.242233 L 0.947943 -0.251602 L 0.954692 -0.254688 L 0.961441 -0.264054 L 0.968188 -0.267246 L 0.978337 -0.273421 L 0.985083 -0.282788 L 0.991885 -0.295243 L 1.005379 -0.301521 L 1.010455 -0.313977 L 1.018873 -0.326431 L 1.029022 -0.338989 L 1.035771 -0.345165 L 1.044245 -0.354532 L 1.047646 -0.370177 L 1.057740 -0.379545 L 1.066214 -0.392001 L 1.069616 -0.404455 L 1.074636 -0.416908 L 1.083109 -0.429364 L 1.088185 -0.441922 L 1.089859 -0.454377 L 1.096606 -0.466831 L 1.101679 -0.479285 L 1.106752 -0.491741 L 1.110155 -0.504299 L 1.116903 -0.516754 L 1.121976 -0.529208 L 1.123649 -0.541662 L 1.130397 -0.547942 L 1.133799 -0.563483 L 1.140545 -0.576042 L 1.143946 -0.588496 L 1.149020 -0.607231 L 1.155769 -0.619686 L 1.157441 -0.632141 L 1.164188 -0.644595 L 1.169263 -0.657154 L 1.181084 -0.672696 L 1.187887 -0.682062 L 1.194634 -0.694517 L 1.201381 -0.706971 L 1.208128 -0.719531 L 1.214931 -0.728896 L 1.221678 -0.738159 L 1.228424 -0.741351 L 1.235172 -0.744440 L 1.245321 -0.753807 L 1.252069 -0.756895 L 1.260545 -0.760085 L 1.270691 -0.763173 L 1.280785 -0.769348 L 1.287587 -0.769348 L 1.297680 -0.775627 L 1.309558 -0.781908 L 1.319650 -0.784994 L 1.331473 -0.791273 L 1.339947 -0.791273 " pathEditMode="relative" rAng="0" ptsTypes="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" y="-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8" grpId="0"/>
      <p:bldP spid="18" grpId="1"/>
      <p:bldP spid="7" grpId="0"/>
      <p:bldP spid="7" grpId="1"/>
      <p:bldP spid="6" grpId="0"/>
      <p:bldP spid="6" grpId="1"/>
      <p:bldP spid="9" grpId="0"/>
      <p:bldP spid="9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ia_6000000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411095"/>
            <a:ext cx="12191365" cy="44469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0250" y="273050"/>
            <a:ext cx="1333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只是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050" y="979805"/>
            <a:ext cx="518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38150" y="1640205"/>
            <a:ext cx="518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27050" y="1106805"/>
            <a:ext cx="518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27050" y="1640205"/>
            <a:ext cx="518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27050" y="979805"/>
            <a:ext cx="518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7050" y="1640205"/>
            <a:ext cx="518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19150" y="1106805"/>
            <a:ext cx="518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03250" y="1827530"/>
            <a:ext cx="5181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惟手熟尔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3250" y="1106805"/>
            <a:ext cx="5181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但微</a:t>
            </a:r>
            <a:r>
              <a:rPr lang="zh-CN" altLang="en-US" sz="32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颔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17950" y="184150"/>
            <a:ext cx="5181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尔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13150" y="890905"/>
            <a:ext cx="5181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通“耳”，罢了。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7450" y="1640205"/>
            <a:ext cx="3695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你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26350" y="184150"/>
            <a:ext cx="5181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杓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34250" y="890905"/>
            <a:ext cx="4025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通“勺”，勺子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708275" y="3223895"/>
            <a:ext cx="5970270" cy="1600200"/>
            <a:chOff x="2880" y="4977"/>
            <a:chExt cx="9402" cy="2520"/>
          </a:xfrm>
        </p:grpSpPr>
        <p:pic>
          <p:nvPicPr>
            <p:cNvPr id="33" name="图片 32" descr="ia_6000103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" y="4977"/>
              <a:ext cx="8810" cy="252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50" y="6369"/>
              <a:ext cx="90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方正启体简体" panose="03000509000000000000" charset="-122"/>
                  <a:ea typeface="方正启体简体" panose="03000509000000000000" charset="-122"/>
                </a:rPr>
                <a:t>意思是轻贱之称或表示亲昵</a:t>
              </a:r>
              <a:endParaRPr lang="zh-CN" altLang="en-US" sz="2800">
                <a:latin typeface="方正启体简体" panose="03000509000000000000" charset="-122"/>
                <a:ea typeface="方正启体简体" panose="03000509000000000000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35" y="5470"/>
              <a:ext cx="792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方正启体简体" panose="03000509000000000000" charset="-122"/>
                  <a:ea typeface="方正启体简体" panose="03000509000000000000" charset="-122"/>
                </a:rPr>
                <a:t>汝，尔</a:t>
              </a:r>
              <a:r>
                <a:rPr lang="en-US" altLang="zh-CN" sz="3200" b="1">
                  <a:latin typeface="方正启体简体" panose="03000509000000000000" charset="-122"/>
                  <a:ea typeface="方正启体简体" panose="03000509000000000000" charset="-122"/>
                </a:rPr>
                <a:t>: </a:t>
              </a:r>
              <a:r>
                <a:rPr lang="zh-CN" altLang="en-US" sz="3200" b="1">
                  <a:latin typeface="方正启体简体" panose="03000509000000000000" charset="-122"/>
                  <a:ea typeface="方正启体简体" panose="03000509000000000000" charset="-122"/>
                </a:rPr>
                <a:t>你，你的</a:t>
              </a:r>
              <a:endParaRPr lang="zh-CN" altLang="en-US" sz="3200" b="1">
                <a:latin typeface="方正启体简体" panose="03000509000000000000" charset="-122"/>
                <a:ea typeface="方正启体简体" panose="03000509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ia_6000171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7005"/>
            <a:ext cx="8467725" cy="6643370"/>
          </a:xfrm>
          <a:prstGeom prst="rect">
            <a:avLst/>
          </a:prstGeom>
        </p:spPr>
      </p:pic>
      <p:pic>
        <p:nvPicPr>
          <p:cNvPr id="5" name="图片 4" descr="ia_6000105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0" y="309880"/>
            <a:ext cx="3977005" cy="2735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9670" y="927735"/>
            <a:ext cx="7298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见其发矢十中八九，但微</a:t>
            </a:r>
            <a:r>
              <a:rPr lang="zh-CN" altLang="en-US" sz="3600" b="1" u="sng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颔</a:t>
            </a:r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之。</a:t>
            </a:r>
            <a:endParaRPr lang="zh-CN" altLang="en-US" b="1"/>
          </a:p>
        </p:txBody>
      </p:sp>
      <p:grpSp>
        <p:nvGrpSpPr>
          <p:cNvPr id="14" name="组合 13"/>
          <p:cNvGrpSpPr/>
          <p:nvPr/>
        </p:nvGrpSpPr>
        <p:grpSpPr>
          <a:xfrm>
            <a:off x="1579880" y="1922780"/>
            <a:ext cx="3945255" cy="596265"/>
            <a:chOff x="2623" y="3791"/>
            <a:chExt cx="6213" cy="939"/>
          </a:xfrm>
        </p:grpSpPr>
        <p:sp>
          <p:nvSpPr>
            <p:cNvPr id="9" name="文本框 8"/>
            <p:cNvSpPr txBox="1"/>
            <p:nvPr/>
          </p:nvSpPr>
          <p:spPr>
            <a:xfrm>
              <a:off x="2623" y="3849"/>
              <a:ext cx="621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华文新魏" panose="02010800040101010101" charset="-122"/>
                  <a:ea typeface="华文新魏" panose="02010800040101010101" charset="-122"/>
                </a:rPr>
                <a:t>名词作动词，点头</a:t>
              </a:r>
              <a:endParaRPr lang="zh-CN" altLang="en-US" sz="2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13" name="图片 12" descr="ia_6000108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58" y="3791"/>
              <a:ext cx="4938" cy="939"/>
            </a:xfrm>
            <a:prstGeom prst="rect">
              <a:avLst/>
            </a:prstGeom>
          </p:spPr>
        </p:pic>
      </p:grpSp>
      <p:pic>
        <p:nvPicPr>
          <p:cNvPr id="8" name="图片 7" descr="ia_600017187"/>
          <p:cNvPicPr>
            <a:picLocks noChangeAspect="1"/>
          </p:cNvPicPr>
          <p:nvPr/>
        </p:nvPicPr>
        <p:blipFill>
          <a:blip r:embed="rId2"/>
          <a:srcRect l="60120" t="50555" r="31629" b="37875"/>
          <a:stretch>
            <a:fillRect/>
          </a:stretch>
        </p:blipFill>
        <p:spPr>
          <a:xfrm>
            <a:off x="975995" y="1750695"/>
            <a:ext cx="829945" cy="9391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16330" y="2929890"/>
            <a:ext cx="6727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u="sng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尝</a:t>
            </a:r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射</a:t>
            </a:r>
            <a:r>
              <a:rPr lang="zh-CN" altLang="en-US" sz="3600" b="1" u="sng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于</a:t>
            </a:r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家圃</a:t>
            </a:r>
            <a:endParaRPr lang="zh-CN" altLang="en-US" sz="3600" b="1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65605" y="3889375"/>
            <a:ext cx="1833880" cy="521970"/>
            <a:chOff x="2488" y="6366"/>
            <a:chExt cx="3006" cy="822"/>
          </a:xfrm>
        </p:grpSpPr>
        <p:sp>
          <p:nvSpPr>
            <p:cNvPr id="17" name="文本框 16"/>
            <p:cNvSpPr txBox="1"/>
            <p:nvPr/>
          </p:nvSpPr>
          <p:spPr>
            <a:xfrm>
              <a:off x="2488" y="6366"/>
              <a:ext cx="300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华文新魏" panose="02010800040101010101" charset="-122"/>
                  <a:ea typeface="华文新魏" panose="02010800040101010101" charset="-122"/>
                </a:rPr>
                <a:t>曾经</a:t>
              </a:r>
              <a:endParaRPr lang="zh-CN" altLang="en-US" sz="2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19" name="图片 18" descr="ia_6000108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88" y="6366"/>
              <a:ext cx="2694" cy="822"/>
            </a:xfrm>
            <a:prstGeom prst="rect">
              <a:avLst/>
            </a:prstGeom>
          </p:spPr>
        </p:pic>
      </p:grpSp>
      <p:pic>
        <p:nvPicPr>
          <p:cNvPr id="21" name="图片 20" descr="ia_600017187"/>
          <p:cNvPicPr>
            <a:picLocks noChangeAspect="1"/>
          </p:cNvPicPr>
          <p:nvPr/>
        </p:nvPicPr>
        <p:blipFill>
          <a:blip r:embed="rId2"/>
          <a:srcRect l="60120" t="50555" r="31629" b="37875"/>
          <a:stretch>
            <a:fillRect/>
          </a:stretch>
        </p:blipFill>
        <p:spPr>
          <a:xfrm>
            <a:off x="975995" y="3681095"/>
            <a:ext cx="829945" cy="93916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579880" y="4620260"/>
            <a:ext cx="2027555" cy="621665"/>
            <a:chOff x="2227" y="7119"/>
            <a:chExt cx="3193" cy="1136"/>
          </a:xfrm>
        </p:grpSpPr>
        <p:sp>
          <p:nvSpPr>
            <p:cNvPr id="18" name="文本框 17"/>
            <p:cNvSpPr txBox="1"/>
            <p:nvPr/>
          </p:nvSpPr>
          <p:spPr>
            <a:xfrm>
              <a:off x="2414" y="7270"/>
              <a:ext cx="3006" cy="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华文新魏" panose="02010800040101010101" charset="-122"/>
                  <a:ea typeface="华文新魏" panose="02010800040101010101" charset="-122"/>
                </a:rPr>
                <a:t>在</a:t>
              </a:r>
              <a:endParaRPr lang="zh-CN" altLang="en-US" sz="2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23" name="图片 22" descr="ia_6000108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27" y="7119"/>
              <a:ext cx="2426" cy="1136"/>
            </a:xfrm>
            <a:prstGeom prst="rect">
              <a:avLst/>
            </a:prstGeom>
          </p:spPr>
        </p:pic>
      </p:grpSp>
      <p:pic>
        <p:nvPicPr>
          <p:cNvPr id="22" name="图片 21" descr="ia_600017187"/>
          <p:cNvPicPr>
            <a:picLocks noChangeAspect="1"/>
          </p:cNvPicPr>
          <p:nvPr/>
        </p:nvPicPr>
        <p:blipFill>
          <a:blip r:embed="rId2"/>
          <a:srcRect l="60120" t="50555" r="31629" b="37875"/>
          <a:stretch>
            <a:fillRect/>
          </a:stretch>
        </p:blipFill>
        <p:spPr>
          <a:xfrm>
            <a:off x="749935" y="4461510"/>
            <a:ext cx="829945" cy="9391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414135" y="1836420"/>
            <a:ext cx="3716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尔</a:t>
            </a:r>
            <a:r>
              <a:rPr lang="zh-CN" altLang="en-US" sz="3600" b="1" u="sng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安</a:t>
            </a:r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敢轻吾射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！</a:t>
            </a:r>
            <a:endParaRPr lang="zh-CN" altLang="en-US" b="1"/>
          </a:p>
        </p:txBody>
      </p:sp>
      <p:sp>
        <p:nvSpPr>
          <p:cNvPr id="30" name="文本框 29"/>
          <p:cNvSpPr txBox="1"/>
          <p:nvPr/>
        </p:nvSpPr>
        <p:spPr>
          <a:xfrm>
            <a:off x="6490335" y="3766185"/>
            <a:ext cx="3716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康肃忿</a:t>
            </a:r>
            <a:r>
              <a:rPr lang="zh-CN" altLang="en-US" sz="3600" b="1" u="sng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然</a:t>
            </a:r>
            <a:endParaRPr lang="zh-CN" altLang="en-US" sz="3600" b="1" u="sng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811645" y="2538730"/>
            <a:ext cx="1778635" cy="700405"/>
            <a:chOff x="10727" y="3998"/>
            <a:chExt cx="2801" cy="1103"/>
          </a:xfrm>
        </p:grpSpPr>
        <p:pic>
          <p:nvPicPr>
            <p:cNvPr id="34" name="图片 33" descr="ia_6000108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27" y="3998"/>
              <a:ext cx="2801" cy="1103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1057" y="4139"/>
              <a:ext cx="214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华文新魏" panose="02010800040101010101" charset="-122"/>
                  <a:ea typeface="华文新魏" panose="02010800040101010101" charset="-122"/>
                </a:rPr>
                <a:t>怎么</a:t>
              </a:r>
              <a:endParaRPr lang="zh-CN" altLang="en-US" sz="2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pic>
        <p:nvPicPr>
          <p:cNvPr id="29" name="图片 28" descr="ia_600017187"/>
          <p:cNvPicPr>
            <a:picLocks noChangeAspect="1"/>
          </p:cNvPicPr>
          <p:nvPr/>
        </p:nvPicPr>
        <p:blipFill>
          <a:blip r:embed="rId2"/>
          <a:srcRect l="60120" t="50555" r="31629" b="37875"/>
          <a:stretch>
            <a:fillRect/>
          </a:stretch>
        </p:blipFill>
        <p:spPr>
          <a:xfrm>
            <a:off x="6191250" y="2419985"/>
            <a:ext cx="829945" cy="93916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748145" y="4354195"/>
            <a:ext cx="2704465" cy="716915"/>
            <a:chOff x="10628" y="6857"/>
            <a:chExt cx="4259" cy="1129"/>
          </a:xfrm>
        </p:grpSpPr>
        <p:pic>
          <p:nvPicPr>
            <p:cNvPr id="35" name="图片 34" descr="ia_6000108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28" y="6857"/>
              <a:ext cx="4259" cy="1129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0728" y="7011"/>
              <a:ext cx="406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......</a:t>
              </a:r>
              <a:r>
                <a:rPr lang="zh-CN" altLang="en-US" sz="28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的样子</a:t>
              </a:r>
              <a:endParaRPr lang="zh-CN" altLang="en-US" sz="28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</p:grpSp>
      <p:pic>
        <p:nvPicPr>
          <p:cNvPr id="32" name="图片 31" descr="ia_600017187"/>
          <p:cNvPicPr>
            <a:picLocks noChangeAspect="1"/>
          </p:cNvPicPr>
          <p:nvPr/>
        </p:nvPicPr>
        <p:blipFill>
          <a:blip r:embed="rId2"/>
          <a:srcRect l="60120" t="50555" r="31629" b="37875"/>
          <a:stretch>
            <a:fillRect/>
          </a:stretch>
        </p:blipFill>
        <p:spPr>
          <a:xfrm>
            <a:off x="6071235" y="4285615"/>
            <a:ext cx="829945" cy="9391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666 -0.014814 L -0.068229 -0.026110 L -0.076145 -0.037314 L -0.082447 -0.048518 L -0.090312 -0.062592 L -0.093489 -0.073795 L -0.099791 -0.084999 L -0.101406 -0.096203 L -0.106145 -0.107407 L -0.110833 -0.118703 L -0.117187 -0.141110 L -0.121926 -0.152314 L -0.126614 -0.163518 L -0.129791 -0.174814 L -0.134531 -0.186018 L -0.140833 -0.197221 L -0.145572 -0.208425 L -0.148749 -0.219629 L -0.155051 -0.233703 L -0.161353 -0.244907 L -0.167656 -0.253333 L -0.172395 -0.264537 L -0.181874 -0.275833 L -0.188176 -0.281389 L -0.194479 -0.281389 L -0.202395 -0.281389 L -0.208697 -0.281389 L -0.214999 -0.281389 L -0.221353 -0.281389 L -0.227656 -0.278610 L -0.233958 -0.272962 L -0.241874 -0.264537 L -0.248176 -0.256110 L -0.254479 -0.250555 L -0.262343 -0.244907 L -0.268697 -0.236481 L -0.274999 -0.230925 L -0.278176 -0.216851 L -0.284478 -0.214074 L -0.292343 -0.199999 L -0.298645 -0.188795 L -0.304999 -0.177592 L -0.306562 -0.166388 L -0.312864 -0.157962 L -0.316041 -0.146758 L -0.319166 -0.135462 L -0.323906 -0.124258 L -0.330260 -0.110277 L -0.336562 -0.101851 L -0.341301 -0.090647 L -0.342864 -0.073795 L -0.347603 -0.062592 L -0.350729 -0.048518 L -0.357083 -0.042870 L -0.363385 -0.031666 L -0.368124 -0.017684 L -0.371249 -0.006388 L -0.377603 0.004816 L -0.379166 0.016019 L -0.385468 0.024445 L -0.390208 0.035649 L -0.394947 0.046853 L -0.399687 0.063705 L -0.407551 0.066482 L -0.413906 0.077779 L -0.420208 0.080556 L -0.426510 0.094538 L -0.432812 0.100186 L -0.439114 0.108612 L -0.445468 0.114260 L -0.453333 0.125464 L -0.461249 0.133889 L -0.469114 0.147871 L -0.475416 0.150742 L -0.480156 0.161945 L -0.488072 0.170371 L -0.494374 0.175926 L -0.500676 0.178797 L -0.508593 0.192779 L -0.516458 0.201205 L -0.522760 0.203982 L -0.529114 0.212408 L -0.535416 0.215186 L -0.540156 0.226482 L -0.548020 0.226482 L -0.557499 0.232038 L -0.563801 0.232038 L -0.571718 0.237686 L -0.578020 0.243334 L -0.587499 0.246111 L -0.593801 0.246111 L -0.601718 0.254538 L -0.611145 0.257316 L -0.617499 0.257316 L -0.625364 0.265742 L -0.631666 0.268519 L -0.638020 0.271390 L -0.644322 0.276945 L -0.650624 0.279723 L -0.660103 0.279723 L -0.669583 0.285371 L -0.677447 0.291019 L -0.685364 0.288149 L -0.691666 0.291019 L -0.699531 0.291019 L -0.709010 0.291019 L -0.715312 0.291019 L -0.721666 0.291019 L -0.732708 0.293796 L -0.739010 0.296575 L -0.746926 0.296575 L -0.756353 0.296575 L -0.762708 0.296575 L -0.769011 0.296575 L -0.775312 0.296575 L -0.781614 0.296575 L -0.787916 0.296575 L -0.797395 0.296575 L -0.803697 0.296575 L -0.811614 0.296575 L -0.821093 0.296575 L -0.827395 0.296575 L -0.835260 0.296575 L -0.841615 0.296575 L -0.854218 0.291019 L -0.862135 0.285371 L -0.869999 0.282593 L -0.881041 0.274166 L -0.888958 0.274166 L -0.896822 0.274166 L -0.903176 0.274166 L -0.909478 0.265742 L -0.918958 0.262964 L -0.926822 0.262964 L -0.933124 0.254538 L -0.939426 0.254538 L -0.948906 0.254538 L -0.955260 0.251667 L -0.961562 0.248890 L -0.967865 0.243334 L -0.975729 0.240464 L -0.983645 0.237686 L -0.993124 0.232038 L -1.000989 0.229259 L -1.008906 0.223612 L -1.018385 0.220834 L -1.024687 0.218056 L -1.032551 0.212408 L -1.038906 0.209630 L -1.045208 0.206853 L -1.053072 0.201205 L -1.062551 0.198427 L -1.070468 0.195556 L -1.079895 0.190001 L -1.086248 0.181575 L -1.092551 0.175926 L -1.098853 0.175926 L -1.106770 0.173149 L -1.116197 0.167501 L -1.124114 0.161945 L -1.133593 0.161945 L -1.141458 0.153519 L -1.150938 0.147871 L -1.158854 0.147871 L -1.166718 0.142316 L -1.173020 0.139445 L -1.179374 0.131019 L -1.185676 0.128242 L -1.193541 0.122593 L -1.206197 0.114260 L -1.212499 0.111390 L -1.218801 0.102964 L -1.225103 0.097408 L -1.231458 0.088982 L -1.237760 0.086205 L -1.244062 0.077779 L -1.253541 0.066482 L -1.259843 0.063705 L -1.266145 0.060927 L -1.270885 0.049723 L -1.277187 0.049723 L -1.283541 0.046853 L -1.289843 0.044075 L -1.297709 0.041297 L -1.305625 0.035649 L -1.315104 0.032871 L -1.322968 0.030001 L -1.332447 0.030001 L -1.340312 0.024445 L -1.346666 0.021667 L -1.352968 0.021667 L -1.364010 0.024445 L -1.370311 0.024445 L -1.381353 0.027223 L -1.387708 0.035649 L -1.398748 0.035649 L -1.405051 0.041297 L -1.411353 0.044075 L -1.417656 0.049723 L -1.428697 0.052501 L -1.436614 0.058149 L -1.444480 0.060927 L -1.450834 0.063705 L -1.463385 0.072130 L -1.469687 0.077779 L -1.477604 0.086205 L -1.483906 0.088982 " pathEditMode="relative" rAng="0" ptsTypes="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" y="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5" grpId="0"/>
      <p:bldP spid="15" grpId="1"/>
      <p:bldP spid="25" grpId="0"/>
      <p:bldP spid="25" grpId="1"/>
      <p:bldP spid="30" grpId="0"/>
      <p:bldP spid="3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素材 (1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1028700"/>
            <a:ext cx="10058400" cy="6605905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200" y="1193800"/>
            <a:ext cx="3813175" cy="3642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68850" y="1727835"/>
            <a:ext cx="223520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C00000"/>
                </a:solidFill>
                <a:uFillTx/>
                <a:latin typeface="华文行楷" panose="02010800040101010101" charset="-122"/>
                <a:ea typeface="华文行楷" panose="02010800040101010101" charset="-122"/>
              </a:rPr>
              <a:t>分析</a:t>
            </a:r>
            <a:endParaRPr lang="zh-CN" altLang="en-US" sz="8800" b="1">
              <a:solidFill>
                <a:srgbClr val="C00000"/>
              </a:solidFill>
              <a:uFillTx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素材 (3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380" y="-1224280"/>
            <a:ext cx="6423025" cy="8712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17085" y="1002030"/>
            <a:ext cx="1290320" cy="4556760"/>
          </a:xfrm>
          <a:prstGeom prst="rect">
            <a:avLst/>
          </a:prstGeom>
          <a:noFill/>
          <a:effectLst>
            <a:outerShdw blurRad="50800" dist="38100" dir="19440000" algn="b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p>
            <a:r>
              <a:rPr lang="zh-CN" altLang="en-US" sz="7200">
                <a:latin typeface="华文行楷" panose="02010800040101010101" charset="-122"/>
                <a:ea typeface="华文行楷" panose="02010800040101010101" charset="-122"/>
              </a:rPr>
              <a:t>作者</a:t>
            </a:r>
            <a:r>
              <a:rPr lang="zh-CN" altLang="en-US" sz="7200" b="1">
                <a:latin typeface="华文行楷" panose="02010800040101010101" charset="-122"/>
                <a:ea typeface="华文行楷" panose="02010800040101010101" charset="-122"/>
              </a:rPr>
              <a:t>介</a:t>
            </a:r>
            <a:r>
              <a:rPr lang="zh-CN" altLang="en-US" sz="7200">
                <a:latin typeface="华文行楷" panose="02010800040101010101" charset="-122"/>
                <a:ea typeface="华文行楷" panose="02010800040101010101" charset="-122"/>
              </a:rPr>
              <a:t>绍</a:t>
            </a:r>
            <a:endParaRPr lang="zh-CN" altLang="en-US" sz="72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95867" y="263525"/>
            <a:ext cx="4765220" cy="5286375"/>
            <a:chOff x="340" y="676"/>
            <a:chExt cx="7690" cy="8325"/>
          </a:xfrm>
        </p:grpSpPr>
        <p:pic>
          <p:nvPicPr>
            <p:cNvPr id="2" name="图片 1" descr="卖油翁"/>
            <p:cNvPicPr>
              <a:picLocks noChangeAspect="1"/>
            </p:cNvPicPr>
            <p:nvPr/>
          </p:nvPicPr>
          <p:blipFill>
            <a:blip r:embed="rId2"/>
            <a:srcRect r="25296" b="9336"/>
            <a:stretch>
              <a:fillRect/>
            </a:stretch>
          </p:blipFill>
          <p:spPr>
            <a:xfrm>
              <a:off x="689" y="889"/>
              <a:ext cx="6990" cy="7900"/>
            </a:xfrm>
            <a:prstGeom prst="rect">
              <a:avLst/>
            </a:prstGeom>
          </p:spPr>
        </p:pic>
        <p:pic>
          <p:nvPicPr>
            <p:cNvPr id="3" name="图片 2" descr="ia_6000085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" y="676"/>
              <a:ext cx="7690" cy="8325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5111750" y="398780"/>
            <a:ext cx="6629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请大家再次朗读课文，并思考下面的问题</a:t>
            </a:r>
            <a:r>
              <a:rPr lang="en-US" altLang="zh-CN" sz="2800"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</a:rPr>
              <a:t>.</a:t>
            </a:r>
            <a:endParaRPr lang="en-US" altLang="zh-CN" sz="2800"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53050" y="1238250"/>
            <a:ext cx="6388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文中有几个人物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他们是谁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</a:t>
            </a:r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3050" y="2430780"/>
            <a:ext cx="6388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人物之间有怎样的故事，这个故事是   如何展开的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?</a:t>
            </a:r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53050" y="1237615"/>
            <a:ext cx="6388100" cy="3708400"/>
            <a:chOff x="8430" y="1949"/>
            <a:chExt cx="10060" cy="5840"/>
          </a:xfrm>
        </p:grpSpPr>
        <p:sp>
          <p:nvSpPr>
            <p:cNvPr id="9" name="文本框 8"/>
            <p:cNvSpPr txBox="1"/>
            <p:nvPr/>
          </p:nvSpPr>
          <p:spPr>
            <a:xfrm>
              <a:off x="8430" y="6288"/>
              <a:ext cx="10060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3.</a:t>
              </a:r>
              <a:r>
                <a:rPr lang="zh-CN" alt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你是否能从他们的对话中，想象出说话者的神态和语气</a:t>
              </a:r>
              <a:r>
                <a:rPr lang="en-US" altLang="zh-CN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?</a:t>
              </a:r>
              <a:endPara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430" y="1949"/>
              <a:ext cx="1006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1.</a:t>
              </a:r>
              <a:r>
                <a:rPr lang="zh-CN" alt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文中有几个人物</a:t>
              </a:r>
              <a:r>
                <a:rPr lang="en-US" altLang="zh-CN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? </a:t>
              </a:r>
              <a:r>
                <a:rPr lang="zh-CN" alt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他们是谁</a:t>
              </a:r>
              <a:r>
                <a:rPr lang="en-US" altLang="zh-CN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?</a:t>
              </a:r>
              <a:endPara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30" y="3827"/>
              <a:ext cx="10060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2.</a:t>
              </a:r>
              <a:r>
                <a:rPr lang="zh-CN" alt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人物之间有怎样的故事，这个故事是   如何展开的</a:t>
              </a:r>
              <a:r>
                <a:rPr lang="en-US" altLang="zh-CN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?</a:t>
              </a:r>
              <a:endPara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C:/Users/86187/AppData/Local/Temp/kaimatting/20201123233940/output_aiMatting_20201123234043.pngoutput_aiMatting_202011232340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3715232"/>
            <a:ext cx="1817519" cy="2862580"/>
          </a:xfrm>
          <a:prstGeom prst="rect">
            <a:avLst/>
          </a:prstGeom>
          <a:effectLst/>
        </p:spPr>
      </p:pic>
      <p:pic>
        <p:nvPicPr>
          <p:cNvPr id="3" name="图片 2" descr="C:/Users/86187/AppData/Local/Temp/kaimatting/20201123234437/output_aiMatting_20201123234447.pngoutput_aiMatting_202011232344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5450" y="3715365"/>
            <a:ext cx="2922677" cy="3015615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/>
        </p:nvSpPr>
        <p:spPr>
          <a:xfrm>
            <a:off x="1178560" y="497205"/>
            <a:ext cx="1562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</a:rPr>
              <a:t>陈尧咨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0960" y="497205"/>
            <a:ext cx="1562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</a:rPr>
              <a:t>卖油翁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1260" y="1377950"/>
            <a:ext cx="3060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62660" y="1162050"/>
            <a:ext cx="3060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当世无双，精通射艺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6842760" y="1047750"/>
            <a:ext cx="3425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无名之辈，以卖油为业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155065" y="1746250"/>
            <a:ext cx="3149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射于家圃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4150" y="1746250"/>
            <a:ext cx="4990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释担而立，久而不去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81595" y="2724785"/>
            <a:ext cx="2696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但微颔之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62355" y="2632710"/>
            <a:ext cx="3242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发矢十中八九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38270" y="3633470"/>
            <a:ext cx="327723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  <a:sym typeface="+mn-ea"/>
              </a:rPr>
              <a:t>为什么</a:t>
            </a:r>
            <a:r>
              <a:rPr lang="zh-CN" altLang="en-US" sz="4400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卖油翁会有这样的反应</a:t>
            </a:r>
            <a:r>
              <a:rPr lang="en-US" altLang="zh-CN" sz="4400"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?</a:t>
            </a:r>
            <a:endParaRPr lang="en-US" altLang="zh-CN" sz="4400">
              <a:latin typeface="方正启体简体" panose="03000509000000000000" charset="-122"/>
              <a:ea typeface="方正启体简体" panose="03000509000000000000" charset="-122"/>
              <a:cs typeface="方正启体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5425" y="27305"/>
            <a:ext cx="2932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场景一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5" grpId="0"/>
      <p:bldP spid="5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4" grpId="1"/>
      <p:bldP spid="13" grpId="0"/>
      <p:bldP spid="13" grpId="1"/>
      <p:bldP spid="16" grpId="0"/>
      <p:bldP spid="16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7853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ia_6000107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83105"/>
            <a:ext cx="12108815" cy="6896100"/>
          </a:xfrm>
          <a:prstGeom prst="rect">
            <a:avLst/>
          </a:prstGeom>
        </p:spPr>
      </p:pic>
      <p:pic>
        <p:nvPicPr>
          <p:cNvPr id="2" name="图片 1" descr="C:/Users/86187/AppData/Local/Temp/kaimatting/20201123233940/output_aiMatting_20201123234043.pngoutput_aiMatting_202011232340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3715232"/>
            <a:ext cx="1817519" cy="2862580"/>
          </a:xfrm>
          <a:prstGeom prst="rect">
            <a:avLst/>
          </a:prstGeom>
          <a:effectLst/>
        </p:spPr>
      </p:pic>
      <p:pic>
        <p:nvPicPr>
          <p:cNvPr id="3" name="图片 2" descr="C:/Users/86187/AppData/Local/Temp/kaimatting/20201123234437/output_aiMatting_20201123234447.pngoutput_aiMatting_202011232344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100" y="3842365"/>
            <a:ext cx="2922677" cy="3015615"/>
          </a:xfrm>
          <a:prstGeom prst="rect">
            <a:avLst/>
          </a:prstGeom>
          <a:effectLst/>
        </p:spPr>
      </p:pic>
      <p:grpSp>
        <p:nvGrpSpPr>
          <p:cNvPr id="57" name="组合 56"/>
          <p:cNvGrpSpPr/>
          <p:nvPr/>
        </p:nvGrpSpPr>
        <p:grpSpPr>
          <a:xfrm>
            <a:off x="655955" y="204470"/>
            <a:ext cx="4142740" cy="742950"/>
            <a:chOff x="3437" y="4305"/>
            <a:chExt cx="6524" cy="1170"/>
          </a:xfrm>
        </p:grpSpPr>
        <p:grpSp>
          <p:nvGrpSpPr>
            <p:cNvPr id="11" name="组合 10"/>
            <p:cNvGrpSpPr/>
            <p:nvPr/>
          </p:nvGrpSpPr>
          <p:grpSpPr>
            <a:xfrm>
              <a:off x="3437" y="4305"/>
              <a:ext cx="6401" cy="1170"/>
              <a:chOff x="3437" y="4305"/>
              <a:chExt cx="6231" cy="1546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832" y="4305"/>
                <a:ext cx="5837" cy="1546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20880000">
                <a:off x="3437" y="4617"/>
                <a:ext cx="1762" cy="1182"/>
              </a:xfrm>
              <a:prstGeom prst="triangle">
                <a:avLst>
                  <a:gd name="adj" fmla="val 5450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719" y="4527"/>
              <a:ext cx="624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汝亦知射乎？吾射不亦精乎？</a:t>
              </a:r>
              <a:endPara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5035" y="1377315"/>
            <a:ext cx="1395095" cy="850900"/>
            <a:chOff x="2885" y="2287"/>
            <a:chExt cx="2434" cy="1492"/>
          </a:xfrm>
        </p:grpSpPr>
        <p:grpSp>
          <p:nvGrpSpPr>
            <p:cNvPr id="39" name="组合 38"/>
            <p:cNvGrpSpPr/>
            <p:nvPr/>
          </p:nvGrpSpPr>
          <p:grpSpPr>
            <a:xfrm>
              <a:off x="2885" y="2287"/>
              <a:ext cx="2435" cy="1493"/>
              <a:chOff x="3191" y="1357"/>
              <a:chExt cx="4532" cy="1324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3564" y="1357"/>
                <a:ext cx="4159" cy="1324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>
                <a:off x="3191" y="1781"/>
                <a:ext cx="1324" cy="900"/>
              </a:xfrm>
              <a:prstGeom prst="triangl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pic>
          <p:nvPicPr>
            <p:cNvPr id="53" name="图片 52" descr="C:/Users/86187/AppData/Local/Temp/kaimatting/20201124095622/output_aiMatting_20201124095629.pngoutput_aiMatting_202011240956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75" y="2508"/>
              <a:ext cx="1055" cy="1051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913765" y="2569845"/>
            <a:ext cx="2877820" cy="687070"/>
            <a:chOff x="4515" y="7893"/>
            <a:chExt cx="4532" cy="1082"/>
          </a:xfrm>
        </p:grpSpPr>
        <p:grpSp>
          <p:nvGrpSpPr>
            <p:cNvPr id="42" name="组合 41"/>
            <p:cNvGrpSpPr/>
            <p:nvPr/>
          </p:nvGrpSpPr>
          <p:grpSpPr>
            <a:xfrm>
              <a:off x="4515" y="7893"/>
              <a:ext cx="4532" cy="1082"/>
              <a:chOff x="3191" y="1357"/>
              <a:chExt cx="4532" cy="1324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564" y="1357"/>
                <a:ext cx="4159" cy="1324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>
                <a:off x="3191" y="1781"/>
                <a:ext cx="1324" cy="900"/>
              </a:xfrm>
              <a:prstGeom prst="triangl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5024" y="7978"/>
              <a:ext cx="37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尔安敢轻吾射！</a:t>
              </a:r>
              <a:endPara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10830" y="1035685"/>
            <a:ext cx="2815590" cy="650240"/>
            <a:chOff x="9369" y="458"/>
            <a:chExt cx="4434" cy="1024"/>
          </a:xfrm>
        </p:grpSpPr>
        <p:grpSp>
          <p:nvGrpSpPr>
            <p:cNvPr id="36" name="组合 35"/>
            <p:cNvGrpSpPr/>
            <p:nvPr/>
          </p:nvGrpSpPr>
          <p:grpSpPr>
            <a:xfrm flipH="1">
              <a:off x="9369" y="458"/>
              <a:ext cx="4434" cy="1024"/>
              <a:chOff x="3157" y="1357"/>
              <a:chExt cx="4566" cy="1324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3564" y="1357"/>
                <a:ext cx="4159" cy="1324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>
                <a:off x="3157" y="1781"/>
                <a:ext cx="1324" cy="900"/>
              </a:xfrm>
              <a:prstGeom prst="triangl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9444" y="607"/>
              <a:ext cx="388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无他，但手熟尔。</a:t>
              </a:r>
              <a:endPara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41615" y="2018030"/>
            <a:ext cx="2824480" cy="699770"/>
            <a:chOff x="13803" y="913"/>
            <a:chExt cx="4448" cy="1324"/>
          </a:xfrm>
        </p:grpSpPr>
        <p:grpSp>
          <p:nvGrpSpPr>
            <p:cNvPr id="29" name="组合 28"/>
            <p:cNvGrpSpPr/>
            <p:nvPr/>
          </p:nvGrpSpPr>
          <p:grpSpPr>
            <a:xfrm flipH="1">
              <a:off x="13803" y="913"/>
              <a:ext cx="4448" cy="1324"/>
              <a:chOff x="3275" y="1357"/>
              <a:chExt cx="4448" cy="1324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564" y="1357"/>
                <a:ext cx="4159" cy="1324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>
                <a:off x="3275" y="1781"/>
                <a:ext cx="1324" cy="900"/>
              </a:xfrm>
              <a:prstGeom prst="triangl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13987" y="1188"/>
              <a:ext cx="3701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以我酌油知之。</a:t>
              </a:r>
              <a:endPara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724140" y="3256915"/>
            <a:ext cx="3158490" cy="689610"/>
            <a:chOff x="13803" y="4664"/>
            <a:chExt cx="4974" cy="1086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13988" y="4664"/>
              <a:ext cx="4685" cy="1086"/>
              <a:chOff x="3275" y="1357"/>
              <a:chExt cx="4448" cy="1324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564" y="1357"/>
                <a:ext cx="4159" cy="1324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>
                <a:off x="3275" y="1781"/>
                <a:ext cx="1324" cy="900"/>
              </a:xfrm>
              <a:prstGeom prst="triangl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3803" y="4885"/>
              <a:ext cx="497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我亦无他，惟手熟尔</a:t>
              </a:r>
              <a:r>
                <a:rPr lang="zh-CN" altLang="en-US" sz="20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。</a:t>
              </a:r>
              <a:endPara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9395460" y="204470"/>
            <a:ext cx="1955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场景二</a:t>
            </a:r>
            <a:endParaRPr lang="zh-CN" altLang="en-US" sz="4000" b="1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ia_600017675"/>
          <p:cNvPicPr>
            <a:picLocks noChangeAspect="1"/>
          </p:cNvPicPr>
          <p:nvPr/>
        </p:nvPicPr>
        <p:blipFill>
          <a:blip r:embed="rId2"/>
          <a:srcRect l="92363" t="45493" r="-1011" b="32820"/>
          <a:stretch>
            <a:fillRect/>
          </a:stretch>
        </p:blipFill>
        <p:spPr>
          <a:xfrm rot="19560000">
            <a:off x="494665" y="106680"/>
            <a:ext cx="722630" cy="1115060"/>
          </a:xfrm>
          <a:prstGeom prst="rect">
            <a:avLst/>
          </a:prstGeom>
        </p:spPr>
      </p:pic>
      <p:pic>
        <p:nvPicPr>
          <p:cNvPr id="4" name="图片 3" descr="ia_6000169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" y="875030"/>
            <a:ext cx="12062460" cy="5982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71270" y="491490"/>
            <a:ext cx="2403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两问两答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9345" y="1634490"/>
            <a:ext cx="4516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称呼变化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1005" y="2744470"/>
            <a:ext cx="3507740" cy="922020"/>
            <a:chOff x="663" y="4322"/>
            <a:chExt cx="5524" cy="1452"/>
          </a:xfrm>
        </p:grpSpPr>
        <p:sp>
          <p:nvSpPr>
            <p:cNvPr id="7" name="文本框 6"/>
            <p:cNvSpPr txBox="1"/>
            <p:nvPr/>
          </p:nvSpPr>
          <p:spPr>
            <a:xfrm>
              <a:off x="663" y="4322"/>
              <a:ext cx="164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latin typeface="华文新魏" panose="02010800040101010101" charset="-122"/>
                  <a:ea typeface="华文新魏" panose="02010800040101010101" charset="-122"/>
                </a:rPr>
                <a:t>汝</a:t>
              </a:r>
              <a:endParaRPr lang="zh-CN" altLang="en-US" sz="54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8" name="右箭头 7"/>
            <p:cNvSpPr/>
            <p:nvPr/>
          </p:nvSpPr>
          <p:spPr>
            <a:xfrm>
              <a:off x="2223" y="4696"/>
              <a:ext cx="2054" cy="458"/>
            </a:xfrm>
            <a:prstGeom prst="righ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21" y="4322"/>
              <a:ext cx="176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5400">
                  <a:latin typeface="华文新魏" panose="02010800040101010101" charset="-122"/>
                  <a:ea typeface="华文新魏" panose="02010800040101010101" charset="-122"/>
                </a:rPr>
                <a:t>尔</a:t>
              </a:r>
              <a:endParaRPr lang="zh-CN" altLang="en-US" sz="54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0230" y="3865880"/>
            <a:ext cx="53149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骄傲自满，高傲，虚荣。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居高临下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轻视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8870" y="2835275"/>
            <a:ext cx="54864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不卑不亢，从容镇定，自信，自谦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5265" y="1812925"/>
            <a:ext cx="2727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卖油翁的态度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53020" y="5066030"/>
            <a:ext cx="6457315" cy="1101090"/>
            <a:chOff x="12052" y="7978"/>
            <a:chExt cx="10169" cy="1734"/>
          </a:xfrm>
        </p:grpSpPr>
        <p:sp>
          <p:nvSpPr>
            <p:cNvPr id="13" name="文本框 12"/>
            <p:cNvSpPr txBox="1"/>
            <p:nvPr/>
          </p:nvSpPr>
          <p:spPr>
            <a:xfrm>
              <a:off x="12629" y="8696"/>
              <a:ext cx="95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latin typeface="华文楷体" panose="02010600040101010101" charset="-122"/>
                  <a:ea typeface="华文楷体" panose="02010600040101010101" charset="-122"/>
                </a:rPr>
                <a:t>模仿二人的对话</a:t>
              </a:r>
              <a:endParaRPr lang="zh-CN" altLang="en-US" sz="3600" b="1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052" y="7978"/>
              <a:ext cx="34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/>
                <a:t>活动</a:t>
              </a:r>
              <a:endParaRPr lang="zh-CN" altLang="en-US" sz="2800"/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" grpId="0"/>
      <p:bldP spid="6" grpId="1"/>
      <p:bldP spid="10" grpId="0"/>
      <p:bldP spid="10" grpId="1"/>
      <p:bldP spid="11" grpId="0"/>
      <p:bldP spid="11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C:/Users/86187/AppData/Local/Temp/kaimatting/20201123234437/output_aiMatting_20201123234447.pngoutput_aiMatting_202011232344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4145" y="3712825"/>
            <a:ext cx="2922677" cy="3015615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/>
        </p:nvSpPr>
        <p:spPr>
          <a:xfrm>
            <a:off x="2166620" y="609600"/>
            <a:ext cx="78587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乃取一葫芦置于地，以钱覆其口，徐以</a:t>
            </a:r>
            <a:r>
              <a:rPr lang="zh-CN" altLang="en-US" sz="40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杓酌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油沥之，自钱孔入，</a:t>
            </a:r>
            <a:r>
              <a:rPr lang="zh-CN" altLang="en-US" sz="4000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钱不湿。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4" name="图片 3" descr="ia_600017675"/>
          <p:cNvPicPr>
            <a:picLocks noChangeAspect="1"/>
          </p:cNvPicPr>
          <p:nvPr/>
        </p:nvPicPr>
        <p:blipFill>
          <a:blip r:embed="rId3"/>
          <a:srcRect l="92363" t="45493" r="-1011" b="32820"/>
          <a:stretch>
            <a:fillRect/>
          </a:stretch>
        </p:blipFill>
        <p:spPr>
          <a:xfrm rot="19560000">
            <a:off x="1583690" y="225425"/>
            <a:ext cx="722630" cy="1115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4045" y="3712845"/>
            <a:ext cx="6079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技艺娴熟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7050" y="2838450"/>
            <a:ext cx="6079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徐：动作缓慢，连贯，一气呵成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8650" y="4684395"/>
            <a:ext cx="87210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在他看来，陈尧咨的剑术和他的酌油技术没有区别，两种技艺都是孰能生巧的结果，没有高低贵贱之分。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C:/Users/86187/AppData/Local/Temp/kaimatting/20201120202719/output_aiMatting_20201120203218.pngoutput_aiMatting_20201120203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0000">
            <a:off x="12249785" y="1315720"/>
            <a:ext cx="3781425" cy="2563495"/>
          </a:xfrm>
          <a:prstGeom prst="rect">
            <a:avLst/>
          </a:prstGeom>
        </p:spPr>
      </p:pic>
      <p:pic>
        <p:nvPicPr>
          <p:cNvPr id="6" name="图片 5" descr="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7535"/>
            <a:ext cx="5455920" cy="55054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274425" y="0"/>
            <a:ext cx="551815" cy="4197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 b="1">
                <a:latin typeface="华文彩云" panose="02010800040101010101" charset="-122"/>
                <a:ea typeface="华文彩云" panose="02010800040101010101" charset="-122"/>
              </a:rPr>
              <a:t>与技艺娴熟，高超有关的成语</a:t>
            </a:r>
            <a:endParaRPr lang="zh-CN" altLang="en-US" sz="2400" b="1"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56025" y="5274945"/>
            <a:ext cx="9485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登峰造极</a:t>
            </a:r>
            <a:r>
              <a:rPr lang="zh-CN" altLang="en-US"/>
              <a:t>：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登上山峰到达绝顶。比喻达到极点或造诣高深精绝。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6270" y="186055"/>
            <a:ext cx="890079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巧夺天工</a:t>
            </a:r>
            <a:r>
              <a:rPr lang="zh-CN" altLang="en-US"/>
              <a:t> ：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夺：胜过。人工的精巧胜过天然。形容技艺十分巧妙。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6270" y="1211580"/>
            <a:ext cx="915670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出神入化</a:t>
            </a:r>
            <a:r>
              <a:rPr lang="zh-CN" altLang="en-US"/>
              <a:t>：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神、化：指神妙的境域。形容技艺已到达高超绝妙的境界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50035" y="2103120"/>
            <a:ext cx="9091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游刃有余</a:t>
            </a:r>
            <a:r>
              <a:rPr lang="zh-CN" altLang="en-US"/>
              <a:t> ：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比喻工作熟练，有实际经验，解决问题毫不费事。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65300" y="2983230"/>
            <a:ext cx="910844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炉火纯青</a:t>
            </a:r>
            <a:r>
              <a:rPr lang="zh-CN" altLang="en-US"/>
              <a:t>：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道士炼丹，认为炼到炉里发出纯青色的火焰就算成功了。后用来比喻功夫达到了纯熟完美的境界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001645" y="4100195"/>
            <a:ext cx="910590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挥洒自如</a:t>
            </a:r>
            <a:r>
              <a:rPr lang="zh-CN" altLang="en-US"/>
              <a:t>：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挥：挥笔；酒：洒墨。形容画画、写字、作文，运笔能随心所欲。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224 0.093804 L -0.069224 0.107783 L -0.069224 0.120015 L -0.070439 0.133995 L -0.076513 0.146226 L -0.083802 0.160205 L -0.088662 0.170689 L -0.092307 0.181175 L -0.097166 0.191659 L -0.102026 0.203891 L -0.106886 0.216123 L -0.111745 0.230101 L -0.115390 0.240586 L -0.121465 0.254564 L -0.125110 0.265049 L -0.129969 0.275535 L -0.136044 0.287767 L -0.143333 0.293008 L -0.153052 0.299999 L -0.161557 0.308735 L -0.168846 0.315725 L -0.177350 0.327957 L -0.185855 0.334947 L -0.194359 0.341936 L -0.201649 0.348925 L -0.208938 0.355915 L -0.218657 0.361157 L -0.225947 0.368146 L -0.235666 0.373389 L -0.244170 0.375137 L -0.252675 0.380378 L -0.259964 0.382127 L -0.269683 0.383873 L -0.279402 0.385620 L -0.287907 0.385620 L -0.296412 0.389116 L -0.306131 0.389116 L -0.314635 0.389116 L -0.324354 0.390864 L -0.332859 0.392610 L -0.342578 0.392610 L -0.351083 0.392610 L -0.359586 0.392610 L -0.369306 0.392610 L -0.377810 0.392610 L -0.387530 0.392610 L -0.396033 0.392610 L -0.405753 0.392610 L -0.414257 0.392610 L -0.425191 0.389116 L -0.436125 0.385620 L -0.443415 0.380378 L -0.453135 0.378632 L -0.461638 0.373389 L -0.470143 0.371641 L -0.477433 0.366400 L -0.485937 0.364652 L -0.493227 0.361157 L -0.502946 0.357663 L -0.510235 0.355915 L -0.518740 0.348925 L -0.527243 0.343684 L -0.536963 0.333198 L -0.545467 0.327957 L -0.553972 0.320966 L -0.562476 0.312229 L -0.569766 0.305240 L -0.577055 0.296502 L -0.584345 0.287767 L -0.591634 0.286019 L -0.601353 0.277281 L -0.608643 0.266797 L -0.615932 0.259808 L -0.624437 0.252818 L -0.631726 0.242333 L -0.640230 0.233596 L -0.647519 0.226606 L -0.652379 0.214375 L -0.656024 0.203891 L -0.662098 0.193407 L -0.666958 0.181175 L -0.673032 0.170689 L -0.679108 0.160205 L -0.682752 0.146226 L -0.690042 0.135741 L -0.693687 0.121763 L -0.700976 0.113025 L -0.700976 0.102541 L -0.702190 0.088561 L -0.705835 0.078077 L -0.707050 0.064098 L -0.710695 0.050119 L -0.716769 0.037887 L -0.720414 0.027403 L -0.724058 0.016918 L -0.728918 0.004686 L -0.733779 -0.007546 L -0.739853 -0.019777 L -0.743497 -0.033757 L -0.749571 -0.045989 L -0.758076 -0.058221 L -0.762936 -0.068705 L -0.766581 -0.079189 L -0.771440 -0.091421 L -0.777515 -0.101906 L -0.782374 -0.114138 L -0.787234 -0.124622 L -0.792094 -0.135107 L -0.795739 -0.149086 L -0.803028 -0.159571 L -0.805458 -0.171802 L -0.810318 -0.184034 L -0.817607 -0.194519 L -0.822466 -0.205003 L -0.828541 -0.215489 L -0.832186 -0.225973 L -0.839476 -0.239952 L -0.845550 -0.252184 L -0.854054 -0.264416 L -0.861344 -0.276647 L -0.868633 -0.288880 L -0.877137 -0.297616 L -0.881997 -0.308100 L -0.891716 -0.313343 L -0.899005 -0.322080 L -0.906295 -0.329069 L -0.913584 -0.334312 L -0.922089 -0.343048 L -0.930594 -0.350038 L -0.941528 -0.362270 L -0.948817 -0.369260 L -0.956106 -0.377997 L -0.964610 -0.381492 L -0.974330 -0.388481 L -0.981620 -0.395471 L -0.991338 -0.397218 L -0.999843 -0.402460 L -1.007133 -0.402460 L -1.014422 -0.405956 L -1.022926 -0.407703 L -1.030215 -0.411197 L -1.039935 -0.412946 L -1.048439 -0.412946 L -1.058159 -0.412946 L -1.066662 -0.412946 L -1.076383 -0.412946 L -1.084886 -0.412946 L -1.093391 -0.412946 L -1.103110 -0.412946 L -1.111614 -0.412946 L -1.121333 -0.412946 L -1.129838 -0.412946 L -1.139557 -0.412946 L -1.148062 -0.412946 L -1.157781 -0.412946 L -1.166285 -0.412946 L -1.176004 -0.412946 L -1.184509 -0.412946 L -1.193014 -0.412946 L -1.200303 -0.412946 L -1.208807 -0.412946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" y="-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2" grpId="0"/>
      <p:bldP spid="13" grpId="0"/>
      <p:bldP spid="14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37255" y="2000250"/>
            <a:ext cx="41497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华文行楷" panose="02010800040101010101" charset="-122"/>
                <a:ea typeface="华文行楷" panose="02010800040101010101" charset="-122"/>
              </a:rPr>
              <a:t>下课啦</a:t>
            </a:r>
            <a:endParaRPr lang="zh-CN" altLang="en-US" sz="88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09660" y="5039995"/>
            <a:ext cx="3212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</a:rPr>
              <a:t>何裕希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6605" y="5697220"/>
            <a:ext cx="3212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190303009</a:t>
            </a:r>
            <a:endParaRPr lang="en-US" altLang="zh-CN" sz="2800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-32385"/>
            <a:ext cx="12217400" cy="6814185"/>
          </a:xfrm>
          <a:prstGeom prst="rect">
            <a:avLst/>
          </a:prstGeom>
          <a:solidFill>
            <a:schemeClr val="bg2">
              <a:lumMod val="9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328400" y="91440"/>
            <a:ext cx="736600" cy="2756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sym typeface="+mn-ea"/>
              </a:rPr>
              <a:t>作者</a:t>
            </a:r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介</a:t>
            </a:r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sym typeface="+mn-ea"/>
              </a:rPr>
              <a:t>绍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649970" y="100965"/>
            <a:ext cx="2348230" cy="2870835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8100000" sx="103000" sy="103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6400" y="628650"/>
            <a:ext cx="81153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欧阳修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（1007年8月1日－1072年9月22日），字永叔，号</a:t>
            </a:r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醉翁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，晚号</a:t>
            </a:r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六一居士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 吉州永丰（今江西省吉安市永丰县）人，景德四年（1007年）出生于绵州（今四川省绵阳市），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北宋政治家、文学家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152400" y="3243580"/>
            <a:ext cx="1059116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欧阳修是在宋代文学史上最早开创一代文风的文坛领袖，与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chemeClr val="accent6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韩愈、柳宗元、苏轼、苏洵、苏辙、王安石、曾巩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合称“</a:t>
            </a:r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唐宋八大家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”，并与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chemeClr val="accent6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韩愈、柳宗元、苏轼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被后人合称“</a:t>
            </a:r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千古文章四大家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”。   他领导了北宋诗文革新运动，开创了一代文风。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欧阳修在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变革文风的同时，也对诗风、词风进行了革新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。在史学方面，也有较高成就，  他曾主修《新唐书》，并独撰《新五代史》。有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《欧阳文忠集》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传世。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142875" y="-50800"/>
            <a:ext cx="12198985" cy="6908800"/>
          </a:xfrm>
          <a:prstGeom prst="rect">
            <a:avLst/>
          </a:prstGeom>
          <a:solidFill>
            <a:schemeClr val="bg2">
              <a:lumMod val="8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2875" y="471170"/>
            <a:ext cx="12483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论大道似韩愈，论事似陆贽，记事似司马迁，诗赋似李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白。</a:t>
            </a:r>
            <a:r>
              <a:rPr lang="en-US" altLang="zh-CN" sz="32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”</a:t>
            </a:r>
            <a:endParaRPr lang="en-US" altLang="zh-CN" sz="32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en-US" altLang="zh-CN"/>
              <a:t>                                                                                                                                                             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——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苏轼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825" y="1930400"/>
            <a:ext cx="793623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sym typeface="+mn-ea"/>
              </a:rPr>
              <a:t>欧阳修在出知毫州时所作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朝廷旧事、士大夫琐事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，大多都是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亲身经历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的，见闻、史料可靠详实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825" y="3991610"/>
            <a:ext cx="74161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欧阳修讲求“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文道并重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”，其文章不仅优美，更蕴含了深刻的道理，此外，他还认为文章是作者道德修养和创作修养的彰显。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31990" y="2235200"/>
            <a:ext cx="6282690" cy="5060950"/>
            <a:chOff x="11334" y="3340"/>
            <a:chExt cx="9894" cy="7970"/>
          </a:xfrm>
        </p:grpSpPr>
        <p:pic>
          <p:nvPicPr>
            <p:cNvPr id="8" name="图片 7" descr="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34" y="3340"/>
              <a:ext cx="9894" cy="797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3921" y="4655"/>
              <a:ext cx="1354" cy="3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4400" b="1">
                  <a:latin typeface="华文行楷" panose="02010800040101010101" charset="-122"/>
                  <a:ea typeface="华文行楷" panose="02010800040101010101" charset="-122"/>
                  <a:sym typeface="+mn-ea"/>
                </a:rPr>
                <a:t>归田录</a:t>
              </a:r>
              <a:endParaRPr lang="zh-CN" altLang="en-US" sz="4400" b="1">
                <a:latin typeface="华文行楷" panose="02010800040101010101" charset="-122"/>
                <a:ea typeface="华文行楷" panose="02010800040101010101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0" y="2196465"/>
            <a:ext cx="8750300" cy="5324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55900" y="2669540"/>
            <a:ext cx="60706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华文行楷" panose="02010800040101010101" charset="-122"/>
                <a:ea typeface="华文行楷" panose="02010800040101010101" charset="-122"/>
              </a:rPr>
              <a:t>听朗诵，解生词</a:t>
            </a:r>
            <a:endParaRPr lang="zh-CN" altLang="en-US" sz="60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4" name="图片 3" descr="ia_6000112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770" y="1642110"/>
            <a:ext cx="10768330" cy="25590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白云出岫 - 卖油翁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72825" y="5876925"/>
            <a:ext cx="854075" cy="6540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974725" y="-51435"/>
            <a:ext cx="13659485" cy="7011670"/>
            <a:chOff x="-2735" y="-3456"/>
            <a:chExt cx="21511" cy="11042"/>
          </a:xfrm>
        </p:grpSpPr>
        <p:pic>
          <p:nvPicPr>
            <p:cNvPr id="4" name="图片 3" descr="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2735" y="-3456"/>
              <a:ext cx="21511" cy="1096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6" y="-1958"/>
              <a:ext cx="15748" cy="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/>
                <a:t>       </a:t>
              </a:r>
              <a:r>
                <a:rPr lang="zh-CN" altLang="en-US" sz="36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陈康肃公\善射，当世无双 ，公\亦以此\自矜。尝\射于家圃，有卖油翁\释担而立，睨之\久而不去。见其发矢\十中八九，但\微颔之。</a:t>
              </a:r>
              <a:endPara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endPara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r>
                <a:rPr lang="zh-CN" altLang="en-US" sz="36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      康肃问曰：“汝\亦知射乎？吾射\不亦精乎？”翁曰：“无他，但手熟尔。”康肃\忿然曰：“尔\安敢轻吾射！”翁曰：“以我酌油\知之。”乃取一葫芦\置于地，以钱覆其口，徐\以杓\酌油沥之，自钱孔入，而\钱不湿。因曰：“我亦无他，惟手熟尔。”康肃\笑而遣之。</a:t>
              </a:r>
              <a:endPara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  <p:pic>
          <p:nvPicPr>
            <p:cNvPr id="9" name="图片 8" descr="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2735" y="-3375"/>
              <a:ext cx="21511" cy="1096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6" y="-1604"/>
              <a:ext cx="15748" cy="8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>
                <a:lnSpc>
                  <a:spcPct val="120000"/>
                </a:lnSpc>
              </a:pPr>
              <a:r>
                <a:rPr lang="en-US" altLang="zh-CN" sz="3200"/>
                <a:t>      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陈康肃公\善射，当世无双 ，公\亦以此\</a:t>
              </a:r>
              <a:r>
                <a:rPr lang="zh-CN" altLang="en-US" sz="3200" u="sng">
                  <a:solidFill>
                    <a:schemeClr val="tx1"/>
                  </a:solidFill>
                  <a:uFill>
                    <a:solidFill>
                      <a:schemeClr val="accent6">
                        <a:lumMod val="75000"/>
                      </a:schemeClr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自矜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。尝</a:t>
              </a:r>
              <a:endPara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pPr algn="l" fontAlgn="auto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\射于</a:t>
              </a:r>
              <a:r>
                <a:rPr lang="zh-CN" altLang="en-US" sz="3200" u="sng">
                  <a:solidFill>
                    <a:schemeClr val="tx1"/>
                  </a:solidFill>
                  <a:uFill>
                    <a:solidFill>
                      <a:schemeClr val="accent6">
                        <a:lumMod val="75000"/>
                      </a:schemeClr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家圃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，有卖油翁\释担而立，</a:t>
              </a:r>
              <a:r>
                <a:rPr lang="zh-CN" altLang="en-US" sz="3200" u="sng">
                  <a:solidFill>
                    <a:schemeClr val="tx1"/>
                  </a:solidFill>
                  <a:uFill>
                    <a:solidFill>
                      <a:schemeClr val="accent6">
                        <a:lumMod val="75000"/>
                      </a:schemeClr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睨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之\久而不去。见</a:t>
              </a:r>
              <a:endPara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其发矢\十中八九，但\微</a:t>
              </a:r>
              <a:r>
                <a:rPr lang="zh-CN" altLang="en-US" sz="3200" u="sng">
                  <a:solidFill>
                    <a:schemeClr val="tx1"/>
                  </a:solidFill>
                  <a:uFill>
                    <a:solidFill>
                      <a:schemeClr val="accent6">
                        <a:lumMod val="75000"/>
                      </a:schemeClr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颔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之。</a:t>
              </a:r>
              <a:endPara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      康肃问曰：“汝\亦知射乎？吾射\不亦精乎？”翁曰：“无他，但手熟尔。”康肃\</a:t>
              </a:r>
              <a:r>
                <a:rPr lang="zh-CN" altLang="en-US" sz="3200" u="sng">
                  <a:solidFill>
                    <a:schemeClr val="tx1"/>
                  </a:solidFill>
                  <a:uFill>
                    <a:solidFill>
                      <a:schemeClr val="accent6">
                        <a:lumMod val="75000"/>
                      </a:schemeClr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忿然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曰：“尔\安敢轻吾射！”翁曰：“以我酌油\知之。”乃取一葫芦\置于地，以钱覆其口，徐\以</a:t>
              </a:r>
              <a:r>
                <a:rPr lang="zh-CN" altLang="en-US" sz="3200" u="sng">
                  <a:solidFill>
                    <a:schemeClr val="tx1"/>
                  </a:solidFill>
                  <a:uFill>
                    <a:solidFill>
                      <a:schemeClr val="accent6">
                        <a:lumMod val="75000"/>
                      </a:schemeClr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杓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\</a:t>
              </a:r>
              <a:r>
                <a:rPr lang="zh-CN" altLang="en-US" sz="3200" u="sng">
                  <a:solidFill>
                    <a:schemeClr val="tx1"/>
                  </a:solidFill>
                  <a:uFill>
                    <a:solidFill>
                      <a:schemeClr val="accent6">
                        <a:lumMod val="75000"/>
                      </a:schemeClr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酌</a:t>
              </a:r>
              <a:r>
                <a:rPr lang="zh-CN" altLang="en-US" sz="32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油沥之，自钱孔入，而\钱不湿。因曰：“我亦无他，惟手熟尔。”康肃\笑而遣之。</a:t>
              </a:r>
              <a:endPara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  <p:pic>
        <p:nvPicPr>
          <p:cNvPr id="5" name="图片 4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3500" y="5295265"/>
            <a:ext cx="1968500" cy="19685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766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550" y="0"/>
            <a:ext cx="3534410" cy="685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56130" y="552450"/>
            <a:ext cx="921385" cy="1765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800">
                <a:latin typeface="华文行楷" panose="02010800040101010101" charset="-122"/>
                <a:ea typeface="华文行楷" panose="02010800040101010101" charset="-122"/>
              </a:rPr>
              <a:t>生词</a:t>
            </a:r>
            <a:endParaRPr lang="zh-CN" altLang="en-US" sz="4800">
              <a:latin typeface="华文行楷" panose="02010800040101010101" charset="-122"/>
              <a:ea typeface="华文行楷" panose="02010800040101010101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>
            <a:off x="4107815" y="1047750"/>
            <a:ext cx="393700" cy="177800"/>
          </a:xfrm>
          <a:prstGeom prst="bentConnector3">
            <a:avLst>
              <a:gd name="adj1" fmla="val 27580"/>
            </a:avLst>
          </a:prstGeom>
          <a:ln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755515" y="928370"/>
            <a:ext cx="2261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自尊、自大、自夸</a:t>
            </a:r>
            <a:r>
              <a:rPr lang="zh-CN" altLang="en-US" sz="1600"/>
              <a:t>。</a:t>
            </a:r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7308215" y="937260"/>
            <a:ext cx="2261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矜夸、矜持、骄矜</a:t>
            </a:r>
            <a:r>
              <a:rPr lang="zh-CN" altLang="en-US" sz="1600"/>
              <a:t>。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4381500" y="2393315"/>
            <a:ext cx="41021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/>
              <a:t>种植蔬菜、瓜果、花草的园地</a:t>
            </a:r>
            <a:endParaRPr lang="zh-CN" altLang="en-US" sz="2000"/>
          </a:p>
        </p:txBody>
      </p:sp>
      <p:sp>
        <p:nvSpPr>
          <p:cNvPr id="11" name="文本框 10"/>
          <p:cNvSpPr txBox="1"/>
          <p:nvPr/>
        </p:nvSpPr>
        <p:spPr>
          <a:xfrm>
            <a:off x="8157210" y="2402205"/>
            <a:ext cx="3525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/>
              <a:t>家圃、菜圃、花圃</a:t>
            </a:r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4381500" y="2800985"/>
            <a:ext cx="4102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/>
              <a:t>从事园艺工作的人，老圃</a:t>
            </a:r>
            <a:endParaRPr lang="zh-CN" altLang="en-US" sz="2000"/>
          </a:p>
        </p:txBody>
      </p:sp>
      <p:sp>
        <p:nvSpPr>
          <p:cNvPr id="14" name="文本框 13"/>
          <p:cNvSpPr txBox="1"/>
          <p:nvPr/>
        </p:nvSpPr>
        <p:spPr>
          <a:xfrm>
            <a:off x="4475480" y="3507740"/>
            <a:ext cx="4102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/>
              <a:t>斜着眼睛看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4394835" y="4617720"/>
            <a:ext cx="6310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/>
              <a:t>下巴；点头，表示同意。微颔，微微点头，略微赞许。</a:t>
            </a:r>
            <a:endParaRPr lang="zh-CN" altLang="en-US" sz="2000"/>
          </a:p>
        </p:txBody>
      </p:sp>
      <p:sp>
        <p:nvSpPr>
          <p:cNvPr id="18" name="文本框 17"/>
          <p:cNvSpPr txBox="1"/>
          <p:nvPr/>
        </p:nvSpPr>
        <p:spPr>
          <a:xfrm>
            <a:off x="4501515" y="5712460"/>
            <a:ext cx="6310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/>
              <a:t>舀取，酌酒</a:t>
            </a:r>
            <a:r>
              <a:rPr lang="zh-CN" altLang="en-US" sz="2000"/>
              <a:t>。</a:t>
            </a:r>
            <a:endParaRPr lang="zh-CN" altLang="en-US" sz="2000"/>
          </a:p>
        </p:txBody>
      </p:sp>
      <p:sp>
        <p:nvSpPr>
          <p:cNvPr id="20" name="文本框 19"/>
          <p:cNvSpPr txBox="1"/>
          <p:nvPr/>
        </p:nvSpPr>
        <p:spPr>
          <a:xfrm>
            <a:off x="4844415" y="1695450"/>
            <a:ext cx="6310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/>
              <a:t>气愤的样子</a:t>
            </a:r>
            <a:endParaRPr lang="zh-CN" altLang="en-US" sz="2000"/>
          </a:p>
        </p:txBody>
      </p:sp>
      <p:grpSp>
        <p:nvGrpSpPr>
          <p:cNvPr id="32" name="组合 31"/>
          <p:cNvGrpSpPr/>
          <p:nvPr/>
        </p:nvGrpSpPr>
        <p:grpSpPr>
          <a:xfrm>
            <a:off x="3295015" y="243840"/>
            <a:ext cx="1549400" cy="6021070"/>
            <a:chOff x="5189" y="384"/>
            <a:chExt cx="2440" cy="9482"/>
          </a:xfrm>
        </p:grpSpPr>
        <p:grpSp>
          <p:nvGrpSpPr>
            <p:cNvPr id="31" name="组合 30"/>
            <p:cNvGrpSpPr/>
            <p:nvPr/>
          </p:nvGrpSpPr>
          <p:grpSpPr>
            <a:xfrm>
              <a:off x="5189" y="384"/>
              <a:ext cx="2440" cy="1478"/>
              <a:chOff x="5189" y="384"/>
              <a:chExt cx="2440" cy="147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189" y="750"/>
                <a:ext cx="2440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>
                    <a:latin typeface="华文楷体" panose="02010600040101010101" charset="-122"/>
                    <a:ea typeface="华文楷体" panose="02010600040101010101" charset="-122"/>
                  </a:rPr>
                  <a:t>自矜</a:t>
                </a:r>
                <a:endParaRPr lang="zh-CN" altLang="en-US" sz="400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224" y="384"/>
                <a:ext cx="1200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en-US" altLang="zh-CN" sz="1800"/>
                  <a:t>j</a:t>
                </a:r>
                <a:r>
                  <a:rPr lang="zh-CN" altLang="en-US" sz="1800"/>
                  <a:t>īn</a:t>
                </a:r>
                <a:endParaRPr lang="zh-CN" altLang="en-US">
                  <a:sym typeface="+mn-ea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333" y="2090"/>
              <a:ext cx="2090" cy="1387"/>
              <a:chOff x="5333" y="2090"/>
              <a:chExt cx="2090" cy="1387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5333" y="2365"/>
                <a:ext cx="2091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>
                    <a:latin typeface="华文楷体" panose="02010600040101010101" charset="-122"/>
                    <a:ea typeface="华文楷体" panose="02010600040101010101" charset="-122"/>
                  </a:rPr>
                  <a:t>忿然</a:t>
                </a:r>
                <a:endParaRPr lang="zh-CN" altLang="en-US" sz="400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200" y="2090"/>
                <a:ext cx="960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/>
                  <a:t>fèn</a:t>
                </a:r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333" y="3478"/>
              <a:ext cx="1418" cy="1403"/>
              <a:chOff x="5333" y="3478"/>
              <a:chExt cx="1418" cy="140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5333" y="3769"/>
                <a:ext cx="1419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>
                    <a:latin typeface="华文楷体" panose="02010600040101010101" charset="-122"/>
                    <a:ea typeface="华文楷体" panose="02010600040101010101" charset="-122"/>
                  </a:rPr>
                  <a:t>圃</a:t>
                </a:r>
                <a:endParaRPr lang="en-US" altLang="zh-CN" sz="400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418" y="3478"/>
                <a:ext cx="960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/>
                  <a:t>pǔ </a:t>
                </a:r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279" y="5039"/>
              <a:ext cx="1418" cy="1354"/>
              <a:chOff x="5279" y="5039"/>
              <a:chExt cx="1418" cy="1354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279" y="5281"/>
                <a:ext cx="1419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>
                    <a:latin typeface="华文楷体" panose="02010600040101010101" charset="-122"/>
                    <a:ea typeface="华文楷体" panose="02010600040101010101" charset="-122"/>
                  </a:rPr>
                  <a:t>睨</a:t>
                </a:r>
                <a:endParaRPr lang="zh-CN" altLang="en-US" sz="400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509" y="5039"/>
                <a:ext cx="960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/>
                  <a:t>nì </a:t>
                </a:r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280" y="6566"/>
              <a:ext cx="1472" cy="1576"/>
              <a:chOff x="5280" y="6566"/>
              <a:chExt cx="1472" cy="1576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5280" y="7030"/>
                <a:ext cx="1419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>
                    <a:latin typeface="华文楷体" panose="02010600040101010101" charset="-122"/>
                    <a:ea typeface="华文楷体" panose="02010600040101010101" charset="-122"/>
                  </a:rPr>
                  <a:t>颔</a:t>
                </a:r>
                <a:endParaRPr lang="zh-CN" altLang="en-US" sz="400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552" y="6566"/>
                <a:ext cx="1200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/>
                  <a:t>hàn </a:t>
                </a:r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443" y="8284"/>
              <a:ext cx="1478" cy="1582"/>
              <a:chOff x="5443" y="8284"/>
              <a:chExt cx="1478" cy="158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443" y="8754"/>
                <a:ext cx="1419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>
                    <a:latin typeface="华文楷体" panose="02010600040101010101" charset="-122"/>
                    <a:ea typeface="华文楷体" panose="02010600040101010101" charset="-122"/>
                  </a:rPr>
                  <a:t>酌</a:t>
                </a:r>
                <a:endParaRPr lang="zh-CN" altLang="en-US" sz="400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481" y="8284"/>
                <a:ext cx="1440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/>
                  <a:t>zhuó </a:t>
                </a:r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257665" y="5057140"/>
            <a:ext cx="3331210" cy="1709420"/>
            <a:chOff x="14579" y="7964"/>
            <a:chExt cx="5246" cy="2692"/>
          </a:xfrm>
        </p:grpSpPr>
        <p:pic>
          <p:nvPicPr>
            <p:cNvPr id="33" name="图片 32" descr="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79" y="7964"/>
              <a:ext cx="4331" cy="269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4579" y="8996"/>
              <a:ext cx="524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华文行楷" panose="02010800040101010101" charset="-122"/>
                  <a:ea typeface="华文行楷" panose="02010800040101010101" charset="-122"/>
                  <a:hlinkClick r:id="rId3" action="ppaction://hlinksldjump">
                    <a:extLst>
                      <a:ext uri="{DAF060AB-1E55-43B9-8AAB-6FB025537F2F}">
                        <wpsdc:hlinkClr xmlns:wpsdc="http://www.wps.cn/officeDocument/2017/drawingmlCustomData" val="000000"/>
                        <wpsdc:folHlinkClr xmlns:wpsdc="http://www.wps.cn/officeDocument/2017/drawingmlCustomData" val="954D72"/>
                        <wpsdc:hlinkUnderline xmlns:wpsdc="http://www.wps.cn/officeDocument/2017/drawingmlCustomData" val="1"/>
                      </a:ext>
                    </a:extLst>
                  </a:hlinkClick>
                </a:rPr>
                <a:t>再次朗读，读准字音</a:t>
              </a:r>
              <a:endParaRPr lang="zh-CN" altLang="en-US" sz="24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0" grpId="0"/>
      <p:bldP spid="10" grpId="1"/>
      <p:bldP spid="20" grpId="0"/>
      <p:bldP spid="20" grpId="1"/>
      <p:bldP spid="4" grpId="0"/>
      <p:bldP spid="4" grpId="1"/>
      <p:bldP spid="11" grpId="0"/>
      <p:bldP spid="11" grpId="1"/>
      <p:bldP spid="12" grpId="0"/>
      <p:bldP spid="12" grpId="1"/>
      <p:bldP spid="14" grpId="0"/>
      <p:bldP spid="14" grpId="1"/>
      <p:bldP spid="16" grpId="0"/>
      <p:bldP spid="16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04925"/>
            <a:ext cx="12192635" cy="56299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715" y="82550"/>
            <a:ext cx="762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翻译</a:t>
            </a:r>
            <a:endParaRPr lang="zh-CN" altLang="en-US" sz="40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315" y="577850"/>
            <a:ext cx="10591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陈康肃公\善射，当世无双 ，公\亦以此\</a:t>
            </a:r>
            <a:r>
              <a:rPr lang="zh-CN" altLang="en-US" sz="36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自矜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035" y="3704590"/>
            <a:ext cx="116325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</a:rPr>
              <a:t>陈康肃公陈尧咨擅长射箭，世上没有第二个人能跟他相媲美，他也就凭着这种本领而自夸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96315" y="140462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善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7550" y="140462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擅长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6315" y="225552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以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7550" y="225552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凭借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4715" y="3059430"/>
            <a:ext cx="1471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自矜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1850" y="305943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自夸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366645" y="1793875"/>
            <a:ext cx="10292080" cy="8153400"/>
            <a:chOff x="3727" y="2808"/>
            <a:chExt cx="16208" cy="12840"/>
          </a:xfrm>
        </p:grpSpPr>
        <p:pic>
          <p:nvPicPr>
            <p:cNvPr id="13" name="图片 12" descr="ia_60000867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27" y="2808"/>
              <a:ext cx="16208" cy="1284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6037" y="7640"/>
              <a:ext cx="11000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rgbClr val="C00000"/>
                  </a:solidFill>
                  <a:uFillTx/>
                  <a:latin typeface="方正古隶简体" panose="03000509000000000000" charset="-122"/>
                  <a:ea typeface="方正古隶简体" panose="03000509000000000000" charset="-122"/>
                </a:rPr>
                <a:t>谥号</a:t>
              </a:r>
              <a:r>
                <a:rPr lang="zh-CN" altLang="en-US" sz="2400">
                  <a:latin typeface="方正古隶简体" panose="03000509000000000000" charset="-122"/>
                  <a:ea typeface="方正古隶简体" panose="03000509000000000000" charset="-122"/>
                </a:rPr>
                <a:t>：古人死后依照他的生平事迹而立的称号。</a:t>
              </a:r>
              <a:endParaRPr lang="zh-CN" altLang="en-US" sz="2400">
                <a:latin typeface="方正古隶简体" panose="03000509000000000000" charset="-122"/>
                <a:ea typeface="方正古隶简体" panose="03000509000000000000" charset="-122"/>
              </a:endParaRPr>
            </a:p>
            <a:p>
              <a:r>
                <a:rPr lang="zh-CN" altLang="en-US" sz="2400">
                  <a:latin typeface="方正古隶简体" panose="03000509000000000000" charset="-122"/>
                  <a:ea typeface="方正古隶简体" panose="03000509000000000000" charset="-122"/>
                </a:rPr>
                <a:t>康肃公是陈尧咨的谥号，说明作者记录的这件事是对陈尧咨生前的回忆，用谥号体现了欧阳修对他的尊敬</a:t>
              </a:r>
              <a:r>
                <a:rPr lang="zh-CN" altLang="en-US"/>
                <a:t>。</a:t>
              </a:r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a_600000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04925"/>
            <a:ext cx="12192635" cy="562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7535" y="197485"/>
            <a:ext cx="112268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尝\射于</a:t>
            </a:r>
            <a:r>
              <a:rPr lang="zh-CN" altLang="en-US" sz="36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家圃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，有卖油翁\释担而立，</a:t>
            </a:r>
            <a:r>
              <a:rPr lang="zh-CN" altLang="en-US" sz="3600" u="sng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睨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之\久而不去。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4485005"/>
            <a:ext cx="84067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曾在自家的园圃里射箭，有个卖油的老翁放下挑着的担子，站在一旁，不在意地斜着眼看他，久久地不离去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6315" y="1304925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尝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7550" y="130492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曾经 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6315" y="225552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于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7550" y="225552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在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6315" y="3121025"/>
            <a:ext cx="1471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释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1850" y="305943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放下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9380" y="2255520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去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68845" y="1304925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斜着眼睛看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69380" y="1304925"/>
            <a:ext cx="79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睨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rPr>
              <a:t>：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210300" y="3059430"/>
            <a:ext cx="1057910" cy="1259840"/>
            <a:chOff x="9780" y="4818"/>
            <a:chExt cx="1666" cy="1984"/>
          </a:xfrm>
        </p:grpSpPr>
        <p:pic>
          <p:nvPicPr>
            <p:cNvPr id="19" name="图片 18" descr="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80" y="4818"/>
              <a:ext cx="1667" cy="198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9984" y="5175"/>
              <a:ext cx="125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solidFill>
                    <a:srgbClr val="C00000"/>
                  </a:solidFill>
                  <a:uFillTx/>
                  <a:latin typeface="方正启体简体" panose="03000509000000000000" charset="-122"/>
                  <a:ea typeface="方正启体简体" panose="03000509000000000000" charset="-122"/>
                  <a:cs typeface="华文楷体" panose="02010600040101010101" charset="-122"/>
                  <a:sym typeface="+mn-ea"/>
                </a:rPr>
                <a:t>而</a:t>
              </a:r>
              <a:r>
                <a:rPr lang="zh-CN" altLang="en-US" sz="2800">
                  <a:latin typeface="方正启体简体" panose="03000509000000000000" charset="-122"/>
                  <a:ea typeface="方正启体简体" panose="03000509000000000000" charset="-122"/>
                  <a:cs typeface="华文楷体" panose="02010600040101010101" charset="-122"/>
                  <a:sym typeface="+mn-ea"/>
                </a:rPr>
                <a:t>：</a:t>
              </a:r>
              <a:endParaRPr lang="zh-CN" altLang="en-US" sz="28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  <a:sym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339330" y="2255520"/>
            <a:ext cx="361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  <a:cs typeface="华文楷体" panose="02010600040101010101" charset="-122"/>
              </a:rPr>
              <a:t>离开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  <a:cs typeface="华文楷体" panose="0201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39330" y="3347720"/>
            <a:ext cx="3479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启体简体" panose="03000509000000000000" charset="-122"/>
                <a:ea typeface="方正启体简体" panose="03000509000000000000" charset="-122"/>
              </a:rPr>
              <a:t>表示动作的顺承</a:t>
            </a:r>
            <a:endParaRPr lang="zh-CN" altLang="en-US" sz="3600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5" grpId="0"/>
      <p:bldP spid="5" grpId="1"/>
      <p:bldP spid="7" grpId="0"/>
      <p:bldP spid="7" grpId="1"/>
      <p:bldP spid="17" grpId="0"/>
      <p:bldP spid="17" grpId="1"/>
      <p:bldP spid="16" grpId="0"/>
      <p:bldP spid="16" grpId="1"/>
      <p:bldP spid="25" grpId="0"/>
      <p:bldP spid="25" grpId="1"/>
      <p:bldP spid="22" grpId="0"/>
      <p:bldP spid="2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2752</Words>
  <Application>WPS 演示</Application>
  <PresentationFormat>宽屏</PresentationFormat>
  <Paragraphs>414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Wingdings</vt:lpstr>
      <vt:lpstr>华文彩云</vt:lpstr>
      <vt:lpstr>华文行楷</vt:lpstr>
      <vt:lpstr>华文楷体</vt:lpstr>
      <vt:lpstr>仿宋</vt:lpstr>
      <vt:lpstr>方正启体简体</vt:lpstr>
      <vt:lpstr>方正古隶简体</vt:lpstr>
      <vt:lpstr>Arial Unicode MS</vt:lpstr>
      <vt:lpstr>Calibri</vt:lpstr>
      <vt:lpstr>华文新魏</vt:lpstr>
      <vt:lpstr>Office 主题​​</vt:lpstr>
      <vt:lpstr>卖 油 翁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H&amp;YX</cp:lastModifiedBy>
  <cp:revision>190</cp:revision>
  <dcterms:created xsi:type="dcterms:W3CDTF">2019-06-19T02:08:00Z</dcterms:created>
  <dcterms:modified xsi:type="dcterms:W3CDTF">2020-11-24T03:16:14Z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