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256" r:id="rId2"/>
    <p:sldId id="262" r:id="rId3"/>
    <p:sldId id="275" r:id="rId4"/>
    <p:sldId id="304" r:id="rId5"/>
    <p:sldId id="365" r:id="rId6"/>
    <p:sldId id="399" r:id="rId7"/>
    <p:sldId id="398" r:id="rId8"/>
    <p:sldId id="404" r:id="rId9"/>
    <p:sldId id="309" r:id="rId10"/>
    <p:sldId id="406" r:id="rId11"/>
    <p:sldId id="407" r:id="rId12"/>
    <p:sldId id="410" r:id="rId13"/>
    <p:sldId id="411" r:id="rId14"/>
    <p:sldId id="409" r:id="rId15"/>
    <p:sldId id="412" r:id="rId16"/>
    <p:sldId id="413" r:id="rId17"/>
    <p:sldId id="417" r:id="rId18"/>
    <p:sldId id="415" r:id="rId19"/>
    <p:sldId id="435" r:id="rId20"/>
    <p:sldId id="436" r:id="rId21"/>
    <p:sldId id="364" r:id="rId22"/>
    <p:sldId id="453" r:id="rId23"/>
    <p:sldId id="362" r:id="rId24"/>
    <p:sldId id="363" r:id="rId25"/>
    <p:sldId id="449" r:id="rId26"/>
    <p:sldId id="450" r:id="rId27"/>
    <p:sldId id="337" r:id="rId28"/>
    <p:sldId id="335" r:id="rId29"/>
  </p:sldIdLst>
  <p:sldSz cx="9144000" cy="6858000" type="screen4x3"/>
  <p:notesSz cx="6858000" cy="9144000"/>
  <p:custDataLst>
    <p:tags r:id="rId32"/>
  </p:custDataLst>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xmlns="">
        <p15:guide id="1" orient="horz" pos="2246">
          <p15:clr>
            <a:srgbClr val="A4A3A4"/>
          </p15:clr>
        </p15:guide>
        <p15:guide id="2" pos="297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8" d="100"/>
          <a:sy n="78" d="100"/>
        </p:scale>
        <p:origin x="-264" y="-96"/>
      </p:cViewPr>
      <p:guideLst>
        <p:guide orient="horz" pos="2246"/>
        <p:guide pos="2971"/>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2021-9-8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5721392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044813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noTextEdit="1"/>
          </p:cNvSpPr>
          <p:nvPr>
            <p:ph type="sldImg"/>
          </p:nvPr>
        </p:nvSpPr>
        <p:spPr>
          <a:ln>
            <a:solidFill>
              <a:srgbClr val="000000"/>
            </a:solidFill>
            <a:miter/>
          </a:ln>
        </p:spPr>
      </p:sp>
      <p:sp>
        <p:nvSpPr>
          <p:cNvPr id="14338"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14339" name="灯片编号占位符 3"/>
          <p:cNvSpPr txBox="1">
            <a:spLocks noGrp="1"/>
          </p:cNvSpP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b="1"/>
              <a:t>9</a:t>
            </a:fld>
            <a:endParaRPr lang="zh-CN" altLang="en-US" b="1"/>
          </a:p>
        </p:txBody>
      </p:sp>
    </p:spTree>
    <p:extLst>
      <p:ext uri="{BB962C8B-B14F-4D97-AF65-F5344CB8AC3E}">
        <p14:creationId xmlns:p14="http://schemas.microsoft.com/office/powerpoint/2010/main" val="60707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ct val="0"/>
              </a:spcBef>
              <a:spcAft>
                <a:spcPct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p>
            <a:pPr lvl="0" algn="r" eaLnBrk="1" hangingPunct="1"/>
            <a:fld id="{9A0DB2DC-4C9A-4742-B13C-FB6460FD3503}" type="slidenum">
              <a:rPr lang="zh-CN" altLang="en-US" sz="1200">
                <a:solidFill>
                  <a:srgbClr val="898989"/>
                </a:solidFill>
                <a:latin typeface="Calibri" panose="020F0502020204030204" pitchFamily="34" charset="0"/>
              </a:rPr>
              <a:t>‹#›</a:t>
            </a:fld>
            <a:endParaRPr lang="zh-CN" altLang="en-US" sz="1200">
              <a:solidFill>
                <a:srgbClr val="898989"/>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5" name="标题 2054"/>
          <p:cNvSpPr>
            <a:spLocks noGrp="1"/>
          </p:cNvSpPr>
          <p:nvPr>
            <p:ph type="title"/>
          </p:nvPr>
        </p:nvSpPr>
        <p:spPr>
          <a:xfrm>
            <a:off x="539750" y="913765"/>
            <a:ext cx="8354060" cy="2735580"/>
          </a:xfrm>
        </p:spPr>
        <p:txBody>
          <a:bodyPr vert="eaVert" anchor="ctr"/>
          <a:lstStyle/>
          <a:p>
            <a:r>
              <a:rPr lang="zh-CN" altLang="en-US" sz="1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sym typeface="+mn-ea"/>
              </a:rPr>
              <a:t>中考复习口语交际篇</a:t>
            </a:r>
            <a:r>
              <a:rPr lang="zh-CN" altLang="en-US" sz="1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rPr>
              <a:t/>
            </a:r>
            <a:br>
              <a:rPr lang="zh-CN" altLang="en-US" sz="1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rPr>
            </a:br>
            <a:r>
              <a:rPr lang="zh-CN" altLang="en-US" sz="10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80000"/>
                    </a:srgbClr>
                  </a:outerShdw>
                </a:effectLst>
                <a:latin typeface="黑体" panose="02010609060101010101" pitchFamily="49" charset="-122"/>
                <a:ea typeface="黑体" panose="02010609060101010101" pitchFamily="49" charset="-122"/>
                <a:sym typeface="+mn-ea"/>
              </a:rPr>
              <a:t>中考复中考复习口语交际篇习口语交际篇</a:t>
            </a:r>
            <a:endParaRPr lang="zh-CN" altLang="en-US" sz="1000" b="1">
              <a:ea typeface="方正行楷简体" pitchFamily="2" charset="-122"/>
            </a:endParaRPr>
          </a:p>
        </p:txBody>
      </p:sp>
      <p:sp>
        <p:nvSpPr>
          <p:cNvPr id="4" name="文本框 3"/>
          <p:cNvSpPr txBox="1"/>
          <p:nvPr/>
        </p:nvSpPr>
        <p:spPr>
          <a:xfrm>
            <a:off x="834390" y="1311910"/>
            <a:ext cx="8161655" cy="2306955"/>
          </a:xfrm>
          <a:prstGeom prst="rect">
            <a:avLst/>
          </a:prstGeom>
          <a:noFill/>
        </p:spPr>
        <p:txBody>
          <a:bodyPr wrap="square" rtlCol="0" anchor="t">
            <a:spAutoFit/>
          </a:bodyPr>
          <a:lstStyle/>
          <a:p>
            <a:pPr lvl="0" eaLnBrk="1" hangingPunct="1">
              <a:spcBef>
                <a:spcPct val="50000"/>
              </a:spcBef>
            </a:pPr>
            <a:r>
              <a:rPr lang="en-US" altLang="zh-CN" sz="4800" b="1">
                <a:latin typeface="黑体" panose="02010609060101010101" pitchFamily="49" charset="-122"/>
                <a:ea typeface="黑体" panose="02010609060101010101" pitchFamily="49" charset="-122"/>
                <a:sym typeface="+mn-ea"/>
              </a:rPr>
              <a:t>2021</a:t>
            </a:r>
            <a:r>
              <a:rPr lang="zh-CN" altLang="en-US" sz="4800" b="1">
                <a:latin typeface="黑体" panose="02010609060101010101" pitchFamily="49" charset="-122"/>
                <a:ea typeface="黑体" panose="02010609060101010101" pitchFamily="49" charset="-122"/>
                <a:sym typeface="+mn-ea"/>
              </a:rPr>
              <a:t>年中考语文专题复习之 </a:t>
            </a:r>
            <a:r>
              <a:rPr lang="zh-CN" altLang="en-US" sz="4800">
                <a:ea typeface="华文行楷" pitchFamily="2" charset="-122"/>
                <a:sym typeface="+mn-ea"/>
              </a:rPr>
              <a:t>        </a:t>
            </a:r>
            <a:r>
              <a:rPr lang="zh-CN" altLang="en-US" sz="9600" b="1">
                <a:solidFill>
                  <a:srgbClr val="FF3300"/>
                </a:solidFill>
                <a:latin typeface="黑体" panose="02010609060101010101" pitchFamily="49" charset="-122"/>
                <a:ea typeface="黑体" panose="02010609060101010101" pitchFamily="49" charset="-122"/>
                <a:sym typeface="+mn-ea"/>
              </a:rPr>
              <a:t>口语交际训练</a:t>
            </a:r>
          </a:p>
        </p:txBody>
      </p:sp>
    </p:spTree>
  </p:cSld>
  <p:clrMapOvr>
    <a:masterClrMapping/>
  </p:clrMapOvr>
  <p:transition>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635" y="48895"/>
            <a:ext cx="9109710" cy="6722110"/>
          </a:xfrm>
        </p:spPr>
        <p:txBody>
          <a:bodyPr/>
          <a:lstStyle/>
          <a:p>
            <a:pPr algn="l" eaLnBrk="1" hangingPunct="1"/>
            <a:r>
              <a:rPr lang="zh-CN" altLang="en-US" sz="6000" b="1">
                <a:solidFill>
                  <a:srgbClr val="FF0000"/>
                </a:solidFill>
                <a:sym typeface="+mn-ea"/>
              </a:rPr>
              <a:t>示例</a:t>
            </a:r>
          </a:p>
          <a:p>
            <a:pPr algn="l" eaLnBrk="1" hangingPunct="1"/>
            <a:r>
              <a:rPr lang="zh-CN" altLang="en-US" sz="6000" b="1">
                <a:solidFill>
                  <a:schemeClr val="tx1"/>
                </a:solidFill>
                <a:sym typeface="+mn-ea"/>
              </a:rPr>
              <a:t>俗话说“前人栽树，后人乘凉”，我们 怎能只管自己“乘凉”而让后人“栽树”呢！何况破坏了这些资源也是对自己不负责任！</a:t>
            </a:r>
            <a:endParaRPr lang="zh-CN" altLang="en-US" sz="6000" b="1" kern="1200">
              <a:solidFill>
                <a:schemeClr val="tx1"/>
              </a:solidFill>
              <a:latin typeface="Arial" panose="020B0604020202020204" pitchFamily="34" charset="0"/>
              <a:ea typeface="宋体" panose="02010600030101010101" pitchFamily="2"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5690553" y="5788343"/>
            <a:ext cx="1835150" cy="1031875"/>
          </a:xfrm>
          <a:prstGeom prst="rect">
            <a:avLst/>
          </a:prstGeom>
          <a:noFill/>
          <a:ln w="9525">
            <a:noFill/>
          </a:ln>
        </p:spPr>
      </p:pic>
    </p:spTree>
  </p:cSld>
  <p:clrMapOvr>
    <a:masterClrMapping/>
  </p:clrMapOvr>
  <p:transition>
    <p:cover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67665"/>
            <a:ext cx="9109075" cy="6436360"/>
          </a:xfrm>
        </p:spPr>
        <p:txBody>
          <a:bodyPr/>
          <a:lstStyle/>
          <a:p>
            <a:pPr algn="l" eaLnBrk="1" hangingPunct="1"/>
            <a:r>
              <a:rPr lang="zh-CN" altLang="en-US" sz="4400" b="1" kern="1200">
                <a:solidFill>
                  <a:srgbClr val="FF0000"/>
                </a:solidFill>
                <a:latin typeface="黑体" panose="02010609060101010101" pitchFamily="49" charset="-122"/>
                <a:ea typeface="黑体" panose="02010609060101010101" pitchFamily="49" charset="-122"/>
                <a:cs typeface="+mn-cs"/>
              </a:rPr>
              <a:t>解题技巧</a:t>
            </a:r>
            <a:endParaRPr lang="en-US" sz="4400" b="1" kern="1200">
              <a:solidFill>
                <a:srgbClr val="FF0000"/>
              </a:solidFill>
              <a:latin typeface="黑体" panose="02010609060101010101" pitchFamily="49" charset="-122"/>
              <a:ea typeface="黑体" panose="02010609060101010101" pitchFamily="49" charset="-122"/>
              <a:cs typeface="+mn-cs"/>
            </a:endParaRPr>
          </a:p>
          <a:p>
            <a:pPr algn="l" eaLnBrk="1" hangingPunct="1"/>
            <a:r>
              <a:rPr lang="zh-CN" altLang="en-US" sz="4400" b="1" kern="1200">
                <a:solidFill>
                  <a:schemeClr val="tx1"/>
                </a:solidFill>
                <a:latin typeface="黑体" panose="02010609060101010101" pitchFamily="49" charset="-122"/>
                <a:ea typeface="黑体" panose="02010609060101010101" pitchFamily="49" charset="-122"/>
                <a:cs typeface="+mn-cs"/>
              </a:rPr>
              <a:t>此类题要求的是口语表达的“交锋性”，对参与者的口才和思辨能力要求较高。辩驳时，既可以</a:t>
            </a:r>
            <a:r>
              <a:rPr lang="zh-CN" altLang="en-US" sz="4400" b="1" kern="1200">
                <a:solidFill>
                  <a:srgbClr val="FF0000"/>
                </a:solidFill>
                <a:latin typeface="黑体" panose="02010609060101010101" pitchFamily="49" charset="-122"/>
                <a:ea typeface="黑体" panose="02010609060101010101" pitchFamily="49" charset="-122"/>
                <a:cs typeface="+mn-cs"/>
              </a:rPr>
              <a:t>驳对方论点荒谬</a:t>
            </a:r>
            <a:r>
              <a:rPr lang="zh-CN" altLang="en-US" sz="4400" b="1" kern="1200">
                <a:solidFill>
                  <a:schemeClr val="tx1"/>
                </a:solidFill>
                <a:latin typeface="黑体" panose="02010609060101010101" pitchFamily="49" charset="-122"/>
                <a:ea typeface="黑体" panose="02010609060101010101" pitchFamily="49" charset="-122"/>
                <a:cs typeface="+mn-cs"/>
              </a:rPr>
              <a:t>，亦可以</a:t>
            </a:r>
            <a:r>
              <a:rPr lang="zh-CN" altLang="en-US" sz="4400" b="1" kern="1200">
                <a:solidFill>
                  <a:srgbClr val="FF0000"/>
                </a:solidFill>
                <a:latin typeface="黑体" panose="02010609060101010101" pitchFamily="49" charset="-122"/>
                <a:ea typeface="黑体" panose="02010609060101010101" pitchFamily="49" charset="-122"/>
                <a:cs typeface="+mn-cs"/>
              </a:rPr>
              <a:t>驳对方论据虚假</a:t>
            </a:r>
            <a:r>
              <a:rPr lang="zh-CN" altLang="en-US" sz="4400" b="1" kern="1200">
                <a:solidFill>
                  <a:schemeClr val="tx1"/>
                </a:solidFill>
                <a:latin typeface="黑体" panose="02010609060101010101" pitchFamily="49" charset="-122"/>
                <a:ea typeface="黑体" panose="02010609060101010101" pitchFamily="49" charset="-122"/>
                <a:cs typeface="+mn-cs"/>
              </a:rPr>
              <a:t>，还可以</a:t>
            </a:r>
            <a:r>
              <a:rPr lang="zh-CN" altLang="en-US" sz="4400" b="1" kern="1200">
                <a:solidFill>
                  <a:srgbClr val="FF0000"/>
                </a:solidFill>
                <a:latin typeface="黑体" panose="02010609060101010101" pitchFamily="49" charset="-122"/>
                <a:ea typeface="黑体" panose="02010609060101010101" pitchFamily="49" charset="-122"/>
                <a:cs typeface="+mn-cs"/>
              </a:rPr>
              <a:t>驳对方论证缺乏逻辑</a:t>
            </a:r>
            <a:r>
              <a:rPr lang="zh-CN" altLang="en-US" sz="4400" b="1" kern="1200">
                <a:solidFill>
                  <a:schemeClr val="tx1"/>
                </a:solidFill>
                <a:latin typeface="黑体" panose="02010609060101010101" pitchFamily="49" charset="-122"/>
                <a:ea typeface="黑体" panose="02010609060101010101" pitchFamily="49" charset="-122"/>
                <a:cs typeface="+mn-cs"/>
              </a:rPr>
              <a:t>。需要提醒的是，论辩不是“攻击”，所以说话时要有尺度，要有理有据，有进有退。</a:t>
            </a:r>
          </a:p>
        </p:txBody>
      </p:sp>
      <p:pic>
        <p:nvPicPr>
          <p:cNvPr id="6160" name="图片 6159" descr="0018"/>
          <p:cNvPicPr>
            <a:picLocks noChangeAspect="1"/>
          </p:cNvPicPr>
          <p:nvPr/>
        </p:nvPicPr>
        <p:blipFill>
          <a:blip r:embed="rId3"/>
          <a:stretch>
            <a:fillRect/>
          </a:stretch>
        </p:blipFill>
        <p:spPr>
          <a:xfrm rot="824197" flipH="1">
            <a:off x="6948488" y="4868863"/>
            <a:ext cx="1835150" cy="1031875"/>
          </a:xfrm>
          <a:prstGeom prst="rect">
            <a:avLst/>
          </a:prstGeom>
          <a:noFill/>
          <a:ln w="9525">
            <a:noFill/>
          </a:ln>
        </p:spPr>
      </p:pic>
    </p:spTree>
  </p:cSld>
  <p:clrMapOvr>
    <a:masterClrMapping/>
  </p:clrMapOvr>
  <p:transition>
    <p:cover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47980"/>
            <a:ext cx="9109075" cy="6426200"/>
          </a:xfrm>
        </p:spPr>
        <p:txBody>
          <a:bodyPr/>
          <a:lstStyle/>
          <a:p>
            <a:pPr algn="l" eaLnBrk="1" hangingPunct="1"/>
            <a:r>
              <a:rPr lang="zh-CN" altLang="en-US" sz="2800" b="1">
                <a:solidFill>
                  <a:srgbClr val="FF0000"/>
                </a:solidFill>
                <a:latin typeface="黑体" panose="02010609060101010101" pitchFamily="49" charset="-122"/>
                <a:ea typeface="黑体" panose="02010609060101010101" pitchFamily="49" charset="-122"/>
                <a:sym typeface="+mn-ea"/>
              </a:rPr>
              <a:t>三、</a:t>
            </a:r>
            <a:r>
              <a:rPr lang="zh-CN" altLang="en-US" sz="2800" b="1">
                <a:solidFill>
                  <a:schemeClr val="accent1"/>
                </a:solidFill>
                <a:latin typeface="黑体" panose="02010609060101010101" pitchFamily="49" charset="-122"/>
                <a:ea typeface="黑体" panose="02010609060101010101" pitchFamily="49" charset="-122"/>
                <a:sym typeface="+mn-ea"/>
              </a:rPr>
              <a:t>采访邀请型 </a:t>
            </a:r>
          </a:p>
          <a:p>
            <a:pPr algn="l" eaLnBrk="1" hangingPunct="1"/>
            <a:r>
              <a:rPr lang="zh-CN" altLang="en-US" sz="4800" b="1" kern="1200">
                <a:solidFill>
                  <a:schemeClr val="tx1"/>
                </a:solidFill>
                <a:latin typeface="黑体" panose="02010609060101010101" pitchFamily="49" charset="-122"/>
                <a:ea typeface="黑体" panose="02010609060101010101" pitchFamily="49" charset="-122"/>
                <a:cs typeface="+mn-cs"/>
              </a:rPr>
              <a:t>长江中学学生会准备开展以“魅力语文”为主题的活动，编演课本剧是本次活动的项目之一，为了指导同学们编写课本剧，学生会派你去邀请一位剧作家来学校做专题报告。见到剧作家时，你会对他说：</a:t>
            </a:r>
          </a:p>
        </p:txBody>
      </p:sp>
      <p:pic>
        <p:nvPicPr>
          <p:cNvPr id="6160" name="图片 6159" descr="0018"/>
          <p:cNvPicPr>
            <a:picLocks noChangeAspect="1"/>
          </p:cNvPicPr>
          <p:nvPr/>
        </p:nvPicPr>
        <p:blipFill>
          <a:blip r:embed="rId3"/>
          <a:stretch>
            <a:fillRect/>
          </a:stretch>
        </p:blipFill>
        <p:spPr>
          <a:xfrm rot="824197" flipH="1">
            <a:off x="6678613" y="5846128"/>
            <a:ext cx="1835150" cy="1031875"/>
          </a:xfrm>
          <a:prstGeom prst="rect">
            <a:avLst/>
          </a:prstGeom>
          <a:noFill/>
          <a:ln w="9525">
            <a:noFill/>
          </a:ln>
        </p:spPr>
      </p:pic>
    </p:spTree>
  </p:cSld>
  <p:clrMapOvr>
    <a:masterClrMapping/>
  </p:clrMapOvr>
  <p:transition>
    <p:cover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67665"/>
            <a:ext cx="9109075" cy="6413500"/>
          </a:xfrm>
        </p:spPr>
        <p:txBody>
          <a:bodyPr/>
          <a:lstStyle/>
          <a:p>
            <a:pPr algn="l" eaLnBrk="1" hangingPunct="1"/>
            <a:r>
              <a:rPr lang="zh-CN" altLang="en-US" sz="4400" b="1" kern="1200">
                <a:solidFill>
                  <a:srgbClr val="FF0000"/>
                </a:solidFill>
                <a:latin typeface="黑体" panose="02010609060101010101" pitchFamily="49" charset="-122"/>
                <a:ea typeface="黑体" panose="02010609060101010101" pitchFamily="49" charset="-122"/>
                <a:cs typeface="+mn-cs"/>
                <a:sym typeface="+mn-ea"/>
              </a:rPr>
              <a:t>示例</a:t>
            </a:r>
          </a:p>
          <a:p>
            <a:pPr algn="l" eaLnBrk="1" hangingPunct="1"/>
            <a:r>
              <a:rPr lang="zh-CN" altLang="en-US" sz="6000" b="1" kern="1200">
                <a:solidFill>
                  <a:schemeClr val="tx1"/>
                </a:solidFill>
                <a:latin typeface="黑体" panose="02010609060101010101" pitchFamily="49" charset="-122"/>
                <a:ea typeface="黑体" panose="02010609060101010101" pitchFamily="49" charset="-122"/>
                <a:cs typeface="+mn-cs"/>
                <a:sym typeface="+mn-ea"/>
              </a:rPr>
              <a:t>您好！我是长江中学的学生，我校准备开展</a:t>
            </a:r>
            <a:r>
              <a:rPr lang="en-US" altLang="zh-CN" sz="6000" b="1" kern="1200">
                <a:solidFill>
                  <a:schemeClr val="tx1"/>
                </a:solidFill>
                <a:latin typeface="黑体" panose="02010609060101010101" pitchFamily="49" charset="-122"/>
                <a:ea typeface="黑体" panose="02010609060101010101" pitchFamily="49" charset="-122"/>
                <a:cs typeface="+mn-cs"/>
                <a:sym typeface="+mn-ea"/>
              </a:rPr>
              <a:t>“</a:t>
            </a:r>
            <a:r>
              <a:rPr lang="zh-CN" altLang="en-US" sz="6000" b="1" kern="1200">
                <a:solidFill>
                  <a:schemeClr val="tx1"/>
                </a:solidFill>
                <a:latin typeface="黑体" panose="02010609060101010101" pitchFamily="49" charset="-122"/>
                <a:ea typeface="黑体" panose="02010609060101010101" pitchFamily="49" charset="-122"/>
                <a:cs typeface="+mn-cs"/>
                <a:sym typeface="+mn-ea"/>
              </a:rPr>
              <a:t>魅力语文</a:t>
            </a:r>
            <a:r>
              <a:rPr lang="en-US" altLang="zh-CN" sz="6000" b="1" kern="1200">
                <a:solidFill>
                  <a:schemeClr val="tx1"/>
                </a:solidFill>
                <a:latin typeface="黑体" panose="02010609060101010101" pitchFamily="49" charset="-122"/>
                <a:ea typeface="黑体" panose="02010609060101010101" pitchFamily="49" charset="-122"/>
                <a:cs typeface="+mn-cs"/>
                <a:sym typeface="+mn-ea"/>
              </a:rPr>
              <a:t>”</a:t>
            </a:r>
            <a:r>
              <a:rPr lang="zh-CN" altLang="en-US" sz="6000" b="1" kern="1200">
                <a:solidFill>
                  <a:schemeClr val="tx1"/>
                </a:solidFill>
                <a:latin typeface="黑体" panose="02010609060101010101" pitchFamily="49" charset="-122"/>
                <a:ea typeface="黑体" panose="02010609060101010101" pitchFamily="49" charset="-122"/>
                <a:cs typeface="+mn-cs"/>
                <a:sym typeface="+mn-ea"/>
              </a:rPr>
              <a:t>主题活动，希望您能来我校指导同学们编写课本剧，作专题报告，好吗？</a:t>
            </a:r>
            <a:r>
              <a:rPr lang="zh-CN" altLang="en-US" b="1" kern="1200">
                <a:solidFill>
                  <a:srgbClr val="FF0000"/>
                </a:solidFill>
                <a:latin typeface="黑体" panose="02010609060101010101" pitchFamily="49" charset="-122"/>
                <a:ea typeface="黑体" panose="02010609060101010101" pitchFamily="49" charset="-122"/>
                <a:cs typeface="+mn-cs"/>
                <a:sym typeface="+mn-ea"/>
              </a:rPr>
              <a:t>（使用敬辞，介绍自己，讲述目的）</a:t>
            </a:r>
          </a:p>
        </p:txBody>
      </p:sp>
      <p:pic>
        <p:nvPicPr>
          <p:cNvPr id="6160" name="图片 6159" descr="0018"/>
          <p:cNvPicPr>
            <a:picLocks noChangeAspect="1"/>
          </p:cNvPicPr>
          <p:nvPr/>
        </p:nvPicPr>
        <p:blipFill>
          <a:blip r:embed="rId3"/>
          <a:stretch>
            <a:fillRect/>
          </a:stretch>
        </p:blipFill>
        <p:spPr>
          <a:xfrm rot="824197" flipH="1">
            <a:off x="7944803" y="5110798"/>
            <a:ext cx="1835150" cy="1031875"/>
          </a:xfrm>
          <a:prstGeom prst="rect">
            <a:avLst/>
          </a:prstGeom>
          <a:noFill/>
          <a:ln w="9525">
            <a:noFill/>
          </a:ln>
        </p:spPr>
      </p:pic>
    </p:spTree>
  </p:cSld>
  <p:clrMapOvr>
    <a:masterClrMapping/>
  </p:clrMapOvr>
  <p:transition>
    <p:cover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48615"/>
            <a:ext cx="9109075" cy="6436360"/>
          </a:xfrm>
        </p:spPr>
        <p:txBody>
          <a:bodyPr/>
          <a:lstStyle/>
          <a:p>
            <a:pPr algn="l" eaLnBrk="1" hangingPunct="1"/>
            <a:r>
              <a:rPr lang="zh-CN" altLang="en-US" sz="4400" b="1">
                <a:solidFill>
                  <a:srgbClr val="FF0000"/>
                </a:solidFill>
                <a:latin typeface="黑体" panose="02010609060101010101" pitchFamily="49" charset="-122"/>
                <a:ea typeface="黑体" panose="02010609060101010101" pitchFamily="49" charset="-122"/>
                <a:sym typeface="+mn-ea"/>
              </a:rPr>
              <a:t>解题技巧</a:t>
            </a:r>
            <a:r>
              <a:rPr lang="zh-CN" altLang="en-US" sz="4400" b="1" kern="1200">
                <a:solidFill>
                  <a:schemeClr val="tx1"/>
                </a:solidFill>
                <a:latin typeface="黑体" panose="02010609060101010101" pitchFamily="49" charset="-122"/>
                <a:ea typeface="黑体" panose="02010609060101010101" pitchFamily="49" charset="-122"/>
                <a:cs typeface="+mn-cs"/>
              </a:rPr>
              <a:t> </a:t>
            </a:r>
          </a:p>
          <a:p>
            <a:pPr algn="l" eaLnBrk="1" hangingPunct="1"/>
            <a:r>
              <a:rPr lang="zh-CN" altLang="en-US" sz="4800" b="1" kern="1200">
                <a:solidFill>
                  <a:schemeClr val="tx1"/>
                </a:solidFill>
                <a:latin typeface="黑体" panose="02010609060101010101" pitchFamily="49" charset="-122"/>
                <a:ea typeface="黑体" panose="02010609060101010101" pitchFamily="49" charset="-122"/>
                <a:cs typeface="+mn-cs"/>
              </a:rPr>
              <a:t>邀请类试题解答的</a:t>
            </a:r>
            <a:r>
              <a:rPr lang="zh-CN" altLang="en-US" sz="4800" b="1" kern="1200">
                <a:solidFill>
                  <a:srgbClr val="FF0000"/>
                </a:solidFill>
                <a:latin typeface="黑体" panose="02010609060101010101" pitchFamily="49" charset="-122"/>
                <a:ea typeface="黑体" panose="02010609060101010101" pitchFamily="49" charset="-122"/>
                <a:cs typeface="+mn-cs"/>
              </a:rPr>
              <a:t>关键之一</a:t>
            </a:r>
            <a:r>
              <a:rPr lang="zh-CN" altLang="en-US" sz="4800" b="1" kern="1200">
                <a:solidFill>
                  <a:schemeClr val="tx1"/>
                </a:solidFill>
                <a:latin typeface="黑体" panose="02010609060101010101" pitchFamily="49" charset="-122"/>
                <a:ea typeface="黑体" panose="02010609060101010101" pitchFamily="49" charset="-122"/>
                <a:cs typeface="+mn-cs"/>
              </a:rPr>
              <a:t>，是正确地使用敬辞，也就是说在说话中一定要含有尊敬对方口吻的词语。</a:t>
            </a:r>
            <a:r>
              <a:rPr lang="zh-CN" altLang="en-US" sz="4800" b="1" kern="1200">
                <a:solidFill>
                  <a:srgbClr val="FF0000"/>
                </a:solidFill>
                <a:latin typeface="黑体" panose="02010609060101010101" pitchFamily="49" charset="-122"/>
                <a:ea typeface="黑体" panose="02010609060101010101" pitchFamily="49" charset="-122"/>
                <a:cs typeface="+mn-cs"/>
              </a:rPr>
              <a:t>另一个关键</a:t>
            </a:r>
            <a:r>
              <a:rPr lang="zh-CN" altLang="en-US" sz="4800" b="1" kern="1200">
                <a:solidFill>
                  <a:schemeClr val="tx1"/>
                </a:solidFill>
                <a:latin typeface="黑体" panose="02010609060101010101" pitchFamily="49" charset="-122"/>
                <a:ea typeface="黑体" panose="02010609060101010101" pitchFamily="49" charset="-122"/>
                <a:cs typeface="+mn-cs"/>
              </a:rPr>
              <a:t>，是要把邀请人家做什么事的要素清清楚楚地说出来，比如，时间、地点、内容等等。 </a:t>
            </a:r>
            <a:r>
              <a:rPr lang="zh-CN" altLang="en-US" sz="6000" kern="1200">
                <a:solidFill>
                  <a:schemeClr val="tx1"/>
                </a:solidFill>
                <a:latin typeface="+mn-lt"/>
                <a:ea typeface="+mn-ea"/>
                <a:cs typeface="+mn-cs"/>
              </a:rPr>
              <a:t> </a:t>
            </a:r>
          </a:p>
        </p:txBody>
      </p:sp>
      <p:pic>
        <p:nvPicPr>
          <p:cNvPr id="6160" name="图片 6159" descr="0018"/>
          <p:cNvPicPr>
            <a:picLocks noChangeAspect="1"/>
          </p:cNvPicPr>
          <p:nvPr/>
        </p:nvPicPr>
        <p:blipFill>
          <a:blip r:embed="rId3"/>
          <a:stretch>
            <a:fillRect/>
          </a:stretch>
        </p:blipFill>
        <p:spPr>
          <a:xfrm rot="824197" flipH="1">
            <a:off x="7035483" y="5865813"/>
            <a:ext cx="1835150" cy="1031875"/>
          </a:xfrm>
          <a:prstGeom prst="rect">
            <a:avLst/>
          </a:prstGeom>
          <a:noFill/>
          <a:ln w="9525">
            <a:noFill/>
          </a:ln>
        </p:spPr>
      </p:pic>
    </p:spTree>
  </p:cSld>
  <p:clrMapOvr>
    <a:masterClrMapping/>
  </p:clrMapOvr>
  <p:transition>
    <p:cover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635" y="377825"/>
            <a:ext cx="9109710" cy="6493510"/>
          </a:xfrm>
        </p:spPr>
        <p:txBody>
          <a:bodyPr/>
          <a:lstStyle/>
          <a:p>
            <a:pPr lvl="0" algn="l" eaLnBrk="1" hangingPunct="1">
              <a:lnSpc>
                <a:spcPts val="3600"/>
              </a:lnSpc>
            </a:pPr>
            <a:r>
              <a:rPr lang="zh-CN" altLang="en-US" sz="4000" b="1">
                <a:solidFill>
                  <a:srgbClr val="FF0000"/>
                </a:solidFill>
                <a:latin typeface="黑体" panose="02010609060101010101" pitchFamily="49" charset="-122"/>
                <a:ea typeface="黑体" panose="02010609060101010101" pitchFamily="49" charset="-122"/>
                <a:sym typeface="+mn-ea"/>
              </a:rPr>
              <a:t>四、</a:t>
            </a:r>
            <a:r>
              <a:rPr lang="zh-CN" altLang="en-US" sz="4000" b="1">
                <a:solidFill>
                  <a:srgbClr val="0066FF"/>
                </a:solidFill>
                <a:latin typeface="黑体" panose="02010609060101010101" pitchFamily="49" charset="-122"/>
                <a:ea typeface="黑体" panose="02010609060101010101" pitchFamily="49" charset="-122"/>
                <a:sym typeface="+mn-ea"/>
              </a:rPr>
              <a:t>言外之意型</a:t>
            </a:r>
            <a:endParaRPr lang="zh-CN" altLang="en-US" sz="4000" b="1">
              <a:solidFill>
                <a:srgbClr val="0066FF"/>
              </a:solidFill>
              <a:latin typeface="黑体" panose="02010609060101010101" pitchFamily="49" charset="-122"/>
              <a:ea typeface="黑体" panose="02010609060101010101" pitchFamily="49" charset="-122"/>
            </a:endParaRPr>
          </a:p>
          <a:p>
            <a:pPr lvl="0" algn="l" eaLnBrk="1" hangingPunct="1">
              <a:lnSpc>
                <a:spcPts val="3600"/>
              </a:lnSpc>
            </a:pPr>
            <a:endParaRPr lang="zh-CN" altLang="en-US" sz="4400" b="1">
              <a:solidFill>
                <a:schemeClr val="tx1"/>
              </a:solidFill>
              <a:latin typeface="黑体" panose="02010609060101010101" pitchFamily="49" charset="-122"/>
              <a:ea typeface="黑体" panose="02010609060101010101" pitchFamily="49" charset="-122"/>
              <a:sym typeface="+mn-ea"/>
            </a:endParaRPr>
          </a:p>
          <a:p>
            <a:pPr lvl="0" algn="l" eaLnBrk="1" hangingPunct="1">
              <a:lnSpc>
                <a:spcPts val="3600"/>
              </a:lnSpc>
            </a:pPr>
            <a:r>
              <a:rPr lang="zh-CN" altLang="en-US" sz="4400" b="1">
                <a:solidFill>
                  <a:schemeClr val="tx1"/>
                </a:solidFill>
                <a:latin typeface="黑体" panose="02010609060101010101" pitchFamily="49" charset="-122"/>
                <a:ea typeface="黑体" panose="02010609060101010101" pitchFamily="49" charset="-122"/>
                <a:sym typeface="+mn-ea"/>
              </a:rPr>
              <a:t>顾客：厂长，贵厂生产的毛巾，那    上面的蝴蝶可是栩栩如生呐！</a:t>
            </a:r>
          </a:p>
          <a:p>
            <a:pPr lvl="0" algn="l" eaLnBrk="1" hangingPunct="1">
              <a:lnSpc>
                <a:spcPts val="3600"/>
              </a:lnSpc>
            </a:pPr>
            <a:endParaRPr lang="zh-CN" altLang="en-US" sz="4400" b="1">
              <a:solidFill>
                <a:schemeClr val="tx1"/>
              </a:solidFill>
              <a:latin typeface="黑体" panose="02010609060101010101" pitchFamily="49" charset="-122"/>
              <a:ea typeface="黑体" panose="02010609060101010101" pitchFamily="49" charset="-122"/>
              <a:sym typeface="+mn-ea"/>
            </a:endParaRPr>
          </a:p>
          <a:p>
            <a:pPr lvl="0" algn="l" eaLnBrk="1" hangingPunct="1">
              <a:lnSpc>
                <a:spcPts val="3600"/>
              </a:lnSpc>
            </a:pPr>
            <a:r>
              <a:rPr lang="zh-CN" altLang="en-US" sz="4400" b="1">
                <a:solidFill>
                  <a:schemeClr val="tx1"/>
                </a:solidFill>
                <a:latin typeface="黑体" panose="02010609060101010101" pitchFamily="49" charset="-122"/>
                <a:ea typeface="黑体" panose="02010609060101010101" pitchFamily="49" charset="-122"/>
                <a:sym typeface="+mn-ea"/>
              </a:rPr>
              <a:t>厂长</a:t>
            </a:r>
            <a:r>
              <a:rPr lang="en-US" altLang="zh-CN" sz="4400" b="1">
                <a:solidFill>
                  <a:schemeClr val="tx1"/>
                </a:solidFill>
                <a:latin typeface="黑体" panose="02010609060101010101" pitchFamily="49" charset="-122"/>
                <a:ea typeface="黑体" panose="02010609060101010101" pitchFamily="49" charset="-122"/>
                <a:sym typeface="+mn-ea"/>
              </a:rPr>
              <a:t>(</a:t>
            </a:r>
            <a:r>
              <a:rPr lang="zh-CN" altLang="en-US" sz="4400" b="1">
                <a:solidFill>
                  <a:schemeClr val="tx1"/>
                </a:solidFill>
                <a:latin typeface="黑体" panose="02010609060101010101" pitchFamily="49" charset="-122"/>
                <a:ea typeface="黑体" panose="02010609060101010101" pitchFamily="49" charset="-122"/>
                <a:sym typeface="+mn-ea"/>
              </a:rPr>
              <a:t>惊喜地</a:t>
            </a:r>
            <a:r>
              <a:rPr lang="en-US" altLang="zh-CN" sz="4400" b="1">
                <a:solidFill>
                  <a:schemeClr val="tx1"/>
                </a:solidFill>
                <a:latin typeface="黑体" panose="02010609060101010101" pitchFamily="49" charset="-122"/>
                <a:ea typeface="黑体" panose="02010609060101010101" pitchFamily="49" charset="-122"/>
                <a:sym typeface="+mn-ea"/>
              </a:rPr>
              <a:t>)</a:t>
            </a:r>
            <a:r>
              <a:rPr lang="zh-CN" altLang="en-US" sz="4400" b="1">
                <a:solidFill>
                  <a:schemeClr val="tx1"/>
                </a:solidFill>
                <a:latin typeface="黑体" panose="02010609060101010101" pitchFamily="49" charset="-122"/>
                <a:ea typeface="黑体" panose="02010609060101010101" pitchFamily="49" charset="-122"/>
                <a:sym typeface="+mn-ea"/>
              </a:rPr>
              <a:t>：是吗？</a:t>
            </a:r>
          </a:p>
          <a:p>
            <a:pPr lvl="0" algn="l" eaLnBrk="1" hangingPunct="1">
              <a:lnSpc>
                <a:spcPts val="3600"/>
              </a:lnSpc>
            </a:pPr>
            <a:endParaRPr lang="zh-CN" altLang="en-US" sz="4400" b="1">
              <a:solidFill>
                <a:schemeClr val="tx1"/>
              </a:solidFill>
              <a:latin typeface="黑体" panose="02010609060101010101" pitchFamily="49" charset="-122"/>
              <a:ea typeface="黑体" panose="02010609060101010101" pitchFamily="49" charset="-122"/>
              <a:sym typeface="+mn-ea"/>
            </a:endParaRPr>
          </a:p>
          <a:p>
            <a:pPr lvl="0" algn="l" eaLnBrk="1" hangingPunct="1">
              <a:lnSpc>
                <a:spcPts val="3600"/>
              </a:lnSpc>
            </a:pPr>
            <a:r>
              <a:rPr lang="zh-CN" altLang="en-US" sz="4400" b="1">
                <a:solidFill>
                  <a:schemeClr val="tx1"/>
                </a:solidFill>
                <a:latin typeface="黑体" panose="02010609060101010101" pitchFamily="49" charset="-122"/>
                <a:ea typeface="黑体" panose="02010609060101010101" pitchFamily="49" charset="-122"/>
                <a:sym typeface="+mn-ea"/>
              </a:rPr>
              <a:t>顾客：我洗脸时，那蝴蝶竟扑到我脸上来了！</a:t>
            </a:r>
          </a:p>
          <a:p>
            <a:pPr lvl="0" algn="l" eaLnBrk="1" hangingPunct="1">
              <a:lnSpc>
                <a:spcPts val="3600"/>
              </a:lnSpc>
            </a:pPr>
            <a:endParaRPr lang="zh-CN" altLang="en-US" sz="4000" b="1">
              <a:solidFill>
                <a:schemeClr val="tx1"/>
              </a:solidFill>
              <a:latin typeface="黑体" panose="02010609060101010101" pitchFamily="49" charset="-122"/>
              <a:ea typeface="黑体" panose="02010609060101010101" pitchFamily="49" charset="-122"/>
              <a:sym typeface="+mn-ea"/>
            </a:endParaRPr>
          </a:p>
          <a:p>
            <a:pPr lvl="0" algn="l" eaLnBrk="1" hangingPunct="1">
              <a:lnSpc>
                <a:spcPts val="3600"/>
              </a:lnSpc>
            </a:pPr>
            <a:r>
              <a:rPr lang="zh-CN" altLang="en-US" sz="4800" b="1">
                <a:solidFill>
                  <a:srgbClr val="FF0000"/>
                </a:solidFill>
                <a:latin typeface="黑体" panose="02010609060101010101" pitchFamily="49" charset="-122"/>
                <a:ea typeface="黑体" panose="02010609060101010101" pitchFamily="49" charset="-122"/>
                <a:sym typeface="+mn-ea"/>
              </a:rPr>
              <a:t>该顾客的言外之意是什么？</a:t>
            </a:r>
          </a:p>
          <a:p>
            <a:pPr lvl="0" algn="l" eaLnBrk="1" hangingPunct="1"/>
            <a:endParaRPr lang="zh-CN" altLang="en-US" sz="6000" kern="1200">
              <a:solidFill>
                <a:schemeClr val="tx1"/>
              </a:solidFill>
              <a:latin typeface="+mn-lt"/>
              <a:ea typeface="+mn-ea"/>
              <a:cs typeface="+mn-cs"/>
            </a:endParaRPr>
          </a:p>
        </p:txBody>
      </p:sp>
      <p:pic>
        <p:nvPicPr>
          <p:cNvPr id="6160" name="图片 6159" descr="0018"/>
          <p:cNvPicPr>
            <a:picLocks noChangeAspect="1"/>
          </p:cNvPicPr>
          <p:nvPr/>
        </p:nvPicPr>
        <p:blipFill>
          <a:blip r:embed="rId3"/>
          <a:stretch>
            <a:fillRect/>
          </a:stretch>
        </p:blipFill>
        <p:spPr>
          <a:xfrm rot="824197" flipH="1">
            <a:off x="6948488" y="4868863"/>
            <a:ext cx="1835150" cy="1031875"/>
          </a:xfrm>
          <a:prstGeom prst="rect">
            <a:avLst/>
          </a:prstGeom>
          <a:noFill/>
          <a:ln w="9525">
            <a:noFill/>
          </a:ln>
        </p:spPr>
      </p:pic>
    </p:spTree>
  </p:cSld>
  <p:clrMapOvr>
    <a:masterClrMapping/>
  </p:clrMapOvr>
  <p:transition>
    <p:cover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635" y="396875"/>
            <a:ext cx="9109710" cy="6308090"/>
          </a:xfrm>
        </p:spPr>
        <p:txBody>
          <a:bodyPr/>
          <a:lstStyle/>
          <a:p>
            <a:pPr algn="l" eaLnBrk="1" hangingPunct="1"/>
            <a:r>
              <a:rPr lang="zh-CN" altLang="en-US" sz="6000" b="1">
                <a:solidFill>
                  <a:srgbClr val="FF0000"/>
                </a:solidFill>
                <a:sym typeface="+mn-ea"/>
              </a:rPr>
              <a:t>示例</a:t>
            </a:r>
          </a:p>
          <a:p>
            <a:pPr algn="l" eaLnBrk="1" hangingPunct="1"/>
            <a:r>
              <a:rPr lang="zh-CN" altLang="en-US" sz="8000" b="1">
                <a:solidFill>
                  <a:schemeClr val="tx1"/>
                </a:solidFill>
                <a:latin typeface="黑体" panose="02010609060101010101" pitchFamily="49" charset="-122"/>
                <a:ea typeface="黑体" panose="02010609060101010101" pitchFamily="49" charset="-122"/>
                <a:sym typeface="+mn-ea"/>
              </a:rPr>
              <a:t>贵厂生产的毛巾脱色，质量有问题。</a:t>
            </a:r>
            <a:endParaRPr lang="zh-CN" altLang="en-US" sz="80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6948488" y="4868863"/>
            <a:ext cx="1835150" cy="1031875"/>
          </a:xfrm>
          <a:prstGeom prst="rect">
            <a:avLst/>
          </a:prstGeom>
          <a:noFill/>
          <a:ln w="9525">
            <a:noFill/>
          </a:ln>
        </p:spPr>
      </p:pic>
    </p:spTree>
  </p:cSld>
  <p:clrMapOvr>
    <a:masterClrMapping/>
  </p:clrMapOvr>
  <p:transition>
    <p:cover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87350"/>
            <a:ext cx="9109075" cy="6386830"/>
          </a:xfrm>
        </p:spPr>
        <p:txBody>
          <a:bodyPr/>
          <a:lstStyle/>
          <a:p>
            <a:pPr algn="l" eaLnBrk="1" hangingPunct="1"/>
            <a:r>
              <a:rPr lang="zh-CN" altLang="en-US" sz="4400" b="1">
                <a:solidFill>
                  <a:srgbClr val="FF0000"/>
                </a:solidFill>
                <a:latin typeface="黑体" panose="02010609060101010101" pitchFamily="49" charset="-122"/>
                <a:ea typeface="黑体" panose="02010609060101010101" pitchFamily="49" charset="-122"/>
                <a:sym typeface="+mn-ea"/>
              </a:rPr>
              <a:t>解题技巧</a:t>
            </a:r>
          </a:p>
          <a:p>
            <a:pPr algn="l" eaLnBrk="1" hangingPunct="1"/>
            <a:r>
              <a:rPr lang="zh-CN" altLang="en-US" sz="6000" b="1" kern="1200">
                <a:solidFill>
                  <a:schemeClr val="tx1"/>
                </a:solidFill>
                <a:latin typeface="黑体" panose="02010609060101010101" pitchFamily="49" charset="-122"/>
                <a:ea typeface="黑体" panose="02010609060101010101" pitchFamily="49" charset="-122"/>
                <a:cs typeface="+mn-cs"/>
              </a:rPr>
              <a:t>要正确解答此类题目，首先必须读透</a:t>
            </a:r>
            <a:r>
              <a:rPr lang="zh-CN" altLang="en-US" sz="6000" b="1" kern="1200">
                <a:solidFill>
                  <a:srgbClr val="FF0000"/>
                </a:solidFill>
                <a:latin typeface="黑体" panose="02010609060101010101" pitchFamily="49" charset="-122"/>
                <a:ea typeface="黑体" panose="02010609060101010101" pitchFamily="49" charset="-122"/>
                <a:cs typeface="+mn-cs"/>
              </a:rPr>
              <a:t>情境提示语</a:t>
            </a:r>
            <a:r>
              <a:rPr lang="zh-CN" altLang="en-US" sz="6000" b="1" kern="1200">
                <a:solidFill>
                  <a:schemeClr val="tx1"/>
                </a:solidFill>
                <a:latin typeface="黑体" panose="02010609060101010101" pitchFamily="49" charset="-122"/>
                <a:ea typeface="黑体" panose="02010609060101010101" pitchFamily="49" charset="-122"/>
                <a:cs typeface="+mn-cs"/>
              </a:rPr>
              <a:t>，抓住了情境中的</a:t>
            </a:r>
            <a:r>
              <a:rPr lang="zh-CN" altLang="en-US" sz="6000" b="1" kern="1200">
                <a:solidFill>
                  <a:srgbClr val="FF0000"/>
                </a:solidFill>
                <a:latin typeface="黑体" panose="02010609060101010101" pitchFamily="49" charset="-122"/>
                <a:ea typeface="黑体" panose="02010609060101010101" pitchFamily="49" charset="-122"/>
                <a:cs typeface="+mn-cs"/>
              </a:rPr>
              <a:t>关键语句</a:t>
            </a:r>
            <a:r>
              <a:rPr lang="zh-CN" altLang="en-US" sz="6000" b="1" kern="1200">
                <a:solidFill>
                  <a:schemeClr val="tx1"/>
                </a:solidFill>
                <a:latin typeface="黑体" panose="02010609060101010101" pitchFamily="49" charset="-122"/>
                <a:ea typeface="黑体" panose="02010609060101010101" pitchFamily="49" charset="-122"/>
                <a:cs typeface="+mn-cs"/>
              </a:rPr>
              <a:t>，然后把这些信息加以整合，清楚连贯地表达出来即可。</a:t>
            </a:r>
          </a:p>
        </p:txBody>
      </p:sp>
      <p:pic>
        <p:nvPicPr>
          <p:cNvPr id="6160" name="图片 6159" descr="0018"/>
          <p:cNvPicPr>
            <a:picLocks noChangeAspect="1"/>
          </p:cNvPicPr>
          <p:nvPr/>
        </p:nvPicPr>
        <p:blipFill>
          <a:blip r:embed="rId3"/>
          <a:stretch>
            <a:fillRect/>
          </a:stretch>
        </p:blipFill>
        <p:spPr>
          <a:xfrm rot="824197" flipH="1">
            <a:off x="6580823" y="5846128"/>
            <a:ext cx="1835150" cy="1031875"/>
          </a:xfrm>
          <a:prstGeom prst="rect">
            <a:avLst/>
          </a:prstGeom>
          <a:noFill/>
          <a:ln w="9525">
            <a:noFill/>
          </a:ln>
        </p:spPr>
      </p:pic>
    </p:spTree>
  </p:cSld>
  <p:clrMapOvr>
    <a:masterClrMapping/>
  </p:clrMapOvr>
  <p:transition>
    <p:cover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59410"/>
            <a:ext cx="9072880" cy="6344920"/>
          </a:xfrm>
        </p:spPr>
        <p:txBody>
          <a:bodyPr/>
          <a:lstStyle/>
          <a:p>
            <a:pPr algn="l" eaLnBrk="1" hangingPunct="1"/>
            <a:r>
              <a:rPr lang="zh-CN" altLang="en-US" b="1" kern="1200">
                <a:solidFill>
                  <a:srgbClr val="FF0000"/>
                </a:solidFill>
                <a:latin typeface="黑体" panose="02010609060101010101" pitchFamily="49" charset="-122"/>
                <a:ea typeface="黑体" panose="02010609060101010101" pitchFamily="49" charset="-122"/>
                <a:cs typeface="+mn-cs"/>
              </a:rPr>
              <a:t>二、口语交际题的解答准则：</a:t>
            </a:r>
          </a:p>
          <a:p>
            <a:pPr algn="l" eaLnBrk="1" hangingPunct="1"/>
            <a:r>
              <a:rPr lang="en-US" altLang="zh-CN" sz="4800" b="1" kern="1200">
                <a:solidFill>
                  <a:schemeClr val="tx1"/>
                </a:solidFill>
                <a:latin typeface="黑体" panose="02010609060101010101" pitchFamily="49" charset="-122"/>
                <a:ea typeface="黑体" panose="02010609060101010101" pitchFamily="49" charset="-122"/>
                <a:cs typeface="+mn-cs"/>
              </a:rPr>
              <a:t>1.</a:t>
            </a:r>
            <a:r>
              <a:rPr lang="zh-CN" altLang="en-US" sz="4800" b="1">
                <a:solidFill>
                  <a:schemeClr val="tx1"/>
                </a:solidFill>
                <a:latin typeface="黑体" panose="02010609060101010101" pitchFamily="49" charset="-122"/>
                <a:ea typeface="黑体" panose="02010609060101010101" pitchFamily="49" charset="-122"/>
                <a:sym typeface="+mn-ea"/>
              </a:rPr>
              <a:t>言之有“</a:t>
            </a:r>
            <a:r>
              <a:rPr lang="zh-CN" altLang="en-US" sz="4800" b="1">
                <a:solidFill>
                  <a:srgbClr val="FF0000"/>
                </a:solidFill>
                <a:latin typeface="黑体" panose="02010609060101010101" pitchFamily="49" charset="-122"/>
                <a:ea typeface="黑体" panose="02010609060101010101" pitchFamily="49" charset="-122"/>
                <a:sym typeface="+mn-ea"/>
              </a:rPr>
              <a:t>理</a:t>
            </a:r>
            <a:r>
              <a:rPr lang="zh-CN" altLang="en-US" sz="4800" b="1">
                <a:solidFill>
                  <a:schemeClr val="tx1"/>
                </a:solidFill>
                <a:latin typeface="黑体" panose="02010609060101010101" pitchFamily="49" charset="-122"/>
                <a:ea typeface="黑体" panose="02010609060101010101" pitchFamily="49" charset="-122"/>
                <a:sym typeface="+mn-ea"/>
              </a:rPr>
              <a:t>”（以理服人）</a:t>
            </a:r>
            <a:endParaRPr lang="en-US" altLang="zh-CN" sz="4800" b="1" kern="1200">
              <a:solidFill>
                <a:schemeClr val="tx1"/>
              </a:solidFill>
              <a:latin typeface="黑体" panose="02010609060101010101" pitchFamily="49" charset="-122"/>
              <a:ea typeface="黑体" panose="02010609060101010101" pitchFamily="49" charset="-122"/>
              <a:cs typeface="+mn-cs"/>
            </a:endParaRPr>
          </a:p>
          <a:p>
            <a:pPr algn="l" eaLnBrk="1" hangingPunct="1"/>
            <a:r>
              <a:rPr lang="en-US" altLang="zh-CN" sz="4800" b="1" kern="1200">
                <a:solidFill>
                  <a:schemeClr val="tx1"/>
                </a:solidFill>
                <a:latin typeface="黑体" panose="02010609060101010101" pitchFamily="49" charset="-122"/>
                <a:ea typeface="黑体" panose="02010609060101010101" pitchFamily="49" charset="-122"/>
                <a:cs typeface="+mn-cs"/>
              </a:rPr>
              <a:t>2.</a:t>
            </a:r>
            <a:r>
              <a:rPr lang="zh-CN" altLang="en-US" sz="4800" b="1" kern="1200">
                <a:solidFill>
                  <a:schemeClr val="tx1"/>
                </a:solidFill>
                <a:latin typeface="黑体" panose="02010609060101010101" pitchFamily="49" charset="-122"/>
                <a:ea typeface="黑体" panose="02010609060101010101" pitchFamily="49" charset="-122"/>
                <a:cs typeface="+mn-cs"/>
              </a:rPr>
              <a:t>言之有“</a:t>
            </a:r>
            <a:r>
              <a:rPr lang="zh-CN" altLang="en-US" sz="4800" b="1" kern="1200">
                <a:solidFill>
                  <a:srgbClr val="FF0000"/>
                </a:solidFill>
                <a:latin typeface="黑体" panose="02010609060101010101" pitchFamily="49" charset="-122"/>
                <a:ea typeface="黑体" panose="02010609060101010101" pitchFamily="49" charset="-122"/>
                <a:cs typeface="+mn-cs"/>
              </a:rPr>
              <a:t>礼</a:t>
            </a:r>
            <a:r>
              <a:rPr lang="zh-CN" altLang="en-US" sz="4800" b="1" kern="1200">
                <a:solidFill>
                  <a:schemeClr val="tx1"/>
                </a:solidFill>
                <a:latin typeface="黑体" panose="02010609060101010101" pitchFamily="49" charset="-122"/>
                <a:ea typeface="黑体" panose="02010609060101010101" pitchFamily="49" charset="-122"/>
                <a:cs typeface="+mn-cs"/>
              </a:rPr>
              <a:t>”（文明得体）</a:t>
            </a:r>
          </a:p>
          <a:p>
            <a:pPr algn="l" eaLnBrk="1" hangingPunct="1"/>
            <a:r>
              <a:rPr lang="en-US" altLang="zh-CN" sz="4800" b="1" kern="1200">
                <a:solidFill>
                  <a:schemeClr val="tx1"/>
                </a:solidFill>
                <a:latin typeface="黑体" panose="02010609060101010101" pitchFamily="49" charset="-122"/>
                <a:ea typeface="黑体" panose="02010609060101010101" pitchFamily="49" charset="-122"/>
                <a:cs typeface="+mn-cs"/>
              </a:rPr>
              <a:t>3.</a:t>
            </a:r>
            <a:r>
              <a:rPr lang="zh-CN" altLang="en-US" sz="4800" b="1" kern="1200">
                <a:solidFill>
                  <a:schemeClr val="tx1"/>
                </a:solidFill>
                <a:latin typeface="黑体" panose="02010609060101010101" pitchFamily="49" charset="-122"/>
                <a:ea typeface="黑体" panose="02010609060101010101" pitchFamily="49" charset="-122"/>
                <a:cs typeface="+mn-cs"/>
              </a:rPr>
              <a:t>言之有“</a:t>
            </a:r>
            <a:r>
              <a:rPr lang="zh-CN" altLang="en-US" sz="4800" b="1" kern="1200">
                <a:solidFill>
                  <a:srgbClr val="FF0000"/>
                </a:solidFill>
                <a:latin typeface="黑体" panose="02010609060101010101" pitchFamily="49" charset="-122"/>
                <a:ea typeface="黑体" panose="02010609060101010101" pitchFamily="49" charset="-122"/>
                <a:cs typeface="+mn-cs"/>
              </a:rPr>
              <a:t>物</a:t>
            </a:r>
            <a:r>
              <a:rPr lang="zh-CN" altLang="en-US" sz="4800" b="1" kern="1200">
                <a:solidFill>
                  <a:schemeClr val="tx1"/>
                </a:solidFill>
                <a:latin typeface="黑体" panose="02010609060101010101" pitchFamily="49" charset="-122"/>
                <a:ea typeface="黑体" panose="02010609060101010101" pitchFamily="49" charset="-122"/>
                <a:cs typeface="+mn-cs"/>
              </a:rPr>
              <a:t>”（</a:t>
            </a:r>
            <a:r>
              <a:rPr lang="zh-CN" altLang="en-US" sz="4800" b="1">
                <a:solidFill>
                  <a:schemeClr val="tx1"/>
                </a:solidFill>
                <a:latin typeface="黑体" panose="02010609060101010101" pitchFamily="49" charset="-122"/>
                <a:ea typeface="黑体" panose="02010609060101010101" pitchFamily="49" charset="-122"/>
                <a:sym typeface="+mn-ea"/>
              </a:rPr>
              <a:t>内容实在）</a:t>
            </a:r>
            <a:endParaRPr lang="zh-CN" altLang="en-US" sz="4800" b="1" kern="1200">
              <a:solidFill>
                <a:schemeClr val="tx1"/>
              </a:solidFill>
              <a:latin typeface="黑体" panose="02010609060101010101" pitchFamily="49" charset="-122"/>
              <a:ea typeface="黑体" panose="02010609060101010101" pitchFamily="49" charset="-122"/>
              <a:cs typeface="+mn-cs"/>
            </a:endParaRPr>
          </a:p>
          <a:p>
            <a:pPr algn="l" eaLnBrk="1" hangingPunct="1"/>
            <a:r>
              <a:rPr lang="en-US" altLang="zh-CN" sz="4800" b="1" kern="1200">
                <a:solidFill>
                  <a:schemeClr val="tx1"/>
                </a:solidFill>
                <a:latin typeface="黑体" panose="02010609060101010101" pitchFamily="49" charset="-122"/>
                <a:ea typeface="黑体" panose="02010609060101010101" pitchFamily="49" charset="-122"/>
                <a:cs typeface="+mn-cs"/>
              </a:rPr>
              <a:t>4.</a:t>
            </a:r>
            <a:r>
              <a:rPr lang="zh-CN" altLang="en-US" sz="4800" b="1" kern="1200">
                <a:solidFill>
                  <a:schemeClr val="tx1"/>
                </a:solidFill>
                <a:latin typeface="黑体" panose="02010609060101010101" pitchFamily="49" charset="-122"/>
                <a:ea typeface="黑体" panose="02010609060101010101" pitchFamily="49" charset="-122"/>
                <a:cs typeface="+mn-cs"/>
              </a:rPr>
              <a:t>言之有“</a:t>
            </a:r>
            <a:r>
              <a:rPr lang="zh-CN" altLang="en-US" sz="4800" b="1" kern="1200">
                <a:solidFill>
                  <a:srgbClr val="FF0000"/>
                </a:solidFill>
                <a:latin typeface="黑体" panose="02010609060101010101" pitchFamily="49" charset="-122"/>
                <a:ea typeface="黑体" panose="02010609060101010101" pitchFamily="49" charset="-122"/>
                <a:cs typeface="+mn-cs"/>
              </a:rPr>
              <a:t>序</a:t>
            </a:r>
            <a:r>
              <a:rPr lang="zh-CN" altLang="en-US" sz="4800" b="1" kern="1200">
                <a:solidFill>
                  <a:schemeClr val="tx1"/>
                </a:solidFill>
                <a:latin typeface="黑体" panose="02010609060101010101" pitchFamily="49" charset="-122"/>
                <a:ea typeface="黑体" panose="02010609060101010101" pitchFamily="49" charset="-122"/>
                <a:cs typeface="+mn-cs"/>
              </a:rPr>
              <a:t>”（顺序合理） </a:t>
            </a:r>
          </a:p>
          <a:p>
            <a:pPr algn="l" eaLnBrk="1" hangingPunct="1"/>
            <a:r>
              <a:rPr lang="en-US" altLang="zh-CN" sz="4800" b="1" kern="1200">
                <a:solidFill>
                  <a:schemeClr val="tx1"/>
                </a:solidFill>
                <a:latin typeface="黑体" panose="02010609060101010101" pitchFamily="49" charset="-122"/>
                <a:ea typeface="黑体" panose="02010609060101010101" pitchFamily="49" charset="-122"/>
                <a:cs typeface="+mn-cs"/>
              </a:rPr>
              <a:t>5.</a:t>
            </a:r>
            <a:r>
              <a:rPr lang="zh-CN" altLang="en-US" sz="4800" b="1" kern="1200">
                <a:solidFill>
                  <a:schemeClr val="tx1"/>
                </a:solidFill>
                <a:latin typeface="黑体" panose="02010609060101010101" pitchFamily="49" charset="-122"/>
                <a:ea typeface="黑体" panose="02010609060101010101" pitchFamily="49" charset="-122"/>
                <a:cs typeface="+mn-cs"/>
              </a:rPr>
              <a:t>言之有“</a:t>
            </a:r>
            <a:r>
              <a:rPr lang="zh-CN" altLang="en-US" sz="4800" b="1" kern="1200">
                <a:solidFill>
                  <a:srgbClr val="FF0000"/>
                </a:solidFill>
                <a:latin typeface="黑体" panose="02010609060101010101" pitchFamily="49" charset="-122"/>
                <a:ea typeface="黑体" panose="02010609060101010101" pitchFamily="49" charset="-122"/>
                <a:cs typeface="+mn-cs"/>
              </a:rPr>
              <a:t>节</a:t>
            </a:r>
            <a:r>
              <a:rPr lang="zh-CN" altLang="en-US" sz="4800" b="1" kern="1200">
                <a:solidFill>
                  <a:schemeClr val="tx1"/>
                </a:solidFill>
                <a:latin typeface="黑体" panose="02010609060101010101" pitchFamily="49" charset="-122"/>
                <a:ea typeface="黑体" panose="02010609060101010101" pitchFamily="49" charset="-122"/>
                <a:cs typeface="+mn-cs"/>
              </a:rPr>
              <a:t>”（简明扼要）</a:t>
            </a:r>
          </a:p>
          <a:p>
            <a:pPr algn="l" eaLnBrk="1" hangingPunct="1"/>
            <a:r>
              <a:rPr lang="zh-CN" altLang="en-US" sz="3600" b="1">
                <a:solidFill>
                  <a:srgbClr val="FF0000"/>
                </a:solidFill>
                <a:latin typeface="黑体" panose="02010609060101010101" pitchFamily="49" charset="-122"/>
                <a:ea typeface="黑体" panose="02010609060101010101" pitchFamily="49" charset="-122"/>
                <a:sym typeface="+mn-ea"/>
              </a:rPr>
              <a:t>总之：要有称呼，语气要委婉带有一种商量     的口吻，内容要准确、得体。</a:t>
            </a:r>
            <a:endParaRPr lang="zh-CN" altLang="en-US" sz="3600" b="1" kern="1200">
              <a:solidFill>
                <a:srgbClr val="FF0000"/>
              </a:solidFill>
              <a:latin typeface="黑体" panose="02010609060101010101" pitchFamily="49" charset="-122"/>
              <a:ea typeface="黑体" panose="02010609060101010101" pitchFamily="49" charset="-122"/>
              <a:cs typeface="+mn-cs"/>
              <a:sym typeface="+mn-ea"/>
            </a:endParaRPr>
          </a:p>
          <a:p>
            <a:pPr algn="l" eaLnBrk="1" hangingPunct="1"/>
            <a:endParaRPr lang="zh-CN" altLang="en-US" sz="4400" b="1" kern="1200">
              <a:solidFill>
                <a:schemeClr val="tx1"/>
              </a:solidFill>
              <a:latin typeface="黑体" panose="02010609060101010101" pitchFamily="49" charset="-122"/>
              <a:ea typeface="黑体" panose="02010609060101010101" pitchFamily="49" charset="-122"/>
              <a:cs typeface="+mn-cs"/>
            </a:endParaRPr>
          </a:p>
        </p:txBody>
      </p:sp>
      <p:pic>
        <p:nvPicPr>
          <p:cNvPr id="6160" name="图片 6159" descr="0018"/>
          <p:cNvPicPr>
            <a:picLocks noChangeAspect="1"/>
          </p:cNvPicPr>
          <p:nvPr/>
        </p:nvPicPr>
        <p:blipFill>
          <a:blip r:embed="rId3"/>
          <a:stretch>
            <a:fillRect/>
          </a:stretch>
        </p:blipFill>
        <p:spPr>
          <a:xfrm rot="824197" flipH="1">
            <a:off x="7643813" y="3744913"/>
            <a:ext cx="1835150" cy="1031875"/>
          </a:xfrm>
          <a:prstGeom prst="rect">
            <a:avLst/>
          </a:prstGeom>
          <a:noFill/>
          <a:ln w="9525">
            <a:noFill/>
          </a:ln>
        </p:spPr>
      </p:pic>
    </p:spTree>
  </p:cSld>
  <p:clrMapOvr>
    <a:masterClrMapping/>
  </p:clrMapOvr>
  <p:transition>
    <p:cover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110490"/>
            <a:ext cx="9171940" cy="6661150"/>
          </a:xfrm>
        </p:spPr>
        <p:txBody>
          <a:bodyPr/>
          <a:lstStyle/>
          <a:p>
            <a:pPr lvl="0" algn="ctr" eaLnBrk="1" hangingPunct="1"/>
            <a:r>
              <a:rPr lang="zh-CN" altLang="en-US" sz="5400" b="1">
                <a:solidFill>
                  <a:srgbClr val="FF0000"/>
                </a:solidFill>
                <a:latin typeface="黑体" panose="02010609060101010101" pitchFamily="49" charset="-122"/>
                <a:ea typeface="黑体" panose="02010609060101010101" pitchFamily="49" charset="-122"/>
                <a:sym typeface="+mn-ea"/>
              </a:rPr>
              <a:t>小试牛刀</a:t>
            </a:r>
            <a:r>
              <a:rPr lang="zh-CN" altLang="en-US" sz="6000" b="1">
                <a:solidFill>
                  <a:schemeClr val="accent1"/>
                </a:solidFill>
                <a:latin typeface="楷体" panose="02010609060101010101" pitchFamily="49" charset="-122"/>
                <a:ea typeface="楷体" panose="02010609060101010101" pitchFamily="49" charset="-122"/>
                <a:sym typeface="+mn-ea"/>
              </a:rPr>
              <a:t> </a:t>
            </a:r>
            <a:r>
              <a:rPr lang="zh-CN" altLang="en-US" sz="4400" b="1">
                <a:solidFill>
                  <a:srgbClr val="FF0000"/>
                </a:solidFill>
                <a:latin typeface="楷体" panose="02010609060101010101" pitchFamily="49" charset="-122"/>
                <a:ea typeface="楷体" panose="02010609060101010101" pitchFamily="49" charset="-122"/>
                <a:sym typeface="+mn-ea"/>
              </a:rPr>
              <a:t>（一）</a:t>
            </a:r>
            <a:r>
              <a:rPr lang="zh-CN" altLang="en-US" sz="6000" b="1">
                <a:solidFill>
                  <a:schemeClr val="accent1"/>
                </a:solidFill>
                <a:latin typeface="楷体" panose="02010609060101010101" pitchFamily="49" charset="-122"/>
                <a:ea typeface="楷体" panose="02010609060101010101" pitchFamily="49" charset="-122"/>
                <a:sym typeface="+mn-ea"/>
              </a:rPr>
              <a:t> </a:t>
            </a:r>
            <a:endParaRPr lang="zh-CN" altLang="en-US" sz="6000" b="1">
              <a:solidFill>
                <a:schemeClr val="accent1"/>
              </a:solidFill>
              <a:latin typeface="楷体" panose="02010609060101010101" pitchFamily="49" charset="-122"/>
              <a:ea typeface="楷体" panose="02010609060101010101" pitchFamily="49" charset="-122"/>
            </a:endParaRPr>
          </a:p>
          <a:p>
            <a:pPr lvl="0" algn="l" eaLnBrk="1" hangingPunct="1"/>
            <a:r>
              <a:rPr lang="zh-CN" altLang="en-US" sz="4000" b="1">
                <a:solidFill>
                  <a:schemeClr val="tx1"/>
                </a:solidFill>
                <a:latin typeface="黑体" panose="02010609060101010101" pitchFamily="49" charset="-122"/>
                <a:ea typeface="黑体" panose="02010609060101010101" pitchFamily="49" charset="-122"/>
                <a:sym typeface="+mn-ea"/>
              </a:rPr>
              <a:t>    </a:t>
            </a:r>
            <a:r>
              <a:rPr lang="zh-CN" altLang="en-US" sz="4400" b="1">
                <a:solidFill>
                  <a:schemeClr val="tx1"/>
                </a:solidFill>
                <a:latin typeface="黑体" panose="02010609060101010101" pitchFamily="49" charset="-122"/>
                <a:ea typeface="黑体" panose="02010609060101010101" pitchFamily="49" charset="-122"/>
                <a:sym typeface="+mn-ea"/>
              </a:rPr>
              <a:t>著名的法国幽默作家贝尔纳去一家饭店吃饭，对那里的服务很不满意。付账时，他对饭店的经理说：“请拥抱我。”“什么</a:t>
            </a:r>
            <a:r>
              <a:rPr lang="en-US" altLang="zh-CN" sz="4400" b="1">
                <a:solidFill>
                  <a:schemeClr val="tx1"/>
                </a:solidFill>
                <a:latin typeface="黑体" panose="02010609060101010101" pitchFamily="49" charset="-122"/>
                <a:ea typeface="黑体" panose="02010609060101010101" pitchFamily="49" charset="-122"/>
                <a:sym typeface="+mn-ea"/>
              </a:rPr>
              <a:t>?”</a:t>
            </a:r>
            <a:r>
              <a:rPr lang="zh-CN" altLang="en-US" sz="4400" b="1">
                <a:solidFill>
                  <a:schemeClr val="tx1"/>
                </a:solidFill>
                <a:latin typeface="黑体" panose="02010609060101010101" pitchFamily="49" charset="-122"/>
                <a:ea typeface="黑体" panose="02010609060101010101" pitchFamily="49" charset="-122"/>
                <a:sym typeface="+mn-ea"/>
              </a:rPr>
              <a:t>经理不解地问。“请拥抱我。”贝尔纳说。“到底是怎么回事</a:t>
            </a:r>
            <a:r>
              <a:rPr lang="en-US" altLang="zh-CN" sz="4400" b="1">
                <a:solidFill>
                  <a:schemeClr val="tx1"/>
                </a:solidFill>
                <a:latin typeface="黑体" panose="02010609060101010101" pitchFamily="49" charset="-122"/>
                <a:ea typeface="黑体" panose="02010609060101010101" pitchFamily="49" charset="-122"/>
                <a:sym typeface="+mn-ea"/>
              </a:rPr>
              <a:t>?</a:t>
            </a:r>
            <a:r>
              <a:rPr lang="zh-CN" altLang="en-US" sz="4400" b="1">
                <a:solidFill>
                  <a:schemeClr val="tx1"/>
                </a:solidFill>
                <a:latin typeface="黑体" panose="02010609060101010101" pitchFamily="49" charset="-122"/>
                <a:ea typeface="黑体" panose="02010609060101010101" pitchFamily="49" charset="-122"/>
                <a:sym typeface="+mn-ea"/>
              </a:rPr>
              <a:t>先生。”“永别了！”</a:t>
            </a:r>
          </a:p>
          <a:p>
            <a:pPr lvl="0" algn="l" eaLnBrk="1" hangingPunct="1"/>
            <a:r>
              <a:rPr lang="zh-CN" altLang="en-US" sz="4400" b="1">
                <a:solidFill>
                  <a:srgbClr val="FF0000"/>
                </a:solidFill>
                <a:latin typeface="黑体" panose="02010609060101010101" pitchFamily="49" charset="-122"/>
                <a:ea typeface="黑体" panose="02010609060101010101" pitchFamily="49" charset="-122"/>
                <a:sym typeface="+mn-ea"/>
              </a:rPr>
              <a:t>贝尔纳所说的“永别了”的言外之意是什么</a:t>
            </a:r>
            <a:r>
              <a:rPr lang="en-US" altLang="zh-CN" sz="4400" b="1">
                <a:solidFill>
                  <a:srgbClr val="FF0000"/>
                </a:solidFill>
                <a:latin typeface="黑体" panose="02010609060101010101" pitchFamily="49" charset="-122"/>
                <a:ea typeface="黑体" panose="02010609060101010101" pitchFamily="49" charset="-122"/>
                <a:sym typeface="+mn-ea"/>
              </a:rPr>
              <a:t>?</a:t>
            </a:r>
          </a:p>
          <a:p>
            <a:pPr lvl="0" algn="l" eaLnBrk="1" hangingPunct="1"/>
            <a:endParaRPr lang="en-US" altLang="zh-CN" sz="4400" b="1" kern="1200">
              <a:solidFill>
                <a:srgbClr val="FF0000"/>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7800658" y="4659313"/>
            <a:ext cx="1835150" cy="1031875"/>
          </a:xfrm>
          <a:prstGeom prst="rect">
            <a:avLst/>
          </a:prstGeom>
          <a:noFill/>
          <a:ln w="9525">
            <a:noFill/>
          </a:ln>
        </p:spPr>
      </p:pic>
    </p:spTree>
  </p:cSld>
  <p:clrMapOvr>
    <a:masterClrMapping/>
  </p:clrMapOvr>
  <p:transition>
    <p:cover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191770"/>
            <a:ext cx="9109075" cy="6715125"/>
          </a:xfrm>
        </p:spPr>
        <p:txBody>
          <a:bodyPr/>
          <a:lstStyle/>
          <a:p>
            <a:pPr algn="l">
              <a:buNone/>
            </a:pPr>
            <a:r>
              <a:rPr lang="zh-CN" altLang="en-US" sz="5400" b="1">
                <a:solidFill>
                  <a:srgbClr val="FF0000"/>
                </a:solidFill>
                <a:sym typeface="+mn-ea"/>
              </a:rPr>
              <a:t>复习目标</a:t>
            </a:r>
          </a:p>
          <a:p>
            <a:pPr algn="l">
              <a:buNone/>
            </a:pPr>
            <a:r>
              <a:rPr sz="4800" b="1">
                <a:solidFill>
                  <a:schemeClr val="tx1"/>
                </a:solidFill>
                <a:latin typeface="黑体" panose="02010609060101010101" pitchFamily="49" charset="-122"/>
                <a:ea typeface="黑体" panose="02010609060101010101" pitchFamily="49" charset="-122"/>
                <a:sym typeface="+mn-ea"/>
              </a:rPr>
              <a:t>1</a:t>
            </a:r>
            <a:r>
              <a:rPr lang="en-US" sz="4800" b="1">
                <a:solidFill>
                  <a:schemeClr val="tx1"/>
                </a:solidFill>
                <a:latin typeface="黑体" panose="02010609060101010101" pitchFamily="49" charset="-122"/>
                <a:ea typeface="黑体" panose="02010609060101010101" pitchFamily="49" charset="-122"/>
                <a:sym typeface="+mn-ea"/>
              </a:rPr>
              <a:t>.</a:t>
            </a:r>
            <a:r>
              <a:rPr sz="4800" b="1">
                <a:solidFill>
                  <a:schemeClr val="tx1"/>
                </a:solidFill>
                <a:latin typeface="黑体" panose="02010609060101010101" pitchFamily="49" charset="-122"/>
                <a:ea typeface="黑体" panose="02010609060101010101" pitchFamily="49" charset="-122"/>
                <a:sym typeface="+mn-ea"/>
              </a:rPr>
              <a:t>明确中考</a:t>
            </a:r>
            <a:r>
              <a:rPr lang="zh-CN" sz="4800" b="1">
                <a:solidFill>
                  <a:schemeClr val="tx1"/>
                </a:solidFill>
                <a:latin typeface="黑体" panose="02010609060101010101" pitchFamily="49" charset="-122"/>
                <a:ea typeface="黑体" panose="02010609060101010101" pitchFamily="49" charset="-122"/>
                <a:sym typeface="+mn-ea"/>
              </a:rPr>
              <a:t>语文口语交际类考点   及内容。</a:t>
            </a:r>
          </a:p>
          <a:p>
            <a:pPr algn="l">
              <a:buNone/>
            </a:pPr>
            <a:r>
              <a:rPr sz="4800" b="1">
                <a:solidFill>
                  <a:schemeClr val="tx1"/>
                </a:solidFill>
                <a:latin typeface="黑体" panose="02010609060101010101" pitchFamily="49" charset="-122"/>
                <a:ea typeface="黑体" panose="02010609060101010101" pitchFamily="49" charset="-122"/>
                <a:sym typeface="+mn-ea"/>
              </a:rPr>
              <a:t>2</a:t>
            </a:r>
            <a:r>
              <a:rPr lang="en-US" sz="4800" b="1">
                <a:solidFill>
                  <a:schemeClr val="tx1"/>
                </a:solidFill>
                <a:latin typeface="黑体" panose="02010609060101010101" pitchFamily="49" charset="-122"/>
                <a:ea typeface="黑体" panose="02010609060101010101" pitchFamily="49" charset="-122"/>
                <a:sym typeface="+mn-ea"/>
              </a:rPr>
              <a:t>.</a:t>
            </a:r>
            <a:r>
              <a:rPr sz="4800" b="1">
                <a:solidFill>
                  <a:schemeClr val="tx1"/>
                </a:solidFill>
                <a:latin typeface="黑体" panose="02010609060101010101" pitchFamily="49" charset="-122"/>
                <a:ea typeface="黑体" panose="02010609060101010101" pitchFamily="49" charset="-122"/>
                <a:sym typeface="+mn-ea"/>
              </a:rPr>
              <a:t>通过中考中典型例题分析，掌握应考</a:t>
            </a:r>
            <a:r>
              <a:rPr lang="zh-CN" sz="4800" b="1">
                <a:solidFill>
                  <a:schemeClr val="tx1"/>
                </a:solidFill>
                <a:latin typeface="黑体" panose="02010609060101010101" pitchFamily="49" charset="-122"/>
                <a:ea typeface="黑体" panose="02010609060101010101" pitchFamily="49" charset="-122"/>
                <a:sym typeface="+mn-ea"/>
              </a:rPr>
              <a:t>的</a:t>
            </a:r>
            <a:r>
              <a:rPr sz="4800" b="1">
                <a:solidFill>
                  <a:schemeClr val="tx1"/>
                </a:solidFill>
                <a:latin typeface="黑体" panose="02010609060101010101" pitchFamily="49" charset="-122"/>
                <a:ea typeface="黑体" panose="02010609060101010101" pitchFamily="49" charset="-122"/>
                <a:sym typeface="+mn-ea"/>
              </a:rPr>
              <a:t>方法。</a:t>
            </a:r>
          </a:p>
          <a:p>
            <a:pPr algn="l">
              <a:buNone/>
            </a:pPr>
            <a:r>
              <a:rPr lang="zh-CN" altLang="en-US" sz="5400" b="1">
                <a:solidFill>
                  <a:srgbClr val="FF0000"/>
                </a:solidFill>
                <a:sym typeface="+mn-ea"/>
              </a:rPr>
              <a:t>复习重难点</a:t>
            </a:r>
          </a:p>
          <a:p>
            <a:pPr algn="l">
              <a:buNone/>
            </a:pPr>
            <a:r>
              <a:rPr lang="zh-CN" altLang="en-US" sz="4800" b="1">
                <a:solidFill>
                  <a:schemeClr val="tx1"/>
                </a:solidFill>
                <a:latin typeface="黑体" panose="02010609060101010101" pitchFamily="49" charset="-122"/>
                <a:ea typeface="黑体" panose="02010609060101010101" pitchFamily="49" charset="-122"/>
                <a:sym typeface="+mn-ea"/>
              </a:rPr>
              <a:t>掌握应考方法，灵活答题，表述到位。</a:t>
            </a:r>
          </a:p>
        </p:txBody>
      </p:sp>
      <p:pic>
        <p:nvPicPr>
          <p:cNvPr id="6160" name="图片 6159" descr="0018"/>
          <p:cNvPicPr>
            <a:picLocks noChangeAspect="1"/>
          </p:cNvPicPr>
          <p:nvPr/>
        </p:nvPicPr>
        <p:blipFill>
          <a:blip r:embed="rId3"/>
          <a:stretch>
            <a:fillRect/>
          </a:stretch>
        </p:blipFill>
        <p:spPr>
          <a:xfrm rot="824197" flipH="1">
            <a:off x="7439978" y="4080828"/>
            <a:ext cx="1835150" cy="1031875"/>
          </a:xfrm>
          <a:prstGeom prst="rect">
            <a:avLst/>
          </a:prstGeom>
          <a:noFill/>
          <a:ln w="9525">
            <a:noFill/>
          </a:ln>
        </p:spPr>
      </p:pic>
    </p:spTree>
  </p:cSld>
  <p:clrMapOvr>
    <a:masterClrMapping/>
  </p:clrMapOvr>
  <p:transition>
    <p:cover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253365"/>
            <a:ext cx="9171940" cy="6518275"/>
          </a:xfrm>
        </p:spPr>
        <p:txBody>
          <a:bodyPr/>
          <a:lstStyle/>
          <a:p>
            <a:pPr eaLnBrk="1" hangingPunct="1"/>
            <a:r>
              <a:rPr lang="zh-CN" altLang="en-US" sz="4400" b="1">
                <a:solidFill>
                  <a:srgbClr val="FF0000"/>
                </a:solidFill>
                <a:latin typeface="黑体" panose="02010609060101010101" pitchFamily="49" charset="-122"/>
                <a:ea typeface="黑体" panose="02010609060101010101" pitchFamily="49" charset="-122"/>
                <a:sym typeface="+mn-ea"/>
              </a:rPr>
              <a:t>小试牛刀（二）</a:t>
            </a:r>
          </a:p>
          <a:p>
            <a:pPr algn="l" eaLnBrk="1" hangingPunct="1"/>
            <a:r>
              <a:rPr lang="zh-CN" altLang="en-US" sz="4400" b="1">
                <a:solidFill>
                  <a:schemeClr val="tx1"/>
                </a:solidFill>
                <a:latin typeface="黑体" panose="02010609060101010101" pitchFamily="49" charset="-122"/>
                <a:ea typeface="黑体" panose="02010609060101010101" pitchFamily="49" charset="-122"/>
                <a:sym typeface="+mn-ea"/>
              </a:rPr>
              <a:t>去年李文同学参加市作文大赛，名落孙山，他很沮丧。语文老师对他只说一句话：“</a:t>
            </a:r>
            <a:r>
              <a:rPr lang="zh-CN" altLang="en-US" sz="4400" b="1">
                <a:solidFill>
                  <a:srgbClr val="FF0000"/>
                </a:solidFill>
                <a:latin typeface="黑体" panose="02010609060101010101" pitchFamily="49" charset="-122"/>
                <a:ea typeface="黑体" panose="02010609060101010101" pitchFamily="49" charset="-122"/>
                <a:sym typeface="+mn-ea"/>
              </a:rPr>
              <a:t>这会过去的</a:t>
            </a:r>
            <a:r>
              <a:rPr lang="zh-CN" altLang="en-US" sz="4400" b="1">
                <a:solidFill>
                  <a:schemeClr val="tx1"/>
                </a:solidFill>
                <a:latin typeface="黑体" panose="02010609060101010101" pitchFamily="49" charset="-122"/>
                <a:ea typeface="黑体" panose="02010609060101010101" pitchFamily="49" charset="-122"/>
                <a:sym typeface="+mn-ea"/>
              </a:rPr>
              <a:t>。”今年，李文同学又参加市作文大赛，获得一等奖，他可高兴了。这时语文老师还是对他只说一句话：“</a:t>
            </a:r>
            <a:r>
              <a:rPr lang="zh-CN" altLang="en-US" sz="4400" b="1">
                <a:solidFill>
                  <a:srgbClr val="FF0000"/>
                </a:solidFill>
                <a:latin typeface="黑体" panose="02010609060101010101" pitchFamily="49" charset="-122"/>
                <a:ea typeface="黑体" panose="02010609060101010101" pitchFamily="49" charset="-122"/>
                <a:sym typeface="+mn-ea"/>
              </a:rPr>
              <a:t>这会过去的</a:t>
            </a:r>
            <a:r>
              <a:rPr lang="zh-CN" altLang="en-US" sz="4400" b="1">
                <a:solidFill>
                  <a:schemeClr val="tx1"/>
                </a:solidFill>
                <a:latin typeface="黑体" panose="02010609060101010101" pitchFamily="49" charset="-122"/>
                <a:ea typeface="黑体" panose="02010609060101010101" pitchFamily="49" charset="-122"/>
                <a:sym typeface="+mn-ea"/>
              </a:rPr>
              <a:t>。”</a:t>
            </a:r>
            <a:r>
              <a:rPr lang="zh-CN" altLang="en-US" sz="4400" b="1">
                <a:solidFill>
                  <a:srgbClr val="FF0000"/>
                </a:solidFill>
                <a:latin typeface="黑体" panose="02010609060101010101" pitchFamily="49" charset="-122"/>
                <a:ea typeface="黑体" panose="02010609060101010101" pitchFamily="49" charset="-122"/>
                <a:sym typeface="+mn-ea"/>
              </a:rPr>
              <a:t/>
            </a:r>
            <a:br>
              <a:rPr lang="zh-CN" altLang="en-US" sz="4400" b="1">
                <a:solidFill>
                  <a:srgbClr val="FF0000"/>
                </a:solidFill>
                <a:latin typeface="黑体" panose="02010609060101010101" pitchFamily="49" charset="-122"/>
                <a:ea typeface="黑体" panose="02010609060101010101" pitchFamily="49" charset="-122"/>
                <a:sym typeface="+mn-ea"/>
              </a:rPr>
            </a:br>
            <a:r>
              <a:rPr lang="zh-CN" altLang="en-US" sz="4400" b="1">
                <a:solidFill>
                  <a:srgbClr val="FF0000"/>
                </a:solidFill>
                <a:latin typeface="黑体" panose="02010609060101010101" pitchFamily="49" charset="-122"/>
                <a:ea typeface="黑体" panose="02010609060101010101" pitchFamily="49" charset="-122"/>
                <a:sym typeface="+mn-ea"/>
              </a:rPr>
              <a:t>请问：语文老师去年和今年说的“这会过去的”各表达了什么意思？</a:t>
            </a:r>
          </a:p>
          <a:p>
            <a:pPr algn="l" eaLnBrk="1" hangingPunct="1"/>
            <a:endParaRPr lang="zh-CN" altLang="en-US" sz="44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7605713" y="5802313"/>
            <a:ext cx="1835150" cy="1031875"/>
          </a:xfrm>
          <a:prstGeom prst="rect">
            <a:avLst/>
          </a:prstGeom>
          <a:noFill/>
          <a:ln w="9525">
            <a:noFill/>
          </a:ln>
        </p:spPr>
      </p:pic>
    </p:spTree>
  </p:cSld>
  <p:clrMapOvr>
    <a:masterClrMapping/>
  </p:clrMapOvr>
  <p:transition>
    <p:cover di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68300"/>
            <a:ext cx="9109075" cy="6415405"/>
          </a:xfrm>
        </p:spPr>
        <p:txBody>
          <a:bodyPr/>
          <a:lstStyle/>
          <a:p>
            <a:pPr algn="l" eaLnBrk="1" hangingPunct="1"/>
            <a:r>
              <a:rPr lang="zh-CN" altLang="en-US" sz="4800" b="1">
                <a:solidFill>
                  <a:srgbClr val="FF0000"/>
                </a:solidFill>
                <a:sym typeface="+mn-ea"/>
              </a:rPr>
              <a:t>直击中考</a:t>
            </a:r>
          </a:p>
          <a:p>
            <a:pPr algn="l" eaLnBrk="1" hangingPunct="1"/>
            <a:r>
              <a:rPr lang="en-US" altLang="zh-CN" sz="6000" b="1">
                <a:solidFill>
                  <a:schemeClr val="tx1"/>
                </a:solidFill>
                <a:latin typeface="黑体" panose="02010609060101010101" pitchFamily="49" charset="-122"/>
                <a:ea typeface="黑体" panose="02010609060101010101" pitchFamily="49" charset="-122"/>
                <a:sym typeface="+mn-ea"/>
              </a:rPr>
              <a:t>1</a:t>
            </a:r>
            <a:r>
              <a:rPr lang="zh-CN" altLang="en-US" sz="6000" b="1">
                <a:solidFill>
                  <a:schemeClr val="tx1"/>
                </a:solidFill>
                <a:latin typeface="黑体" panose="02010609060101010101" pitchFamily="49" charset="-122"/>
                <a:ea typeface="黑体" panose="02010609060101010101" pitchFamily="49" charset="-122"/>
                <a:sym typeface="+mn-ea"/>
              </a:rPr>
              <a:t>、许多学校将“中考倒计时牌”作为九年级教室环境布置的重要内容之一，你觉得有这个必要吗？请发表你的观点，并阐述理由。</a:t>
            </a:r>
            <a:r>
              <a:rPr lang="zh-CN" altLang="en-US" sz="4800" b="1">
                <a:solidFill>
                  <a:srgbClr val="FF0000"/>
                </a:solidFill>
                <a:latin typeface="黑体" panose="02010609060101010101" pitchFamily="49" charset="-122"/>
                <a:ea typeface="黑体" panose="02010609060101010101" pitchFamily="49" charset="-122"/>
                <a:sym typeface="+mn-ea"/>
              </a:rPr>
              <a:t>（含标点限</a:t>
            </a:r>
            <a:r>
              <a:rPr lang="en-US" altLang="zh-CN" sz="4800" b="1">
                <a:solidFill>
                  <a:srgbClr val="FF0000"/>
                </a:solidFill>
                <a:latin typeface="黑体" panose="02010609060101010101" pitchFamily="49" charset="-122"/>
                <a:ea typeface="黑体" panose="02010609060101010101" pitchFamily="49" charset="-122"/>
                <a:sym typeface="+mn-ea"/>
              </a:rPr>
              <a:t>60</a:t>
            </a:r>
            <a:r>
              <a:rPr lang="zh-CN" altLang="en-US" sz="4800" b="1">
                <a:solidFill>
                  <a:srgbClr val="FF0000"/>
                </a:solidFill>
                <a:latin typeface="黑体" panose="02010609060101010101" pitchFamily="49" charset="-122"/>
                <a:ea typeface="黑体" panose="02010609060101010101" pitchFamily="49" charset="-122"/>
                <a:sym typeface="+mn-ea"/>
              </a:rPr>
              <a:t>个字内）</a:t>
            </a:r>
          </a:p>
          <a:p>
            <a:pPr algn="l" eaLnBrk="1" hangingPunct="1"/>
            <a:endParaRPr lang="zh-CN" altLang="en-US" sz="6000" b="1" kern="1200">
              <a:solidFill>
                <a:schemeClr val="tx1"/>
              </a:solidFill>
              <a:latin typeface="黑体" panose="02010609060101010101" pitchFamily="49" charset="-122"/>
              <a:ea typeface="黑体" panose="02010609060101010101" pitchFamily="49" charset="-122"/>
              <a:cs typeface="+mn-cs"/>
            </a:endParaRPr>
          </a:p>
        </p:txBody>
      </p:sp>
      <p:pic>
        <p:nvPicPr>
          <p:cNvPr id="6160" name="图片 6159" descr="0018"/>
          <p:cNvPicPr>
            <a:picLocks noChangeAspect="1"/>
          </p:cNvPicPr>
          <p:nvPr/>
        </p:nvPicPr>
        <p:blipFill>
          <a:blip r:embed="rId3"/>
          <a:stretch>
            <a:fillRect/>
          </a:stretch>
        </p:blipFill>
        <p:spPr>
          <a:xfrm rot="824197" flipH="1">
            <a:off x="7141528" y="5811838"/>
            <a:ext cx="1835150" cy="1031875"/>
          </a:xfrm>
          <a:prstGeom prst="rect">
            <a:avLst/>
          </a:prstGeom>
          <a:noFill/>
          <a:ln w="9525">
            <a:noFill/>
          </a:ln>
        </p:spPr>
      </p:pic>
    </p:spTree>
  </p:cSld>
  <p:clrMapOvr>
    <a:masterClrMapping/>
  </p:clrMapOvr>
  <p:transition>
    <p:cover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9540" y="331470"/>
            <a:ext cx="9449435" cy="6400800"/>
          </a:xfrm>
        </p:spPr>
        <p:txBody>
          <a:bodyPr/>
          <a:lstStyle/>
          <a:p>
            <a:r>
              <a:rPr lang="zh-CN" altLang="en-US" sz="3600" b="1">
                <a:latin typeface="黑体" panose="02010609060101010101" pitchFamily="49" charset="-122"/>
                <a:ea typeface="黑体" panose="02010609060101010101" pitchFamily="49" charset="-122"/>
              </a:rPr>
              <a:t>示例一：</a:t>
            </a:r>
            <a:r>
              <a:rPr lang="zh-CN" altLang="en-US" sz="3600" b="1">
                <a:solidFill>
                  <a:srgbClr val="FF0000"/>
                </a:solidFill>
                <a:latin typeface="黑体" panose="02010609060101010101" pitchFamily="49" charset="-122"/>
                <a:ea typeface="黑体" panose="02010609060101010101" pitchFamily="49" charset="-122"/>
              </a:rPr>
              <a:t>有必要。</a:t>
            </a:r>
            <a:r>
              <a:rPr lang="zh-CN" altLang="en-US" sz="3600" b="1">
                <a:latin typeface="黑体" panose="02010609060101010101" pitchFamily="49" charset="-122"/>
                <a:ea typeface="黑体" panose="02010609060101010101" pitchFamily="49" charset="-122"/>
              </a:rPr>
              <a:t>“中考倒计时牌”能营造积极的迎考氛围，让学生有适度的紧迫感，提醒学生珍惜时间，促使其合理地、有计划地安排时间，提高学习效率。</a:t>
            </a:r>
          </a:p>
          <a:p>
            <a:r>
              <a:rPr lang="zh-CN" altLang="en-US" sz="3600" b="1">
                <a:latin typeface="黑体" panose="02010609060101010101" pitchFamily="49" charset="-122"/>
                <a:ea typeface="黑体" panose="02010609060101010101" pitchFamily="49" charset="-122"/>
              </a:rPr>
              <a:t>示例二：</a:t>
            </a:r>
            <a:r>
              <a:rPr lang="zh-CN" altLang="en-US" sz="3600" b="1">
                <a:solidFill>
                  <a:srgbClr val="FF0000"/>
                </a:solidFill>
                <a:latin typeface="黑体" panose="02010609060101010101" pitchFamily="49" charset="-122"/>
                <a:ea typeface="黑体" panose="02010609060101010101" pitchFamily="49" charset="-122"/>
              </a:rPr>
              <a:t>没必要</a:t>
            </a:r>
            <a:r>
              <a:rPr lang="zh-CN" altLang="en-US" sz="3600" b="1">
                <a:latin typeface="黑体" panose="02010609060101010101" pitchFamily="49" charset="-122"/>
                <a:ea typeface="黑体" panose="02010609060101010101" pitchFamily="49" charset="-122"/>
              </a:rPr>
              <a:t>。设置“中考倒计时牌”，人为地增加了考前的紧张气氛，给学生带来较大的心理(精神)压力，使其处于精神高度紧张状态，容易产生焦虑情绪，结果适得其反。</a:t>
            </a:r>
          </a:p>
          <a:p>
            <a:r>
              <a:rPr lang="zh-CN" altLang="en-US" sz="3600" b="1">
                <a:solidFill>
                  <a:srgbClr val="FF0000"/>
                </a:solidFill>
                <a:latin typeface="黑体" panose="02010609060101010101" pitchFamily="49" charset="-122"/>
                <a:ea typeface="黑体" panose="02010609060101010101" pitchFamily="49" charset="-122"/>
              </a:rPr>
              <a:t>(共4分，观点和理由3分，语言表达1分)</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410210"/>
            <a:ext cx="9109075" cy="6366510"/>
          </a:xfrm>
        </p:spPr>
        <p:txBody>
          <a:bodyPr/>
          <a:lstStyle/>
          <a:p>
            <a:pPr algn="l" eaLnBrk="1" hangingPunct="1"/>
            <a:r>
              <a:rPr lang="en-US" altLang="zh-CN" sz="6000" b="1">
                <a:solidFill>
                  <a:schemeClr val="tx1"/>
                </a:solidFill>
                <a:latin typeface="黑体" panose="02010609060101010101" pitchFamily="49" charset="-122"/>
                <a:ea typeface="黑体" panose="02010609060101010101" pitchFamily="49" charset="-122"/>
                <a:sym typeface="+mn-ea"/>
              </a:rPr>
              <a:t>2</a:t>
            </a:r>
            <a:r>
              <a:rPr lang="zh-CN" altLang="en-US" sz="6000" b="1">
                <a:solidFill>
                  <a:schemeClr val="tx1"/>
                </a:solidFill>
                <a:latin typeface="黑体" panose="02010609060101010101" pitchFamily="49" charset="-122"/>
                <a:ea typeface="黑体" panose="02010609060101010101" pitchFamily="49" charset="-122"/>
                <a:sym typeface="+mn-ea"/>
              </a:rPr>
              <a:t>、假如你是校篮球队的队长，你的好友小亮多次让你推荐他加入球队，而他的球技确实不佳。当他再次向你提出要求时，你将如何劝说他？</a:t>
            </a:r>
          </a:p>
          <a:p>
            <a:pPr algn="l" eaLnBrk="1" hangingPunct="1"/>
            <a:r>
              <a:rPr lang="zh-CN" altLang="en-US" sz="4800" b="1">
                <a:solidFill>
                  <a:srgbClr val="FF0000"/>
                </a:solidFill>
                <a:latin typeface="黑体" panose="02010609060101010101" pitchFamily="49" charset="-122"/>
                <a:ea typeface="黑体" panose="02010609060101010101" pitchFamily="49" charset="-122"/>
                <a:sym typeface="+mn-ea"/>
              </a:rPr>
              <a:t>（含标点限</a:t>
            </a:r>
            <a:r>
              <a:rPr lang="en-US" altLang="zh-CN" sz="4800" b="1">
                <a:solidFill>
                  <a:srgbClr val="FF0000"/>
                </a:solidFill>
                <a:latin typeface="黑体" panose="02010609060101010101" pitchFamily="49" charset="-122"/>
                <a:ea typeface="黑体" panose="02010609060101010101" pitchFamily="49" charset="-122"/>
                <a:sym typeface="+mn-ea"/>
              </a:rPr>
              <a:t>50</a:t>
            </a:r>
            <a:r>
              <a:rPr lang="zh-CN" altLang="en-US" sz="4800" b="1">
                <a:solidFill>
                  <a:srgbClr val="FF0000"/>
                </a:solidFill>
                <a:latin typeface="黑体" panose="02010609060101010101" pitchFamily="49" charset="-122"/>
                <a:ea typeface="黑体" panose="02010609060101010101" pitchFamily="49" charset="-122"/>
                <a:sym typeface="+mn-ea"/>
              </a:rPr>
              <a:t>个字</a:t>
            </a:r>
            <a:r>
              <a:rPr lang="zh-CN" altLang="en-US" sz="4400" b="1">
                <a:solidFill>
                  <a:srgbClr val="FF0000"/>
                </a:solidFill>
                <a:latin typeface="黑体" panose="02010609060101010101" pitchFamily="49" charset="-122"/>
                <a:ea typeface="黑体" panose="02010609060101010101" pitchFamily="49" charset="-122"/>
                <a:sym typeface="+mn-ea"/>
              </a:rPr>
              <a:t>内）</a:t>
            </a:r>
            <a:endParaRPr lang="zh-CN" altLang="en-US" sz="4400" b="1" kern="1200">
              <a:solidFill>
                <a:srgbClr val="FF0000"/>
              </a:solidFill>
              <a:latin typeface="黑体" panose="02010609060101010101" pitchFamily="49" charset="-122"/>
              <a:ea typeface="黑体" panose="02010609060101010101" pitchFamily="49" charset="-122"/>
              <a:cs typeface="+mn-cs"/>
              <a:sym typeface="+mn-ea"/>
            </a:endParaRPr>
          </a:p>
          <a:p>
            <a:pPr algn="l" eaLnBrk="1" hangingPunct="1"/>
            <a:endParaRPr lang="zh-CN" altLang="en-US" sz="44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6948488" y="4868863"/>
            <a:ext cx="1835150" cy="1031875"/>
          </a:xfrm>
          <a:prstGeom prst="rect">
            <a:avLst/>
          </a:prstGeom>
          <a:noFill/>
          <a:ln w="9525">
            <a:noFill/>
          </a:ln>
        </p:spPr>
      </p:pic>
    </p:spTree>
  </p:cSld>
  <p:clrMapOvr>
    <a:masterClrMapping/>
  </p:clrMapOvr>
  <p:transition>
    <p:cover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98145"/>
            <a:ext cx="9109075" cy="6423025"/>
          </a:xfrm>
        </p:spPr>
        <p:txBody>
          <a:bodyPr/>
          <a:lstStyle/>
          <a:p>
            <a:pPr algn="l" eaLnBrk="1" hangingPunct="1"/>
            <a:r>
              <a:rPr lang="zh-CN" altLang="en-US" sz="7200" b="1" smtClean="0">
                <a:solidFill>
                  <a:srgbClr val="FF0000"/>
                </a:solidFill>
                <a:latin typeface="黑体" panose="02010609060101010101" pitchFamily="49" charset="-122"/>
                <a:ea typeface="黑体" panose="02010609060101010101" pitchFamily="49" charset="-122"/>
                <a:sym typeface="+mn-ea"/>
              </a:rPr>
              <a:t>示例：</a:t>
            </a:r>
            <a:r>
              <a:rPr lang="zh-CN" altLang="en-US" sz="7200" b="1" smtClean="0">
                <a:solidFill>
                  <a:schemeClr val="tx1"/>
                </a:solidFill>
                <a:latin typeface="黑体" panose="02010609060101010101" pitchFamily="49" charset="-122"/>
                <a:ea typeface="黑体" panose="02010609060101010101" pitchFamily="49" charset="-122"/>
                <a:sym typeface="+mn-ea"/>
              </a:rPr>
              <a:t>小</a:t>
            </a:r>
            <a:r>
              <a:rPr lang="zh-CN" altLang="en-US" sz="7200" b="1">
                <a:solidFill>
                  <a:schemeClr val="tx1"/>
                </a:solidFill>
                <a:latin typeface="黑体" panose="02010609060101010101" pitchFamily="49" charset="-122"/>
                <a:ea typeface="黑体" panose="02010609060101010101" pitchFamily="49" charset="-122"/>
                <a:sym typeface="+mn-ea"/>
              </a:rPr>
              <a:t>亮，实在抱歉，我觉得现在你跟球队的要求确实有距离。咱俩还是一起再练练吧，到时候我肯定推荐你加入。</a:t>
            </a:r>
            <a:endParaRPr lang="zh-CN" altLang="en-US" sz="72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7272338" y="5840413"/>
            <a:ext cx="1835150" cy="1031875"/>
          </a:xfrm>
          <a:prstGeom prst="rect">
            <a:avLst/>
          </a:prstGeom>
          <a:noFill/>
          <a:ln w="9525">
            <a:noFill/>
          </a:ln>
        </p:spPr>
      </p:pic>
    </p:spTree>
  </p:cSld>
  <p:clrMapOvr>
    <a:masterClrMapping/>
  </p:clrMapOvr>
  <p:transition>
    <p:cover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67030"/>
            <a:ext cx="9171940" cy="6404610"/>
          </a:xfrm>
        </p:spPr>
        <p:txBody>
          <a:bodyPr/>
          <a:lstStyle/>
          <a:p>
            <a:pPr algn="l" eaLnBrk="1" hangingPunct="1"/>
            <a:r>
              <a:rPr lang="en-US" altLang="zh-CN" sz="3600" b="1" kern="1200">
                <a:solidFill>
                  <a:schemeClr val="tx1"/>
                </a:solidFill>
                <a:latin typeface="黑体" panose="02010609060101010101" pitchFamily="49" charset="-122"/>
                <a:ea typeface="黑体" panose="02010609060101010101" pitchFamily="49" charset="-122"/>
                <a:cs typeface="+mn-cs"/>
              </a:rPr>
              <a:t>3</a:t>
            </a:r>
            <a:r>
              <a:rPr lang="zh-CN" altLang="zh-CN" sz="3600" b="1" kern="1200">
                <a:solidFill>
                  <a:schemeClr val="tx1"/>
                </a:solidFill>
                <a:latin typeface="黑体" panose="02010609060101010101" pitchFamily="49" charset="-122"/>
                <a:ea typeface="黑体" panose="02010609060101010101" pitchFamily="49" charset="-122"/>
                <a:cs typeface="+mn-cs"/>
              </a:rPr>
              <a:t>、</a:t>
            </a:r>
            <a:r>
              <a:rPr lang="zh-CN" altLang="en-US" sz="3600" b="1" kern="1200">
                <a:solidFill>
                  <a:schemeClr val="tx1"/>
                </a:solidFill>
                <a:latin typeface="黑体" panose="02010609060101010101" pitchFamily="49" charset="-122"/>
                <a:ea typeface="黑体" panose="02010609060101010101" pitchFamily="49" charset="-122"/>
                <a:cs typeface="+mn-cs"/>
              </a:rPr>
              <a:t>某校初三（2）班同学在阅读《西游记》时，对唐僧这个人物有两种不同看法，为此语文老师组织了一场辩论。假如你是反方，针对正方辩词该怎么说? 正方：我方认为，唐僧能历尽千辛万苦去西天取经。他意志坚定，不管遇到什么困难，从来没有动摇取经的决心；他心地善良，有仁爱之心，即使误放妖魔，也不愿伤及无辜；他不求名，不贪财，是一个可亲可敬的人。</a:t>
            </a:r>
          </a:p>
          <a:p>
            <a:pPr algn="l" eaLnBrk="1" hangingPunct="1"/>
            <a:r>
              <a:rPr lang="zh-CN" altLang="en-US" sz="3600" b="1" kern="1200">
                <a:solidFill>
                  <a:schemeClr val="tx1"/>
                </a:solidFill>
                <a:latin typeface="黑体" panose="02010609060101010101" pitchFamily="49" charset="-122"/>
                <a:ea typeface="黑体" panose="02010609060101010101" pitchFamily="49" charset="-122"/>
                <a:cs typeface="+mn-cs"/>
              </a:rPr>
              <a:t> </a:t>
            </a:r>
            <a:r>
              <a:rPr lang="zh-CN" altLang="en-US" sz="4400" b="1" kern="1200">
                <a:solidFill>
                  <a:srgbClr val="FF0000"/>
                </a:solidFill>
                <a:latin typeface="黑体" panose="02010609060101010101" pitchFamily="49" charset="-122"/>
                <a:ea typeface="黑体" panose="02010609060101010101" pitchFamily="49" charset="-122"/>
                <a:cs typeface="+mn-cs"/>
              </a:rPr>
              <a:t>反方：</a:t>
            </a:r>
            <a:r>
              <a:rPr lang="zh-CN" altLang="en-US" sz="4000" b="1">
                <a:solidFill>
                  <a:srgbClr val="FF0000"/>
                </a:solidFill>
                <a:latin typeface="黑体" panose="02010609060101010101" pitchFamily="49" charset="-122"/>
                <a:ea typeface="黑体" panose="02010609060101010101" pitchFamily="49" charset="-122"/>
                <a:sym typeface="+mn-ea"/>
              </a:rPr>
              <a:t>（含标点限</a:t>
            </a:r>
            <a:r>
              <a:rPr lang="en-US" altLang="zh-CN" sz="4000" b="1">
                <a:solidFill>
                  <a:srgbClr val="FF0000"/>
                </a:solidFill>
                <a:latin typeface="黑体" panose="02010609060101010101" pitchFamily="49" charset="-122"/>
                <a:ea typeface="黑体" panose="02010609060101010101" pitchFamily="49" charset="-122"/>
                <a:sym typeface="+mn-ea"/>
              </a:rPr>
              <a:t>80</a:t>
            </a:r>
            <a:r>
              <a:rPr lang="zh-CN" altLang="en-US" sz="4000" b="1">
                <a:solidFill>
                  <a:srgbClr val="FF0000"/>
                </a:solidFill>
                <a:latin typeface="黑体" panose="02010609060101010101" pitchFamily="49" charset="-122"/>
                <a:ea typeface="黑体" panose="02010609060101010101" pitchFamily="49" charset="-122"/>
                <a:sym typeface="+mn-ea"/>
              </a:rPr>
              <a:t>个字内）</a:t>
            </a:r>
            <a:endParaRPr lang="zh-CN" altLang="en-US" sz="4000" b="1" kern="1200">
              <a:solidFill>
                <a:srgbClr val="FF0000"/>
              </a:solidFill>
              <a:latin typeface="黑体" panose="02010609060101010101" pitchFamily="49" charset="-122"/>
              <a:ea typeface="黑体" panose="02010609060101010101" pitchFamily="49" charset="-122"/>
              <a:cs typeface="+mn-cs"/>
              <a:sym typeface="+mn-ea"/>
            </a:endParaRPr>
          </a:p>
          <a:p>
            <a:pPr algn="l" eaLnBrk="1" hangingPunct="1"/>
            <a:endParaRPr lang="zh-CN" altLang="en-US" sz="4000" b="1" kern="1200">
              <a:solidFill>
                <a:schemeClr val="tx1"/>
              </a:solidFill>
              <a:latin typeface="黑体" panose="02010609060101010101" pitchFamily="49" charset="-122"/>
              <a:ea typeface="黑体" panose="02010609060101010101" pitchFamily="49" charset="-122"/>
              <a:cs typeface="+mn-cs"/>
              <a:sym typeface="+mn-ea"/>
            </a:endParaRPr>
          </a:p>
          <a:p>
            <a:pPr algn="l" eaLnBrk="1" hangingPunct="1"/>
            <a:r>
              <a:rPr lang="zh-CN" altLang="en-US" sz="4000" b="1" kern="1200">
                <a:solidFill>
                  <a:schemeClr val="tx1"/>
                </a:solidFill>
                <a:latin typeface="黑体" panose="02010609060101010101" pitchFamily="49" charset="-122"/>
                <a:ea typeface="黑体" panose="02010609060101010101" pitchFamily="49" charset="-122"/>
                <a:cs typeface="+mn-cs"/>
              </a:rPr>
              <a:t>  </a:t>
            </a:r>
            <a:r>
              <a:rPr lang="zh-CN" altLang="en-US" sz="6000" kern="1200">
                <a:solidFill>
                  <a:schemeClr val="tx1"/>
                </a:solidFill>
                <a:latin typeface="+mn-lt"/>
                <a:ea typeface="+mn-ea"/>
                <a:cs typeface="+mn-cs"/>
              </a:rPr>
              <a:t> </a:t>
            </a:r>
          </a:p>
        </p:txBody>
      </p:sp>
      <p:pic>
        <p:nvPicPr>
          <p:cNvPr id="6160" name="图片 6159" descr="0018"/>
          <p:cNvPicPr>
            <a:picLocks noChangeAspect="1"/>
          </p:cNvPicPr>
          <p:nvPr/>
        </p:nvPicPr>
        <p:blipFill>
          <a:blip r:embed="rId3"/>
          <a:stretch>
            <a:fillRect/>
          </a:stretch>
        </p:blipFill>
        <p:spPr>
          <a:xfrm rot="824197" flipH="1">
            <a:off x="7141528" y="5849938"/>
            <a:ext cx="1835150" cy="1031875"/>
          </a:xfrm>
          <a:prstGeom prst="rect">
            <a:avLst/>
          </a:prstGeom>
          <a:noFill/>
          <a:ln w="9525">
            <a:noFill/>
          </a:ln>
        </p:spPr>
      </p:pic>
    </p:spTree>
  </p:cSld>
  <p:clrMapOvr>
    <a:masterClrMapping/>
  </p:clrMapOvr>
  <p:transition>
    <p:cover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0"/>
            <a:ext cx="9171940" cy="7215214"/>
          </a:xfrm>
        </p:spPr>
        <p:txBody>
          <a:bodyPr/>
          <a:lstStyle/>
          <a:p>
            <a:pPr algn="l" eaLnBrk="1" hangingPunct="1"/>
            <a:r>
              <a:rPr lang="zh-CN" altLang="en-US" sz="4800" b="1" smtClean="0">
                <a:solidFill>
                  <a:srgbClr val="FF0000"/>
                </a:solidFill>
                <a:latin typeface="黑体" panose="02010609060101010101" pitchFamily="49" charset="-122"/>
                <a:ea typeface="黑体" panose="02010609060101010101" pitchFamily="49" charset="-122"/>
                <a:sym typeface="+mn-ea"/>
              </a:rPr>
              <a:t>示例：</a:t>
            </a:r>
            <a:r>
              <a:rPr lang="zh-CN" altLang="en-US" sz="4800" b="1" kern="1200" smtClean="0">
                <a:solidFill>
                  <a:schemeClr val="tx1"/>
                </a:solidFill>
                <a:latin typeface="黑体" panose="02010609060101010101" pitchFamily="49" charset="-122"/>
                <a:ea typeface="黑体" panose="02010609060101010101" pitchFamily="49" charset="-122"/>
                <a:cs typeface="+mn-cs"/>
              </a:rPr>
              <a:t>我</a:t>
            </a:r>
            <a:r>
              <a:rPr lang="zh-CN" altLang="en-US" sz="4800" b="1" kern="1200">
                <a:solidFill>
                  <a:schemeClr val="tx1"/>
                </a:solidFill>
                <a:latin typeface="黑体" panose="02010609060101010101" pitchFamily="49" charset="-122"/>
                <a:ea typeface="黑体" panose="02010609060101010101" pitchFamily="49" charset="-122"/>
                <a:cs typeface="+mn-cs"/>
              </a:rPr>
              <a:t>方认为，唐僧的仁爱之心是虚伪的，在惩罚为他一路降妖除魔的悟空时，毫不手软；一意孤行，人妖不辨，常被妖魔鬼怪所迷惑。是一个毫无原则、是非不分、固执己见的人。</a:t>
            </a:r>
            <a:r>
              <a:rPr lang="zh-CN" altLang="en-US" sz="4800" b="1" kern="1200">
                <a:solidFill>
                  <a:srgbClr val="FF0000"/>
                </a:solidFill>
                <a:latin typeface="黑体" panose="02010609060101010101" pitchFamily="49" charset="-122"/>
                <a:ea typeface="黑体" panose="02010609060101010101" pitchFamily="49" charset="-122"/>
                <a:cs typeface="+mn-cs"/>
              </a:rPr>
              <a:t>(反驳有针对性，扣住“固执己见”“人妖不辨”，言之有理即可)</a:t>
            </a:r>
          </a:p>
        </p:txBody>
      </p:sp>
      <p:pic>
        <p:nvPicPr>
          <p:cNvPr id="6160" name="图片 6159" descr="0018"/>
          <p:cNvPicPr>
            <a:picLocks noChangeAspect="1"/>
          </p:cNvPicPr>
          <p:nvPr/>
        </p:nvPicPr>
        <p:blipFill>
          <a:blip r:embed="rId3"/>
          <a:stretch>
            <a:fillRect/>
          </a:stretch>
        </p:blipFill>
        <p:spPr>
          <a:xfrm rot="824197" flipH="1">
            <a:off x="7377113" y="5849938"/>
            <a:ext cx="1835150" cy="1031875"/>
          </a:xfrm>
          <a:prstGeom prst="rect">
            <a:avLst/>
          </a:prstGeom>
          <a:noFill/>
          <a:ln w="9525">
            <a:noFill/>
          </a:ln>
        </p:spPr>
      </p:pic>
    </p:spTree>
  </p:cSld>
  <p:clrMapOvr>
    <a:masterClrMapping/>
  </p:clrMapOvr>
  <p:transition>
    <p:cover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p:nvPr/>
        </p:nvSpPr>
        <p:spPr>
          <a:xfrm>
            <a:off x="1557655" y="1054100"/>
            <a:ext cx="6309360" cy="822960"/>
          </a:xfrm>
          <a:prstGeom prst="rect">
            <a:avLst/>
          </a:prstGeom>
          <a:noFill/>
          <a:ln w="9525">
            <a:noFill/>
          </a:ln>
        </p:spPr>
        <p:txBody>
          <a:bodyPr wrap="square">
            <a:spAutoFit/>
          </a:bodyPr>
          <a:lstStyle/>
          <a:p>
            <a:pPr lvl="0" eaLnBrk="1" hangingPunct="1"/>
            <a:r>
              <a:rPr lang="zh-CN" altLang="en-US" sz="4800" b="1">
                <a:solidFill>
                  <a:srgbClr val="FF0000"/>
                </a:solidFill>
                <a:latin typeface="Verdana" panose="020B0604030504040204" pitchFamily="34" charset="0"/>
                <a:ea typeface="黑体" panose="02010609060101010101" pitchFamily="49" charset="-122"/>
              </a:rPr>
              <a:t>口语交际题的解答准则</a:t>
            </a:r>
          </a:p>
        </p:txBody>
      </p:sp>
      <p:sp>
        <p:nvSpPr>
          <p:cNvPr id="35843" name="Rectangle 3"/>
          <p:cNvSpPr/>
          <p:nvPr/>
        </p:nvSpPr>
        <p:spPr>
          <a:xfrm>
            <a:off x="6350" y="2406650"/>
            <a:ext cx="9137650" cy="3749040"/>
          </a:xfrm>
          <a:prstGeom prst="rect">
            <a:avLst/>
          </a:prstGeom>
          <a:noFill/>
          <a:ln w="9525">
            <a:noFill/>
          </a:ln>
        </p:spPr>
        <p:txBody>
          <a:bodyPr wrap="square">
            <a:spAutoFit/>
          </a:bodyPr>
          <a:lstStyle/>
          <a:p>
            <a:pPr algn="ctr" eaLnBrk="1" hangingPunct="1"/>
            <a:r>
              <a:rPr lang="en-US" altLang="zh-CN" sz="4800" b="1">
                <a:latin typeface="黑体" panose="02010609060101010101" pitchFamily="49" charset="-122"/>
                <a:ea typeface="黑体" panose="02010609060101010101" pitchFamily="49" charset="-122"/>
                <a:cs typeface="+mn-cs"/>
                <a:sym typeface="+mn-ea"/>
              </a:rPr>
              <a:t>1.</a:t>
            </a:r>
            <a:r>
              <a:rPr lang="zh-CN" altLang="en-US" sz="4800" b="1">
                <a:latin typeface="黑体" panose="02010609060101010101" pitchFamily="49" charset="-122"/>
                <a:ea typeface="黑体" panose="02010609060101010101" pitchFamily="49" charset="-122"/>
                <a:sym typeface="+mn-ea"/>
              </a:rPr>
              <a:t>言之有“</a:t>
            </a:r>
            <a:r>
              <a:rPr lang="zh-CN" altLang="en-US" sz="4800" b="1">
                <a:solidFill>
                  <a:srgbClr val="FF0000"/>
                </a:solidFill>
                <a:latin typeface="黑体" panose="02010609060101010101" pitchFamily="49" charset="-122"/>
                <a:ea typeface="黑体" panose="02010609060101010101" pitchFamily="49" charset="-122"/>
                <a:sym typeface="+mn-ea"/>
              </a:rPr>
              <a:t>理</a:t>
            </a:r>
            <a:r>
              <a:rPr lang="zh-CN" altLang="en-US" sz="4800" b="1">
                <a:latin typeface="黑体" panose="02010609060101010101" pitchFamily="49" charset="-122"/>
                <a:ea typeface="黑体" panose="02010609060101010101" pitchFamily="49" charset="-122"/>
                <a:sym typeface="+mn-ea"/>
              </a:rPr>
              <a:t>”</a:t>
            </a:r>
          </a:p>
          <a:p>
            <a:pPr algn="ctr" eaLnBrk="1" hangingPunct="1"/>
            <a:r>
              <a:rPr lang="en-US" altLang="zh-CN" sz="4800" b="1">
                <a:latin typeface="黑体" panose="02010609060101010101" pitchFamily="49" charset="-122"/>
                <a:ea typeface="黑体" panose="02010609060101010101" pitchFamily="49" charset="-122"/>
                <a:cs typeface="+mn-cs"/>
                <a:sym typeface="+mn-ea"/>
              </a:rPr>
              <a:t>2.</a:t>
            </a:r>
            <a:r>
              <a:rPr lang="zh-CN" altLang="en-US" sz="4800" b="1">
                <a:latin typeface="黑体" panose="02010609060101010101" pitchFamily="49" charset="-122"/>
                <a:ea typeface="黑体" panose="02010609060101010101" pitchFamily="49" charset="-122"/>
                <a:cs typeface="+mn-cs"/>
                <a:sym typeface="+mn-ea"/>
              </a:rPr>
              <a:t>言之有“</a:t>
            </a:r>
            <a:r>
              <a:rPr lang="zh-CN" altLang="en-US" sz="4800" b="1">
                <a:solidFill>
                  <a:srgbClr val="FF0000"/>
                </a:solidFill>
                <a:latin typeface="黑体" panose="02010609060101010101" pitchFamily="49" charset="-122"/>
                <a:ea typeface="黑体" panose="02010609060101010101" pitchFamily="49" charset="-122"/>
                <a:cs typeface="+mn-cs"/>
                <a:sym typeface="+mn-ea"/>
              </a:rPr>
              <a:t>礼</a:t>
            </a:r>
            <a:r>
              <a:rPr lang="zh-CN" altLang="en-US" sz="4800" b="1">
                <a:latin typeface="黑体" panose="02010609060101010101" pitchFamily="49" charset="-122"/>
                <a:ea typeface="黑体" panose="02010609060101010101" pitchFamily="49" charset="-122"/>
                <a:cs typeface="+mn-cs"/>
                <a:sym typeface="+mn-ea"/>
              </a:rPr>
              <a:t>”</a:t>
            </a:r>
          </a:p>
          <a:p>
            <a:pPr algn="ctr" eaLnBrk="1" hangingPunct="1"/>
            <a:r>
              <a:rPr lang="en-US" altLang="zh-CN" sz="4800" b="1">
                <a:latin typeface="黑体" panose="02010609060101010101" pitchFamily="49" charset="-122"/>
                <a:ea typeface="黑体" panose="02010609060101010101" pitchFamily="49" charset="-122"/>
                <a:cs typeface="+mn-cs"/>
                <a:sym typeface="+mn-ea"/>
              </a:rPr>
              <a:t>3.</a:t>
            </a:r>
            <a:r>
              <a:rPr lang="zh-CN" altLang="en-US" sz="4800" b="1">
                <a:latin typeface="黑体" panose="02010609060101010101" pitchFamily="49" charset="-122"/>
                <a:ea typeface="黑体" panose="02010609060101010101" pitchFamily="49" charset="-122"/>
                <a:cs typeface="+mn-cs"/>
                <a:sym typeface="+mn-ea"/>
              </a:rPr>
              <a:t>言之有“</a:t>
            </a:r>
            <a:r>
              <a:rPr lang="zh-CN" altLang="en-US" sz="4800" b="1">
                <a:solidFill>
                  <a:srgbClr val="FF0000"/>
                </a:solidFill>
                <a:latin typeface="黑体" panose="02010609060101010101" pitchFamily="49" charset="-122"/>
                <a:ea typeface="黑体" panose="02010609060101010101" pitchFamily="49" charset="-122"/>
                <a:cs typeface="+mn-cs"/>
                <a:sym typeface="+mn-ea"/>
              </a:rPr>
              <a:t>物</a:t>
            </a:r>
            <a:r>
              <a:rPr lang="zh-CN" altLang="en-US" sz="4800" b="1">
                <a:latin typeface="黑体" panose="02010609060101010101" pitchFamily="49" charset="-122"/>
                <a:ea typeface="黑体" panose="02010609060101010101" pitchFamily="49" charset="-122"/>
                <a:cs typeface="+mn-cs"/>
                <a:sym typeface="+mn-ea"/>
              </a:rPr>
              <a:t>”</a:t>
            </a:r>
            <a:endParaRPr lang="zh-CN" altLang="en-US" sz="4800" b="1" kern="1200">
              <a:solidFill>
                <a:schemeClr val="tx1"/>
              </a:solidFill>
              <a:latin typeface="黑体" panose="02010609060101010101" pitchFamily="49" charset="-122"/>
              <a:ea typeface="黑体" panose="02010609060101010101" pitchFamily="49" charset="-122"/>
              <a:cs typeface="+mn-cs"/>
            </a:endParaRPr>
          </a:p>
          <a:p>
            <a:pPr algn="ctr" eaLnBrk="1" hangingPunct="1"/>
            <a:r>
              <a:rPr lang="en-US" altLang="zh-CN" sz="4800" b="1">
                <a:latin typeface="黑体" panose="02010609060101010101" pitchFamily="49" charset="-122"/>
                <a:ea typeface="黑体" panose="02010609060101010101" pitchFamily="49" charset="-122"/>
                <a:cs typeface="+mn-cs"/>
                <a:sym typeface="+mn-ea"/>
              </a:rPr>
              <a:t>4.</a:t>
            </a:r>
            <a:r>
              <a:rPr lang="zh-CN" altLang="en-US" sz="4800" b="1">
                <a:latin typeface="黑体" panose="02010609060101010101" pitchFamily="49" charset="-122"/>
                <a:ea typeface="黑体" panose="02010609060101010101" pitchFamily="49" charset="-122"/>
                <a:cs typeface="+mn-cs"/>
                <a:sym typeface="+mn-ea"/>
              </a:rPr>
              <a:t>言之有“</a:t>
            </a:r>
            <a:r>
              <a:rPr lang="zh-CN" altLang="en-US" sz="4800" b="1">
                <a:solidFill>
                  <a:srgbClr val="FF0000"/>
                </a:solidFill>
                <a:latin typeface="黑体" panose="02010609060101010101" pitchFamily="49" charset="-122"/>
                <a:ea typeface="黑体" panose="02010609060101010101" pitchFamily="49" charset="-122"/>
                <a:cs typeface="+mn-cs"/>
                <a:sym typeface="+mn-ea"/>
              </a:rPr>
              <a:t>序</a:t>
            </a:r>
            <a:r>
              <a:rPr lang="zh-CN" altLang="en-US" sz="4800" b="1">
                <a:latin typeface="黑体" panose="02010609060101010101" pitchFamily="49" charset="-122"/>
                <a:ea typeface="黑体" panose="02010609060101010101" pitchFamily="49" charset="-122"/>
                <a:cs typeface="+mn-cs"/>
                <a:sym typeface="+mn-ea"/>
              </a:rPr>
              <a:t>”</a:t>
            </a:r>
            <a:endParaRPr lang="zh-CN" altLang="en-US" sz="4800" b="1" kern="1200">
              <a:solidFill>
                <a:schemeClr val="tx1"/>
              </a:solidFill>
              <a:latin typeface="黑体" panose="02010609060101010101" pitchFamily="49" charset="-122"/>
              <a:ea typeface="黑体" panose="02010609060101010101" pitchFamily="49" charset="-122"/>
              <a:cs typeface="+mn-cs"/>
            </a:endParaRPr>
          </a:p>
          <a:p>
            <a:pPr algn="ctr" eaLnBrk="1" hangingPunct="1"/>
            <a:r>
              <a:rPr lang="en-US" altLang="zh-CN" sz="4800" b="1">
                <a:latin typeface="黑体" panose="02010609060101010101" pitchFamily="49" charset="-122"/>
                <a:ea typeface="黑体" panose="02010609060101010101" pitchFamily="49" charset="-122"/>
                <a:cs typeface="+mn-cs"/>
                <a:sym typeface="+mn-ea"/>
              </a:rPr>
              <a:t>5.</a:t>
            </a:r>
            <a:r>
              <a:rPr lang="zh-CN" altLang="en-US" sz="4800" b="1">
                <a:latin typeface="黑体" panose="02010609060101010101" pitchFamily="49" charset="-122"/>
                <a:ea typeface="黑体" panose="02010609060101010101" pitchFamily="49" charset="-122"/>
                <a:cs typeface="+mn-cs"/>
                <a:sym typeface="+mn-ea"/>
              </a:rPr>
              <a:t>言之有“</a:t>
            </a:r>
            <a:r>
              <a:rPr lang="zh-CN" altLang="en-US" sz="4800" b="1">
                <a:solidFill>
                  <a:srgbClr val="FF0000"/>
                </a:solidFill>
                <a:latin typeface="黑体" panose="02010609060101010101" pitchFamily="49" charset="-122"/>
                <a:ea typeface="黑体" panose="02010609060101010101" pitchFamily="49" charset="-122"/>
                <a:cs typeface="+mn-cs"/>
                <a:sym typeface="+mn-ea"/>
              </a:rPr>
              <a:t>节</a:t>
            </a:r>
            <a:r>
              <a:rPr lang="zh-CN" altLang="en-US" sz="4800" b="1">
                <a:latin typeface="黑体" panose="02010609060101010101" pitchFamily="49" charset="-122"/>
                <a:ea typeface="黑体" panose="02010609060101010101" pitchFamily="49" charset="-122"/>
                <a:cs typeface="+mn-cs"/>
                <a:sym typeface="+mn-ea"/>
              </a:rPr>
              <a:t>”</a:t>
            </a:r>
            <a:endParaRPr lang="zh-CN" altLang="en-US" sz="4800" b="1">
              <a:solidFill>
                <a:srgbClr val="0000CC"/>
              </a:solidFill>
              <a:latin typeface="黑体" panose="02010609060101010101" pitchFamily="49" charset="-122"/>
              <a:ea typeface="黑体" panose="02010609060101010101" pitchFamily="49" charset="-122"/>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58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4"/>
          <p:cNvSpPr/>
          <p:nvPr/>
        </p:nvSpPr>
        <p:spPr>
          <a:xfrm>
            <a:off x="1042988" y="4797425"/>
            <a:ext cx="576262" cy="647700"/>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spAutoFit/>
          </a:bodyPr>
          <a:lstStyle/>
          <a:p>
            <a:pPr lvl="0" eaLnBrk="1" hangingPunct="1"/>
            <a:endParaRPr lang="zh-CN" altLang="en-US">
              <a:latin typeface="Arial" panose="020B0604020202020204" pitchFamily="34" charset="0"/>
              <a:ea typeface="宋体" panose="02010600030101010101" pitchFamily="2" charset="-122"/>
            </a:endParaRPr>
          </a:p>
        </p:txBody>
      </p:sp>
      <p:pic>
        <p:nvPicPr>
          <p:cNvPr id="87043" name="Picture 2" descr="E:\amy项目\模板\茶\1\1.png"/>
          <p:cNvPicPr>
            <a:picLocks noChangeAspect="1"/>
          </p:cNvPicPr>
          <p:nvPr/>
        </p:nvPicPr>
        <p:blipFill>
          <a:blip r:embed="rId2"/>
          <a:srcRect r="17809" b="13918"/>
          <a:stretch>
            <a:fillRect/>
          </a:stretch>
        </p:blipFill>
        <p:spPr>
          <a:xfrm>
            <a:off x="0" y="0"/>
            <a:ext cx="9144000" cy="6865938"/>
          </a:xfrm>
          <a:prstGeom prst="rect">
            <a:avLst/>
          </a:prstGeom>
          <a:noFill/>
          <a:ln w="9525">
            <a:noFill/>
          </a:ln>
        </p:spPr>
      </p:pic>
      <p:pic>
        <p:nvPicPr>
          <p:cNvPr id="10276" name="图片 11" descr="9.png"/>
          <p:cNvPicPr>
            <a:picLocks noChangeAspect="1"/>
          </p:cNvPicPr>
          <p:nvPr/>
        </p:nvPicPr>
        <p:blipFill>
          <a:blip r:embed="rId3"/>
          <a:stretch>
            <a:fillRect/>
          </a:stretch>
        </p:blipFill>
        <p:spPr>
          <a:xfrm>
            <a:off x="6975475" y="-1090612"/>
            <a:ext cx="223838" cy="166687"/>
          </a:xfrm>
          <a:prstGeom prst="rect">
            <a:avLst/>
          </a:prstGeom>
          <a:noFill/>
          <a:ln w="9525">
            <a:noFill/>
          </a:ln>
        </p:spPr>
      </p:pic>
      <p:pic>
        <p:nvPicPr>
          <p:cNvPr id="10277" name="图片 12" descr="10.png"/>
          <p:cNvPicPr>
            <a:picLocks noChangeAspect="1"/>
          </p:cNvPicPr>
          <p:nvPr/>
        </p:nvPicPr>
        <p:blipFill>
          <a:blip r:embed="rId4"/>
          <a:stretch>
            <a:fillRect/>
          </a:stretch>
        </p:blipFill>
        <p:spPr>
          <a:xfrm>
            <a:off x="6189663" y="-674687"/>
            <a:ext cx="334962" cy="182562"/>
          </a:xfrm>
          <a:prstGeom prst="rect">
            <a:avLst/>
          </a:prstGeom>
          <a:noFill/>
          <a:ln w="9525">
            <a:noFill/>
          </a:ln>
        </p:spPr>
      </p:pic>
      <p:pic>
        <p:nvPicPr>
          <p:cNvPr id="10278" name="图片 13" descr="11.png"/>
          <p:cNvPicPr>
            <a:picLocks noChangeAspect="1"/>
          </p:cNvPicPr>
          <p:nvPr/>
        </p:nvPicPr>
        <p:blipFill>
          <a:blip r:embed="rId5"/>
          <a:stretch>
            <a:fillRect/>
          </a:stretch>
        </p:blipFill>
        <p:spPr>
          <a:xfrm>
            <a:off x="285750" y="-1063625"/>
            <a:ext cx="174625" cy="381000"/>
          </a:xfrm>
          <a:prstGeom prst="rect">
            <a:avLst/>
          </a:prstGeom>
          <a:noFill/>
          <a:ln w="9525">
            <a:noFill/>
          </a:ln>
        </p:spPr>
      </p:pic>
      <p:pic>
        <p:nvPicPr>
          <p:cNvPr id="10279" name="图片 14" descr="12.png"/>
          <p:cNvPicPr>
            <a:picLocks noChangeAspect="1"/>
          </p:cNvPicPr>
          <p:nvPr/>
        </p:nvPicPr>
        <p:blipFill>
          <a:blip r:embed="rId6"/>
          <a:stretch>
            <a:fillRect/>
          </a:stretch>
        </p:blipFill>
        <p:spPr>
          <a:xfrm>
            <a:off x="1069975" y="-831850"/>
            <a:ext cx="407988" cy="298450"/>
          </a:xfrm>
          <a:prstGeom prst="rect">
            <a:avLst/>
          </a:prstGeom>
          <a:noFill/>
          <a:ln w="9525">
            <a:noFill/>
          </a:ln>
        </p:spPr>
      </p:pic>
      <p:pic>
        <p:nvPicPr>
          <p:cNvPr id="10280" name="图片 15" descr="7.png"/>
          <p:cNvPicPr>
            <a:picLocks noChangeAspect="1"/>
          </p:cNvPicPr>
          <p:nvPr/>
        </p:nvPicPr>
        <p:blipFill>
          <a:blip r:embed="rId7"/>
          <a:stretch>
            <a:fillRect/>
          </a:stretch>
        </p:blipFill>
        <p:spPr>
          <a:xfrm>
            <a:off x="2984500" y="-854075"/>
            <a:ext cx="349250" cy="381000"/>
          </a:xfrm>
          <a:prstGeom prst="rect">
            <a:avLst/>
          </a:prstGeom>
          <a:noFill/>
          <a:ln w="9525">
            <a:noFill/>
          </a:ln>
        </p:spPr>
      </p:pic>
      <p:pic>
        <p:nvPicPr>
          <p:cNvPr id="10281" name="图片 16" descr="8.png"/>
          <p:cNvPicPr>
            <a:picLocks noChangeAspect="1"/>
          </p:cNvPicPr>
          <p:nvPr/>
        </p:nvPicPr>
        <p:blipFill>
          <a:blip r:embed="rId8"/>
          <a:stretch>
            <a:fillRect/>
          </a:stretch>
        </p:blipFill>
        <p:spPr>
          <a:xfrm>
            <a:off x="4572000" y="-706437"/>
            <a:ext cx="381000" cy="390525"/>
          </a:xfrm>
          <a:prstGeom prst="rect">
            <a:avLst/>
          </a:prstGeom>
          <a:noFill/>
          <a:ln w="9525">
            <a:noFill/>
          </a:ln>
        </p:spPr>
      </p:pic>
      <p:sp>
        <p:nvSpPr>
          <p:cNvPr id="10285" name="Text Box 45"/>
          <p:cNvSpPr txBox="1">
            <a:spLocks noChangeArrowheads="1"/>
          </p:cNvSpPr>
          <p:nvPr/>
        </p:nvSpPr>
        <p:spPr bwMode="auto">
          <a:xfrm>
            <a:off x="1043305" y="2235835"/>
            <a:ext cx="8803640" cy="107061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lvl="0" algn="l" eaLnBrk="1" hangingPunct="1"/>
            <a:r>
              <a:rPr lang="zh-CN" altLang="en-US" sz="6000" b="0">
                <a:solidFill>
                  <a:srgbClr val="FF0000"/>
                </a:solidFill>
                <a:latin typeface="Arial" panose="020B0604020202020204" pitchFamily="34" charset="0"/>
                <a:ea typeface="方正综艺简体" pitchFamily="2" charset="-122"/>
              </a:rPr>
              <a:t>谢谢大家的光临指导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0" presetClass="path" presetSubtype="0" repeatCount="indefinite" fill="hold" nodeType="withEffect">
                                  <p:stCondLst>
                                    <p:cond delay="1100"/>
                                  </p:stCondLst>
                                  <p:childTnLst>
                                    <p:animMotion origin="layout" path="M 1.11111E-06 -3.33333E-06 C 0.0184 0.005 0.02951 0.03083 0.04444 0.04667 C 0.05069 0.06167 0.0618 0.07167 0.06805 0.08667 C 0.07326 0.09917 0.07795 0.11111 0.08472 0.12222 C 0.08941 0.15222 0.09844 0.17917 0.10694 0.20667 C 0.10955 0.215 0.11059 0.22667 0.1125 0.23555 C 0.11302 0.23778 0.11389 0.24222 0.11389 0.24222 C 0.11649 0.27167 0.1158 0.30139 0.11805 0.33083 C 0.11875 0.35861 0.11788 0.39222 0.12222 0.42 C 0.1243 0.43333 0.12778 0.44694 0.13055 0.46 C 0.13385 0.47555 0.13663 0.49139 0.14028 0.50667 C 0.14166 0.5125 0.14132 0.51694 0.14305 0.52222 C 0.14705 0.535 0.14496 0.52222 0.14861 0.53778 C 0.15208 0.55278 0.15399 0.56861 0.15972 0.58222 C 0.175 0.61889 0.15798 0.5775 0.16944 0.59778 C 0.1717 0.60167 0.17986 0.61944 0.18333 0.62667 C 0.18837 0.63722 0.1967 0.64778 0.20278 0.65778 C 0.20868 0.66722 0.21302 0.68028 0.21805 0.69111 C 0.22153 0.69861 0.22639 0.70444 0.23055 0.71111 C 0.2335 0.71583 0.2342 0.72305 0.23611 0.72889 C 0.23802 0.735 0.24166 0.73944 0.24444 0.74444 C 0.25521 0.76361 0.26632 0.78167 0.27778 0.8 C 0.28368 0.80944 0.28472 0.81528 0.28889 0.82444 C 0.29531 0.83833 0.30208 0.85222 0.30972 0.86444 C 0.31267 0.87639 0.31666 0.88778 0.31944 0.9 C 0.32205 0.91139 0.32326 0.92167 0.32639 0.93333 C 0.32864 0.95167 0.33507 0.96639 0.33889 0.98444 C 0.34305 1.00472 0.34861 1.02417 0.35278 1.04444 C 0.35503 1.09472 0.3566 1.10555 0.35416 1.16889 C 0.35364 1.18139 0.35 1.19611 0.35 1.20889" pathEditMode="relative" ptsTypes="fffffffffffffffffffffffffffffA">
                                      <p:cBhvr>
                                        <p:cTn id="6" dur="1500" fill="hold"/>
                                        <p:tgtEl>
                                          <p:spTgt spid="10279"/>
                                        </p:tgtEl>
                                        <p:attrNameLst>
                                          <p:attrName>ppt_x</p:attrName>
                                          <p:attrName>ppt_y</p:attrName>
                                        </p:attrNameLst>
                                      </p:cBhvr>
                                    </p:animMotion>
                                  </p:childTnLst>
                                </p:cTn>
                              </p:par>
                              <p:par>
                                <p:cTn id="7" presetID="0" presetClass="path" presetSubtype="0" repeatCount="indefinite" fill="hold" nodeType="withEffect">
                                  <p:stCondLst>
                                    <p:cond delay="2300"/>
                                  </p:stCondLst>
                                  <p:childTnLst>
                                    <p:animMotion origin="layout" path="M 3.05556E-06 -3.33333E-06 C -0.00104 0.04556 -0.00156 0.09861 -0.0125 0.14222 C -0.01441 0.16028 -0.0158 0.1825 -0.02222 0.19778 C -0.02518 0.22611 -0.02101 0.19806 -0.02778 0.22 C -0.0309 0.23 -0.03281 0.25639 -0.03472 0.26889 C -0.03577 0.29222 -0.03629 0.31194 -0.04306 0.33333 C -0.04497 0.33917 -0.04861 0.35111 -0.04861 0.35111 C -0.05 0.36472 -0.05243 0.3775 -0.05417 0.39111 C -0.05469 0.40889 -0.05417 0.42667 -0.05556 0.44444 C -0.0566 0.45889 -0.06094 0.47222 -0.0625 0.48667 C -0.06754 0.535 -0.0717 0.58361 -0.07917 0.63111 C -0.0809 0.65861 -0.08281 0.6825 -0.08611 0.70889 C -0.08768 0.7825 -0.09757 0.89194 -0.08472 0.95333 C -0.0842 0.98083 -0.08455 1.00833 -0.08334 1.03556 C -0.08316 1.03833 -0.08125 1.03972 -0.08056 1.04222 C -0.07934 1.04639 -0.07847 1.05111 -0.07778 1.05556 C -0.07587 1.06639 -0.07483 1.07944 -0.07084 1.08889 C -0.06788 1.09611 -0.06302 1.10222 -0.05972 1.10889 C -0.05226 1.12417 -0.04445 1.15194 -0.04445 1.17111" pathEditMode="relative" ptsTypes="ffffffffffffffffffA">
                                      <p:cBhvr>
                                        <p:cTn id="8" dur="1500" fill="hold"/>
                                        <p:tgtEl>
                                          <p:spTgt spid="10280"/>
                                        </p:tgtEl>
                                        <p:attrNameLst>
                                          <p:attrName>ppt_x</p:attrName>
                                          <p:attrName>ppt_y</p:attrName>
                                        </p:attrNameLst>
                                      </p:cBhvr>
                                    </p:animMotion>
                                  </p:childTnLst>
                                </p:cTn>
                              </p:par>
                              <p:par>
                                <p:cTn id="9" presetID="0" presetClass="path" presetSubtype="0" repeatCount="indefinite" fill="hold" nodeType="withEffect">
                                  <p:stCondLst>
                                    <p:cond delay="600"/>
                                  </p:stCondLst>
                                  <p:childTnLst>
                                    <p:animMotion origin="layout" path="M 1.11111E-06 4.33681E-19 C -0.00139 0.03555 -0.00451 0.05833 -0.00972 0.09111 C -0.00938 0.12444 -0.01667 0.22583 0.00139 0.26861 C 0.00451 0.28833 0.00955 0.30639 0.01528 0.32417 C 0.01979 0.33889 0.0243 0.35278 0.02917 0.36639 C 0.03038 0.37028 0.03055 0.37417 0.03194 0.37778 C 0.03299 0.38 0.03489 0.38028 0.03611 0.38222 C 0.04271 0.39278 0.05052 0.41333 0.05694 0.42639 C 0.06649 0.44639 0.07639 0.46444 0.0875 0.48222 C 0.0908 0.4875 0.0934 0.49361 0.09722 0.49778 C 0.11319 0.51444 0.12743 0.53861 0.14444 0.55305 C 0.14462 0.55305 0.15781 0.56194 0.15972 0.56417 C 0.16771 0.57417 0.17483 0.58694 0.18333 0.59555 C 0.19132 0.60361 0.20017 0.61028 0.20833 0.61778 C 0.21441 0.62305 0.22014 0.63028 0.22639 0.63555 C 0.23194 0.64028 0.23871 0.64194 0.24305 0.64861 C 0.25712 0.67139 0.27569 0.68444 0.29444 0.69333 C 0.31007 0.71 0.29496 0.69583 0.3125 0.70639 C 0.32187 0.7125 0.33003 0.72278 0.33889 0.72889 C 0.35104 0.73694 0.3691 0.74333 0.38194 0.74861 C 0.39271 0.75305 0.40677 0.765 0.41667 0.77111 C 0.42899 0.77861 0.4441 0.77805 0.45694 0.78 C 0.50312 0.79444 0.55156 0.79305 0.59861 0.79305" pathEditMode="relative" ptsTypes="ffffffffffffffffffffffA">
                                      <p:cBhvr>
                                        <p:cTn id="10" dur="1500" fill="hold"/>
                                        <p:tgtEl>
                                          <p:spTgt spid="10281"/>
                                        </p:tgtEl>
                                        <p:attrNameLst>
                                          <p:attrName>ppt_x</p:attrName>
                                          <p:attrName>ppt_y</p:attrName>
                                        </p:attrNameLst>
                                      </p:cBhvr>
                                    </p:animMotion>
                                  </p:childTnLst>
                                </p:cTn>
                              </p:par>
                              <p:par>
                                <p:cTn id="11" presetID="0" presetClass="path" presetSubtype="0" repeatCount="indefinite" fill="hold" nodeType="withEffect">
                                  <p:stCondLst>
                                    <p:cond delay="1200"/>
                                  </p:stCondLst>
                                  <p:childTnLst>
                                    <p:animMotion origin="layout" path="M 5.55556E-07 1.11111E-06 C 0.00191 0.00639 0.00226 0.01361 0.00417 0.02 C 0.00608 0.02639 0.0125 0.03806 0.01528 0.04445 C 0.02848 0.07639 0.04306 0.10834 0.05834 0.13778 C 0.07344 0.16723 0.09202 0.19223 0.10695 0.22223 C 0.12518 0.25861 0.14237 0.29695 0.15834 0.33556 C 0.16112 0.35028 0.16459 0.365 0.16667 0.38 C 0.17049 0.40861 0.16598 0.38584 0.16945 0.40195 C 0.17119 0.42528 0.17309 0.44889 0.17778 0.47111 C 0.18039 0.50528 0.18542 0.53556 0.19167 0.56889 C 0.19445 0.61667 0.19167 0.60889 0.20278 0.64445 C 0.20573 0.6675 0.20816 0.69028 0.21112 0.71306 C 0.21285 0.74611 0.22032 0.77445 0.22778 0.80417 C 0.23021 0.82695 0.2316 0.85056 0.23473 0.87334 C 0.23612 0.88361 0.24011 0.89195 0.24167 0.90223 C 0.24271 0.90889 0.24358 0.91556 0.24445 0.92223 C 0.24584 0.9325 0.24862 0.95306 0.24862 0.95306 C 0.24966 0.97084 0.2507 0.98973 0.25417 1.00667 C 0.25678 1.03611 0.2599 1.06584 0.2625 1.09556 C 0.26563 1.13028 0.26546 1.16584 0.27084 1.2 C 0.27309 1.23306 0.27639 1.26223 0.27639 1.29556" pathEditMode="relative" ptsTypes="ffffffffffffffffffffA">
                                      <p:cBhvr>
                                        <p:cTn id="12" dur="1500" fill="hold"/>
                                        <p:tgtEl>
                                          <p:spTgt spid="10278"/>
                                        </p:tgtEl>
                                        <p:attrNameLst>
                                          <p:attrName>ppt_x</p:attrName>
                                          <p:attrName>ppt_y</p:attrName>
                                        </p:attrNameLst>
                                      </p:cBhvr>
                                    </p:animMotion>
                                  </p:childTnLst>
                                </p:cTn>
                              </p:par>
                              <p:par>
                                <p:cTn id="13" presetID="0" presetClass="path" presetSubtype="0" repeatCount="indefinite" fill="hold" nodeType="withEffect">
                                  <p:stCondLst>
                                    <p:cond delay="1400"/>
                                  </p:stCondLst>
                                  <p:childTnLst>
                                    <p:animMotion origin="layout" path="M 6.94444E-06 1.11111E-06 C -0.00711 0.01694 -0.01597 0.0325 -0.0236 0.04889 C -0.0269 0.05583 -0.02864 0.06417 -0.03194 0.07111 C -0.03819 0.085 -0.04496 0.09778 -0.05138 0.11139 C -0.06197 0.13305 -0.07378 0.15333 -0.08194 0.17778 C -0.0894 0.20028 -0.09895 0.21972 -0.10833 0.24 C -0.11388 0.25194 -0.12499 0.27555 -0.12499 0.27555 C -0.12847 0.29194 -0.13819 0.30361 -0.14166 0.32 C -0.14652 0.34333 -0.15294 0.36583 -0.1611 0.38667 C -0.16388 0.40944 -0.16006 0.38583 -0.16944 0.41555 C -0.17239 0.42472 -0.17413 0.43472 -0.17638 0.44444 C -0.18176 0.46805 -0.18541 0.49194 -0.19027 0.51555 C -0.19235 0.545 -0.19826 0.5725 -0.20555 0.6 C -0.20781 0.62611 -0.21163 0.65167 -0.21388 0.67778 C -0.21614 0.70389 -0.21371 0.69 -0.21666 0.70444 C -0.2184 0.72333 -0.21978 0.74417 -0.2236 0.76222 C -0.22777 0.80889 -0.23315 0.85639 -0.24027 0.90222 C -0.24322 0.94444 -0.24044 0.92944 -0.24444 0.94889 C -0.24426 0.96833 -0.24982 1.10083 -0.24027 1.16222 C -0.23975 1.1725 -0.23749 1.18861 -0.23749 1.2" pathEditMode="relative" ptsTypes="fffffffffffffffffffA">
                                      <p:cBhvr>
                                        <p:cTn id="14" dur="1500" fill="hold"/>
                                        <p:tgtEl>
                                          <p:spTgt spid="10276"/>
                                        </p:tgtEl>
                                        <p:attrNameLst>
                                          <p:attrName>ppt_x</p:attrName>
                                          <p:attrName>ppt_y</p:attrName>
                                        </p:attrNameLst>
                                      </p:cBhvr>
                                    </p:animMotion>
                                  </p:childTnLst>
                                </p:cTn>
                              </p:par>
                              <p:par>
                                <p:cTn id="15" presetID="0" presetClass="path" presetSubtype="0" repeatCount="indefinite" fill="hold" nodeType="withEffect">
                                  <p:stCondLst>
                                    <p:cond delay="1700"/>
                                  </p:stCondLst>
                                  <p:childTnLst>
                                    <p:animMotion origin="layout" path="M -6.11111E-06 2.22222E-06 C -0.00956 0.00389 -0.01268 0.00583 -0.02084 0.01333 C -0.0257 0.01778 -0.02796 0.02389 -0.03334 0.02667 C -0.04445 0.04444 -0.05799 0.05611 -0.06945 0.07333 C -0.08976 0.10389 -0.1066 0.14139 -0.12917 0.16667 C -0.1323 0.18194 -0.12779 0.16417 -0.1389 0.18444 C -0.13994 0.18611 -0.13942 0.18917 -0.14029 0.19111 C -0.14879 0.21056 -0.16147 0.2325 -0.16945 0.25333 C -0.18959 0.30556 -0.19688 0.36694 -0.21529 0.42 C -0.21806 0.44806 -0.21858 0.475 -0.22362 0.50194 C -0.22362 0.50806 -0.22813 0.61417 -0.21945 0.65556 C -0.21511 0.70333 -0.20591 0.74667 -0.19445 0.79111 C -0.18299 0.83528 -0.1724 0.88333 -0.15417 0.92222 C -0.14428 0.94361 -0.13004 0.96028 -0.12084 0.98222 C -0.10713 1.015 -0.09688 1.06167 -0.07084 1.07556 C -0.06494 1.08722 -0.05921 1.09833 -0.0514 1.10667 C -0.04723 1.1175 -0.04289 1.12611 -0.03612 1.13333 C -0.02692 1.15778 -0.01546 1.18417 -0.00279 1.20444 C -0.00105 1.21278 -0.00279 1.21 0.00138 1.21333" pathEditMode="relative" ptsTypes="ffffffffffffffffffA">
                                      <p:cBhvr>
                                        <p:cTn id="16" dur="1500" fill="hold"/>
                                        <p:tgtEl>
                                          <p:spTgt spid="1027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635" y="319405"/>
            <a:ext cx="9108440" cy="6473825"/>
          </a:xfrm>
        </p:spPr>
        <p:txBody>
          <a:bodyPr/>
          <a:lstStyle/>
          <a:p>
            <a:pPr algn="ctr" eaLnBrk="1" hangingPunct="1"/>
            <a:r>
              <a:rPr lang="en-US" altLang="zh-CN" sz="4000" b="1" kern="1200">
                <a:solidFill>
                  <a:srgbClr val="00B050"/>
                </a:solidFill>
                <a:latin typeface="+mn-lt"/>
                <a:ea typeface="+mn-ea"/>
                <a:cs typeface="+mn-cs"/>
              </a:rPr>
              <a:t> </a:t>
            </a:r>
            <a:endParaRPr lang="zh-CN" altLang="en-US" sz="4000" b="1" kern="1200">
              <a:solidFill>
                <a:schemeClr val="tx1"/>
              </a:solidFill>
              <a:latin typeface="+mn-lt"/>
              <a:ea typeface="+mn-ea"/>
              <a:cs typeface="+mn-cs"/>
            </a:endParaRPr>
          </a:p>
          <a:p>
            <a:pPr algn="l" eaLnBrk="1" hangingPunct="1"/>
            <a:r>
              <a:rPr lang="zh-CN" altLang="en-US" b="1" kern="1200">
                <a:solidFill>
                  <a:schemeClr val="tx1"/>
                </a:solidFill>
                <a:latin typeface="黑体" panose="02010609060101010101" pitchFamily="49" charset="-122"/>
                <a:ea typeface="黑体" panose="02010609060101010101" pitchFamily="49" charset="-122"/>
                <a:cs typeface="+mn-cs"/>
              </a:rPr>
              <a:t>在某班级参行的“从古诗看古代交通”主题探究学习交流会上，老师说：“同学们利用一周的课余时间，搜集、阅读了课内外不少反映古代交通状况的古诗。据我了解，从杜牧的《过华清宫绝句》“</a:t>
            </a:r>
            <a:r>
              <a:rPr lang="zh-CN" altLang="en-US" b="1" kern="1200">
                <a:solidFill>
                  <a:srgbClr val="FF0000"/>
                </a:solidFill>
                <a:latin typeface="黑体" panose="02010609060101010101" pitchFamily="49" charset="-122"/>
                <a:ea typeface="黑体" panose="02010609060101010101" pitchFamily="49" charset="-122"/>
                <a:cs typeface="+mn-cs"/>
              </a:rPr>
              <a:t>一骑红尘妃子笑，无人知是荔枝来</a:t>
            </a:r>
            <a:r>
              <a:rPr lang="zh-CN" altLang="en-US" b="1" kern="1200">
                <a:solidFill>
                  <a:schemeClr val="tx1"/>
                </a:solidFill>
                <a:latin typeface="黑体" panose="02010609060101010101" pitchFamily="49" charset="-122"/>
                <a:ea typeface="黑体" panose="02010609060101010101" pitchFamily="49" charset="-122"/>
                <a:cs typeface="+mn-cs"/>
              </a:rPr>
              <a:t>”这一诗句中，不少同学对</a:t>
            </a:r>
            <a:r>
              <a:rPr lang="zh-CN" altLang="en-US" b="1" kern="1200">
                <a:solidFill>
                  <a:srgbClr val="FF0000"/>
                </a:solidFill>
                <a:latin typeface="黑体" panose="02010609060101010101" pitchFamily="49" charset="-122"/>
                <a:ea typeface="黑体" panose="02010609060101010101" pitchFamily="49" charset="-122"/>
                <a:cs typeface="+mn-cs"/>
              </a:rPr>
              <a:t>古代交通</a:t>
            </a:r>
            <a:r>
              <a:rPr lang="zh-CN" altLang="en-US" b="1" kern="1200">
                <a:solidFill>
                  <a:schemeClr val="tx1"/>
                </a:solidFill>
                <a:latin typeface="黑体" panose="02010609060101010101" pitchFamily="49" charset="-122"/>
                <a:ea typeface="黑体" panose="02010609060101010101" pitchFamily="49" charset="-122"/>
                <a:cs typeface="+mn-cs"/>
              </a:rPr>
              <a:t>就有着不同的发现和感悟。下面就请每个同学把自己从这句诗中的一个发现或一点感悟，用简洁的语言向全班同学交流吧！”</a:t>
            </a:r>
          </a:p>
          <a:p>
            <a:pPr algn="l" eaLnBrk="1" hangingPunct="1"/>
            <a:r>
              <a:rPr lang="zh-CN" altLang="en-US" sz="3600" b="1" kern="1200">
                <a:solidFill>
                  <a:srgbClr val="FF0000"/>
                </a:solidFill>
                <a:latin typeface="黑体" panose="02010609060101010101" pitchFamily="49" charset="-122"/>
                <a:ea typeface="黑体" panose="02010609060101010101" pitchFamily="49" charset="-122"/>
                <a:cs typeface="+mn-cs"/>
              </a:rPr>
              <a:t>假如你是这个班的同学，轮到你发言时，你会怎么说？</a:t>
            </a:r>
            <a:r>
              <a:rPr lang="zh-CN" altLang="en-US" b="1" kern="1200">
                <a:solidFill>
                  <a:schemeClr val="tx1"/>
                </a:solidFill>
                <a:latin typeface="黑体" panose="02010609060101010101" pitchFamily="49" charset="-122"/>
                <a:ea typeface="黑体" panose="02010609060101010101" pitchFamily="49" charset="-122"/>
                <a:cs typeface="+mn-cs"/>
              </a:rPr>
              <a:t>（含标点限60个字内）(5分)</a:t>
            </a:r>
          </a:p>
        </p:txBody>
      </p:sp>
      <p:pic>
        <p:nvPicPr>
          <p:cNvPr id="6160" name="图片 6159" descr="0018"/>
          <p:cNvPicPr>
            <a:picLocks noChangeAspect="1"/>
          </p:cNvPicPr>
          <p:nvPr/>
        </p:nvPicPr>
        <p:blipFill>
          <a:blip r:embed="rId3"/>
          <a:stretch>
            <a:fillRect/>
          </a:stretch>
        </p:blipFill>
        <p:spPr>
          <a:xfrm rot="824197" flipH="1">
            <a:off x="7524433" y="5961063"/>
            <a:ext cx="1835150" cy="1031875"/>
          </a:xfrm>
          <a:prstGeom prst="rect">
            <a:avLst/>
          </a:prstGeom>
          <a:noFill/>
          <a:ln w="9525">
            <a:noFill/>
          </a:ln>
        </p:spPr>
      </p:pic>
    </p:spTree>
  </p:cSld>
  <p:clrMapOvr>
    <a:masterClrMapping/>
  </p:clrMapOvr>
  <p:transition>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00355"/>
            <a:ext cx="9109075" cy="6404610"/>
          </a:xfrm>
        </p:spPr>
        <p:txBody>
          <a:bodyPr/>
          <a:lstStyle/>
          <a:p>
            <a:pPr algn="l" eaLnBrk="1" hangingPunct="1"/>
            <a:r>
              <a:rPr lang="zh-CN" altLang="en-US" sz="2800" b="1">
                <a:solidFill>
                  <a:schemeClr val="tx1"/>
                </a:solidFill>
                <a:latin typeface="黑体" panose="02010609060101010101" pitchFamily="49" charset="-122"/>
                <a:ea typeface="黑体" panose="02010609060101010101" pitchFamily="49" charset="-122"/>
                <a:sym typeface="+mn-ea"/>
              </a:rPr>
              <a:t>在班级举行的“孟母三迁反思交流会”上，老师说：“为了给孟子提供一个好的学习环境，孟母曾经由坟墓边、市场边到学校旁三迁其家。孟母的苦心及其中体现的环境对人的成长的作用，历来为世人所肯定，“孟母三迁”的现实版今天也在我们的周围不断重演。但事物总是有好坏、得失两个方面。今天，就</a:t>
            </a:r>
            <a:r>
              <a:rPr lang="zh-CN" altLang="en-US" sz="2800" b="1">
                <a:solidFill>
                  <a:srgbClr val="FF0000"/>
                </a:solidFill>
                <a:latin typeface="黑体" panose="02010609060101010101" pitchFamily="49" charset="-122"/>
                <a:ea typeface="黑体" panose="02010609060101010101" pitchFamily="49" charset="-122"/>
                <a:sym typeface="+mn-ea"/>
              </a:rPr>
              <a:t>请同学们结合现实，从否定的角度来审视“孟母三迁”，提出一个反对的理由。</a:t>
            </a:r>
            <a:r>
              <a:rPr lang="zh-CN" altLang="en-US" sz="2800" b="1">
                <a:solidFill>
                  <a:schemeClr val="tx1"/>
                </a:solidFill>
                <a:latin typeface="黑体" panose="02010609060101010101" pitchFamily="49" charset="-122"/>
                <a:ea typeface="黑体" panose="02010609060101010101" pitchFamily="49" charset="-122"/>
                <a:sym typeface="+mn-ea"/>
              </a:rPr>
              <a:t>下面就请大家用简洁的语言各抒己见吧！”</a:t>
            </a:r>
          </a:p>
          <a:p>
            <a:pPr algn="l" eaLnBrk="1" hangingPunct="1"/>
            <a:r>
              <a:rPr lang="zh-CN" altLang="en-US" sz="2800" b="1" kern="1200">
                <a:solidFill>
                  <a:srgbClr val="FF0000"/>
                </a:solidFill>
                <a:latin typeface="黑体" panose="02010609060101010101" pitchFamily="49" charset="-122"/>
                <a:ea typeface="黑体" panose="02010609060101010101" pitchFamily="49" charset="-122"/>
                <a:cs typeface="+mn-cs"/>
                <a:sym typeface="+mn-ea"/>
              </a:rPr>
              <a:t>17．假如你是这个班的同学，轮到你发言时，你会怎   说？（含标点限40个字内）（2分）</a:t>
            </a:r>
          </a:p>
          <a:p>
            <a:pPr algn="l" eaLnBrk="1" hangingPunct="1"/>
            <a:r>
              <a:rPr lang="zh-CN" altLang="en-US" sz="2800" b="1" kern="1200">
                <a:solidFill>
                  <a:srgbClr val="FF0000"/>
                </a:solidFill>
                <a:latin typeface="黑体" panose="02010609060101010101" pitchFamily="49" charset="-122"/>
                <a:ea typeface="黑体" panose="02010609060101010101" pitchFamily="49" charset="-122"/>
                <a:cs typeface="+mn-cs"/>
                <a:sym typeface="+mn-ea"/>
              </a:rPr>
              <a:t>18．请根据你在综合性学习和课文学习中对孔子和孟子这两位儒家代表人物的了解，写出两人之间的两点不同之处。（每点含标点限40个字内）（2分）</a:t>
            </a:r>
          </a:p>
        </p:txBody>
      </p:sp>
      <p:pic>
        <p:nvPicPr>
          <p:cNvPr id="6160" name="图片 6159" descr="0018"/>
          <p:cNvPicPr>
            <a:picLocks noChangeAspect="1"/>
          </p:cNvPicPr>
          <p:nvPr/>
        </p:nvPicPr>
        <p:blipFill>
          <a:blip r:embed="rId3"/>
          <a:stretch>
            <a:fillRect/>
          </a:stretch>
        </p:blipFill>
        <p:spPr>
          <a:xfrm rot="824197" flipH="1">
            <a:off x="7800658" y="3736658"/>
            <a:ext cx="1835150" cy="1031875"/>
          </a:xfrm>
          <a:prstGeom prst="rect">
            <a:avLst/>
          </a:prstGeom>
          <a:noFill/>
          <a:ln w="9525">
            <a:noFill/>
          </a:ln>
        </p:spPr>
      </p:pic>
    </p:spTree>
  </p:cSld>
  <p:clrMapOvr>
    <a:masterClrMapping/>
  </p:clrMapOvr>
  <p:transition>
    <p:cover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86080"/>
            <a:ext cx="9109075" cy="6402705"/>
          </a:xfrm>
        </p:spPr>
        <p:txBody>
          <a:bodyPr/>
          <a:lstStyle/>
          <a:p>
            <a:pPr lvl="0" algn="l" eaLnBrk="1" hangingPunct="1">
              <a:spcBef>
                <a:spcPct val="50000"/>
              </a:spcBef>
            </a:pPr>
            <a:r>
              <a:rPr lang="en-US" altLang="zh-CN" sz="4800" b="1">
                <a:solidFill>
                  <a:srgbClr val="FF0000"/>
                </a:solidFill>
                <a:latin typeface="Arial" panose="020B0604020202020204" pitchFamily="34" charset="0"/>
                <a:ea typeface="宋体" panose="02010600030101010101" pitchFamily="2" charset="-122"/>
                <a:sym typeface="+mn-ea"/>
              </a:rPr>
              <a:t>       </a:t>
            </a:r>
            <a:r>
              <a:rPr lang="zh-CN" altLang="en-US" sz="4800" b="1">
                <a:solidFill>
                  <a:srgbClr val="FF0000"/>
                </a:solidFill>
                <a:latin typeface="Arial" panose="020B0604020202020204" pitchFamily="34" charset="0"/>
                <a:ea typeface="宋体" panose="02010600030101010101" pitchFamily="2" charset="-122"/>
                <a:sym typeface="+mn-ea"/>
              </a:rPr>
              <a:t>口语交际常见的题型</a:t>
            </a:r>
            <a:endParaRPr lang="zh-CN" altLang="en-US" sz="4800" b="1">
              <a:solidFill>
                <a:srgbClr val="FF0000"/>
              </a:solidFill>
              <a:latin typeface="Arial" panose="020B0604020202020204" pitchFamily="34" charset="0"/>
              <a:ea typeface="宋体" panose="02010600030101010101" pitchFamily="2" charset="-122"/>
            </a:endParaRPr>
          </a:p>
          <a:p>
            <a:pPr lvl="0" algn="l" eaLnBrk="1" hangingPunct="1">
              <a:spcBef>
                <a:spcPct val="50000"/>
              </a:spcBef>
            </a:pPr>
            <a:r>
              <a:rPr lang="zh-CN" altLang="en-US" sz="4800" b="1">
                <a:solidFill>
                  <a:srgbClr val="0066FF"/>
                </a:solidFill>
                <a:latin typeface="宋体" panose="02010600030101010101" pitchFamily="2" charset="-122"/>
                <a:sym typeface="+mn-ea"/>
              </a:rPr>
              <a:t>     </a:t>
            </a:r>
            <a:r>
              <a:rPr lang="zh-CN" altLang="en-US" sz="5400" b="1">
                <a:solidFill>
                  <a:schemeClr val="tx1"/>
                </a:solidFill>
                <a:latin typeface="黑体" panose="02010609060101010101" pitchFamily="49" charset="-122"/>
                <a:ea typeface="黑体" panose="02010609060101010101" pitchFamily="49" charset="-122"/>
                <a:sym typeface="+mn-ea"/>
              </a:rPr>
              <a:t>一、劝告他人型</a:t>
            </a:r>
          </a:p>
          <a:p>
            <a:pPr lvl="0" algn="l" eaLnBrk="1" hangingPunct="1">
              <a:spcBef>
                <a:spcPct val="50000"/>
              </a:spcBef>
            </a:pPr>
            <a:r>
              <a:rPr lang="zh-CN" altLang="en-US" sz="5400" b="1">
                <a:solidFill>
                  <a:schemeClr val="tx1"/>
                </a:solidFill>
                <a:latin typeface="黑体" panose="02010609060101010101" pitchFamily="49" charset="-122"/>
                <a:ea typeface="黑体" panose="02010609060101010101" pitchFamily="49" charset="-122"/>
                <a:sym typeface="+mn-ea"/>
              </a:rPr>
              <a:t>    二、辩论反驳型</a:t>
            </a:r>
          </a:p>
          <a:p>
            <a:pPr lvl="0" algn="l" eaLnBrk="1" hangingPunct="1">
              <a:spcBef>
                <a:spcPct val="50000"/>
              </a:spcBef>
            </a:pPr>
            <a:r>
              <a:rPr lang="zh-CN" altLang="en-US" sz="5400" b="1">
                <a:solidFill>
                  <a:schemeClr val="tx1"/>
                </a:solidFill>
                <a:latin typeface="黑体" panose="02010609060101010101" pitchFamily="49" charset="-122"/>
                <a:ea typeface="黑体" panose="02010609060101010101" pitchFamily="49" charset="-122"/>
                <a:sym typeface="+mn-ea"/>
              </a:rPr>
              <a:t>    三、采访邀请型</a:t>
            </a:r>
          </a:p>
          <a:p>
            <a:pPr lvl="0" algn="l" eaLnBrk="1" hangingPunct="1">
              <a:spcBef>
                <a:spcPct val="50000"/>
              </a:spcBef>
            </a:pPr>
            <a:r>
              <a:rPr lang="zh-CN" altLang="en-US" sz="5400" b="1">
                <a:solidFill>
                  <a:schemeClr val="tx1"/>
                </a:solidFill>
                <a:latin typeface="黑体" panose="02010609060101010101" pitchFamily="49" charset="-122"/>
                <a:ea typeface="黑体" panose="02010609060101010101" pitchFamily="49" charset="-122"/>
                <a:sym typeface="+mn-ea"/>
              </a:rPr>
              <a:t>    四、言外之意型</a:t>
            </a:r>
            <a:endParaRPr lang="zh-CN" altLang="en-US" sz="54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6948488" y="4868863"/>
            <a:ext cx="1835150" cy="1031875"/>
          </a:xfrm>
          <a:prstGeom prst="rect">
            <a:avLst/>
          </a:prstGeom>
          <a:noFill/>
          <a:ln w="9525">
            <a:noFill/>
          </a:ln>
        </p:spPr>
      </p:pic>
    </p:spTree>
  </p:cSld>
  <p:clrMapOvr>
    <a:masterClrMapping/>
  </p:clrMapOvr>
  <p:transition>
    <p:cover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76555"/>
            <a:ext cx="9109075" cy="6383655"/>
          </a:xfrm>
        </p:spPr>
        <p:txBody>
          <a:bodyPr/>
          <a:lstStyle/>
          <a:p>
            <a:pPr algn="l" eaLnBrk="1" hangingPunct="1"/>
            <a:r>
              <a:rPr lang="zh-CN" altLang="en-US" b="1">
                <a:solidFill>
                  <a:srgbClr val="FF0000"/>
                </a:solidFill>
                <a:latin typeface="黑体" panose="02010609060101010101" pitchFamily="49" charset="-122"/>
                <a:ea typeface="黑体" panose="02010609060101010101" pitchFamily="49" charset="-122"/>
                <a:sym typeface="+mn-ea"/>
              </a:rPr>
              <a:t>一、</a:t>
            </a:r>
            <a:r>
              <a:rPr lang="zh-CN" altLang="en-US" b="1">
                <a:solidFill>
                  <a:schemeClr val="accent1"/>
                </a:solidFill>
                <a:latin typeface="黑体" panose="02010609060101010101" pitchFamily="49" charset="-122"/>
                <a:ea typeface="黑体" panose="02010609060101010101" pitchFamily="49" charset="-122"/>
                <a:sym typeface="+mn-ea"/>
              </a:rPr>
              <a:t>劝告他人型</a:t>
            </a:r>
            <a:endParaRPr lang="zh-CN" altLang="en-US" sz="2800" b="1">
              <a:solidFill>
                <a:srgbClr val="FF0000"/>
              </a:solidFill>
              <a:latin typeface="黑体" panose="02010609060101010101" pitchFamily="49" charset="-122"/>
              <a:ea typeface="黑体" panose="02010609060101010101" pitchFamily="49" charset="-122"/>
              <a:sym typeface="+mn-ea"/>
            </a:endParaRPr>
          </a:p>
          <a:p>
            <a:pPr algn="l" eaLnBrk="1" hangingPunct="1"/>
            <a:r>
              <a:rPr lang="zh-CN" altLang="en-US" sz="4400" b="1">
                <a:solidFill>
                  <a:schemeClr val="tx1"/>
                </a:solidFill>
                <a:latin typeface="黑体" panose="02010609060101010101" pitchFamily="49" charset="-122"/>
                <a:ea typeface="黑体" panose="02010609060101010101" pitchFamily="49" charset="-122"/>
                <a:sym typeface="+mn-ea"/>
              </a:rPr>
              <a:t>   “禁烟令”开始实施后，作为公共场所的学校已经全面禁烟。期中考试后，九年（1）班召开家长会。作为班长的你正在门口引导家长进入教室，这时，一位男家长吸着烟准备进入教室。</a:t>
            </a:r>
            <a:r>
              <a:rPr lang="zh-CN" altLang="en-US" sz="4400" b="1">
                <a:solidFill>
                  <a:srgbClr val="FF0000"/>
                </a:solidFill>
                <a:latin typeface="黑体" panose="02010609060101010101" pitchFamily="49" charset="-122"/>
                <a:ea typeface="黑体" panose="02010609060101010101" pitchFamily="49" charset="-122"/>
                <a:sym typeface="+mn-ea"/>
              </a:rPr>
              <a:t>你应该说些什么来劝阻他？（50字左右）</a:t>
            </a:r>
            <a:r>
              <a:rPr lang="zh-CN" altLang="en-US" sz="4400" b="1">
                <a:solidFill>
                  <a:schemeClr val="tx1"/>
                </a:solidFill>
                <a:latin typeface="黑体" panose="02010609060101010101" pitchFamily="49" charset="-122"/>
                <a:ea typeface="黑体" panose="02010609060101010101" pitchFamily="49" charset="-122"/>
                <a:sym typeface="+mn-ea"/>
              </a:rPr>
              <a:t>（</a:t>
            </a:r>
            <a:r>
              <a:rPr lang="en-US" altLang="zh-CN" sz="4400" b="1">
                <a:solidFill>
                  <a:schemeClr val="tx1"/>
                </a:solidFill>
                <a:latin typeface="黑体" panose="02010609060101010101" pitchFamily="49" charset="-122"/>
                <a:ea typeface="黑体" panose="02010609060101010101" pitchFamily="49" charset="-122"/>
                <a:sym typeface="+mn-ea"/>
              </a:rPr>
              <a:t>3</a:t>
            </a:r>
            <a:r>
              <a:rPr lang="zh-CN" altLang="en-US" sz="4400" b="1">
                <a:solidFill>
                  <a:schemeClr val="tx1"/>
                </a:solidFill>
                <a:latin typeface="黑体" panose="02010609060101010101" pitchFamily="49" charset="-122"/>
                <a:ea typeface="黑体" panose="02010609060101010101" pitchFamily="49" charset="-122"/>
                <a:sym typeface="+mn-ea"/>
              </a:rPr>
              <a:t>分）</a:t>
            </a:r>
          </a:p>
          <a:p>
            <a:pPr eaLnBrk="1" hangingPunct="1"/>
            <a:endParaRPr lang="zh-CN" altLang="en-US" sz="4400" b="1" kern="1200">
              <a:solidFill>
                <a:schemeClr val="tx1"/>
              </a:solidFill>
              <a:latin typeface="宋体" panose="02010600030101010101" pitchFamily="2" charset="-122"/>
              <a:ea typeface="宋体" panose="02010600030101010101" pitchFamily="2"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7177723" y="4943793"/>
            <a:ext cx="1835150" cy="1031875"/>
          </a:xfrm>
          <a:prstGeom prst="rect">
            <a:avLst/>
          </a:prstGeom>
          <a:noFill/>
          <a:ln w="9525">
            <a:noFill/>
          </a:ln>
        </p:spPr>
      </p:pic>
    </p:spTree>
  </p:cSld>
  <p:clrMapOvr>
    <a:masterClrMapping/>
  </p:clrMapOvr>
  <p:transition>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0" y="347980"/>
            <a:ext cx="9072880" cy="6426200"/>
          </a:xfrm>
        </p:spPr>
        <p:txBody>
          <a:bodyPr/>
          <a:lstStyle/>
          <a:p>
            <a:pPr algn="l" eaLnBrk="1" hangingPunct="1"/>
            <a:r>
              <a:rPr lang="zh-CN" altLang="en-US" sz="6600" b="1">
                <a:solidFill>
                  <a:srgbClr val="FF0000"/>
                </a:solidFill>
                <a:latin typeface="黑体" panose="02010609060101010101" pitchFamily="49" charset="-122"/>
                <a:ea typeface="黑体" panose="02010609060101010101" pitchFamily="49" charset="-122"/>
                <a:sym typeface="+mn-ea"/>
              </a:rPr>
              <a:t>示例</a:t>
            </a:r>
          </a:p>
          <a:p>
            <a:pPr algn="l" eaLnBrk="1" hangingPunct="1"/>
            <a:r>
              <a:rPr lang="zh-CN" altLang="en-US" sz="6600" b="1">
                <a:solidFill>
                  <a:schemeClr val="tx1"/>
                </a:solidFill>
                <a:latin typeface="黑体" panose="02010609060101010101" pitchFamily="49" charset="-122"/>
                <a:ea typeface="黑体" panose="02010609060101010101" pitchFamily="49" charset="-122"/>
                <a:sym typeface="+mn-ea"/>
              </a:rPr>
              <a:t>    叔叔，</a:t>
            </a:r>
            <a:r>
              <a:rPr lang="en-US" altLang="zh-CN" sz="4400" b="1">
                <a:solidFill>
                  <a:srgbClr val="FF0000"/>
                </a:solidFill>
                <a:latin typeface="黑体" panose="02010609060101010101" pitchFamily="49" charset="-122"/>
                <a:ea typeface="黑体" panose="02010609060101010101" pitchFamily="49" charset="-122"/>
                <a:sym typeface="+mn-ea"/>
              </a:rPr>
              <a:t>0.5</a:t>
            </a:r>
            <a:r>
              <a:rPr lang="zh-CN" altLang="en-US" sz="4400" b="1">
                <a:solidFill>
                  <a:srgbClr val="FF0000"/>
                </a:solidFill>
                <a:latin typeface="黑体" panose="02010609060101010101" pitchFamily="49" charset="-122"/>
                <a:ea typeface="黑体" panose="02010609060101010101" pitchFamily="49" charset="-122"/>
                <a:sym typeface="+mn-ea"/>
              </a:rPr>
              <a:t>分</a:t>
            </a:r>
            <a:r>
              <a:rPr lang="zh-CN" altLang="en-US" sz="6600" b="1">
                <a:solidFill>
                  <a:schemeClr val="tx1"/>
                </a:solidFill>
                <a:latin typeface="黑体" panose="02010609060101010101" pitchFamily="49" charset="-122"/>
                <a:ea typeface="黑体" panose="02010609060101010101" pitchFamily="49" charset="-122"/>
                <a:sym typeface="+mn-ea"/>
              </a:rPr>
              <a:t>您好</a:t>
            </a:r>
            <a:r>
              <a:rPr lang="en-US" altLang="zh-CN" sz="4400" b="1">
                <a:solidFill>
                  <a:srgbClr val="FF0000"/>
                </a:solidFill>
                <a:latin typeface="黑体" panose="02010609060101010101" pitchFamily="49" charset="-122"/>
                <a:ea typeface="黑体" panose="02010609060101010101" pitchFamily="49" charset="-122"/>
                <a:sym typeface="+mn-ea"/>
              </a:rPr>
              <a:t>0.5</a:t>
            </a:r>
            <a:r>
              <a:rPr lang="zh-CN" altLang="en-US" sz="4400" b="1">
                <a:solidFill>
                  <a:srgbClr val="FF0000"/>
                </a:solidFill>
                <a:latin typeface="黑体" panose="02010609060101010101" pitchFamily="49" charset="-122"/>
                <a:ea typeface="黑体" panose="02010609060101010101" pitchFamily="49" charset="-122"/>
                <a:sym typeface="+mn-ea"/>
              </a:rPr>
              <a:t>分</a:t>
            </a:r>
            <a:r>
              <a:rPr lang="zh-CN" altLang="en-US" sz="6600" b="1">
                <a:solidFill>
                  <a:schemeClr val="tx1"/>
                </a:solidFill>
                <a:latin typeface="黑体" panose="02010609060101010101" pitchFamily="49" charset="-122"/>
                <a:ea typeface="黑体" panose="02010609060101010101" pitchFamily="49" charset="-122"/>
                <a:sym typeface="+mn-ea"/>
              </a:rPr>
              <a:t>。给您提个建议，请把烟熄灭好吗？</a:t>
            </a:r>
            <a:r>
              <a:rPr lang="en-US" altLang="zh-CN" sz="4400" b="1">
                <a:solidFill>
                  <a:srgbClr val="FF0000"/>
                </a:solidFill>
                <a:latin typeface="黑体" panose="02010609060101010101" pitchFamily="49" charset="-122"/>
                <a:ea typeface="黑体" panose="02010609060101010101" pitchFamily="49" charset="-122"/>
                <a:sym typeface="+mn-ea"/>
              </a:rPr>
              <a:t>1</a:t>
            </a:r>
            <a:r>
              <a:rPr lang="zh-CN" altLang="en-US" sz="4400" b="1">
                <a:solidFill>
                  <a:srgbClr val="FF0000"/>
                </a:solidFill>
                <a:latin typeface="黑体" panose="02010609060101010101" pitchFamily="49" charset="-122"/>
                <a:ea typeface="黑体" panose="02010609060101010101" pitchFamily="49" charset="-122"/>
                <a:sym typeface="+mn-ea"/>
              </a:rPr>
              <a:t>分</a:t>
            </a:r>
            <a:r>
              <a:rPr lang="zh-CN" altLang="en-US" sz="6600" b="1">
                <a:solidFill>
                  <a:schemeClr val="tx1"/>
                </a:solidFill>
                <a:latin typeface="黑体" panose="02010609060101010101" pitchFamily="49" charset="-122"/>
                <a:ea typeface="黑体" panose="02010609060101010101" pitchFamily="49" charset="-122"/>
                <a:sym typeface="+mn-ea"/>
              </a:rPr>
              <a:t>吸烟会伤害您的身体，也会损害我们的健康。</a:t>
            </a:r>
            <a:r>
              <a:rPr lang="en-US" altLang="zh-CN" sz="4400" b="1">
                <a:solidFill>
                  <a:srgbClr val="FF0000"/>
                </a:solidFill>
                <a:latin typeface="黑体" panose="02010609060101010101" pitchFamily="49" charset="-122"/>
                <a:ea typeface="黑体" panose="02010609060101010101" pitchFamily="49" charset="-122"/>
                <a:sym typeface="+mn-ea"/>
              </a:rPr>
              <a:t>1</a:t>
            </a:r>
            <a:r>
              <a:rPr lang="zh-CN" altLang="en-US" sz="4400" b="1">
                <a:solidFill>
                  <a:srgbClr val="FF0000"/>
                </a:solidFill>
                <a:latin typeface="黑体" panose="02010609060101010101" pitchFamily="49" charset="-122"/>
                <a:ea typeface="黑体" panose="02010609060101010101" pitchFamily="49" charset="-122"/>
                <a:sym typeface="+mn-ea"/>
              </a:rPr>
              <a:t>分</a:t>
            </a:r>
            <a:endParaRPr lang="zh-CN" altLang="en-US" sz="4400" b="1" kern="1200">
              <a:solidFill>
                <a:schemeClr val="tx1"/>
              </a:solidFill>
              <a:latin typeface="黑体" panose="02010609060101010101" pitchFamily="49" charset="-122"/>
              <a:ea typeface="黑体" panose="02010609060101010101" pitchFamily="49" charset="-122"/>
              <a:cs typeface="+mn-cs"/>
              <a:sym typeface="+mn-ea"/>
            </a:endParaRPr>
          </a:p>
        </p:txBody>
      </p:sp>
      <p:pic>
        <p:nvPicPr>
          <p:cNvPr id="6160" name="图片 6159" descr="0018"/>
          <p:cNvPicPr>
            <a:picLocks noChangeAspect="1"/>
          </p:cNvPicPr>
          <p:nvPr/>
        </p:nvPicPr>
        <p:blipFill>
          <a:blip r:embed="rId3"/>
          <a:stretch>
            <a:fillRect/>
          </a:stretch>
        </p:blipFill>
        <p:spPr>
          <a:xfrm rot="824197" flipH="1">
            <a:off x="7141528" y="5816918"/>
            <a:ext cx="1835150" cy="1031875"/>
          </a:xfrm>
          <a:prstGeom prst="rect">
            <a:avLst/>
          </a:prstGeom>
          <a:noFill/>
          <a:ln w="9525">
            <a:noFill/>
          </a:ln>
        </p:spPr>
      </p:pic>
    </p:spTree>
  </p:cSld>
  <p:clrMapOvr>
    <a:masterClrMapping/>
  </p:clrMapOvr>
  <p:transition>
    <p:cover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p:nvPr/>
        </p:nvSpPr>
        <p:spPr>
          <a:xfrm>
            <a:off x="247015" y="882015"/>
            <a:ext cx="5089525" cy="1432560"/>
          </a:xfrm>
          <a:prstGeom prst="rect">
            <a:avLst/>
          </a:prstGeom>
          <a:noFill/>
          <a:ln w="9525">
            <a:noFill/>
          </a:ln>
        </p:spPr>
        <p:txBody>
          <a:bodyPr wrap="square">
            <a:spAutoFit/>
          </a:bodyPr>
          <a:lstStyle/>
          <a:p>
            <a:pPr lvl="0" algn="l" eaLnBrk="1" hangingPunct="1"/>
            <a:endParaRPr lang="zh-CN" altLang="en-US" sz="4400" b="1">
              <a:solidFill>
                <a:srgbClr val="00B050"/>
              </a:solidFill>
              <a:ea typeface="黑体" panose="02010609060101010101" pitchFamily="49" charset="-122"/>
              <a:sym typeface="+mn-ea"/>
            </a:endParaRPr>
          </a:p>
          <a:p>
            <a:pPr lvl="0" eaLnBrk="1" hangingPunct="1"/>
            <a:endParaRPr lang="zh-CN" altLang="en-US" sz="4400" b="1">
              <a:solidFill>
                <a:srgbClr val="00B050"/>
              </a:solidFill>
              <a:latin typeface="微软雅黑" panose="020B0503020204020204" pitchFamily="34" charset="-122"/>
              <a:ea typeface="黑体" panose="02010609060101010101" pitchFamily="49" charset="-122"/>
              <a:sym typeface="+mn-ea"/>
            </a:endParaRPr>
          </a:p>
        </p:txBody>
      </p:sp>
      <p:pic>
        <p:nvPicPr>
          <p:cNvPr id="6149" name="图片 6" descr="5.jpg"/>
          <p:cNvPicPr>
            <a:picLocks noChangeAspect="1"/>
          </p:cNvPicPr>
          <p:nvPr/>
        </p:nvPicPr>
        <p:blipFill>
          <a:blip r:embed="rId2"/>
          <a:stretch>
            <a:fillRect/>
          </a:stretch>
        </p:blipFill>
        <p:spPr>
          <a:xfrm>
            <a:off x="0" y="4797425"/>
            <a:ext cx="2449513" cy="1906588"/>
          </a:xfrm>
          <a:prstGeom prst="rect">
            <a:avLst/>
          </a:prstGeom>
          <a:noFill/>
          <a:ln w="9525">
            <a:noFill/>
          </a:ln>
        </p:spPr>
      </p:pic>
      <p:sp>
        <p:nvSpPr>
          <p:cNvPr id="6154" name="文本占位符 6153"/>
          <p:cNvSpPr>
            <a:spLocks noGrp="1"/>
          </p:cNvSpPr>
          <p:nvPr>
            <p:ph type="body" idx="1"/>
          </p:nvPr>
        </p:nvSpPr>
        <p:spPr>
          <a:xfrm>
            <a:off x="-635" y="347980"/>
            <a:ext cx="9109710" cy="6356350"/>
          </a:xfrm>
        </p:spPr>
        <p:txBody>
          <a:bodyPr/>
          <a:lstStyle/>
          <a:p>
            <a:pPr algn="l" eaLnBrk="1" hangingPunct="1"/>
            <a:r>
              <a:rPr lang="en-US" altLang="zh-CN" sz="4800" b="1">
                <a:solidFill>
                  <a:srgbClr val="FF0000"/>
                </a:solidFill>
                <a:latin typeface="黑体" panose="02010609060101010101" pitchFamily="49" charset="-122"/>
                <a:ea typeface="黑体" panose="02010609060101010101" pitchFamily="49" charset="-122"/>
                <a:sym typeface="+mn-ea"/>
              </a:rPr>
              <a:t> </a:t>
            </a:r>
            <a:r>
              <a:rPr lang="zh-CN" altLang="en-US" sz="4800" b="1">
                <a:solidFill>
                  <a:srgbClr val="FF0000"/>
                </a:solidFill>
                <a:latin typeface="黑体" panose="02010609060101010101" pitchFamily="49" charset="-122"/>
                <a:ea typeface="黑体" panose="02010609060101010101" pitchFamily="49" charset="-122"/>
                <a:sym typeface="+mn-ea"/>
              </a:rPr>
              <a:t>解题技巧</a:t>
            </a:r>
            <a:endParaRPr lang="zh-CN" altLang="en-US" sz="4800" b="1" kern="1200">
              <a:solidFill>
                <a:schemeClr val="tx1"/>
              </a:solidFill>
              <a:latin typeface="黑体" panose="02010609060101010101" pitchFamily="49" charset="-122"/>
              <a:ea typeface="黑体" panose="02010609060101010101" pitchFamily="49" charset="-122"/>
              <a:cs typeface="+mn-cs"/>
            </a:endParaRPr>
          </a:p>
          <a:p>
            <a:pPr algn="l" eaLnBrk="1" hangingPunct="1"/>
            <a:r>
              <a:rPr lang="zh-CN" altLang="en-US" sz="4800" b="1" kern="1200">
                <a:solidFill>
                  <a:schemeClr val="tx1"/>
                </a:solidFill>
                <a:latin typeface="黑体" panose="02010609060101010101" pitchFamily="49" charset="-122"/>
                <a:ea typeface="黑体" panose="02010609060101010101" pitchFamily="49" charset="-122"/>
                <a:cs typeface="+mn-cs"/>
              </a:rPr>
              <a:t>解答此题要注意以下两方面要求  </a:t>
            </a:r>
            <a:r>
              <a:rPr lang="zh-CN" altLang="en-US" sz="4800" b="1" kern="1200">
                <a:solidFill>
                  <a:srgbClr val="FF0000"/>
                </a:solidFill>
                <a:latin typeface="黑体" panose="02010609060101010101" pitchFamily="49" charset="-122"/>
                <a:ea typeface="黑体" panose="02010609060101010101" pitchFamily="49" charset="-122"/>
                <a:cs typeface="+mn-cs"/>
              </a:rPr>
              <a:t>第一</a:t>
            </a:r>
            <a:r>
              <a:rPr lang="zh-CN" altLang="en-US" sz="4800" b="1" kern="1200">
                <a:solidFill>
                  <a:schemeClr val="tx1"/>
                </a:solidFill>
                <a:latin typeface="黑体" panose="02010609060101010101" pitchFamily="49" charset="-122"/>
                <a:ea typeface="黑体" panose="02010609060101010101" pitchFamily="49" charset="-122"/>
                <a:cs typeface="+mn-cs"/>
              </a:rPr>
              <a:t>，要在准确了解事情前因后果的基础上，有的放矢吐露心声，以理服人，以情动人，文明得体；</a:t>
            </a:r>
            <a:r>
              <a:rPr lang="zh-CN" altLang="en-US" sz="4800" b="1" kern="1200">
                <a:solidFill>
                  <a:srgbClr val="FF0000"/>
                </a:solidFill>
                <a:latin typeface="黑体" panose="02010609060101010101" pitchFamily="49" charset="-122"/>
                <a:ea typeface="黑体" panose="02010609060101010101" pitchFamily="49" charset="-122"/>
                <a:cs typeface="+mn-cs"/>
              </a:rPr>
              <a:t>第二</a:t>
            </a:r>
            <a:r>
              <a:rPr lang="zh-CN" altLang="en-US" sz="4800" b="1" kern="1200">
                <a:solidFill>
                  <a:schemeClr val="tx1"/>
                </a:solidFill>
                <a:latin typeface="黑体" panose="02010609060101010101" pitchFamily="49" charset="-122"/>
                <a:ea typeface="黑体" panose="02010609060101010101" pitchFamily="49" charset="-122"/>
                <a:cs typeface="+mn-cs"/>
              </a:rPr>
              <a:t>，要符合语体要求，根据具体情况确定使用口语还是使用书面语。</a:t>
            </a:r>
          </a:p>
        </p:txBody>
      </p:sp>
      <p:pic>
        <p:nvPicPr>
          <p:cNvPr id="6160" name="图片 6159" descr="0018"/>
          <p:cNvPicPr>
            <a:picLocks noChangeAspect="1"/>
          </p:cNvPicPr>
          <p:nvPr/>
        </p:nvPicPr>
        <p:blipFill>
          <a:blip r:embed="rId3"/>
          <a:stretch>
            <a:fillRect/>
          </a:stretch>
        </p:blipFill>
        <p:spPr>
          <a:xfrm rot="824197" flipH="1">
            <a:off x="7177723" y="5875338"/>
            <a:ext cx="1835150" cy="1031875"/>
          </a:xfrm>
          <a:prstGeom prst="rect">
            <a:avLst/>
          </a:prstGeom>
          <a:noFill/>
          <a:ln w="9525">
            <a:noFill/>
          </a:ln>
        </p:spPr>
      </p:pic>
    </p:spTree>
  </p:cSld>
  <p:clrMapOvr>
    <a:masterClrMapping/>
  </p:clrMapOvr>
  <p:transition>
    <p:cover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6"/>
          <p:cNvSpPr txBox="1"/>
          <p:nvPr/>
        </p:nvSpPr>
        <p:spPr>
          <a:xfrm>
            <a:off x="706438" y="1143000"/>
            <a:ext cx="1635125" cy="423863"/>
          </a:xfrm>
          <a:prstGeom prst="rect">
            <a:avLst/>
          </a:prstGeom>
          <a:solidFill>
            <a:schemeClr val="bg1"/>
          </a:solidFill>
          <a:ln w="9525">
            <a:noFill/>
          </a:ln>
        </p:spPr>
        <p:txBody>
          <a:bodyPr lIns="54000" tIns="180000" rIns="54000" bIns="180000" anchor="t"/>
          <a:lstStyle/>
          <a:p>
            <a:pPr lvl="0" algn="ctr" eaLnBrk="1" hangingPunct="1">
              <a:lnSpc>
                <a:spcPts val="1600"/>
              </a:lnSpc>
              <a:spcBef>
                <a:spcPts val="400"/>
              </a:spcBef>
            </a:pPr>
            <a:endParaRPr lang="zh-CN" altLang="en-US" sz="2800">
              <a:solidFill>
                <a:srgbClr val="CC0099"/>
              </a:solidFill>
              <a:latin typeface="Calibri" panose="020F0502020204030204" pitchFamily="34" charset="0"/>
              <a:ea typeface="宋体" panose="02010600030101010101" pitchFamily="2" charset="-122"/>
            </a:endParaRPr>
          </a:p>
        </p:txBody>
      </p:sp>
      <p:sp>
        <p:nvSpPr>
          <p:cNvPr id="13314" name="Text Box 16"/>
          <p:cNvSpPr txBox="1"/>
          <p:nvPr/>
        </p:nvSpPr>
        <p:spPr>
          <a:xfrm>
            <a:off x="395288" y="1412875"/>
            <a:ext cx="8208962" cy="549275"/>
          </a:xfrm>
          <a:prstGeom prst="rect">
            <a:avLst/>
          </a:prstGeom>
          <a:noFill/>
          <a:ln w="9525">
            <a:noFill/>
          </a:ln>
        </p:spPr>
        <p:txBody>
          <a:bodyPr anchor="t">
            <a:spAutoFit/>
          </a:bodyPr>
          <a:lstStyle/>
          <a:p>
            <a:pPr lvl="0" algn="ctr" eaLnBrk="1" hangingPunct="1">
              <a:lnSpc>
                <a:spcPts val="3600"/>
              </a:lnSpc>
              <a:spcBef>
                <a:spcPct val="50000"/>
              </a:spcBef>
            </a:pPr>
            <a:endParaRPr lang="zh-CN" altLang="en-US" sz="2400" b="1">
              <a:latin typeface="楷体_GB2312" panose="02010609030101010101" pitchFamily="49" charset="-122"/>
              <a:ea typeface="楷体_GB2312" panose="02010609030101010101" pitchFamily="49" charset="-122"/>
            </a:endParaRPr>
          </a:p>
        </p:txBody>
      </p:sp>
      <p:sp>
        <p:nvSpPr>
          <p:cNvPr id="13315" name="Text Box 18"/>
          <p:cNvSpPr txBox="1"/>
          <p:nvPr/>
        </p:nvSpPr>
        <p:spPr>
          <a:xfrm>
            <a:off x="57150" y="385445"/>
            <a:ext cx="9196070" cy="7016115"/>
          </a:xfrm>
          <a:prstGeom prst="rect">
            <a:avLst/>
          </a:prstGeom>
          <a:noFill/>
          <a:ln w="9525">
            <a:noFill/>
          </a:ln>
        </p:spPr>
        <p:txBody>
          <a:bodyPr wrap="square" anchor="t">
            <a:spAutoFit/>
          </a:bodyPr>
          <a:lstStyle/>
          <a:p>
            <a:pPr lvl="0" eaLnBrk="1" hangingPunct="1">
              <a:lnSpc>
                <a:spcPts val="3600"/>
              </a:lnSpc>
            </a:pPr>
            <a:r>
              <a:rPr lang="zh-CN" altLang="en-US" sz="2400" b="1">
                <a:solidFill>
                  <a:srgbClr val="FF0000"/>
                </a:solidFill>
                <a:latin typeface="黑体" panose="02010609060101010101" pitchFamily="49" charset="-122"/>
                <a:ea typeface="黑体" panose="02010609060101010101" pitchFamily="49" charset="-122"/>
              </a:rPr>
              <a:t>二、</a:t>
            </a:r>
            <a:r>
              <a:rPr lang="zh-CN" altLang="en-US" sz="2400" b="1">
                <a:solidFill>
                  <a:srgbClr val="0070C0"/>
                </a:solidFill>
                <a:latin typeface="黑体" panose="02010609060101010101" pitchFamily="49" charset="-122"/>
                <a:ea typeface="黑体" panose="02010609060101010101" pitchFamily="49" charset="-122"/>
              </a:rPr>
              <a:t>辩论反驳型</a:t>
            </a:r>
            <a:endParaRPr lang="zh-CN" altLang="en-US" sz="2400" b="1">
              <a:solidFill>
                <a:srgbClr val="FF0000"/>
              </a:solidFill>
              <a:latin typeface="黑体" panose="02010609060101010101" pitchFamily="49" charset="-122"/>
              <a:ea typeface="黑体" panose="02010609060101010101" pitchFamily="49" charset="-122"/>
            </a:endParaRPr>
          </a:p>
          <a:p>
            <a:pPr lvl="0" eaLnBrk="1" hangingPunct="1">
              <a:lnSpc>
                <a:spcPts val="3600"/>
              </a:lnSpc>
            </a:pPr>
            <a:r>
              <a:rPr lang="zh-CN" altLang="en-US" sz="2800" b="1">
                <a:solidFill>
                  <a:srgbClr val="FF0066"/>
                </a:solidFill>
                <a:latin typeface="黑体" panose="02010609060101010101" pitchFamily="49" charset="-122"/>
                <a:ea typeface="黑体" panose="02010609060101010101" pitchFamily="49" charset="-122"/>
              </a:rPr>
              <a:t>例</a:t>
            </a:r>
            <a:r>
              <a:rPr lang="en-US" altLang="zh-CN" sz="2800" b="1">
                <a:solidFill>
                  <a:srgbClr val="FF0066"/>
                </a:solidFill>
                <a:latin typeface="黑体" panose="02010609060101010101" pitchFamily="49" charset="-122"/>
                <a:ea typeface="黑体" panose="02010609060101010101" pitchFamily="49" charset="-122"/>
              </a:rPr>
              <a:t>2</a:t>
            </a:r>
            <a:r>
              <a:rPr lang="zh-CN" altLang="en-US" sz="2800" b="1">
                <a:latin typeface="黑体" panose="02010609060101010101" pitchFamily="49" charset="-122"/>
                <a:ea typeface="黑体" panose="02010609060101010101" pitchFamily="49" charset="-122"/>
              </a:rPr>
              <a:t>　湘西山高林密，森林资源丰富。某中学组织了有关“湘西的明天”的讨论会，下面是讨论会发言的片段，阅读后回答问题。</a:t>
            </a:r>
          </a:p>
          <a:p>
            <a:pPr lvl="0" eaLnBrk="1" hangingPunct="1">
              <a:lnSpc>
                <a:spcPts val="3600"/>
              </a:lnSpc>
            </a:pPr>
            <a:r>
              <a:rPr lang="zh-CN" altLang="en-US" sz="2800" b="1">
                <a:latin typeface="黑体" panose="02010609060101010101" pitchFamily="49" charset="-122"/>
                <a:ea typeface="黑体" panose="02010609060101010101" pitchFamily="49" charset="-122"/>
              </a:rPr>
              <a:t>甲：我们湘西拥有丰富的森林资源，我们应该充分利用这富有特色的地方资源，拉动地方经济的发展。</a:t>
            </a:r>
          </a:p>
          <a:p>
            <a:pPr lvl="0" eaLnBrk="1" hangingPunct="1">
              <a:lnSpc>
                <a:spcPts val="3600"/>
              </a:lnSpc>
            </a:pPr>
            <a:r>
              <a:rPr lang="zh-CN" altLang="en-US" sz="2800" b="1">
                <a:latin typeface="黑体" panose="02010609060101010101" pitchFamily="49" charset="-122"/>
                <a:ea typeface="黑体" panose="02010609060101010101" pitchFamily="49" charset="-122"/>
              </a:rPr>
              <a:t>乙：那可不行。我们应努力保护好这一资源，限制无节制的开发，否则生态环境遭受严重破坏，我们将受到大自然的惩罚。</a:t>
            </a:r>
          </a:p>
          <a:p>
            <a:pPr lvl="0" eaLnBrk="1" hangingPunct="1">
              <a:lnSpc>
                <a:spcPts val="3600"/>
              </a:lnSpc>
            </a:pPr>
            <a:r>
              <a:rPr lang="zh-CN" altLang="en-US" sz="2800" b="1">
                <a:latin typeface="黑体" panose="02010609060101010101" pitchFamily="49" charset="-122"/>
                <a:ea typeface="黑体" panose="02010609060101010101" pitchFamily="49" charset="-122"/>
              </a:rPr>
              <a:t>甲：别管那么多，最实惠的是搞好经济。拥有这么好的资源却不利用，这不是一种资源浪费吗？</a:t>
            </a:r>
          </a:p>
          <a:p>
            <a:pPr lvl="0" eaLnBrk="1" hangingPunct="1">
              <a:lnSpc>
                <a:spcPts val="3600"/>
              </a:lnSpc>
            </a:pPr>
            <a:r>
              <a:rPr lang="zh-CN" altLang="en-US" sz="2800" b="1">
                <a:latin typeface="黑体" panose="02010609060101010101" pitchFamily="49" charset="-122"/>
                <a:ea typeface="黑体" panose="02010609060101010101" pitchFamily="49" charset="-122"/>
              </a:rPr>
              <a:t>乙：</a:t>
            </a:r>
            <a:r>
              <a:rPr lang="en-US" altLang="zh-CN" sz="2800" b="1">
                <a:latin typeface="黑体" panose="02010609060101010101" pitchFamily="49" charset="-122"/>
                <a:ea typeface="黑体" panose="02010609060101010101" pitchFamily="49" charset="-122"/>
              </a:rPr>
              <a:t>……</a:t>
            </a:r>
          </a:p>
          <a:p>
            <a:pPr lvl="0" eaLnBrk="1" hangingPunct="1">
              <a:lnSpc>
                <a:spcPts val="3600"/>
              </a:lnSpc>
            </a:pPr>
            <a:r>
              <a:rPr lang="zh-CN" altLang="en-US" sz="3600" b="1">
                <a:solidFill>
                  <a:srgbClr val="FF0000"/>
                </a:solidFill>
                <a:latin typeface="黑体" panose="02010609060101010101" pitchFamily="49" charset="-122"/>
                <a:ea typeface="黑体" panose="02010609060101010101" pitchFamily="49" charset="-122"/>
                <a:sym typeface="+mn-ea"/>
              </a:rPr>
              <a:t>针对甲后面的发言，请你替乙写一段话反驳甲。注意语言简洁，有针对性。</a:t>
            </a:r>
          </a:p>
          <a:p>
            <a:pPr lvl="0" eaLnBrk="1" hangingPunct="1">
              <a:lnSpc>
                <a:spcPts val="3600"/>
              </a:lnSpc>
            </a:pPr>
            <a:endParaRPr lang="en-US" altLang="zh-CN" sz="2400" b="1">
              <a:latin typeface="黑体" panose="02010609060101010101" pitchFamily="49" charset="-122"/>
              <a:ea typeface="黑体" panose="02010609060101010101" pitchFamily="49" charset="-122"/>
            </a:endParaRPr>
          </a:p>
        </p:txBody>
      </p:sp>
      <p:sp>
        <p:nvSpPr>
          <p:cNvPr id="13316" name="Text Box 2"/>
          <p:cNvSpPr txBox="1"/>
          <p:nvPr/>
        </p:nvSpPr>
        <p:spPr>
          <a:xfrm>
            <a:off x="0" y="285728"/>
            <a:ext cx="5976938" cy="426720"/>
          </a:xfrm>
          <a:prstGeom prst="rect">
            <a:avLst/>
          </a:prstGeom>
          <a:noFill/>
          <a:ln w="9525">
            <a:noFill/>
          </a:ln>
        </p:spPr>
        <p:txBody>
          <a:bodyPr wrap="square" anchor="t">
            <a:spAutoFit/>
          </a:bodyPr>
          <a:lstStyle/>
          <a:p>
            <a:pPr lvl="0" eaLnBrk="1" hangingPunct="1"/>
            <a:r>
              <a:rPr lang="zh-CN" altLang="en-US" sz="2200" b="1">
                <a:solidFill>
                  <a:schemeClr val="bg1"/>
                </a:solidFill>
                <a:latin typeface="Arial" panose="020B0604020202020204" pitchFamily="34" charset="0"/>
                <a:ea typeface="黑体" panose="02010609060101010101" pitchFamily="49" charset="-122"/>
              </a:rPr>
              <a:t>用</a:t>
            </a:r>
            <a:r>
              <a:rPr lang="en-US" altLang="zh-CN" sz="2200" b="1">
                <a:solidFill>
                  <a:schemeClr val="bg1"/>
                </a:solidFill>
                <a:latin typeface="Arial" panose="020B0604020202020204" pitchFamily="34" charset="0"/>
                <a:ea typeface="黑体" panose="02010609060101010101" pitchFamily="49" charset="-122"/>
              </a:rPr>
              <a: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1562</Words>
  <Application>Microsoft Office PowerPoint</Application>
  <PresentationFormat>全屏显示(4:3)</PresentationFormat>
  <Paragraphs>88</Paragraphs>
  <Slides>28</Slides>
  <Notes>1</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中考复习口语交际篇 中考复中考复习口语交际篇习口语交际篇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中考复习口语交际篇 中考复中考复习口语交际篇习口语交际篇</dc:title>
  <dc:creator>rbm.xkw.com</dc:creator>
  <cp:lastModifiedBy>hj</cp:lastModifiedBy>
  <cp:revision>2</cp:revision>
  <cp:lastPrinted>2021-06-04T12:32:32Z</cp:lastPrinted>
  <dcterms:created xsi:type="dcterms:W3CDTF">2021-06-04T12:32:32Z</dcterms:created>
  <dcterms:modified xsi:type="dcterms:W3CDTF">2021-09-08T02:04:14Z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