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257" r:id="rId3"/>
    <p:sldId id="691" r:id="rId5"/>
    <p:sldId id="258" r:id="rId6"/>
    <p:sldId id="289" r:id="rId7"/>
    <p:sldId id="290" r:id="rId8"/>
    <p:sldId id="411" r:id="rId9"/>
    <p:sldId id="291" r:id="rId10"/>
    <p:sldId id="259" r:id="rId11"/>
    <p:sldId id="293" r:id="rId12"/>
    <p:sldId id="322" r:id="rId13"/>
    <p:sldId id="323" r:id="rId14"/>
    <p:sldId id="352" r:id="rId15"/>
    <p:sldId id="381" r:id="rId16"/>
    <p:sldId id="382" r:id="rId17"/>
    <p:sldId id="448" r:id="rId18"/>
    <p:sldId id="470" r:id="rId19"/>
    <p:sldId id="471" r:id="rId20"/>
    <p:sldId id="472" r:id="rId21"/>
    <p:sldId id="473" r:id="rId22"/>
    <p:sldId id="510" r:id="rId23"/>
    <p:sldId id="538" r:id="rId24"/>
    <p:sldId id="566" r:id="rId25"/>
    <p:sldId id="598" r:id="rId26"/>
    <p:sldId id="599" r:id="rId27"/>
    <p:sldId id="600" r:id="rId28"/>
    <p:sldId id="662" r:id="rId29"/>
    <p:sldId id="601" r:id="rId30"/>
    <p:sldId id="659" r:id="rId31"/>
    <p:sldId id="602" r:id="rId32"/>
    <p:sldId id="630" r:id="rId33"/>
    <p:sldId id="631" r:id="rId34"/>
    <p:sldId id="632" r:id="rId35"/>
    <p:sldId id="663" r:id="rId36"/>
    <p:sldId id="660" r:id="rId37"/>
    <p:sldId id="686" r:id="rId38"/>
    <p:sldId id="661" r:id="rId39"/>
    <p:sldId id="678" r:id="rId40"/>
    <p:sldId id="679" r:id="rId41"/>
    <p:sldId id="667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image" Target="../media/image7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7.xml"/><Relationship Id="rId1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84935" y="1037590"/>
            <a:ext cx="9867265" cy="27997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+mj-ea"/>
                <a:ea typeface="+mj-ea"/>
              </a:rPr>
              <a:t>古代诗歌复习</a:t>
            </a:r>
            <a:endParaRPr lang="zh-CN" altLang="en-US" sz="8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+mj-ea"/>
              <a:ea typeface="+mj-ea"/>
            </a:endParaRPr>
          </a:p>
          <a:p>
            <a:pPr algn="ctr"/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+mj-ea"/>
                <a:ea typeface="+mj-ea"/>
              </a:rPr>
              <a:t>第四讲</a:t>
            </a:r>
            <a:endParaRPr lang="zh-CN" altLang="en-US" sz="9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+mj-ea"/>
              <a:ea typeface="+mj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</a:t>
            </a:r>
            <a:r>
              <a:rPr lang="zh-CN" altLang="en-US" sz="2800" b="1"/>
              <a:t>、修辞手法之</a:t>
            </a:r>
            <a:r>
              <a:rPr lang="zh-CN" altLang="en-US" sz="3200" b="1">
                <a:solidFill>
                  <a:srgbClr val="FF0000"/>
                </a:solidFill>
              </a:rPr>
              <a:t>夸张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" y="1156335"/>
            <a:ext cx="101568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）效果：突出</a:t>
            </a:r>
            <a:r>
              <a:rPr lang="en-US" altLang="zh-CN" sz="3000" b="1"/>
              <a:t>……</a:t>
            </a:r>
            <a:r>
              <a:rPr lang="zh-CN" altLang="en-US" sz="3000" b="1"/>
              <a:t>特征，鲜明地表达</a:t>
            </a:r>
            <a:r>
              <a:rPr lang="en-US" altLang="zh-CN" sz="3000" b="1">
                <a:sym typeface="+mn-ea"/>
              </a:rPr>
              <a:t>……</a:t>
            </a:r>
            <a:r>
              <a:rPr lang="zh-CN" altLang="en-US" sz="3000" b="1">
                <a:sym typeface="+mn-ea"/>
              </a:rPr>
              <a:t>感情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175577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155065" y="2158365"/>
            <a:ext cx="99282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与夏十二登岳阳楼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李白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3000" b="1"/>
              <a:t>楼观岳阳尽，川迥洞庭开。雁引愁心去，山衔好月来。</a:t>
            </a:r>
            <a:endParaRPr lang="zh-CN" altLang="en-US" sz="3000" b="1"/>
          </a:p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去间连下榻，天上接行杯。</a:t>
            </a:r>
            <a:r>
              <a:rPr lang="zh-CN" altLang="en-US" sz="3000" b="1"/>
              <a:t>醉后凉风起，吹人舞袖回。</a:t>
            </a:r>
            <a:endParaRPr lang="zh-CN" altLang="en-US" sz="3000" b="1"/>
          </a:p>
        </p:txBody>
      </p:sp>
      <p:sp>
        <p:nvSpPr>
          <p:cNvPr id="6" name="文本框 5"/>
          <p:cNvSpPr txBox="1"/>
          <p:nvPr/>
        </p:nvSpPr>
        <p:spPr>
          <a:xfrm>
            <a:off x="633095" y="41624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运用夸张手法，突出岳阳楼高耸入云的情状，写出了诗人恍若置身仙界的情景，表达了诗人流放获释后的喜悦心情。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r>
              <a:rPr lang="zh-CN" altLang="en-US" sz="2800" b="1"/>
              <a:t>、修辞手法之</a:t>
            </a:r>
            <a:r>
              <a:rPr lang="zh-CN" altLang="en-US" sz="3200" b="1">
                <a:solidFill>
                  <a:srgbClr val="FF0000"/>
                </a:solidFill>
              </a:rPr>
              <a:t>借代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）效果：含蓄（或委婉）地表达了</a:t>
            </a:r>
            <a:r>
              <a:rPr lang="en-US" altLang="zh-CN" sz="3000" b="1"/>
              <a:t>……</a:t>
            </a:r>
            <a:r>
              <a:rPr lang="zh-CN" altLang="en-US" sz="3000" b="1"/>
              <a:t>，收到以简代繁（或以奇代凡）的艺术效果。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22821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155065" y="2630805"/>
            <a:ext cx="99282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赤壁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杜牧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3000" b="1"/>
              <a:t>折戟沉沙铁未销，自将磨洗认前朝。</a:t>
            </a:r>
            <a:endParaRPr lang="zh-CN" altLang="en-US" sz="3000" b="1"/>
          </a:p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东风</a:t>
            </a:r>
            <a:r>
              <a:rPr lang="zh-CN" altLang="en-US" sz="3000" b="1"/>
              <a:t>不与周郎便，铜雀春深</a:t>
            </a:r>
            <a:r>
              <a:rPr lang="zh-CN" altLang="en-US" sz="3000" b="1">
                <a:solidFill>
                  <a:srgbClr val="FF0000"/>
                </a:solidFill>
              </a:rPr>
              <a:t>锁二乔</a:t>
            </a:r>
            <a:r>
              <a:rPr lang="zh-CN" altLang="en-US" sz="3000" b="1"/>
              <a:t>。</a:t>
            </a:r>
            <a:endParaRPr lang="zh-CN" altLang="en-US" sz="3000" b="1"/>
          </a:p>
        </p:txBody>
      </p:sp>
      <p:sp>
        <p:nvSpPr>
          <p:cNvPr id="6" name="文本框 5"/>
          <p:cNvSpPr txBox="1"/>
          <p:nvPr/>
        </p:nvSpPr>
        <p:spPr>
          <a:xfrm>
            <a:off x="602615" y="463486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以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东风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代指借助东风火攻曹营事，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锁二乔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代指东吴败亡，诗人借此指出周瑜的胜利仅是得了天时之故，含蓄委婉地表达出自己自负知兵的内心世界。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5</a:t>
            </a:r>
            <a:r>
              <a:rPr lang="zh-CN" altLang="en-US" sz="2800" b="1"/>
              <a:t>、修辞手法之</a:t>
            </a:r>
            <a:r>
              <a:rPr lang="zh-CN" altLang="en-US" sz="3200" b="1">
                <a:solidFill>
                  <a:srgbClr val="FF0000"/>
                </a:solidFill>
              </a:rPr>
              <a:t>双关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）效果：使诗歌内蕴丰富，余味深长。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22821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155065" y="2630805"/>
            <a:ext cx="99282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竹枝词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刘禹锡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3000" b="1"/>
              <a:t>杨柳青青江水平，闻郎江上踏歌声。</a:t>
            </a:r>
            <a:endParaRPr lang="zh-CN" altLang="en-US" sz="3000" b="1"/>
          </a:p>
          <a:p>
            <a:pPr algn="ctr"/>
            <a:r>
              <a:rPr lang="zh-CN" altLang="en-US" sz="3000" b="1"/>
              <a:t>东边日出西边雨，</a:t>
            </a:r>
            <a:r>
              <a:rPr lang="zh-CN" altLang="en-US" sz="3000" b="1">
                <a:solidFill>
                  <a:srgbClr val="FF0000"/>
                </a:solidFill>
              </a:rPr>
              <a:t>道是无晴却有晴</a:t>
            </a:r>
            <a:r>
              <a:rPr lang="zh-CN" altLang="en-US" sz="3000" b="1"/>
              <a:t>。</a:t>
            </a:r>
            <a:endParaRPr lang="zh-CN" altLang="en-US" sz="3000" b="1"/>
          </a:p>
        </p:txBody>
      </p:sp>
      <p:sp>
        <p:nvSpPr>
          <p:cNvPr id="6" name="文本框 5"/>
          <p:cNvSpPr txBox="1"/>
          <p:nvPr/>
        </p:nvSpPr>
        <p:spPr>
          <a:xfrm>
            <a:off x="511175" y="463486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无晴</a:t>
            </a:r>
            <a:r>
              <a:rPr 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和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有晴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既指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东边日出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和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西边雨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的天气，又指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无情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和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有情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的意思，诗人运用双关手法，表现出初恋少女既欢喜又担忧、忐忑不安的内心世界，使诗歌内蕴丰富，余味深长。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6</a:t>
            </a:r>
            <a:r>
              <a:rPr lang="zh-CN" altLang="en-US" sz="2800" b="1"/>
              <a:t>、修辞手法之</a:t>
            </a:r>
            <a:r>
              <a:rPr lang="zh-CN" altLang="en-US" sz="3200" b="1">
                <a:solidFill>
                  <a:srgbClr val="FF0000"/>
                </a:solidFill>
              </a:rPr>
              <a:t>对比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）效果：突出</a:t>
            </a:r>
            <a:r>
              <a:rPr lang="en-US" altLang="zh-CN" sz="3000" b="1"/>
              <a:t>……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22821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155065" y="2630805"/>
            <a:ext cx="99282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越中览古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李白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3000" b="1"/>
              <a:t>越王勾践破吴归，战士还家尽锦衣。</a:t>
            </a:r>
            <a:endParaRPr lang="zh-CN" altLang="en-US" sz="3000" b="1"/>
          </a:p>
          <a:p>
            <a:pPr algn="ctr"/>
            <a:r>
              <a:rPr lang="zh-CN" altLang="en-US" sz="3000" b="1"/>
              <a:t>宫女如花满春殿，</a:t>
            </a:r>
            <a:r>
              <a:rPr lang="zh-CN" altLang="en-US" sz="3000" b="1">
                <a:solidFill>
                  <a:srgbClr val="FF0000"/>
                </a:solidFill>
              </a:rPr>
              <a:t>只今惟有鹧鸪飞。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175" y="463486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将昔日的繁盛和今日的荒凉作强烈的对比，突出诗歌感叹人事变化和盛衰无常的主题。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7</a:t>
            </a:r>
            <a:r>
              <a:rPr lang="zh-CN" altLang="en-US" sz="2800" b="1"/>
              <a:t>、修辞手法之</a:t>
            </a:r>
            <a:r>
              <a:rPr lang="zh-CN" altLang="en-US" sz="3200" b="1">
                <a:solidFill>
                  <a:srgbClr val="FF0000"/>
                </a:solidFill>
              </a:rPr>
              <a:t>用典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）效果：含蓄地表达</a:t>
            </a:r>
            <a:r>
              <a:rPr lang="en-US" altLang="zh-CN" sz="3000" b="1"/>
              <a:t>……</a:t>
            </a:r>
            <a:r>
              <a:rPr lang="zh-CN" altLang="en-US" sz="3000" b="1"/>
              <a:t>，收到意蕴丰富，言近旨远的艺术效果。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22821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79730" y="263080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酬乐天扬州初逢席上见赠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刘禹锡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巴山楚水凄凉地，二十三年弃置身。</a:t>
            </a:r>
            <a:r>
              <a:rPr lang="zh-CN" altLang="en-US" sz="2800" b="1">
                <a:solidFill>
                  <a:srgbClr val="FF0000"/>
                </a:solidFill>
              </a:rPr>
              <a:t>怀旧空吟闻笛赋，到乡翻似烂柯人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pPr algn="ctr"/>
            <a:r>
              <a:rPr lang="zh-CN" altLang="en-US" sz="2800" b="1"/>
              <a:t>沉舟侧畔千帆过，病树前头万木春。</a:t>
            </a:r>
            <a:r>
              <a:rPr lang="zh-CN" altLang="en-US" sz="2800" b="1">
                <a:solidFill>
                  <a:schemeClr val="tx1"/>
                </a:solidFill>
              </a:rPr>
              <a:t>今日听君歌一曲，暂凭杯酒长精神。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175" y="4634865"/>
            <a:ext cx="110204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运用向秀思念嵇康的典故，含蓄地表达对已故老友王叔文、柳宗元等人的思念；借王质烂柯的典故，既暗示了自己遭贬谪时间长久，又表现了世事的变迁以及回归恍若隔世的感慨。收到了意蕴丰富、言近旨远的艺术效果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30300" y="1854835"/>
            <a:ext cx="91236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二、表达方式角度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020" y="274320"/>
            <a:ext cx="183642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分类掌握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23440" y="1161415"/>
            <a:ext cx="412750" cy="3754755"/>
          </a:xfrm>
          <a:prstGeom prst="leftBrace">
            <a:avLst/>
          </a:prstGeom>
          <a:ln w="666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96010" y="1478915"/>
            <a:ext cx="736600" cy="3847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表达方式角度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36190" y="1034415"/>
            <a:ext cx="19126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抒情方式</a:t>
            </a:r>
            <a:endParaRPr lang="zh-CN" altLang="en-US" sz="3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36190" y="4666615"/>
            <a:ext cx="19132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描写方式</a:t>
            </a:r>
            <a:endParaRPr lang="zh-CN" altLang="en-US" sz="3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536440" y="664210"/>
            <a:ext cx="350520" cy="1393190"/>
          </a:xfrm>
          <a:prstGeom prst="leftBrace">
            <a:avLst/>
          </a:prstGeom>
          <a:ln w="666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79670" y="231775"/>
            <a:ext cx="19126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直抒胸臆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9990" y="1715135"/>
            <a:ext cx="19126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间接抒情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7162800" y="935355"/>
            <a:ext cx="367030" cy="2012315"/>
          </a:xfrm>
          <a:prstGeom prst="leftBrace">
            <a:avLst/>
          </a:prstGeom>
          <a:ln w="666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29830" y="638175"/>
            <a:ext cx="39604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借景抒情（融情于景）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29830" y="1298575"/>
            <a:ext cx="19126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借事抒情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29830" y="1989455"/>
            <a:ext cx="19126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托物言志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29830" y="2695575"/>
            <a:ext cx="19126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借古讽今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4663440" y="3870960"/>
            <a:ext cx="117475" cy="2294890"/>
          </a:xfrm>
          <a:prstGeom prst="leftBrace">
            <a:avLst/>
          </a:prstGeom>
          <a:ln w="666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994910" y="3604895"/>
            <a:ext cx="32105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白描（简笔勾勒）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10150" y="4351655"/>
            <a:ext cx="30206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细节描写（工笔）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94910" y="5042535"/>
            <a:ext cx="33058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列锦（意象组合）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5230" y="5733415"/>
            <a:ext cx="19126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正侧结合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306638" y="1956435"/>
            <a:ext cx="732599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（一）抒情角度</a:t>
            </a:r>
            <a:endParaRPr lang="zh-CN" altLang="en-US" sz="8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r>
              <a:rPr lang="zh-CN" altLang="en-US" sz="2800" b="1"/>
              <a:t>、抒情角度之</a:t>
            </a:r>
            <a:r>
              <a:rPr lang="zh-CN" altLang="en-US" sz="3200" b="1">
                <a:solidFill>
                  <a:srgbClr val="FF0000"/>
                </a:solidFill>
              </a:rPr>
              <a:t>直抒胸臆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）特点：直接抒发</a:t>
            </a:r>
            <a:r>
              <a:rPr lang="en-US" altLang="zh-CN" sz="3000" b="1"/>
              <a:t>……</a:t>
            </a:r>
            <a:r>
              <a:rPr lang="zh-CN" altLang="en-US" sz="3000" b="1"/>
              <a:t>情感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18167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79730" y="2371725"/>
            <a:ext cx="11510010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江城子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solidFill>
                  <a:srgbClr val="FF0000"/>
                </a:solidFill>
                <a:sym typeface="+mn-ea"/>
              </a:rPr>
              <a:t>乙卯正月二十日夜记梦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苏轼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zh-CN" altLang="en-US" sz="2800" b="1"/>
              <a:t>       十年生死两茫茫，不思量，自难忘。千里孤坟，无处话凄凉。纵使相逢应不识，尘满面，鬓如霜。</a:t>
            </a:r>
            <a:endParaRPr lang="zh-CN" altLang="en-US" sz="2800" b="1"/>
          </a:p>
          <a:p>
            <a:pPr algn="l"/>
            <a:r>
              <a:rPr lang="zh-CN" altLang="en-US" sz="2800" b="1"/>
              <a:t>        夜来幽梦忽还乡，小轩窗，正梳妆。相顾无言，惟有泪千行。料得年年肠断处，明月夜，短松冈。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11175" y="5671185"/>
            <a:ext cx="110204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词人直抒胸臆，表达了对亡妻绵绵不尽的哀伤的思念。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</a:t>
            </a:r>
            <a:r>
              <a:rPr lang="zh-CN" altLang="en-US" sz="2800" b="1"/>
              <a:t>、抒情角度之</a:t>
            </a:r>
            <a:r>
              <a:rPr lang="zh-CN" altLang="en-US" sz="3200" b="1">
                <a:solidFill>
                  <a:srgbClr val="FF0000"/>
                </a:solidFill>
              </a:rPr>
              <a:t>借景抒情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）特点：通过描写</a:t>
            </a:r>
            <a:r>
              <a:rPr lang="en-US" altLang="zh-CN" sz="3000" b="1"/>
              <a:t>……</a:t>
            </a:r>
            <a:r>
              <a:rPr lang="zh-CN" altLang="en-US" sz="3000" b="1"/>
              <a:t>景，抒发</a:t>
            </a:r>
            <a:r>
              <a:rPr lang="en-US" altLang="zh-CN" sz="3000" b="1">
                <a:sym typeface="+mn-ea"/>
              </a:rPr>
              <a:t>……</a:t>
            </a:r>
            <a:r>
              <a:rPr lang="zh-CN" altLang="en-US" sz="3000" b="1">
                <a:sym typeface="+mn-ea"/>
              </a:rPr>
              <a:t>情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18167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64490" y="23717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端居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李商隐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远书归梦两悠悠，只有空床敌素秋。</a:t>
            </a:r>
            <a:endParaRPr lang="zh-CN" altLang="en-US" sz="2800" b="1"/>
          </a:p>
          <a:p>
            <a:pPr algn="ctr"/>
            <a:r>
              <a:rPr lang="zh-CN" altLang="en-US" sz="2800" b="1"/>
              <a:t>       阶下青苔与红树，雨中寥落月中愁。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70230" y="4432300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诗人借景抒情，借助对雨中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青苔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红树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在月下的寥落之景，表达了悲愁之情，思念家乡及亲人之苦。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84935" y="2241550"/>
            <a:ext cx="9867265" cy="29229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+mj-ea"/>
                <a:ea typeface="+mj-ea"/>
              </a:rPr>
              <a:t>古代诗歌表达技巧</a:t>
            </a:r>
            <a:endParaRPr lang="zh-CN" altLang="en-US" sz="9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+mj-ea"/>
              <a:ea typeface="+mj-ea"/>
            </a:endParaRPr>
          </a:p>
          <a:p>
            <a:pPr algn="ctr"/>
            <a:endParaRPr lang="zh-CN" altLang="en-US" sz="9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+mj-ea"/>
              <a:ea typeface="+mj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</a:t>
            </a:r>
            <a:r>
              <a:rPr lang="zh-CN" altLang="en-US" sz="2800" b="1"/>
              <a:t>、抒情角度之</a:t>
            </a:r>
            <a:r>
              <a:rPr lang="zh-CN" altLang="en-US" sz="3200" b="1">
                <a:solidFill>
                  <a:srgbClr val="FF0000"/>
                </a:solidFill>
              </a:rPr>
              <a:t>借事抒情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）特点：借一件或几件有典型意义的事，抒发</a:t>
            </a:r>
            <a:r>
              <a:rPr lang="en-US" altLang="zh-CN" sz="3000" b="1">
                <a:sym typeface="+mn-ea"/>
              </a:rPr>
              <a:t>……</a:t>
            </a:r>
            <a:r>
              <a:rPr lang="zh-CN" altLang="en-US" sz="3000" b="1">
                <a:sym typeface="+mn-ea"/>
              </a:rPr>
              <a:t>情感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18167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3717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秋思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张籍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洛阳城里见秋风，欲作家书意万重。</a:t>
            </a:r>
            <a:endParaRPr lang="zh-CN" altLang="en-US" sz="2800" b="1"/>
          </a:p>
          <a:p>
            <a:pPr algn="ctr"/>
            <a:r>
              <a:rPr lang="zh-CN" altLang="en-US" sz="2800" b="1"/>
              <a:t>       复恐匆匆说不尽，行人临发又开封。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4164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借寄家书时又担心话没说完而把信封拆开的思想活动和行动细节，非常真切细腻地表达了作客他乡的诗人对家乡亲人的深切思念。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r>
              <a:rPr lang="zh-CN" altLang="en-US" sz="2800" b="1"/>
              <a:t>、抒情角度之</a:t>
            </a:r>
            <a:r>
              <a:rPr lang="zh-CN" altLang="en-US" sz="3200" b="1">
                <a:solidFill>
                  <a:srgbClr val="FF0000"/>
                </a:solidFill>
              </a:rPr>
              <a:t>托物言志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）特点：运用有象征意义的事物，将某种精神、品格、志趣、情感寄托其上。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咏柳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曾巩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乱条犹未变初黄，倚得东风势便狂。</a:t>
            </a:r>
            <a:endParaRPr lang="zh-CN" altLang="en-US" sz="2800" b="1"/>
          </a:p>
          <a:p>
            <a:pPr algn="ctr"/>
            <a:r>
              <a:rPr lang="zh-CN" altLang="en-US" sz="2800" b="1"/>
              <a:t>       解把飞花蒙日月，不知天地有清霜。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8736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以柳象征那些势利的小人，讽刺他们仗势猖狂的丑态，警告他们必定没有好下场。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5</a:t>
            </a:r>
            <a:r>
              <a:rPr lang="zh-CN" altLang="en-US" sz="2800" b="1"/>
              <a:t>、抒情角度之</a:t>
            </a:r>
            <a:r>
              <a:rPr lang="zh-CN" altLang="en-US" sz="3200" b="1">
                <a:solidFill>
                  <a:srgbClr val="FF0000"/>
                </a:solidFill>
              </a:rPr>
              <a:t>借古讽今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）特点：借咏古人、古事、古迹，表达诗人的某种感慨，或警戒后世。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台城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刘禹锡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台城六代竟豪华，结绮临春事最奢。</a:t>
            </a:r>
            <a:endParaRPr lang="zh-CN" altLang="en-US" sz="2800" b="1"/>
          </a:p>
          <a:p>
            <a:pPr algn="ctr"/>
            <a:r>
              <a:rPr lang="zh-CN" altLang="en-US" sz="2800" b="1"/>
              <a:t>       万户千门成野草，只缘一曲后庭花。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87362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诗人借六代君主，尤其是陈后主享乐腐化导致亡国的古事，告诫唐王朝统治者当吸取教训，不要重蹈六朝灭亡的覆辙，体现了诗人忧国忧民的情怀。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306638" y="1956435"/>
            <a:ext cx="732599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（二）描写角度</a:t>
            </a:r>
            <a:endParaRPr lang="zh-CN" altLang="en-US" sz="8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r>
              <a:rPr lang="zh-CN" altLang="en-US" sz="2800" b="1"/>
              <a:t>、描写角度之</a:t>
            </a:r>
            <a:r>
              <a:rPr lang="zh-CN" altLang="en-US" sz="3200" b="1">
                <a:solidFill>
                  <a:srgbClr val="FF0000"/>
                </a:solidFill>
              </a:rPr>
              <a:t>白描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）特点：用朴素简洁的文字勾勒人物、事件、景物的情态面貌，不重词藻的修饰与渲染烘托。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敕勒歌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北朝民歌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敕勒川，阴山下。天似穹庐，笼盖四野。</a:t>
            </a:r>
            <a:endParaRPr lang="zh-CN" altLang="en-US" sz="2800" b="1"/>
          </a:p>
          <a:p>
            <a:pPr algn="ctr"/>
            <a:r>
              <a:rPr lang="zh-CN" altLang="en-US" sz="2800" b="1"/>
              <a:t>       天苍苍，野茫茫，风吹草低见牛羊。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8736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通过对草原景象的白描，简洁地写出了草原的辽阔、壮美，展现了游牧民族豪放、富足的生活画卷。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</a:t>
            </a:r>
            <a:r>
              <a:rPr lang="zh-CN" altLang="en-US" sz="2800" b="1"/>
              <a:t>、描写角度之</a:t>
            </a:r>
            <a:r>
              <a:rPr lang="zh-CN" altLang="en-US" sz="3200" b="1">
                <a:solidFill>
                  <a:srgbClr val="FF0000"/>
                </a:solidFill>
              </a:rPr>
              <a:t>细节描写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74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）特点：对人、事、物进行细腻地刻画，常用修饰的语言进行描摹，或对某一情景作慢镜头（或特写镜头）式的刻画。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过华清宫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杜牧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长安回望</a:t>
            </a:r>
            <a:r>
              <a:rPr lang="zh-CN" altLang="en-US" sz="2800" b="1">
                <a:solidFill>
                  <a:srgbClr val="FF0000"/>
                </a:solidFill>
              </a:rPr>
              <a:t>绣成堆</a:t>
            </a:r>
            <a:r>
              <a:rPr lang="zh-CN" altLang="en-US" sz="2800" b="1"/>
              <a:t>，山顶</a:t>
            </a:r>
            <a:r>
              <a:rPr lang="zh-CN" altLang="en-US" sz="2800" b="1">
                <a:solidFill>
                  <a:srgbClr val="FF0000"/>
                </a:solidFill>
              </a:rPr>
              <a:t>千门次第开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pPr algn="ctr"/>
            <a:r>
              <a:rPr lang="zh-CN" altLang="en-US" sz="2800" b="1"/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一骑红尘妃子笑</a:t>
            </a:r>
            <a:r>
              <a:rPr lang="zh-CN" altLang="en-US" sz="2800" b="1"/>
              <a:t>，无人知是荔枝来。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87362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通过对骊山花草繁茂，宫殿楼阁紧密排列的景象的描写，以及宫外驿马飞驰扬起尘土，宫内妃子嫣然一笑的镜头描写，表达了诗人对统治者穷奢极欲、荒淫误国的愤慨之情。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723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</a:t>
            </a:r>
            <a:r>
              <a:rPr lang="zh-CN" altLang="en-US" sz="2800" b="1"/>
              <a:t>、描写角度之</a:t>
            </a:r>
            <a:r>
              <a:rPr lang="zh-CN" altLang="en-US" sz="3200" b="1">
                <a:solidFill>
                  <a:srgbClr val="FF0000"/>
                </a:solidFill>
              </a:rPr>
              <a:t>列锦（意象组合）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74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）特点：将几个名词或名词性短语排列起来，使一个个意象排列而出。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天净沙</a:t>
            </a:r>
            <a:r>
              <a:rPr lang="en-US" altLang="zh-CN" sz="3000" b="1">
                <a:solidFill>
                  <a:srgbClr val="FF0000"/>
                </a:solidFill>
              </a:rPr>
              <a:t>·</a:t>
            </a:r>
            <a:r>
              <a:rPr lang="zh-CN" altLang="en-US" sz="3000" b="1">
                <a:solidFill>
                  <a:srgbClr val="FF0000"/>
                </a:solidFill>
              </a:rPr>
              <a:t>秋思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马致远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zh-CN" altLang="en-US" sz="2800" b="1"/>
              <a:t>       枯藤老树昏鸦，小桥流水人家，古道西风瘦马。夕阳西下，断肠人在天涯。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8736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连用九个常见名词构成了一幅秋天傍晚萧瑟苍凉的图画，表现了天涯游子的彷徨愁苦的心境。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30300" y="1854835"/>
            <a:ext cx="91236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三、表现手法角度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020" y="274320"/>
            <a:ext cx="183642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分类掌握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85670" y="1842770"/>
            <a:ext cx="350520" cy="2914650"/>
          </a:xfrm>
          <a:prstGeom prst="leftBrace">
            <a:avLst/>
          </a:prstGeom>
          <a:ln w="666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96010" y="1707515"/>
            <a:ext cx="736600" cy="3847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表现手法角度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97150" y="1588770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衬托</a:t>
            </a:r>
            <a:endParaRPr lang="zh-CN" altLang="en-US" sz="3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36190" y="2324735"/>
            <a:ext cx="2548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渲染烘托</a:t>
            </a:r>
            <a:endParaRPr lang="zh-CN" altLang="en-US" sz="3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36190" y="3031490"/>
            <a:ext cx="194881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动静结合</a:t>
            </a:r>
            <a:endParaRPr lang="zh-CN" altLang="en-US" sz="3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36190" y="3680460"/>
            <a:ext cx="194881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虚实结合</a:t>
            </a:r>
            <a:endParaRPr lang="zh-CN" altLang="en-US" sz="3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1270" y="4417060"/>
            <a:ext cx="42767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对写法（从对方落笔）</a:t>
            </a:r>
            <a:endParaRPr lang="zh-CN" altLang="en-US" sz="3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r>
              <a:rPr lang="zh-CN" altLang="en-US" sz="2800" b="1"/>
              <a:t>、表现手法之</a:t>
            </a:r>
            <a:r>
              <a:rPr lang="zh-CN" altLang="en-US" sz="3200" b="1">
                <a:solidFill>
                  <a:srgbClr val="FF0000"/>
                </a:solidFill>
              </a:rPr>
              <a:t>衬托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74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）特点：为了突出主要的人、事、物的特点，用类似的或反面的、有差别的人、事、物作陪衬。以达到烘云托月的效果。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585787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赠汪伦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李白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李白乘舟将欲行，忽闻岸上踏歌声。</a:t>
            </a:r>
            <a:endParaRPr lang="zh-CN" altLang="en-US" sz="2800" b="1"/>
          </a:p>
          <a:p>
            <a:pPr algn="ctr"/>
            <a:r>
              <a:rPr lang="zh-CN" altLang="en-US" sz="2800" b="1"/>
              <a:t>  桃花潭水深千尺，不及汪伦送我情。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873625"/>
            <a:ext cx="5162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诗人以桃花潭水之深来正衬汪伦对我的情谊之深。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6490" y="2818765"/>
            <a:ext cx="58578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望江南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李煜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zh-CN" altLang="en-US" sz="2800" b="1"/>
              <a:t>       多少恨，昨夜梦魂中。还似旧时游上苑，车如流水马如龙，花月正春风。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6442710" y="5320665"/>
            <a:ext cx="51625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词人以昔日游玩上林苑时的热闹和美好来反衬而今处境的凄凉。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470" y="261620"/>
            <a:ext cx="95059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引入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1053465"/>
            <a:ext cx="11099165" cy="5477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定风波</a:t>
            </a:r>
            <a:endParaRPr lang="zh-CN" altLang="en-US" sz="3200" b="1"/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苏轼</a:t>
            </a:r>
            <a:endParaRPr lang="zh-CN" altLang="en-US" sz="3200" b="1"/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隶书" panose="02010800040101010101" charset="-122"/>
                <a:ea typeface="华文隶书" panose="02010800040101010101" charset="-122"/>
              </a:rPr>
              <a:t>       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隶书" panose="02010800040101010101" charset="-122"/>
                <a:ea typeface="华文隶书" panose="02010800040101010101" charset="-122"/>
              </a:rPr>
              <a:t> 三月七日，沙湖道中遇雨。雨具先去，同行皆狼狈，余独不觉，已而遂晴，故作此词。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华文隶书" panose="02010800040101010101" charset="-122"/>
              <a:ea typeface="华文隶书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        莫听穿林打叶声，何妨吟啸且徐行。竹杖芒鞋轻胜马，谁怕？一蓑烟雨任平生。</a:t>
            </a:r>
            <a:endParaRPr lang="zh-CN" altLang="en-US" sz="3200" b="1"/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        料峭春风吹酒醒，微冷，山头斜照却相迎。回首向来萧瑟处，归去，也无风雨也无晴。</a:t>
            </a:r>
            <a:endParaRPr lang="zh-CN" altLang="en-US" sz="3200" b="1"/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</a:t>
            </a:r>
            <a:r>
              <a:rPr lang="zh-CN" altLang="en-US" sz="2800" b="1"/>
              <a:t>、表现手法之</a:t>
            </a:r>
            <a:r>
              <a:rPr lang="zh-CN" altLang="en-US" sz="3200" b="1">
                <a:solidFill>
                  <a:srgbClr val="FF0000"/>
                </a:solidFill>
              </a:rPr>
              <a:t>渲染烘托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74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）特点：从侧面来渲染出某种气氛（氛围），来突出主体，表达感情。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约客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赵师秀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黄梅时节家家雨，青草池塘处处蛙。</a:t>
            </a:r>
            <a:endParaRPr lang="zh-CN" altLang="en-US" sz="2800" b="1"/>
          </a:p>
          <a:p>
            <a:pPr algn="ctr"/>
            <a:r>
              <a:rPr lang="zh-CN" altLang="en-US" sz="2800" b="1"/>
              <a:t>       有约不来过夜半，闲敲棋子落灯花。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5470" y="48736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以黄梅时节到处绵绵细雨，长满青草的池塘蛙声一片的景象，渲染出深夜的寂静，从而更好地突出了诗人落寞失望的情绪。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</a:t>
            </a:r>
            <a:r>
              <a:rPr lang="zh-CN" altLang="en-US" sz="2800" b="1"/>
              <a:t>、表现手法之</a:t>
            </a:r>
            <a:r>
              <a:rPr lang="zh-CN" altLang="en-US" sz="3200" b="1">
                <a:solidFill>
                  <a:srgbClr val="FF0000"/>
                </a:solidFill>
              </a:rPr>
              <a:t>动静结合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7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）特点：通过动景</a:t>
            </a:r>
            <a:r>
              <a:rPr lang="en-US" altLang="zh-CN" sz="3000" b="1"/>
              <a:t>(</a:t>
            </a:r>
            <a:r>
              <a:rPr lang="zh-CN" altLang="en-US" sz="3000" b="1"/>
              <a:t>动作、动态、有声</a:t>
            </a:r>
            <a:r>
              <a:rPr lang="en-US" altLang="zh-CN" sz="3000" b="1"/>
              <a:t>)</a:t>
            </a:r>
            <a:r>
              <a:rPr lang="zh-CN" altLang="en-US" sz="3000" b="1"/>
              <a:t>和静景（只有形态而无动态、声音）以及动静关系（衬托或结合</a:t>
            </a:r>
            <a:r>
              <a:rPr lang="zh-CN" altLang="en-US" sz="3000" b="1">
                <a:sym typeface="+mn-ea"/>
              </a:rPr>
              <a:t>）来达到某种效果</a:t>
            </a:r>
            <a:r>
              <a:rPr lang="zh-CN" altLang="en-US" sz="3000" b="1"/>
              <a:t>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鸟鸣涧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王维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人闲桂花落，夜静春山空。</a:t>
            </a:r>
            <a:endParaRPr lang="zh-CN" altLang="en-US" sz="2800" b="1"/>
          </a:p>
          <a:p>
            <a:pPr algn="ctr"/>
            <a:r>
              <a:rPr lang="zh-CN" altLang="en-US" sz="2800" b="1"/>
              <a:t>       月出惊山鸟，时鸣春涧中。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54990" y="48736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诗人以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花落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月出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鸟鸣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等动景，衬托出月夜春山的幽静，进而表现出诗人内心的安适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r>
              <a:rPr lang="zh-CN" altLang="en-US" sz="2800" b="1"/>
              <a:t>、表现手法之</a:t>
            </a:r>
            <a:r>
              <a:rPr lang="zh-CN" altLang="en-US" sz="3200" b="1">
                <a:solidFill>
                  <a:srgbClr val="FF0000"/>
                </a:solidFill>
              </a:rPr>
              <a:t>虚实结合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7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）特点：实</a:t>
            </a:r>
            <a:r>
              <a:rPr lang="en-US" altLang="zh-CN" sz="3000" b="1"/>
              <a:t>,</a:t>
            </a:r>
            <a:r>
              <a:rPr lang="zh-CN" altLang="en-US" sz="3000" b="1"/>
              <a:t>指客观存在的情景；虚</a:t>
            </a:r>
            <a:r>
              <a:rPr lang="en-US" altLang="zh-CN" sz="3000" b="1"/>
              <a:t>,</a:t>
            </a:r>
            <a:r>
              <a:rPr lang="zh-CN" altLang="en-US" sz="3000" b="1"/>
              <a:t>常指梦境、设想中的未来之境、回忆中的过去之境。两想结合，有利于表达作者情感。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送魏二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王昌龄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醉别江楼橘柚香，江风引雨入舟凉。</a:t>
            </a:r>
            <a:endParaRPr lang="zh-CN" altLang="en-US" sz="2800" b="1"/>
          </a:p>
          <a:p>
            <a:pPr algn="ctr"/>
            <a:r>
              <a:rPr lang="zh-CN" altLang="en-US" sz="2800" b="1"/>
              <a:t>       忆君遥在潇湘月，愁听清猿梦里长。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54990" y="487362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诗人运用虚实结合的手法，前二句实写送别友人的情景，后二句虚拟了友人离别后月夜泊舟、梦中听猿的情景，两想结合，表达了惆怅的别情。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5</a:t>
            </a:r>
            <a:r>
              <a:rPr lang="zh-CN" altLang="en-US" sz="2800" b="1"/>
              <a:t>、表现手法之</a:t>
            </a:r>
            <a:r>
              <a:rPr lang="zh-CN" altLang="en-US" sz="3200" b="1">
                <a:solidFill>
                  <a:srgbClr val="FF0000"/>
                </a:solidFill>
              </a:rPr>
              <a:t>对写法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7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）特点：思念远方亲朋时，不写自己如何思念，设想亲朋面对此情此景时会怎样，曲折而深切地抒发诗人的情感。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349250" y="2828925"/>
            <a:ext cx="115100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邯郸冬至夜思家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白居易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      邯郸驿里逢冬至，抱膝灯前影伴身。</a:t>
            </a:r>
            <a:endParaRPr lang="zh-CN" altLang="en-US" sz="2800" b="1"/>
          </a:p>
          <a:p>
            <a:pPr algn="ctr"/>
            <a:r>
              <a:rPr lang="zh-CN" altLang="en-US" sz="2800" b="1"/>
              <a:t>       想得家中夜深坐，还应说着远行人。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39115" y="487362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当自己抱膝灯前，想念家人直到夜深时，诗人设想家里人也坐在灯前说着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我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评委会远行人，深切地表达了诗人漂泊在外的孤寂之感和思家之切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30300" y="1854835"/>
            <a:ext cx="91236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四、构思技巧角度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020" y="274320"/>
            <a:ext cx="183642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分类掌握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85670" y="1370330"/>
            <a:ext cx="350520" cy="2486025"/>
          </a:xfrm>
          <a:prstGeom prst="leftBrace">
            <a:avLst/>
          </a:prstGeom>
          <a:ln w="666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6010" y="1052195"/>
            <a:ext cx="736600" cy="3847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构思技巧角度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6190" y="1116330"/>
            <a:ext cx="2344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卒章显志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36190" y="2376170"/>
            <a:ext cx="19170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以景结情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36190" y="3452495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抑扬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r>
              <a:rPr lang="zh-CN" altLang="en-US" sz="2800" b="1"/>
              <a:t>、构思技巧之</a:t>
            </a:r>
            <a:r>
              <a:rPr lang="zh-CN" altLang="en-US" sz="3200" b="1">
                <a:solidFill>
                  <a:srgbClr val="FF0000"/>
                </a:solidFill>
              </a:rPr>
              <a:t>卒章显志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785" y="115633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）特点：在诗歌的结尾处，诗人用一两句话来表达自己的心声或情怀。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5013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90500" y="2828925"/>
            <a:ext cx="116687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行路难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李白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金樽清酒斗十千，玉盘珍羞直万钱。停杯投箸不能食，拔剑四顾心茫然。</a:t>
            </a:r>
            <a:endParaRPr lang="zh-CN" altLang="en-US" sz="2800" b="1"/>
          </a:p>
          <a:p>
            <a:pPr algn="ctr"/>
            <a:r>
              <a:rPr lang="zh-CN" altLang="en-US" sz="2800" b="1"/>
              <a:t> 欲渡黄河冰塞川，将登太行雪满山。闲来垂钓碧溪上，忽复乘舟梦日边。。</a:t>
            </a:r>
            <a:endParaRPr lang="zh-CN" altLang="en-US" sz="2800" b="1"/>
          </a:p>
          <a:p>
            <a:pPr algn="ctr"/>
            <a:r>
              <a:rPr lang="zh-CN" altLang="en-US" sz="2800" b="1"/>
              <a:t>行路难！行路难！多歧路，今安在？长风破浪会有时，直挂云帆济沧海。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54990" y="51784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最后两句卒章显志，画龙点睛，表达了诗人对理想的执着追求，展示了诗人从苦闷中挣脱出来的强大精神力量。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17780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</a:t>
            </a:r>
            <a:r>
              <a:rPr lang="zh-CN" altLang="en-US" sz="2800" b="1"/>
              <a:t>、</a:t>
            </a:r>
            <a:r>
              <a:rPr lang="zh-CN" altLang="en-US" sz="2800" b="1">
                <a:sym typeface="+mn-ea"/>
              </a:rPr>
              <a:t>构思技巧</a:t>
            </a:r>
            <a:r>
              <a:rPr lang="zh-CN" altLang="en-US" sz="2800" b="1"/>
              <a:t>之</a:t>
            </a:r>
            <a:r>
              <a:rPr lang="zh-CN" altLang="en-US" sz="3200" b="1">
                <a:solidFill>
                  <a:srgbClr val="FF0000"/>
                </a:solidFill>
              </a:rPr>
              <a:t>以</a:t>
            </a:r>
            <a:r>
              <a:rPr lang="zh-CN" altLang="en-US" sz="3200" b="1">
                <a:solidFill>
                  <a:srgbClr val="FF0000"/>
                </a:solidFill>
              </a:rPr>
              <a:t>景结情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88201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）特点：诗歌在记叙、议论、抒情之后，戛然而止，转而写景，以景作结，产生言有尽而意无穷的艺术效果。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193865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74625" y="2402205"/>
            <a:ext cx="588899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从军行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王昌龄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zh-CN" altLang="en-US" sz="2800" b="1"/>
              <a:t>琵琶起舞换新声，总是关山旧别情。</a:t>
            </a:r>
            <a:endParaRPr lang="zh-CN" altLang="en-US" sz="2800" b="1"/>
          </a:p>
          <a:p>
            <a:pPr algn="ctr"/>
            <a:r>
              <a:rPr lang="zh-CN" altLang="en-US" sz="2800" b="1"/>
              <a:t>撩乱边愁听不尽，</a:t>
            </a:r>
            <a:r>
              <a:rPr lang="zh-CN" altLang="en-US" sz="2800" b="1">
                <a:solidFill>
                  <a:srgbClr val="FF0000"/>
                </a:solidFill>
              </a:rPr>
              <a:t>高高秋月照长城。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25" y="4249420"/>
            <a:ext cx="57804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最后一句以景结情，在记叙了军中置酒饮乐的场面以及抒写戍边将士的思乡之愁之后，出现了个月照长城的茫茫苍苍的景象，意境壮阔而悲凉，收到了言有尽而意无穷的艺术效果。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5665" y="2422525"/>
            <a:ext cx="589089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谢亭送别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许浑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zh-CN" altLang="en-US" sz="2800" b="1"/>
              <a:t> 劳歌一曲解行舟，红叶青山水急流。</a:t>
            </a:r>
            <a:endParaRPr lang="zh-CN" altLang="en-US" sz="2800" b="1"/>
          </a:p>
          <a:p>
            <a:pPr algn="ctr"/>
            <a:r>
              <a:rPr lang="zh-CN" altLang="en-US" sz="2800" b="1"/>
              <a:t>  日暮酒醒人已远，</a:t>
            </a:r>
            <a:r>
              <a:rPr lang="zh-CN" altLang="en-US" sz="2800" b="1">
                <a:solidFill>
                  <a:srgbClr val="FF0000"/>
                </a:solidFill>
              </a:rPr>
              <a:t>满天风雨下西楼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3615" y="4300220"/>
            <a:ext cx="59264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在前面写了送别友人，别后酒醒的怅惘之后，诗人宕开写景，描写西楼上空满天风雨的凄迷景象，以景结情，言有尽而意无穷。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0640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</a:t>
            </a:r>
            <a:r>
              <a:rPr lang="zh-CN" altLang="en-US" sz="2800" b="1"/>
              <a:t>、</a:t>
            </a:r>
            <a:r>
              <a:rPr lang="zh-CN" altLang="en-US" sz="2800" b="1">
                <a:sym typeface="+mn-ea"/>
              </a:rPr>
              <a:t>构思技巧</a:t>
            </a:r>
            <a:r>
              <a:rPr lang="zh-CN" altLang="en-US" sz="2800" b="1"/>
              <a:t>之</a:t>
            </a:r>
            <a:r>
              <a:rPr lang="zh-CN" altLang="en-US" sz="3200" b="1">
                <a:solidFill>
                  <a:srgbClr val="FF0000"/>
                </a:solidFill>
              </a:rPr>
              <a:t>抑扬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985" y="1110615"/>
            <a:ext cx="1075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）特点：可以是先肯定赞赏后否定贬抑，也可以是先</a:t>
            </a:r>
            <a:r>
              <a:rPr lang="zh-CN" altLang="en-US" sz="3000" b="1">
                <a:sym typeface="+mn-ea"/>
              </a:rPr>
              <a:t>否定贬抑后肯定赞赏，以收到曲折尽情的艺术效果</a:t>
            </a:r>
            <a:r>
              <a:rPr lang="zh-CN" altLang="en-US" sz="3000" b="1"/>
              <a:t>。</a:t>
            </a:r>
            <a:endParaRPr lang="zh-CN" altLang="en-US" sz="30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16725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7" name="文本框 6"/>
          <p:cNvSpPr txBox="1"/>
          <p:nvPr/>
        </p:nvSpPr>
        <p:spPr>
          <a:xfrm>
            <a:off x="1379855" y="3128645"/>
            <a:ext cx="931037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闺怨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王昌龄 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800" b="1"/>
              <a:t> 闺中少妇不知愁，春日凝妆上翠楼。</a:t>
            </a:r>
            <a:endParaRPr lang="zh-CN" altLang="en-US" sz="2800" b="1"/>
          </a:p>
          <a:p>
            <a:pPr algn="ctr"/>
            <a:r>
              <a:rPr lang="zh-CN" altLang="en-US" sz="2800" b="1"/>
              <a:t> 忽见陌头杨柳色，悔教夫婿觅封侯。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1022350" y="5006340"/>
            <a:ext cx="103911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运用先扬后抑手法，先写少妇的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不知愁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，后面才说她的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悔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，通过对少妇情绪微妙变化的刻画，深刻表现了少妇因触景而产生的感伤和哀愁的心思。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6560" y="1198245"/>
            <a:ext cx="6278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记住表达技巧名称</a:t>
            </a:r>
            <a:endParaRPr lang="zh-CN" altLang="en-US" sz="6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6300" y="2209165"/>
            <a:ext cx="77266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记住各种技巧的作用</a:t>
            </a:r>
            <a:endParaRPr lang="zh-CN" altLang="en-US" sz="6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6000" y="3418205"/>
            <a:ext cx="10241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记住各种表达技巧的例子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470" y="261620"/>
            <a:ext cx="95059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引入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535305"/>
            <a:ext cx="110991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定风波</a:t>
            </a:r>
            <a:endParaRPr lang="zh-CN" altLang="en-US" sz="3000" b="1"/>
          </a:p>
          <a:p>
            <a:pPr fontAlgn="auto">
              <a:lnSpc>
                <a:spcPct val="150000"/>
              </a:lnSpc>
            </a:pPr>
            <a:r>
              <a:rPr lang="zh-CN" altLang="en-US" sz="3000" b="1"/>
              <a:t>        莫听穿林打叶声，何妨吟啸且徐行。竹杖芒鞋轻胜马，谁怕？一蓑烟雨任平生。</a:t>
            </a:r>
            <a:endParaRPr lang="zh-CN" altLang="en-US" sz="3000" b="1"/>
          </a:p>
          <a:p>
            <a:pPr fontAlgn="auto">
              <a:lnSpc>
                <a:spcPct val="150000"/>
              </a:lnSpc>
            </a:pPr>
            <a:r>
              <a:rPr lang="zh-CN" altLang="en-US" sz="3000" b="1"/>
              <a:t>        料峭春风吹酒醒，微冷，山头斜照却相迎。回首向来萧瑟处，归去，也无风雨也无晴。</a:t>
            </a:r>
            <a:endParaRPr lang="zh-CN" altLang="en-US" sz="3000" b="1"/>
          </a:p>
        </p:txBody>
      </p:sp>
      <p:sp>
        <p:nvSpPr>
          <p:cNvPr id="4" name="文本框 3"/>
          <p:cNvSpPr txBox="1"/>
          <p:nvPr/>
        </p:nvSpPr>
        <p:spPr>
          <a:xfrm>
            <a:off x="546100" y="3873500"/>
            <a:ext cx="10814685" cy="521970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问题：词的下片，词人运用了什么表现手法来表现他的人生态度的？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940" y="4518660"/>
            <a:ext cx="10814685" cy="224536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</a:rPr>
              <a:t>双关。词中</a:t>
            </a:r>
            <a:r>
              <a:rPr lang="en-US" altLang="zh-CN" sz="2800" b="1">
                <a:solidFill>
                  <a:srgbClr val="FFFF00"/>
                </a:solidFill>
              </a:rPr>
              <a:t>“</a:t>
            </a:r>
            <a:r>
              <a:rPr lang="zh-CN" altLang="en-US" sz="2800" b="1">
                <a:solidFill>
                  <a:srgbClr val="FFFF00"/>
                </a:solidFill>
              </a:rPr>
              <a:t>料峭春风</a:t>
            </a:r>
            <a:r>
              <a:rPr lang="en-US" altLang="zh-CN" sz="2800" b="1">
                <a:solidFill>
                  <a:srgbClr val="FFFF00"/>
                </a:solidFill>
                <a:sym typeface="+mn-ea"/>
              </a:rPr>
              <a:t>”“向来萧瑟处”“</a:t>
            </a:r>
            <a:r>
              <a:rPr lang="zh-CN" altLang="en-US" sz="2800" b="1">
                <a:solidFill>
                  <a:srgbClr val="FFFF00"/>
                </a:solidFill>
                <a:sym typeface="+mn-ea"/>
              </a:rPr>
              <a:t>风雨</a:t>
            </a:r>
            <a:r>
              <a:rPr lang="en-US" altLang="zh-CN" sz="2800" b="1">
                <a:solidFill>
                  <a:srgbClr val="FFFF00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rgbClr val="FFFF00"/>
                </a:solidFill>
                <a:sym typeface="+mn-ea"/>
              </a:rPr>
              <a:t>既指自然界中的寒冷的景况，又暗指几乎置他于死地的政治险途；而</a:t>
            </a:r>
            <a:r>
              <a:rPr lang="en-US" altLang="zh-CN" sz="2800" b="1">
                <a:solidFill>
                  <a:srgbClr val="FFFF00"/>
                </a:solidFill>
              </a:rPr>
              <a:t>“</a:t>
            </a:r>
            <a:r>
              <a:rPr lang="zh-CN" altLang="en-US" sz="2800" b="1">
                <a:solidFill>
                  <a:srgbClr val="FFFF00"/>
                </a:solidFill>
              </a:rPr>
              <a:t>山头斜照</a:t>
            </a:r>
            <a:r>
              <a:rPr lang="en-US" altLang="zh-CN" sz="2800" b="1">
                <a:solidFill>
                  <a:srgbClr val="FFFF00"/>
                </a:solidFill>
              </a:rPr>
              <a:t>”“</a:t>
            </a:r>
            <a:r>
              <a:rPr lang="zh-CN" altLang="en-US" sz="2800" b="1">
                <a:solidFill>
                  <a:srgbClr val="FFFF00"/>
                </a:solidFill>
              </a:rPr>
              <a:t>晴</a:t>
            </a:r>
            <a:r>
              <a:rPr lang="en-US" altLang="zh-CN" sz="2800" b="1">
                <a:solidFill>
                  <a:srgbClr val="FFFF00"/>
                </a:solidFill>
              </a:rPr>
              <a:t>”</a:t>
            </a:r>
            <a:r>
              <a:rPr lang="zh-CN" altLang="en-US" sz="2800" b="1">
                <a:solidFill>
                  <a:srgbClr val="FFFF00"/>
                </a:solidFill>
              </a:rPr>
              <a:t>，既指自然界的雨后初晴状况，也指春风得意的顺境。词人心中此时已看淡了人生的风雨和晴天，表明他虽处逆境，屡遭挫折而不畏惧、不颓丧的倔强性格和旷达胸怀。</a:t>
            </a:r>
            <a:endParaRPr lang="zh-CN" altLang="en-US" sz="2800" b="1">
              <a:solidFill>
                <a:srgbClr val="FFFF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470" y="154940"/>
            <a:ext cx="183642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整体感知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570" y="2072005"/>
            <a:ext cx="736600" cy="2343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表达技巧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054860" y="1686560"/>
            <a:ext cx="240030" cy="3262630"/>
          </a:xfrm>
          <a:prstGeom prst="leftBrace">
            <a:avLst/>
          </a:prstGeom>
          <a:ln w="6985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61285" y="1479550"/>
            <a:ext cx="4322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修辞手法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1285" y="2475230"/>
            <a:ext cx="820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表达方式（主要集中在描写、抒情上）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61285" y="3557270"/>
            <a:ext cx="4322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表现手法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61285" y="4507230"/>
            <a:ext cx="8201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构思技巧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14" grpId="2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30300" y="1854835"/>
            <a:ext cx="91236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一、修辞手法角度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020" y="274320"/>
            <a:ext cx="183642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分类掌握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85670" y="1370330"/>
            <a:ext cx="350520" cy="3832225"/>
          </a:xfrm>
          <a:prstGeom prst="leftBrace">
            <a:avLst/>
          </a:prstGeom>
          <a:ln w="666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6010" y="1844675"/>
            <a:ext cx="736600" cy="3847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修辞手法角度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6190" y="1116330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比喻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36190" y="1760855"/>
            <a:ext cx="2548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比拟（拟人）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36190" y="2376170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夸张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36190" y="2980055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借代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36190" y="3701415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双关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36190" y="4316095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对比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36190" y="4915535"/>
            <a:ext cx="134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FF00"/>
                </a:solidFill>
              </a:rPr>
              <a:t>用典</a:t>
            </a:r>
            <a:endParaRPr lang="zh-CN" altLang="en-US" sz="3000" b="1">
              <a:solidFill>
                <a:srgbClr val="FFFF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r>
              <a:rPr lang="zh-CN" altLang="en-US" sz="2800" b="1"/>
              <a:t>、修辞手法之</a:t>
            </a:r>
            <a:r>
              <a:rPr lang="zh-CN" altLang="en-US" sz="3200" b="1">
                <a:solidFill>
                  <a:srgbClr val="FF0000"/>
                </a:solidFill>
              </a:rPr>
              <a:t>比喻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" y="1156335"/>
            <a:ext cx="78219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）效果：生动形象地写出了</a:t>
            </a:r>
            <a:r>
              <a:rPr lang="en-US" altLang="zh-CN" sz="3000" b="1"/>
              <a:t>……</a:t>
            </a:r>
            <a:endParaRPr lang="en-US" altLang="zh-CN" sz="3000" b="1"/>
          </a:p>
        </p:txBody>
      </p:sp>
      <p:sp>
        <p:nvSpPr>
          <p:cNvPr id="4" name="文本框 3"/>
          <p:cNvSpPr txBox="1"/>
          <p:nvPr/>
        </p:nvSpPr>
        <p:spPr>
          <a:xfrm>
            <a:off x="931545" y="175577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155065" y="2158365"/>
            <a:ext cx="99282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望洞庭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刘禹锡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3000" b="1"/>
              <a:t>湖光秋月两相和，潭面无风</a:t>
            </a:r>
            <a:r>
              <a:rPr lang="zh-CN" altLang="en-US" sz="3000" b="1">
                <a:solidFill>
                  <a:srgbClr val="FF0000"/>
                </a:solidFill>
              </a:rPr>
              <a:t>镜未磨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pPr algn="ctr"/>
            <a:r>
              <a:rPr lang="zh-CN" altLang="en-US" sz="3000" b="1"/>
              <a:t>遥望洞庭山水翠，</a:t>
            </a:r>
            <a:r>
              <a:rPr lang="zh-CN" altLang="en-US" sz="3000" b="1">
                <a:solidFill>
                  <a:srgbClr val="FF0000"/>
                </a:solidFill>
              </a:rPr>
              <a:t>白银盘里一青螺</a:t>
            </a:r>
            <a:r>
              <a:rPr lang="zh-CN" altLang="en-US" sz="3000" b="1"/>
              <a:t>。</a:t>
            </a:r>
            <a:endParaRPr lang="zh-CN" altLang="en-US" sz="3000" b="1"/>
          </a:p>
        </p:txBody>
      </p:sp>
      <p:sp>
        <p:nvSpPr>
          <p:cNvPr id="6" name="文本框 5"/>
          <p:cNvSpPr txBox="1"/>
          <p:nvPr/>
        </p:nvSpPr>
        <p:spPr>
          <a:xfrm>
            <a:off x="633095" y="4162425"/>
            <a:ext cx="1102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①将迷蒙的湖面比作未经磨拭的铜镜，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“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镜未磨</a:t>
            </a:r>
            <a:r>
              <a:rPr lang="en-US" altLang="zh-CN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”</a:t>
            </a:r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形象贴切地表现了千里洞庭风平浪静、安宁温柔的景象。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415" y="521906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②将皓月银辉下的水与山比作银盘里的青螺，水清澈，山苍翠，生动地描绘了洞庭山水美妙绝伦的景象，表现出诗人对洞庭风光的喜爱和赞美，以及诗人壮阔不凡的气度。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452120"/>
            <a:ext cx="7568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</a:t>
            </a:r>
            <a:r>
              <a:rPr lang="zh-CN" altLang="en-US" sz="2800" b="1"/>
              <a:t>、修辞手法之比拟（主要指</a:t>
            </a:r>
            <a:r>
              <a:rPr lang="zh-CN" altLang="en-US" sz="3200" b="1">
                <a:solidFill>
                  <a:srgbClr val="FF0000"/>
                </a:solidFill>
              </a:rPr>
              <a:t>拟人</a:t>
            </a:r>
            <a:r>
              <a:rPr lang="zh-CN" altLang="en-US" sz="2800" b="1"/>
              <a:t>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" y="1156335"/>
            <a:ext cx="101568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1</a:t>
            </a:r>
            <a:r>
              <a:rPr lang="zh-CN" altLang="en-US" sz="3000" b="1"/>
              <a:t>）效果：增添了</a:t>
            </a:r>
            <a:r>
              <a:rPr lang="en-US" altLang="zh-CN" sz="3000" b="1"/>
              <a:t>……</a:t>
            </a:r>
            <a:r>
              <a:rPr lang="zh-CN" altLang="en-US" sz="3000" b="1"/>
              <a:t>情味，形象传神地表现了</a:t>
            </a:r>
            <a:r>
              <a:rPr lang="en-US" altLang="zh-CN" sz="3000" b="1">
                <a:sym typeface="+mn-ea"/>
              </a:rPr>
              <a:t>……</a:t>
            </a:r>
            <a:endParaRPr lang="zh-CN" altLang="en-US" sz="3000" b="1"/>
          </a:p>
        </p:txBody>
      </p:sp>
      <p:sp>
        <p:nvSpPr>
          <p:cNvPr id="4" name="文本框 3"/>
          <p:cNvSpPr txBox="1"/>
          <p:nvPr/>
        </p:nvSpPr>
        <p:spPr>
          <a:xfrm>
            <a:off x="931545" y="1755775"/>
            <a:ext cx="2058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/>
              <a:t>（</a:t>
            </a:r>
            <a:r>
              <a:rPr lang="en-US" altLang="zh-CN" sz="3000" b="1"/>
              <a:t>2</a:t>
            </a:r>
            <a:r>
              <a:rPr lang="zh-CN" altLang="en-US" sz="3000" b="1"/>
              <a:t>）举例</a:t>
            </a:r>
            <a:endParaRPr lang="en-US" altLang="zh-CN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1155065" y="2158365"/>
            <a:ext cx="99282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FF0000"/>
                </a:solidFill>
              </a:rPr>
              <a:t>晚春</a:t>
            </a:r>
            <a:endParaRPr lang="zh-CN" altLang="en-US" sz="3000" b="1">
              <a:solidFill>
                <a:srgbClr val="FF0000"/>
              </a:solidFill>
            </a:endParaRPr>
          </a:p>
          <a:p>
            <a:pPr algn="ctr"/>
            <a:r>
              <a:rPr lang="zh-CN" altLang="en-US" sz="3000" b="1">
                <a:latin typeface="仿宋" panose="02010609060101010101" charset="-122"/>
                <a:ea typeface="仿宋" panose="02010609060101010101" charset="-122"/>
              </a:rPr>
              <a:t>韩愈</a:t>
            </a:r>
            <a:endParaRPr lang="zh-CN" altLang="en-US" sz="30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3000" b="1"/>
              <a:t>草木知春不久归，</a:t>
            </a:r>
            <a:r>
              <a:rPr lang="zh-CN" altLang="en-US" sz="3000" b="1">
                <a:solidFill>
                  <a:srgbClr val="FF0000"/>
                </a:solidFill>
              </a:rPr>
              <a:t>百般红紫斗芳菲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pPr algn="ctr"/>
            <a:r>
              <a:rPr lang="zh-CN" altLang="en-US" sz="3000" b="1"/>
              <a:t>杨花榆荚无才思，惟解漫天作雪飞。</a:t>
            </a:r>
            <a:endParaRPr lang="zh-CN" altLang="en-US" sz="3000" b="1"/>
          </a:p>
        </p:txBody>
      </p:sp>
      <p:sp>
        <p:nvSpPr>
          <p:cNvPr id="6" name="文本框 5"/>
          <p:cNvSpPr txBox="1"/>
          <p:nvPr/>
        </p:nvSpPr>
        <p:spPr>
          <a:xfrm>
            <a:off x="633095" y="4162425"/>
            <a:ext cx="110204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sym typeface="+mn-ea"/>
              </a:rPr>
              <a:t>将花草树木赋予了人的情感和行为，形象传神地表现了花草树木展示美丽想要留住春天的形象，从而表达了诗人珍惜春天和时光的美好情怀。</a:t>
            </a:r>
            <a:endParaRPr lang="zh-CN" altLang="en-US" sz="3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4614</Words>
  <Application>WPS 演示</Application>
  <PresentationFormat>宽屏</PresentationFormat>
  <Paragraphs>439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仿宋</vt:lpstr>
      <vt:lpstr>华文隶书</vt:lpstr>
      <vt:lpstr>Arial Unicode MS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84</cp:revision>
  <dcterms:created xsi:type="dcterms:W3CDTF">2019-06-19T02:08:00Z</dcterms:created>
  <dcterms:modified xsi:type="dcterms:W3CDTF">2020-02-26T08:27:12Z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