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</p:sldMasterIdLst>
  <p:sldIdLst>
    <p:sldId id="265" r:id="rId9"/>
    <p:sldId id="266" r:id="rId10"/>
    <p:sldId id="267" r:id="rId11"/>
    <p:sldId id="297" r:id="rId12"/>
    <p:sldId id="294" r:id="rId13"/>
    <p:sldId id="295" r:id="rId14"/>
    <p:sldId id="296" r:id="rId15"/>
    <p:sldId id="258" r:id="rId16"/>
    <p:sldId id="259" r:id="rId17"/>
    <p:sldId id="268" r:id="rId18"/>
    <p:sldId id="269" r:id="rId19"/>
    <p:sldId id="261" r:id="rId20"/>
    <p:sldId id="292" r:id="rId21"/>
    <p:sldId id="293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6" r:id="rId36"/>
    <p:sldId id="288" r:id="rId37"/>
    <p:sldId id="287" r:id="rId38"/>
    <p:sldId id="263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230084"/>
    <a:srgbClr val="990099"/>
    <a:srgbClr val="660066"/>
    <a:srgbClr val="FF66CC"/>
    <a:srgbClr val="FF5050"/>
    <a:srgbClr val="FFCC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70" y="-96"/>
      </p:cViewPr>
      <p:guideLst>
        <p:guide orient="horz" pos="2164"/>
        <p:guide pos="29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2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7171" name="Group 8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7189" name="Freeform 9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0" name="Freeform 10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1" name="Freeform 11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192" name="Group 12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7193" name="Freeform 13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4" name="Freeform 14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5" name="Freeform 15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6" name="Freeform 16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7" name="Freeform 17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7172" name="Group 18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7180" name="Freeform 19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1" name="Freeform 20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Freeform 21"/>
            <p:cNvSpPr/>
            <p:nvPr userDrawn="1"/>
          </p:nvSpPr>
          <p:spPr>
            <a:xfrm rot="7320404">
              <a:off x="4999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183" name="Group 22"/>
            <p:cNvGrpSpPr/>
            <p:nvPr userDrawn="1"/>
          </p:nvGrpSpPr>
          <p:grpSpPr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7184" name="Freeform 23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5" name="Freeform 24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6" name="Freeform 25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7" name="Freeform 26"/>
              <p:cNvSpPr/>
              <p:nvPr userDrawn="1"/>
            </p:nvSpPr>
            <p:spPr>
              <a:xfrm rot="7320404">
                <a:off x="5364" y="2872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8" name="Freeform 27"/>
              <p:cNvSpPr/>
              <p:nvPr userDrawn="1"/>
            </p:nvSpPr>
            <p:spPr>
              <a:xfrm rot="7320404">
                <a:off x="5137" y="2999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7173" name="Freeform 28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4" name="Freeform 29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6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latin typeface="Comic Sans MS" panose="030F0702030302020204" pitchFamily="66" charset="0"/>
              </a:rPr>
            </a:fld>
            <a:endParaRPr lang="en-US" altLang="zh-CN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8203" name="Rectangle 3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 eaLnBrk="1" hangingPunct="1">
                <a:buNone/>
              </a:pPr>
              <a:endParaRPr lang="zh-CN" altLang="zh-CN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8204" name="AutoShape 4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pPr lvl="0" algn="ctr" eaLnBrk="1" hangingPunct="1">
                <a:buNone/>
              </a:pPr>
              <a:endParaRPr lang="zh-CN" altLang="zh-CN"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195" name="Group 5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201" name="AutoShape 6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202" name="AutoShape 7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97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970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" name="Rectangle 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200" y="6248400"/>
            <a:ext cx="587375" cy="4889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7"/>
          <p:cNvSpPr/>
          <p:nvPr/>
        </p:nvSpPr>
        <p:spPr>
          <a:xfrm>
            <a:off x="685800" y="2393950"/>
            <a:ext cx="7772400" cy="1095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10248" name="Group 3"/>
            <p:cNvGrpSpPr/>
            <p:nvPr/>
          </p:nvGrpSpPr>
          <p:grpSpPr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0255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>
                  <a:buNone/>
                </a:pP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56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>
                  <a:buNone/>
                </a:pP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249" name="Group 6"/>
            <p:cNvGrpSpPr/>
            <p:nvPr/>
          </p:nvGrpSpPr>
          <p:grpSpPr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253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>
                  <a:buNone/>
                </a:pP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54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>
                  <a:buNone/>
                </a:pP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0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1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2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892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892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  <a:latin typeface="Tahoma" panose="020B0604030504040204" pitchFamily="34" charset="0"/>
              </a:rPr>
            </a:fld>
            <a:endParaRPr lang="en-US" altLang="zh-CN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1267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11433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4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5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6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7" name="Freeform 8"/>
            <p:cNvSpPr/>
            <p:nvPr/>
          </p:nvSpPr>
          <p:spPr>
            <a:xfrm>
              <a:off x="3272" y="645"/>
              <a:ext cx="680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8" name="Freeform 9"/>
            <p:cNvSpPr/>
            <p:nvPr/>
          </p:nvSpPr>
          <p:spPr>
            <a:xfrm>
              <a:off x="4046" y="1545"/>
              <a:ext cx="493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9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0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1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2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3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4" name="Freeform 15"/>
            <p:cNvSpPr/>
            <p:nvPr/>
          </p:nvSpPr>
          <p:spPr>
            <a:xfrm>
              <a:off x="5042" y="1656"/>
              <a:ext cx="584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5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268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1288" name="Rectangle 1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89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0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1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2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3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4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5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6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7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8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9" name="Rectangle 2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00" name="Rectangle 3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01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2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3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4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5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6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7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8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9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0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1" name="Rectangle 4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12" name="Rectangle 4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13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4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5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6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7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8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9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0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1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2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3" name="Rectangle 5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24" name="Rectangle 5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25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6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7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8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9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0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1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2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3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4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5" name="Rectangle 6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36" name="Rectangle 6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37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8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9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0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1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2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3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4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5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6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7" name="Rectangle 7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48" name="Rectangle 7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49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0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1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2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3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4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5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6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7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8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9" name="Rectangle 8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60" name="Rectangle 9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61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2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3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4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5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6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7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8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9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0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1" name="Rectangle 10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2" name="Rectangle 10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3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4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5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6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7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8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9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0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1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2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3" name="Rectangle 11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84" name="Rectangle 11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85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6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7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8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9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0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1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2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3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4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5" name="Rectangle 12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96" name="Rectangle 12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97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8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9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0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1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2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3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4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5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6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7" name="Rectangle 13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408" name="Rectangle 13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409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0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1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2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3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4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5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6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7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8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9" name="Rectangle 14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420" name="Rectangle 15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421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2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3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4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5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6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7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8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9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0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1" name="Rectangle 16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432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269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1275" name="Freeform 16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6" name="Freeform 17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7" name="Freeform 17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8" name="Freeform 17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9" name="Freeform 17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0" name="Freeform 17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1" name="Freeform 17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2" name="Freeform 17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3" name="Freeform 17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4" name="Freeform 17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5" name="Freeform 17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6" name="Freeform 18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7" name="Freeform 18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1363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367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Freeform 2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056" name="Freeform 8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7" name="Freeform 9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8" name="Group 10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Freeform 12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Freeform 13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8" name="Freeform 14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9" name="Freeform 15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Freeform 16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Freeform 17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Freeform 18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Freeform 19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84" name="Group 20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9" name="Freeform 23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00" name="Freeform 24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2086" name="Freeform 25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87" name="Freeform 26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88" name="Freeform 27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089" name="Group 28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1" name="Freeform 30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2" name="Freeform 31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3" name="Freeform 32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4" name="Freeform 33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5" name="Freeform 34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6" name="Freeform 35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7" name="Freeform 36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2059" name="Group 37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Freeform 39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0" name="Group 40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064" name="Group 43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" name="Freeform 45"/>
                <p:cNvSpPr/>
                <p:nvPr userDrawn="1"/>
              </p:nvSpPr>
              <p:spPr>
                <a:xfrm rot="-3172564">
                  <a:off x="5051" y="328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7" name="Freeform 46"/>
                <p:cNvSpPr/>
                <p:nvPr userDrawn="1"/>
              </p:nvSpPr>
              <p:spPr>
                <a:xfrm rot="-3172564">
                  <a:off x="4861" y="178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8" name="Freeform 47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9" name="Freeform 48"/>
                <p:cNvSpPr/>
                <p:nvPr userDrawn="1"/>
              </p:nvSpPr>
              <p:spPr>
                <a:xfrm rot="-3172564">
                  <a:off x="5300" y="893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0" name="Freeform 49"/>
                <p:cNvSpPr/>
                <p:nvPr userDrawn="1"/>
              </p:nvSpPr>
              <p:spPr>
                <a:xfrm rot="-3172564">
                  <a:off x="5253" y="802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" name="Freeform 50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2" name="Freeform 51"/>
                <p:cNvSpPr/>
                <p:nvPr userDrawn="1"/>
              </p:nvSpPr>
              <p:spPr>
                <a:xfrm rot="-3172564">
                  <a:off x="4950" y="138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2062" name="Line 52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3080" name="Group 3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3084" name="Rectangle 4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>
                  <a:buNone/>
                </a:pP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085" name="Freeform 5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081" name="Group 6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3082" name="AutoShape 7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>
                  <a:buNone/>
                </a:pP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083" name="AutoShape 8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>
                  <a:buNone/>
                </a:pP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3075" name="AutoShape 9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Rectangle 10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1" compatLnSpc="1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AutoShape 4"/>
          <p:cNvSpPr/>
          <p:nvPr/>
        </p:nvSpPr>
        <p:spPr>
          <a:xfrm>
            <a:off x="609600" y="1566863"/>
            <a:ext cx="7958138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1" name="Line 5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>
              <a:buNone/>
            </a:pPr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5123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>
              <a:buNone/>
            </a:pPr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5124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>
              <a:buNone/>
            </a:pPr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5125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>
              <a:buNone/>
            </a:pPr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5126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>
              <a:buNone/>
            </a:pPr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5127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>
              <a:buNone/>
            </a:pPr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5128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>
              <a:buNone/>
            </a:pPr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5129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30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6252" name="Rectangle 3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53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Rectangle 14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64" name="Rectangle 15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65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Rectangle 26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76" name="Rectangle 27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77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Rectangle 38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88" name="Rectangle 39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89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Rectangle 50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00" name="Rectangle 51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01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Rectangle 62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12" name="Rectangle 63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13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Rectangle 74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24" name="Rectangle 75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25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Rectangle 86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36" name="Rectangle 87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37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Rectangle 98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48" name="Rectangle 99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49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Rectangle 110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60" name="Rectangle 111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61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2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3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4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5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6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7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8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9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0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1" name="Rectangle 122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72" name="Rectangle 123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73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4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5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6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7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8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9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0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1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2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3" name="Rectangle 134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84" name="Rectangle 135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85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6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7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8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9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0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1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2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3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4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5" name="Rectangle 146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96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47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6239" name="Freeform 149"/>
            <p:cNvSpPr/>
            <p:nvPr userDrawn="1"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Freeform 150"/>
            <p:cNvSpPr>
              <a:spLocks noEditPoints="1"/>
            </p:cNvSpPr>
            <p:nvPr userDrawn="1"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Freeform 151"/>
            <p:cNvSpPr/>
            <p:nvPr userDrawn="1"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Freeform 152"/>
            <p:cNvSpPr/>
            <p:nvPr userDrawn="1"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Freeform 153"/>
            <p:cNvSpPr/>
            <p:nvPr userDrawn="1"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Freeform 154"/>
            <p:cNvSpPr/>
            <p:nvPr userDrawn="1"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Freeform 155"/>
            <p:cNvSpPr/>
            <p:nvPr userDrawn="1"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Freeform 156"/>
            <p:cNvSpPr/>
            <p:nvPr userDrawn="1"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Freeform 157"/>
            <p:cNvSpPr/>
            <p:nvPr userDrawn="1"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Freeform 158"/>
            <p:cNvSpPr/>
            <p:nvPr userDrawn="1"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Freeform 159"/>
            <p:cNvSpPr/>
            <p:nvPr userDrawn="1"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Freeform 160"/>
            <p:cNvSpPr/>
            <p:nvPr userDrawn="1"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Freeform 161"/>
            <p:cNvSpPr/>
            <p:nvPr userDrawn="1"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48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6226" name="Freeform 163"/>
            <p:cNvSpPr/>
            <p:nvPr userDrawn="1"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Freeform 164"/>
            <p:cNvSpPr>
              <a:spLocks noEditPoints="1"/>
            </p:cNvSpPr>
            <p:nvPr userDrawn="1"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Freeform 165"/>
            <p:cNvSpPr/>
            <p:nvPr userDrawn="1"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Freeform 166"/>
            <p:cNvSpPr/>
            <p:nvPr userDrawn="1"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Freeform 167"/>
            <p:cNvSpPr/>
            <p:nvPr userDrawn="1"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Freeform 168"/>
            <p:cNvSpPr/>
            <p:nvPr userDrawn="1"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Freeform 169"/>
            <p:cNvSpPr/>
            <p:nvPr userDrawn="1"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Freeform 170"/>
            <p:cNvSpPr/>
            <p:nvPr userDrawn="1"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Freeform 171"/>
            <p:cNvSpPr/>
            <p:nvPr userDrawn="1"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Freeform 172"/>
            <p:cNvSpPr/>
            <p:nvPr userDrawn="1"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Freeform 173"/>
            <p:cNvSpPr/>
            <p:nvPr userDrawn="1"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Freeform 174"/>
            <p:cNvSpPr/>
            <p:nvPr userDrawn="1"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Freeform 175"/>
            <p:cNvSpPr/>
            <p:nvPr userDrawn="1"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49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6213" name="Freeform 177"/>
            <p:cNvSpPr/>
            <p:nvPr userDrawn="1"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Freeform 178"/>
            <p:cNvSpPr>
              <a:spLocks noEditPoints="1"/>
            </p:cNvSpPr>
            <p:nvPr userDrawn="1"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Freeform 179"/>
            <p:cNvSpPr/>
            <p:nvPr userDrawn="1"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Freeform 180"/>
            <p:cNvSpPr/>
            <p:nvPr userDrawn="1"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Freeform 181"/>
            <p:cNvSpPr/>
            <p:nvPr userDrawn="1"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Freeform 182"/>
            <p:cNvSpPr/>
            <p:nvPr userDrawn="1"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Freeform 183"/>
            <p:cNvSpPr/>
            <p:nvPr userDrawn="1"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Freeform 184"/>
            <p:cNvSpPr/>
            <p:nvPr userDrawn="1"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Freeform 185"/>
            <p:cNvSpPr/>
            <p:nvPr userDrawn="1"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Freeform 186"/>
            <p:cNvSpPr/>
            <p:nvPr userDrawn="1"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Freeform 187"/>
            <p:cNvSpPr/>
            <p:nvPr userDrawn="1"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Freeform 188"/>
            <p:cNvSpPr/>
            <p:nvPr userDrawn="1"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Freeform 189"/>
            <p:cNvSpPr/>
            <p:nvPr userDrawn="1"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50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6200" name="Freeform 191"/>
            <p:cNvSpPr/>
            <p:nvPr userDrawn="1"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Freeform 192"/>
            <p:cNvSpPr>
              <a:spLocks noEditPoints="1"/>
            </p:cNvSpPr>
            <p:nvPr userDrawn="1"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Freeform 193"/>
            <p:cNvSpPr/>
            <p:nvPr userDrawn="1"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Freeform 194"/>
            <p:cNvSpPr/>
            <p:nvPr userDrawn="1"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Freeform 195"/>
            <p:cNvSpPr/>
            <p:nvPr userDrawn="1"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Freeform 196"/>
            <p:cNvSpPr/>
            <p:nvPr userDrawn="1"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Freeform 197"/>
            <p:cNvSpPr/>
            <p:nvPr userDrawn="1"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Freeform 198"/>
            <p:cNvSpPr/>
            <p:nvPr userDrawn="1"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Freeform 199"/>
            <p:cNvSpPr/>
            <p:nvPr userDrawn="1"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Freeform 200"/>
            <p:cNvSpPr/>
            <p:nvPr userDrawn="1"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Freeform 201"/>
            <p:cNvSpPr/>
            <p:nvPr userDrawn="1"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Freeform 202"/>
            <p:cNvSpPr/>
            <p:nvPr userDrawn="1"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Freeform 203"/>
            <p:cNvSpPr/>
            <p:nvPr userDrawn="1"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51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6187" name="Freeform 205"/>
            <p:cNvSpPr/>
            <p:nvPr userDrawn="1"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Freeform 206"/>
            <p:cNvSpPr>
              <a:spLocks noEditPoints="1"/>
            </p:cNvSpPr>
            <p:nvPr userDrawn="1"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Freeform 207"/>
            <p:cNvSpPr/>
            <p:nvPr userDrawn="1"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Freeform 208"/>
            <p:cNvSpPr/>
            <p:nvPr userDrawn="1"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Freeform 209"/>
            <p:cNvSpPr/>
            <p:nvPr userDrawn="1"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Freeform 210"/>
            <p:cNvSpPr/>
            <p:nvPr userDrawn="1"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Freeform 211"/>
            <p:cNvSpPr/>
            <p:nvPr userDrawn="1"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Freeform 212"/>
            <p:cNvSpPr/>
            <p:nvPr userDrawn="1"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Freeform 213"/>
            <p:cNvSpPr/>
            <p:nvPr userDrawn="1"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Freeform 214"/>
            <p:cNvSpPr/>
            <p:nvPr userDrawn="1"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Freeform 215"/>
            <p:cNvSpPr/>
            <p:nvPr userDrawn="1"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Freeform 216"/>
            <p:cNvSpPr/>
            <p:nvPr userDrawn="1"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Freeform 217"/>
            <p:cNvSpPr/>
            <p:nvPr userDrawn="1"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5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6174" name="Freeform 219"/>
            <p:cNvSpPr/>
            <p:nvPr userDrawn="1"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5" name="Freeform 220"/>
            <p:cNvSpPr>
              <a:spLocks noEditPoints="1"/>
            </p:cNvSpPr>
            <p:nvPr userDrawn="1"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6" name="Freeform 221"/>
            <p:cNvSpPr/>
            <p:nvPr userDrawn="1"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7" name="Freeform 222"/>
            <p:cNvSpPr/>
            <p:nvPr userDrawn="1"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8" name="Freeform 223"/>
            <p:cNvSpPr/>
            <p:nvPr userDrawn="1"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9" name="Freeform 224"/>
            <p:cNvSpPr/>
            <p:nvPr userDrawn="1"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Freeform 225"/>
            <p:cNvSpPr/>
            <p:nvPr userDrawn="1"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Freeform 226"/>
            <p:cNvSpPr/>
            <p:nvPr userDrawn="1"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Freeform 227"/>
            <p:cNvSpPr/>
            <p:nvPr userDrawn="1"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Freeform 228"/>
            <p:cNvSpPr/>
            <p:nvPr userDrawn="1"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Freeform 229"/>
            <p:cNvSpPr/>
            <p:nvPr userDrawn="1"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Freeform 230"/>
            <p:cNvSpPr/>
            <p:nvPr userDrawn="1"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Freeform 231"/>
            <p:cNvSpPr/>
            <p:nvPr userDrawn="1"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53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6159" name="Freeform 233"/>
            <p:cNvSpPr/>
            <p:nvPr userDrawn="1"/>
          </p:nvSpPr>
          <p:spPr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160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6161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2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3" name="Freeform 237"/>
              <p:cNvSpPr/>
              <p:nvPr/>
            </p:nvSpPr>
            <p:spPr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4" name="Freeform 238"/>
              <p:cNvSpPr/>
              <p:nvPr/>
            </p:nvSpPr>
            <p:spPr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5" name="Freeform 239"/>
              <p:cNvSpPr/>
              <p:nvPr/>
            </p:nvSpPr>
            <p:spPr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6" name="Freeform 240"/>
              <p:cNvSpPr/>
              <p:nvPr/>
            </p:nvSpPr>
            <p:spPr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7" name="Freeform 241"/>
              <p:cNvSpPr/>
              <p:nvPr/>
            </p:nvSpPr>
            <p:spPr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8" name="Freeform 242"/>
              <p:cNvSpPr/>
              <p:nvPr/>
            </p:nvSpPr>
            <p:spPr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9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0" name="Freeform 244"/>
              <p:cNvSpPr/>
              <p:nvPr/>
            </p:nvSpPr>
            <p:spPr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1" name="Freeform 245"/>
              <p:cNvSpPr/>
              <p:nvPr/>
            </p:nvSpPr>
            <p:spPr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2" name="Freeform 246"/>
              <p:cNvSpPr/>
              <p:nvPr/>
            </p:nvSpPr>
            <p:spPr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3" name="Freeform 247"/>
              <p:cNvSpPr/>
              <p:nvPr/>
            </p:nvSpPr>
            <p:spPr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154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5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0426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427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428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hyperlink" Target="http://www.gjtv.net/html/canz/canz.htm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hyperlink" Target="http://xinsong/pwp/xst32/kejian.htm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hyperlink" Target="http://xinsong/pwp/xst32/kejian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hyperlink" Target="http://xinsong/pwp/xst32/kejian.htm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546225" y="906463"/>
            <a:ext cx="18415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dirty="0"/>
              <a:t>老山界</a:t>
            </a:r>
            <a:endParaRPr lang="zh-CN" altLang="en-US" sz="5400" dirty="0"/>
          </a:p>
        </p:txBody>
      </p:sp>
      <p:sp>
        <p:nvSpPr>
          <p:cNvPr id="12291" name="Text Box 3"/>
          <p:cNvSpPr txBox="1"/>
          <p:nvPr/>
        </p:nvSpPr>
        <p:spPr>
          <a:xfrm>
            <a:off x="4114800" y="4800600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dirty="0">
              <a:solidFill>
                <a:srgbClr val="FF33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292" name="Rectangle 4"/>
          <p:cNvSpPr>
            <a:spLocks noGrp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lang="zh-CN" altLang="zh-CN" dirty="0">
              <a:latin typeface="+mn-lt"/>
              <a:ea typeface="+mn-ea"/>
              <a:cs typeface="+mn-cs"/>
            </a:endParaRPr>
          </a:p>
        </p:txBody>
      </p:sp>
      <p:pic>
        <p:nvPicPr>
          <p:cNvPr id="12293" name="Picture 5" descr="28-3-47726_1">
            <a:hlinkClick r:id="rId1"/>
          </p:cNvPr>
          <p:cNvPicPr>
            <a:picLocks noChangeAspect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422275"/>
            <a:ext cx="9144000" cy="6435725"/>
          </a:xfrm>
          <a:ln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0"/>
            <a:ext cx="9144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 Unicode MS" pitchFamily="34" charset="-122"/>
              </a:rPr>
              <a:t>                   </a:t>
            </a:r>
            <a:endParaRPr lang="zh-CN" altLang="en-US" sz="3200" b="1" dirty="0">
              <a:solidFill>
                <a:srgbClr val="FF3300"/>
              </a:solidFill>
              <a:latin typeface="Arial Unicode MS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 Unicode MS" pitchFamily="34" charset="-122"/>
              </a:rPr>
              <a:t>     </a:t>
            </a:r>
            <a:endParaRPr lang="zh-CN" altLang="en-US" sz="3200" b="1" dirty="0">
              <a:solidFill>
                <a:srgbClr val="FF3300"/>
              </a:solidFill>
              <a:latin typeface="Arial Unicode MS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 Unicode MS" pitchFamily="34" charset="-122"/>
              </a:rPr>
              <a:t>     </a:t>
            </a:r>
            <a:endParaRPr lang="zh-CN" altLang="en-US" sz="3200" b="1" dirty="0">
              <a:solidFill>
                <a:srgbClr val="FF3300"/>
              </a:solidFill>
              <a:latin typeface="Arial Unicode MS" pitchFamily="34" charset="-122"/>
            </a:endParaRPr>
          </a:p>
        </p:txBody>
      </p:sp>
      <p:sp>
        <p:nvSpPr>
          <p:cNvPr id="18435" name="Text Box 6"/>
          <p:cNvSpPr txBox="1"/>
          <p:nvPr/>
        </p:nvSpPr>
        <p:spPr>
          <a:xfrm>
            <a:off x="609600" y="5410200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5400" dirty="0"/>
          </a:p>
        </p:txBody>
      </p:sp>
      <p:sp>
        <p:nvSpPr>
          <p:cNvPr id="18436" name="Text Box 7"/>
          <p:cNvSpPr txBox="1"/>
          <p:nvPr/>
        </p:nvSpPr>
        <p:spPr>
          <a:xfrm>
            <a:off x="457200" y="50292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3200" b="1" dirty="0">
              <a:solidFill>
                <a:srgbClr val="FF3300"/>
              </a:solidFill>
              <a:latin typeface="Arial Unicode MS" pitchFamily="34" charset="-122"/>
            </a:endParaRPr>
          </a:p>
        </p:txBody>
      </p:sp>
      <p:sp>
        <p:nvSpPr>
          <p:cNvPr id="18437" name="Text Box 8"/>
          <p:cNvSpPr txBox="1"/>
          <p:nvPr/>
        </p:nvSpPr>
        <p:spPr>
          <a:xfrm>
            <a:off x="762000" y="44958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3200" b="1" dirty="0">
              <a:solidFill>
                <a:srgbClr val="FF3300"/>
              </a:solidFill>
              <a:latin typeface="Arial Unicode MS" pitchFamily="34" charset="-122"/>
            </a:endParaRPr>
          </a:p>
        </p:txBody>
      </p:sp>
      <p:sp>
        <p:nvSpPr>
          <p:cNvPr id="18438" name="Text Box 10"/>
          <p:cNvSpPr txBox="1"/>
          <p:nvPr/>
        </p:nvSpPr>
        <p:spPr>
          <a:xfrm>
            <a:off x="838200" y="40386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5400" dirty="0"/>
          </a:p>
        </p:txBody>
      </p:sp>
      <p:sp>
        <p:nvSpPr>
          <p:cNvPr id="18439" name="Text Box 11"/>
          <p:cNvSpPr txBox="1"/>
          <p:nvPr/>
        </p:nvSpPr>
        <p:spPr>
          <a:xfrm>
            <a:off x="838200" y="34290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5400" dirty="0"/>
          </a:p>
        </p:txBody>
      </p:sp>
      <p:sp>
        <p:nvSpPr>
          <p:cNvPr id="18440" name="Text Box 12"/>
          <p:cNvSpPr txBox="1"/>
          <p:nvPr/>
        </p:nvSpPr>
        <p:spPr>
          <a:xfrm>
            <a:off x="914400" y="31242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5400" dirty="0"/>
          </a:p>
        </p:txBody>
      </p:sp>
      <p:graphicFrame>
        <p:nvGraphicFramePr>
          <p:cNvPr id="14923" name="Group 58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0" y="188913"/>
          <a:ext cx="9144000" cy="5976938"/>
        </p:xfrm>
        <a:graphic>
          <a:graphicData uri="http://schemas.openxmlformats.org/drawingml/2006/table">
            <a:tbl>
              <a:tblPr/>
              <a:tblGrid>
                <a:gridCol w="863600"/>
                <a:gridCol w="1095375"/>
                <a:gridCol w="1633538"/>
                <a:gridCol w="1714500"/>
                <a:gridCol w="3836987"/>
              </a:tblGrid>
              <a:tr h="8191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1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时间</a:t>
                      </a:r>
                      <a:endParaRPr kumimoji="1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  地点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  人物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     活   动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4238">
                <a:tc rowSpan="4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第</a:t>
                      </a:r>
                      <a:endParaRPr kumimoji="1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一</a:t>
                      </a:r>
                      <a:endParaRPr kumimoji="1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天</a:t>
                      </a:r>
                      <a:endParaRPr kumimoji="1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下午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05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天黑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夜里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半夜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68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第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二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天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黎明以后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 Unicode MS" pitchFamily="34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61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2"/>
                          <a:ea typeface="宋体" panose="02010600030101010101" pitchFamily="2" charset="-122"/>
                        </a:rPr>
                        <a:t>下午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89" name="Text Box 553"/>
          <p:cNvSpPr txBox="1">
            <a:spLocks noChangeArrowheads="1"/>
          </p:cNvSpPr>
          <p:nvPr/>
        </p:nvSpPr>
        <p:spPr bwMode="auto">
          <a:xfrm>
            <a:off x="2051050" y="1196975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瑶民家</a:t>
            </a:r>
            <a:endParaRPr kumimoji="0" lang="zh-CN" altLang="en-US" sz="32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96" name="Text Box 560"/>
          <p:cNvSpPr txBox="1">
            <a:spLocks noChangeArrowheads="1"/>
          </p:cNvSpPr>
          <p:nvPr/>
        </p:nvSpPr>
        <p:spPr bwMode="auto">
          <a:xfrm>
            <a:off x="3563938" y="1196975"/>
            <a:ext cx="1828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瑶家大嫂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97" name="Text Box 561"/>
          <p:cNvSpPr txBox="1">
            <a:spLocks noChangeArrowheads="1"/>
          </p:cNvSpPr>
          <p:nvPr/>
        </p:nvSpPr>
        <p:spPr bwMode="auto">
          <a:xfrm>
            <a:off x="5638800" y="908050"/>
            <a:ext cx="35052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攀谈，宣传红军策，使瑶民理解了红军。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00" name="Text Box 564"/>
          <p:cNvSpPr txBox="1"/>
          <p:nvPr/>
        </p:nvSpPr>
        <p:spPr>
          <a:xfrm>
            <a:off x="2124075" y="1916113"/>
            <a:ext cx="152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accent2"/>
                </a:solidFill>
              </a:rPr>
              <a:t>山脚下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14901" name="Text Box 565"/>
          <p:cNvSpPr txBox="1"/>
          <p:nvPr/>
        </p:nvSpPr>
        <p:spPr>
          <a:xfrm>
            <a:off x="3563938" y="1916113"/>
            <a:ext cx="1752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chemeClr val="accent2"/>
                </a:solidFill>
              </a:rPr>
              <a:t>红军战士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14902" name="Text Box 566"/>
          <p:cNvSpPr txBox="1"/>
          <p:nvPr/>
        </p:nvSpPr>
        <p:spPr>
          <a:xfrm>
            <a:off x="5580063" y="1916113"/>
            <a:ext cx="3352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accent2"/>
                </a:solidFill>
              </a:rPr>
              <a:t>准备爬山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14903" name="Text Box 567"/>
          <p:cNvSpPr txBox="1">
            <a:spLocks noChangeArrowheads="1"/>
          </p:cNvSpPr>
          <p:nvPr/>
        </p:nvSpPr>
        <p:spPr bwMode="auto">
          <a:xfrm>
            <a:off x="2051050" y="2636838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半山腰</a:t>
            </a:r>
            <a:endParaRPr kumimoji="0" lang="zh-CN" altLang="en-US" sz="32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04" name="Text Box 568"/>
          <p:cNvSpPr txBox="1">
            <a:spLocks noChangeArrowheads="1"/>
          </p:cNvSpPr>
          <p:nvPr/>
        </p:nvSpPr>
        <p:spPr bwMode="auto">
          <a:xfrm>
            <a:off x="3492500" y="2636838"/>
            <a:ext cx="17303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红军战士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05" name="Text Box 569"/>
          <p:cNvSpPr txBox="1">
            <a:spLocks noChangeArrowheads="1"/>
          </p:cNvSpPr>
          <p:nvPr/>
        </p:nvSpPr>
        <p:spPr bwMode="auto">
          <a:xfrm>
            <a:off x="5791200" y="2565400"/>
            <a:ext cx="3352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夜行军</a:t>
            </a:r>
            <a:endParaRPr kumimoji="0" lang="zh-CN" altLang="en-US" sz="32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06" name="Text Box 570"/>
          <p:cNvSpPr txBox="1">
            <a:spLocks noChangeArrowheads="1"/>
          </p:cNvSpPr>
          <p:nvPr/>
        </p:nvSpPr>
        <p:spPr bwMode="auto">
          <a:xfrm>
            <a:off x="2124075" y="3357563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山路上</a:t>
            </a:r>
            <a:endParaRPr kumimoji="0" lang="zh-CN" altLang="en-US" sz="32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96" name="Text Box 571"/>
          <p:cNvSpPr txBox="1"/>
          <p:nvPr/>
        </p:nvSpPr>
        <p:spPr>
          <a:xfrm>
            <a:off x="3717925" y="2459038"/>
            <a:ext cx="1006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5400" dirty="0"/>
          </a:p>
        </p:txBody>
      </p:sp>
      <p:sp>
        <p:nvSpPr>
          <p:cNvPr id="14908" name="Text Box 572"/>
          <p:cNvSpPr txBox="1">
            <a:spLocks noChangeArrowheads="1"/>
          </p:cNvSpPr>
          <p:nvPr/>
        </p:nvSpPr>
        <p:spPr bwMode="auto">
          <a:xfrm>
            <a:off x="3563938" y="3357563"/>
            <a:ext cx="17303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红军战士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09" name="Text Box 573"/>
          <p:cNvSpPr txBox="1">
            <a:spLocks noChangeArrowheads="1"/>
          </p:cNvSpPr>
          <p:nvPr/>
        </p:nvSpPr>
        <p:spPr bwMode="auto">
          <a:xfrm>
            <a:off x="5795963" y="3284538"/>
            <a:ext cx="304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半夜露宿</a:t>
            </a:r>
            <a:endParaRPr kumimoji="0" lang="zh-CN" altLang="en-US" sz="32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10" name="Text Box 574"/>
          <p:cNvSpPr txBox="1">
            <a:spLocks noChangeArrowheads="1"/>
          </p:cNvSpPr>
          <p:nvPr/>
        </p:nvSpPr>
        <p:spPr bwMode="auto">
          <a:xfrm>
            <a:off x="2124075" y="4221163"/>
            <a:ext cx="1295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雷公岩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11" name="Text Box 575"/>
          <p:cNvSpPr txBox="1">
            <a:spLocks noChangeArrowheads="1"/>
          </p:cNvSpPr>
          <p:nvPr/>
        </p:nvSpPr>
        <p:spPr bwMode="auto">
          <a:xfrm>
            <a:off x="3635375" y="4005263"/>
            <a:ext cx="16764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红军战士、医务人员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12" name="Text Box 576"/>
          <p:cNvSpPr txBox="1">
            <a:spLocks noChangeArrowheads="1"/>
          </p:cNvSpPr>
          <p:nvPr/>
        </p:nvSpPr>
        <p:spPr bwMode="auto">
          <a:xfrm>
            <a:off x="5580063" y="4149725"/>
            <a:ext cx="3200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翻越雷公岩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13" name="Text Box 577"/>
          <p:cNvSpPr txBox="1">
            <a:spLocks noChangeArrowheads="1"/>
          </p:cNvSpPr>
          <p:nvPr/>
        </p:nvSpPr>
        <p:spPr bwMode="auto">
          <a:xfrm>
            <a:off x="2195513" y="5373688"/>
            <a:ext cx="1219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山顶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14" name="Text Box 578"/>
          <p:cNvSpPr txBox="1">
            <a:spLocks noChangeArrowheads="1"/>
          </p:cNvSpPr>
          <p:nvPr/>
        </p:nvSpPr>
        <p:spPr bwMode="auto">
          <a:xfrm>
            <a:off x="3563938" y="5373688"/>
            <a:ext cx="1752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红军战士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15" name="Text Box 579"/>
          <p:cNvSpPr txBox="1">
            <a:spLocks noChangeArrowheads="1"/>
          </p:cNvSpPr>
          <p:nvPr/>
        </p:nvSpPr>
        <p:spPr bwMode="auto">
          <a:xfrm>
            <a:off x="5364163" y="5157788"/>
            <a:ext cx="3048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任务完成，征服老山界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4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89" grpId="0"/>
      <p:bldP spid="14896" grpId="0"/>
      <p:bldP spid="14897" grpId="0"/>
      <p:bldP spid="14900" grpId="0"/>
      <p:bldP spid="14901" grpId="0"/>
      <p:bldP spid="14902" grpId="0"/>
      <p:bldP spid="14903" grpId="0"/>
      <p:bldP spid="14904" grpId="0"/>
      <p:bldP spid="14905" grpId="0"/>
      <p:bldP spid="14906" grpId="0"/>
      <p:bldP spid="14908" grpId="0"/>
      <p:bldP spid="14909" grpId="0"/>
      <p:bldP spid="14910" grpId="0"/>
      <p:bldP spid="14911" grpId="0"/>
      <p:bldP spid="14912" grpId="0"/>
      <p:bldP spid="14913" grpId="0"/>
      <p:bldP spid="14914" grpId="0"/>
      <p:bldP spid="149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533400" y="188913"/>
            <a:ext cx="8610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99"/>
                </a:solidFill>
              </a:rPr>
              <a:t>文章按</a:t>
            </a:r>
            <a:r>
              <a:rPr lang="zh-CN" altLang="en-US" sz="3200" b="1" u="sng" dirty="0">
                <a:solidFill>
                  <a:srgbClr val="000099"/>
                </a:solidFill>
              </a:rPr>
              <a:t>时间顺序</a:t>
            </a:r>
            <a:r>
              <a:rPr lang="zh-CN" altLang="en-US" sz="3200" b="1" dirty="0">
                <a:solidFill>
                  <a:srgbClr val="000099"/>
                </a:solidFill>
              </a:rPr>
              <a:t>，分为三个部分来记叙</a:t>
            </a:r>
            <a:r>
              <a:rPr lang="zh-CN" altLang="en-US" sz="3200" b="1" u="sng" dirty="0">
                <a:solidFill>
                  <a:srgbClr val="000099"/>
                </a:solidFill>
              </a:rPr>
              <a:t>红军翻越老山界的经过：</a:t>
            </a:r>
            <a:endParaRPr lang="zh-CN" altLang="en-US" sz="3200" b="1" u="sng" dirty="0">
              <a:solidFill>
                <a:srgbClr val="000099"/>
              </a:solidFill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304800" y="1371600"/>
            <a:ext cx="8458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第一部分（1自然段）：概括介绍老山界，点明它的     地理位置和山高，摆出困难。 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304800" y="2286000"/>
            <a:ext cx="838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第二部分（2自然段到32段）：翻越老山界的经过。</a:t>
            </a:r>
            <a:r>
              <a:rPr lang="zh-CN" altLang="en-US" sz="5400" dirty="0"/>
              <a:t> </a:t>
            </a:r>
            <a:endParaRPr lang="zh-CN" altLang="en-US" sz="5400" dirty="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43255" y="3140710"/>
            <a:ext cx="7391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第一层：（2</a:t>
            </a: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10）山脚访瑶家。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42938" y="3643313"/>
            <a:ext cx="8045450" cy="2244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第二层：（11</a:t>
            </a: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32）红军翻越老山界。                      主要内容有：1．在</a:t>
            </a: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之</a:t>
            </a: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字拐的路上；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2．山腰露宿；    3．攀登雷公岩；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4．继续登山，到达山顶；5．山顶所思。 </a:t>
            </a:r>
            <a:endParaRPr kumimoji="0" lang="zh-CN" altLang="en-US" sz="2800" b="1" kern="1200" cap="none" spc="0" normalizeH="0" baseline="0" noProof="0" dirty="0">
              <a:solidFill>
                <a:schemeClr val="accent4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323850" y="5876925"/>
            <a:ext cx="830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第三部分：写作者的感受。 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  <p:bldP spid="153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4"/>
          <p:cNvSpPr txBox="1"/>
          <p:nvPr/>
        </p:nvSpPr>
        <p:spPr>
          <a:xfrm>
            <a:off x="611188" y="260350"/>
            <a:ext cx="554513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69900" indent="-469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304925" indent="-3956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4230" indent="-39878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endParaRPr lang="zh-CN" altLang="zh-CN" sz="5400" dirty="0">
              <a:latin typeface="Arial" panose="020B0604020202020204" pitchFamily="34" charset="0"/>
            </a:endParaRPr>
          </a:p>
        </p:txBody>
      </p:sp>
      <p:sp>
        <p:nvSpPr>
          <p:cNvPr id="20483" name="Text Box 5"/>
          <p:cNvSpPr txBox="1"/>
          <p:nvPr/>
        </p:nvSpPr>
        <p:spPr>
          <a:xfrm>
            <a:off x="323850" y="404813"/>
            <a:ext cx="38877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69900" indent="-469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304925" indent="-3956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4230" indent="-39878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6000" dirty="0">
                <a:solidFill>
                  <a:srgbClr val="990099"/>
                </a:solidFill>
                <a:latin typeface="Arial" panose="020B0604020202020204" pitchFamily="34" charset="0"/>
                <a:ea typeface="隶书" pitchFamily="49" charset="-122"/>
              </a:rPr>
              <a:t>合作</a:t>
            </a:r>
            <a:r>
              <a:rPr lang="en-US" altLang="zh-CN" sz="6000" dirty="0">
                <a:solidFill>
                  <a:srgbClr val="990099"/>
                </a:solidFill>
                <a:latin typeface="Arial" panose="020B0604020202020204" pitchFamily="34" charset="0"/>
                <a:ea typeface="隶书" pitchFamily="49" charset="-122"/>
              </a:rPr>
              <a:t>·</a:t>
            </a:r>
            <a:r>
              <a:rPr lang="zh-CN" altLang="en-US" sz="6000" dirty="0">
                <a:solidFill>
                  <a:srgbClr val="990099"/>
                </a:solidFill>
                <a:latin typeface="Arial" panose="020B0604020202020204" pitchFamily="34" charset="0"/>
                <a:ea typeface="隶书" pitchFamily="49" charset="-122"/>
              </a:rPr>
              <a:t>探究</a:t>
            </a:r>
            <a:endParaRPr lang="zh-CN" altLang="en-US" sz="6000" dirty="0">
              <a:solidFill>
                <a:srgbClr val="990099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0484" name="Text Box 6"/>
          <p:cNvSpPr txBox="1"/>
          <p:nvPr/>
        </p:nvSpPr>
        <p:spPr>
          <a:xfrm>
            <a:off x="684213" y="2349500"/>
            <a:ext cx="80645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69900" indent="-469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304925" indent="-3956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4230" indent="-39878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6000" dirty="0">
                <a:solidFill>
                  <a:schemeClr val="hlink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</a:t>
            </a:r>
            <a:r>
              <a:rPr lang="zh-CN" altLang="en-US" sz="6000" b="1" dirty="0">
                <a:solidFill>
                  <a:schemeClr val="hlink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你认为“老山界”难走表现在什么地方？</a:t>
            </a:r>
            <a:endParaRPr lang="zh-CN" altLang="en-US" sz="6000" b="1" dirty="0">
              <a:solidFill>
                <a:schemeClr val="hlink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1438" y="60325"/>
          <a:ext cx="8999538" cy="641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855"/>
                <a:gridCol w="5729605"/>
                <a:gridCol w="1635760"/>
              </a:tblGrid>
              <a:tr h="5314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</a:rPr>
                        <a:t>翻山困难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uFillTx/>
                        </a:rPr>
                        <a:t>典型语句</a:t>
                      </a:r>
                      <a:endParaRPr lang="zh-CN" altLang="en-US" sz="28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uFillTx/>
                        </a:rPr>
                        <a:t>难在何处</a:t>
                      </a:r>
                      <a:endParaRPr lang="zh-CN" altLang="en-US" sz="28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148336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1"/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走路难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/>
                        <a:t>地势渐渐更加陡起来了。向下看，简直就是绝壁，火把照着人的脸，就在脚底下。雷公岩，陡极了，几乎是90度的垂直的石梯，只有一尺多宽，旁边就是悬壁。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 b="1"/>
                    </a:p>
                    <a:p>
                      <a:pPr algn="ctr">
                        <a:buNone/>
                      </a:pPr>
                      <a:r>
                        <a:rPr lang="zh-CN" altLang="en-US" sz="2800" b="1"/>
                        <a:t>悬崖峭壁山路险峻</a:t>
                      </a:r>
                      <a:endParaRPr lang="zh-CN" altLang="en-US" sz="2800" b="1"/>
                    </a:p>
                  </a:txBody>
                  <a:tcPr/>
                </a:tc>
              </a:tr>
              <a:tr h="92583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睡觉难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2519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  <a:uFillTx/>
                        </a:rPr>
                        <a:t>她问我们饿了没有。这一问正问中了我们的心事。山下有人送饭上来，不管三七二十一，抢了一碗就吃。昨天的晚饭，今天的早饭，都没吃饱。肚子很饿，气力不够，但是必须鼓着勇气前进。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2583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1"/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处境难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36725" y="2098675"/>
            <a:ext cx="5775325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路只有一尺来宽，半夜里一个翻身不就骨碌下去了么？而且路上的石头又非常不平，睡一晚准会疼死人。半夜里，寒气逼人，刺入肌骨。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10463" y="2405063"/>
            <a:ext cx="1643062" cy="954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路窄石硬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寒气逼人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3215" y="4220528"/>
            <a:ext cx="12493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吃饭难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477125" y="4076700"/>
            <a:ext cx="1709738" cy="9540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粮食缺乏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肚子饥饿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6725" y="5438775"/>
            <a:ext cx="5775325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医务人员真是辛苦，因为山陡，伤员病员都下了担架走，旁边需要有人搀扶着。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机关枪声很密，大概是在我们时天出发的地方，五、八军团正跟敌人开火。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0" name="文本框 8"/>
          <p:cNvSpPr txBox="1"/>
          <p:nvPr/>
        </p:nvSpPr>
        <p:spPr>
          <a:xfrm>
            <a:off x="7477125" y="5749925"/>
            <a:ext cx="1643063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敌人追击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枪声密集</a:t>
            </a:r>
            <a:endParaRPr lang="zh-CN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2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2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1"/>
      <p:bldP spid="3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Box 27"/>
          <p:cNvSpPr txBox="1"/>
          <p:nvPr/>
        </p:nvSpPr>
        <p:spPr>
          <a:xfrm>
            <a:off x="695325" y="3095625"/>
            <a:ext cx="2071688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第一部分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4" name="Rectangle 1"/>
          <p:cNvSpPr/>
          <p:nvPr/>
        </p:nvSpPr>
        <p:spPr>
          <a:xfrm>
            <a:off x="731838" y="285750"/>
            <a:ext cx="7681912" cy="11239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幼圆" pitchFamily="49" charset="-122"/>
                <a:ea typeface="幼圆" pitchFamily="49" charset="-122"/>
              </a:rPr>
              <a:t>任务二：</a:t>
            </a:r>
            <a:r>
              <a:rPr lang="zh-CN" altLang="zh-CN" sz="2800" b="1" dirty="0">
                <a:latin typeface="幼圆" pitchFamily="49" charset="-122"/>
                <a:ea typeface="幼圆" pitchFamily="49" charset="-122"/>
              </a:rPr>
              <a:t>面对这般重重困难，我们的红军战士是如何对待的呢？</a:t>
            </a:r>
            <a:r>
              <a:rPr lang="zh-CN" altLang="en-US" sz="2800" b="1" dirty="0">
                <a:latin typeface="幼圆" pitchFamily="49" charset="-122"/>
                <a:ea typeface="幼圆" pitchFamily="49" charset="-122"/>
              </a:rPr>
              <a:t>体现</a:t>
            </a:r>
            <a:r>
              <a:rPr lang="zh-CN" altLang="zh-CN" sz="2800" b="1" dirty="0">
                <a:latin typeface="幼圆" pitchFamily="49" charset="-122"/>
                <a:ea typeface="幼圆" pitchFamily="49" charset="-122"/>
              </a:rPr>
              <a:t>了红军</a:t>
            </a:r>
            <a:r>
              <a:rPr lang="zh-CN" altLang="en-US" sz="2800" b="1" dirty="0">
                <a:latin typeface="幼圆" pitchFamily="49" charset="-122"/>
                <a:ea typeface="幼圆" pitchFamily="49" charset="-122"/>
              </a:rPr>
              <a:t>什么</a:t>
            </a:r>
            <a:r>
              <a:rPr lang="zh-CN" altLang="zh-CN" sz="2800" b="1" dirty="0">
                <a:latin typeface="幼圆" pitchFamily="49" charset="-122"/>
                <a:ea typeface="幼圆" pitchFamily="49" charset="-122"/>
              </a:rPr>
              <a:t>样的精神？</a:t>
            </a:r>
            <a:endParaRPr lang="en-US" altLang="zh-CN" sz="2800" b="1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右箭头标注 14"/>
          <p:cNvSpPr/>
          <p:nvPr/>
        </p:nvSpPr>
        <p:spPr>
          <a:xfrm>
            <a:off x="695325" y="1668463"/>
            <a:ext cx="2170113" cy="609600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右箭头标注 15"/>
          <p:cNvSpPr/>
          <p:nvPr/>
        </p:nvSpPr>
        <p:spPr>
          <a:xfrm>
            <a:off x="674688" y="2633663"/>
            <a:ext cx="2170113" cy="615950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右箭头标注 16"/>
          <p:cNvSpPr/>
          <p:nvPr/>
        </p:nvSpPr>
        <p:spPr>
          <a:xfrm>
            <a:off x="704850" y="3630613"/>
            <a:ext cx="2171700" cy="609600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右箭头标注 17"/>
          <p:cNvSpPr/>
          <p:nvPr/>
        </p:nvSpPr>
        <p:spPr>
          <a:xfrm>
            <a:off x="695325" y="4637088"/>
            <a:ext cx="2170113" cy="566738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9" name="矩形 26"/>
          <p:cNvSpPr/>
          <p:nvPr/>
        </p:nvSpPr>
        <p:spPr>
          <a:xfrm>
            <a:off x="858838" y="1741488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走路难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20" name="矩形 29"/>
          <p:cNvSpPr/>
          <p:nvPr/>
        </p:nvSpPr>
        <p:spPr>
          <a:xfrm>
            <a:off x="828675" y="2711450"/>
            <a:ext cx="11080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睡觉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难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21" name="矩形 31"/>
          <p:cNvSpPr/>
          <p:nvPr/>
        </p:nvSpPr>
        <p:spPr>
          <a:xfrm>
            <a:off x="674688" y="3703638"/>
            <a:ext cx="130492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吃饭难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22" name="矩形 33"/>
          <p:cNvSpPr/>
          <p:nvPr/>
        </p:nvSpPr>
        <p:spPr>
          <a:xfrm>
            <a:off x="736600" y="4689475"/>
            <a:ext cx="135413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处境难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23" name="流程图: 可选过程 35"/>
          <p:cNvSpPr/>
          <p:nvPr/>
        </p:nvSpPr>
        <p:spPr>
          <a:xfrm>
            <a:off x="3059113" y="1700213"/>
            <a:ext cx="4900612" cy="708025"/>
          </a:xfrm>
          <a:prstGeom prst="flowChartAlternateProcess">
            <a:avLst/>
          </a:prstGeom>
          <a:solidFill>
            <a:schemeClr val="bg1"/>
          </a:solidFill>
          <a:ln w="25400" cap="flat" cmpd="sng">
            <a:solidFill>
              <a:srgbClr val="89A4A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流程图: 可选过程 36"/>
          <p:cNvSpPr/>
          <p:nvPr/>
        </p:nvSpPr>
        <p:spPr>
          <a:xfrm>
            <a:off x="3059113" y="4508500"/>
            <a:ext cx="4902200" cy="706438"/>
          </a:xfrm>
          <a:prstGeom prst="flowChartAlternateProcess">
            <a:avLst/>
          </a:prstGeom>
          <a:solidFill>
            <a:schemeClr val="bg1"/>
          </a:solidFill>
          <a:ln w="25400" cap="flat" cmpd="sng">
            <a:solidFill>
              <a:srgbClr val="89A4A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流程图: 可选过程 37"/>
          <p:cNvSpPr/>
          <p:nvPr/>
        </p:nvSpPr>
        <p:spPr>
          <a:xfrm>
            <a:off x="3059113" y="3573463"/>
            <a:ext cx="4902200" cy="708025"/>
          </a:xfrm>
          <a:prstGeom prst="flowChartAlternateProcess">
            <a:avLst/>
          </a:prstGeom>
          <a:solidFill>
            <a:schemeClr val="bg1"/>
          </a:solidFill>
          <a:ln w="25400" cap="flat" cmpd="sng">
            <a:solidFill>
              <a:srgbClr val="89A4A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6" name="流程图: 可选过程 38"/>
          <p:cNvSpPr/>
          <p:nvPr/>
        </p:nvSpPr>
        <p:spPr>
          <a:xfrm>
            <a:off x="3059113" y="2636838"/>
            <a:ext cx="4900612" cy="706437"/>
          </a:xfrm>
          <a:prstGeom prst="flowChartAlternateProcess">
            <a:avLst/>
          </a:prstGeom>
          <a:solidFill>
            <a:schemeClr val="bg1"/>
          </a:solidFill>
          <a:ln w="25400" cap="flat" cmpd="sng">
            <a:solidFill>
              <a:srgbClr val="89A4A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5" name="Rectangle 1"/>
          <p:cNvSpPr/>
          <p:nvPr/>
        </p:nvSpPr>
        <p:spPr>
          <a:xfrm>
            <a:off x="3563938" y="1773238"/>
            <a:ext cx="36512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266700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打趣逗笑、奋勇登山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6" name="Rectangle 2"/>
          <p:cNvSpPr/>
          <p:nvPr/>
        </p:nvSpPr>
        <p:spPr>
          <a:xfrm>
            <a:off x="3563938" y="2678113"/>
            <a:ext cx="36655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26670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酣然入梦、观赏夜景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779838" y="3644900"/>
            <a:ext cx="33988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鼓着勇气、继续前进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227" name="Rectangle 3"/>
          <p:cNvSpPr/>
          <p:nvPr/>
        </p:nvSpPr>
        <p:spPr>
          <a:xfrm>
            <a:off x="3492500" y="4581525"/>
            <a:ext cx="36655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266700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毫不畏惧、嘲笑敌机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流程图: 可选过程 40"/>
          <p:cNvSpPr/>
          <p:nvPr/>
        </p:nvSpPr>
        <p:spPr>
          <a:xfrm>
            <a:off x="409575" y="5416550"/>
            <a:ext cx="7645400" cy="792163"/>
          </a:xfrm>
          <a:prstGeom prst="flowChartAlternateProces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56" name="Rectangle 4"/>
          <p:cNvSpPr/>
          <p:nvPr/>
        </p:nvSpPr>
        <p:spPr>
          <a:xfrm>
            <a:off x="306388" y="5510213"/>
            <a:ext cx="8208962" cy="6048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257175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体现红军坚强的意志、英勇的精神、乐观的态度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 bldLvl="0" animBg="1"/>
      <p:bldP spid="13324" grpId="0" bldLvl="0" animBg="1"/>
      <p:bldP spid="13325" grpId="0" bldLvl="0" animBg="1"/>
      <p:bldP spid="13326" grpId="0" bldLvl="0" animBg="1"/>
      <p:bldP spid="52225" grpId="0"/>
      <p:bldP spid="52226" grpId="0"/>
      <p:bldP spid="40" grpId="0"/>
      <p:bldP spid="52227" grpId="0"/>
      <p:bldP spid="41" grpId="0" bldLvl="0" animBg="1"/>
      <p:bldP spid="143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0" name="Rectangle 6"/>
          <p:cNvSpPr/>
          <p:nvPr/>
        </p:nvSpPr>
        <p:spPr>
          <a:xfrm>
            <a:off x="611188" y="765175"/>
            <a:ext cx="800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找出登山过程中的三处景物描写部分</a:t>
            </a:r>
            <a:r>
              <a:rPr lang="en-US" altLang="zh-CN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:</a:t>
            </a: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endParaRPr lang="en-US" altLang="zh-CN" sz="36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827088" y="1773238"/>
            <a:ext cx="78486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b="1" u="sng" dirty="0">
                <a:latin typeface="Arial" panose="020B0604020202020204" pitchFamily="34" charset="0"/>
                <a:ea typeface="楷体_GB2312" pitchFamily="49" charset="-122"/>
              </a:rPr>
              <a:t>1  </a:t>
            </a:r>
            <a:r>
              <a:rPr lang="zh-CN" altLang="en-US" b="1" u="sng" dirty="0">
                <a:latin typeface="Arial" panose="020B0604020202020204" pitchFamily="34" charset="0"/>
                <a:ea typeface="楷体_GB2312" pitchFamily="49" charset="-122"/>
              </a:rPr>
              <a:t>夜晚翻山的部分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满天都是星光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一段，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在之字拐的路上一步一步的上去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一段。）</a:t>
            </a:r>
            <a:r>
              <a:rPr lang="zh-CN" altLang="en-US" sz="28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28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827088" y="3500438"/>
            <a:ext cx="7696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b="1" u="sng" dirty="0">
                <a:latin typeface="Arial" panose="020B0604020202020204" pitchFamily="34" charset="0"/>
                <a:ea typeface="楷体_GB2312" pitchFamily="49" charset="-122"/>
              </a:rPr>
              <a:t>2  </a:t>
            </a:r>
            <a:r>
              <a:rPr lang="zh-CN" altLang="en-US" b="1" u="sng" dirty="0">
                <a:latin typeface="Arial" panose="020B0604020202020204" pitchFamily="34" charset="0"/>
                <a:ea typeface="楷体_GB2312" pitchFamily="49" charset="-122"/>
              </a:rPr>
              <a:t>半夜露宿山上的部分</a:t>
            </a:r>
            <a:r>
              <a:rPr lang="zh-CN" altLang="en-US" b="1" dirty="0">
                <a:latin typeface="Arial" panose="020B0604020202020204" pitchFamily="34" charset="0"/>
              </a:rPr>
              <a:t>  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</a:rPr>
              <a:t>（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隶书" pitchFamily="49" charset="-122"/>
              </a:rPr>
              <a:t>从“半夜里忽然醒来”到“不知什么时候又睡着了”。）</a:t>
            </a:r>
            <a:endParaRPr lang="zh-CN" altLang="en-US" b="1" dirty="0">
              <a:solidFill>
                <a:srgbClr val="0070C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6393" name="Text Box 9"/>
          <p:cNvSpPr txBox="1"/>
          <p:nvPr/>
        </p:nvSpPr>
        <p:spPr>
          <a:xfrm>
            <a:off x="827088" y="4797425"/>
            <a:ext cx="7086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b="1" u="sng" dirty="0">
                <a:latin typeface="Arial" panose="020B0604020202020204" pitchFamily="34" charset="0"/>
                <a:ea typeface="楷体_GB2312" pitchFamily="49" charset="-122"/>
              </a:rPr>
              <a:t>3  </a:t>
            </a:r>
            <a:r>
              <a:rPr lang="zh-CN" altLang="en-US" b="1" u="sng" dirty="0">
                <a:latin typeface="Arial" panose="020B0604020202020204" pitchFamily="34" charset="0"/>
                <a:ea typeface="楷体_GB2312" pitchFamily="49" charset="-122"/>
              </a:rPr>
              <a:t>下山部分</a:t>
            </a:r>
            <a:r>
              <a:rPr lang="zh-CN" altLang="en-US" b="1" dirty="0">
                <a:latin typeface="Arial" panose="020B0604020202020204" pitchFamily="34" charset="0"/>
              </a:rPr>
              <a:t>  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</a:rPr>
              <a:t>（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从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我们一口气跑下去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到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清得透底</a:t>
            </a:r>
            <a:r>
              <a: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。)</a:t>
            </a:r>
            <a:endParaRPr lang="zh-CN" altLang="en-US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  <p:bldP spid="163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0" y="333375"/>
            <a:ext cx="9144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2400" dirty="0">
                <a:latin typeface="隶书" pitchFamily="49" charset="-122"/>
                <a:ea typeface="隶书" pitchFamily="49" charset="-122"/>
              </a:rPr>
              <a:t>、 </a:t>
            </a:r>
            <a:r>
              <a:rPr lang="zh-CN" altLang="en-US" sz="2400" b="1" dirty="0">
                <a:latin typeface="宋体" panose="02010600030101010101" pitchFamily="2" charset="-122"/>
              </a:rPr>
              <a:t>怎样理解第一段描写中的</a:t>
            </a:r>
            <a:r>
              <a:rPr lang="zh-CN" altLang="en-US" sz="2400" b="1" dirty="0"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火把排成许多</a:t>
            </a:r>
            <a:r>
              <a:rPr lang="zh-CN" altLang="en-US" sz="2400" b="1" dirty="0">
                <a:latin typeface="Arial" panose="020B0604020202020204" pitchFamily="34" charset="0"/>
              </a:rPr>
              <a:t>‘</a:t>
            </a:r>
            <a:r>
              <a:rPr lang="zh-CN" altLang="en-US" sz="2400" b="1" dirty="0">
                <a:latin typeface="宋体" panose="02010600030101010101" pitchFamily="2" charset="-122"/>
              </a:rPr>
              <a:t>之</a:t>
            </a:r>
            <a:r>
              <a:rPr lang="zh-CN" altLang="en-US" sz="2400" b="1" dirty="0">
                <a:latin typeface="Arial" panose="020B0604020202020204" pitchFamily="34" charset="0"/>
              </a:rPr>
              <a:t>’</a:t>
            </a:r>
            <a:r>
              <a:rPr lang="zh-CN" altLang="en-US" sz="2400" b="1" dirty="0">
                <a:latin typeface="宋体" panose="02010600030101010101" pitchFamily="2" charset="-122"/>
              </a:rPr>
              <a:t>字形与星光连接起来，是一种生平没见过的</a:t>
            </a:r>
            <a:r>
              <a:rPr lang="zh-CN" altLang="en-US" sz="2400" b="1" dirty="0"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奇观</a:t>
            </a:r>
            <a:r>
              <a:rPr lang="zh-CN" altLang="en-US" sz="2400" b="1" dirty="0"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</a:rPr>
              <a:t>？</a:t>
            </a:r>
            <a:r>
              <a:rPr lang="zh-CN" altLang="en-US" sz="2400" b="1" dirty="0"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奇观</a:t>
            </a:r>
            <a:r>
              <a:rPr lang="zh-CN" altLang="en-US" sz="2400" b="1" dirty="0"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</a:rPr>
              <a:t>在句中突出了作者怎样的思想感情？ 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0" y="2371725"/>
            <a:ext cx="9144000" cy="409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之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字形说明</a:t>
            </a:r>
            <a:r>
              <a:rPr lang="zh-CN" altLang="en-US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山路曲折，迂回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；火把与星光连接，写</a:t>
            </a:r>
            <a:r>
              <a:rPr lang="zh-CN" altLang="en-US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山势之高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；表现了</a:t>
            </a:r>
            <a:r>
              <a:rPr lang="zh-CN" altLang="en-US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老山界的险峻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，而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许多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一词，既说明山路的</a:t>
            </a:r>
            <a:r>
              <a:rPr lang="zh-CN" altLang="en-US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曲折和陡峭，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又说明有成千上万的红军</a:t>
            </a:r>
            <a:r>
              <a:rPr lang="zh-CN" altLang="en-US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战士在攀登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。人、夜色、高山交织在一起，组成了瑰丽、壮观的景象</a:t>
            </a:r>
            <a:r>
              <a:rPr lang="zh-CN" altLang="en-US" b="1" u="sng" dirty="0"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b="1" u="sng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奇观</a:t>
            </a: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b="1" u="sng" dirty="0">
                <a:latin typeface="隶书" pitchFamily="49" charset="-122"/>
                <a:ea typeface="隶书" pitchFamily="49" charset="-122"/>
              </a:rPr>
              <a:t>一词表现出这一景象的</a:t>
            </a:r>
            <a:r>
              <a:rPr lang="zh-CN" altLang="en-US" b="1" u="sng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奇特罕见，表现红军队伍的宏伟气势</a:t>
            </a:r>
            <a:r>
              <a:rPr lang="zh-CN" altLang="en-US" b="1" u="sng" dirty="0">
                <a:latin typeface="隶书" pitchFamily="49" charset="-122"/>
                <a:ea typeface="隶书" pitchFamily="49" charset="-122"/>
              </a:rPr>
              <a:t>并</a:t>
            </a:r>
            <a:r>
              <a:rPr lang="zh-CN" altLang="en-US" b="1" u="sng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颂扬了红军坚强的革命意志和乐观主义的精神。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0" y="1844675"/>
            <a:ext cx="914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“奇观”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本来是指自然界奇特罕见的景观或景象。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3557" name="矩形 4"/>
          <p:cNvSpPr/>
          <p:nvPr/>
        </p:nvSpPr>
        <p:spPr>
          <a:xfrm>
            <a:off x="0" y="-142875"/>
            <a:ext cx="2732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u="sng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揣摩</a:t>
            </a:r>
            <a:r>
              <a:rPr lang="zh-CN" altLang="en-US" sz="2400" b="1" u="sng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语言</a:t>
            </a:r>
            <a:r>
              <a:rPr lang="zh-CN" altLang="en-US" sz="24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1143000" y="285750"/>
            <a:ext cx="80010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1" dirty="0"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</a:rPr>
              <a:t>、 </a:t>
            </a:r>
            <a:r>
              <a:rPr lang="en-US" altLang="zh-CN" b="1" dirty="0">
                <a:latin typeface="宋体" panose="02010600030101010101" pitchFamily="2" charset="-122"/>
              </a:rPr>
              <a:t>12</a:t>
            </a:r>
            <a:r>
              <a:rPr lang="zh-CN" altLang="en-US" b="1" dirty="0">
                <a:latin typeface="宋体" panose="02010600030101010101" pitchFamily="2" charset="-122"/>
              </a:rPr>
              <a:t>段描写了红军夜晚爬山的</a:t>
            </a:r>
            <a:r>
              <a:rPr lang="zh-CN" altLang="en-US" b="1" dirty="0">
                <a:latin typeface="Arial" panose="020B0604020202020204" pitchFamily="34" charset="0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</a:rPr>
              <a:t>奇观</a:t>
            </a:r>
            <a:r>
              <a:rPr lang="zh-CN" altLang="en-US" b="1" dirty="0">
                <a:latin typeface="Arial" panose="020B0604020202020204" pitchFamily="34" charset="0"/>
              </a:rPr>
              <a:t>”</a:t>
            </a:r>
            <a:r>
              <a:rPr lang="zh-CN" altLang="en-US" b="1" dirty="0">
                <a:latin typeface="宋体" panose="02010600030101010101" pitchFamily="2" charset="-122"/>
              </a:rPr>
              <a:t>，18段为什么还要继续描写红军爬山的景象？删去这段描写行不行？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285750" y="2357438"/>
            <a:ext cx="8715375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不能删。这段描写是前段夜景的</a:t>
            </a:r>
            <a:r>
              <a:rPr lang="zh-CN" altLang="en-US" sz="36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补充</a:t>
            </a:r>
            <a:r>
              <a:rPr lang="zh-CN" altLang="en-US" sz="36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它通过作者的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动作和感受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（</a:t>
            </a:r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一步一步的上去</a:t>
            </a:r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”“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向上看</a:t>
            </a:r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……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向下看</a:t>
            </a:r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）进一步写出了山势的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险峻陡峭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写活了红军夜晚攀登老山界这一壮丽、宏伟的奇观，表现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了红军战胜困难的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信心和决心。</a:t>
            </a:r>
            <a:r>
              <a:rPr lang="zh-CN" altLang="en-US" sz="36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600" b="1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684213" y="549275"/>
            <a:ext cx="7956550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>
                <a:latin typeface="Arial" panose="020B0604020202020204" pitchFamily="34" charset="0"/>
              </a:rPr>
              <a:t>        </a:t>
            </a:r>
            <a:r>
              <a:rPr lang="en-US" altLang="zh-CN" sz="3600" b="1" dirty="0">
                <a:latin typeface="Arial" panose="020B0604020202020204" pitchFamily="34" charset="0"/>
              </a:rPr>
              <a:t>3</a:t>
            </a:r>
            <a:r>
              <a:rPr lang="zh-CN" altLang="en-US" sz="3600" dirty="0">
                <a:latin typeface="Arial" panose="020B0604020202020204" pitchFamily="34" charset="0"/>
              </a:rPr>
              <a:t>、</a:t>
            </a:r>
            <a:r>
              <a:rPr lang="zh-CN" altLang="en-US" b="1" dirty="0">
                <a:latin typeface="Arial" panose="020B0604020202020204" pitchFamily="34" charset="0"/>
              </a:rPr>
              <a:t>在“半夜露宿”</a:t>
            </a:r>
            <a:r>
              <a:rPr lang="en-US" altLang="zh-CN" b="1" dirty="0">
                <a:latin typeface="Arial" panose="020B0604020202020204" pitchFamily="34" charset="0"/>
              </a:rPr>
              <a:t>20</a:t>
            </a:r>
            <a:r>
              <a:rPr lang="zh-CN" altLang="en-US" b="1" dirty="0">
                <a:latin typeface="Arial" panose="020B0604020202020204" pitchFamily="34" charset="0"/>
              </a:rPr>
              <a:t>段这一部分，作者交代说战士们是“横着心躺下去”，但又说“一会儿就酣然入睡了”，这两者是否矛盾？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900113" y="2781300"/>
            <a:ext cx="7272337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横着心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说明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战士们不怕困难，不怕死的</a:t>
            </a:r>
            <a:r>
              <a:rPr lang="zh-CN" altLang="en-US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英雄气概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，又</a:t>
            </a:r>
            <a:r>
              <a:rPr lang="zh-CN" altLang="en-US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说明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红军</a:t>
            </a:r>
            <a:r>
              <a:rPr lang="zh-CN" altLang="en-US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严明的组织纪律性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 。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一会儿就酣然入睡了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既</a:t>
            </a:r>
            <a:r>
              <a:rPr lang="zh-CN" altLang="en-US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说明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战士们</a:t>
            </a:r>
            <a:r>
              <a:rPr lang="zh-CN" altLang="en-US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太疲劳了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，又</a:t>
            </a:r>
            <a:r>
              <a:rPr lang="zh-CN" altLang="en-US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写出了他们置生死于度外、从容镇定、坦然的襟怀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36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857250" y="0"/>
            <a:ext cx="8286750" cy="234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33CC33"/>
                </a:solidFill>
                <a:latin typeface="Arial" panose="020B0604020202020204" pitchFamily="34" charset="0"/>
              </a:rPr>
              <a:t>       </a:t>
            </a:r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600" b="1" dirty="0">
                <a:solidFill>
                  <a:srgbClr val="33CC33"/>
                </a:solidFill>
                <a:latin typeface="Arial" panose="020B0604020202020204" pitchFamily="34" charset="0"/>
              </a:rPr>
              <a:t> </a:t>
            </a:r>
            <a:r>
              <a:rPr lang="zh-CN" altLang="en-US" b="1" dirty="0">
                <a:latin typeface="Arial" panose="020B0604020202020204" pitchFamily="34" charset="0"/>
              </a:rPr>
              <a:t>半夜露宿的情景写得非常生动感人，作者是怎样写</a:t>
            </a:r>
            <a:r>
              <a:rPr lang="zh-CN" altLang="en-US" b="1" u="sng" dirty="0">
                <a:latin typeface="Arial" panose="020B0604020202020204" pitchFamily="34" charset="0"/>
              </a:rPr>
              <a:t>夜景和感受</a:t>
            </a:r>
            <a:r>
              <a:rPr lang="zh-CN" altLang="en-US" b="1" dirty="0">
                <a:latin typeface="Arial" panose="020B0604020202020204" pitchFamily="34" charset="0"/>
              </a:rPr>
              <a:t>的？找出关键词语来讨论体会。</a:t>
            </a:r>
            <a:endParaRPr lang="zh-CN" altLang="en-US" b="1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1187450" y="2060575"/>
            <a:ext cx="6858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浑身打着战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把身子蜷起来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</a:rPr>
              <a:t>”</a:t>
            </a:r>
            <a:endParaRPr lang="zh-CN" altLang="en-US" sz="3600" b="1" dirty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827088" y="2997200"/>
            <a:ext cx="71628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战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和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蜷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使我们仿佛看见战士们全身因寒冷而发抖、哆嗦的形象，</a:t>
            </a:r>
            <a:r>
              <a:rPr lang="zh-CN" altLang="en-US" sz="36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生动的表现了寒气刺骨的情景。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但是，战士们没有被吓倒，他们冻醒了就围着火堆小声谈话。</a:t>
            </a:r>
            <a:r>
              <a:rPr lang="zh-CN" altLang="en-US" sz="36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写出了他们的乐观和从容镇定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6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 </a:t>
            </a:r>
            <a:endParaRPr lang="zh-CN" altLang="en-US" sz="3600" b="1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4" descr="老山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28625"/>
            <a:ext cx="9144000" cy="728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WordArt 2"/>
          <p:cNvSpPr>
            <a:spLocks noTextEdit="1"/>
          </p:cNvSpPr>
          <p:nvPr/>
        </p:nvSpPr>
        <p:spPr>
          <a:xfrm>
            <a:off x="1752600" y="0"/>
            <a:ext cx="4495800" cy="3352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2829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老山界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6" name="WordArt 3"/>
          <p:cNvSpPr>
            <a:spLocks noTextEdit="1"/>
          </p:cNvSpPr>
          <p:nvPr/>
        </p:nvSpPr>
        <p:spPr>
          <a:xfrm>
            <a:off x="3048000" y="3932555"/>
            <a:ext cx="3200400" cy="8382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14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陆定一</a:t>
            </a:r>
            <a:endParaRPr lang="zh-CN" altLang="en-US" sz="3600">
              <a:ln w="9525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solidFill>
                <a:srgbClr val="FF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3071813" y="5572125"/>
            <a:ext cx="5715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solidFill>
                  <a:schemeClr val="bg1"/>
                </a:solidFill>
              </a:rPr>
              <a:t>徐治龙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大自然的夜景是那样美妙，星星好像宝石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缀</a:t>
            </a:r>
            <a:r>
              <a:rPr lang="zh-CN" altLang="en-US" sz="3600" b="1" dirty="0">
                <a:latin typeface="宋体" panose="02010600030101010101" pitchFamily="2" charset="-122"/>
              </a:rPr>
              <a:t>在夜幕上。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179388" y="1268413"/>
            <a:ext cx="8763000" cy="236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dirty="0">
                <a:solidFill>
                  <a:srgbClr val="33CC33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缀</a:t>
            </a:r>
            <a:r>
              <a:rPr lang="zh-CN" altLang="en-US" sz="36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字传神而又具立体感，好像人工装点在上面似的，突出夜之深、景之美，</a:t>
            </a:r>
            <a:r>
              <a:rPr lang="zh-CN" altLang="en-US" sz="36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表现了作者的乐观主义精神和感受自然景色的丰富情感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0" y="3470275"/>
            <a:ext cx="91440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dirty="0">
                <a:latin typeface="Arial" panose="020B0604020202020204" pitchFamily="34" charset="0"/>
              </a:rPr>
              <a:t>         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用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巨人矗立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比喻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眼前的山峰</a:t>
            </a:r>
            <a:r>
              <a:rPr lang="zh-CN" altLang="en-US" sz="3600" dirty="0">
                <a:solidFill>
                  <a:srgbClr val="00FF00"/>
                </a:solidFill>
                <a:latin typeface="Arial" panose="020B0604020202020204" pitchFamily="34" charset="0"/>
                <a:ea typeface="隶书" pitchFamily="49" charset="-122"/>
              </a:rPr>
              <a:t>；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用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一口井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比喻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山谷</a:t>
            </a:r>
            <a:r>
              <a:rPr lang="zh-CN" altLang="en-US" sz="3600" dirty="0">
                <a:solidFill>
                  <a:srgbClr val="00FF00"/>
                </a:solidFill>
                <a:latin typeface="Arial" panose="020B0604020202020204" pitchFamily="34" charset="0"/>
                <a:ea typeface="隶书" pitchFamily="49" charset="-122"/>
              </a:rPr>
              <a:t>，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既突出了山势的险峻和连绵，又暗示了红军的艰难处境。“矗立”，形象的说明困难像拦路虎阻挡在面前，但是直立、高耸的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老山界阻挡不了红军北上抗日的决心，也改变不了他们的长征必胜的信念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0" y="0"/>
            <a:ext cx="91440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极远的又是极近的，极洪大的又是极细切的，像春蚕在咀嚼桑叶，像野马在平原上奔驰，像山泉在呜咽，像波涛在澎湃。</a:t>
            </a:r>
            <a:r>
              <a:rPr lang="zh-CN" altLang="en-US" sz="2400" b="1" dirty="0"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</a:rPr>
              <a:t> 用了什么修辞手法?</a:t>
            </a:r>
            <a:r>
              <a:rPr lang="zh-CN" altLang="en-US" sz="2400" b="1" dirty="0">
                <a:latin typeface="Arial" panose="020B0604020202020204" pitchFamily="34" charset="0"/>
              </a:rPr>
              <a:t>作者调动了哪些感官来写这一段的？</a:t>
            </a:r>
            <a:r>
              <a:rPr lang="zh-CN" altLang="en-US" sz="2400" b="1" dirty="0">
                <a:latin typeface="宋体" panose="02010600030101010101" pitchFamily="2" charset="-122"/>
              </a:rPr>
              <a:t>写出了作者怎样的感受?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9699" name="Text Box 3"/>
          <p:cNvSpPr txBox="1"/>
          <p:nvPr/>
        </p:nvSpPr>
        <p:spPr>
          <a:xfrm>
            <a:off x="0" y="1777683"/>
            <a:ext cx="9144000" cy="2059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比喻、排比。</a:t>
            </a:r>
            <a:r>
              <a:rPr lang="zh-CN" altLang="en-US" dirty="0">
                <a:latin typeface="隶书" pitchFamily="49" charset="-122"/>
                <a:ea typeface="隶书" pitchFamily="49" charset="-122"/>
              </a:rPr>
              <a:t>形象生动的描绘出</a:t>
            </a:r>
            <a:r>
              <a:rPr lang="zh-CN" altLang="en-US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瑰丽的山色夜景。</a:t>
            </a:r>
            <a:endParaRPr lang="en-US" altLang="zh-CN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zh-CN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36195" y="3284855"/>
            <a:ext cx="914400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000" dirty="0">
                <a:latin typeface="宋体" panose="02010600030101010101" pitchFamily="2" charset="-122"/>
              </a:rPr>
              <a:t>   </a:t>
            </a:r>
            <a:r>
              <a:rPr lang="zh-CN" altLang="en-US" sz="3000" dirty="0">
                <a:latin typeface="Courier New" panose="02070309020205020404" pitchFamily="49" charset="0"/>
                <a:ea typeface="隶书" pitchFamily="49" charset="-122"/>
              </a:rPr>
              <a:t>“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像春蚕在咀嚼桑叶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urier New" panose="02070309020205020404" pitchFamily="49" charset="0"/>
                <a:ea typeface="隶书" pitchFamily="49" charset="-122"/>
              </a:rPr>
              <a:t>”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时连续不断的细微声音，</a:t>
            </a:r>
            <a:r>
              <a:rPr lang="zh-CN" altLang="en-US" sz="30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比喻战士们轻细的话语声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，说明战士们被冻醒次数之多；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urier New" panose="02070309020205020404" pitchFamily="49" charset="0"/>
                <a:ea typeface="隶书" pitchFamily="49" charset="-122"/>
              </a:rPr>
              <a:t>“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野马奔驰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urier New" panose="02070309020205020404" pitchFamily="49" charset="0"/>
                <a:ea typeface="隶书" pitchFamily="49" charset="-122"/>
              </a:rPr>
              <a:t>”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写半夜山风之大，又</a:t>
            </a:r>
            <a:r>
              <a:rPr lang="zh-CN" altLang="en-US" sz="30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喻寒风刺骨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；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urier New" panose="02070309020205020404" pitchFamily="49" charset="0"/>
                <a:ea typeface="隶书" pitchFamily="49" charset="-122"/>
              </a:rPr>
              <a:t>“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山泉呜咽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urier New" panose="02070309020205020404" pitchFamily="49" charset="0"/>
                <a:ea typeface="隶书" pitchFamily="49" charset="-122"/>
              </a:rPr>
              <a:t>”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用</a:t>
            </a:r>
            <a:r>
              <a:rPr lang="zh-CN" altLang="en-US" sz="30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拟人化手法喻山泉时断时续又暗指山势崎岖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；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urier New" panose="02070309020205020404" pitchFamily="49" charset="0"/>
                <a:ea typeface="隶书" pitchFamily="49" charset="-122"/>
              </a:rPr>
              <a:t>“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波涛澎湃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urier New" panose="02070309020205020404" pitchFamily="49" charset="0"/>
                <a:ea typeface="隶书" pitchFamily="49" charset="-122"/>
              </a:rPr>
              <a:t>”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形容林木被风刮动的声音。</a:t>
            </a:r>
            <a:r>
              <a:rPr lang="zh-CN" altLang="en-US" sz="30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人声和大自然的声音交织在一起，烘托出夜色之深，夜景之美，透露出勃勃生机，洋溢着革命乐观主义精神</a:t>
            </a:r>
            <a:r>
              <a:rPr lang="zh-CN" altLang="en-US" sz="3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。 </a:t>
            </a:r>
            <a:endParaRPr lang="zh-CN" altLang="en-US" sz="30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8677" name="Rectangle 6"/>
          <p:cNvSpPr/>
          <p:nvPr/>
        </p:nvSpPr>
        <p:spPr>
          <a:xfrm>
            <a:off x="71438" y="2330768"/>
            <a:ext cx="9072562" cy="9540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224155"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视觉</a:t>
            </a:r>
            <a:r>
              <a:rPr lang="zh-CN" altLang="zh-CN" sz="28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：星星、山峰、山谷。从上到下的顺序。</a:t>
            </a:r>
            <a:r>
              <a:rPr lang="en-US" altLang="zh-CN" sz="2800" dirty="0">
                <a:latin typeface="隶书" pitchFamily="49" charset="-122"/>
                <a:ea typeface="隶书" pitchFamily="49" charset="-122"/>
              </a:rPr>
              <a:t>  </a:t>
            </a:r>
            <a:endParaRPr lang="en-US" altLang="zh-CN" sz="2800" dirty="0">
              <a:latin typeface="隶书" pitchFamily="49" charset="-122"/>
              <a:ea typeface="隶书" pitchFamily="49" charset="-122"/>
            </a:endParaRPr>
          </a:p>
          <a:p>
            <a:pPr marL="0" lvl="0" indent="224155"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听觉</a:t>
            </a:r>
            <a:r>
              <a:rPr lang="zh-CN" altLang="zh-CN" sz="28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：不可捉摸的声响</a:t>
            </a:r>
            <a:endParaRPr lang="zh-CN" altLang="zh-CN" sz="28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684213" y="692150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2071688" y="857250"/>
            <a:ext cx="671512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5400" b="1" dirty="0">
                <a:latin typeface="Arial" panose="020B0604020202020204" pitchFamily="34" charset="0"/>
              </a:rPr>
              <a:t>①</a:t>
            </a:r>
            <a:r>
              <a:rPr lang="zh-CN" altLang="en-US" b="1" dirty="0">
                <a:latin typeface="Arial" panose="020B0604020202020204" pitchFamily="34" charset="0"/>
              </a:rPr>
              <a:t>一共用了几组比喻？作用是什么？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2774" name="Text Box 6"/>
          <p:cNvSpPr txBox="1"/>
          <p:nvPr/>
        </p:nvSpPr>
        <p:spPr>
          <a:xfrm>
            <a:off x="714375" y="2571750"/>
            <a:ext cx="7812088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七组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把</a:t>
            </a:r>
            <a:r>
              <a:rPr lang="zh-CN" altLang="en-US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星星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比作宝石 、把</a:t>
            </a:r>
            <a:r>
              <a:rPr lang="zh-CN" altLang="en-US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山峰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比作巨人、把</a:t>
            </a:r>
            <a:r>
              <a:rPr lang="zh-CN" altLang="en-US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山谷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比作井、把</a:t>
            </a:r>
            <a:r>
              <a:rPr lang="zh-CN" altLang="en-US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声音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</a:rPr>
              <a:t>比作春蚕咀嚼桑叶、比作野马奔驰，比作山泉呜咽，比作波涛澎湃。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2775" name="Text Box 7"/>
          <p:cNvSpPr txBox="1"/>
          <p:nvPr/>
        </p:nvSpPr>
        <p:spPr>
          <a:xfrm>
            <a:off x="971550" y="4868863"/>
            <a:ext cx="73437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6600FF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反复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的运用比喻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生动形象的写出山景之美，表现红军战士的乐观情怀</a:t>
            </a:r>
            <a:r>
              <a:rPr lang="zh-CN" altLang="en-US" b="1" dirty="0">
                <a:solidFill>
                  <a:srgbClr val="6600FF"/>
                </a:solidFill>
                <a:latin typeface="Arial" panose="020B0604020202020204" pitchFamily="34" charset="0"/>
                <a:ea typeface="隶书" pitchFamily="49" charset="-122"/>
              </a:rPr>
              <a:t>。</a:t>
            </a:r>
            <a:endParaRPr lang="zh-CN" altLang="en-US" b="1" dirty="0">
              <a:solidFill>
                <a:srgbClr val="6600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9702" name="Text Box 8"/>
          <p:cNvSpPr txBox="1"/>
          <p:nvPr/>
        </p:nvSpPr>
        <p:spPr>
          <a:xfrm>
            <a:off x="1311275" y="4826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 dirty="0">
                <a:solidFill>
                  <a:schemeClr val="accent1"/>
                </a:solidFill>
                <a:latin typeface="Arial" panose="020B0604020202020204" pitchFamily="34" charset="0"/>
              </a:rPr>
              <a:t>小结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4" grpId="0"/>
      <p:bldP spid="327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4"/>
          <p:cNvSpPr txBox="1"/>
          <p:nvPr/>
        </p:nvSpPr>
        <p:spPr>
          <a:xfrm>
            <a:off x="611188" y="404813"/>
            <a:ext cx="8748712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5400" b="1" dirty="0">
                <a:latin typeface="Arial" panose="020B0604020202020204" pitchFamily="34" charset="0"/>
              </a:rPr>
              <a:t>②</a:t>
            </a:r>
            <a:r>
              <a:rPr lang="zh-CN" altLang="en-US" b="1" dirty="0">
                <a:latin typeface="Arial" panose="020B0604020202020204" pitchFamily="34" charset="0"/>
              </a:rPr>
              <a:t>除了比喻之外，还运用了什么修辞手法？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3798" name="Text Box 6"/>
          <p:cNvSpPr txBox="1"/>
          <p:nvPr/>
        </p:nvSpPr>
        <p:spPr>
          <a:xfrm>
            <a:off x="1835150" y="2637155"/>
            <a:ext cx="58159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方正楷体_GB2312" panose="02000000000000000000" charset="-122"/>
                <a:ea typeface="方正楷体_GB2312" panose="02000000000000000000" charset="-122"/>
                <a:sym typeface="+mn-ea"/>
              </a:rPr>
              <a:t>对比、</a:t>
            </a:r>
            <a:r>
              <a:rPr lang="zh-CN" altLang="en-US" sz="4400" b="1" dirty="0">
                <a:solidFill>
                  <a:srgbClr val="FF0000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排比、夸张。</a:t>
            </a:r>
            <a:endParaRPr lang="zh-CN" altLang="en-US" sz="4400" b="1" dirty="0">
              <a:solidFill>
                <a:srgbClr val="FF0000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3799" name="Text Box 7"/>
          <p:cNvSpPr txBox="1"/>
          <p:nvPr/>
        </p:nvSpPr>
        <p:spPr>
          <a:xfrm>
            <a:off x="611188" y="1268413"/>
            <a:ext cx="8461375" cy="1416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5400" b="1" dirty="0">
                <a:latin typeface="Arial" panose="020B0604020202020204" pitchFamily="34" charset="0"/>
              </a:rPr>
              <a:t>③</a:t>
            </a:r>
            <a:r>
              <a:rPr lang="zh-CN" altLang="en-US" b="1" dirty="0">
                <a:latin typeface="宋体" panose="02010600030101010101" pitchFamily="2" charset="-122"/>
              </a:rPr>
              <a:t>这部分运用了对比手法，找出来并说明运用对比的作用。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33800" name="Text Box 8"/>
          <p:cNvSpPr txBox="1"/>
          <p:nvPr/>
        </p:nvSpPr>
        <p:spPr>
          <a:xfrm>
            <a:off x="250825" y="3716338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把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山路不适合睡觉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战士们的酣然入睡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作对比。</a:t>
            </a:r>
            <a:endParaRPr lang="zh-CN" altLang="en-US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3801" name="Text Box 9"/>
          <p:cNvSpPr txBox="1"/>
          <p:nvPr/>
        </p:nvSpPr>
        <p:spPr>
          <a:xfrm>
            <a:off x="250825" y="443706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把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战士们艰苦的行军、夜宿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和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壮丽的景色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作对比。</a:t>
            </a:r>
            <a:endParaRPr lang="zh-CN" altLang="en-US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3802" name="Text Box 10"/>
          <p:cNvSpPr txBox="1"/>
          <p:nvPr/>
        </p:nvSpPr>
        <p:spPr>
          <a:xfrm>
            <a:off x="179388" y="522922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在对比之中</a:t>
            </a:r>
            <a:r>
              <a:rPr lang="zh-CN" altLang="en-US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突出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了红军顽强的意志，乐观的情怀</a:t>
            </a: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。</a:t>
            </a:r>
            <a:endParaRPr lang="zh-CN" altLang="en-US" b="1" dirty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799" grpId="0"/>
      <p:bldP spid="33800" grpId="0"/>
      <p:bldP spid="33801" grpId="0"/>
      <p:bldP spid="3380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467043" y="908685"/>
            <a:ext cx="8351837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</a:rPr>
              <a:t>、 </a:t>
            </a:r>
            <a:r>
              <a:rPr lang="zh-CN" altLang="en-US" b="1" dirty="0">
                <a:latin typeface="宋体" panose="02010600030101010101" pitchFamily="2" charset="-122"/>
              </a:rPr>
              <a:t>次日黎明攀越雷公岩时,作者记述了红军战士相互鼓励、相互帮助的场景。为什么要特别强调</a:t>
            </a:r>
            <a:r>
              <a:rPr lang="zh-CN" altLang="en-US" b="1" dirty="0">
                <a:latin typeface="Arial" panose="020B0604020202020204" pitchFamily="34" charset="0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</a:rPr>
              <a:t>医务人员中的女同志们英勇得很</a:t>
            </a:r>
            <a:r>
              <a:rPr lang="zh-CN" altLang="en-US" b="1" dirty="0">
                <a:latin typeface="Arial" panose="020B0604020202020204" pitchFamily="34" charset="0"/>
              </a:rPr>
              <a:t>”</a:t>
            </a:r>
            <a:r>
              <a:rPr lang="zh-CN" altLang="en-US" b="1" dirty="0">
                <a:latin typeface="宋体" panose="02010600030101010101" pitchFamily="2" charset="-122"/>
              </a:rPr>
              <a:t>？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0" y="2928938"/>
            <a:ext cx="91440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        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“英勇得很”是由衷的赞叹，她们在行军中有着慰问、帮助、看护和自己翻山的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多重任务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，所以需要双倍的勇气。作者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这一赞叹，抒发了红军战士的豪情</a:t>
            </a:r>
            <a:r>
              <a:rPr lang="zh-CN" altLang="en-US" sz="4000" dirty="0">
                <a:solidFill>
                  <a:srgbClr val="0000CC"/>
                </a:solidFill>
                <a:latin typeface="Arial" panose="020B0604020202020204" pitchFamily="34" charset="0"/>
                <a:ea typeface="隶书" pitchFamily="49" charset="-122"/>
              </a:rPr>
              <a:t>。</a:t>
            </a:r>
            <a:endParaRPr lang="zh-CN" altLang="en-US" sz="4000" dirty="0">
              <a:solidFill>
                <a:srgbClr val="0000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/>
          <p:nvPr/>
        </p:nvSpPr>
        <p:spPr>
          <a:xfrm>
            <a:off x="0" y="2636838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dirty="0">
                <a:solidFill>
                  <a:srgbClr val="0000CC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作者用“叹息”一词，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拟人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化地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讽刺了围追红军的反动军队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，又用了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反问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的手法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想象出敌军士兵无可奈何、厌恶内战的情绪，进一步衬托出红军北上抗战，不怕远征难的革命豪情</a:t>
            </a: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。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1747" name="Text Box 3"/>
          <p:cNvSpPr txBox="1"/>
          <p:nvPr/>
        </p:nvSpPr>
        <p:spPr>
          <a:xfrm>
            <a:off x="971550" y="620713"/>
            <a:ext cx="7561263" cy="197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</a:t>
            </a:r>
            <a:r>
              <a:rPr lang="en-US" altLang="zh-CN" b="1" dirty="0">
                <a:latin typeface="宋体" panose="02010600030101010101" pitchFamily="2" charset="-122"/>
              </a:rPr>
              <a:t>6</a:t>
            </a:r>
            <a:r>
              <a:rPr lang="zh-CN" altLang="en-US" b="1" dirty="0">
                <a:latin typeface="宋体" panose="02010600030101010101" pitchFamily="2" charset="-122"/>
              </a:rPr>
              <a:t>、</a:t>
            </a:r>
            <a:r>
              <a:rPr lang="zh-CN" altLang="en-US" sz="3000" b="1" dirty="0">
                <a:latin typeface="宋体" panose="02010600030101010101" pitchFamily="2" charset="-122"/>
              </a:rPr>
              <a:t>怎样理解</a:t>
            </a:r>
            <a:r>
              <a:rPr lang="zh-CN" altLang="en-US" sz="3000" b="1" dirty="0">
                <a:latin typeface="Arial" panose="020B0604020202020204" pitchFamily="34" charset="0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</a:rPr>
              <a:t>远远地还听见敌人飞机的叹息，大概是在叹息自己的命运：为什么不到抗日的战线上去显显身手呢？</a:t>
            </a:r>
            <a:r>
              <a:rPr lang="zh-CN" altLang="en-US" sz="3000" b="1" dirty="0">
                <a:latin typeface="Arial" panose="020B0604020202020204" pitchFamily="34" charset="0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</a:rPr>
              <a:t> 这句话。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 Box 2"/>
          <p:cNvSpPr txBox="1"/>
          <p:nvPr/>
        </p:nvSpPr>
        <p:spPr>
          <a:xfrm>
            <a:off x="394653" y="692785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latin typeface="Arial" panose="020B0604020202020204" pitchFamily="34" charset="0"/>
              </a:rPr>
              <a:t>       </a:t>
            </a:r>
            <a:r>
              <a:rPr lang="en-US" altLang="zh-CN" b="1" dirty="0">
                <a:latin typeface="Arial" panose="020B0604020202020204" pitchFamily="34" charset="0"/>
              </a:rPr>
              <a:t>7</a:t>
            </a:r>
            <a:r>
              <a:rPr lang="zh-CN" altLang="en-US" b="1" dirty="0">
                <a:latin typeface="Arial" panose="020B0604020202020204" pitchFamily="34" charset="0"/>
              </a:rPr>
              <a:t>、最后一次描写的景物是下山途中所见，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景物的特点</a:t>
            </a:r>
            <a:r>
              <a:rPr lang="zh-CN" altLang="en-US" b="1" dirty="0">
                <a:latin typeface="Arial" panose="020B0604020202020204" pitchFamily="34" charset="0"/>
              </a:rPr>
              <a:t>是什么？表达了作者怎样的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心情</a:t>
            </a:r>
            <a:r>
              <a:rPr lang="zh-CN" altLang="en-US" b="1" dirty="0">
                <a:latin typeface="Arial" panose="020B0604020202020204" pitchFamily="34" charset="0"/>
              </a:rPr>
              <a:t>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1331595" y="2348865"/>
            <a:ext cx="5164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景色明朗、清新。</a:t>
            </a:r>
            <a:endParaRPr lang="zh-CN" altLang="en-US" sz="4800" b="1" dirty="0">
              <a:solidFill>
                <a:srgbClr val="FF0000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539115" y="3356610"/>
            <a:ext cx="785876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rgbClr val="006666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4400" b="1" dirty="0">
                <a:latin typeface="方正楷体_GB2312" panose="02000000000000000000" charset="-122"/>
                <a:ea typeface="方正楷体_GB2312" panose="02000000000000000000" charset="-122"/>
              </a:rPr>
              <a:t>表达了克服困难后的</a:t>
            </a:r>
            <a:r>
              <a:rPr lang="zh-CN" altLang="en-US" sz="4400" b="1" dirty="0">
                <a:solidFill>
                  <a:srgbClr val="FF0000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愉快</a:t>
            </a:r>
            <a:r>
              <a:rPr lang="zh-CN" altLang="en-US" sz="4400" b="1" dirty="0">
                <a:solidFill>
                  <a:srgbClr val="FF3300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，</a:t>
            </a:r>
            <a:r>
              <a:rPr lang="zh-CN" altLang="en-US" sz="4400" b="1" dirty="0">
                <a:latin typeface="方正楷体_GB2312" panose="02000000000000000000" charset="-122"/>
                <a:ea typeface="方正楷体_GB2312" panose="02000000000000000000" charset="-122"/>
              </a:rPr>
              <a:t>表现战士们</a:t>
            </a:r>
            <a:r>
              <a:rPr lang="zh-CN" altLang="en-US" sz="4400" b="1" dirty="0">
                <a:solidFill>
                  <a:srgbClr val="FF0000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欢畅、轻松</a:t>
            </a:r>
            <a:r>
              <a:rPr lang="zh-CN" altLang="en-US" sz="4400" b="1" dirty="0">
                <a:latin typeface="方正楷体_GB2312" panose="02000000000000000000" charset="-122"/>
                <a:ea typeface="方正楷体_GB2312" panose="02000000000000000000" charset="-122"/>
              </a:rPr>
              <a:t>的心情，集中展现了一种</a:t>
            </a:r>
            <a:r>
              <a:rPr lang="zh-CN" altLang="en-US" sz="4400" b="1" dirty="0">
                <a:solidFill>
                  <a:srgbClr val="FF0000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前景光明的意境。</a:t>
            </a:r>
            <a:endParaRPr lang="zh-CN" altLang="en-US" sz="4400" b="1" dirty="0">
              <a:solidFill>
                <a:srgbClr val="FF0000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8" name="Text Box 4"/>
          <p:cNvSpPr txBox="1"/>
          <p:nvPr/>
        </p:nvSpPr>
        <p:spPr>
          <a:xfrm>
            <a:off x="539750" y="476250"/>
            <a:ext cx="82296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</a:t>
            </a:r>
            <a:r>
              <a:rPr lang="en-US" altLang="zh-CN" b="1" dirty="0">
                <a:latin typeface="宋体" panose="02010600030101010101" pitchFamily="2" charset="-122"/>
              </a:rPr>
              <a:t>8</a:t>
            </a:r>
            <a:r>
              <a:rPr lang="zh-CN" altLang="en-US" b="1" dirty="0">
                <a:latin typeface="宋体" panose="02010600030101010101" pitchFamily="2" charset="-122"/>
              </a:rPr>
              <a:t>、作者在文中细致的描写了翻越老山界的艰难，可是在最后一段，作者又说</a:t>
            </a:r>
            <a:r>
              <a:rPr lang="zh-CN" altLang="en-US" b="1" dirty="0">
                <a:latin typeface="Arial" panose="020B0604020202020204" pitchFamily="34" charset="0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</a:rPr>
              <a:t>老山界的困难，比起这些地方来，还是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小得很</a:t>
            </a:r>
            <a:r>
              <a:rPr lang="zh-CN" altLang="en-US" b="1" dirty="0">
                <a:latin typeface="Arial" panose="020B0604020202020204" pitchFamily="34" charset="0"/>
              </a:rPr>
              <a:t>”</a:t>
            </a:r>
            <a:r>
              <a:rPr lang="zh-CN" altLang="en-US" b="1" dirty="0">
                <a:latin typeface="宋体" panose="02010600030101010101" pitchFamily="2" charset="-122"/>
              </a:rPr>
              <a:t>。作者这样写的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目的是什么</a:t>
            </a:r>
            <a:r>
              <a:rPr lang="zh-CN" altLang="en-US" b="1" dirty="0">
                <a:latin typeface="宋体" panose="02010600030101010101" pitchFamily="2" charset="-122"/>
              </a:rPr>
              <a:t>？ 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827088" y="3213100"/>
            <a:ext cx="79248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突出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长征路途的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艰难，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也更能突出红军战士的革命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英雄主义精神。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只要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有这种豪迈的精神，再大的困难，也能克服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142875" y="0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 u="sng" dirty="0">
                <a:latin typeface="宋体" panose="02010600030101010101" pitchFamily="2" charset="-122"/>
              </a:rPr>
              <a:t>总结</a:t>
            </a:r>
            <a:endParaRPr lang="zh-CN" altLang="en-US" sz="4400" b="1" u="sng" dirty="0">
              <a:latin typeface="宋体" panose="02010600030101010101" pitchFamily="2" charset="-122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142875" y="857250"/>
            <a:ext cx="900112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latin typeface="Arial" panose="020B0604020202020204" pitchFamily="34" charset="0"/>
              </a:rPr>
              <a:t>        </a:t>
            </a:r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、赏析方法指导：</a:t>
            </a:r>
            <a:endParaRPr lang="en-US" altLang="zh-CN" sz="3600" b="1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CN" sz="3600" b="1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① 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扣词语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生动传神的动词、富有表现力的形容词。</a:t>
            </a:r>
            <a:br>
              <a:rPr lang="en-US" altLang="zh-CN" sz="3600" dirty="0">
                <a:latin typeface="隶书" pitchFamily="49" charset="-122"/>
                <a:ea typeface="隶书" pitchFamily="49" charset="-122"/>
              </a:rPr>
            </a:b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② 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抓修辞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生动形象的比喻、拟人等修辞手法。</a:t>
            </a:r>
            <a:br>
              <a:rPr lang="en-US" altLang="zh-CN" sz="3600" dirty="0">
                <a:latin typeface="隶书" pitchFamily="49" charset="-122"/>
                <a:ea typeface="隶书" pitchFamily="49" charset="-122"/>
              </a:rPr>
            </a:b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③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找角度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从哪一角度表现的。</a:t>
            </a:r>
            <a:br>
              <a:rPr lang="en-US" altLang="zh-CN" sz="3600" dirty="0">
                <a:latin typeface="隶书" pitchFamily="49" charset="-122"/>
                <a:ea typeface="隶书" pitchFamily="49" charset="-122"/>
              </a:rPr>
            </a:b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④ 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析内容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表现了写作对象的什么特点。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⑤ 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悟情感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表现出作者怎样的感情。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5844" name="Oval 6">
            <a:hlinkClick r:id="rId1"/>
          </p:cNvPr>
          <p:cNvSpPr/>
          <p:nvPr/>
        </p:nvSpPr>
        <p:spPr>
          <a:xfrm>
            <a:off x="7391400" y="5943600"/>
            <a:ext cx="1752600" cy="914400"/>
          </a:xfrm>
          <a:prstGeom prst="ellipse">
            <a:avLst/>
          </a:prstGeom>
          <a:gradFill rotWithShape="0">
            <a:gsLst>
              <a:gs pos="0">
                <a:srgbClr val="FF3399">
                  <a:alpha val="100000"/>
                </a:srgbClr>
              </a:gs>
              <a:gs pos="25000">
                <a:srgbClr val="FF6633">
                  <a:alpha val="100000"/>
                </a:srgbClr>
              </a:gs>
              <a:gs pos="50000">
                <a:srgbClr val="FFFF00">
                  <a:alpha val="100000"/>
                </a:srgbClr>
              </a:gs>
              <a:gs pos="75000">
                <a:srgbClr val="01A78F">
                  <a:alpha val="100000"/>
                </a:srgbClr>
              </a:gs>
              <a:gs pos="100000">
                <a:srgbClr val="3366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返回</a:t>
            </a: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285750" y="142875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 u="sng" dirty="0">
                <a:latin typeface="宋体" panose="02010600030101010101" pitchFamily="2" charset="-122"/>
              </a:rPr>
              <a:t>总结</a:t>
            </a:r>
            <a:endParaRPr lang="zh-CN" altLang="en-US" sz="4400" b="1" u="sng" dirty="0">
              <a:latin typeface="宋体" panose="02010600030101010101" pitchFamily="2" charset="-122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0" y="1143000"/>
            <a:ext cx="9144000" cy="6370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 dirty="0">
                <a:latin typeface="Arial" panose="020B0604020202020204" pitchFamily="34" charset="0"/>
              </a:rPr>
              <a:t>           </a:t>
            </a:r>
            <a:r>
              <a:rPr lang="en-US" altLang="zh-CN" sz="4800" b="1" dirty="0">
                <a:latin typeface="Arial" panose="020B0604020202020204" pitchFamily="34" charset="0"/>
              </a:rPr>
              <a:t>2</a:t>
            </a:r>
            <a:r>
              <a:rPr lang="zh-CN" altLang="en-US" sz="4800" b="1" dirty="0">
                <a:latin typeface="Arial" panose="020B0604020202020204" pitchFamily="34" charset="0"/>
              </a:rPr>
              <a:t>、总结写景方法</a:t>
            </a:r>
            <a:r>
              <a:rPr lang="en-US" altLang="zh-CN" sz="4800" b="1" dirty="0">
                <a:latin typeface="Arial" panose="020B0604020202020204" pitchFamily="34" charset="0"/>
              </a:rPr>
              <a:t>:</a:t>
            </a:r>
            <a:endParaRPr lang="en-US" altLang="zh-CN" sz="4800" b="1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800" b="1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）</a:t>
            </a: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抓住特征</a:t>
            </a:r>
            <a:endParaRPr lang="en-US" altLang="zh-CN" sz="4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800" b="1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）</a:t>
            </a: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运用感官</a:t>
            </a:r>
            <a:endParaRPr lang="en-US" altLang="zh-CN" sz="4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800" b="1" dirty="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）</a:t>
            </a: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注意顺序</a:t>
            </a:r>
            <a:endParaRPr lang="en-US" altLang="zh-CN" sz="4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800" b="1" dirty="0"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）</a:t>
            </a: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情景交融</a:t>
            </a:r>
            <a:endParaRPr lang="zh-CN" altLang="en-US" sz="48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6868" name="Oval 6">
            <a:hlinkClick r:id="rId1"/>
          </p:cNvPr>
          <p:cNvSpPr/>
          <p:nvPr/>
        </p:nvSpPr>
        <p:spPr>
          <a:xfrm>
            <a:off x="7391400" y="5943600"/>
            <a:ext cx="1752600" cy="914400"/>
          </a:xfrm>
          <a:prstGeom prst="ellipse">
            <a:avLst/>
          </a:prstGeom>
          <a:gradFill rotWithShape="0">
            <a:gsLst>
              <a:gs pos="0">
                <a:srgbClr val="FF3399">
                  <a:alpha val="100000"/>
                </a:srgbClr>
              </a:gs>
              <a:gs pos="25000">
                <a:srgbClr val="FF6633">
                  <a:alpha val="100000"/>
                </a:srgbClr>
              </a:gs>
              <a:gs pos="50000">
                <a:srgbClr val="FFFF00">
                  <a:alpha val="100000"/>
                </a:srgbClr>
              </a:gs>
              <a:gs pos="75000">
                <a:srgbClr val="01A78F">
                  <a:alpha val="100000"/>
                </a:srgbClr>
              </a:gs>
              <a:gs pos="100000">
                <a:srgbClr val="3366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返回</a:t>
            </a: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掌握时间变化和地点转移安排文章层次的方法。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赏析环境描写的片段，学习描写方法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，体会生动的描写对表达中心的作用。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感悟红军战士不怕困难的坚强意志和革命乐观主义精神。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339" name="WordArt 5"/>
          <p:cNvSpPr>
            <a:spLocks noTextEdit="1"/>
          </p:cNvSpPr>
          <p:nvPr/>
        </p:nvSpPr>
        <p:spPr>
          <a:xfrm>
            <a:off x="468313" y="404813"/>
            <a:ext cx="2532062" cy="8096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1476375" y="981075"/>
            <a:ext cx="1828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 u="sng" dirty="0">
                <a:latin typeface="宋体" panose="02010600030101010101" pitchFamily="2" charset="-122"/>
              </a:rPr>
              <a:t>主题</a:t>
            </a:r>
            <a:endParaRPr lang="zh-CN" altLang="en-US" sz="4400" b="1" u="sng" dirty="0">
              <a:latin typeface="宋体" panose="02010600030101010101" pitchFamily="2" charset="-122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0" y="2276475"/>
            <a:ext cx="9144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 dirty="0">
                <a:latin typeface="Arial" panose="020B0604020202020204" pitchFamily="34" charset="0"/>
              </a:rPr>
              <a:t>       </a:t>
            </a:r>
            <a:r>
              <a:rPr lang="zh-CN" altLang="en-US" sz="4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zh-CN" altLang="en-US" sz="4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本文具体的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  <a:sym typeface="+mn-ea"/>
              </a:rPr>
              <a:t>记叙</a:t>
            </a:r>
            <a:r>
              <a:rPr lang="zh-CN" altLang="en-US" sz="4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了长征途中红军翻越老山界的经过，</a:t>
            </a:r>
            <a:r>
              <a:rPr lang="zh-CN" altLang="en-US" sz="44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表现</a:t>
            </a:r>
            <a:r>
              <a:rPr lang="zh-CN" altLang="en-US" sz="4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了中国工农红军克服困难、英勇顽强的斗志和革命乐观主义精神。</a:t>
            </a:r>
            <a:endParaRPr lang="zh-CN" altLang="en-US" sz="44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7892" name="Oval 6">
            <a:hlinkClick r:id="rId1"/>
          </p:cNvPr>
          <p:cNvSpPr/>
          <p:nvPr/>
        </p:nvSpPr>
        <p:spPr>
          <a:xfrm>
            <a:off x="7391400" y="5943600"/>
            <a:ext cx="1752600" cy="914400"/>
          </a:xfrm>
          <a:prstGeom prst="ellipse">
            <a:avLst/>
          </a:prstGeom>
          <a:gradFill rotWithShape="0">
            <a:gsLst>
              <a:gs pos="0">
                <a:srgbClr val="FF3399">
                  <a:alpha val="100000"/>
                </a:srgbClr>
              </a:gs>
              <a:gs pos="25000">
                <a:srgbClr val="FF6633">
                  <a:alpha val="100000"/>
                </a:srgbClr>
              </a:gs>
              <a:gs pos="50000">
                <a:srgbClr val="FFFF00">
                  <a:alpha val="100000"/>
                </a:srgbClr>
              </a:gs>
              <a:gs pos="75000">
                <a:srgbClr val="01A78F">
                  <a:alpha val="100000"/>
                </a:srgbClr>
              </a:gs>
              <a:gs pos="100000">
                <a:srgbClr val="3366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</a:rPr>
              <a:t>返回</a:t>
            </a: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Text Box 4"/>
          <p:cNvSpPr txBox="1"/>
          <p:nvPr/>
        </p:nvSpPr>
        <p:spPr>
          <a:xfrm>
            <a:off x="0" y="188913"/>
            <a:ext cx="62658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6000" b="1" i="1" dirty="0">
                <a:solidFill>
                  <a:srgbClr val="230084"/>
                </a:solidFill>
                <a:ea typeface="华文彩云" pitchFamily="2" charset="-122"/>
              </a:rPr>
              <a:t>心语小屋：</a:t>
            </a:r>
            <a:endParaRPr lang="zh-CN" altLang="en-US" sz="6000" b="1" i="1" dirty="0">
              <a:solidFill>
                <a:srgbClr val="230084"/>
              </a:solidFill>
              <a:ea typeface="华文彩云" pitchFamily="2" charset="-122"/>
            </a:endParaRPr>
          </a:p>
        </p:txBody>
      </p:sp>
      <p:sp>
        <p:nvSpPr>
          <p:cNvPr id="38915" name="Text Box 5"/>
          <p:cNvSpPr txBox="1"/>
          <p:nvPr/>
        </p:nvSpPr>
        <p:spPr>
          <a:xfrm>
            <a:off x="179388" y="1989138"/>
            <a:ext cx="8640762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5400" dirty="0">
                <a:latin typeface="隶书" pitchFamily="49" charset="-122"/>
                <a:ea typeface="隶书" pitchFamily="49" charset="-122"/>
              </a:rPr>
              <a:t>    让我们学习红军的豪迈乐观的精神！学习中遇到困难时我们也可以笑着说：</a:t>
            </a:r>
            <a:r>
              <a:rPr lang="en-US" altLang="zh-CN" sz="5400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5400" dirty="0"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5400" dirty="0">
                <a:latin typeface="隶书" pitchFamily="49" charset="-122"/>
                <a:ea typeface="隶书" pitchFamily="49" charset="-122"/>
              </a:rPr>
              <a:t>    </a:t>
            </a:r>
            <a:r>
              <a:rPr lang="zh-CN" altLang="en-US" sz="5400" dirty="0">
                <a:latin typeface="隶书" pitchFamily="49" charset="-122"/>
                <a:ea typeface="隶书" pitchFamily="49" charset="-122"/>
              </a:rPr>
              <a:t>我们不怕读书难，</a:t>
            </a:r>
            <a:endParaRPr lang="zh-CN" altLang="en-US" sz="5400" dirty="0">
              <a:latin typeface="隶书" pitchFamily="49" charset="-122"/>
              <a:ea typeface="隶书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5400" dirty="0">
                <a:latin typeface="隶书" pitchFamily="49" charset="-122"/>
                <a:ea typeface="隶书" pitchFamily="49" charset="-122"/>
              </a:rPr>
              <a:t>    </a:t>
            </a:r>
            <a:r>
              <a:rPr lang="zh-CN" altLang="en-US" sz="5400" dirty="0">
                <a:latin typeface="隶书" pitchFamily="49" charset="-122"/>
                <a:ea typeface="隶书" pitchFamily="49" charset="-122"/>
              </a:rPr>
              <a:t>长征精神催人前。</a:t>
            </a:r>
            <a:endParaRPr lang="zh-CN" altLang="en-US" sz="54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8"/>
          <p:cNvSpPr txBox="1"/>
          <p:nvPr/>
        </p:nvSpPr>
        <p:spPr>
          <a:xfrm>
            <a:off x="755650" y="620713"/>
            <a:ext cx="7993063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Text Box 12"/>
          <p:cNvSpPr txBox="1"/>
          <p:nvPr/>
        </p:nvSpPr>
        <p:spPr>
          <a:xfrm>
            <a:off x="1042988" y="1196975"/>
            <a:ext cx="76327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Text Box 13"/>
          <p:cNvSpPr txBox="1"/>
          <p:nvPr/>
        </p:nvSpPr>
        <p:spPr>
          <a:xfrm>
            <a:off x="468313" y="476250"/>
            <a:ext cx="84963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Text Box 14"/>
          <p:cNvSpPr txBox="1"/>
          <p:nvPr/>
        </p:nvSpPr>
        <p:spPr>
          <a:xfrm>
            <a:off x="35560" y="1268413"/>
            <a:ext cx="9144000" cy="2244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endParaRPr lang="en-US" altLang="zh-CN" sz="400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陆定一：（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1906-1996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）江苏无锡人，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无产阶级革命家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40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7" name="TextBox 7"/>
          <p:cNvSpPr txBox="1"/>
          <p:nvPr/>
        </p:nvSpPr>
        <p:spPr>
          <a:xfrm>
            <a:off x="251460" y="764540"/>
            <a:ext cx="3500438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作者介绍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8"/>
          <p:cNvSpPr txBox="1"/>
          <p:nvPr/>
        </p:nvSpPr>
        <p:spPr>
          <a:xfrm>
            <a:off x="755650" y="620713"/>
            <a:ext cx="7993063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Text Box 12"/>
          <p:cNvSpPr txBox="1"/>
          <p:nvPr/>
        </p:nvSpPr>
        <p:spPr>
          <a:xfrm>
            <a:off x="1042988" y="1196975"/>
            <a:ext cx="76327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Text Box 13"/>
          <p:cNvSpPr txBox="1"/>
          <p:nvPr/>
        </p:nvSpPr>
        <p:spPr>
          <a:xfrm>
            <a:off x="468313" y="476250"/>
            <a:ext cx="84963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Text Box 14"/>
          <p:cNvSpPr txBox="1"/>
          <p:nvPr/>
        </p:nvSpPr>
        <p:spPr>
          <a:xfrm>
            <a:off x="0" y="236538"/>
            <a:ext cx="9144000" cy="6430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endParaRPr lang="en-US" altLang="zh-CN" sz="400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1934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中央革命根据地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江西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的中国工农红军开始长征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连续突破敌人四道 封锁线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渡过湘江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月间越过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广西东北角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老山界</a:t>
            </a:r>
            <a:r>
              <a:rPr lang="en-US" altLang="zh-CN" sz="36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又以超乎寻常的勇毅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突破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乌江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金沙江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大渡河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三道天险，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爬雪山过草地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，长驱二万五千里于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1935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月胜利到达陕北。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老山界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是长征途中红军翻越的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第一座难走的山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7" name="TextBox 7"/>
          <p:cNvSpPr txBox="1"/>
          <p:nvPr/>
        </p:nvSpPr>
        <p:spPr>
          <a:xfrm>
            <a:off x="285750" y="374650"/>
            <a:ext cx="3500438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背景介绍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3"/>
          <p:cNvSpPr>
            <a:spLocks noGrp="1"/>
          </p:cNvSpPr>
          <p:nvPr>
            <p:ph idx="1"/>
          </p:nvPr>
        </p:nvSpPr>
        <p:spPr>
          <a:xfrm>
            <a:off x="468313" y="2565400"/>
            <a:ext cx="8229600" cy="313690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峭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壁   骨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碌   蜷</a:t>
            </a:r>
            <a:r>
              <a:rPr lang="zh-CN" altLang="en-US" sz="3600" b="1" dirty="0">
                <a:latin typeface="宋体" panose="02010600030101010101" pitchFamily="2" charset="-122"/>
              </a:rPr>
              <a:t>起来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缀</a:t>
            </a:r>
            <a:r>
              <a:rPr lang="zh-CN" altLang="en-US" sz="3600" b="1" dirty="0">
                <a:latin typeface="宋体" panose="02010600030101010101" pitchFamily="2" charset="-122"/>
              </a:rPr>
              <a:t>着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矗</a:t>
            </a:r>
            <a:r>
              <a:rPr lang="zh-CN" altLang="en-US" sz="3600" b="1" dirty="0">
                <a:latin typeface="宋体" panose="02010600030101010101" pitchFamily="2" charset="-122"/>
              </a:rPr>
              <a:t>立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咀嚼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咽   酣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然入梦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218" name="TextBox 7"/>
          <p:cNvSpPr txBox="1"/>
          <p:nvPr/>
        </p:nvSpPr>
        <p:spPr>
          <a:xfrm>
            <a:off x="468313" y="620713"/>
            <a:ext cx="4535487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读准字音掌握字形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Text Box 13"/>
          <p:cNvSpPr txBox="1"/>
          <p:nvPr/>
        </p:nvSpPr>
        <p:spPr>
          <a:xfrm>
            <a:off x="468313" y="2166938"/>
            <a:ext cx="83153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</a:t>
            </a:r>
            <a:r>
              <a:rPr lang="en-US" altLang="en-US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lu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quán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0" name="Text Box 13"/>
          <p:cNvSpPr txBox="1"/>
          <p:nvPr/>
        </p:nvSpPr>
        <p:spPr>
          <a:xfrm>
            <a:off x="468313" y="3417888"/>
            <a:ext cx="5808662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jǔ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jué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yè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en-US" altLang="en-US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7" descr="0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Rectangle 8"/>
          <p:cNvSpPr/>
          <p:nvPr/>
        </p:nvSpPr>
        <p:spPr>
          <a:xfrm>
            <a:off x="3132138" y="5661025"/>
            <a:ext cx="1725612" cy="46672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下午、傍晚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0489" name="Rectangle 9"/>
          <p:cNvSpPr/>
          <p:nvPr/>
        </p:nvSpPr>
        <p:spPr>
          <a:xfrm>
            <a:off x="3132138" y="5157788"/>
            <a:ext cx="806450" cy="4667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山沟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0490" name="Rectangle 10"/>
          <p:cNvSpPr/>
          <p:nvPr/>
        </p:nvSpPr>
        <p:spPr>
          <a:xfrm>
            <a:off x="468313" y="4489450"/>
            <a:ext cx="1216025" cy="523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charset="-122"/>
              </a:rPr>
              <a:t>山脚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20491" name="Rectangle 11"/>
          <p:cNvSpPr/>
          <p:nvPr/>
        </p:nvSpPr>
        <p:spPr>
          <a:xfrm>
            <a:off x="6122988" y="3016250"/>
            <a:ext cx="1574800" cy="52228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④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半山腰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2" name="Rectangle 12"/>
          <p:cNvSpPr/>
          <p:nvPr/>
        </p:nvSpPr>
        <p:spPr>
          <a:xfrm>
            <a:off x="395288" y="1557338"/>
            <a:ext cx="1419225" cy="4667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上山路上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0493" name="Rectangle 13"/>
          <p:cNvSpPr/>
          <p:nvPr/>
        </p:nvSpPr>
        <p:spPr>
          <a:xfrm>
            <a:off x="4500563" y="188913"/>
            <a:ext cx="806450" cy="4667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山顶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0494" name="Rectangle 14"/>
          <p:cNvSpPr/>
          <p:nvPr/>
        </p:nvSpPr>
        <p:spPr>
          <a:xfrm>
            <a:off x="468313" y="4005263"/>
            <a:ext cx="1576387" cy="52387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天黑了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5" name="Rectangle 15"/>
          <p:cNvSpPr/>
          <p:nvPr/>
        </p:nvSpPr>
        <p:spPr>
          <a:xfrm>
            <a:off x="6084888" y="2492375"/>
            <a:ext cx="1727200" cy="52387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⑤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半夜里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6" name="Rectangle 16"/>
          <p:cNvSpPr/>
          <p:nvPr/>
        </p:nvSpPr>
        <p:spPr>
          <a:xfrm>
            <a:off x="395288" y="1052513"/>
            <a:ext cx="806450" cy="46672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黎明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0497" name="Rectangle 17"/>
          <p:cNvSpPr/>
          <p:nvPr/>
        </p:nvSpPr>
        <p:spPr>
          <a:xfrm>
            <a:off x="4500563" y="692150"/>
            <a:ext cx="2041525" cy="461963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下午两点多钟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3132138" y="6165850"/>
            <a:ext cx="1944688" cy="523875"/>
          </a:xfrm>
          <a:prstGeom prst="rect">
            <a:avLst/>
          </a:prstGeom>
          <a:solidFill>
            <a:srgbClr val="FFFF99"/>
          </a:solidFill>
          <a:ln w="9525">
            <a:solidFill>
              <a:srgbClr val="FF660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幼圆" pitchFamily="49" charset="-122"/>
                <a:cs typeface="+mn-cs"/>
              </a:rPr>
              <a:t>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造访瑶民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charset="-122"/>
              <a:cs typeface="+mn-cs"/>
            </a:endParaRPr>
          </a:p>
        </p:txBody>
      </p:sp>
      <p:sp>
        <p:nvSpPr>
          <p:cNvPr id="20499" name="Rectangle 19"/>
          <p:cNvSpPr/>
          <p:nvPr/>
        </p:nvSpPr>
        <p:spPr>
          <a:xfrm>
            <a:off x="468313" y="3500438"/>
            <a:ext cx="1422400" cy="461962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努力登山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0500" name="Rectangle 20"/>
          <p:cNvSpPr/>
          <p:nvPr/>
        </p:nvSpPr>
        <p:spPr>
          <a:xfrm>
            <a:off x="6083300" y="1968500"/>
            <a:ext cx="2016125" cy="52387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露宿冻醒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1" name="Rectangle 21"/>
          <p:cNvSpPr/>
          <p:nvPr/>
        </p:nvSpPr>
        <p:spPr>
          <a:xfrm>
            <a:off x="395288" y="549275"/>
            <a:ext cx="1971675" cy="52387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吃饭登山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2" name="Rectangle 22"/>
          <p:cNvSpPr/>
          <p:nvPr/>
        </p:nvSpPr>
        <p:spPr>
          <a:xfrm>
            <a:off x="4500563" y="1196975"/>
            <a:ext cx="1936750" cy="52387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⑧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休息下山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4" name="AutoShape 24"/>
          <p:cNvSpPr/>
          <p:nvPr/>
        </p:nvSpPr>
        <p:spPr>
          <a:xfrm rot="-2489971">
            <a:off x="2124075" y="4724400"/>
            <a:ext cx="485775" cy="1873250"/>
          </a:xfrm>
          <a:prstGeom prst="upArrow">
            <a:avLst>
              <a:gd name="adj1" fmla="val 50000"/>
              <a:gd name="adj2" fmla="val 9617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505" name="AutoShape 25"/>
          <p:cNvSpPr/>
          <p:nvPr/>
        </p:nvSpPr>
        <p:spPr>
          <a:xfrm rot="4013961">
            <a:off x="3814763" y="1611313"/>
            <a:ext cx="485775" cy="4606925"/>
          </a:xfrm>
          <a:prstGeom prst="upArrow">
            <a:avLst>
              <a:gd name="adj1" fmla="val 50000"/>
              <a:gd name="adj2" fmla="val 23652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506" name="AutoShape 26"/>
          <p:cNvSpPr/>
          <p:nvPr/>
        </p:nvSpPr>
        <p:spPr>
          <a:xfrm rot="-4628416">
            <a:off x="3603625" y="325438"/>
            <a:ext cx="485775" cy="4348162"/>
          </a:xfrm>
          <a:prstGeom prst="upArrow">
            <a:avLst>
              <a:gd name="adj1" fmla="val 50000"/>
              <a:gd name="adj2" fmla="val 223277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507" name="AutoShape 27"/>
          <p:cNvSpPr/>
          <p:nvPr/>
        </p:nvSpPr>
        <p:spPr>
          <a:xfrm rot="4130431">
            <a:off x="2976563" y="-9525"/>
            <a:ext cx="485775" cy="2835275"/>
          </a:xfrm>
          <a:prstGeom prst="upArrow">
            <a:avLst>
              <a:gd name="adj1" fmla="val 50000"/>
              <a:gd name="adj2" fmla="val 14556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Rectangle 28"/>
          <p:cNvSpPr/>
          <p:nvPr/>
        </p:nvSpPr>
        <p:spPr>
          <a:xfrm>
            <a:off x="4716463" y="3716338"/>
            <a:ext cx="4230687" cy="1512887"/>
          </a:xfrm>
          <a:prstGeom prst="rect">
            <a:avLst/>
          </a:prstGeom>
          <a:solidFill>
            <a:srgbClr val="CDFF3F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任务一：本文按照</a:t>
            </a:r>
            <a:r>
              <a:rPr lang="zh-CN" altLang="en-US" sz="2800" b="1" u="sng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变化和 </a:t>
            </a:r>
            <a:r>
              <a:rPr lang="zh-CN" altLang="en-US" sz="2800" b="1" u="sng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幼圆" pitchFamily="49" charset="-122"/>
              </a:rPr>
              <a:t>转移展开叙述，以此为线索。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0509" name="Text Box 29"/>
          <p:cNvSpPr txBox="1"/>
          <p:nvPr/>
        </p:nvSpPr>
        <p:spPr>
          <a:xfrm>
            <a:off x="7612063" y="3654425"/>
            <a:ext cx="122396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幼圆" pitchFamily="49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幼圆" pitchFamily="49" charset="-122"/>
            </a:endParaRPr>
          </a:p>
        </p:txBody>
      </p:sp>
      <p:sp>
        <p:nvSpPr>
          <p:cNvPr id="20510" name="Text Box 30"/>
          <p:cNvSpPr txBox="1"/>
          <p:nvPr/>
        </p:nvSpPr>
        <p:spPr>
          <a:xfrm>
            <a:off x="5534025" y="4175125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幼圆" pitchFamily="49" charset="-122"/>
              </a:rPr>
              <a:t>地点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ldLvl="0" animBg="1"/>
      <p:bldP spid="20489" grpId="0" bldLvl="0" animBg="1"/>
      <p:bldP spid="20490" grpId="0" bldLvl="0" animBg="1"/>
      <p:bldP spid="20491" grpId="0" bldLvl="0" animBg="1"/>
      <p:bldP spid="20492" grpId="0" bldLvl="0" animBg="1"/>
      <p:bldP spid="20493" grpId="0" bldLvl="0" animBg="1"/>
      <p:bldP spid="20494" grpId="0" bldLvl="0" animBg="1"/>
      <p:bldP spid="20495" grpId="0" bldLvl="0" animBg="1"/>
      <p:bldP spid="20496" grpId="0" bldLvl="0" animBg="1"/>
      <p:bldP spid="20497" grpId="0" bldLvl="0" animBg="1"/>
      <p:bldP spid="20498" grpId="0" bldLvl="0" animBg="1"/>
      <p:bldP spid="20499" grpId="0" bldLvl="0" animBg="1"/>
      <p:bldP spid="20500" grpId="0" bldLvl="0" animBg="1"/>
      <p:bldP spid="20501" grpId="0" bldLvl="0" animBg="1"/>
      <p:bldP spid="20502" grpId="0" bldLvl="0" animBg="1"/>
      <p:bldP spid="20504" grpId="0" bldLvl="0" animBg="1"/>
      <p:bldP spid="20505" grpId="0" bldLvl="0" animBg="1"/>
      <p:bldP spid="20506" grpId="0" bldLvl="0" animBg="1"/>
      <p:bldP spid="20507" grpId="0" bldLvl="0" animBg="1"/>
      <p:bldP spid="12309" grpId="0" bldLvl="0" animBg="1"/>
      <p:bldP spid="20509" grpId="0"/>
      <p:bldP spid="205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179388" y="260350"/>
            <a:ext cx="3887787" cy="1006475"/>
          </a:xfrm>
          <a:prstGeom prst="rect">
            <a:avLst/>
          </a:prstGeom>
          <a:solidFill>
            <a:srgbClr val="993300">
              <a:alpha val="12941"/>
            </a:srgb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预习</a:t>
            </a:r>
            <a:r>
              <a:rPr lang="en-US" altLang="zh-CN" sz="60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T</a:t>
            </a:r>
            <a:r>
              <a:rPr lang="zh-CN" altLang="en-US" sz="60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型台</a:t>
            </a:r>
            <a:endParaRPr lang="zh-CN" altLang="en-US" sz="60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6387" name="Text Box 6"/>
          <p:cNvSpPr txBox="1"/>
          <p:nvPr/>
        </p:nvSpPr>
        <p:spPr>
          <a:xfrm>
            <a:off x="1547813" y="4797425"/>
            <a:ext cx="6985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4103" name="Text Box 7"/>
          <p:cNvSpPr txBox="1"/>
          <p:nvPr/>
        </p:nvSpPr>
        <p:spPr>
          <a:xfrm>
            <a:off x="900113" y="2565400"/>
            <a:ext cx="77771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800" dirty="0">
                <a:latin typeface="Arial" panose="020B0604020202020204" pitchFamily="34" charset="0"/>
                <a:ea typeface="华文新魏" panose="02010800040101010101" pitchFamily="2" charset="-122"/>
              </a:rPr>
              <a:t> </a:t>
            </a:r>
            <a:r>
              <a:rPr lang="zh-CN" altLang="en-US" sz="4800" dirty="0">
                <a:latin typeface="Arial" panose="020B0604020202020204" pitchFamily="34" charset="0"/>
                <a:ea typeface="华文新魏" panose="02010800040101010101" pitchFamily="2" charset="-122"/>
              </a:rPr>
              <a:t>请用简要的语言复述课文。</a:t>
            </a:r>
            <a:endParaRPr lang="zh-CN" altLang="en-US" sz="4800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Text Box 4"/>
          <p:cNvSpPr txBox="1"/>
          <p:nvPr/>
        </p:nvSpPr>
        <p:spPr>
          <a:xfrm>
            <a:off x="755650" y="2781300"/>
            <a:ext cx="83883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800" dirty="0">
                <a:ea typeface="华文新魏" panose="02010800040101010101" pitchFamily="2" charset="-122"/>
              </a:rPr>
              <a:t>     </a:t>
            </a:r>
            <a:r>
              <a:rPr lang="zh-CN" altLang="en-US" sz="4800" dirty="0">
                <a:ea typeface="华文新魏" panose="02010800040101010101" pitchFamily="2" charset="-122"/>
              </a:rPr>
              <a:t>一、通过刚才几位同学的复述，聪明的你是否已经发现文章的顺序呢？一起讨论一下吧！</a:t>
            </a:r>
            <a:endParaRPr lang="zh-CN" altLang="en-US" sz="4800" dirty="0">
              <a:ea typeface="华文新魏" panose="02010800040101010101" pitchFamily="2" charset="-122"/>
            </a:endParaRPr>
          </a:p>
        </p:txBody>
      </p:sp>
      <p:sp>
        <p:nvSpPr>
          <p:cNvPr id="17411" name="Text Box 5"/>
          <p:cNvSpPr txBox="1"/>
          <p:nvPr/>
        </p:nvSpPr>
        <p:spPr>
          <a:xfrm>
            <a:off x="971550" y="908050"/>
            <a:ext cx="53292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6000" dirty="0">
                <a:solidFill>
                  <a:srgbClr val="990099"/>
                </a:solidFill>
                <a:ea typeface="隶书" pitchFamily="49" charset="-122"/>
              </a:rPr>
              <a:t>合作</a:t>
            </a:r>
            <a:r>
              <a:rPr lang="en-US" altLang="zh-CN" sz="6000" dirty="0">
                <a:solidFill>
                  <a:srgbClr val="990099"/>
                </a:solidFill>
                <a:ea typeface="隶书" pitchFamily="49" charset="-122"/>
              </a:rPr>
              <a:t>·</a:t>
            </a:r>
            <a:r>
              <a:rPr lang="zh-CN" altLang="en-US" sz="6000" dirty="0">
                <a:solidFill>
                  <a:srgbClr val="990099"/>
                </a:solidFill>
                <a:ea typeface="隶书" pitchFamily="49" charset="-122"/>
              </a:rPr>
              <a:t>探究</a:t>
            </a:r>
            <a:endParaRPr lang="zh-CN" altLang="en-US" sz="6000" dirty="0">
              <a:solidFill>
                <a:srgbClr val="990099"/>
              </a:solidFill>
              <a:ea typeface="隶书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timeline"/>
</p:tagLst>
</file>

<file path=ppt/tags/tag2.xml><?xml version="1.0" encoding="utf-8"?>
<p:tagLst xmlns:p="http://schemas.openxmlformats.org/presentationml/2006/main">
  <p:tag name="KSO_WM_SLIDE_MODEL_TYPE" val="timeline"/>
</p:tagLst>
</file>

<file path=ppt/tags/tag3.xml><?xml version="1.0" encoding="utf-8"?>
<p:tagLst xmlns:p="http://schemas.openxmlformats.org/presentationml/2006/main">
  <p:tag name="KSO_WM_UNIT_TABLE_BEAUTIFY" val="smartTable{c8ebb874-d046-4d17-a3c4-0424a2fe3a45}"/>
</p:tagLst>
</file>

<file path=ppt/tags/tag4.xml><?xml version="1.0" encoding="utf-8"?>
<p:tagLst xmlns:p="http://schemas.openxmlformats.org/presentationml/2006/main">
  <p:tag name="KSO_WM_UNIT_TABLE_BEAUTIFY" val="smartTable{9124aef6-c0a4-4745-ab61-371fff7c257f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3968</Words>
  <Application>WPS 演示</Application>
  <PresentationFormat>全屏显示(4:3)</PresentationFormat>
  <Paragraphs>373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31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Comic Sans MS</vt:lpstr>
      <vt:lpstr>Verdana</vt:lpstr>
      <vt:lpstr>Tahoma</vt:lpstr>
      <vt:lpstr>Wingdings 2</vt:lpstr>
      <vt:lpstr>Wingdings</vt:lpstr>
      <vt:lpstr>Times New Roman</vt:lpstr>
      <vt:lpstr>华文新魏</vt:lpstr>
      <vt:lpstr>华文行楷</vt:lpstr>
      <vt:lpstr>方正舒体</vt:lpstr>
      <vt:lpstr>隶书</vt:lpstr>
      <vt:lpstr>微软雅黑</vt:lpstr>
      <vt:lpstr>Arial Unicode MS</vt:lpstr>
      <vt:lpstr>楷体_GB2312</vt:lpstr>
      <vt:lpstr>新宋体</vt:lpstr>
      <vt:lpstr>Courier New</vt:lpstr>
      <vt:lpstr>华文彩云</vt:lpstr>
      <vt:lpstr>Arial Unicode MS</vt:lpstr>
      <vt:lpstr>方正楷体_GB2312</vt:lpstr>
      <vt:lpstr>方正新舒体_GBK</vt:lpstr>
      <vt:lpstr>黑体</vt:lpstr>
      <vt:lpstr>幼圆</vt:lpstr>
      <vt:lpstr>默认设计模板</vt:lpstr>
      <vt:lpstr>Crayons</vt:lpstr>
      <vt:lpstr>Capsules</vt:lpstr>
      <vt:lpstr>Profile</vt:lpstr>
      <vt:lpstr>Blends</vt:lpstr>
      <vt:lpstr>吉祥如意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105</cp:revision>
  <dcterms:created xsi:type="dcterms:W3CDTF">2005-09-05T11:14:34Z</dcterms:created>
  <dcterms:modified xsi:type="dcterms:W3CDTF">2021-03-17T03:18:49Z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AA171E17794C425D89E5BBD5093E38A2</vt:lpwstr>
  </property>
  <property fmtid="{D5CDD505-2E9C-101B-9397-08002B2CF9AE}" pid="3" name="KSOProductBuildVer">
    <vt:lpwstr>2052-11.1.0.10356</vt:lpwstr>
  </property>
  <property fmtid="{D5CDD505-2E9C-101B-9397-08002B2CF9AE}" pid="4" name="KSOSaveFontToCloudKey">
    <vt:lpwstr>290324645_btnclosed</vt:lpwstr>
  </property>
</Properties>
</file>