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130" r:id="rId3"/>
    <p:sldId id="3199" r:id="rId4"/>
    <p:sldId id="259" r:id="rId5"/>
    <p:sldId id="3155" r:id="rId6"/>
    <p:sldId id="3187" r:id="rId7"/>
    <p:sldId id="3200" r:id="rId8"/>
    <p:sldId id="3188" r:id="rId9"/>
    <p:sldId id="3190" r:id="rId10"/>
    <p:sldId id="3191" r:id="rId11"/>
    <p:sldId id="282" r:id="rId12"/>
    <p:sldId id="3156" r:id="rId13"/>
    <p:sldId id="3175" r:id="rId14"/>
    <p:sldId id="3158" r:id="rId15"/>
    <p:sldId id="3159" r:id="rId16"/>
    <p:sldId id="3160" r:id="rId17"/>
    <p:sldId id="3202" r:id="rId18"/>
    <p:sldId id="3194" r:id="rId19"/>
    <p:sldId id="3195" r:id="rId20"/>
    <p:sldId id="3176" r:id="rId21"/>
    <p:sldId id="3138" r:id="rId22"/>
    <p:sldId id="3196" r:id="rId23"/>
    <p:sldId id="3197" r:id="rId24"/>
    <p:sldId id="3198" r:id="rId25"/>
    <p:sldId id="3157" r:id="rId26"/>
    <p:sldId id="3134" r:id="rId27"/>
    <p:sldId id="3162" r:id="rId28"/>
    <p:sldId id="3136" r:id="rId29"/>
    <p:sldId id="3140" r:id="rId30"/>
    <p:sldId id="3203" r:id="rId31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4660"/>
  </p:normalViewPr>
  <p:slideViewPr>
    <p:cSldViewPr snapToGrid="0">
      <p:cViewPr varScale="1">
        <p:scale>
          <a:sx n="93" d="100"/>
          <a:sy n="93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784" y="84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tags" Target="tags/tag63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EB1A21-176C-4BA4-8778-444538989DB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0B777-654C-4E49-8ABC-8BCEABE06EA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0B777-654C-4E49-8ABC-8BCEABE06EAA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0B777-654C-4E49-8ABC-8BCEABE06EAA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0B777-654C-4E49-8ABC-8BCEABE06EAA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/>
            <a:endParaRPr lang="zh-CN" altLang="en-US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z="1800" b="0">
                <a:solidFill>
                  <a:srgbClr val="000000"/>
                </a:solidFill>
                <a:ea typeface="宋体" panose="02010600030101010101" pitchFamily="2" charset="-122"/>
              </a:rPr>
              <a:t>29</a:t>
            </a:fld>
            <a:endParaRPr lang="zh-CN" altLang="en-US" sz="18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0B777-654C-4E49-8ABC-8BCEABE06EAA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0B777-654C-4E49-8ABC-8BCEABE06EAA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0B777-654C-4E49-8ABC-8BCEABE06EAA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0B777-654C-4E49-8ABC-8BCEABE06EAA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/>
        </p:nvSpPr>
        <p:spPr>
          <a:xfrm>
            <a:off x="2484908" y="1479387"/>
            <a:ext cx="4006784" cy="75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思路要清晰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6"/>
          <p:cNvSpPr txBox="1"/>
          <p:nvPr/>
        </p:nvSpPr>
        <p:spPr>
          <a:xfrm>
            <a:off x="2070553" y="2134842"/>
            <a:ext cx="500253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第二部分 范文引路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文本框 14"/>
          <p:cNvSpPr txBox="1"/>
          <p:nvPr/>
        </p:nvSpPr>
        <p:spPr>
          <a:xfrm>
            <a:off x="206827" y="46051"/>
            <a:ext cx="225922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.黑体-韩语" panose="02000500000000000000" pitchFamily="2" charset="-122"/>
                <a:sym typeface="+mn-lt"/>
              </a:rPr>
              <a:t>范文引路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.黑体-韩语" panose="02000500000000000000" pitchFamily="2" charset="-122"/>
              <a:sym typeface="+mn-lt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5805" y="1451610"/>
            <a:ext cx="70383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</a:rPr>
              <a:t>默读参考书中文章《忆儿时》，理清基本结构和行文顺序。</a:t>
            </a:r>
            <a:endParaRPr lang="zh-CN" altLang="en-US" sz="32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文本框 14"/>
          <p:cNvSpPr txBox="1"/>
          <p:nvPr/>
        </p:nvSpPr>
        <p:spPr>
          <a:xfrm>
            <a:off x="206827" y="46051"/>
            <a:ext cx="225922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.黑体-韩语" panose="02000500000000000000" pitchFamily="2" charset="-122"/>
                <a:sym typeface="+mn-lt"/>
              </a:rPr>
              <a:t>范文引路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.黑体-韩语" panose="02000500000000000000" pitchFamily="2" charset="-122"/>
              <a:sym typeface="+mn-lt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74675" y="1593215"/>
            <a:ext cx="82734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《忆儿时》：以养蚕的经过为明线，以“我”的情感变化为暗线，叙写了儿时快乐的时光。</a:t>
            </a:r>
            <a:endParaRPr lang="zh-CN"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6"/>
          <p:cNvSpPr txBox="1"/>
          <p:nvPr/>
        </p:nvSpPr>
        <p:spPr>
          <a:xfrm>
            <a:off x="2373448" y="1494762"/>
            <a:ext cx="500253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第三部分 学列提纲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65430" y="679450"/>
            <a:ext cx="87268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１.作文提纲一般包含三部分内容: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(1)题目。要把题目写在第一行正中间。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(2)主要内容和中心。要在题目下面，简要地写出这篇作文的主要内容及要表达的中心思想。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(3)结构安排。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 advClick="0">
    <p:fade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32720" y="805993"/>
            <a:ext cx="8422182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结构安排。这是作文提纲最主要的部分，设计时需要注意做到以下五点（④⑤点酌情处理）:</a:t>
            </a:r>
            <a:endParaRPr lang="zh-CN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①安排好材料的组织顺序。以小标题的形式、按照一定的顺序把材料组织起来。</a:t>
            </a:r>
            <a:endParaRPr lang="zh-CN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②确定好重点写的内容。标明</a:t>
            </a:r>
            <a:r>
              <a:rPr lang="en-US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详</a:t>
            </a:r>
            <a:r>
              <a:rPr lang="en-US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次详</a:t>
            </a:r>
            <a:r>
              <a:rPr lang="en-US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略</a:t>
            </a:r>
            <a:r>
              <a:rPr lang="en-US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的字样。</a:t>
            </a:r>
            <a:endParaRPr lang="zh-CN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endParaRPr lang="zh-CN" altLang="en-US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 advClick="0">
    <p:fade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88390" y="1140460"/>
            <a:ext cx="690308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③确定好开头、结尾的方法，并在提纲中简单注明。</a:t>
            </a:r>
            <a:endParaRPr lang="zh-CN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④设计好点题的时机及具体的方式、方法。</a:t>
            </a:r>
            <a:endParaRPr lang="zh-CN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⑤考虑好层次之间、段落之间该如何衔接过渡。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095058" y="907733"/>
            <a:ext cx="185102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/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写作提纲示例 </a:t>
            </a:r>
            <a:endParaRPr lang="zh-CN" altLang="en-US" sz="1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5058" y="1307783"/>
            <a:ext cx="7343775" cy="944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保护鸟类 </a:t>
            </a:r>
            <a:endParaRPr lang="en-US" alt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①列举护鸟的公益广告。（开篇点题）</a:t>
            </a:r>
            <a:endParaRPr lang="en-US" alt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5058" y="2250758"/>
            <a:ext cx="3646487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②陈述鸟的分类及生存现状。 </a:t>
            </a:r>
            <a:endParaRPr lang="en-US" alt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4745" y="2695258"/>
            <a:ext cx="7570788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③分析造成鸟类减少的原因及失去鸟类给人们生活造成的影响。 </a:t>
            </a:r>
            <a:endParaRPr lang="en-US" alt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998220" y="2804795"/>
            <a:ext cx="7843838" cy="10160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                    </a:t>
            </a:r>
            <a:endParaRPr kumimoji="0" lang="en-US" altLang="zh-CN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 ④以护鸟女孩为例，发出爱鸟的呼吁。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8220" y="1588453"/>
            <a:ext cx="757078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③分析造成鸟类减少的原因及失去鸟类给人们生活造成的影响。 </a:t>
            </a:r>
            <a:endParaRPr lang="zh-CN" altLang="en-US" sz="2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0805" y="220345"/>
            <a:ext cx="19919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示例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14630" y="926465"/>
          <a:ext cx="8714740" cy="41103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14740"/>
              </a:tblGrid>
              <a:tr h="37338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题目</a:t>
                      </a:r>
                      <a:r>
                        <a:rPr lang="zh-CN" altLang="en-US" sz="2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en-US" sz="2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《这天我回家晚了》</a:t>
                      </a:r>
                      <a:endParaRPr lang="en-US" altLang="en-US" sz="2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697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主要内容：具体写一次晚回家的经历，及从这个经历中感受到的家人对我的关心和关爱。</a:t>
                      </a:r>
                      <a:endParaRPr lang="en-US" sz="2400" b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中心思想：表达了对妈妈的感激及愧疚之情。</a:t>
                      </a:r>
                      <a:endParaRPr lang="en-US" sz="2400" b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结构安排：</a:t>
                      </a:r>
                      <a:endParaRPr lang="en-US" sz="2400" b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开头：倒叙   写我摔门而出的场景（略写）  </a:t>
                      </a:r>
                      <a:endParaRPr lang="en-US" sz="2400" b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中间：插叙  “我离家出走的场景”（详写）        </a:t>
                      </a:r>
                      <a:endParaRPr lang="en-US" sz="2400" b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写妈妈找到我之后的场景（详写）       </a:t>
                      </a:r>
                      <a:endParaRPr lang="en-US" sz="2400" b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写这次晚回</a:t>
                      </a:r>
                      <a:r>
                        <a:rPr lang="zh-CN" altLang="en-US" sz="2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家</a:t>
                      </a:r>
                      <a:r>
                        <a:rPr lang="en-US" sz="24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后我的感想（有详有略）    </a:t>
                      </a:r>
                      <a:endParaRPr lang="en-US" sz="2400" b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结尾：由这次晚回</a:t>
                      </a:r>
                      <a:r>
                        <a:rPr lang="zh-CN" altLang="en-US" sz="2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家</a:t>
                      </a:r>
                      <a:r>
                        <a:rPr lang="en-US" sz="24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感受到的家人</a:t>
                      </a:r>
                      <a:r>
                        <a:rPr lang="zh-CN" altLang="en-US" sz="2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对我</a:t>
                      </a:r>
                      <a:r>
                        <a:rPr lang="en-US" sz="24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的关爱（直抒胸臆）</a:t>
                      </a:r>
                      <a:endParaRPr lang="en-US" altLang="en-US" sz="2400" b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0">
    <p:fade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>
                <a:solidFill>
                  <a:srgbClr val="FF0000"/>
                </a:solidFill>
              </a:rPr>
              <a:t>【学习目标】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1.了解不同文体的基本结构以及行文顺序。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2.学会谋篇布局，在行文中做到条理清楚。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3. 学会列出写作提纲,注意行文线索,保持思路清晰。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/>
        </p:nvSpPr>
        <p:spPr>
          <a:xfrm>
            <a:off x="206827" y="46051"/>
            <a:ext cx="225922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.黑体-韩语" panose="02000500000000000000" pitchFamily="2" charset="-122"/>
                <a:sym typeface="+mn-lt"/>
              </a:rPr>
              <a:t>学以致用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.黑体-韩语" panose="02000500000000000000" pitchFamily="2" charset="-122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8845" y="741045"/>
            <a:ext cx="6802755" cy="3856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参考这样的形式，写一篇记人文章《________ 二三事》的提纲。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要求：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（1）确定中心：写谁的事？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（2）思考：有哪些事可以体现人物性格？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（3）思考：这篇文章开头、中间和结尾分别写什么？用什么顺序写？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733425" y="676910"/>
            <a:ext cx="7769225" cy="1529715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选择自己感触最深的内容组织材料，拟写提纲。审好题，确定立意。立意不同，写作重点也不同，各部分内容的详略也不同。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81660" y="1964690"/>
            <a:ext cx="8140065" cy="105029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定好写作顺序，可以按时间顺序，也可以是倒叙、插叙，无论采用哪种顺序，都要注意条理清楚。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617855" y="1737360"/>
            <a:ext cx="7553960" cy="105029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先写提纲，再写正文，叙事清楚，经过具体，条理清晰，层次分明。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6"/>
          <p:cNvSpPr txBox="1"/>
          <p:nvPr/>
        </p:nvSpPr>
        <p:spPr>
          <a:xfrm>
            <a:off x="2366463" y="1387447"/>
            <a:ext cx="500253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第四部分 分享提纲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1090960" y="813936"/>
            <a:ext cx="1984399" cy="2158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1.展出本组提纲列得最好的一篇。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1453515" y="3593465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建议一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TextBox 11"/>
          <p:cNvSpPr txBox="1"/>
          <p:nvPr/>
        </p:nvSpPr>
        <p:spPr>
          <a:xfrm>
            <a:off x="3559175" y="3507105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建议二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6082665" y="3407410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建议三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9" name="Picture 26" descr="C:\Users\liujicai01\Desktop\png\_0003_素材中国-sccnn.co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39682" y="4458413"/>
            <a:ext cx="1308885" cy="56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文本框 24"/>
          <p:cNvSpPr txBox="1"/>
          <p:nvPr/>
        </p:nvSpPr>
        <p:spPr>
          <a:xfrm>
            <a:off x="206827" y="46051"/>
            <a:ext cx="225922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.黑体-韩语" panose="02000500000000000000" pitchFamily="2" charset="-122"/>
                <a:sym typeface="+mn-lt"/>
              </a:rPr>
              <a:t>提出建议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.黑体-韩语" panose="02000500000000000000" pitchFamily="2" charset="-122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50565" y="691515"/>
            <a:ext cx="2642870" cy="2158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2.展示语言要有导入语、过渡语、结束语。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68035" y="626110"/>
            <a:ext cx="3068955" cy="2158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3.分享后可加入小组其他成员对作品的评价内容。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6"/>
          <p:cNvSpPr txBox="1"/>
          <p:nvPr/>
        </p:nvSpPr>
        <p:spPr>
          <a:xfrm>
            <a:off x="2388870" y="2548255"/>
            <a:ext cx="50520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第四部分 课堂小结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34645" y="615950"/>
            <a:ext cx="8697595" cy="42348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6775" y="536575"/>
            <a:ext cx="6851650" cy="4225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2800" fontAlgn="auto">
              <a:lnSpc>
                <a:spcPct val="12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老舍说：“有了提纲，心里就有底，写起来就顺理成章了；先麻烦点儿，后来可省事。” 列提纲时一定要坚持简单、快捷、实用的原则。作文提纲既要完整，又不能过于繁琐；既要简洁，又要达到写作目的。  　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　      　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-64680" y="2869474"/>
            <a:ext cx="8697686" cy="42345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6827" y="46051"/>
            <a:ext cx="225922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.黑体-韩语" panose="02000500000000000000" pitchFamily="2" charset="-122"/>
                <a:sym typeface="+mn-lt"/>
              </a:rPr>
              <a:t>布置作业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.黑体-韩语" panose="02000500000000000000" pitchFamily="2" charset="-122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828226" y="1166495"/>
            <a:ext cx="70619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32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sz="320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320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sz="32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《这天，我回家晚了》为题，写一篇记叙文。自定立意，做到思路清晰。不少于500字。</a:t>
            </a:r>
            <a:endParaRPr sz="32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86" name="MH_SubTitle_4"/>
          <p:cNvSpPr txBox="1"/>
          <p:nvPr/>
        </p:nvSpPr>
        <p:spPr>
          <a:xfrm>
            <a:off x="1029970" y="552450"/>
            <a:ext cx="1297940" cy="63373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ctr"/>
          <a:lstStyle/>
          <a:p>
            <a:pPr fontAlgn="base">
              <a:lnSpc>
                <a:spcPct val="110000"/>
              </a:lnSpc>
            </a:pPr>
            <a:r>
              <a:rPr lang="zh-CN" altLang="en-US" sz="2000" b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课堂小结</a:t>
            </a:r>
            <a:endParaRPr lang="zh-CN" altLang="en-US" sz="2000" b="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571500" y="2254250"/>
            <a:ext cx="3571875" cy="85883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思路要清晰</a:t>
            </a: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14813" y="1682750"/>
            <a:ext cx="3006725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对写作内容要有整体构思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241800" y="2265363"/>
            <a:ext cx="2236788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要确定好写作顺序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6" name="左大括号 4"/>
          <p:cNvSpPr/>
          <p:nvPr/>
        </p:nvSpPr>
        <p:spPr bwMode="auto">
          <a:xfrm>
            <a:off x="3785553" y="1611313"/>
            <a:ext cx="455613" cy="2051050"/>
          </a:xfrm>
          <a:prstGeom prst="leftBrace">
            <a:avLst>
              <a:gd name="adj1" fmla="val 8316"/>
              <a:gd name="adj2" fmla="val 51870"/>
            </a:avLst>
          </a:prstGeom>
          <a:noFill/>
          <a:ln w="38100" algn="ctr">
            <a:noFill/>
            <a:round/>
          </a:ln>
          <a:effectLst>
            <a:outerShdw dist="38100" dir="16200000" rotWithShape="0">
              <a:srgbClr val="000000">
                <a:alpha val="39998"/>
              </a:srgbClr>
            </a:outerShdw>
          </a:effectLst>
        </p:spPr>
        <p:txBody>
          <a:bodyPr lIns="145024" tIns="72512" rIns="145024" bIns="72512" anchor="ctr"/>
          <a:lstStyle/>
          <a:p>
            <a:pPr marL="0" marR="0" lvl="0" indent="0" algn="ctr" defTabSz="8159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276725" y="2933700"/>
            <a:ext cx="1722438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列出写作提纲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458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604500" y="120396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183761" y="1451546"/>
            <a:ext cx="10374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>
                <a:latin typeface="+mj-ea"/>
                <a:ea typeface="+mj-ea"/>
              </a:rPr>
              <a:t>01</a:t>
            </a:r>
            <a:endParaRPr lang="zh-CN" altLang="en-US" sz="5400" b="1">
              <a:latin typeface="+mj-ea"/>
              <a:ea typeface="+mj-ea"/>
            </a:endParaRPr>
          </a:p>
        </p:txBody>
      </p:sp>
      <p:sp>
        <p:nvSpPr>
          <p:cNvPr id="5" name="TextBox 16"/>
          <p:cNvSpPr txBox="1"/>
          <p:nvPr/>
        </p:nvSpPr>
        <p:spPr>
          <a:xfrm>
            <a:off x="2528821" y="2979073"/>
            <a:ext cx="40862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第一部分 导入新课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90905" y="1636395"/>
            <a:ext cx="69742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叶圣陶先生说：“思想是有一条路的，一句一句，一段一段都是有路的，好文章的作者是绝不乱走的。”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 advClick="0">
    <p:fad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395288" y="915988"/>
            <a:ext cx="8175625" cy="23069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indent="457200" defTabSz="914400" eaLnBrk="0" hangingPunct="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古人写文章很讲究“言有序，章有法”，用今天的话来说，就是指文章思路要清晰，要有条理，这是写好文章的一个基本要求。我们平时说话要有重点，才能条理清楚地正确传达自己的意思。</a:t>
            </a:r>
            <a:endParaRPr kumimoji="0" lang="zh-CN" altLang="en-US" sz="2400" b="1" kern="1200" cap="none" spc="0" normalizeH="0" baseline="0" noProof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b="1" spc="0" noProof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写作文也是在和人交流，也需要我们确定重点，条理清楚地表达写作的目的。今天我们这堂课的重点就是学会条理清楚地写作。</a:t>
            </a:r>
            <a:endParaRPr kumimoji="0" lang="zh-CN" altLang="en-US" sz="3200" b="1" kern="1200" cap="none" spc="0" normalizeH="0" baseline="0" noProof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endParaRPr kumimoji="0" lang="zh-CN" altLang="en-US" sz="3200" b="1" kern="1200" cap="none" spc="0" normalizeH="0" baseline="0" noProof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Text Box 4"/>
          <p:cNvSpPr txBox="1"/>
          <p:nvPr/>
        </p:nvSpPr>
        <p:spPr>
          <a:xfrm>
            <a:off x="758429" y="1108472"/>
            <a:ext cx="276344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</a:rPr>
              <a:t>整体构思。</a:t>
            </a:r>
            <a:endParaRPr lang="zh-CN" altLang="en-US" sz="27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9169" y="1828800"/>
            <a:ext cx="7205663" cy="152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875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先想清楚文章要写的中心是什么？并以此为中心取舍材料。哪些为主，准备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详写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，哪些为次，准备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略写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，都要心中有数。</a:t>
            </a:r>
            <a:endParaRPr lang="zh-CN" altLang="en-US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82329" y="3752850"/>
            <a:ext cx="868680" cy="506730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700">
                <a:solidFill>
                  <a:srgbClr val="000000"/>
                </a:solidFill>
                <a:latin typeface="Arial" panose="020b0604020202020204" pitchFamily="34" charset="0"/>
              </a:rPr>
              <a:t>中心</a:t>
            </a:r>
            <a:endParaRPr lang="zh-CN" altLang="en-US" sz="27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2569369" y="3914775"/>
            <a:ext cx="566738" cy="160735"/>
          </a:xfrm>
          <a:prstGeom prst="rightArrow">
            <a:avLst>
              <a:gd name="adj1" fmla="val 50000"/>
              <a:gd name="adj2" fmla="val 4986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15"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411141" y="3752850"/>
            <a:ext cx="1554480" cy="506730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700">
                <a:solidFill>
                  <a:srgbClr val="000000"/>
                </a:solidFill>
                <a:latin typeface="Arial" panose="020b0604020202020204" pitchFamily="34" charset="0"/>
              </a:rPr>
              <a:t>取舍材料</a:t>
            </a:r>
            <a:endParaRPr lang="zh-CN" altLang="en-US" sz="2700">
              <a:latin typeface="Arial" panose="020b0604020202020204" pitchFamily="34" charset="0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112544" y="3914775"/>
            <a:ext cx="566738" cy="160735"/>
          </a:xfrm>
          <a:prstGeom prst="rightArrow">
            <a:avLst>
              <a:gd name="adj1" fmla="val 50000"/>
              <a:gd name="adj2" fmla="val 4986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15">
              <a:latin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997179" y="3752850"/>
            <a:ext cx="1554480" cy="506730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700">
                <a:solidFill>
                  <a:srgbClr val="000000"/>
                </a:solidFill>
                <a:latin typeface="Arial" panose="020b0604020202020204" pitchFamily="34" charset="0"/>
              </a:rPr>
              <a:t>整体结构</a:t>
            </a:r>
            <a:endParaRPr lang="zh-CN" altLang="en-US" sz="27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/>
      <p:bldP spid="8" grpId="0"/>
      <p:bldP spid="29" grpId="0"/>
      <p:bldP spid="2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Text Box 4"/>
          <p:cNvSpPr txBox="1"/>
          <p:nvPr/>
        </p:nvSpPr>
        <p:spPr>
          <a:xfrm>
            <a:off x="835819" y="744141"/>
            <a:ext cx="3081338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</a:rPr>
              <a:t>确定写作顺序。</a:t>
            </a:r>
            <a:endParaRPr lang="zh-CN" altLang="en-US" sz="27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0563" y="1227535"/>
            <a:ext cx="769501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是按时间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顺序、空间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顺序，还是按事理的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逻辑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顺序写？这要根据问题特点和题材需要来确定。</a:t>
            </a:r>
            <a:endParaRPr lang="en-US" altLang="zh-CN" sz="24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98329" y="1518841"/>
            <a:ext cx="7549754" cy="17532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例如让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•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乔诺的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植树的牧羊人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写牧羊人以一己之力改变荒原的故事，采用的时间顺序；《纪念白求恩》采用的是逻辑顺序。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PowerPoint 演示文稿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70</Paragraphs>
  <Slides>29</Slides>
  <Notes>13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1">
      <vt:lpstr>Arial</vt:lpstr>
      <vt:lpstr>微软雅黑</vt:lpstr>
      <vt:lpstr>Wingdings</vt:lpstr>
      <vt:lpstr>等线 Light</vt:lpstr>
      <vt:lpstr>等线</vt:lpstr>
      <vt:lpstr>黑体</vt:lpstr>
      <vt:lpstr>楷体</vt:lpstr>
      <vt:lpstr>楷体_GB2312</vt:lpstr>
      <vt:lpstr>宋体</vt:lpstr>
      <vt:lpstr>.黑体-韩语</vt:lpstr>
      <vt:lpstr>inpin heiti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2021-01-26T21:02:13.176</cp:lastPrinted>
  <dcterms:created xsi:type="dcterms:W3CDTF">2021-01-26T21:02:13Z</dcterms:created>
  <dcterms:modified xsi:type="dcterms:W3CDTF">2021-01-26T13:02:13Z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