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sldIdLst>
    <p:sldId id="289" r:id="rId4"/>
    <p:sldId id="256" r:id="rId5"/>
    <p:sldId id="261" r:id="rId6"/>
    <p:sldId id="259" r:id="rId7"/>
    <p:sldId id="260" r:id="rId8"/>
    <p:sldId id="262" r:id="rId9"/>
    <p:sldId id="263" r:id="rId10"/>
    <p:sldId id="264" r:id="rId11"/>
    <p:sldId id="265" r:id="rId12"/>
    <p:sldId id="270" r:id="rId13"/>
    <p:sldId id="271" r:id="rId14"/>
    <p:sldId id="266" r:id="rId15"/>
    <p:sldId id="268" r:id="rId16"/>
    <p:sldId id="269" r:id="rId17"/>
    <p:sldId id="272" r:id="rId18"/>
    <p:sldId id="273" r:id="rId19"/>
    <p:sldId id="274" r:id="rId20"/>
    <p:sldId id="275" r:id="rId21"/>
    <p:sldId id="276" r:id="rId22"/>
    <p:sldId id="277" r:id="rId23"/>
    <p:sldId id="278" r:id="rId24"/>
    <p:sldId id="279" r:id="rId25"/>
    <p:sldId id="280" r:id="rId26"/>
    <p:sldId id="283" r:id="rId27"/>
    <p:sldId id="281" r:id="rId28"/>
    <p:sldId id="284" r:id="rId29"/>
    <p:sldId id="285" r:id="rId30"/>
    <p:sldId id="286" r:id="rId31"/>
    <p:sldId id="287" r:id="rId32"/>
    <p:sldId id="282" r:id="rId33"/>
    <p:sldId id="288" r:id="rId3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88" d="100"/>
          <a:sy n="88" d="100"/>
        </p:scale>
        <p:origin x="-96" y="-36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p>
        </p:txBody>
      </p:sp>
      <p:sp>
        <p:nvSpPr>
          <p:cNvPr id="5"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C92FCDE9-9BE6-44D1-AB35-C200395F5D22}" type="slidenum">
              <a:rPr lang="en-US"/>
            </a:fld>
            <a:endParaRPr lang="en-US"/>
          </a:p>
        </p:txBody>
      </p:sp>
    </p:spTree>
  </p:cSld>
  <p:clrMapOvr>
    <a:masterClrMapping/>
  </p:clrMapOvr>
  <p:transition spd="slow">
    <p:blinds/>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p>
        </p:txBody>
      </p:sp>
      <p:sp>
        <p:nvSpPr>
          <p:cNvPr id="5"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83399958-3152-40FF-ACF4-763F7A521890}" type="slidenum">
              <a:rPr lang="en-US"/>
            </a:fld>
            <a:endParaRPr lang="en-US"/>
          </a:p>
        </p:txBody>
      </p:sp>
    </p:spTree>
  </p:cSld>
  <p:clrMapOvr>
    <a:masterClrMapping/>
  </p:clrMapOvr>
  <p:transition spd="slow">
    <p:blinds/>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lvl1pPr>
              <a:defRPr/>
            </a:lvl1pPr>
          </a:lstStyle>
          <a:p>
            <a:pPr>
              <a:defRPr/>
            </a:pPr>
            <a:endParaRPr lang="en-US"/>
          </a:p>
        </p:txBody>
      </p:sp>
      <p:sp>
        <p:nvSpPr>
          <p:cNvPr id="5"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79FD1402-64DE-4BFA-901F-CC456B6A0E89}" type="slidenum">
              <a:rPr lang="en-US"/>
            </a:fld>
            <a:endParaRPr lang="en-US"/>
          </a:p>
        </p:txBody>
      </p:sp>
    </p:spTree>
  </p:cSld>
  <p:clrMapOvr>
    <a:masterClrMapping/>
  </p:clrMapOvr>
  <p:transition spd="slow">
    <p:blinds/>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endParaRPr lang="en-US"/>
          </a:p>
        </p:txBody>
      </p:sp>
      <p:sp>
        <p:nvSpPr>
          <p:cNvPr id="6" name="页脚占位符 4"/>
          <p:cNvSpPr>
            <a:spLocks noGrp="1"/>
          </p:cNvSpPr>
          <p:nvPr>
            <p:ph type="ftr" sz="quarter" idx="11"/>
          </p:nvPr>
        </p:nvSpPr>
        <p:spPr/>
        <p:txBody>
          <a:bodyPr/>
          <a:lstStyle>
            <a:lvl1pPr>
              <a:defRPr/>
            </a:lvl1pPr>
          </a:lstStyle>
          <a:p>
            <a:pPr>
              <a:defRPr/>
            </a:pPr>
            <a:endParaRPr lang="en-US"/>
          </a:p>
        </p:txBody>
      </p:sp>
      <p:sp>
        <p:nvSpPr>
          <p:cNvPr id="7" name="灯片编号占位符 5"/>
          <p:cNvSpPr>
            <a:spLocks noGrp="1"/>
          </p:cNvSpPr>
          <p:nvPr>
            <p:ph type="sldNum" sz="quarter" idx="12"/>
          </p:nvPr>
        </p:nvSpPr>
        <p:spPr/>
        <p:txBody>
          <a:bodyPr/>
          <a:lstStyle>
            <a:lvl1pPr>
              <a:defRPr/>
            </a:lvl1pPr>
          </a:lstStyle>
          <a:p>
            <a:pPr>
              <a:defRPr/>
            </a:pPr>
            <a:fld id="{3E441DA5-1597-409D-B776-645B61218D7E}" type="slidenum">
              <a:rPr lang="en-US"/>
            </a:fld>
            <a:endParaRPr lang="en-US"/>
          </a:p>
        </p:txBody>
      </p:sp>
    </p:spTree>
  </p:cSld>
  <p:clrMapOvr>
    <a:masterClrMapping/>
  </p:clrMapOvr>
  <p:transition spd="slow">
    <p:blinds/>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endParaRPr lang="en-US"/>
          </a:p>
        </p:txBody>
      </p:sp>
      <p:sp>
        <p:nvSpPr>
          <p:cNvPr id="8" name="页脚占位符 4"/>
          <p:cNvSpPr>
            <a:spLocks noGrp="1"/>
          </p:cNvSpPr>
          <p:nvPr>
            <p:ph type="ftr" sz="quarter" idx="11"/>
          </p:nvPr>
        </p:nvSpPr>
        <p:spPr/>
        <p:txBody>
          <a:bodyPr/>
          <a:lstStyle>
            <a:lvl1pPr>
              <a:defRPr/>
            </a:lvl1pPr>
          </a:lstStyle>
          <a:p>
            <a:pPr>
              <a:defRPr/>
            </a:pPr>
            <a:endParaRPr lang="en-US"/>
          </a:p>
        </p:txBody>
      </p:sp>
      <p:sp>
        <p:nvSpPr>
          <p:cNvPr id="9" name="灯片编号占位符 5"/>
          <p:cNvSpPr>
            <a:spLocks noGrp="1"/>
          </p:cNvSpPr>
          <p:nvPr>
            <p:ph type="sldNum" sz="quarter" idx="12"/>
          </p:nvPr>
        </p:nvSpPr>
        <p:spPr/>
        <p:txBody>
          <a:bodyPr/>
          <a:lstStyle>
            <a:lvl1pPr>
              <a:defRPr/>
            </a:lvl1pPr>
          </a:lstStyle>
          <a:p>
            <a:pPr>
              <a:defRPr/>
            </a:pPr>
            <a:fld id="{88C93FBF-8F8B-48D1-A94F-BC67D3BAEDA5}" type="slidenum">
              <a:rPr lang="en-US"/>
            </a:fld>
            <a:endParaRPr lang="en-US"/>
          </a:p>
        </p:txBody>
      </p:sp>
    </p:spTree>
  </p:cSld>
  <p:clrMapOvr>
    <a:masterClrMapping/>
  </p:clrMapOvr>
  <p:transition spd="slow">
    <p:blinds/>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5" name="灯片编号占位符 5"/>
          <p:cNvSpPr>
            <a:spLocks noGrp="1"/>
          </p:cNvSpPr>
          <p:nvPr>
            <p:ph type="sldNum" sz="quarter" idx="12"/>
          </p:nvPr>
        </p:nvSpPr>
        <p:spPr/>
        <p:txBody>
          <a:bodyPr/>
          <a:lstStyle>
            <a:lvl1pPr>
              <a:defRPr/>
            </a:lvl1pPr>
          </a:lstStyle>
          <a:p>
            <a:pPr>
              <a:defRPr/>
            </a:pPr>
            <a:fld id="{D7A62BCD-6634-4915-B124-8E91625FF556}" type="slidenum">
              <a:rPr lang="en-US"/>
            </a:fld>
            <a:endParaRPr lang="en-US"/>
          </a:p>
        </p:txBody>
      </p:sp>
    </p:spTree>
  </p:cSld>
  <p:clrMapOvr>
    <a:masterClrMapping/>
  </p:clrMapOvr>
  <p:transition spd="slow">
    <p:blinds/>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endParaRPr lang="en-US"/>
          </a:p>
        </p:txBody>
      </p:sp>
      <p:sp>
        <p:nvSpPr>
          <p:cNvPr id="3" name="页脚占位符 4"/>
          <p:cNvSpPr>
            <a:spLocks noGrp="1"/>
          </p:cNvSpPr>
          <p:nvPr>
            <p:ph type="ftr" sz="quarter" idx="11"/>
          </p:nvPr>
        </p:nvSpPr>
        <p:spPr/>
        <p:txBody>
          <a:bodyPr/>
          <a:lstStyle>
            <a:lvl1pPr>
              <a:defRPr/>
            </a:lvl1pPr>
          </a:lstStyle>
          <a:p>
            <a:pPr>
              <a:defRPr/>
            </a:pPr>
            <a:endParaRPr lang="en-US"/>
          </a:p>
        </p:txBody>
      </p:sp>
      <p:sp>
        <p:nvSpPr>
          <p:cNvPr id="4" name="灯片编号占位符 5"/>
          <p:cNvSpPr>
            <a:spLocks noGrp="1"/>
          </p:cNvSpPr>
          <p:nvPr>
            <p:ph type="sldNum" sz="quarter" idx="12"/>
          </p:nvPr>
        </p:nvSpPr>
        <p:spPr/>
        <p:txBody>
          <a:bodyPr/>
          <a:lstStyle>
            <a:lvl1pPr>
              <a:defRPr/>
            </a:lvl1pPr>
          </a:lstStyle>
          <a:p>
            <a:pPr>
              <a:defRPr/>
            </a:pPr>
            <a:fld id="{52F47F8D-83E5-412A-81A5-D0578366CCA3}" type="slidenum">
              <a:rPr lang="en-US"/>
            </a:fld>
            <a:endParaRPr lang="en-US"/>
          </a:p>
        </p:txBody>
      </p:sp>
    </p:spTree>
  </p:cSld>
  <p:clrMapOvr>
    <a:masterClrMapping/>
  </p:clrMapOvr>
  <p:transition spd="slow">
    <p:blinds/>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p:cNvSpPr>
          <p:nvPr>
            <p:ph type="dt" sz="half" idx="10"/>
          </p:nvPr>
        </p:nvSpPr>
        <p:spPr/>
        <p:txBody>
          <a:bodyPr/>
          <a:lstStyle>
            <a:lvl1pPr>
              <a:defRPr/>
            </a:lvl1pPr>
          </a:lstStyle>
          <a:p>
            <a:pPr>
              <a:defRPr/>
            </a:pPr>
            <a:endParaRPr lang="en-US"/>
          </a:p>
        </p:txBody>
      </p:sp>
      <p:sp>
        <p:nvSpPr>
          <p:cNvPr id="6" name="页脚占位符 4"/>
          <p:cNvSpPr>
            <a:spLocks noGrp="1"/>
          </p:cNvSpPr>
          <p:nvPr>
            <p:ph type="ftr" sz="quarter" idx="11"/>
          </p:nvPr>
        </p:nvSpPr>
        <p:spPr/>
        <p:txBody>
          <a:bodyPr/>
          <a:lstStyle>
            <a:lvl1pPr>
              <a:defRPr/>
            </a:lvl1pPr>
          </a:lstStyle>
          <a:p>
            <a:pPr>
              <a:defRPr/>
            </a:pPr>
            <a:endParaRPr lang="en-US"/>
          </a:p>
        </p:txBody>
      </p:sp>
      <p:sp>
        <p:nvSpPr>
          <p:cNvPr id="7" name="灯片编号占位符 5"/>
          <p:cNvSpPr>
            <a:spLocks noGrp="1"/>
          </p:cNvSpPr>
          <p:nvPr>
            <p:ph type="sldNum" sz="quarter" idx="12"/>
          </p:nvPr>
        </p:nvSpPr>
        <p:spPr/>
        <p:txBody>
          <a:bodyPr/>
          <a:lstStyle>
            <a:lvl1pPr>
              <a:defRPr/>
            </a:lvl1pPr>
          </a:lstStyle>
          <a:p>
            <a:pPr>
              <a:defRPr/>
            </a:pPr>
            <a:fld id="{199B333A-4BA5-4158-B49A-4E2BDD34BFCE}" type="slidenum">
              <a:rPr lang="en-US"/>
            </a:fld>
            <a:endParaRPr lang="en-US"/>
          </a:p>
        </p:txBody>
      </p:sp>
    </p:spTree>
  </p:cSld>
  <p:clrMapOvr>
    <a:masterClrMapping/>
  </p:clrMapOvr>
  <p:transition spd="slow">
    <p:blinds/>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p:cNvSpPr>
          <p:nvPr>
            <p:ph type="dt" sz="half" idx="10"/>
          </p:nvPr>
        </p:nvSpPr>
        <p:spPr/>
        <p:txBody>
          <a:bodyPr/>
          <a:lstStyle>
            <a:lvl1pPr>
              <a:defRPr/>
            </a:lvl1pPr>
          </a:lstStyle>
          <a:p>
            <a:pPr>
              <a:defRPr/>
            </a:pPr>
            <a:endParaRPr lang="en-US"/>
          </a:p>
        </p:txBody>
      </p:sp>
      <p:sp>
        <p:nvSpPr>
          <p:cNvPr id="6" name="页脚占位符 4"/>
          <p:cNvSpPr>
            <a:spLocks noGrp="1"/>
          </p:cNvSpPr>
          <p:nvPr>
            <p:ph type="ftr" sz="quarter" idx="11"/>
          </p:nvPr>
        </p:nvSpPr>
        <p:spPr/>
        <p:txBody>
          <a:bodyPr/>
          <a:lstStyle>
            <a:lvl1pPr>
              <a:defRPr/>
            </a:lvl1pPr>
          </a:lstStyle>
          <a:p>
            <a:pPr>
              <a:defRPr/>
            </a:pPr>
            <a:endParaRPr lang="en-US"/>
          </a:p>
        </p:txBody>
      </p:sp>
      <p:sp>
        <p:nvSpPr>
          <p:cNvPr id="7" name="灯片编号占位符 5"/>
          <p:cNvSpPr>
            <a:spLocks noGrp="1"/>
          </p:cNvSpPr>
          <p:nvPr>
            <p:ph type="sldNum" sz="quarter" idx="12"/>
          </p:nvPr>
        </p:nvSpPr>
        <p:spPr/>
        <p:txBody>
          <a:bodyPr/>
          <a:lstStyle>
            <a:lvl1pPr>
              <a:defRPr/>
            </a:lvl1pPr>
          </a:lstStyle>
          <a:p>
            <a:pPr>
              <a:defRPr/>
            </a:pPr>
            <a:fld id="{E1346965-FF0E-4559-B962-9EDC35BF520B}" type="slidenum">
              <a:rPr lang="en-US"/>
            </a:fld>
            <a:endParaRPr lang="en-US"/>
          </a:p>
        </p:txBody>
      </p:sp>
    </p:spTree>
  </p:cSld>
  <p:clrMapOvr>
    <a:masterClrMapping/>
  </p:clrMapOvr>
  <p:transition spd="slow">
    <p:blinds/>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p>
        </p:txBody>
      </p:sp>
      <p:sp>
        <p:nvSpPr>
          <p:cNvPr id="5"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CBECB3A9-9639-441F-850D-88426105CCF8}" type="slidenum">
              <a:rPr lang="en-US"/>
            </a:fld>
            <a:endParaRPr lang="en-US"/>
          </a:p>
        </p:txBody>
      </p:sp>
    </p:spTree>
  </p:cSld>
  <p:clrMapOvr>
    <a:masterClrMapping/>
  </p:clrMapOvr>
  <p:transition spd="slow">
    <p:blinds/>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p>
        </p:txBody>
      </p:sp>
      <p:sp>
        <p:nvSpPr>
          <p:cNvPr id="5"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98F455C7-3E48-4D2F-89A9-AE115C70F0A2}" type="slidenum">
              <a:rPr lang="en-US"/>
            </a:fld>
            <a:endParaRPr lang="en-US"/>
          </a:p>
        </p:txBody>
      </p:sp>
    </p:spTree>
  </p:cSld>
  <p:clrMapOvr>
    <a:masterClrMapping/>
  </p:clrMapOvr>
  <p:transition spd="slow">
    <p:blinds/>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文本占位符 2"/>
          <p:cNvSpPr>
            <a:spLocks noGrp="1"/>
          </p:cNvSpPr>
          <p:nvPr>
            <p:ph type="body" idx="1"/>
          </p:nvPr>
        </p:nvSpPr>
        <p:spPr bwMode="auto">
          <a:xfrm>
            <a:off x="457200" y="1600200"/>
            <a:ext cx="8229600" cy="4525963"/>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ea typeface="宋体" panose="02010600030101010101" pitchFamily="2" charset="-122"/>
              </a:defRPr>
            </a:lvl1pPr>
          </a:lstStyle>
          <a:p>
            <a:pPr>
              <a:defRPr/>
            </a:pPr>
            <a:endParaRPr 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ea typeface="宋体" panose="02010600030101010101" pitchFamily="2" charset="-122"/>
              </a:defRPr>
            </a:lvl1pPr>
          </a:lstStyle>
          <a:p>
            <a:pPr>
              <a:defRPr/>
            </a:pPr>
            <a:endParaRPr 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ea typeface="宋体" panose="02010600030101010101" pitchFamily="2" charset="-122"/>
              </a:defRPr>
            </a:lvl1pPr>
          </a:lstStyle>
          <a:p>
            <a:pPr>
              <a:defRPr/>
            </a:pPr>
            <a:fld id="{830FCAA2-B715-4026-A5EF-FA9DAA008B4A}" type="slidenum">
              <a:rPr lang="en-US"/>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slow">
    <p:blinds/>
  </p:transition>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image" Target="../media/image1.jpe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image" Target="../media/image19.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jpe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jpeg"/></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image" Target="../media/image16.jpe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4.jpeg"/><Relationship Id="rId1" Type="http://schemas.openxmlformats.org/officeDocument/2006/relationships/image" Target="../media/image16.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jpe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jpeg"/></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3.png"/><Relationship Id="rId3" Type="http://schemas.microsoft.com/office/2007/relationships/media" Target="file:///E:\1&#35838;&#20214;&#65288;&#25105;&#20570;&#30340;&#65289;\&#12298;&#40718;&#23574;&#25945;&#26696;&#12299;&#20843;&#24180;&#32423;&#19979;&#35821;&#25991;&#65288;&#20154;&#25945;&#29256;&#65289;&#65288;1~4&#65289;\&#31532;5&#21333;&#20803;\&#31532;18&#35838;%20&#22312;&#38271;&#27743;&#28304;&#22836;&#21508;&#25289;&#20025;&#20908;\&#31532;&#19968;&#35838;&#26102;\&#22825;&#31809;&#20043;&#29233;(&#34255;&#35821;&#29256;).mp3" TargetMode="External"/><Relationship Id="rId2" Type="http://schemas.openxmlformats.org/officeDocument/2006/relationships/audio" Target="file:///E:\1&#35838;&#20214;&#65288;&#25105;&#20570;&#30340;&#65289;\&#12298;&#40718;&#23574;&#25945;&#26696;&#12299;&#20843;&#24180;&#32423;&#19979;&#35821;&#25991;&#65288;&#20154;&#25945;&#29256;&#65289;&#65288;1~4&#65289;\&#31532;5&#21333;&#20803;\&#31532;18&#35838;%20&#22312;&#38271;&#27743;&#28304;&#22836;&#21508;&#25289;&#20025;&#20908;\&#31532;&#19968;&#35838;&#26102;\&#22825;&#31809;&#20043;&#29233;(&#34255;&#35821;&#29256;).mp3" TargetMode="External"/><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1" name="TextBox 3"/>
          <p:cNvSpPr txBox="1">
            <a:spLocks noChangeArrowheads="1"/>
          </p:cNvSpPr>
          <p:nvPr/>
        </p:nvSpPr>
        <p:spPr bwMode="auto">
          <a:xfrm>
            <a:off x="1285852" y="1643050"/>
            <a:ext cx="6500839" cy="2861310"/>
          </a:xfrm>
          <a:prstGeom prst="rect">
            <a:avLst/>
          </a:prstGeom>
          <a:noFill/>
          <a:ln w="9525">
            <a:noFill/>
            <a:miter lim="800000"/>
          </a:ln>
        </p:spPr>
        <p:txBody>
          <a:bodyPr wrap="square">
            <a:spAutoFit/>
          </a:bodyPr>
          <a:lstStyle/>
          <a:p>
            <a:pPr algn="ctr"/>
            <a:r>
              <a:rPr lang="zh-CN" altLang="en-US" sz="5400" dirty="0" smtClean="0">
                <a:latin typeface="微软雅黑" panose="020B0503020204020204" pitchFamily="34" charset="-122"/>
                <a:ea typeface="微软雅黑" panose="020B0503020204020204" pitchFamily="34" charset="-122"/>
              </a:rPr>
              <a:t>第</a:t>
            </a:r>
            <a:r>
              <a:rPr lang="en-US" altLang="zh-CN" sz="5400" dirty="0" smtClean="0">
                <a:latin typeface="微软雅黑" panose="020B0503020204020204" pitchFamily="34" charset="-122"/>
                <a:ea typeface="微软雅黑" panose="020B0503020204020204" pitchFamily="34" charset="-122"/>
              </a:rPr>
              <a:t>5</a:t>
            </a:r>
            <a:r>
              <a:rPr lang="zh-CN" altLang="en-US" sz="5400" dirty="0" smtClean="0">
                <a:latin typeface="微软雅黑" panose="020B0503020204020204" pitchFamily="34" charset="-122"/>
                <a:ea typeface="微软雅黑" panose="020B0503020204020204" pitchFamily="34" charset="-122"/>
              </a:rPr>
              <a:t>单元</a:t>
            </a:r>
            <a:endParaRPr lang="en-US" altLang="zh-CN" sz="5400" dirty="0">
              <a:latin typeface="微软雅黑" panose="020B0503020204020204" pitchFamily="34" charset="-122"/>
              <a:ea typeface="微软雅黑" panose="020B0503020204020204" pitchFamily="34" charset="-122"/>
            </a:endParaRPr>
          </a:p>
          <a:p>
            <a:endParaRPr lang="en-US" altLang="zh-CN" dirty="0">
              <a:latin typeface="微软雅黑" panose="020B0503020204020204" pitchFamily="34" charset="-122"/>
              <a:ea typeface="微软雅黑" panose="020B0503020204020204" pitchFamily="34" charset="-122"/>
            </a:endParaRPr>
          </a:p>
          <a:p>
            <a:pPr algn="ctr"/>
            <a:r>
              <a:rPr lang="en-US" altLang="zh-CN" sz="3600" dirty="0" smtClean="0">
                <a:latin typeface="微软雅黑" panose="020B0503020204020204" pitchFamily="34" charset="-122"/>
                <a:ea typeface="微软雅黑" panose="020B0503020204020204" pitchFamily="34" charset="-122"/>
              </a:rPr>
              <a:t>18  </a:t>
            </a:r>
            <a:r>
              <a:rPr lang="zh-CN" altLang="en-US" sz="3600" dirty="0" smtClean="0">
                <a:latin typeface="微软雅黑" panose="020B0503020204020204" pitchFamily="34" charset="-122"/>
                <a:ea typeface="微软雅黑" panose="020B0503020204020204" pitchFamily="34" charset="-122"/>
              </a:rPr>
              <a:t>在长江源头各拉丹冬</a:t>
            </a:r>
            <a:endParaRPr lang="en-US" altLang="zh-CN" sz="3600" dirty="0" smtClean="0">
              <a:latin typeface="微软雅黑" panose="020B0503020204020204" pitchFamily="34" charset="-122"/>
              <a:ea typeface="微软雅黑" panose="020B0503020204020204" pitchFamily="34" charset="-122"/>
            </a:endParaRPr>
          </a:p>
          <a:p>
            <a:pPr algn="ctr"/>
            <a:endParaRPr lang="en-US" altLang="zh-CN" sz="3600" dirty="0" smtClean="0">
              <a:latin typeface="微软雅黑" panose="020B0503020204020204" pitchFamily="34" charset="-122"/>
              <a:ea typeface="微软雅黑" panose="020B0503020204020204" pitchFamily="34" charset="-122"/>
            </a:endParaRPr>
          </a:p>
          <a:p>
            <a:pPr algn="ctr"/>
            <a:r>
              <a:rPr lang="zh-CN" altLang="en-US" sz="3600" dirty="0" smtClean="0">
                <a:latin typeface="微软雅黑" panose="020B0503020204020204" pitchFamily="34" charset="-122"/>
                <a:ea typeface="微软雅黑" panose="020B0503020204020204" pitchFamily="34" charset="-122"/>
              </a:rPr>
              <a:t>第一课时</a:t>
            </a:r>
            <a:endParaRPr lang="zh-CN" altLang="en-US" sz="3600" dirty="0" smtClean="0">
              <a:latin typeface="微软雅黑" panose="020B0503020204020204" pitchFamily="34" charset="-122"/>
              <a:ea typeface="微软雅黑" panose="020B0503020204020204" pitchFamily="34" charset="-122"/>
            </a:endParaRPr>
          </a:p>
        </p:txBody>
      </p:sp>
    </p:spTree>
  </p:cSld>
  <p:clrMapOvr>
    <a:masterClrMapping/>
  </p:clrMapOvr>
  <p:transition spd="slow"/>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32" y="-24"/>
            <a:ext cx="2000264" cy="923330"/>
          </a:xfrm>
          <a:prstGeom prst="rect">
            <a:avLst/>
          </a:prstGeom>
        </p:spPr>
        <p:txBody>
          <a:bodyPr wrap="square">
            <a:spAutoFit/>
          </a:bodyPr>
          <a:lstStyle/>
          <a:p>
            <a:r>
              <a:rPr lang="zh-CN" altLang="en-US" sz="5400" dirty="0" smtClean="0">
                <a:latin typeface="黑体" panose="02010609060101010101" pitchFamily="49" charset="-122"/>
                <a:ea typeface="黑体" panose="02010609060101010101" pitchFamily="49" charset="-122"/>
              </a:rPr>
              <a:t>长江</a:t>
            </a:r>
            <a:endParaRPr lang="zh-CN" altLang="en-US" sz="5400" dirty="0">
              <a:latin typeface="黑体" panose="02010609060101010101" pitchFamily="49" charset="-122"/>
              <a:ea typeface="黑体" panose="02010609060101010101" pitchFamily="49" charset="-122"/>
            </a:endParaRPr>
          </a:p>
        </p:txBody>
      </p:sp>
    </p:spTree>
  </p:cSld>
  <p:clrMapOvr>
    <a:masterClrMapping/>
  </p:clrMapOvr>
  <p:transition spd="med" advTm="5000">
    <p:dissolv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spd="med" advTm="5000">
    <p:randomBar dir="vert"/>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lum/>
          </a:blip>
          <a:srcRect/>
          <a:stretch>
            <a:fillRect l="-2000" t="-30000" r="-2000" b="-6000"/>
          </a:stretch>
        </a:blipFill>
        <a:effectLst/>
      </p:bgPr>
    </p:bg>
    <p:spTree>
      <p:nvGrpSpPr>
        <p:cNvPr id="1" name=""/>
        <p:cNvGrpSpPr/>
        <p:nvPr/>
      </p:nvGrpSpPr>
      <p:grpSpPr>
        <a:xfrm>
          <a:off x="0" y="0"/>
          <a:ext cx="0" cy="0"/>
          <a:chOff x="0" y="0"/>
          <a:chExt cx="0" cy="0"/>
        </a:xfrm>
      </p:grpSpPr>
    </p:spTree>
  </p:cSld>
  <p:clrMapOvr>
    <a:masterClrMapping/>
  </p:clrMapOvr>
  <p:transition spd="med" advTm="5000">
    <p:newsflash/>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spd="med" advTm="5000">
    <p:wheel spokes="8"/>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spd="med" advTm="5000">
    <p:split/>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spd="med" advTm="5000">
    <p:circl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spd="med">
    <p:comb/>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lum/>
          </a:blip>
          <a:srcRect/>
          <a:stretch>
            <a:fillRect t="-2000" b="-2000"/>
          </a:stretch>
        </a:blipFill>
        <a:effectLst/>
      </p:bgPr>
    </p:bg>
    <p:spTree>
      <p:nvGrpSpPr>
        <p:cNvPr id="1" name=""/>
        <p:cNvGrpSpPr/>
        <p:nvPr/>
      </p:nvGrpSpPr>
      <p:grpSpPr>
        <a:xfrm>
          <a:off x="0" y="0"/>
          <a:ext cx="0" cy="0"/>
          <a:chOff x="0" y="0"/>
          <a:chExt cx="0" cy="0"/>
        </a:xfrm>
      </p:grpSpPr>
      <p:sp>
        <p:nvSpPr>
          <p:cNvPr id="2" name="矩形 1"/>
          <p:cNvSpPr/>
          <p:nvPr/>
        </p:nvSpPr>
        <p:spPr>
          <a:xfrm>
            <a:off x="251520" y="677009"/>
            <a:ext cx="8715404" cy="5016758"/>
          </a:xfrm>
          <a:prstGeom prst="rect">
            <a:avLst/>
          </a:prstGeom>
        </p:spPr>
        <p:txBody>
          <a:bodyPr wrap="square">
            <a:spAutoFit/>
          </a:bodyPr>
          <a:lstStyle/>
          <a:p>
            <a:r>
              <a:rPr lang="zh-CN" altLang="en-US" sz="3600" b="1" dirty="0" smtClean="0">
                <a:solidFill>
                  <a:srgbClr val="FF0000"/>
                </a:solidFill>
                <a:latin typeface="+mn-ea"/>
              </a:rPr>
              <a:t>无边落木萧萧下，不尽长江滚滚来。 </a:t>
            </a:r>
            <a:endParaRPr lang="en-US" altLang="zh-CN" sz="3600" b="1" dirty="0" smtClean="0">
              <a:solidFill>
                <a:srgbClr val="FF0000"/>
              </a:solidFill>
              <a:latin typeface="+mn-ea"/>
            </a:endParaRPr>
          </a:p>
          <a:p>
            <a:pPr algn="r"/>
            <a:r>
              <a:rPr lang="en-US" altLang="zh-CN" sz="2800" b="1" dirty="0" smtClean="0">
                <a:latin typeface="Arial Unicode MS" panose="020B0604020202020204" charset="-122"/>
                <a:ea typeface="Arial Unicode MS" panose="020B0604020202020204" charset="-122"/>
                <a:cs typeface="Arial Unicode MS" panose="020B0604020202020204" charset="-122"/>
              </a:rPr>
              <a:t>——</a:t>
            </a:r>
            <a:r>
              <a:rPr lang="en-US" altLang="zh-CN" sz="2800" b="1" dirty="0" smtClean="0">
                <a:latin typeface="+mn-ea"/>
              </a:rPr>
              <a:t>《</a:t>
            </a:r>
            <a:r>
              <a:rPr lang="zh-CN" altLang="en-US" sz="2800" b="1" dirty="0" smtClean="0">
                <a:latin typeface="+mn-ea"/>
              </a:rPr>
              <a:t>登高</a:t>
            </a:r>
            <a:r>
              <a:rPr lang="en-US" altLang="zh-CN" sz="2800" b="1" dirty="0" smtClean="0">
                <a:latin typeface="+mn-ea"/>
              </a:rPr>
              <a:t>》</a:t>
            </a:r>
            <a:endParaRPr lang="en-US" altLang="zh-CN" sz="2800" b="1" dirty="0" smtClean="0">
              <a:latin typeface="+mn-ea"/>
            </a:endParaRPr>
          </a:p>
          <a:p>
            <a:r>
              <a:rPr lang="zh-CN" altLang="en-US" sz="3600" b="1" dirty="0" smtClean="0">
                <a:solidFill>
                  <a:srgbClr val="FF0000"/>
                </a:solidFill>
                <a:latin typeface="+mn-ea"/>
              </a:rPr>
              <a:t>朝辞白帝彩云间，千里江陵一日还。 </a:t>
            </a:r>
            <a:endParaRPr lang="en-US" altLang="zh-CN" sz="3600" b="1" dirty="0" smtClean="0">
              <a:solidFill>
                <a:srgbClr val="FF0000"/>
              </a:solidFill>
              <a:latin typeface="+mn-ea"/>
            </a:endParaRPr>
          </a:p>
          <a:p>
            <a:pPr algn="r"/>
            <a:r>
              <a:rPr lang="en-US" altLang="zh-CN" sz="2800" b="1" dirty="0" smtClean="0">
                <a:latin typeface="Arial Unicode MS" panose="020B0604020202020204" charset="-122"/>
                <a:ea typeface="Arial Unicode MS" panose="020B0604020202020204" charset="-122"/>
                <a:cs typeface="Arial Unicode MS" panose="020B0604020202020204" charset="-122"/>
              </a:rPr>
              <a:t>——</a:t>
            </a:r>
            <a:r>
              <a:rPr lang="en-US" altLang="zh-CN" sz="2800" b="1" dirty="0" smtClean="0"/>
              <a:t>《</a:t>
            </a:r>
            <a:r>
              <a:rPr lang="zh-CN" altLang="en-US" sz="2800" b="1" dirty="0" smtClean="0"/>
              <a:t>早发白帝城</a:t>
            </a:r>
            <a:r>
              <a:rPr lang="en-US" altLang="zh-CN" sz="2800" b="1" dirty="0" smtClean="0"/>
              <a:t>》</a:t>
            </a:r>
            <a:endParaRPr lang="en-US" altLang="zh-CN" sz="2800" b="1" dirty="0" smtClean="0"/>
          </a:p>
          <a:p>
            <a:r>
              <a:rPr lang="zh-CN" altLang="en-US" sz="3600" b="1" dirty="0" smtClean="0">
                <a:solidFill>
                  <a:srgbClr val="FF0000"/>
                </a:solidFill>
                <a:latin typeface="+mn-ea"/>
              </a:rPr>
              <a:t>天门中断楚江开，碧水东流至此回。 </a:t>
            </a:r>
            <a:endParaRPr lang="en-US" altLang="zh-CN" sz="3600" b="1" dirty="0" smtClean="0">
              <a:solidFill>
                <a:srgbClr val="FF0000"/>
              </a:solidFill>
              <a:latin typeface="+mn-ea"/>
            </a:endParaRPr>
          </a:p>
          <a:p>
            <a:pPr algn="r"/>
            <a:r>
              <a:rPr lang="en-US" altLang="zh-CN" sz="2800" b="1" dirty="0" smtClean="0">
                <a:latin typeface="Arial Unicode MS" panose="020B0604020202020204" charset="-122"/>
                <a:ea typeface="Arial Unicode MS" panose="020B0604020202020204" charset="-122"/>
                <a:cs typeface="Arial Unicode MS" panose="020B0604020202020204" charset="-122"/>
              </a:rPr>
              <a:t>——</a:t>
            </a:r>
            <a:r>
              <a:rPr lang="en-US" altLang="zh-CN" sz="2800" b="1" dirty="0" smtClean="0"/>
              <a:t>《</a:t>
            </a:r>
            <a:r>
              <a:rPr lang="zh-CN" altLang="en-US" sz="2800" b="1" dirty="0" smtClean="0"/>
              <a:t>望天门山</a:t>
            </a:r>
            <a:r>
              <a:rPr lang="en-US" altLang="zh-CN" sz="2800" b="1" dirty="0" smtClean="0"/>
              <a:t>》</a:t>
            </a:r>
            <a:endParaRPr lang="en-US" altLang="zh-CN" sz="2800" b="1" dirty="0" smtClean="0"/>
          </a:p>
          <a:p>
            <a:r>
              <a:rPr lang="zh-CN" altLang="en-US" sz="3600" b="1" dirty="0" smtClean="0">
                <a:solidFill>
                  <a:srgbClr val="FF0000"/>
                </a:solidFill>
                <a:latin typeface="+mn-ea"/>
              </a:rPr>
              <a:t>峨眉山月半轮秋，影入平羌江水流。 </a:t>
            </a:r>
            <a:endParaRPr lang="en-US" altLang="zh-CN" sz="3600" b="1" dirty="0" smtClean="0">
              <a:solidFill>
                <a:srgbClr val="FF0000"/>
              </a:solidFill>
              <a:latin typeface="+mn-ea"/>
            </a:endParaRPr>
          </a:p>
          <a:p>
            <a:pPr algn="r"/>
            <a:r>
              <a:rPr lang="en-US" altLang="zh-CN" sz="2800" b="1" dirty="0" smtClean="0">
                <a:latin typeface="Arial Unicode MS" panose="020B0604020202020204" charset="-122"/>
                <a:ea typeface="Arial Unicode MS" panose="020B0604020202020204" charset="-122"/>
                <a:cs typeface="Arial Unicode MS" panose="020B0604020202020204" charset="-122"/>
              </a:rPr>
              <a:t>——</a:t>
            </a:r>
            <a:r>
              <a:rPr lang="en-US" altLang="zh-CN" sz="2800" b="1" dirty="0" smtClean="0"/>
              <a:t>《</a:t>
            </a:r>
            <a:r>
              <a:rPr lang="zh-CN" altLang="en-US" sz="2800" b="1" dirty="0" smtClean="0"/>
              <a:t>峨眉山月歌</a:t>
            </a:r>
            <a:r>
              <a:rPr lang="en-US" altLang="zh-CN" sz="2800" b="1" dirty="0" smtClean="0"/>
              <a:t>》</a:t>
            </a:r>
            <a:endParaRPr lang="en-US" altLang="zh-CN" sz="2800" b="1" dirty="0" smtClean="0"/>
          </a:p>
          <a:p>
            <a:r>
              <a:rPr lang="zh-CN" altLang="en-US" sz="3600" b="1" dirty="0" smtClean="0">
                <a:solidFill>
                  <a:srgbClr val="FF0000"/>
                </a:solidFill>
                <a:latin typeface="+mn-ea"/>
              </a:rPr>
              <a:t>孤帆远影碧空尽，唯见长江天际流。 </a:t>
            </a:r>
            <a:endParaRPr lang="en-US" altLang="zh-CN" sz="3600" b="1" dirty="0" smtClean="0">
              <a:solidFill>
                <a:srgbClr val="FF0000"/>
              </a:solidFill>
              <a:latin typeface="+mn-ea"/>
            </a:endParaRPr>
          </a:p>
          <a:p>
            <a:pPr algn="r"/>
            <a:r>
              <a:rPr lang="en-US" altLang="zh-CN" sz="2800" b="1" dirty="0" smtClean="0">
                <a:latin typeface="Arial Unicode MS" panose="020B0604020202020204" charset="-122"/>
                <a:ea typeface="Arial Unicode MS" panose="020B0604020202020204" charset="-122"/>
                <a:cs typeface="Arial Unicode MS" panose="020B0604020202020204" charset="-122"/>
              </a:rPr>
              <a:t>——</a:t>
            </a:r>
            <a:r>
              <a:rPr lang="en-US" altLang="zh-CN" sz="2800" b="1" dirty="0" smtClean="0"/>
              <a:t>《</a:t>
            </a:r>
            <a:r>
              <a:rPr lang="zh-CN" altLang="en-US" sz="2800" b="1" dirty="0" smtClean="0"/>
              <a:t>送孟浩然之广陵</a:t>
            </a:r>
            <a:r>
              <a:rPr lang="en-US" altLang="zh-CN" sz="2800" b="1" dirty="0" smtClean="0"/>
              <a:t>》</a:t>
            </a:r>
            <a:endParaRPr lang="en-US" altLang="zh-CN" sz="2800" b="1"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ppt_w*0.05"/>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anim calcmode="lin" valueType="num">
                                      <p:cBhvr>
                                        <p:cTn id="9" dur="500" fill="hold"/>
                                        <p:tgtEl>
                                          <p:spTgt spid="2"/>
                                        </p:tgtEl>
                                        <p:attrNameLst>
                                          <p:attrName>ppt_x</p:attrName>
                                        </p:attrNameLst>
                                      </p:cBhvr>
                                      <p:tavLst>
                                        <p:tav tm="0">
                                          <p:val>
                                            <p:strVal val="#ppt_x-.2"/>
                                          </p:val>
                                        </p:tav>
                                        <p:tav tm="100000">
                                          <p:val>
                                            <p:strVal val="#ppt_x"/>
                                          </p:val>
                                        </p:tav>
                                      </p:tavLst>
                                    </p:anim>
                                    <p:anim calcmode="lin" valueType="num">
                                      <p:cBhvr>
                                        <p:cTn id="10" dur="500" fill="hold"/>
                                        <p:tgtEl>
                                          <p:spTgt spid="2"/>
                                        </p:tgtEl>
                                        <p:attrNameLst>
                                          <p:attrName>ppt_y</p:attrName>
                                        </p:attrNameLst>
                                      </p:cBhvr>
                                      <p:tavLst>
                                        <p:tav tm="0">
                                          <p:val>
                                            <p:strVal val="#ppt_y"/>
                                          </p:val>
                                        </p:tav>
                                        <p:tav tm="100000">
                                          <p:val>
                                            <p:strVal val="#ppt_y"/>
                                          </p:val>
                                        </p:tav>
                                      </p:tavLst>
                                    </p:anim>
                                    <p:animEffect transition="in" filter="fade">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lum/>
          </a:blip>
          <a:srcRect/>
          <a:stretch>
            <a:fillRect t="-3000" b="-3000"/>
          </a:stretch>
        </a:blipFill>
        <a:effectLst/>
      </p:bgPr>
    </p:bg>
    <p:spTree>
      <p:nvGrpSpPr>
        <p:cNvPr id="1" name=""/>
        <p:cNvGrpSpPr/>
        <p:nvPr/>
      </p:nvGrpSpPr>
      <p:grpSpPr>
        <a:xfrm>
          <a:off x="0" y="0"/>
          <a:ext cx="0" cy="0"/>
          <a:chOff x="0" y="0"/>
          <a:chExt cx="0" cy="0"/>
        </a:xfrm>
      </p:grpSpPr>
      <p:sp>
        <p:nvSpPr>
          <p:cNvPr id="2" name="矩形 1"/>
          <p:cNvSpPr/>
          <p:nvPr/>
        </p:nvSpPr>
        <p:spPr>
          <a:xfrm>
            <a:off x="285720" y="476672"/>
            <a:ext cx="8606760" cy="5570756"/>
          </a:xfrm>
          <a:prstGeom prst="rect">
            <a:avLst/>
          </a:prstGeom>
        </p:spPr>
        <p:txBody>
          <a:bodyPr wrap="square">
            <a:spAutoFit/>
          </a:bodyPr>
          <a:lstStyle/>
          <a:p>
            <a:r>
              <a:rPr lang="zh-CN" altLang="en-US" sz="3600" b="1" dirty="0" smtClean="0">
                <a:solidFill>
                  <a:srgbClr val="FF0000"/>
                </a:solidFill>
                <a:latin typeface="+mn-ea"/>
              </a:rPr>
              <a:t>一道残阳铺水中</a:t>
            </a:r>
            <a:r>
              <a:rPr lang="en-US" altLang="zh-CN" sz="3600" b="1" dirty="0" smtClean="0">
                <a:solidFill>
                  <a:srgbClr val="FF0000"/>
                </a:solidFill>
                <a:latin typeface="+mn-ea"/>
              </a:rPr>
              <a:t>,</a:t>
            </a:r>
            <a:r>
              <a:rPr lang="zh-CN" altLang="en-US" sz="3600" b="1" dirty="0" smtClean="0">
                <a:solidFill>
                  <a:srgbClr val="FF0000"/>
                </a:solidFill>
                <a:latin typeface="+mn-ea"/>
              </a:rPr>
              <a:t>半江瑟瑟半江红。 </a:t>
            </a:r>
            <a:r>
              <a:rPr lang="zh-CN" altLang="en-US" sz="3600" b="1" dirty="0" smtClean="0">
                <a:latin typeface="+mn-ea"/>
              </a:rPr>
              <a:t> </a:t>
            </a:r>
            <a:endParaRPr lang="en-US" altLang="zh-CN" sz="3600" b="1" dirty="0" smtClean="0">
              <a:latin typeface="+mn-ea"/>
            </a:endParaRPr>
          </a:p>
          <a:p>
            <a:pPr algn="r"/>
            <a:r>
              <a:rPr lang="en-US" altLang="zh-CN" sz="2800" b="1" dirty="0" smtClean="0">
                <a:latin typeface="Arial Unicode MS" panose="020B0604020202020204" charset="-122"/>
                <a:ea typeface="Arial Unicode MS" panose="020B0604020202020204" charset="-122"/>
                <a:cs typeface="Arial Unicode MS" panose="020B0604020202020204" charset="-122"/>
              </a:rPr>
              <a:t>——</a:t>
            </a:r>
            <a:r>
              <a:rPr lang="en-US" altLang="zh-CN" sz="2800" b="1" dirty="0" smtClean="0"/>
              <a:t>《</a:t>
            </a:r>
            <a:r>
              <a:rPr lang="zh-CN" altLang="en-US" sz="2800" b="1" dirty="0" smtClean="0"/>
              <a:t>暮江吟</a:t>
            </a:r>
            <a:r>
              <a:rPr lang="en-US" altLang="zh-CN" sz="2800" b="1" dirty="0" smtClean="0"/>
              <a:t>》</a:t>
            </a:r>
            <a:endParaRPr lang="zh-CN" altLang="en-US" sz="2800" b="1" dirty="0" smtClean="0"/>
          </a:p>
          <a:p>
            <a:r>
              <a:rPr lang="zh-CN" altLang="en-US" sz="3600" b="1" dirty="0" smtClean="0">
                <a:solidFill>
                  <a:srgbClr val="FF0000"/>
                </a:solidFill>
                <a:latin typeface="+mn-ea"/>
              </a:rPr>
              <a:t>长波逐若泻</a:t>
            </a:r>
            <a:r>
              <a:rPr lang="en-US" altLang="zh-CN" sz="3600" b="1" dirty="0" smtClean="0">
                <a:solidFill>
                  <a:srgbClr val="FF0000"/>
                </a:solidFill>
                <a:latin typeface="+mn-ea"/>
              </a:rPr>
              <a:t>,</a:t>
            </a:r>
            <a:r>
              <a:rPr lang="zh-CN" altLang="en-US" sz="3600" b="1" dirty="0" smtClean="0">
                <a:solidFill>
                  <a:srgbClr val="FF0000"/>
                </a:solidFill>
                <a:latin typeface="+mn-ea"/>
              </a:rPr>
              <a:t>连山凿如劈。 </a:t>
            </a:r>
            <a:endParaRPr lang="en-US" altLang="zh-CN" sz="3600" b="1" dirty="0" smtClean="0">
              <a:solidFill>
                <a:srgbClr val="FF0000"/>
              </a:solidFill>
              <a:latin typeface="+mn-ea"/>
            </a:endParaRPr>
          </a:p>
          <a:p>
            <a:pPr algn="r"/>
            <a:r>
              <a:rPr lang="en-US" altLang="zh-CN" sz="2800" b="1" dirty="0" smtClean="0">
                <a:latin typeface="Arial Unicode MS" panose="020B0604020202020204" charset="-122"/>
                <a:ea typeface="Arial Unicode MS" panose="020B0604020202020204" charset="-122"/>
                <a:cs typeface="Arial Unicode MS" panose="020B0604020202020204" charset="-122"/>
              </a:rPr>
              <a:t>——</a:t>
            </a:r>
            <a:r>
              <a:rPr lang="en-US" altLang="zh-CN" sz="2800" b="1" dirty="0" smtClean="0"/>
              <a:t>《</a:t>
            </a:r>
            <a:r>
              <a:rPr lang="zh-CN" altLang="en-US" sz="2800" b="1" dirty="0" smtClean="0"/>
              <a:t>自蜀江至洞庭湖口有感而作</a:t>
            </a:r>
            <a:r>
              <a:rPr lang="en-US" altLang="zh-CN" sz="2800" b="1" dirty="0" smtClean="0"/>
              <a:t>》</a:t>
            </a:r>
            <a:endParaRPr lang="zh-CN" altLang="en-US" sz="2800" b="1" dirty="0" smtClean="0"/>
          </a:p>
          <a:p>
            <a:r>
              <a:rPr lang="zh-CN" altLang="en-US" sz="3600" b="1" dirty="0" smtClean="0">
                <a:solidFill>
                  <a:srgbClr val="FF0000"/>
                </a:solidFill>
                <a:latin typeface="+mn-ea"/>
              </a:rPr>
              <a:t>巴东三峡巫峡长，猿鸣三声泪沾裳。</a:t>
            </a:r>
            <a:r>
              <a:rPr lang="zh-CN" altLang="en-US" sz="3600" b="1" dirty="0" smtClean="0">
                <a:latin typeface="+mn-ea"/>
              </a:rPr>
              <a:t>  </a:t>
            </a:r>
            <a:endParaRPr lang="en-US" altLang="zh-CN" sz="3600" b="1" dirty="0" smtClean="0">
              <a:latin typeface="+mn-ea"/>
            </a:endParaRPr>
          </a:p>
          <a:p>
            <a:pPr algn="r"/>
            <a:r>
              <a:rPr lang="en-US" altLang="zh-CN" sz="2800" b="1" dirty="0" smtClean="0">
                <a:latin typeface="Arial Unicode MS" panose="020B0604020202020204" charset="-122"/>
                <a:ea typeface="Arial Unicode MS" panose="020B0604020202020204" charset="-122"/>
                <a:cs typeface="Arial Unicode MS" panose="020B0604020202020204" charset="-122"/>
              </a:rPr>
              <a:t>——</a:t>
            </a:r>
            <a:r>
              <a:rPr lang="en-US" altLang="zh-CN" sz="2800" b="1" dirty="0" smtClean="0"/>
              <a:t>《</a:t>
            </a:r>
            <a:r>
              <a:rPr lang="zh-CN" altLang="en-US" sz="2800" b="1" dirty="0" smtClean="0"/>
              <a:t>三峡</a:t>
            </a:r>
            <a:r>
              <a:rPr lang="en-US" altLang="zh-CN" sz="2800" b="1" dirty="0" smtClean="0"/>
              <a:t>》</a:t>
            </a:r>
            <a:endParaRPr lang="zh-CN" altLang="en-US" sz="2800" b="1" dirty="0" smtClean="0"/>
          </a:p>
          <a:p>
            <a:r>
              <a:rPr lang="zh-CN" altLang="en-US" sz="3600" b="1" dirty="0" smtClean="0">
                <a:solidFill>
                  <a:srgbClr val="FF0000"/>
                </a:solidFill>
                <a:latin typeface="+mn-ea"/>
              </a:rPr>
              <a:t>大江东去，浪淘尽，千古风流人物。</a:t>
            </a:r>
            <a:r>
              <a:rPr lang="zh-CN" altLang="en-US" sz="3600" b="1" dirty="0" smtClean="0">
                <a:latin typeface="+mn-ea"/>
              </a:rPr>
              <a:t>   </a:t>
            </a:r>
            <a:endParaRPr lang="en-US" altLang="zh-CN" sz="3600" b="1" dirty="0" smtClean="0">
              <a:latin typeface="+mn-ea"/>
            </a:endParaRPr>
          </a:p>
          <a:p>
            <a:pPr algn="r"/>
            <a:r>
              <a:rPr lang="en-US" altLang="zh-CN" sz="2800" b="1" dirty="0" smtClean="0">
                <a:latin typeface="Arial Unicode MS" panose="020B0604020202020204" charset="-122"/>
                <a:ea typeface="Arial Unicode MS" panose="020B0604020202020204" charset="-122"/>
                <a:cs typeface="Arial Unicode MS" panose="020B0604020202020204" charset="-122"/>
              </a:rPr>
              <a:t>——</a:t>
            </a:r>
            <a:r>
              <a:rPr lang="en-US" altLang="zh-CN" sz="2800" b="1" dirty="0" smtClean="0"/>
              <a:t>《</a:t>
            </a:r>
            <a:r>
              <a:rPr lang="zh-CN" altLang="en-US" sz="2800" b="1" dirty="0" smtClean="0"/>
              <a:t>念奴娇</a:t>
            </a:r>
            <a:r>
              <a:rPr lang="en-US" altLang="zh-CN" sz="2800" b="1" dirty="0" smtClean="0">
                <a:latin typeface="+mn-ea"/>
              </a:rPr>
              <a:t>·</a:t>
            </a:r>
            <a:r>
              <a:rPr lang="zh-CN" altLang="en-US" sz="2800" b="1" dirty="0" smtClean="0"/>
              <a:t>赤壁怀古</a:t>
            </a:r>
            <a:r>
              <a:rPr lang="en-US" altLang="zh-CN" sz="2800" b="1" dirty="0" smtClean="0"/>
              <a:t>》</a:t>
            </a:r>
            <a:endParaRPr lang="en-US" altLang="zh-CN" sz="2800" b="1" dirty="0" smtClean="0"/>
          </a:p>
          <a:p>
            <a:r>
              <a:rPr lang="zh-CN" altLang="en-US" sz="3600" b="1" dirty="0" smtClean="0">
                <a:solidFill>
                  <a:srgbClr val="FF0000"/>
                </a:solidFill>
                <a:latin typeface="+mn-ea"/>
              </a:rPr>
              <a:t>我住长江头，君住长江尾。日日思君不见君，共饮长江水。</a:t>
            </a:r>
            <a:endParaRPr lang="en-US" altLang="zh-CN" sz="3600" b="1" dirty="0" smtClean="0">
              <a:solidFill>
                <a:srgbClr val="FF0000"/>
              </a:solidFill>
              <a:latin typeface="+mn-ea"/>
            </a:endParaRPr>
          </a:p>
          <a:p>
            <a:pPr algn="r"/>
            <a:r>
              <a:rPr lang="en-US" altLang="zh-CN" sz="2800" b="1" dirty="0" smtClean="0">
                <a:latin typeface="Arial Unicode MS" panose="020B0604020202020204" charset="-122"/>
                <a:ea typeface="Arial Unicode MS" panose="020B0604020202020204" charset="-122"/>
                <a:cs typeface="Arial Unicode MS" panose="020B0604020202020204" charset="-122"/>
              </a:rPr>
              <a:t>——</a:t>
            </a:r>
            <a:r>
              <a:rPr lang="en-US" altLang="zh-CN" sz="2800" b="1" dirty="0" smtClean="0"/>
              <a:t>《</a:t>
            </a:r>
            <a:r>
              <a:rPr lang="zh-CN" altLang="en-US" sz="2800" b="1" dirty="0" smtClean="0"/>
              <a:t>卜算子</a:t>
            </a:r>
            <a:r>
              <a:rPr lang="en-US" altLang="zh-CN" sz="2800" b="1" dirty="0" smtClean="0">
                <a:latin typeface="+mn-ea"/>
              </a:rPr>
              <a:t>·</a:t>
            </a:r>
            <a:r>
              <a:rPr lang="zh-CN" altLang="en-US" sz="2800" b="1" dirty="0" smtClean="0"/>
              <a:t>我住长江头</a:t>
            </a:r>
            <a:r>
              <a:rPr lang="en-US" altLang="zh-CN" sz="2800" b="1" dirty="0" smtClean="0"/>
              <a:t>》</a:t>
            </a:r>
            <a:endParaRPr lang="en-US" altLang="zh-CN" sz="2800" b="1"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ppt_w*0.05"/>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anim calcmode="lin" valueType="num">
                                      <p:cBhvr>
                                        <p:cTn id="9" dur="500" fill="hold"/>
                                        <p:tgtEl>
                                          <p:spTgt spid="2"/>
                                        </p:tgtEl>
                                        <p:attrNameLst>
                                          <p:attrName>ppt_x</p:attrName>
                                        </p:attrNameLst>
                                      </p:cBhvr>
                                      <p:tavLst>
                                        <p:tav tm="0">
                                          <p:val>
                                            <p:strVal val="#ppt_x-.2"/>
                                          </p:val>
                                        </p:tav>
                                        <p:tav tm="100000">
                                          <p:val>
                                            <p:strVal val="#ppt_x"/>
                                          </p:val>
                                        </p:tav>
                                      </p:tavLst>
                                    </p:anim>
                                    <p:anim calcmode="lin" valueType="num">
                                      <p:cBhvr>
                                        <p:cTn id="10" dur="500" fill="hold"/>
                                        <p:tgtEl>
                                          <p:spTgt spid="2"/>
                                        </p:tgtEl>
                                        <p:attrNameLst>
                                          <p:attrName>ppt_y</p:attrName>
                                        </p:attrNameLst>
                                      </p:cBhvr>
                                      <p:tavLst>
                                        <p:tav tm="0">
                                          <p:val>
                                            <p:strVal val="#ppt_y"/>
                                          </p:val>
                                        </p:tav>
                                        <p:tav tm="100000">
                                          <p:val>
                                            <p:strVal val="#ppt_y"/>
                                          </p:val>
                                        </p:tav>
                                      </p:tavLst>
                                    </p:anim>
                                    <p:animEffect transition="in" filter="fade">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l="-13000" r="-13000" b="-4000"/>
          </a:stretch>
        </a:blipFill>
        <a:effectLst/>
      </p:bgPr>
    </p:bg>
    <p:spTree>
      <p:nvGrpSpPr>
        <p:cNvPr id="1" name=""/>
        <p:cNvGrpSpPr/>
        <p:nvPr/>
      </p:nvGrpSpPr>
      <p:grpSpPr>
        <a:xfrm>
          <a:off x="0" y="0"/>
          <a:ext cx="0" cy="0"/>
          <a:chOff x="0" y="0"/>
          <a:chExt cx="0" cy="0"/>
        </a:xfrm>
      </p:grpSpPr>
      <p:sp>
        <p:nvSpPr>
          <p:cNvPr id="2" name="矩形 1"/>
          <p:cNvSpPr/>
          <p:nvPr/>
        </p:nvSpPr>
        <p:spPr>
          <a:xfrm>
            <a:off x="611560" y="1700808"/>
            <a:ext cx="7560840" cy="4031873"/>
          </a:xfrm>
          <a:prstGeom prst="rect">
            <a:avLst/>
          </a:prstGeom>
        </p:spPr>
        <p:txBody>
          <a:bodyPr wrap="square">
            <a:spAutoFit/>
          </a:bodyPr>
          <a:lstStyle/>
          <a:p>
            <a:r>
              <a:rPr lang="zh-CN" altLang="en-US" sz="3200" b="1" dirty="0" smtClean="0">
                <a:latin typeface="+mn-ea"/>
              </a:rPr>
              <a:t>马丽华，</a:t>
            </a:r>
            <a:r>
              <a:rPr lang="en-US" altLang="zh-CN" sz="3200" b="1" dirty="0" smtClean="0">
                <a:latin typeface="+mn-ea"/>
              </a:rPr>
              <a:t>1976</a:t>
            </a:r>
            <a:r>
              <a:rPr lang="zh-CN" altLang="en-US" sz="3200" b="1" dirty="0" smtClean="0">
                <a:latin typeface="+mn-ea"/>
              </a:rPr>
              <a:t>年毕业于山东临沂师专（现临沂大学）中文系，</a:t>
            </a:r>
            <a:r>
              <a:rPr lang="en-US" altLang="zh-CN" sz="3200" b="1" dirty="0" smtClean="0">
                <a:latin typeface="+mn-ea"/>
              </a:rPr>
              <a:t>1990</a:t>
            </a:r>
            <a:r>
              <a:rPr lang="zh-CN" altLang="en-US" sz="3200" b="1" dirty="0" smtClean="0">
                <a:latin typeface="+mn-ea"/>
              </a:rPr>
              <a:t>年毕业于北京大学中文系作家班。文学创作一级。</a:t>
            </a:r>
            <a:r>
              <a:rPr lang="en-US" altLang="zh-CN" sz="3200" b="1" dirty="0" smtClean="0">
                <a:latin typeface="+mn-ea"/>
              </a:rPr>
              <a:t>2003</a:t>
            </a:r>
            <a:r>
              <a:rPr lang="zh-CN" altLang="en-US" sz="3200" b="1" dirty="0" smtClean="0">
                <a:latin typeface="+mn-ea"/>
              </a:rPr>
              <a:t>年任中国藏学出版社总编辑、编审。著有长篇报告文学</a:t>
            </a:r>
            <a:r>
              <a:rPr lang="en-US" altLang="zh-CN" sz="3200" b="1" dirty="0" smtClean="0">
                <a:latin typeface="+mn-ea"/>
              </a:rPr>
              <a:t>《</a:t>
            </a:r>
            <a:r>
              <a:rPr lang="zh-CN" altLang="en-US" sz="3200" b="1" dirty="0" smtClean="0">
                <a:latin typeface="+mn-ea"/>
              </a:rPr>
              <a:t>青藏苍茫</a:t>
            </a:r>
            <a:r>
              <a:rPr lang="en-US" altLang="zh-CN" sz="3200" b="1" dirty="0" smtClean="0">
                <a:latin typeface="+mn-ea"/>
              </a:rPr>
              <a:t>》</a:t>
            </a:r>
            <a:r>
              <a:rPr lang="zh-CN" altLang="en-US" sz="3200" b="1" dirty="0" smtClean="0">
                <a:latin typeface="+mn-ea"/>
              </a:rPr>
              <a:t>，散文集</a:t>
            </a:r>
            <a:r>
              <a:rPr lang="en-US" altLang="zh-CN" sz="3200" b="1" dirty="0" smtClean="0">
                <a:latin typeface="+mn-ea"/>
              </a:rPr>
              <a:t>《</a:t>
            </a:r>
            <a:r>
              <a:rPr lang="zh-CN" altLang="en-US" sz="3200" b="1" dirty="0" smtClean="0">
                <a:latin typeface="+mn-ea"/>
              </a:rPr>
              <a:t>终极风景</a:t>
            </a:r>
            <a:r>
              <a:rPr lang="en-US" altLang="zh-CN" sz="3200" b="1" dirty="0" smtClean="0">
                <a:latin typeface="+mn-ea"/>
              </a:rPr>
              <a:t>》《</a:t>
            </a:r>
            <a:r>
              <a:rPr lang="zh-CN" altLang="en-US" sz="3200" b="1" dirty="0" smtClean="0">
                <a:latin typeface="+mn-ea"/>
              </a:rPr>
              <a:t>苦难旅程</a:t>
            </a:r>
            <a:r>
              <a:rPr lang="en-US" altLang="zh-CN" sz="3200" b="1" dirty="0" smtClean="0">
                <a:latin typeface="+mn-ea"/>
              </a:rPr>
              <a:t>》</a:t>
            </a:r>
            <a:r>
              <a:rPr lang="zh-CN" altLang="en-US" sz="3200" b="1" dirty="0" smtClean="0">
                <a:latin typeface="+mn-ea"/>
              </a:rPr>
              <a:t>，长篇纪实文学</a:t>
            </a:r>
            <a:r>
              <a:rPr lang="en-US" altLang="zh-CN" sz="3200" b="1" dirty="0" smtClean="0">
                <a:latin typeface="+mn-ea"/>
              </a:rPr>
              <a:t>《</a:t>
            </a:r>
            <a:r>
              <a:rPr lang="zh-CN" altLang="en-US" sz="3200" b="1" dirty="0" smtClean="0">
                <a:latin typeface="+mn-ea"/>
              </a:rPr>
              <a:t>藏北游历</a:t>
            </a:r>
            <a:r>
              <a:rPr lang="en-US" altLang="zh-CN" sz="3200" b="1" dirty="0" smtClean="0">
                <a:latin typeface="+mn-ea"/>
              </a:rPr>
              <a:t>》《</a:t>
            </a:r>
            <a:r>
              <a:rPr lang="zh-CN" altLang="en-US" sz="3200" b="1" dirty="0" smtClean="0">
                <a:latin typeface="+mn-ea"/>
              </a:rPr>
              <a:t>西行阿里</a:t>
            </a:r>
            <a:r>
              <a:rPr lang="en-US" altLang="zh-CN" sz="3200" b="1" dirty="0" smtClean="0">
                <a:latin typeface="+mn-ea"/>
              </a:rPr>
              <a:t>》《</a:t>
            </a:r>
            <a:r>
              <a:rPr lang="zh-CN" altLang="en-US" sz="3200" b="1" dirty="0" smtClean="0">
                <a:latin typeface="+mn-ea"/>
              </a:rPr>
              <a:t>灵魂像风</a:t>
            </a:r>
            <a:r>
              <a:rPr lang="en-US" altLang="zh-CN" sz="3200" b="1" dirty="0" smtClean="0">
                <a:latin typeface="+mn-ea"/>
              </a:rPr>
              <a:t>》《</a:t>
            </a:r>
            <a:r>
              <a:rPr lang="zh-CN" altLang="en-US" sz="3200" b="1" dirty="0" smtClean="0">
                <a:latin typeface="+mn-ea"/>
              </a:rPr>
              <a:t>藏东红山脉</a:t>
            </a:r>
            <a:r>
              <a:rPr lang="en-US" altLang="zh-CN" sz="3200" b="1" dirty="0" smtClean="0">
                <a:latin typeface="+mn-ea"/>
              </a:rPr>
              <a:t>》</a:t>
            </a:r>
            <a:r>
              <a:rPr lang="zh-CN" altLang="en-US" sz="3200" b="1" dirty="0" smtClean="0">
                <a:latin typeface="+mn-ea"/>
              </a:rPr>
              <a:t>等。</a:t>
            </a:r>
            <a:endParaRPr lang="zh-CN" altLang="en-US" sz="3200" b="1" dirty="0">
              <a:latin typeface="+mn-ea"/>
            </a:endParaRPr>
          </a:p>
        </p:txBody>
      </p:sp>
      <p:grpSp>
        <p:nvGrpSpPr>
          <p:cNvPr id="4" name="Group 24"/>
          <p:cNvGrpSpPr/>
          <p:nvPr/>
        </p:nvGrpSpPr>
        <p:grpSpPr bwMode="auto">
          <a:xfrm>
            <a:off x="285720" y="357166"/>
            <a:ext cx="3200400" cy="990600"/>
            <a:chOff x="0" y="0"/>
            <a:chExt cx="2016" cy="624"/>
          </a:xfrm>
        </p:grpSpPr>
        <p:sp>
          <p:nvSpPr>
            <p:cNvPr id="5" name="AutoShape 25"/>
            <p:cNvSpPr>
              <a:spLocks noChangeArrowheads="1"/>
            </p:cNvSpPr>
            <p:nvPr/>
          </p:nvSpPr>
          <p:spPr bwMode="auto">
            <a:xfrm>
              <a:off x="0" y="0"/>
              <a:ext cx="1824" cy="624"/>
            </a:xfrm>
            <a:prstGeom prst="roundRect">
              <a:avLst>
                <a:gd name="adj" fmla="val 16667"/>
              </a:avLst>
            </a:prstGeom>
            <a:gradFill rotWithShape="1">
              <a:gsLst>
                <a:gs pos="0">
                  <a:srgbClr val="00FFFF"/>
                </a:gs>
                <a:gs pos="50000">
                  <a:srgbClr val="FFFFCC"/>
                </a:gs>
                <a:gs pos="100000">
                  <a:srgbClr val="00FFFF"/>
                </a:gs>
              </a:gsLst>
              <a:lin ang="5400000" scaled="1"/>
            </a:gradFill>
            <a:ln w="28575" cmpd="sng">
              <a:solidFill>
                <a:srgbClr val="9900FF"/>
              </a:solidFill>
              <a:round/>
            </a:ln>
            <a:effectLst>
              <a:outerShdw dist="107763" dir="13500000" sx="75000" sy="75000" algn="tl" rotWithShape="0">
                <a:srgbClr val="FF9933">
                  <a:alpha val="50000"/>
                </a:srgbClr>
              </a:outerShdw>
            </a:effectLst>
          </p:spPr>
          <p:txBody>
            <a:bodyPr wrap="none" anchor="ctr"/>
            <a:lstStyle/>
            <a:p>
              <a:pPr algn="ctr"/>
              <a:endParaRPr lang="zh-CN" altLang="zh-CN" b="1">
                <a:solidFill>
                  <a:srgbClr val="CC0000"/>
                </a:solidFill>
              </a:endParaRPr>
            </a:p>
          </p:txBody>
        </p:sp>
        <p:sp>
          <p:nvSpPr>
            <p:cNvPr id="6" name="Text Box 26"/>
            <p:cNvSpPr txBox="1">
              <a:spLocks noChangeArrowheads="1"/>
            </p:cNvSpPr>
            <p:nvPr/>
          </p:nvSpPr>
          <p:spPr bwMode="auto">
            <a:xfrm>
              <a:off x="0" y="48"/>
              <a:ext cx="2016" cy="480"/>
            </a:xfrm>
            <a:prstGeom prst="rect">
              <a:avLst/>
            </a:prstGeom>
            <a:noFill/>
            <a:ln w="9525">
              <a:noFill/>
              <a:miter lim="800000"/>
            </a:ln>
            <a:effectLst/>
          </p:spPr>
          <p:txBody>
            <a:bodyPr>
              <a:spAutoFit/>
            </a:bodyPr>
            <a:lstStyle/>
            <a:p>
              <a:pPr algn="ctr"/>
              <a:r>
                <a:rPr lang="zh-CN" altLang="en-US" sz="4400" b="1" dirty="0" smtClean="0">
                  <a:solidFill>
                    <a:srgbClr val="CC0000"/>
                  </a:solidFill>
                  <a:latin typeface="Times New Roman" panose="02020603050405020304" pitchFamily="18" charset="0"/>
                  <a:ea typeface="方正姚体" panose="02010601030101010101" pitchFamily="2" charset="-122"/>
                </a:rPr>
                <a:t>关于作者</a:t>
              </a:r>
              <a:endParaRPr lang="zh-CN" sz="4400" b="1" dirty="0">
                <a:solidFill>
                  <a:srgbClr val="CC0000"/>
                </a:solidFill>
                <a:latin typeface="Times New Roman" panose="02020603050405020304" pitchFamily="18" charset="0"/>
                <a:ea typeface="方正姚体" panose="02010601030101010101" pitchFamily="2" charset="-122"/>
              </a:endParaRPr>
            </a:p>
          </p:txBody>
        </p:sp>
      </p:grpSp>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l="-13000" r="-13000" b="-4000"/>
          </a:stretch>
        </a:blipFill>
        <a:effectLst/>
      </p:bgPr>
    </p:bg>
    <p:spTree>
      <p:nvGrpSpPr>
        <p:cNvPr id="1" name=""/>
        <p:cNvGrpSpPr/>
        <p:nvPr/>
      </p:nvGrpSpPr>
      <p:grpSpPr>
        <a:xfrm>
          <a:off x="0" y="0"/>
          <a:ext cx="0" cy="0"/>
          <a:chOff x="0" y="0"/>
          <a:chExt cx="0" cy="0"/>
        </a:xfrm>
      </p:grpSpPr>
      <p:sp>
        <p:nvSpPr>
          <p:cNvPr id="4" name="矩形 3"/>
          <p:cNvSpPr/>
          <p:nvPr/>
        </p:nvSpPr>
        <p:spPr>
          <a:xfrm>
            <a:off x="745128" y="548680"/>
            <a:ext cx="7715304" cy="2308324"/>
          </a:xfrm>
          <a:prstGeom prst="rect">
            <a:avLst/>
          </a:prstGeom>
        </p:spPr>
        <p:txBody>
          <a:bodyPr wrap="square">
            <a:spAutoFit/>
          </a:bodyPr>
          <a:lstStyle/>
          <a:p>
            <a:r>
              <a:rPr lang="zh-CN" altLang="en-US" sz="3600" b="1" dirty="0" smtClean="0">
                <a:latin typeface="+mn-ea"/>
              </a:rPr>
              <a:t>各拉丹冬峰位于中国青海格尔木市与西藏安多县交汇处，为唐古拉山脉主峰，海拔</a:t>
            </a:r>
            <a:r>
              <a:rPr lang="en-US" altLang="zh-CN" sz="3600" b="1" dirty="0" smtClean="0">
                <a:latin typeface="+mn-ea"/>
              </a:rPr>
              <a:t>6621</a:t>
            </a:r>
            <a:r>
              <a:rPr lang="zh-CN" altLang="en-US" sz="3600" b="1" dirty="0" smtClean="0">
                <a:latin typeface="+mn-ea"/>
              </a:rPr>
              <a:t>米，是唐古拉山脉最高一组雪山群，为典型之角峰。</a:t>
            </a:r>
            <a:endParaRPr lang="zh-CN" altLang="en-US" sz="3600" b="1" dirty="0">
              <a:latin typeface="+mn-ea"/>
            </a:endParaRPr>
          </a:p>
        </p:txBody>
      </p:sp>
      <p:sp>
        <p:nvSpPr>
          <p:cNvPr id="3" name="矩形 2"/>
          <p:cNvSpPr/>
          <p:nvPr/>
        </p:nvSpPr>
        <p:spPr>
          <a:xfrm>
            <a:off x="755576" y="2996952"/>
            <a:ext cx="7786742" cy="2862322"/>
          </a:xfrm>
          <a:prstGeom prst="rect">
            <a:avLst/>
          </a:prstGeom>
        </p:spPr>
        <p:txBody>
          <a:bodyPr wrap="square">
            <a:spAutoFit/>
          </a:bodyPr>
          <a:lstStyle/>
          <a:p>
            <a:r>
              <a:rPr lang="zh-CN" altLang="en-US" sz="3600" b="1" dirty="0" smtClean="0"/>
              <a:t>中国第一大河、世界第三长河的长江，发源于各拉丹冬雪峰，源头为沱沱河。自西向东，途经青海、西藏、云南、四川、湖北、湖南、江西、安徽、江苏、上海，最后流向东海。</a:t>
            </a:r>
            <a:endParaRPr lang="zh-CN" altLang="en-US" sz="3600" b="1"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lum/>
          </a:blip>
          <a:srcRect/>
          <a:stretch>
            <a:fillRect l="-13000" r="-13000" b="-4000"/>
          </a:stretch>
        </a:blipFill>
        <a:effectLst/>
      </p:bgPr>
    </p:bg>
    <p:spTree>
      <p:nvGrpSpPr>
        <p:cNvPr id="1" name=""/>
        <p:cNvGrpSpPr/>
        <p:nvPr/>
      </p:nvGrpSpPr>
      <p:grpSpPr>
        <a:xfrm>
          <a:off x="0" y="0"/>
          <a:ext cx="0" cy="0"/>
          <a:chOff x="0" y="0"/>
          <a:chExt cx="0" cy="0"/>
        </a:xfrm>
      </p:grpSpPr>
      <p:sp>
        <p:nvSpPr>
          <p:cNvPr id="2" name="矩形 1"/>
          <p:cNvSpPr/>
          <p:nvPr/>
        </p:nvSpPr>
        <p:spPr>
          <a:xfrm>
            <a:off x="428596" y="3786190"/>
            <a:ext cx="8143932" cy="2554545"/>
          </a:xfrm>
          <a:prstGeom prst="rect">
            <a:avLst/>
          </a:prstGeom>
        </p:spPr>
        <p:txBody>
          <a:bodyPr wrap="square">
            <a:spAutoFit/>
          </a:bodyPr>
          <a:lstStyle/>
          <a:p>
            <a:r>
              <a:rPr lang="zh-CN" altLang="en-US" sz="3200" b="1" dirty="0" smtClean="0">
                <a:solidFill>
                  <a:prstClr val="black"/>
                </a:solidFill>
              </a:rPr>
              <a:t>她曾于</a:t>
            </a:r>
            <a:r>
              <a:rPr lang="en-US" altLang="zh-CN" sz="3200" b="1" dirty="0" smtClean="0">
                <a:solidFill>
                  <a:prstClr val="black"/>
                </a:solidFill>
              </a:rPr>
              <a:t>1992</a:t>
            </a:r>
            <a:r>
              <a:rPr lang="zh-CN" altLang="en-US" sz="3200" b="1" dirty="0" smtClean="0">
                <a:solidFill>
                  <a:prstClr val="black"/>
                </a:solidFill>
              </a:rPr>
              <a:t>年、</a:t>
            </a:r>
            <a:r>
              <a:rPr lang="en-US" altLang="zh-CN" sz="3200" b="1" dirty="0" smtClean="0">
                <a:solidFill>
                  <a:prstClr val="black"/>
                </a:solidFill>
              </a:rPr>
              <a:t>2001</a:t>
            </a:r>
            <a:r>
              <a:rPr lang="zh-CN" altLang="en-US" sz="3200" b="1" dirty="0" smtClean="0">
                <a:solidFill>
                  <a:prstClr val="black"/>
                </a:solidFill>
              </a:rPr>
              <a:t>年两次获得西藏珠穆朗玛文艺奖，</a:t>
            </a:r>
            <a:r>
              <a:rPr lang="en-US" altLang="zh-CN" sz="3200" b="1" dirty="0" smtClean="0">
                <a:solidFill>
                  <a:prstClr val="black"/>
                </a:solidFill>
              </a:rPr>
              <a:t>1994</a:t>
            </a:r>
            <a:r>
              <a:rPr lang="zh-CN" altLang="en-US" sz="3200" b="1" dirty="0" smtClean="0">
                <a:solidFill>
                  <a:prstClr val="black"/>
                </a:solidFill>
              </a:rPr>
              <a:t>年获庄重文文学奖，</a:t>
            </a:r>
            <a:r>
              <a:rPr lang="en-US" altLang="zh-CN" sz="3200" b="1" dirty="0" smtClean="0">
                <a:solidFill>
                  <a:prstClr val="black"/>
                </a:solidFill>
              </a:rPr>
              <a:t>1997</a:t>
            </a:r>
            <a:r>
              <a:rPr lang="zh-CN" altLang="en-US" sz="3200" b="1" dirty="0" smtClean="0">
                <a:solidFill>
                  <a:prstClr val="black"/>
                </a:solidFill>
              </a:rPr>
              <a:t>年凭借</a:t>
            </a:r>
            <a:r>
              <a:rPr lang="en-US" altLang="zh-CN" sz="3200" b="1" dirty="0" smtClean="0">
                <a:solidFill>
                  <a:prstClr val="black"/>
                </a:solidFill>
              </a:rPr>
              <a:t>《</a:t>
            </a:r>
            <a:r>
              <a:rPr lang="zh-CN" altLang="en-US" sz="3200" b="1" dirty="0" smtClean="0">
                <a:solidFill>
                  <a:prstClr val="black"/>
                </a:solidFill>
              </a:rPr>
              <a:t>走过西藏</a:t>
            </a:r>
            <a:r>
              <a:rPr lang="en-US" altLang="zh-CN" sz="3200" b="1" dirty="0" smtClean="0">
                <a:solidFill>
                  <a:prstClr val="black"/>
                </a:solidFill>
              </a:rPr>
              <a:t>》</a:t>
            </a:r>
            <a:r>
              <a:rPr lang="zh-CN" altLang="en-US" sz="3200" b="1" dirty="0" smtClean="0">
                <a:solidFill>
                  <a:prstClr val="black"/>
                </a:solidFill>
              </a:rPr>
              <a:t>获全国优秀畅销书奖，</a:t>
            </a:r>
            <a:r>
              <a:rPr lang="en-US" altLang="zh-CN" sz="3200" b="1" dirty="0" smtClean="0">
                <a:solidFill>
                  <a:prstClr val="black"/>
                </a:solidFill>
              </a:rPr>
              <a:t>2011</a:t>
            </a:r>
            <a:r>
              <a:rPr lang="zh-CN" altLang="en-US" sz="3200" b="1" dirty="0" smtClean="0">
                <a:solidFill>
                  <a:prstClr val="black"/>
                </a:solidFill>
              </a:rPr>
              <a:t>年以长篇小说</a:t>
            </a:r>
            <a:r>
              <a:rPr lang="en-US" altLang="zh-CN" sz="3200" b="1" dirty="0" smtClean="0">
                <a:solidFill>
                  <a:prstClr val="black"/>
                </a:solidFill>
              </a:rPr>
              <a:t>《</a:t>
            </a:r>
            <a:r>
              <a:rPr lang="zh-CN" altLang="en-US" sz="3200" b="1" dirty="0" smtClean="0">
                <a:solidFill>
                  <a:prstClr val="black"/>
                </a:solidFill>
              </a:rPr>
              <a:t>如意高地</a:t>
            </a:r>
            <a:r>
              <a:rPr lang="en-US" altLang="zh-CN" sz="3200" b="1" dirty="0" smtClean="0">
                <a:solidFill>
                  <a:prstClr val="black"/>
                </a:solidFill>
              </a:rPr>
              <a:t>》</a:t>
            </a:r>
            <a:r>
              <a:rPr lang="zh-CN" altLang="en-US" sz="3200" b="1" dirty="0" smtClean="0">
                <a:solidFill>
                  <a:prstClr val="black"/>
                </a:solidFill>
              </a:rPr>
              <a:t>获第四届老舍文学奖。她被誉为</a:t>
            </a:r>
            <a:r>
              <a:rPr lang="zh-CN" altLang="en-US" sz="3200" b="1" dirty="0" smtClean="0">
                <a:solidFill>
                  <a:srgbClr val="FF0000"/>
                </a:solidFill>
              </a:rPr>
              <a:t>“西藏的歌者和行者”</a:t>
            </a:r>
            <a:r>
              <a:rPr lang="zh-CN" altLang="en-US" sz="3200" b="1" dirty="0" smtClean="0">
                <a:solidFill>
                  <a:prstClr val="black"/>
                </a:solidFill>
              </a:rPr>
              <a:t>。</a:t>
            </a:r>
            <a:endParaRPr lang="zh-CN" altLang="en-US" sz="3200" dirty="0"/>
          </a:p>
        </p:txBody>
      </p:sp>
      <p:pic>
        <p:nvPicPr>
          <p:cNvPr id="3" name="图片 2" descr="u=111117400,3556026432&amp;fm=27&amp;gp=0.jpg"/>
          <p:cNvPicPr>
            <a:picLocks noChangeAspect="1"/>
          </p:cNvPicPr>
          <p:nvPr/>
        </p:nvPicPr>
        <p:blipFill>
          <a:blip r:embed="rId2" cstate="print"/>
          <a:stretch>
            <a:fillRect/>
          </a:stretch>
        </p:blipFill>
        <p:spPr>
          <a:xfrm>
            <a:off x="214282" y="142852"/>
            <a:ext cx="4286280" cy="3071834"/>
          </a:xfrm>
          <a:prstGeom prst="rect">
            <a:avLst/>
          </a:prstGeom>
        </p:spPr>
      </p:pic>
      <p:pic>
        <p:nvPicPr>
          <p:cNvPr id="5" name="图片 4" descr="20110923085806327_8066.jpg"/>
          <p:cNvPicPr>
            <a:picLocks noChangeAspect="1"/>
          </p:cNvPicPr>
          <p:nvPr/>
        </p:nvPicPr>
        <p:blipFill>
          <a:blip r:embed="rId3" cstate="print"/>
          <a:stretch>
            <a:fillRect/>
          </a:stretch>
        </p:blipFill>
        <p:spPr>
          <a:xfrm>
            <a:off x="4714876" y="214290"/>
            <a:ext cx="4262454" cy="3000396"/>
          </a:xfrm>
          <a:prstGeom prst="rect">
            <a:avLst/>
          </a:prstGeom>
        </p:spPr>
      </p:pic>
    </p:spTree>
  </p:cSld>
  <p:clrMapOvr>
    <a:masterClrMapping/>
  </p:clrMapOvr>
  <p:transition>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9"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1000" fill="hold"/>
                                        <p:tgtEl>
                                          <p:spTgt spid="5"/>
                                        </p:tgtEl>
                                        <p:attrNameLst>
                                          <p:attrName>ppt_x</p:attrName>
                                        </p:attrNameLst>
                                      </p:cBhvr>
                                      <p:tavLst>
                                        <p:tav tm="0">
                                          <p:val>
                                            <p:strVal val="#ppt_x-.2"/>
                                          </p:val>
                                        </p:tav>
                                        <p:tav tm="100000">
                                          <p:val>
                                            <p:strVal val="#ppt_x"/>
                                          </p:val>
                                        </p:tav>
                                      </p:tavLst>
                                    </p:anim>
                                    <p:anim calcmode="lin" valueType="num">
                                      <p:cBhvr>
                                        <p:cTn id="13"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14" dur="10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blinds(horizontal)">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lum/>
          </a:blip>
          <a:srcRec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2928926" y="500042"/>
            <a:ext cx="5786478" cy="2677656"/>
          </a:xfrm>
          <a:prstGeom prst="rect">
            <a:avLst/>
          </a:prstGeom>
        </p:spPr>
        <p:txBody>
          <a:bodyPr wrap="square">
            <a:spAutoFit/>
          </a:bodyPr>
          <a:lstStyle/>
          <a:p>
            <a:r>
              <a:rPr lang="en-US" altLang="zh-CN" sz="2800" b="1" dirty="0" smtClean="0"/>
              <a:t>《</a:t>
            </a:r>
            <a:r>
              <a:rPr lang="zh-CN" altLang="en-US" sz="2800" b="1" dirty="0" smtClean="0"/>
              <a:t>走过西藏</a:t>
            </a:r>
            <a:r>
              <a:rPr lang="en-US" altLang="zh-CN" sz="2800" b="1" dirty="0" smtClean="0"/>
              <a:t>》</a:t>
            </a:r>
            <a:r>
              <a:rPr lang="zh-CN" altLang="en-US" sz="2800" b="1" dirty="0" smtClean="0"/>
              <a:t>为西藏行者马丽华的三篇纪实散文</a:t>
            </a:r>
            <a:r>
              <a:rPr lang="en-US" altLang="zh-CN" sz="2800" b="1" dirty="0" smtClean="0"/>
              <a:t>《</a:t>
            </a:r>
            <a:r>
              <a:rPr lang="zh-CN" altLang="en-US" sz="2800" b="1" dirty="0" smtClean="0"/>
              <a:t>西行阿里</a:t>
            </a:r>
            <a:r>
              <a:rPr lang="en-US" altLang="zh-CN" sz="2800" b="1" dirty="0" smtClean="0"/>
              <a:t>》《</a:t>
            </a:r>
            <a:r>
              <a:rPr lang="zh-CN" altLang="en-US" sz="2800" b="1" dirty="0" smtClean="0"/>
              <a:t>藏北游历</a:t>
            </a:r>
            <a:r>
              <a:rPr lang="en-US" altLang="zh-CN" sz="2800" b="1" dirty="0" smtClean="0"/>
              <a:t>》</a:t>
            </a:r>
            <a:r>
              <a:rPr lang="zh-CN" altLang="en-US" sz="2800" b="1" dirty="0" smtClean="0"/>
              <a:t>和</a:t>
            </a:r>
            <a:r>
              <a:rPr lang="en-US" altLang="zh-CN" sz="2800" b="1" dirty="0" smtClean="0"/>
              <a:t>《</a:t>
            </a:r>
            <a:r>
              <a:rPr lang="zh-CN" altLang="en-US" sz="2800" b="1" dirty="0" smtClean="0"/>
              <a:t>灵魂像风</a:t>
            </a:r>
            <a:r>
              <a:rPr lang="en-US" altLang="zh-CN" sz="2800" b="1" dirty="0" smtClean="0"/>
              <a:t>》</a:t>
            </a:r>
            <a:r>
              <a:rPr lang="zh-CN" altLang="en-US" sz="2800" b="1" dirty="0" smtClean="0"/>
              <a:t>的合集 ，其时间跨度为二三十年，是对这片世界高地有代表性的几个地区自然风光和文化既广且深的展示。</a:t>
            </a:r>
            <a:endParaRPr lang="zh-CN" altLang="en-US" sz="2800" b="1" dirty="0"/>
          </a:p>
        </p:txBody>
      </p:sp>
      <p:sp>
        <p:nvSpPr>
          <p:cNvPr id="4" name="矩形 3"/>
          <p:cNvSpPr/>
          <p:nvPr/>
        </p:nvSpPr>
        <p:spPr>
          <a:xfrm>
            <a:off x="142844" y="3441680"/>
            <a:ext cx="6286544" cy="3416320"/>
          </a:xfrm>
          <a:prstGeom prst="rect">
            <a:avLst/>
          </a:prstGeom>
        </p:spPr>
        <p:txBody>
          <a:bodyPr wrap="square">
            <a:spAutoFit/>
          </a:bodyPr>
          <a:lstStyle/>
          <a:p>
            <a:r>
              <a:rPr lang="en-US" altLang="zh-CN" sz="2400" b="1" dirty="0" smtClean="0"/>
              <a:t>《</a:t>
            </a:r>
            <a:r>
              <a:rPr lang="zh-CN" altLang="en-US" sz="2400" b="1" dirty="0" smtClean="0"/>
              <a:t>藏北游历</a:t>
            </a:r>
            <a:r>
              <a:rPr lang="en-US" altLang="zh-CN" sz="2400" b="1" dirty="0" smtClean="0"/>
              <a:t>》</a:t>
            </a:r>
            <a:r>
              <a:rPr lang="zh-CN" altLang="en-US" sz="2400" b="1" dirty="0" smtClean="0"/>
              <a:t>是作者多次游历西藏的总汇，记录了作者亲眼所见的无人区，亲身领略过的漠风，以及亲眼看见的长江源头等令人难忘的经历。还状写了西藏北部地区高寒牧场的游牧文化：千百年来游牧人群精神生活中对于神山神湖的崇拜、格萨尔王的传说、今古传奇；日常现实中的婚丧嫁娶、节庆娱乐；藏北高原的辽阔壮美、奇山异水、野生动物等。</a:t>
            </a:r>
            <a:endParaRPr lang="zh-CN" altLang="en-US" sz="2400" b="1" dirty="0"/>
          </a:p>
        </p:txBody>
      </p:sp>
      <p:pic>
        <p:nvPicPr>
          <p:cNvPr id="5" name="图片 4" descr="20110923093643233_4616.jpg"/>
          <p:cNvPicPr>
            <a:picLocks noChangeAspect="1"/>
          </p:cNvPicPr>
          <p:nvPr/>
        </p:nvPicPr>
        <p:blipFill>
          <a:blip r:embed="rId2" cstate="print"/>
          <a:srcRect l="15118" r="15118"/>
          <a:stretch>
            <a:fillRect/>
          </a:stretch>
        </p:blipFill>
        <p:spPr>
          <a:xfrm>
            <a:off x="285720" y="214290"/>
            <a:ext cx="2428892" cy="3093003"/>
          </a:xfrm>
          <a:prstGeom prst="rect">
            <a:avLst/>
          </a:prstGeom>
        </p:spPr>
      </p:pic>
      <p:pic>
        <p:nvPicPr>
          <p:cNvPr id="6" name="图片 5" descr="u=1511423439,3433796582&amp;fm=27&amp;gp=0.jpg"/>
          <p:cNvPicPr>
            <a:picLocks noChangeAspect="1"/>
          </p:cNvPicPr>
          <p:nvPr/>
        </p:nvPicPr>
        <p:blipFill>
          <a:blip r:embed="rId3" cstate="print"/>
          <a:stretch>
            <a:fillRect/>
          </a:stretch>
        </p:blipFill>
        <p:spPr>
          <a:xfrm>
            <a:off x="6500826" y="3429000"/>
            <a:ext cx="2428892" cy="321468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lum/>
          </a:blip>
          <a:srcRect/>
          <a:stretch>
            <a:fillRect/>
          </a:stretch>
        </a:blipFill>
        <a:effectLst/>
      </p:bgPr>
    </p:bg>
    <p:spTree>
      <p:nvGrpSpPr>
        <p:cNvPr id="1" name=""/>
        <p:cNvGrpSpPr/>
        <p:nvPr/>
      </p:nvGrpSpPr>
      <p:grpSpPr>
        <a:xfrm>
          <a:off x="0" y="0"/>
          <a:ext cx="0" cy="0"/>
          <a:chOff x="0" y="0"/>
          <a:chExt cx="0" cy="0"/>
        </a:xfrm>
      </p:grpSpPr>
      <p:grpSp>
        <p:nvGrpSpPr>
          <p:cNvPr id="2" name="Group 24"/>
          <p:cNvGrpSpPr/>
          <p:nvPr/>
        </p:nvGrpSpPr>
        <p:grpSpPr bwMode="auto">
          <a:xfrm>
            <a:off x="357158" y="428604"/>
            <a:ext cx="3200400" cy="990600"/>
            <a:chOff x="0" y="0"/>
            <a:chExt cx="2016" cy="624"/>
          </a:xfrm>
        </p:grpSpPr>
        <p:sp>
          <p:nvSpPr>
            <p:cNvPr id="3" name="AutoShape 25"/>
            <p:cNvSpPr>
              <a:spLocks noChangeArrowheads="1"/>
            </p:cNvSpPr>
            <p:nvPr/>
          </p:nvSpPr>
          <p:spPr bwMode="auto">
            <a:xfrm>
              <a:off x="0" y="0"/>
              <a:ext cx="1824" cy="624"/>
            </a:xfrm>
            <a:prstGeom prst="roundRect">
              <a:avLst>
                <a:gd name="adj" fmla="val 16667"/>
              </a:avLst>
            </a:prstGeom>
            <a:gradFill rotWithShape="1">
              <a:gsLst>
                <a:gs pos="0">
                  <a:srgbClr val="00FFFF"/>
                </a:gs>
                <a:gs pos="50000">
                  <a:srgbClr val="FFFFCC"/>
                </a:gs>
                <a:gs pos="100000">
                  <a:srgbClr val="00FFFF"/>
                </a:gs>
              </a:gsLst>
              <a:lin ang="5400000" scaled="1"/>
            </a:gradFill>
            <a:ln w="28575" cmpd="sng">
              <a:solidFill>
                <a:srgbClr val="9900FF"/>
              </a:solidFill>
              <a:round/>
            </a:ln>
            <a:effectLst>
              <a:outerShdw dist="107763" dir="13500000" sx="75000" sy="75000" algn="tl" rotWithShape="0">
                <a:srgbClr val="FF9933">
                  <a:alpha val="50000"/>
                </a:srgbClr>
              </a:outerShdw>
            </a:effectLst>
          </p:spPr>
          <p:txBody>
            <a:bodyPr wrap="none" anchor="ctr"/>
            <a:lstStyle/>
            <a:p>
              <a:pPr algn="ctr"/>
              <a:endParaRPr lang="zh-CN" altLang="zh-CN" b="1">
                <a:solidFill>
                  <a:srgbClr val="CC0000"/>
                </a:solidFill>
              </a:endParaRPr>
            </a:p>
          </p:txBody>
        </p:sp>
        <p:sp>
          <p:nvSpPr>
            <p:cNvPr id="4" name="Text Box 26"/>
            <p:cNvSpPr txBox="1">
              <a:spLocks noChangeArrowheads="1"/>
            </p:cNvSpPr>
            <p:nvPr/>
          </p:nvSpPr>
          <p:spPr bwMode="auto">
            <a:xfrm>
              <a:off x="0" y="48"/>
              <a:ext cx="2016" cy="480"/>
            </a:xfrm>
            <a:prstGeom prst="rect">
              <a:avLst/>
            </a:prstGeom>
            <a:noFill/>
            <a:ln w="9525">
              <a:noFill/>
              <a:miter lim="800000"/>
            </a:ln>
            <a:effectLst/>
          </p:spPr>
          <p:txBody>
            <a:bodyPr>
              <a:spAutoFit/>
            </a:bodyPr>
            <a:lstStyle/>
            <a:p>
              <a:pPr algn="ctr"/>
              <a:r>
                <a:rPr lang="zh-CN" sz="4400" b="1">
                  <a:solidFill>
                    <a:srgbClr val="CC0000"/>
                  </a:solidFill>
                  <a:latin typeface="Times New Roman" panose="02020603050405020304" pitchFamily="18" charset="0"/>
                  <a:ea typeface="方正姚体" panose="02010601030101010101" pitchFamily="2" charset="-122"/>
                </a:rPr>
                <a:t>整体感知</a:t>
              </a:r>
              <a:endParaRPr lang="zh-CN" sz="4400" b="1">
                <a:solidFill>
                  <a:srgbClr val="CC0000"/>
                </a:solidFill>
                <a:latin typeface="Times New Roman" panose="02020603050405020304" pitchFamily="18" charset="0"/>
                <a:ea typeface="方正姚体" panose="02010601030101010101" pitchFamily="2" charset="-122"/>
              </a:endParaRPr>
            </a:p>
          </p:txBody>
        </p:sp>
      </p:grpSp>
      <p:sp>
        <p:nvSpPr>
          <p:cNvPr id="5" name="云形标注 4"/>
          <p:cNvSpPr/>
          <p:nvPr/>
        </p:nvSpPr>
        <p:spPr>
          <a:xfrm>
            <a:off x="857224" y="2000240"/>
            <a:ext cx="7286676" cy="3571900"/>
          </a:xfrm>
          <a:prstGeom prst="cloudCallout">
            <a:avLst>
              <a:gd name="adj1" fmla="val -55612"/>
              <a:gd name="adj2" fmla="val -53757"/>
            </a:avLst>
          </a:prstGeom>
          <a:noFill/>
          <a:ln>
            <a:solidFill>
              <a:srgbClr val="7030A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6600" b="1" dirty="0" smtClean="0">
                <a:solidFill>
                  <a:schemeClr val="tx1"/>
                </a:solidFill>
                <a:latin typeface="华文行楷" panose="02010800040101010101" pitchFamily="2" charset="-122"/>
                <a:ea typeface="华文行楷" panose="02010800040101010101" pitchFamily="2" charset="-122"/>
              </a:rPr>
              <a:t>听示范朗读</a:t>
            </a:r>
            <a:endParaRPr lang="zh-CN" altLang="en-US" sz="6600" b="1" dirty="0">
              <a:solidFill>
                <a:schemeClr val="tx1"/>
              </a:solidFill>
              <a:latin typeface="华文行楷" panose="02010800040101010101" pitchFamily="2" charset="-122"/>
              <a:ea typeface="华文行楷" panose="02010800040101010101" pitchFamily="2" charset="-122"/>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lum/>
          </a:blip>
          <a:srcRect/>
          <a:stretch>
            <a:fillRect/>
          </a:stretch>
        </a:blipFill>
        <a:effectLst/>
      </p:bgPr>
    </p:bg>
    <p:spTree>
      <p:nvGrpSpPr>
        <p:cNvPr id="1" name=""/>
        <p:cNvGrpSpPr/>
        <p:nvPr/>
      </p:nvGrpSpPr>
      <p:grpSpPr>
        <a:xfrm>
          <a:off x="0" y="0"/>
          <a:ext cx="0" cy="0"/>
          <a:chOff x="0" y="0"/>
          <a:chExt cx="0" cy="0"/>
        </a:xfrm>
      </p:grpSpPr>
      <p:sp>
        <p:nvSpPr>
          <p:cNvPr id="2" name="云形标注 1"/>
          <p:cNvSpPr/>
          <p:nvPr/>
        </p:nvSpPr>
        <p:spPr>
          <a:xfrm>
            <a:off x="857224" y="1714488"/>
            <a:ext cx="7286676" cy="3571900"/>
          </a:xfrm>
          <a:prstGeom prst="cloudCallout">
            <a:avLst>
              <a:gd name="adj1" fmla="val -55612"/>
              <a:gd name="adj2" fmla="val -53757"/>
            </a:avLst>
          </a:prstGeom>
          <a:noFill/>
          <a:ln>
            <a:solidFill>
              <a:srgbClr val="7030A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6600" b="1" dirty="0" smtClean="0">
                <a:solidFill>
                  <a:schemeClr val="tx1"/>
                </a:solidFill>
                <a:latin typeface="华文行楷" panose="02010800040101010101" pitchFamily="2" charset="-122"/>
                <a:ea typeface="华文行楷" panose="02010800040101010101" pitchFamily="2" charset="-122"/>
              </a:rPr>
              <a:t>自读课文，感知内容</a:t>
            </a:r>
            <a:endParaRPr lang="zh-CN" altLang="en-US" sz="6600" b="1" dirty="0">
              <a:solidFill>
                <a:schemeClr val="tx1"/>
              </a:solidFill>
              <a:latin typeface="华文行楷" panose="02010800040101010101" pitchFamily="2" charset="-122"/>
              <a:ea typeface="华文行楷" panose="02010800040101010101" pitchFamily="2" charset="-122"/>
            </a:endParaRPr>
          </a:p>
        </p:txBody>
      </p:sp>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lum/>
          </a:blip>
          <a:srcRect/>
          <a:stretch>
            <a:fillRect/>
          </a:stretch>
        </a:blipFill>
        <a:effectLst/>
      </p:bgPr>
    </p:bg>
    <p:spTree>
      <p:nvGrpSpPr>
        <p:cNvPr id="1" name=""/>
        <p:cNvGrpSpPr/>
        <p:nvPr/>
      </p:nvGrpSpPr>
      <p:grpSpPr>
        <a:xfrm>
          <a:off x="0" y="0"/>
          <a:ext cx="0" cy="0"/>
          <a:chOff x="0" y="0"/>
          <a:chExt cx="0" cy="0"/>
        </a:xfrm>
      </p:grpSpPr>
      <p:sp>
        <p:nvSpPr>
          <p:cNvPr id="27651" name="Text Box 3"/>
          <p:cNvSpPr txBox="1">
            <a:spLocks noChangeArrowheads="1"/>
          </p:cNvSpPr>
          <p:nvPr/>
        </p:nvSpPr>
        <p:spPr bwMode="auto">
          <a:xfrm>
            <a:off x="3464332" y="1428736"/>
            <a:ext cx="5500726" cy="954107"/>
          </a:xfrm>
          <a:prstGeom prst="rect">
            <a:avLst/>
          </a:prstGeom>
          <a:noFill/>
          <a:ln w="9525">
            <a:noFill/>
            <a:miter lim="800000"/>
          </a:ln>
          <a:effectLst/>
        </p:spPr>
        <p:txBody>
          <a:bodyPr wrap="square">
            <a:spAutoFit/>
          </a:bodyPr>
          <a:lstStyle/>
          <a:p>
            <a:pPr>
              <a:spcBef>
                <a:spcPct val="50000"/>
              </a:spcBef>
            </a:pPr>
            <a:r>
              <a:rPr lang="zh-CN" altLang="en-US" sz="2800" b="1" dirty="0" smtClean="0">
                <a:latin typeface="黑体" panose="02010609060101010101" pitchFamily="49" charset="-122"/>
                <a:ea typeface="黑体" panose="02010609060101010101" pitchFamily="49" charset="-122"/>
              </a:rPr>
              <a:t>第一层（</a:t>
            </a:r>
            <a:r>
              <a:rPr lang="en-US" altLang="zh-CN" sz="2800" b="1" dirty="0" smtClean="0">
                <a:latin typeface="黑体" panose="02010609060101010101" pitchFamily="49" charset="-122"/>
                <a:ea typeface="黑体" panose="02010609060101010101" pitchFamily="49" charset="-122"/>
              </a:rPr>
              <a:t>1</a:t>
            </a:r>
            <a:r>
              <a:rPr lang="zh-CN" altLang="en-US" sz="2800" b="1" dirty="0" smtClean="0">
                <a:latin typeface="黑体" panose="02010609060101010101" pitchFamily="49" charset="-122"/>
                <a:ea typeface="黑体" panose="02010609060101010101" pitchFamily="49" charset="-122"/>
              </a:rPr>
              <a:t>、</a:t>
            </a:r>
            <a:r>
              <a:rPr lang="en-US" altLang="zh-CN" sz="2800" b="1" dirty="0" smtClean="0">
                <a:latin typeface="黑体" panose="02010609060101010101" pitchFamily="49" charset="-122"/>
                <a:ea typeface="黑体" panose="02010609060101010101" pitchFamily="49" charset="-122"/>
              </a:rPr>
              <a:t>2</a:t>
            </a:r>
            <a:r>
              <a:rPr lang="zh-CN" altLang="en-US" sz="2800" b="1" dirty="0" smtClean="0">
                <a:latin typeface="黑体" panose="02010609060101010101" pitchFamily="49" charset="-122"/>
                <a:ea typeface="黑体" panose="02010609060101010101" pitchFamily="49" charset="-122"/>
              </a:rPr>
              <a:t>）：交代了游览的时间、地点、感受。</a:t>
            </a:r>
            <a:endParaRPr lang="zh-CN" sz="2800" b="1" dirty="0">
              <a:latin typeface="黑体" panose="02010609060101010101" pitchFamily="49" charset="-122"/>
              <a:ea typeface="黑体" panose="02010609060101010101" pitchFamily="49" charset="-122"/>
            </a:endParaRPr>
          </a:p>
        </p:txBody>
      </p:sp>
      <p:sp>
        <p:nvSpPr>
          <p:cNvPr id="27652" name="Text Box 4"/>
          <p:cNvSpPr txBox="1">
            <a:spLocks noChangeArrowheads="1"/>
          </p:cNvSpPr>
          <p:nvPr/>
        </p:nvSpPr>
        <p:spPr bwMode="auto">
          <a:xfrm>
            <a:off x="3392894" y="2714620"/>
            <a:ext cx="5643602" cy="954107"/>
          </a:xfrm>
          <a:prstGeom prst="rect">
            <a:avLst/>
          </a:prstGeom>
          <a:noFill/>
          <a:ln w="9525">
            <a:noFill/>
            <a:miter lim="800000"/>
          </a:ln>
          <a:effectLst/>
        </p:spPr>
        <p:txBody>
          <a:bodyPr wrap="square">
            <a:spAutoFit/>
          </a:bodyPr>
          <a:lstStyle/>
          <a:p>
            <a:pPr>
              <a:spcBef>
                <a:spcPct val="50000"/>
              </a:spcBef>
            </a:pPr>
            <a:r>
              <a:rPr lang="zh-CN" altLang="en-US" sz="2800" b="1" dirty="0" smtClean="0">
                <a:latin typeface="黑体" panose="02010609060101010101" pitchFamily="49" charset="-122"/>
                <a:ea typeface="黑体" panose="02010609060101010101" pitchFamily="49" charset="-122"/>
              </a:rPr>
              <a:t>第二层（</a:t>
            </a:r>
            <a:r>
              <a:rPr lang="en-US" altLang="zh-CN" sz="2800" b="1" dirty="0" smtClean="0">
                <a:latin typeface="黑体" panose="02010609060101010101" pitchFamily="49" charset="-122"/>
                <a:ea typeface="黑体" panose="02010609060101010101" pitchFamily="49" charset="-122"/>
              </a:rPr>
              <a:t>3</a:t>
            </a:r>
            <a:r>
              <a:rPr lang="zh-CN" altLang="en-US" sz="2800" b="1" dirty="0" smtClean="0">
                <a:latin typeface="黑体" panose="02010609060101010101" pitchFamily="49" charset="-122"/>
                <a:ea typeface="黑体" panose="02010609060101010101" pitchFamily="49" charset="-122"/>
              </a:rPr>
              <a:t>、</a:t>
            </a:r>
            <a:r>
              <a:rPr lang="en-US" altLang="zh-CN" sz="2800" b="1" dirty="0" smtClean="0">
                <a:latin typeface="黑体" panose="02010609060101010101" pitchFamily="49" charset="-122"/>
                <a:ea typeface="黑体" panose="02010609060101010101" pitchFamily="49" charset="-122"/>
              </a:rPr>
              <a:t>4</a:t>
            </a:r>
            <a:r>
              <a:rPr lang="zh-CN" altLang="en-US" sz="2800" b="1" dirty="0" smtClean="0">
                <a:latin typeface="黑体" panose="02010609060101010101" pitchFamily="49" charset="-122"/>
                <a:ea typeface="黑体" panose="02010609060101010101" pitchFamily="49" charset="-122"/>
              </a:rPr>
              <a:t>）：描写草坝子上的气候特点。</a:t>
            </a:r>
            <a:endParaRPr lang="zh-CN" sz="2800" b="1" dirty="0">
              <a:latin typeface="黑体" panose="02010609060101010101" pitchFamily="49" charset="-122"/>
              <a:ea typeface="黑体" panose="02010609060101010101" pitchFamily="49" charset="-122"/>
            </a:endParaRPr>
          </a:p>
        </p:txBody>
      </p:sp>
      <p:sp>
        <p:nvSpPr>
          <p:cNvPr id="27653" name="Text Box 5"/>
          <p:cNvSpPr txBox="1">
            <a:spLocks noChangeArrowheads="1"/>
          </p:cNvSpPr>
          <p:nvPr/>
        </p:nvSpPr>
        <p:spPr bwMode="auto">
          <a:xfrm>
            <a:off x="3464332" y="4071942"/>
            <a:ext cx="5572164" cy="954107"/>
          </a:xfrm>
          <a:prstGeom prst="rect">
            <a:avLst/>
          </a:prstGeom>
          <a:noFill/>
          <a:ln w="9525">
            <a:noFill/>
            <a:miter lim="800000"/>
          </a:ln>
          <a:effectLst/>
        </p:spPr>
        <p:txBody>
          <a:bodyPr wrap="square">
            <a:spAutoFit/>
          </a:bodyPr>
          <a:lstStyle/>
          <a:p>
            <a:pPr>
              <a:spcBef>
                <a:spcPct val="50000"/>
              </a:spcBef>
            </a:pPr>
            <a:r>
              <a:rPr lang="zh-CN" altLang="en-US" sz="2800" b="1" dirty="0" smtClean="0">
                <a:latin typeface="黑体" panose="02010609060101010101" pitchFamily="49" charset="-122"/>
                <a:ea typeface="黑体" panose="02010609060101010101" pitchFamily="49" charset="-122"/>
              </a:rPr>
              <a:t>第三层（</a:t>
            </a:r>
            <a:r>
              <a:rPr lang="en-US" altLang="zh-CN" sz="2800" b="1" dirty="0" smtClean="0">
                <a:latin typeface="黑体" panose="02010609060101010101" pitchFamily="49" charset="-122"/>
                <a:ea typeface="黑体" panose="02010609060101010101" pitchFamily="49" charset="-122"/>
              </a:rPr>
              <a:t>5</a:t>
            </a:r>
            <a:r>
              <a:rPr lang="zh-CN" altLang="en-US" sz="2800" b="1" dirty="0" smtClean="0">
                <a:latin typeface="黑体" panose="02010609060101010101" pitchFamily="49" charset="-122"/>
                <a:ea typeface="黑体" panose="02010609060101010101" pitchFamily="49" charset="-122"/>
              </a:rPr>
              <a:t>～</a:t>
            </a:r>
            <a:r>
              <a:rPr lang="en-US" altLang="zh-CN" sz="2800" b="1" dirty="0" smtClean="0">
                <a:latin typeface="黑体" panose="02010609060101010101" pitchFamily="49" charset="-122"/>
                <a:ea typeface="黑体" panose="02010609060101010101" pitchFamily="49" charset="-122"/>
              </a:rPr>
              <a:t>11</a:t>
            </a:r>
            <a:r>
              <a:rPr lang="zh-CN" altLang="en-US" sz="2800" b="1" dirty="0" smtClean="0">
                <a:latin typeface="黑体" panose="02010609060101010101" pitchFamily="49" charset="-122"/>
                <a:ea typeface="黑体" panose="02010609060101010101" pitchFamily="49" charset="-122"/>
              </a:rPr>
              <a:t>）：冰塔林的景物特点。</a:t>
            </a:r>
            <a:endParaRPr lang="zh-CN" sz="2800" b="1" dirty="0">
              <a:latin typeface="黑体" panose="02010609060101010101" pitchFamily="49" charset="-122"/>
              <a:ea typeface="黑体" panose="02010609060101010101" pitchFamily="49" charset="-122"/>
            </a:endParaRPr>
          </a:p>
        </p:txBody>
      </p:sp>
      <p:sp>
        <p:nvSpPr>
          <p:cNvPr id="27657" name="Text Box 9"/>
          <p:cNvSpPr txBox="1">
            <a:spLocks noChangeArrowheads="1"/>
          </p:cNvSpPr>
          <p:nvPr/>
        </p:nvSpPr>
        <p:spPr bwMode="auto">
          <a:xfrm>
            <a:off x="1331640" y="1124744"/>
            <a:ext cx="1800200" cy="3539430"/>
          </a:xfrm>
          <a:prstGeom prst="rect">
            <a:avLst/>
          </a:prstGeom>
          <a:noFill/>
          <a:ln w="9525">
            <a:noFill/>
            <a:miter lim="800000"/>
          </a:ln>
          <a:effectLst/>
        </p:spPr>
        <p:txBody>
          <a:bodyPr wrap="square">
            <a:spAutoFit/>
          </a:bodyPr>
          <a:lstStyle/>
          <a:p>
            <a:pPr>
              <a:spcBef>
                <a:spcPct val="50000"/>
              </a:spcBef>
            </a:pPr>
            <a:r>
              <a:rPr lang="zh-CN" altLang="en-US" sz="2800" b="1" dirty="0" smtClean="0">
                <a:solidFill>
                  <a:srgbClr val="7030A0"/>
                </a:solidFill>
                <a:latin typeface="黑体" panose="02010609060101010101" pitchFamily="49" charset="-122"/>
                <a:ea typeface="黑体" panose="02010609060101010101" pitchFamily="49" charset="-122"/>
              </a:rPr>
              <a:t>第一部分（</a:t>
            </a:r>
            <a:r>
              <a:rPr lang="en-US" altLang="zh-CN" sz="2800" b="1" dirty="0" smtClean="0">
                <a:solidFill>
                  <a:srgbClr val="7030A0"/>
                </a:solidFill>
                <a:latin typeface="黑体" panose="02010609060101010101" pitchFamily="49" charset="-122"/>
                <a:ea typeface="黑体" panose="02010609060101010101" pitchFamily="49" charset="-122"/>
              </a:rPr>
              <a:t>1</a:t>
            </a:r>
            <a:r>
              <a:rPr lang="zh-CN" altLang="en-US" sz="2800" b="1" dirty="0" smtClean="0">
                <a:solidFill>
                  <a:srgbClr val="7030A0"/>
                </a:solidFill>
                <a:latin typeface="黑体" panose="02010609060101010101" pitchFamily="49" charset="-122"/>
                <a:ea typeface="黑体" panose="02010609060101010101" pitchFamily="49" charset="-122"/>
              </a:rPr>
              <a:t>～</a:t>
            </a:r>
            <a:r>
              <a:rPr lang="en-US" altLang="zh-CN" sz="2800" b="1" dirty="0" smtClean="0">
                <a:solidFill>
                  <a:srgbClr val="7030A0"/>
                </a:solidFill>
                <a:latin typeface="黑体" panose="02010609060101010101" pitchFamily="49" charset="-122"/>
                <a:ea typeface="黑体" panose="02010609060101010101" pitchFamily="49" charset="-122"/>
              </a:rPr>
              <a:t>11</a:t>
            </a:r>
            <a:r>
              <a:rPr lang="zh-CN" altLang="en-US" sz="2800" b="1" dirty="0" smtClean="0">
                <a:solidFill>
                  <a:srgbClr val="7030A0"/>
                </a:solidFill>
                <a:latin typeface="黑体" panose="02010609060101010101" pitchFamily="49" charset="-122"/>
                <a:ea typeface="黑体" panose="02010609060101010101" pitchFamily="49" charset="-122"/>
              </a:rPr>
              <a:t>）：作者第一天随摄制组在各拉丹冬游览的所见所感</a:t>
            </a:r>
            <a:endParaRPr lang="zh-CN" altLang="en-US" sz="2800" b="1" dirty="0">
              <a:solidFill>
                <a:srgbClr val="7030A0"/>
              </a:solidFill>
              <a:latin typeface="黑体" panose="02010609060101010101" pitchFamily="49" charset="-122"/>
              <a:ea typeface="黑体" panose="02010609060101010101" pitchFamily="49" charset="-122"/>
            </a:endParaRPr>
          </a:p>
        </p:txBody>
      </p:sp>
      <p:sp>
        <p:nvSpPr>
          <p:cNvPr id="27658" name="Text Box 10"/>
          <p:cNvSpPr txBox="1">
            <a:spLocks noChangeArrowheads="1"/>
          </p:cNvSpPr>
          <p:nvPr/>
        </p:nvSpPr>
        <p:spPr bwMode="auto">
          <a:xfrm>
            <a:off x="1475656" y="5229200"/>
            <a:ext cx="7535760" cy="954107"/>
          </a:xfrm>
          <a:prstGeom prst="rect">
            <a:avLst/>
          </a:prstGeom>
          <a:noFill/>
          <a:ln w="9525">
            <a:noFill/>
            <a:miter lim="800000"/>
          </a:ln>
          <a:effectLst/>
        </p:spPr>
        <p:txBody>
          <a:bodyPr wrap="square">
            <a:spAutoFit/>
          </a:bodyPr>
          <a:lstStyle/>
          <a:p>
            <a:pPr>
              <a:spcBef>
                <a:spcPct val="50000"/>
              </a:spcBef>
            </a:pPr>
            <a:r>
              <a:rPr lang="zh-CN" altLang="en-US" sz="2800" b="1" dirty="0" smtClean="0">
                <a:solidFill>
                  <a:srgbClr val="7030A0"/>
                </a:solidFill>
                <a:latin typeface="黑体" panose="02010609060101010101" pitchFamily="49" charset="-122"/>
                <a:ea typeface="黑体" panose="02010609060101010101" pitchFamily="49" charset="-122"/>
              </a:rPr>
              <a:t>第二部分（</a:t>
            </a:r>
            <a:r>
              <a:rPr lang="en-US" altLang="zh-CN" sz="2800" b="1" dirty="0" smtClean="0">
                <a:solidFill>
                  <a:srgbClr val="7030A0"/>
                </a:solidFill>
                <a:latin typeface="黑体" panose="02010609060101010101" pitchFamily="49" charset="-122"/>
                <a:ea typeface="黑体" panose="02010609060101010101" pitchFamily="49" charset="-122"/>
              </a:rPr>
              <a:t>12</a:t>
            </a:r>
            <a:r>
              <a:rPr lang="zh-CN" altLang="en-US" sz="2800" b="1" dirty="0" smtClean="0">
                <a:solidFill>
                  <a:srgbClr val="7030A0"/>
                </a:solidFill>
                <a:latin typeface="黑体" panose="02010609060101010101" pitchFamily="49" charset="-122"/>
                <a:ea typeface="黑体" panose="02010609060101010101" pitchFamily="49" charset="-122"/>
              </a:rPr>
              <a:t>～</a:t>
            </a:r>
            <a:r>
              <a:rPr lang="en-US" altLang="zh-CN" sz="2800" b="1" dirty="0" smtClean="0">
                <a:solidFill>
                  <a:srgbClr val="7030A0"/>
                </a:solidFill>
                <a:latin typeface="黑体" panose="02010609060101010101" pitchFamily="49" charset="-122"/>
                <a:ea typeface="黑体" panose="02010609060101010101" pitchFamily="49" charset="-122"/>
              </a:rPr>
              <a:t>14</a:t>
            </a:r>
            <a:r>
              <a:rPr lang="zh-CN" altLang="en-US" sz="2800" b="1" dirty="0" smtClean="0">
                <a:solidFill>
                  <a:srgbClr val="7030A0"/>
                </a:solidFill>
                <a:latin typeface="黑体" panose="02010609060101010101" pitchFamily="49" charset="-122"/>
                <a:ea typeface="黑体" panose="02010609060101010101" pitchFamily="49" charset="-122"/>
              </a:rPr>
              <a:t>）：第二天在冰塔林的所见所感</a:t>
            </a:r>
            <a:endParaRPr lang="zh-CN" altLang="en-US" sz="2800" b="1" dirty="0">
              <a:solidFill>
                <a:srgbClr val="7030A0"/>
              </a:solidFill>
              <a:latin typeface="黑体" panose="02010609060101010101" pitchFamily="49" charset="-122"/>
              <a:ea typeface="黑体" panose="02010609060101010101" pitchFamily="49" charset="-122"/>
            </a:endParaRPr>
          </a:p>
        </p:txBody>
      </p:sp>
      <p:sp>
        <p:nvSpPr>
          <p:cNvPr id="27670" name="Text Box 22"/>
          <p:cNvSpPr txBox="1">
            <a:spLocks noChangeArrowheads="1"/>
          </p:cNvSpPr>
          <p:nvPr/>
        </p:nvSpPr>
        <p:spPr bwMode="auto">
          <a:xfrm>
            <a:off x="214282" y="1071546"/>
            <a:ext cx="762000" cy="5078313"/>
          </a:xfrm>
          <a:prstGeom prst="rect">
            <a:avLst/>
          </a:prstGeom>
          <a:noFill/>
          <a:ln w="9525">
            <a:noFill/>
            <a:miter lim="800000"/>
          </a:ln>
          <a:effectLst/>
        </p:spPr>
        <p:txBody>
          <a:bodyPr>
            <a:spAutoFit/>
          </a:bodyPr>
          <a:lstStyle/>
          <a:p>
            <a:pPr>
              <a:spcBef>
                <a:spcPct val="50000"/>
              </a:spcBef>
            </a:pPr>
            <a:r>
              <a:rPr lang="zh-CN" altLang="en-US" sz="3600" b="1" dirty="0" smtClean="0">
                <a:solidFill>
                  <a:srgbClr val="FF0000"/>
                </a:solidFill>
                <a:ea typeface="黑体" panose="02010609060101010101" pitchFamily="49" charset="-122"/>
              </a:rPr>
              <a:t>在长江源头各拉丹冬</a:t>
            </a:r>
            <a:endParaRPr lang="zh-CN" sz="3600" b="1" dirty="0">
              <a:solidFill>
                <a:srgbClr val="FF0000"/>
              </a:solidFill>
              <a:ea typeface="黑体" panose="02010609060101010101" pitchFamily="49" charset="-122"/>
            </a:endParaRPr>
          </a:p>
        </p:txBody>
      </p:sp>
      <p:sp>
        <p:nvSpPr>
          <p:cNvPr id="27" name="AutoShape 11"/>
          <p:cNvSpPr/>
          <p:nvPr/>
        </p:nvSpPr>
        <p:spPr bwMode="auto">
          <a:xfrm>
            <a:off x="3059832" y="1700808"/>
            <a:ext cx="311020" cy="3000396"/>
          </a:xfrm>
          <a:prstGeom prst="leftBrace">
            <a:avLst>
              <a:gd name="adj1" fmla="val 48333"/>
              <a:gd name="adj2" fmla="val 49752"/>
            </a:avLst>
          </a:prstGeom>
          <a:noFill/>
          <a:ln w="9525" cmpd="sng">
            <a:solidFill>
              <a:schemeClr val="tx1"/>
            </a:solidFill>
            <a:round/>
          </a:ln>
          <a:effectLst/>
        </p:spPr>
        <p:txBody>
          <a:bodyPr wrap="none" anchor="ctr"/>
          <a:lstStyle/>
          <a:p>
            <a:endParaRPr lang="zh-CN" altLang="en-US">
              <a:ln w="57150">
                <a:solidFill>
                  <a:schemeClr val="tx1"/>
                </a:solidFill>
              </a:ln>
            </a:endParaRPr>
          </a:p>
        </p:txBody>
      </p:sp>
      <p:sp>
        <p:nvSpPr>
          <p:cNvPr id="32" name="AutoShape 11"/>
          <p:cNvSpPr/>
          <p:nvPr/>
        </p:nvSpPr>
        <p:spPr bwMode="auto">
          <a:xfrm>
            <a:off x="1000100" y="1285860"/>
            <a:ext cx="285752" cy="4857784"/>
          </a:xfrm>
          <a:prstGeom prst="leftBrace">
            <a:avLst>
              <a:gd name="adj1" fmla="val 48333"/>
              <a:gd name="adj2" fmla="val 45242"/>
            </a:avLst>
          </a:prstGeom>
          <a:noFill/>
          <a:ln w="9525" cmpd="sng">
            <a:solidFill>
              <a:schemeClr val="tx1"/>
            </a:solidFill>
            <a:round/>
          </a:ln>
          <a:effectLst/>
        </p:spPr>
        <p:txBody>
          <a:bodyPr wrap="none" anchor="ctr"/>
          <a:lstStyle/>
          <a:p>
            <a:endParaRPr lang="zh-CN" altLang="en-US">
              <a:ln w="57150">
                <a:solidFill>
                  <a:schemeClr val="tx1"/>
                </a:solidFill>
              </a:ln>
            </a:endParaRPr>
          </a:p>
        </p:txBody>
      </p:sp>
      <p:sp>
        <p:nvSpPr>
          <p:cNvPr id="21" name="云形 20"/>
          <p:cNvSpPr/>
          <p:nvPr/>
        </p:nvSpPr>
        <p:spPr>
          <a:xfrm>
            <a:off x="214282" y="124042"/>
            <a:ext cx="6000792" cy="928694"/>
          </a:xfrm>
          <a:prstGeom prst="cloud">
            <a:avLst/>
          </a:prstGeom>
          <a:ln>
            <a:solidFill>
              <a:srgbClr val="7030A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3600" b="1" dirty="0" smtClean="0">
                <a:latin typeface="黑体" panose="02010609060101010101" pitchFamily="49" charset="-122"/>
                <a:ea typeface="黑体" panose="02010609060101010101" pitchFamily="49" charset="-122"/>
              </a:rPr>
              <a:t>理清文章脉络</a:t>
            </a:r>
            <a:endParaRPr lang="zh-CN" altLang="en-US" sz="3600" b="1" dirty="0">
              <a:latin typeface="黑体" panose="02010609060101010101" pitchFamily="49" charset="-122"/>
              <a:ea typeface="黑体" panose="02010609060101010101" pitchFamily="49" charset="-122"/>
            </a:endParaRPr>
          </a:p>
        </p:txBody>
      </p:sp>
    </p:spTree>
  </p:cSld>
  <p:clrMapOvr>
    <a:masterClrMapping/>
  </p:clrMapOvr>
  <p:transition>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27670"/>
                                        </p:tgtEl>
                                        <p:attrNameLst>
                                          <p:attrName>style.visibility</p:attrName>
                                        </p:attrNameLst>
                                      </p:cBhvr>
                                      <p:to>
                                        <p:strVal val="visible"/>
                                      </p:to>
                                    </p:set>
                                    <p:anim from="(-#ppt_w/2)" to="(#ppt_x)" calcmode="lin" valueType="num">
                                      <p:cBhvr>
                                        <p:cTn id="7" dur="600" fill="hold">
                                          <p:stCondLst>
                                            <p:cond delay="0"/>
                                          </p:stCondLst>
                                        </p:cTn>
                                        <p:tgtEl>
                                          <p:spTgt spid="27670"/>
                                        </p:tgtEl>
                                        <p:attrNameLst>
                                          <p:attrName>ppt_x</p:attrName>
                                        </p:attrNameLst>
                                      </p:cBhvr>
                                    </p:anim>
                                    <p:anim from="0" to="-1.0" calcmode="lin" valueType="num">
                                      <p:cBhvr>
                                        <p:cTn id="8" dur="200" decel="50000" autoRev="1" fill="hold">
                                          <p:stCondLst>
                                            <p:cond delay="600"/>
                                          </p:stCondLst>
                                        </p:cTn>
                                        <p:tgtEl>
                                          <p:spTgt spid="27670"/>
                                        </p:tgtEl>
                                        <p:attrNameLst>
                                          <p:attrName>xshear</p:attrName>
                                        </p:attrNameLst>
                                      </p:cBhvr>
                                    </p:anim>
                                    <p:animScale>
                                      <p:cBhvr>
                                        <p:cTn id="9" dur="200" decel="100000" autoRev="1" fill="hold">
                                          <p:stCondLst>
                                            <p:cond delay="600"/>
                                          </p:stCondLst>
                                        </p:cTn>
                                        <p:tgtEl>
                                          <p:spTgt spid="27670"/>
                                        </p:tgtEl>
                                      </p:cBhvr>
                                      <p:from x="100000" y="100000"/>
                                      <p:to x="80000" y="100000"/>
                                    </p:animScale>
                                    <p:anim by="(#ppt_h/3+#ppt_w*0.1)" calcmode="lin" valueType="num">
                                      <p:cBhvr additive="sum">
                                        <p:cTn id="10" dur="200" decel="100000" autoRev="1" fill="hold">
                                          <p:stCondLst>
                                            <p:cond delay="600"/>
                                          </p:stCondLst>
                                        </p:cTn>
                                        <p:tgtEl>
                                          <p:spTgt spid="27670"/>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blinds(horizontal)">
                                      <p:cBhvr>
                                        <p:cTn id="15" dur="500"/>
                                        <p:tgtEl>
                                          <p:spTgt spid="32"/>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27657"/>
                                        </p:tgtEl>
                                        <p:attrNameLst>
                                          <p:attrName>style.visibility</p:attrName>
                                        </p:attrNameLst>
                                      </p:cBhvr>
                                      <p:to>
                                        <p:strVal val="visible"/>
                                      </p:to>
                                    </p:set>
                                    <p:animEffect transition="in" filter="dissolve">
                                      <p:cBhvr>
                                        <p:cTn id="20" dur="500"/>
                                        <p:tgtEl>
                                          <p:spTgt spid="27657"/>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7"/>
                                        </p:tgtEl>
                                        <p:attrNameLst>
                                          <p:attrName>style.visibility</p:attrName>
                                        </p:attrNameLst>
                                      </p:cBhvr>
                                      <p:to>
                                        <p:strVal val="visible"/>
                                      </p:to>
                                    </p:set>
                                    <p:anim calcmode="lin" valueType="num">
                                      <p:cBhvr additive="base">
                                        <p:cTn id="25" dur="500" fill="hold"/>
                                        <p:tgtEl>
                                          <p:spTgt spid="27"/>
                                        </p:tgtEl>
                                        <p:attrNameLst>
                                          <p:attrName>ppt_x</p:attrName>
                                        </p:attrNameLst>
                                      </p:cBhvr>
                                      <p:tavLst>
                                        <p:tav tm="0">
                                          <p:val>
                                            <p:strVal val="#ppt_x"/>
                                          </p:val>
                                        </p:tav>
                                        <p:tav tm="100000">
                                          <p:val>
                                            <p:strVal val="#ppt_x"/>
                                          </p:val>
                                        </p:tav>
                                      </p:tavLst>
                                    </p:anim>
                                    <p:anim calcmode="lin" valueType="num">
                                      <p:cBhvr additive="base">
                                        <p:cTn id="26"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9" presetClass="entr" presetSubtype="0" fill="hold" grpId="0" nodeType="clickEffect">
                                  <p:stCondLst>
                                    <p:cond delay="0"/>
                                  </p:stCondLst>
                                  <p:childTnLst>
                                    <p:set>
                                      <p:cBhvr>
                                        <p:cTn id="30" dur="1" fill="hold">
                                          <p:stCondLst>
                                            <p:cond delay="0"/>
                                          </p:stCondLst>
                                        </p:cTn>
                                        <p:tgtEl>
                                          <p:spTgt spid="27651"/>
                                        </p:tgtEl>
                                        <p:attrNameLst>
                                          <p:attrName>style.visibility</p:attrName>
                                        </p:attrNameLst>
                                      </p:cBhvr>
                                      <p:to>
                                        <p:strVal val="visible"/>
                                      </p:to>
                                    </p:set>
                                    <p:animEffect transition="in" filter="dissolve">
                                      <p:cBhvr>
                                        <p:cTn id="31" dur="500"/>
                                        <p:tgtEl>
                                          <p:spTgt spid="27651"/>
                                        </p:tgtEl>
                                      </p:cBhvr>
                                    </p:animEffect>
                                  </p:childTnLst>
                                </p:cTn>
                              </p:par>
                            </p:childTnLst>
                          </p:cTn>
                        </p:par>
                      </p:childTnLst>
                    </p:cTn>
                  </p:par>
                  <p:par>
                    <p:cTn id="32" fill="hold">
                      <p:stCondLst>
                        <p:cond delay="indefinite"/>
                      </p:stCondLst>
                      <p:childTnLst>
                        <p:par>
                          <p:cTn id="33" fill="hold">
                            <p:stCondLst>
                              <p:cond delay="0"/>
                            </p:stCondLst>
                            <p:childTnLst>
                              <p:par>
                                <p:cTn id="34" presetID="9" presetClass="entr" presetSubtype="0" fill="hold" grpId="0" nodeType="clickEffect">
                                  <p:stCondLst>
                                    <p:cond delay="0"/>
                                  </p:stCondLst>
                                  <p:childTnLst>
                                    <p:set>
                                      <p:cBhvr>
                                        <p:cTn id="35" dur="1" fill="hold">
                                          <p:stCondLst>
                                            <p:cond delay="0"/>
                                          </p:stCondLst>
                                        </p:cTn>
                                        <p:tgtEl>
                                          <p:spTgt spid="27652"/>
                                        </p:tgtEl>
                                        <p:attrNameLst>
                                          <p:attrName>style.visibility</p:attrName>
                                        </p:attrNameLst>
                                      </p:cBhvr>
                                      <p:to>
                                        <p:strVal val="visible"/>
                                      </p:to>
                                    </p:set>
                                    <p:animEffect transition="in" filter="dissolve">
                                      <p:cBhvr>
                                        <p:cTn id="36" dur="500"/>
                                        <p:tgtEl>
                                          <p:spTgt spid="27652"/>
                                        </p:tgtEl>
                                      </p:cBhvr>
                                    </p:animEffect>
                                  </p:childTnLst>
                                </p:cTn>
                              </p:par>
                            </p:childTnLst>
                          </p:cTn>
                        </p:par>
                      </p:childTnLst>
                    </p:cTn>
                  </p:par>
                  <p:par>
                    <p:cTn id="37" fill="hold">
                      <p:stCondLst>
                        <p:cond delay="indefinite"/>
                      </p:stCondLst>
                      <p:childTnLst>
                        <p:par>
                          <p:cTn id="38" fill="hold">
                            <p:stCondLst>
                              <p:cond delay="0"/>
                            </p:stCondLst>
                            <p:childTnLst>
                              <p:par>
                                <p:cTn id="39" presetID="9" presetClass="entr" presetSubtype="0" fill="hold" grpId="0" nodeType="clickEffect">
                                  <p:stCondLst>
                                    <p:cond delay="0"/>
                                  </p:stCondLst>
                                  <p:childTnLst>
                                    <p:set>
                                      <p:cBhvr>
                                        <p:cTn id="40" dur="1" fill="hold">
                                          <p:stCondLst>
                                            <p:cond delay="0"/>
                                          </p:stCondLst>
                                        </p:cTn>
                                        <p:tgtEl>
                                          <p:spTgt spid="27653"/>
                                        </p:tgtEl>
                                        <p:attrNameLst>
                                          <p:attrName>style.visibility</p:attrName>
                                        </p:attrNameLst>
                                      </p:cBhvr>
                                      <p:to>
                                        <p:strVal val="visible"/>
                                      </p:to>
                                    </p:set>
                                    <p:animEffect transition="in" filter="dissolve">
                                      <p:cBhvr>
                                        <p:cTn id="41" dur="500"/>
                                        <p:tgtEl>
                                          <p:spTgt spid="27653"/>
                                        </p:tgtEl>
                                      </p:cBhvr>
                                    </p:animEffect>
                                  </p:childTnLst>
                                </p:cTn>
                              </p:par>
                            </p:childTnLst>
                          </p:cTn>
                        </p:par>
                      </p:childTnLst>
                    </p:cTn>
                  </p:par>
                  <p:par>
                    <p:cTn id="42" fill="hold">
                      <p:stCondLst>
                        <p:cond delay="indefinite"/>
                      </p:stCondLst>
                      <p:childTnLst>
                        <p:par>
                          <p:cTn id="43" fill="hold">
                            <p:stCondLst>
                              <p:cond delay="0"/>
                            </p:stCondLst>
                            <p:childTnLst>
                              <p:par>
                                <p:cTn id="44" presetID="9" presetClass="entr" presetSubtype="0" fill="hold" grpId="0" nodeType="clickEffect">
                                  <p:stCondLst>
                                    <p:cond delay="0"/>
                                  </p:stCondLst>
                                  <p:childTnLst>
                                    <p:set>
                                      <p:cBhvr>
                                        <p:cTn id="45" dur="1" fill="hold">
                                          <p:stCondLst>
                                            <p:cond delay="0"/>
                                          </p:stCondLst>
                                        </p:cTn>
                                        <p:tgtEl>
                                          <p:spTgt spid="27658"/>
                                        </p:tgtEl>
                                        <p:attrNameLst>
                                          <p:attrName>style.visibility</p:attrName>
                                        </p:attrNameLst>
                                      </p:cBhvr>
                                      <p:to>
                                        <p:strVal val="visible"/>
                                      </p:to>
                                    </p:set>
                                    <p:animEffect transition="in" filter="dissolve">
                                      <p:cBhvr>
                                        <p:cTn id="46" dur="500"/>
                                        <p:tgtEl>
                                          <p:spTgt spid="276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1" grpId="0" autoUpdateAnimBg="0"/>
      <p:bldP spid="27652" grpId="0" autoUpdateAnimBg="0"/>
      <p:bldP spid="27653" grpId="0" autoUpdateAnimBg="0"/>
      <p:bldP spid="27657" grpId="0" autoUpdateAnimBg="0"/>
      <p:bldP spid="27658" grpId="0" autoUpdateAnimBg="0"/>
      <p:bldP spid="27670" grpId="0" autoUpdateAnimBg="0"/>
      <p:bldP spid="27" grpId="0" animBg="1"/>
      <p:bldP spid="3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lum/>
          </a:blip>
          <a:srcRect/>
          <a:stretch>
            <a:fillRect/>
          </a:stretch>
        </a:blipFill>
        <a:effectLst/>
      </p:bgPr>
    </p:bg>
    <p:spTree>
      <p:nvGrpSpPr>
        <p:cNvPr id="1" name=""/>
        <p:cNvGrpSpPr/>
        <p:nvPr/>
      </p:nvGrpSpPr>
      <p:grpSpPr>
        <a:xfrm>
          <a:off x="0" y="0"/>
          <a:ext cx="0" cy="0"/>
          <a:chOff x="0" y="0"/>
          <a:chExt cx="0" cy="0"/>
        </a:xfrm>
      </p:grpSpPr>
      <p:grpSp>
        <p:nvGrpSpPr>
          <p:cNvPr id="3" name="Group 24"/>
          <p:cNvGrpSpPr/>
          <p:nvPr/>
        </p:nvGrpSpPr>
        <p:grpSpPr bwMode="auto">
          <a:xfrm>
            <a:off x="357158" y="428604"/>
            <a:ext cx="3200400" cy="990600"/>
            <a:chOff x="0" y="0"/>
            <a:chExt cx="2016" cy="624"/>
          </a:xfrm>
        </p:grpSpPr>
        <p:sp>
          <p:nvSpPr>
            <p:cNvPr id="4" name="AutoShape 25"/>
            <p:cNvSpPr>
              <a:spLocks noChangeArrowheads="1"/>
            </p:cNvSpPr>
            <p:nvPr/>
          </p:nvSpPr>
          <p:spPr bwMode="auto">
            <a:xfrm>
              <a:off x="0" y="0"/>
              <a:ext cx="1824" cy="624"/>
            </a:xfrm>
            <a:prstGeom prst="roundRect">
              <a:avLst>
                <a:gd name="adj" fmla="val 16667"/>
              </a:avLst>
            </a:prstGeom>
            <a:gradFill rotWithShape="1">
              <a:gsLst>
                <a:gs pos="0">
                  <a:srgbClr val="00FFFF"/>
                </a:gs>
                <a:gs pos="50000">
                  <a:srgbClr val="FFFFCC"/>
                </a:gs>
                <a:gs pos="100000">
                  <a:srgbClr val="00FFFF"/>
                </a:gs>
              </a:gsLst>
              <a:lin ang="5400000" scaled="1"/>
            </a:gradFill>
            <a:ln w="28575" cmpd="sng">
              <a:solidFill>
                <a:srgbClr val="9900FF"/>
              </a:solidFill>
              <a:round/>
            </a:ln>
            <a:effectLst>
              <a:outerShdw dist="107763" dir="13500000" sx="75000" sy="75000" algn="tl" rotWithShape="0">
                <a:srgbClr val="FF9933">
                  <a:alpha val="50000"/>
                </a:srgbClr>
              </a:outerShdw>
            </a:effectLst>
          </p:spPr>
          <p:txBody>
            <a:bodyPr wrap="none" anchor="ctr"/>
            <a:lstStyle/>
            <a:p>
              <a:pPr algn="ctr"/>
              <a:endParaRPr lang="zh-CN" altLang="zh-CN" b="1">
                <a:solidFill>
                  <a:srgbClr val="CC0000"/>
                </a:solidFill>
              </a:endParaRPr>
            </a:p>
          </p:txBody>
        </p:sp>
        <p:sp>
          <p:nvSpPr>
            <p:cNvPr id="5" name="Text Box 26"/>
            <p:cNvSpPr txBox="1">
              <a:spLocks noChangeArrowheads="1"/>
            </p:cNvSpPr>
            <p:nvPr/>
          </p:nvSpPr>
          <p:spPr bwMode="auto">
            <a:xfrm>
              <a:off x="0" y="48"/>
              <a:ext cx="2016" cy="480"/>
            </a:xfrm>
            <a:prstGeom prst="rect">
              <a:avLst/>
            </a:prstGeom>
            <a:noFill/>
            <a:ln w="9525">
              <a:noFill/>
              <a:miter lim="800000"/>
            </a:ln>
            <a:effectLst/>
          </p:spPr>
          <p:txBody>
            <a:bodyPr>
              <a:spAutoFit/>
            </a:bodyPr>
            <a:lstStyle/>
            <a:p>
              <a:pPr algn="ctr"/>
              <a:r>
                <a:rPr lang="zh-CN" altLang="en-US" sz="4400" b="1" dirty="0" smtClean="0">
                  <a:solidFill>
                    <a:srgbClr val="CC0000"/>
                  </a:solidFill>
                  <a:latin typeface="Times New Roman" panose="02020603050405020304" pitchFamily="18" charset="0"/>
                  <a:ea typeface="方正姚体" panose="02010601030101010101" pitchFamily="2" charset="-122"/>
                </a:rPr>
                <a:t>重点突破</a:t>
              </a:r>
              <a:endParaRPr lang="zh-CN" sz="4400" b="1" dirty="0">
                <a:solidFill>
                  <a:srgbClr val="CC0000"/>
                </a:solidFill>
                <a:latin typeface="Times New Roman" panose="02020603050405020304" pitchFamily="18" charset="0"/>
                <a:ea typeface="方正姚体" panose="02010601030101010101" pitchFamily="2" charset="-122"/>
              </a:endParaRPr>
            </a:p>
          </p:txBody>
        </p:sp>
      </p:grpSp>
      <p:sp>
        <p:nvSpPr>
          <p:cNvPr id="6" name="Text Box 3"/>
          <p:cNvSpPr txBox="1">
            <a:spLocks noChangeArrowheads="1"/>
          </p:cNvSpPr>
          <p:nvPr/>
        </p:nvSpPr>
        <p:spPr bwMode="auto">
          <a:xfrm>
            <a:off x="857224" y="1643050"/>
            <a:ext cx="7786742" cy="1446550"/>
          </a:xfrm>
          <a:prstGeom prst="rect">
            <a:avLst/>
          </a:prstGeom>
          <a:noFill/>
          <a:ln w="9525">
            <a:noFill/>
            <a:miter lim="800000"/>
          </a:ln>
          <a:effectLst/>
        </p:spPr>
        <p:txBody>
          <a:bodyPr wrap="square">
            <a:spAutoFit/>
          </a:bodyPr>
          <a:lstStyle/>
          <a:p>
            <a:pPr>
              <a:spcBef>
                <a:spcPct val="50000"/>
              </a:spcBef>
            </a:pPr>
            <a:r>
              <a:rPr lang="zh-CN" altLang="en-US" sz="4400" dirty="0" smtClean="0">
                <a:latin typeface="隶书" panose="02010509060101010101" pitchFamily="49" charset="-122"/>
                <a:ea typeface="隶书" panose="02010509060101010101" pitchFamily="49" charset="-122"/>
              </a:rPr>
              <a:t>从文中看，各拉丹冬给作者的第一印象是怎样的？</a:t>
            </a:r>
            <a:endParaRPr lang="zh-CN" sz="4400" dirty="0">
              <a:latin typeface="隶书" panose="02010509060101010101" pitchFamily="49" charset="-122"/>
              <a:ea typeface="隶书" panose="02010509060101010101" pitchFamily="49" charset="-122"/>
            </a:endParaRPr>
          </a:p>
        </p:txBody>
      </p:sp>
      <p:sp>
        <p:nvSpPr>
          <p:cNvPr id="7" name="Text Box 3"/>
          <p:cNvSpPr txBox="1">
            <a:spLocks noChangeArrowheads="1"/>
          </p:cNvSpPr>
          <p:nvPr/>
        </p:nvSpPr>
        <p:spPr bwMode="auto">
          <a:xfrm>
            <a:off x="899592" y="3501008"/>
            <a:ext cx="7786742" cy="1938992"/>
          </a:xfrm>
          <a:prstGeom prst="rect">
            <a:avLst/>
          </a:prstGeom>
          <a:noFill/>
          <a:ln w="9525">
            <a:noFill/>
            <a:miter lim="800000"/>
          </a:ln>
          <a:effectLst/>
        </p:spPr>
        <p:txBody>
          <a:bodyPr wrap="square">
            <a:spAutoFit/>
          </a:bodyPr>
          <a:lstStyle/>
          <a:p>
            <a:pPr>
              <a:spcBef>
                <a:spcPct val="50000"/>
              </a:spcBef>
            </a:pPr>
            <a:r>
              <a:rPr lang="zh-CN" altLang="en-US" sz="4000" b="1" dirty="0" smtClean="0">
                <a:solidFill>
                  <a:srgbClr val="FF0000"/>
                </a:solidFill>
                <a:latin typeface="+mn-ea"/>
              </a:rPr>
              <a:t>有阴阳二坡，西北阴坡尽是冰雪，景色单调；东南阳坡变化多端，富有雕塑感。</a:t>
            </a:r>
            <a:endParaRPr lang="zh-CN" sz="4000" b="1" dirty="0">
              <a:solidFill>
                <a:srgbClr val="FF0000"/>
              </a:solidFill>
              <a:latin typeface="+mn-ea"/>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lum/>
          </a:blip>
          <a:srcRect/>
          <a:stretch>
            <a:fillRect/>
          </a:stretch>
        </a:blipFill>
        <a:effectLst/>
      </p:bgPr>
    </p:bg>
    <p:spTree>
      <p:nvGrpSpPr>
        <p:cNvPr id="1" name=""/>
        <p:cNvGrpSpPr/>
        <p:nvPr/>
      </p:nvGrpSpPr>
      <p:grpSpPr>
        <a:xfrm>
          <a:off x="0" y="0"/>
          <a:ext cx="0" cy="0"/>
          <a:chOff x="0" y="0"/>
          <a:chExt cx="0" cy="0"/>
        </a:xfrm>
      </p:grpSpPr>
      <p:sp>
        <p:nvSpPr>
          <p:cNvPr id="6" name="Text Box 3"/>
          <p:cNvSpPr txBox="1">
            <a:spLocks noChangeArrowheads="1"/>
          </p:cNvSpPr>
          <p:nvPr/>
        </p:nvSpPr>
        <p:spPr bwMode="auto">
          <a:xfrm>
            <a:off x="857224" y="1571612"/>
            <a:ext cx="7786742" cy="769441"/>
          </a:xfrm>
          <a:prstGeom prst="rect">
            <a:avLst/>
          </a:prstGeom>
          <a:noFill/>
          <a:ln w="9525">
            <a:noFill/>
            <a:miter lim="800000"/>
          </a:ln>
          <a:effectLst/>
        </p:spPr>
        <p:txBody>
          <a:bodyPr wrap="square">
            <a:spAutoFit/>
          </a:bodyPr>
          <a:lstStyle/>
          <a:p>
            <a:pPr>
              <a:spcBef>
                <a:spcPct val="50000"/>
              </a:spcBef>
            </a:pPr>
            <a:r>
              <a:rPr lang="zh-CN" altLang="en-US" sz="4400" dirty="0" smtClean="0">
                <a:latin typeface="隶书" panose="02010509060101010101" pitchFamily="49" charset="-122"/>
                <a:ea typeface="隶书" panose="02010509060101010101" pitchFamily="49" charset="-122"/>
              </a:rPr>
              <a:t>这里的气候有什么样的特点？</a:t>
            </a:r>
            <a:endParaRPr lang="zh-CN" sz="4400" dirty="0">
              <a:latin typeface="隶书" panose="02010509060101010101" pitchFamily="49" charset="-122"/>
              <a:ea typeface="隶书" panose="02010509060101010101" pitchFamily="49" charset="-122"/>
            </a:endParaRPr>
          </a:p>
        </p:txBody>
      </p:sp>
      <p:sp>
        <p:nvSpPr>
          <p:cNvPr id="7" name="Text Box 3"/>
          <p:cNvSpPr txBox="1">
            <a:spLocks noChangeArrowheads="1"/>
          </p:cNvSpPr>
          <p:nvPr/>
        </p:nvSpPr>
        <p:spPr bwMode="auto">
          <a:xfrm>
            <a:off x="827584" y="3140968"/>
            <a:ext cx="7786742" cy="707886"/>
          </a:xfrm>
          <a:prstGeom prst="rect">
            <a:avLst/>
          </a:prstGeom>
          <a:noFill/>
          <a:ln w="9525">
            <a:noFill/>
            <a:miter lim="800000"/>
          </a:ln>
          <a:effectLst/>
        </p:spPr>
        <p:txBody>
          <a:bodyPr wrap="square">
            <a:spAutoFit/>
          </a:bodyPr>
          <a:lstStyle/>
          <a:p>
            <a:pPr>
              <a:spcBef>
                <a:spcPct val="50000"/>
              </a:spcBef>
            </a:pPr>
            <a:r>
              <a:rPr lang="zh-CN" altLang="en-US" sz="4000" b="1" dirty="0" smtClean="0">
                <a:solidFill>
                  <a:srgbClr val="FF0000"/>
                </a:solidFill>
                <a:latin typeface="+mn-ea"/>
              </a:rPr>
              <a:t>严寒时间较长，天气阴晴变化快。</a:t>
            </a:r>
            <a:endParaRPr lang="zh-CN" sz="4000" b="1" dirty="0">
              <a:solidFill>
                <a:srgbClr val="FF0000"/>
              </a:solidFill>
              <a:latin typeface="+mn-ea"/>
            </a:endParaRPr>
          </a:p>
        </p:txBody>
      </p:sp>
    </p:spTree>
  </p:cSld>
  <p:clrMapOvr>
    <a:masterClrMapping/>
  </p:clrMapOvr>
  <p:transition>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lum/>
          </a:blip>
          <a:srcRect/>
          <a:stretch>
            <a:fillRect/>
          </a:stretch>
        </a:blipFill>
        <a:effectLst/>
      </p:bgPr>
    </p:bg>
    <p:spTree>
      <p:nvGrpSpPr>
        <p:cNvPr id="1" name=""/>
        <p:cNvGrpSpPr/>
        <p:nvPr/>
      </p:nvGrpSpPr>
      <p:grpSpPr>
        <a:xfrm>
          <a:off x="0" y="0"/>
          <a:ext cx="0" cy="0"/>
          <a:chOff x="0" y="0"/>
          <a:chExt cx="0" cy="0"/>
        </a:xfrm>
      </p:grpSpPr>
      <p:sp>
        <p:nvSpPr>
          <p:cNvPr id="6" name="Text Box 3"/>
          <p:cNvSpPr txBox="1">
            <a:spLocks noChangeArrowheads="1"/>
          </p:cNvSpPr>
          <p:nvPr/>
        </p:nvSpPr>
        <p:spPr bwMode="auto">
          <a:xfrm>
            <a:off x="395536" y="715343"/>
            <a:ext cx="8177562" cy="1446550"/>
          </a:xfrm>
          <a:prstGeom prst="rect">
            <a:avLst/>
          </a:prstGeom>
          <a:noFill/>
          <a:ln w="9525">
            <a:noFill/>
            <a:miter lim="800000"/>
          </a:ln>
          <a:effectLst/>
        </p:spPr>
        <p:txBody>
          <a:bodyPr wrap="square">
            <a:spAutoFit/>
          </a:bodyPr>
          <a:lstStyle/>
          <a:p>
            <a:pPr>
              <a:spcBef>
                <a:spcPct val="50000"/>
              </a:spcBef>
            </a:pPr>
            <a:r>
              <a:rPr lang="zh-CN" altLang="en-US" sz="4400" dirty="0" smtClean="0">
                <a:latin typeface="隶书" panose="02010509060101010101" pitchFamily="49" charset="-122"/>
                <a:ea typeface="隶书" panose="02010509060101010101" pitchFamily="49" charset="-122"/>
              </a:rPr>
              <a:t>在草坝子上“我们”的感受是怎样的？</a:t>
            </a:r>
            <a:endParaRPr lang="zh-CN" sz="4400" dirty="0">
              <a:latin typeface="隶书" panose="02010509060101010101" pitchFamily="49" charset="-122"/>
              <a:ea typeface="隶书" panose="02010509060101010101" pitchFamily="49" charset="-122"/>
            </a:endParaRPr>
          </a:p>
        </p:txBody>
      </p:sp>
      <p:sp>
        <p:nvSpPr>
          <p:cNvPr id="7" name="Text Box 3"/>
          <p:cNvSpPr txBox="1">
            <a:spLocks noChangeArrowheads="1"/>
          </p:cNvSpPr>
          <p:nvPr/>
        </p:nvSpPr>
        <p:spPr bwMode="auto">
          <a:xfrm>
            <a:off x="251520" y="2154336"/>
            <a:ext cx="8640960" cy="3785652"/>
          </a:xfrm>
          <a:prstGeom prst="rect">
            <a:avLst/>
          </a:prstGeom>
          <a:noFill/>
          <a:ln w="9525">
            <a:noFill/>
            <a:miter lim="800000"/>
          </a:ln>
          <a:effectLst/>
        </p:spPr>
        <p:txBody>
          <a:bodyPr wrap="square">
            <a:spAutoFit/>
          </a:bodyPr>
          <a:lstStyle/>
          <a:p>
            <a:pPr>
              <a:spcBef>
                <a:spcPct val="50000"/>
              </a:spcBef>
            </a:pPr>
            <a:r>
              <a:rPr lang="zh-CN" altLang="en-US" sz="4000" b="1" dirty="0" smtClean="0">
                <a:solidFill>
                  <a:srgbClr val="FF0000"/>
                </a:solidFill>
                <a:latin typeface="+mn-ea"/>
              </a:rPr>
              <a:t>喝上了长江源头的水很是兴奋；但高原反应厉害：力大如牛的安托师傅干起活儿来也不免气喘吁吁；手背生起冻疮，肩背脖颈疼痛得不敢活动，连夜高烧，不思饮食</a:t>
            </a:r>
            <a:r>
              <a:rPr lang="en-US" altLang="zh-CN" sz="4000" b="1" dirty="0" smtClean="0">
                <a:solidFill>
                  <a:srgbClr val="FF0000"/>
                </a:solidFill>
                <a:latin typeface="+mn-ea"/>
              </a:rPr>
              <a:t>……</a:t>
            </a:r>
            <a:r>
              <a:rPr lang="zh-CN" altLang="en-US" sz="4000" b="1" dirty="0" smtClean="0">
                <a:solidFill>
                  <a:srgbClr val="FF0000"/>
                </a:solidFill>
                <a:latin typeface="+mn-ea"/>
              </a:rPr>
              <a:t>活动时只能以极轻极慢动作进行。</a:t>
            </a:r>
            <a:endParaRPr lang="zh-CN" sz="4000" b="1" dirty="0">
              <a:solidFill>
                <a:srgbClr val="FF0000"/>
              </a:solidFill>
              <a:latin typeface="+mn-ea"/>
            </a:endParaRPr>
          </a:p>
        </p:txBody>
      </p:sp>
    </p:spTree>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lum/>
          </a:blip>
          <a:srcRect/>
          <a:stretch>
            <a:fillRect/>
          </a:stretch>
        </a:blipFill>
        <a:effectLst/>
      </p:bgPr>
    </p:bg>
    <p:spTree>
      <p:nvGrpSpPr>
        <p:cNvPr id="1" name=""/>
        <p:cNvGrpSpPr/>
        <p:nvPr/>
      </p:nvGrpSpPr>
      <p:grpSpPr>
        <a:xfrm>
          <a:off x="0" y="0"/>
          <a:ext cx="0" cy="0"/>
          <a:chOff x="0" y="0"/>
          <a:chExt cx="0" cy="0"/>
        </a:xfrm>
      </p:grpSpPr>
      <p:sp>
        <p:nvSpPr>
          <p:cNvPr id="6" name="Text Box 3"/>
          <p:cNvSpPr txBox="1">
            <a:spLocks noChangeArrowheads="1"/>
          </p:cNvSpPr>
          <p:nvPr/>
        </p:nvSpPr>
        <p:spPr bwMode="auto">
          <a:xfrm>
            <a:off x="323528" y="548680"/>
            <a:ext cx="6624736" cy="769441"/>
          </a:xfrm>
          <a:prstGeom prst="rect">
            <a:avLst/>
          </a:prstGeom>
          <a:noFill/>
          <a:ln w="9525">
            <a:noFill/>
            <a:miter lim="800000"/>
          </a:ln>
          <a:effectLst/>
        </p:spPr>
        <p:txBody>
          <a:bodyPr wrap="square">
            <a:spAutoFit/>
          </a:bodyPr>
          <a:lstStyle/>
          <a:p>
            <a:pPr>
              <a:spcBef>
                <a:spcPct val="50000"/>
              </a:spcBef>
            </a:pPr>
            <a:r>
              <a:rPr lang="zh-CN" altLang="en-US" sz="4400" dirty="0" smtClean="0">
                <a:latin typeface="隶书" panose="02010509060101010101" pitchFamily="49" charset="-122"/>
                <a:ea typeface="隶书" panose="02010509060101010101" pitchFamily="49" charset="-122"/>
              </a:rPr>
              <a:t>冰塔林有什么样的特点？</a:t>
            </a:r>
            <a:endParaRPr lang="zh-CN" sz="4400" dirty="0">
              <a:latin typeface="隶书" panose="02010509060101010101" pitchFamily="49" charset="-122"/>
              <a:ea typeface="隶书" panose="02010509060101010101" pitchFamily="49" charset="-122"/>
            </a:endParaRPr>
          </a:p>
        </p:txBody>
      </p:sp>
      <p:sp>
        <p:nvSpPr>
          <p:cNvPr id="7" name="Text Box 3"/>
          <p:cNvSpPr txBox="1">
            <a:spLocks noChangeArrowheads="1"/>
          </p:cNvSpPr>
          <p:nvPr/>
        </p:nvSpPr>
        <p:spPr bwMode="auto">
          <a:xfrm>
            <a:off x="323528" y="1484784"/>
            <a:ext cx="4357718" cy="5016758"/>
          </a:xfrm>
          <a:prstGeom prst="rect">
            <a:avLst/>
          </a:prstGeom>
          <a:noFill/>
          <a:ln w="9525">
            <a:noFill/>
            <a:miter lim="800000"/>
          </a:ln>
          <a:effectLst/>
        </p:spPr>
        <p:txBody>
          <a:bodyPr wrap="square">
            <a:spAutoFit/>
          </a:bodyPr>
          <a:lstStyle/>
          <a:p>
            <a:pPr>
              <a:spcBef>
                <a:spcPct val="50000"/>
              </a:spcBef>
            </a:pPr>
            <a:r>
              <a:rPr lang="zh-CN" altLang="en-US" sz="4000" b="1" dirty="0" smtClean="0">
                <a:solidFill>
                  <a:srgbClr val="FF0000"/>
                </a:solidFill>
                <a:latin typeface="+mn-ea"/>
              </a:rPr>
              <a:t>晶莹连绵的冰峰，平坦辽阔的冰河，天地间浩浩苍苍，冰山像屏风，精雕细刻着各种图案。冰塔林就由许多冰的庄园冰的院落组成，自成一天地。</a:t>
            </a:r>
            <a:endParaRPr lang="zh-CN" sz="4000" b="1" dirty="0">
              <a:solidFill>
                <a:srgbClr val="FF0000"/>
              </a:solidFill>
              <a:latin typeface="+mn-ea"/>
            </a:endParaRPr>
          </a:p>
        </p:txBody>
      </p:sp>
      <p:pic>
        <p:nvPicPr>
          <p:cNvPr id="4" name="图片 3" descr="u=704591150,3382896530&amp;fm=27&amp;gp=0.jpg"/>
          <p:cNvPicPr>
            <a:picLocks noChangeAspect="1"/>
          </p:cNvPicPr>
          <p:nvPr/>
        </p:nvPicPr>
        <p:blipFill>
          <a:blip r:embed="rId2" cstate="print"/>
          <a:stretch>
            <a:fillRect/>
          </a:stretch>
        </p:blipFill>
        <p:spPr>
          <a:xfrm>
            <a:off x="4881566" y="1700808"/>
            <a:ext cx="4262434" cy="2617134"/>
          </a:xfrm>
          <a:prstGeom prst="rect">
            <a:avLst/>
          </a:prstGeom>
        </p:spPr>
      </p:pic>
      <p:pic>
        <p:nvPicPr>
          <p:cNvPr id="5" name="图片 4" descr="下载 (4).jpg"/>
          <p:cNvPicPr>
            <a:picLocks noChangeAspect="1"/>
          </p:cNvPicPr>
          <p:nvPr/>
        </p:nvPicPr>
        <p:blipFill>
          <a:blip r:embed="rId3" cstate="print"/>
          <a:stretch>
            <a:fillRect/>
          </a:stretch>
        </p:blipFill>
        <p:spPr>
          <a:xfrm>
            <a:off x="4857720" y="4357694"/>
            <a:ext cx="4286280" cy="2500306"/>
          </a:xfrm>
          <a:prstGeom prst="rect">
            <a:avLst/>
          </a:prstGeom>
        </p:spPr>
      </p:pic>
    </p:spTree>
  </p:cSld>
  <p:clrMapOvr>
    <a:masterClrMapping/>
  </p:clrMapOvr>
  <p:transition>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9"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dissolve">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lum/>
          </a:blip>
          <a:srcRect/>
          <a:stretch>
            <a:fillRect/>
          </a:stretch>
        </a:blipFill>
        <a:effectLst/>
      </p:bgPr>
    </p:bg>
    <p:spTree>
      <p:nvGrpSpPr>
        <p:cNvPr id="1" name=""/>
        <p:cNvGrpSpPr/>
        <p:nvPr/>
      </p:nvGrpSpPr>
      <p:grpSpPr>
        <a:xfrm>
          <a:off x="0" y="0"/>
          <a:ext cx="0" cy="0"/>
          <a:chOff x="0" y="0"/>
          <a:chExt cx="0" cy="0"/>
        </a:xfrm>
      </p:grpSpPr>
      <p:sp>
        <p:nvSpPr>
          <p:cNvPr id="6" name="Text Box 3"/>
          <p:cNvSpPr txBox="1">
            <a:spLocks noChangeArrowheads="1"/>
          </p:cNvSpPr>
          <p:nvPr/>
        </p:nvSpPr>
        <p:spPr bwMode="auto">
          <a:xfrm>
            <a:off x="539552" y="404664"/>
            <a:ext cx="7786742" cy="1446550"/>
          </a:xfrm>
          <a:prstGeom prst="rect">
            <a:avLst/>
          </a:prstGeom>
          <a:noFill/>
          <a:ln w="9525">
            <a:noFill/>
            <a:miter lim="800000"/>
          </a:ln>
          <a:effectLst/>
        </p:spPr>
        <p:txBody>
          <a:bodyPr wrap="square">
            <a:spAutoFit/>
          </a:bodyPr>
          <a:lstStyle/>
          <a:p>
            <a:pPr>
              <a:spcBef>
                <a:spcPct val="50000"/>
              </a:spcBef>
            </a:pPr>
            <a:r>
              <a:rPr lang="zh-CN" altLang="en-US" sz="4400" dirty="0" smtClean="0">
                <a:latin typeface="隶书" panose="02010509060101010101" pitchFamily="49" charset="-122"/>
                <a:ea typeface="隶书" panose="02010509060101010101" pitchFamily="49" charset="-122"/>
              </a:rPr>
              <a:t>这里的冰窟是不是特别冷？从哪里可以看出来？</a:t>
            </a:r>
            <a:endParaRPr lang="zh-CN" sz="4400" dirty="0">
              <a:latin typeface="隶书" panose="02010509060101010101" pitchFamily="49" charset="-122"/>
              <a:ea typeface="隶书" panose="02010509060101010101" pitchFamily="49" charset="-122"/>
            </a:endParaRPr>
          </a:p>
        </p:txBody>
      </p:sp>
      <p:sp>
        <p:nvSpPr>
          <p:cNvPr id="7" name="Text Box 3"/>
          <p:cNvSpPr txBox="1">
            <a:spLocks noChangeArrowheads="1"/>
          </p:cNvSpPr>
          <p:nvPr/>
        </p:nvSpPr>
        <p:spPr bwMode="auto">
          <a:xfrm>
            <a:off x="571472" y="2000240"/>
            <a:ext cx="8143932" cy="1938992"/>
          </a:xfrm>
          <a:prstGeom prst="rect">
            <a:avLst/>
          </a:prstGeom>
          <a:noFill/>
          <a:ln w="9525">
            <a:noFill/>
            <a:miter lim="800000"/>
          </a:ln>
          <a:effectLst/>
        </p:spPr>
        <p:txBody>
          <a:bodyPr wrap="square">
            <a:spAutoFit/>
          </a:bodyPr>
          <a:lstStyle/>
          <a:p>
            <a:pPr>
              <a:spcBef>
                <a:spcPct val="50000"/>
              </a:spcBef>
            </a:pPr>
            <a:r>
              <a:rPr lang="zh-CN" altLang="en-US" sz="4000" b="1" dirty="0" smtClean="0">
                <a:solidFill>
                  <a:srgbClr val="FF0000"/>
                </a:solidFill>
                <a:latin typeface="+mn-ea"/>
              </a:rPr>
              <a:t>不是。从文章第</a:t>
            </a:r>
            <a:r>
              <a:rPr lang="en-US" altLang="zh-CN" sz="4000" b="1" dirty="0" smtClean="0">
                <a:solidFill>
                  <a:srgbClr val="FF0000"/>
                </a:solidFill>
                <a:latin typeface="+mn-ea"/>
              </a:rPr>
              <a:t>10</a:t>
            </a:r>
            <a:r>
              <a:rPr lang="zh-CN" altLang="en-US" sz="4000" b="1" dirty="0" smtClean="0">
                <a:solidFill>
                  <a:srgbClr val="FF0000"/>
                </a:solidFill>
                <a:latin typeface="+mn-ea"/>
              </a:rPr>
              <a:t>段可以看出来，这里的冰窟比想象的要温暖，外罩一件皮夹克，居然感觉不到冷。</a:t>
            </a:r>
            <a:endParaRPr lang="zh-CN" sz="4000" b="1" dirty="0">
              <a:solidFill>
                <a:srgbClr val="FF0000"/>
              </a:solidFill>
              <a:latin typeface="+mn-ea"/>
            </a:endParaRPr>
          </a:p>
        </p:txBody>
      </p:sp>
      <p:pic>
        <p:nvPicPr>
          <p:cNvPr id="4" name="图片 3" descr="u=967508833,3424496746&amp;fm=27&amp;gp=0.jpg"/>
          <p:cNvPicPr>
            <a:picLocks noChangeAspect="1"/>
          </p:cNvPicPr>
          <p:nvPr/>
        </p:nvPicPr>
        <p:blipFill>
          <a:blip r:embed="rId2" cstate="print"/>
          <a:stretch>
            <a:fillRect/>
          </a:stretch>
        </p:blipFill>
        <p:spPr>
          <a:xfrm>
            <a:off x="2051720" y="4175170"/>
            <a:ext cx="4833938" cy="2682830"/>
          </a:xfrm>
          <a:prstGeom prst="rect">
            <a:avLst/>
          </a:prstGeom>
        </p:spPr>
      </p:pic>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ssolv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l="-10000" r="-13000" b="-4000"/>
          </a:stretch>
        </a:blipFill>
        <a:effectLst/>
      </p:bgPr>
    </p:bg>
    <p:spTree>
      <p:nvGrpSpPr>
        <p:cNvPr id="1" name=""/>
        <p:cNvGrpSpPr/>
        <p:nvPr/>
      </p:nvGrpSpPr>
      <p:grpSpPr>
        <a:xfrm>
          <a:off x="0" y="0"/>
          <a:ext cx="0" cy="0"/>
          <a:chOff x="0" y="0"/>
          <a:chExt cx="0" cy="0"/>
        </a:xfrm>
      </p:grpSpPr>
      <p:sp>
        <p:nvSpPr>
          <p:cNvPr id="2" name="矩形 1"/>
          <p:cNvSpPr/>
          <p:nvPr/>
        </p:nvSpPr>
        <p:spPr>
          <a:xfrm>
            <a:off x="285720" y="785794"/>
            <a:ext cx="8643998" cy="3785652"/>
          </a:xfrm>
          <a:prstGeom prst="rect">
            <a:avLst/>
          </a:prstGeom>
        </p:spPr>
        <p:txBody>
          <a:bodyPr wrap="square">
            <a:spAutoFit/>
          </a:bodyPr>
          <a:lstStyle/>
          <a:p>
            <a:pPr algn="ctr"/>
            <a:r>
              <a:rPr lang="zh-CN" altLang="en-US" sz="12000" dirty="0" smtClean="0">
                <a:latin typeface="隶书" panose="02010509060101010101" pitchFamily="49" charset="-122"/>
                <a:ea typeface="隶书" panose="02010509060101010101" pitchFamily="49" charset="-122"/>
              </a:rPr>
              <a:t>在长江源头各拉丹冬</a:t>
            </a:r>
            <a:endParaRPr lang="zh-CN" altLang="en-US" sz="12000" dirty="0">
              <a:latin typeface="隶书" panose="02010509060101010101" pitchFamily="49" charset="-122"/>
              <a:ea typeface="隶书" panose="020105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lum/>
          </a:blip>
          <a:srcRect/>
          <a:stretch>
            <a:fillRect/>
          </a:stretch>
        </a:blipFill>
        <a:effectLst/>
      </p:bgPr>
    </p:bg>
    <p:spTree>
      <p:nvGrpSpPr>
        <p:cNvPr id="1" name=""/>
        <p:cNvGrpSpPr/>
        <p:nvPr/>
      </p:nvGrpSpPr>
      <p:grpSpPr>
        <a:xfrm>
          <a:off x="0" y="0"/>
          <a:ext cx="0" cy="0"/>
          <a:chOff x="0" y="0"/>
          <a:chExt cx="0" cy="0"/>
        </a:xfrm>
      </p:grpSpPr>
      <p:grpSp>
        <p:nvGrpSpPr>
          <p:cNvPr id="2" name="Group 24"/>
          <p:cNvGrpSpPr/>
          <p:nvPr/>
        </p:nvGrpSpPr>
        <p:grpSpPr bwMode="auto">
          <a:xfrm>
            <a:off x="357158" y="428604"/>
            <a:ext cx="3200400" cy="990600"/>
            <a:chOff x="0" y="0"/>
            <a:chExt cx="2016" cy="624"/>
          </a:xfrm>
        </p:grpSpPr>
        <p:sp>
          <p:nvSpPr>
            <p:cNvPr id="3" name="AutoShape 25"/>
            <p:cNvSpPr>
              <a:spLocks noChangeArrowheads="1"/>
            </p:cNvSpPr>
            <p:nvPr/>
          </p:nvSpPr>
          <p:spPr bwMode="auto">
            <a:xfrm>
              <a:off x="0" y="0"/>
              <a:ext cx="1824" cy="624"/>
            </a:xfrm>
            <a:prstGeom prst="roundRect">
              <a:avLst>
                <a:gd name="adj" fmla="val 16667"/>
              </a:avLst>
            </a:prstGeom>
            <a:gradFill rotWithShape="1">
              <a:gsLst>
                <a:gs pos="0">
                  <a:srgbClr val="00FFFF"/>
                </a:gs>
                <a:gs pos="50000">
                  <a:srgbClr val="FFFFCC"/>
                </a:gs>
                <a:gs pos="100000">
                  <a:srgbClr val="00FFFF"/>
                </a:gs>
              </a:gsLst>
              <a:lin ang="5400000" scaled="1"/>
            </a:gradFill>
            <a:ln w="28575" cmpd="sng">
              <a:solidFill>
                <a:srgbClr val="9900FF"/>
              </a:solidFill>
              <a:round/>
            </a:ln>
            <a:effectLst>
              <a:outerShdw dist="107763" dir="13500000" sx="75000" sy="75000" algn="tl" rotWithShape="0">
                <a:srgbClr val="FF9933">
                  <a:alpha val="50000"/>
                </a:srgbClr>
              </a:outerShdw>
            </a:effectLst>
          </p:spPr>
          <p:txBody>
            <a:bodyPr wrap="none" anchor="ctr"/>
            <a:lstStyle/>
            <a:p>
              <a:pPr algn="ctr"/>
              <a:endParaRPr lang="zh-CN" altLang="zh-CN" b="1">
                <a:solidFill>
                  <a:srgbClr val="CC0000"/>
                </a:solidFill>
              </a:endParaRPr>
            </a:p>
          </p:txBody>
        </p:sp>
        <p:sp>
          <p:nvSpPr>
            <p:cNvPr id="4" name="Text Box 26"/>
            <p:cNvSpPr txBox="1">
              <a:spLocks noChangeArrowheads="1"/>
            </p:cNvSpPr>
            <p:nvPr/>
          </p:nvSpPr>
          <p:spPr bwMode="auto">
            <a:xfrm>
              <a:off x="0" y="48"/>
              <a:ext cx="2016" cy="480"/>
            </a:xfrm>
            <a:prstGeom prst="rect">
              <a:avLst/>
            </a:prstGeom>
            <a:noFill/>
            <a:ln w="9525">
              <a:noFill/>
              <a:miter lim="800000"/>
            </a:ln>
            <a:effectLst/>
          </p:spPr>
          <p:txBody>
            <a:bodyPr>
              <a:spAutoFit/>
            </a:bodyPr>
            <a:lstStyle/>
            <a:p>
              <a:pPr algn="ctr"/>
              <a:r>
                <a:rPr lang="zh-CN" altLang="en-US" sz="4400" b="1" dirty="0" smtClean="0">
                  <a:solidFill>
                    <a:srgbClr val="CC0000"/>
                  </a:solidFill>
                  <a:latin typeface="Times New Roman" panose="02020603050405020304" pitchFamily="18" charset="0"/>
                  <a:ea typeface="方正姚体" panose="02010601030101010101" pitchFamily="2" charset="-122"/>
                </a:rPr>
                <a:t>课堂小结</a:t>
              </a:r>
              <a:endParaRPr lang="zh-CN" sz="4400" b="1" dirty="0">
                <a:solidFill>
                  <a:srgbClr val="CC0000"/>
                </a:solidFill>
                <a:latin typeface="Times New Roman" panose="02020603050405020304" pitchFamily="18" charset="0"/>
                <a:ea typeface="方正姚体" panose="02010601030101010101" pitchFamily="2" charset="-122"/>
              </a:endParaRPr>
            </a:p>
          </p:txBody>
        </p:sp>
      </p:grpSp>
      <p:sp>
        <p:nvSpPr>
          <p:cNvPr id="5" name="Text Box 3"/>
          <p:cNvSpPr txBox="1">
            <a:spLocks noChangeArrowheads="1"/>
          </p:cNvSpPr>
          <p:nvPr/>
        </p:nvSpPr>
        <p:spPr bwMode="auto">
          <a:xfrm>
            <a:off x="539552" y="1844824"/>
            <a:ext cx="8143932" cy="4154984"/>
          </a:xfrm>
          <a:prstGeom prst="rect">
            <a:avLst/>
          </a:prstGeom>
          <a:noFill/>
          <a:ln w="9525">
            <a:noFill/>
            <a:miter lim="800000"/>
          </a:ln>
          <a:effectLst/>
        </p:spPr>
        <p:txBody>
          <a:bodyPr wrap="square">
            <a:spAutoFit/>
          </a:bodyPr>
          <a:lstStyle/>
          <a:p>
            <a:pPr>
              <a:spcBef>
                <a:spcPct val="50000"/>
              </a:spcBef>
            </a:pPr>
            <a:r>
              <a:rPr lang="zh-CN" altLang="en-US" sz="4400" b="1" dirty="0" smtClean="0">
                <a:solidFill>
                  <a:srgbClr val="FF0000"/>
                </a:solidFill>
                <a:latin typeface="隶书" panose="02010509060101010101" pitchFamily="49" charset="-122"/>
                <a:ea typeface="隶书" panose="02010509060101010101" pitchFamily="49" charset="-122"/>
              </a:rPr>
              <a:t>这是一篇游记散文，作者按时间顺序写游览经历，重在写游历过程的所见所感，脉络清晰，层次清楚。通过它，我们了解了长江源头各拉丹冬的特点，感受了雪域高原的壮美景色。</a:t>
            </a:r>
            <a:endParaRPr lang="zh-CN" sz="4400" b="1" dirty="0">
              <a:solidFill>
                <a:srgbClr val="FF0000"/>
              </a:solidFill>
              <a:latin typeface="隶书" panose="02010509060101010101" pitchFamily="49" charset="-122"/>
              <a:ea typeface="隶书" panose="02010509060101010101" pitchFamily="49" charset="-122"/>
            </a:endParaRPr>
          </a:p>
        </p:txBody>
      </p:sp>
    </p:spTree>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785918" y="1428736"/>
            <a:ext cx="6286544" cy="3477875"/>
          </a:xfrm>
          <a:prstGeom prst="rect">
            <a:avLst/>
          </a:prstGeom>
          <a:noFill/>
        </p:spPr>
        <p:txBody>
          <a:bodyPr wrap="square" rtlCol="0">
            <a:spAutoFit/>
          </a:bodyPr>
          <a:lstStyle/>
          <a:p>
            <a:r>
              <a:rPr lang="zh-CN" altLang="en-US" sz="22000" b="1" dirty="0" smtClean="0">
                <a:solidFill>
                  <a:srgbClr val="7030A0"/>
                </a:solidFill>
                <a:latin typeface="+mj-ea"/>
                <a:ea typeface="+mj-ea"/>
              </a:rPr>
              <a:t>谢谢</a:t>
            </a:r>
            <a:endParaRPr lang="zh-CN" altLang="en-US" sz="22000" b="1" dirty="0">
              <a:solidFill>
                <a:srgbClr val="7030A0"/>
              </a:solidFill>
              <a:latin typeface="+mj-ea"/>
              <a:ea typeface="+mj-ea"/>
            </a:endParaRPr>
          </a:p>
        </p:txBody>
      </p:sp>
    </p:spTree>
  </p:cSld>
  <p:clrMapOvr>
    <a:masterClrMapping/>
  </p:clrMapOvr>
  <p:transition>
    <p:comb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lum/>
          </a:blip>
          <a:srcRect/>
          <a:stretch>
            <a:fillRect l="-12000" r="-12000"/>
          </a:stretch>
        </a:blipFill>
        <a:effectLst/>
      </p:bgPr>
    </p:bg>
    <p:spTree>
      <p:nvGrpSpPr>
        <p:cNvPr id="1" name=""/>
        <p:cNvGrpSpPr/>
        <p:nvPr/>
      </p:nvGrpSpPr>
      <p:grpSpPr>
        <a:xfrm>
          <a:off x="0" y="0"/>
          <a:ext cx="0" cy="0"/>
          <a:chOff x="0" y="0"/>
          <a:chExt cx="0" cy="0"/>
        </a:xfrm>
      </p:grpSpPr>
      <p:sp>
        <p:nvSpPr>
          <p:cNvPr id="2" name="矩形 1"/>
          <p:cNvSpPr/>
          <p:nvPr/>
        </p:nvSpPr>
        <p:spPr>
          <a:xfrm>
            <a:off x="2643158" y="3429000"/>
            <a:ext cx="6500842" cy="1107996"/>
          </a:xfrm>
          <a:prstGeom prst="rect">
            <a:avLst/>
          </a:prstGeom>
        </p:spPr>
        <p:txBody>
          <a:bodyPr wrap="square">
            <a:spAutoFit/>
          </a:bodyPr>
          <a:lstStyle/>
          <a:p>
            <a:r>
              <a:rPr lang="zh-CN" altLang="en-US" sz="6600" b="1" dirty="0" smtClean="0">
                <a:latin typeface="隶书" panose="02010509060101010101" pitchFamily="49" charset="-122"/>
                <a:ea typeface="隶书" panose="02010509060101010101" pitchFamily="49" charset="-122"/>
              </a:rPr>
              <a:t>各拉丹冬雪山</a:t>
            </a:r>
            <a:endParaRPr lang="zh-CN" altLang="en-US" sz="6600" dirty="0"/>
          </a:p>
        </p:txBody>
      </p:sp>
      <p:pic>
        <p:nvPicPr>
          <p:cNvPr id="3" name="天籁之爱(藏语版).mp3">
            <a:hlinkClick r:id="" action="ppaction://media"/>
          </p:cNvPr>
          <p:cNvPicPr>
            <a:picLocks noRot="1" noChangeAspect="1"/>
          </p:cNvPicPr>
          <p:nvPr>
            <a:audioFile r:link="rId2"/>
            <p:extLst>
              <p:ext uri="{DAA4B4D4-6D71-4841-9C94-3DE7FCFB9230}">
                <p14:media xmlns:p14="http://schemas.microsoft.com/office/powerpoint/2010/main" r:link="rId3"/>
              </p:ext>
            </p:extLst>
          </p:nvPr>
        </p:nvPicPr>
        <p:blipFill>
          <a:blip r:embed="rId4" cstate="print"/>
          <a:stretch>
            <a:fillRect/>
          </a:stretch>
        </p:blipFill>
        <p:spPr>
          <a:xfrm>
            <a:off x="7377130" y="571480"/>
            <a:ext cx="1000132" cy="1000132"/>
          </a:xfrm>
          <a:prstGeom prst="rect">
            <a:avLst/>
          </a:prstGeom>
        </p:spPr>
      </p:pic>
      <p:grpSp>
        <p:nvGrpSpPr>
          <p:cNvPr id="4" name="Group 24"/>
          <p:cNvGrpSpPr/>
          <p:nvPr/>
        </p:nvGrpSpPr>
        <p:grpSpPr bwMode="auto">
          <a:xfrm>
            <a:off x="285720" y="142852"/>
            <a:ext cx="3200400" cy="990600"/>
            <a:chOff x="0" y="0"/>
            <a:chExt cx="2016" cy="624"/>
          </a:xfrm>
        </p:grpSpPr>
        <p:sp>
          <p:nvSpPr>
            <p:cNvPr id="5" name="AutoShape 25"/>
            <p:cNvSpPr>
              <a:spLocks noChangeArrowheads="1"/>
            </p:cNvSpPr>
            <p:nvPr/>
          </p:nvSpPr>
          <p:spPr bwMode="auto">
            <a:xfrm>
              <a:off x="0" y="0"/>
              <a:ext cx="1824" cy="624"/>
            </a:xfrm>
            <a:prstGeom prst="roundRect">
              <a:avLst>
                <a:gd name="adj" fmla="val 16667"/>
              </a:avLst>
            </a:prstGeom>
            <a:gradFill rotWithShape="1">
              <a:gsLst>
                <a:gs pos="0">
                  <a:srgbClr val="00FFFF"/>
                </a:gs>
                <a:gs pos="50000">
                  <a:srgbClr val="FFFFCC"/>
                </a:gs>
                <a:gs pos="100000">
                  <a:srgbClr val="00FFFF"/>
                </a:gs>
              </a:gsLst>
              <a:lin ang="5400000" scaled="1"/>
            </a:gradFill>
            <a:ln w="28575" cmpd="sng">
              <a:solidFill>
                <a:srgbClr val="9900FF"/>
              </a:solidFill>
              <a:round/>
            </a:ln>
            <a:effectLst>
              <a:outerShdw dist="107763" dir="13500000" sx="75000" sy="75000" algn="tl" rotWithShape="0">
                <a:srgbClr val="FF9933">
                  <a:alpha val="50000"/>
                </a:srgbClr>
              </a:outerShdw>
            </a:effectLst>
          </p:spPr>
          <p:txBody>
            <a:bodyPr wrap="none" anchor="ctr"/>
            <a:lstStyle/>
            <a:p>
              <a:pPr algn="ctr"/>
              <a:endParaRPr lang="zh-CN" altLang="zh-CN" b="1">
                <a:solidFill>
                  <a:srgbClr val="CC0000"/>
                </a:solidFill>
              </a:endParaRPr>
            </a:p>
          </p:txBody>
        </p:sp>
        <p:sp>
          <p:nvSpPr>
            <p:cNvPr id="6" name="Text Box 26"/>
            <p:cNvSpPr txBox="1">
              <a:spLocks noChangeArrowheads="1"/>
            </p:cNvSpPr>
            <p:nvPr/>
          </p:nvSpPr>
          <p:spPr bwMode="auto">
            <a:xfrm>
              <a:off x="0" y="48"/>
              <a:ext cx="2016" cy="480"/>
            </a:xfrm>
            <a:prstGeom prst="rect">
              <a:avLst/>
            </a:prstGeom>
            <a:noFill/>
            <a:ln w="9525">
              <a:noFill/>
              <a:miter lim="800000"/>
            </a:ln>
            <a:effectLst/>
          </p:spPr>
          <p:txBody>
            <a:bodyPr>
              <a:spAutoFit/>
            </a:bodyPr>
            <a:lstStyle/>
            <a:p>
              <a:pPr algn="ctr"/>
              <a:r>
                <a:rPr lang="zh-CN" altLang="en-US" sz="4400" b="1" dirty="0" smtClean="0">
                  <a:solidFill>
                    <a:srgbClr val="CC0000"/>
                  </a:solidFill>
                  <a:latin typeface="Times New Roman" panose="02020603050405020304" pitchFamily="18" charset="0"/>
                  <a:ea typeface="方正姚体" panose="02010601030101010101" pitchFamily="2" charset="-122"/>
                </a:rPr>
                <a:t>全面感知</a:t>
              </a:r>
              <a:endParaRPr lang="zh-CN" sz="4400" b="1" dirty="0">
                <a:solidFill>
                  <a:srgbClr val="CC0000"/>
                </a:solidFill>
                <a:latin typeface="Times New Roman" panose="02020603050405020304" pitchFamily="18" charset="0"/>
                <a:ea typeface="方正姚体" panose="02010601030101010101" pitchFamily="2" charset="-122"/>
              </a:endParaRPr>
            </a:p>
          </p:txBody>
        </p:sp>
      </p:grpSp>
    </p:spTree>
  </p:cSld>
  <p:clrMapOvr>
    <a:masterClrMapping/>
  </p:clrMapOvr>
  <p:transition spd="med" advTm="5000">
    <p:pull/>
  </p:transition>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nextCondLst>
                <p:cond evt="onClick" delay="0">
                  <p:tgtEl>
                    <p:spTgt spid="3"/>
                  </p:tgtEl>
                </p:cond>
              </p:nextCondLst>
            </p:seq>
            <p:audio>
              <p:cMediaNode numSld="13">
                <p:cTn id="7" fill="hold" display="0">
                  <p:stCondLst>
                    <p:cond delay="indefinite"/>
                  </p:stCondLst>
                  <p:endCondLst>
                    <p:cond evt="onPrev" delay="0">
                      <p:tgtEl>
                        <p:sldTgt/>
                      </p:tgtEl>
                    </p:cond>
                    <p:cond evt="onStopAudio" delay="0">
                      <p:tgtEl>
                        <p:sldTgt/>
                      </p:tgtEl>
                    </p:cond>
                  </p:endCondLst>
                </p:cTn>
                <p:tgtEl>
                  <p:spTgt spid="3"/>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spd="med" advTm="5000">
    <p:dissolv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spd="med" advTm="5000">
    <p:wheel spokes="1"/>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spd="med" advTm="5000">
    <p:zoom dir="in"/>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lum/>
          </a:blip>
          <a:srcRect/>
          <a:stretch>
            <a:fillRect l="-9000" r="-9000"/>
          </a:stretch>
        </a:blipFill>
        <a:effectLst/>
      </p:bgPr>
    </p:bg>
    <p:spTree>
      <p:nvGrpSpPr>
        <p:cNvPr id="1" name=""/>
        <p:cNvGrpSpPr/>
        <p:nvPr/>
      </p:nvGrpSpPr>
      <p:grpSpPr>
        <a:xfrm>
          <a:off x="0" y="0"/>
          <a:ext cx="0" cy="0"/>
          <a:chOff x="0" y="0"/>
          <a:chExt cx="0" cy="0"/>
        </a:xfrm>
      </p:grpSpPr>
    </p:spTree>
  </p:cSld>
  <p:clrMapOvr>
    <a:masterClrMapping/>
  </p:clrMapOvr>
  <p:transition spd="med" advTm="5000">
    <p:split orient="ver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lum/>
          </a:blip>
          <a:srcRect/>
          <a:stretch>
            <a:fillRect l="-11000" r="-11000" b="-6000"/>
          </a:stretch>
        </a:blipFill>
        <a:effectLst/>
      </p:bgPr>
    </p:bg>
    <p:spTree>
      <p:nvGrpSpPr>
        <p:cNvPr id="1" name=""/>
        <p:cNvGrpSpPr/>
        <p:nvPr/>
      </p:nvGrpSpPr>
      <p:grpSpPr>
        <a:xfrm>
          <a:off x="0" y="0"/>
          <a:ext cx="0" cy="0"/>
          <a:chOff x="0" y="0"/>
          <a:chExt cx="0" cy="0"/>
        </a:xfrm>
      </p:grpSpPr>
    </p:spTree>
  </p:cSld>
  <p:clrMapOvr>
    <a:masterClrMapping/>
  </p:clrMapOvr>
  <p:transition spd="med" advTm="5000">
    <p:strips dir="ld"/>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1524</Words>
  <Application>WPS 演示</Application>
  <PresentationFormat>全屏显示(4:3)</PresentationFormat>
  <Paragraphs>98</Paragraphs>
  <Slides>31</Slides>
  <Notes>0</Notes>
  <HiddenSlides>0</HiddenSlides>
  <MMClips>1</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31</vt:i4>
      </vt:variant>
    </vt:vector>
  </HeadingPairs>
  <TitlesOfParts>
    <vt:vector size="46" baseType="lpstr">
      <vt:lpstr>Arial</vt:lpstr>
      <vt:lpstr>宋体</vt:lpstr>
      <vt:lpstr>Wingdings</vt:lpstr>
      <vt:lpstr>Calibri</vt:lpstr>
      <vt:lpstr>幼圆</vt:lpstr>
      <vt:lpstr>微软雅黑</vt:lpstr>
      <vt:lpstr>华文仿宋</vt:lpstr>
      <vt:lpstr>隶书</vt:lpstr>
      <vt:lpstr>Times New Roman</vt:lpstr>
      <vt:lpstr>方正姚体</vt:lpstr>
      <vt:lpstr>黑体</vt:lpstr>
      <vt:lpstr>Arial Unicode MS</vt:lpstr>
      <vt:lpstr>华文行楷</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
  <cp:lastModifiedBy>相忘于江湖</cp:lastModifiedBy>
  <cp:revision>88</cp:revision>
  <dcterms:created xsi:type="dcterms:W3CDTF">2018-03-08T07:32:13Z</dcterms:created>
  <dcterms:modified xsi:type="dcterms:W3CDTF">2018-03-08T07:32:31Z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2052-10.1.0.7224</vt:lpwstr>
  </property>
</Properties>
</file>