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9" r:id="rId2"/>
    <p:sldMasterId id="2147483671" r:id="rId3"/>
    <p:sldMasterId id="2147483683" r:id="rId4"/>
  </p:sldMasterIdLst>
  <p:sldIdLst>
    <p:sldId id="256" r:id="rId5"/>
    <p:sldId id="418" r:id="rId6"/>
    <p:sldId id="343" r:id="rId7"/>
    <p:sldId id="344" r:id="rId8"/>
    <p:sldId id="322" r:id="rId9"/>
    <p:sldId id="362" r:id="rId10"/>
    <p:sldId id="339" r:id="rId11"/>
    <p:sldId id="278" r:id="rId12"/>
    <p:sldId id="276" r:id="rId13"/>
    <p:sldId id="277" r:id="rId14"/>
    <p:sldId id="331" r:id="rId15"/>
    <p:sldId id="338" r:id="rId16"/>
    <p:sldId id="417" r:id="rId17"/>
    <p:sldId id="415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03" r:id="rId26"/>
    <p:sldId id="260" r:id="rId27"/>
    <p:sldId id="264" r:id="rId28"/>
    <p:sldId id="293" r:id="rId29"/>
    <p:sldId id="302" r:id="rId30"/>
    <p:sldId id="280" r:id="rId31"/>
    <p:sldId id="295" r:id="rId32"/>
    <p:sldId id="361" r:id="rId33"/>
    <p:sldId id="283" r:id="rId34"/>
  </p:sldIdLst>
  <p:sldSz cx="9144000" cy="6858000" type="screen4x3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72">
          <p15:clr>
            <a:srgbClr val="A4A3A4"/>
          </p15:clr>
        </p15:guide>
        <p15:guide id="2" pos="292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594" y="78"/>
      </p:cViewPr>
      <p:guideLst>
        <p:guide orient="horz" pos="2172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45003" cy="45003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tags" Target="tags/tag1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Master" Target="slideMasters/slideMaster4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endParaRPr lang="zh-CN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fld id="{9A0DB2DC-4C9A-4742-B13C-FB6460FD3503}" type="slidenum">
              <a:rPr lang="zh-CN" altLang="en-US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endParaRPr lang="zh-CN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fld id="{9A0DB2DC-4C9A-4742-B13C-FB6460FD3503}" type="slidenum">
              <a:rPr lang="zh-CN" altLang="en-US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endParaRPr lang="zh-CN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fld id="{9A0DB2DC-4C9A-4742-B13C-FB6460FD3503}" type="slidenum">
              <a:rPr lang="zh-CN" altLang="en-US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altLang="x-none" strike="noStrike" noProof="1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altLang="x-none" strike="noStrike" noProof="1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altLang="x-none" strike="noStrike" noProof="1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altLang="x-none" strike="noStrike" noProof="1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altLang="x-none" strike="noStrike" noProof="1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altLang="x-none" strike="noStrike" noProof="1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altLang="x-none" strike="noStrike" noProof="1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altLang="x-none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endParaRPr lang="zh-CN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fld id="{9A0DB2DC-4C9A-4742-B13C-FB6460FD3503}" type="slidenum">
              <a:rPr lang="zh-CN" altLang="en-US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altLang="x-none" strike="noStrike" noProof="1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altLang="x-none" strike="noStrike" noProof="1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altLang="x-none" strike="noStrike" noProof="1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endParaRPr lang="zh-CN" altLang="en-US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endParaRPr lang="zh-CN" altLang="en-US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fld id="{9A0DB2DC-4C9A-4742-B13C-FB6460FD3503}" type="slidenum">
              <a:rPr lang="zh-CN" altLang="en-US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endParaRPr lang="zh-CN" altLang="en-US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endParaRPr lang="zh-CN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fld id="{9A0DB2DC-4C9A-4742-B13C-FB6460FD3503}" type="slidenum">
              <a:rPr lang="zh-CN" altLang="en-US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fld id="{BB962C8B-B14F-4D97-AF65-F5344CB8AC3E}" type="datetime1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2021/4/29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endParaRPr lang="zh-CN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fld id="{9A0DB2DC-4C9A-4742-B13C-FB6460FD3503}" type="slidenum">
              <a:rPr lang="zh-CN" altLang="en-US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endParaRPr lang="zh-CN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fld id="{9A0DB2DC-4C9A-4742-B13C-FB6460FD3503}" type="slidenum">
              <a:rPr lang="zh-CN" altLang="en-US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endParaRPr lang="zh-CN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fld id="{9A0DB2DC-4C9A-4742-B13C-FB6460FD3503}" type="slidenum">
              <a:rPr lang="zh-CN" altLang="en-US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image" Target="../media/image1.png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10" Type="http://schemas.openxmlformats.org/officeDocument/2006/relationships/slideLayout" Target="../slideLayouts/slideLayout20.xml" /><Relationship Id="rId11" Type="http://schemas.openxmlformats.org/officeDocument/2006/relationships/slideLayout" Target="../slideLayouts/slideLayout21.xml" /><Relationship Id="rId12" Type="http://schemas.openxmlformats.org/officeDocument/2006/relationships/image" Target="../media/image1.pn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2.xml" /><Relationship Id="rId3" Type="http://schemas.openxmlformats.org/officeDocument/2006/relationships/slideLayout" Target="../slideLayouts/slideLayout13.xml" /><Relationship Id="rId4" Type="http://schemas.openxmlformats.org/officeDocument/2006/relationships/slideLayout" Target="../slideLayouts/slideLayout14.xml" /><Relationship Id="rId5" Type="http://schemas.openxmlformats.org/officeDocument/2006/relationships/slideLayout" Target="../slideLayouts/slideLayout15.xml" /><Relationship Id="rId6" Type="http://schemas.openxmlformats.org/officeDocument/2006/relationships/slideLayout" Target="../slideLayouts/slideLayout16.xml" /><Relationship Id="rId7" Type="http://schemas.openxmlformats.org/officeDocument/2006/relationships/slideLayout" Target="../slideLayouts/slideLayout17.xml" /><Relationship Id="rId8" Type="http://schemas.openxmlformats.org/officeDocument/2006/relationships/slideLayout" Target="../slideLayouts/slideLayout18.xml" /><Relationship Id="rId9" Type="http://schemas.openxmlformats.org/officeDocument/2006/relationships/slideLayout" Target="../slideLayouts/slideLayout19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10" Type="http://schemas.openxmlformats.org/officeDocument/2006/relationships/slideLayout" Target="../slideLayouts/slideLayout31.xml" /><Relationship Id="rId11" Type="http://schemas.openxmlformats.org/officeDocument/2006/relationships/slideLayout" Target="../slideLayouts/slideLayout32.xml" /><Relationship Id="rId12" Type="http://schemas.openxmlformats.org/officeDocument/2006/relationships/image" Target="../media/image1.png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23.xml" /><Relationship Id="rId3" Type="http://schemas.openxmlformats.org/officeDocument/2006/relationships/slideLayout" Target="../slideLayouts/slideLayout24.xml" /><Relationship Id="rId4" Type="http://schemas.openxmlformats.org/officeDocument/2006/relationships/slideLayout" Target="../slideLayouts/slideLayout25.xml" /><Relationship Id="rId5" Type="http://schemas.openxmlformats.org/officeDocument/2006/relationships/slideLayout" Target="../slideLayouts/slideLayout26.xml" /><Relationship Id="rId6" Type="http://schemas.openxmlformats.org/officeDocument/2006/relationships/slideLayout" Target="../slideLayouts/slideLayout27.xml" /><Relationship Id="rId7" Type="http://schemas.openxmlformats.org/officeDocument/2006/relationships/slideLayout" Target="../slideLayouts/slideLayout28.xml" /><Relationship Id="rId8" Type="http://schemas.openxmlformats.org/officeDocument/2006/relationships/slideLayout" Target="../slideLayouts/slideLayout29.xml" /><Relationship Id="rId9" Type="http://schemas.openxmlformats.org/officeDocument/2006/relationships/slideLayout" Target="../slideLayouts/slideLayout30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10" Type="http://schemas.openxmlformats.org/officeDocument/2006/relationships/slideLayout" Target="../slideLayouts/slideLayout42.xml" /><Relationship Id="rId11" Type="http://schemas.openxmlformats.org/officeDocument/2006/relationships/slideLayout" Target="../slideLayouts/slideLayout43.xml" /><Relationship Id="rId12" Type="http://schemas.openxmlformats.org/officeDocument/2006/relationships/image" Target="../media/image1.png" /><Relationship Id="rId13" Type="http://schemas.openxmlformats.org/officeDocument/2006/relationships/theme" Target="../theme/theme4.xml" /><Relationship Id="rId2" Type="http://schemas.openxmlformats.org/officeDocument/2006/relationships/slideLayout" Target="../slideLayouts/slideLayout34.xml" /><Relationship Id="rId3" Type="http://schemas.openxmlformats.org/officeDocument/2006/relationships/slideLayout" Target="../slideLayouts/slideLayout35.xml" /><Relationship Id="rId4" Type="http://schemas.openxmlformats.org/officeDocument/2006/relationships/slideLayout" Target="../slideLayouts/slideLayout36.xml" /><Relationship Id="rId5" Type="http://schemas.openxmlformats.org/officeDocument/2006/relationships/slideLayout" Target="../slideLayouts/slideLayout37.xml" /><Relationship Id="rId6" Type="http://schemas.openxmlformats.org/officeDocument/2006/relationships/slideLayout" Target="../slideLayouts/slideLayout38.xml" /><Relationship Id="rId7" Type="http://schemas.openxmlformats.org/officeDocument/2006/relationships/slideLayout" Target="../slideLayouts/slideLayout39.xml" /><Relationship Id="rId8" Type="http://schemas.openxmlformats.org/officeDocument/2006/relationships/slideLayout" Target="../slideLayouts/slideLayout40.xml" /><Relationship Id="rId9" Type="http://schemas.openxmlformats.org/officeDocument/2006/relationships/slideLayout" Target="../slideLayouts/slideLayout4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日期占位符 1025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fld id="{BB962C8B-B14F-4D97-AF65-F5344CB8AC3E}" type="datetime1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2021/4/29</a:t>
            </a:fld>
            <a:endParaRPr lang="zh-CN" altLang="en-US" strike="noStrike" noProof="1"/>
          </a:p>
        </p:txBody>
      </p:sp>
      <p:sp>
        <p:nvSpPr>
          <p:cNvPr id="1027" name="页脚占位符 1026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1028" name="灯片编号占位符 1027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  <p:sp>
        <p:nvSpPr>
          <p:cNvPr id="1029" name="标题 1028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</a:p>
        </p:txBody>
      </p:sp>
      <p:sp>
        <p:nvSpPr>
          <p:cNvPr id="1030" name="文本占位符 1029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标题 307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3074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body" idx="5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6148" name="Rectangle 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614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615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Arial" panose="020b0604020202020204" pitchFamily="34" charset="0"/>
                <a:cs typeface="+mn-ea"/>
              </a:rPr>
              <a:t>‹#›</a:t>
            </a:fld>
            <a:endParaRPr lang="en-US" altLang="x-none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标题 716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</a:p>
        </p:txBody>
      </p:sp>
      <p:sp>
        <p:nvSpPr>
          <p:cNvPr id="5123" name="文本占位符 7170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7172" name="日期占位符 717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7173" name="页脚占位符 71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7174" name="灯片编号占位符 71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/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image" Target="../media/image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image" Target="../media/image5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7" name="图片 13313" descr="0052"/>
          <p:cNvPicPr>
            <a:picLocks noChangeAspect="1"/>
          </p:cNvPicPr>
          <p:nvPr/>
        </p:nvPicPr>
        <p:blipFill>
          <a:blip r:embed="rId2">
            <a:clrChange>
              <a:clrFrom>
                <a:srgbClr val="DDDDDD"/>
              </a:clrFrom>
              <a:clrTo>
                <a:srgbClr val="DDDDDD">
                  <a:alpha val="0"/>
                </a:srgbClr>
              </a:clrTo>
            </a:clrChange>
          </a:blip>
          <a:srcRect r="-41"/>
          <a:stretch>
            <a:fillRect/>
          </a:stretch>
        </p:blipFill>
        <p:spPr>
          <a:xfrm>
            <a:off x="3536930" y="1268413"/>
            <a:ext cx="5607069" cy="410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文本框 13314"/>
          <p:cNvSpPr txBox="1"/>
          <p:nvPr/>
        </p:nvSpPr>
        <p:spPr>
          <a:xfrm>
            <a:off x="914400" y="1079500"/>
            <a:ext cx="1407450" cy="4483100"/>
          </a:xfrm>
          <a:prstGeom prst="rect">
            <a:avLst/>
          </a:prstGeom>
          <a:noFill/>
          <a:ln w="9525">
            <a:solidFill>
              <a:srgbClr val="800000"/>
            </a:solidFill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9600" b="1">
                <a:latin typeface="Times New Roman" panose="02020603050405020304" pitchFamily="18" charset="0"/>
                <a:ea typeface="华文行楷" panose="02010800040101010101" pitchFamily="2" charset="-122"/>
              </a:rPr>
              <a:t>六国论</a:t>
            </a:r>
          </a:p>
        </p:txBody>
      </p:sp>
      <p:sp>
        <p:nvSpPr>
          <p:cNvPr id="19459" name="文本框 13315"/>
          <p:cNvSpPr txBox="1"/>
          <p:nvPr/>
        </p:nvSpPr>
        <p:spPr>
          <a:xfrm>
            <a:off x="2476500" y="2667000"/>
            <a:ext cx="838200" cy="1555750"/>
          </a:xfrm>
          <a:prstGeom prst="rect">
            <a:avLst/>
          </a:prstGeom>
          <a:noFill/>
          <a:ln w="9525">
            <a:solidFill>
              <a:srgbClr val="800000"/>
            </a:solidFill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800" b="1">
                <a:latin typeface="Times New Roman" panose="02020603050405020304" pitchFamily="18" charset="0"/>
                <a:ea typeface="隶书" panose="02010509060101010101" pitchFamily="1" charset="-122"/>
              </a:rPr>
              <a:t>苏   洵</a:t>
            </a:r>
          </a:p>
        </p:txBody>
      </p:sp>
    </p:spTree>
  </p:cSld>
  <p:clrMapOvr>
    <a:masterClrMapping/>
  </p:clrMapOvr>
  <p:transition>
    <p:blinds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文本框 28673"/>
          <p:cNvSpPr txBox="1"/>
          <p:nvPr/>
        </p:nvSpPr>
        <p:spPr>
          <a:xfrm>
            <a:off x="755650" y="2971800"/>
            <a:ext cx="16700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不赂者</a:t>
            </a:r>
          </a:p>
        </p:txBody>
      </p:sp>
      <p:sp>
        <p:nvSpPr>
          <p:cNvPr id="28675" name="左大括号 28674"/>
          <p:cNvSpPr/>
          <p:nvPr/>
        </p:nvSpPr>
        <p:spPr>
          <a:xfrm>
            <a:off x="2339975" y="2205038"/>
            <a:ext cx="215900" cy="2160587"/>
          </a:xfrm>
          <a:prstGeom prst="leftBrace">
            <a:avLst>
              <a:gd name="adj1" fmla="val 83301"/>
              <a:gd name="adj2" fmla="val 50000"/>
            </a:avLst>
          </a:prstGeom>
          <a:noFill/>
          <a:ln w="25400" cap="flat" cmpd="sng">
            <a:solidFill>
              <a:srgbClr val="66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2700338" y="1985963"/>
            <a:ext cx="1341437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齐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3416300" y="1984375"/>
            <a:ext cx="33877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与嬴不助五国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8" name="文本框 28677"/>
          <p:cNvSpPr txBox="1"/>
          <p:nvPr/>
        </p:nvSpPr>
        <p:spPr>
          <a:xfrm>
            <a:off x="2700338" y="2917825"/>
            <a:ext cx="141287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燕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9" name="文本框 28678"/>
          <p:cNvSpPr txBox="1"/>
          <p:nvPr/>
        </p:nvSpPr>
        <p:spPr>
          <a:xfrm>
            <a:off x="3421063" y="2911475"/>
            <a:ext cx="30956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以荆卿为计</a:t>
            </a:r>
          </a:p>
        </p:txBody>
      </p:sp>
      <p:sp>
        <p:nvSpPr>
          <p:cNvPr id="28680" name="文本框 28679"/>
          <p:cNvSpPr txBox="1"/>
          <p:nvPr/>
        </p:nvSpPr>
        <p:spPr>
          <a:xfrm>
            <a:off x="2700338" y="3862388"/>
            <a:ext cx="13462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赵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1" name="文本框 28680"/>
          <p:cNvSpPr txBox="1"/>
          <p:nvPr/>
        </p:nvSpPr>
        <p:spPr>
          <a:xfrm>
            <a:off x="3419475" y="3860800"/>
            <a:ext cx="302418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牧以谗诛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2" name="右大括号 28681"/>
          <p:cNvSpPr/>
          <p:nvPr/>
        </p:nvSpPr>
        <p:spPr>
          <a:xfrm>
            <a:off x="6011863" y="2205038"/>
            <a:ext cx="312737" cy="2087562"/>
          </a:xfrm>
          <a:prstGeom prst="rightBrace">
            <a:avLst>
              <a:gd name="adj1" fmla="val 55564"/>
              <a:gd name="adj2" fmla="val 50000"/>
            </a:avLst>
          </a:prstGeom>
          <a:noFill/>
          <a:ln w="28575" cap="flat" cmpd="sng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8683" name="文本框 28682"/>
          <p:cNvSpPr txBox="1"/>
          <p:nvPr/>
        </p:nvSpPr>
        <p:spPr>
          <a:xfrm>
            <a:off x="6227763" y="2898775"/>
            <a:ext cx="205581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不能独完</a:t>
            </a:r>
          </a:p>
        </p:txBody>
      </p:sp>
      <p:sp>
        <p:nvSpPr>
          <p:cNvPr id="28684" name="直接连接符 28683"/>
          <p:cNvSpPr/>
          <p:nvPr/>
        </p:nvSpPr>
        <p:spPr>
          <a:xfrm>
            <a:off x="827088" y="4941888"/>
            <a:ext cx="7345362" cy="0"/>
          </a:xfrm>
          <a:prstGeom prst="line">
            <a:avLst/>
          </a:prstGeom>
          <a:ln w="19050" cap="flat" cmpd="sng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8685" name="文本框 28684"/>
          <p:cNvSpPr txBox="1"/>
          <p:nvPr/>
        </p:nvSpPr>
        <p:spPr>
          <a:xfrm>
            <a:off x="2195513" y="5084763"/>
            <a:ext cx="439261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不赂者以赂者丧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27089" y="503805"/>
            <a:ext cx="1598612" cy="584775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第三段</a:t>
            </a:r>
            <a:endParaRPr lang="zh-CN" altLang="en-US" sz="3200"/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6" grpId="0"/>
      <p:bldP spid="28677" grpId="0"/>
      <p:bldP spid="28678" grpId="0"/>
      <p:bldP spid="28679" grpId="0"/>
      <p:bldP spid="28680" grpId="0"/>
      <p:bldP spid="28681" grpId="0"/>
      <p:bldP spid="28683" grpId="0"/>
      <p:bldP spid="286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Text Box 2"/>
          <p:cNvSpPr txBox="1"/>
          <p:nvPr/>
        </p:nvSpPr>
        <p:spPr>
          <a:xfrm>
            <a:off x="822324" y="296863"/>
            <a:ext cx="6989891" cy="1066800"/>
          </a:xfrm>
          <a:prstGeom prst="rect">
            <a:avLst/>
          </a:prstGeom>
          <a:noFill/>
          <a:ln w="9525">
            <a:solidFill>
              <a:srgbClr val="800000"/>
            </a:solidFill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第四段在结构上的作用是什么？</a:t>
            </a:r>
          </a:p>
          <a:p>
            <a:pPr lvl="0" indent="0"/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第五段得出了什么结论？</a:t>
            </a:r>
          </a:p>
        </p:txBody>
      </p:sp>
      <p:sp>
        <p:nvSpPr>
          <p:cNvPr id="30723" name="Text Box 3"/>
          <p:cNvSpPr txBox="1"/>
          <p:nvPr/>
        </p:nvSpPr>
        <p:spPr>
          <a:xfrm>
            <a:off x="762000" y="1905000"/>
            <a:ext cx="19748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第四段</a:t>
            </a:r>
            <a:r>
              <a:rPr lang="en-US" altLang="x-none" sz="2800" b="1">
                <a:latin typeface="Arial" panose="020b0604020202020204" pitchFamily="34" charset="0"/>
                <a:ea typeface="Arial" panose="020b0604020202020204" pitchFamily="34" charset="0"/>
              </a:rPr>
              <a:t>------</a:t>
            </a:r>
          </a:p>
        </p:txBody>
      </p:sp>
      <p:sp>
        <p:nvSpPr>
          <p:cNvPr id="30724" name="Text Box 4"/>
          <p:cNvSpPr txBox="1"/>
          <p:nvPr/>
        </p:nvSpPr>
        <p:spPr>
          <a:xfrm>
            <a:off x="762000" y="2743200"/>
            <a:ext cx="19748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第五段</a:t>
            </a:r>
            <a:r>
              <a:rPr lang="en-US" altLang="x-none" sz="2800" b="1">
                <a:latin typeface="Arial" panose="020b0604020202020204" pitchFamily="34" charset="0"/>
                <a:ea typeface="Arial" panose="020b0604020202020204" pitchFamily="34" charset="0"/>
              </a:rPr>
              <a:t>------</a:t>
            </a:r>
          </a:p>
        </p:txBody>
      </p:sp>
      <p:sp>
        <p:nvSpPr>
          <p:cNvPr id="30725" name="Text Box 5"/>
          <p:cNvSpPr txBox="1"/>
          <p:nvPr/>
        </p:nvSpPr>
        <p:spPr>
          <a:xfrm>
            <a:off x="1295400" y="3886200"/>
            <a:ext cx="3070071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1">
                <a:ea typeface="宋体" panose="02010600030101010101" pitchFamily="2" charset="-122"/>
              </a:rPr>
              <a:t>借</a:t>
            </a:r>
            <a:r>
              <a:rPr lang="zh-CN" altLang="en-US" sz="2800" b="1" smtClean="0">
                <a:latin typeface="Arial" panose="020b0604020202020204" pitchFamily="34" charset="0"/>
                <a:ea typeface="宋体" panose="02010600030101010101" pitchFamily="2" charset="-122"/>
              </a:rPr>
              <a:t>古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（六国破亡）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6" name="Text Box 6"/>
          <p:cNvSpPr txBox="1"/>
          <p:nvPr/>
        </p:nvSpPr>
        <p:spPr>
          <a:xfrm>
            <a:off x="4191900" y="3886200"/>
            <a:ext cx="3791423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x-none" sz="2800" b="1">
                <a:latin typeface="Arial" panose="020b0604020202020204" pitchFamily="34" charset="0"/>
                <a:ea typeface="Arial" panose="020b0604020202020204" pitchFamily="34" charset="0"/>
              </a:rPr>
              <a:t>------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讽今（在六国下）</a:t>
            </a: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7" name="Text Box 7"/>
          <p:cNvSpPr txBox="1"/>
          <p:nvPr/>
        </p:nvSpPr>
        <p:spPr>
          <a:xfrm>
            <a:off x="1371600" y="4953000"/>
            <a:ext cx="12604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结论：</a:t>
            </a:r>
          </a:p>
        </p:txBody>
      </p:sp>
      <p:sp>
        <p:nvSpPr>
          <p:cNvPr id="30728" name="Text Box 8"/>
          <p:cNvSpPr txBox="1"/>
          <p:nvPr/>
        </p:nvSpPr>
        <p:spPr>
          <a:xfrm>
            <a:off x="2626690" y="4926471"/>
            <a:ext cx="341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勿从六国破亡之故事</a:t>
            </a:r>
          </a:p>
        </p:txBody>
      </p:sp>
      <p:sp>
        <p:nvSpPr>
          <p:cNvPr id="30729" name="Text Box 9"/>
          <p:cNvSpPr txBox="1"/>
          <p:nvPr/>
        </p:nvSpPr>
        <p:spPr>
          <a:xfrm>
            <a:off x="2830435" y="1905000"/>
            <a:ext cx="16192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承上启下</a:t>
            </a: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/>
      <p:bldP spid="30724" grpId="0"/>
      <p:bldP spid="30725" grpId="0"/>
      <p:bldP spid="30726" grpId="0"/>
      <p:bldP spid="30727" grpId="0"/>
      <p:bldP spid="30728" grpId="0"/>
      <p:bldP spid="307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1" name="文本框 31745"/>
          <p:cNvSpPr txBox="1"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0" hangingPunct="0"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2" name="文本框 31746"/>
          <p:cNvSpPr txBox="1"/>
          <p:nvPr/>
        </p:nvSpPr>
        <p:spPr>
          <a:xfrm>
            <a:off x="467995" y="404813"/>
            <a:ext cx="7929260" cy="914400"/>
          </a:xfrm>
          <a:prstGeom prst="rect">
            <a:avLst/>
          </a:prstGeom>
          <a:noFill/>
          <a:ln w="9525">
            <a:solidFill>
              <a:srgbClr val="800000"/>
            </a:solidFill>
          </a:ln>
        </p:spPr>
        <p:txBody>
          <a:bodyPr wrap="square" anchor="t">
            <a:spAutoFit/>
          </a:bodyPr>
          <a:lstStyle/>
          <a:p>
            <a:pPr lvl="0" indent="0" algn="ctr" eaLnBrk="0" hangingPunct="0">
              <a:spcBef>
                <a:spcPct val="50000"/>
              </a:spcBef>
            </a:pPr>
            <a:r>
              <a:rPr lang="zh-CN" altLang="en-US" sz="5400" smtClean="0">
                <a:latin typeface="Times New Roman" panose="02020603050405020304" pitchFamily="18" charset="0"/>
                <a:ea typeface="华文新魏" panose="02010800040101010101" pitchFamily="2" charset="-122"/>
              </a:rPr>
              <a:t>文章结</a:t>
            </a:r>
            <a:r>
              <a:rPr lang="zh-CN" altLang="en-US" sz="5400">
                <a:latin typeface="Times New Roman" panose="02020603050405020304" pitchFamily="18" charset="0"/>
                <a:ea typeface="华文新魏" panose="02010800040101010101" pitchFamily="2" charset="-122"/>
              </a:rPr>
              <a:t>构</a:t>
            </a:r>
          </a:p>
        </p:txBody>
      </p:sp>
      <p:sp>
        <p:nvSpPr>
          <p:cNvPr id="31748" name="文本框 31747"/>
          <p:cNvSpPr txBox="1"/>
          <p:nvPr/>
        </p:nvSpPr>
        <p:spPr>
          <a:xfrm>
            <a:off x="468630" y="1484630"/>
            <a:ext cx="7928625" cy="518160"/>
          </a:xfrm>
          <a:prstGeom prst="rect">
            <a:avLst/>
          </a:prstGeom>
          <a:noFill/>
          <a:ln w="9525">
            <a:solidFill>
              <a:srgbClr val="800000"/>
            </a:solidFill>
          </a:ln>
        </p:spPr>
        <p:txBody>
          <a:bodyPr wrap="square" anchor="t">
            <a:spAutoFit/>
          </a:bodyPr>
          <a:lstStyle/>
          <a:p>
            <a:pPr lvl="0" indent="0" eaLnBrk="0" hangingPunct="0">
              <a:spcBef>
                <a:spcPct val="50000"/>
              </a:spcBef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第一部分（1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）：提出中心论点和分论点</a:t>
            </a: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。</a:t>
            </a:r>
          </a:p>
        </p:txBody>
      </p:sp>
      <p:sp>
        <p:nvSpPr>
          <p:cNvPr id="31749" name="文本框 31748"/>
          <p:cNvSpPr txBox="1"/>
          <p:nvPr/>
        </p:nvSpPr>
        <p:spPr>
          <a:xfrm>
            <a:off x="471316" y="2229941"/>
            <a:ext cx="7928625" cy="2185214"/>
          </a:xfrm>
          <a:prstGeom prst="rect">
            <a:avLst/>
          </a:prstGeom>
          <a:noFill/>
          <a:ln w="9525">
            <a:solidFill>
              <a:srgbClr val="800000"/>
            </a:solidFill>
          </a:ln>
        </p:spPr>
        <p:txBody>
          <a:bodyPr wrap="square" anchor="t">
            <a:spAutoFit/>
          </a:bodyPr>
          <a:lstStyle/>
          <a:p>
            <a:pPr lvl="0" indent="0" eaLnBrk="0" hangingPunct="0">
              <a:spcBef>
                <a:spcPct val="50000"/>
              </a:spcBef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第二部分（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）：论证中心论点。</a:t>
            </a:r>
          </a:p>
          <a:p>
            <a:pPr lvl="0" indent="0" eaLnBrk="0" hangingPunct="0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Arial" panose="020b0604020202020204" pitchFamily="34" charset="0"/>
              </a:rPr>
              <a:t>第一层：论述“赂秦而力亏，破灭之道也”。</a:t>
            </a:r>
          </a:p>
          <a:p>
            <a:pPr lvl="0" indent="0" eaLnBrk="0" hangingPunct="0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Arial" panose="020b0604020202020204" pitchFamily="34" charset="0"/>
              </a:rPr>
              <a:t>第二层：</a:t>
            </a:r>
            <a:r>
              <a:rPr lang="zh-CN" altLang="en-US" b="1">
                <a:latin typeface="Times New Roman" panose="02020603050405020304" pitchFamily="18" charset="0"/>
                <a:ea typeface="Arial" panose="020b0604020202020204" pitchFamily="34" charset="0"/>
              </a:rPr>
              <a:t>论述“不赂者以赂者丧。盖失强援，不能独完”。</a:t>
            </a:r>
          </a:p>
        </p:txBody>
      </p:sp>
      <p:sp>
        <p:nvSpPr>
          <p:cNvPr id="31750" name="文本框 31749"/>
          <p:cNvSpPr txBox="1"/>
          <p:nvPr/>
        </p:nvSpPr>
        <p:spPr>
          <a:xfrm>
            <a:off x="467996" y="4599078"/>
            <a:ext cx="7929260" cy="1815882"/>
          </a:xfrm>
          <a:prstGeom prst="rect">
            <a:avLst/>
          </a:prstGeom>
          <a:noFill/>
          <a:ln w="9525">
            <a:solidFill>
              <a:srgbClr val="800000"/>
            </a:solidFill>
          </a:ln>
        </p:spPr>
        <p:txBody>
          <a:bodyPr wrap="square" anchor="t">
            <a:spAutoFit/>
          </a:bodyPr>
          <a:lstStyle/>
          <a:p>
            <a:pPr lvl="0" indent="0" eaLnBrk="0" hangingPunct="0">
              <a:spcBef>
                <a:spcPct val="50000"/>
              </a:spcBef>
              <a:buChar char="•"/>
            </a:pP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第三部分（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）：作出结论。</a:t>
            </a:r>
          </a:p>
          <a:p>
            <a:pPr lvl="0" indent="0" eaLnBrk="0" hangingPunct="0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Arial" panose="020b0604020202020204" pitchFamily="34" charset="0"/>
              </a:rPr>
              <a:t> 第一层：总结历史教训。</a:t>
            </a:r>
          </a:p>
          <a:p>
            <a:pPr lvl="0" indent="0" eaLnBrk="0" hangingPunct="0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Arial" panose="020b0604020202020204" pitchFamily="34" charset="0"/>
              </a:rPr>
              <a:t>第二层：讽谏北宋王朝</a:t>
            </a:r>
            <a:r>
              <a:rPr lang="zh-CN" altLang="en-US" sz="2800" b="1" smtClean="0">
                <a:latin typeface="Times New Roman" panose="02020603050405020304" pitchFamily="18" charset="0"/>
                <a:ea typeface="Arial" panose="020b0604020202020204" pitchFamily="34" charset="0"/>
              </a:rPr>
              <a:t>。</a:t>
            </a:r>
            <a:endParaRPr lang="zh-CN" altLang="en-US" sz="2800" b="1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/>
      <p:bldP spid="317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33794"/>
          <p:cNvSpPr/>
          <p:nvPr/>
        </p:nvSpPr>
        <p:spPr>
          <a:xfrm>
            <a:off x="476726" y="413799"/>
            <a:ext cx="8135937" cy="823913"/>
          </a:xfrm>
          <a:prstGeom prst="rect">
            <a:avLst/>
          </a:prstGeom>
          <a:noFill/>
          <a:ln w="9525">
            <a:solidFill>
              <a:srgbClr val="800000"/>
            </a:solidFill>
          </a:ln>
        </p:spPr>
        <p:txBody>
          <a:bodyPr wrap="square" anchor="t">
            <a:spAutoFit/>
          </a:bodyPr>
          <a:lstStyle/>
          <a:p>
            <a:pPr lvl="0" indent="0" algn="ctr" eaLnBrk="0" hangingPunct="0"/>
            <a:r>
              <a:rPr lang="zh-CN" altLang="en-US" sz="4800" b="1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论证</a:t>
            </a:r>
            <a:r>
              <a:rPr lang="zh-CN" altLang="en-US" sz="4800" b="1" smtClean="0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方</a:t>
            </a:r>
            <a:r>
              <a:rPr lang="zh-CN" altLang="en-US" sz="4800" b="1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法</a:t>
            </a:r>
          </a:p>
        </p:txBody>
      </p:sp>
      <p:sp>
        <p:nvSpPr>
          <p:cNvPr id="3" name="矩形 33793"/>
          <p:cNvSpPr/>
          <p:nvPr/>
        </p:nvSpPr>
        <p:spPr>
          <a:xfrm>
            <a:off x="476727" y="1898898"/>
            <a:ext cx="8135937" cy="3046988"/>
          </a:xfrm>
          <a:prstGeom prst="rect">
            <a:avLst/>
          </a:prstGeom>
          <a:noFill/>
          <a:ln w="9525">
            <a:solidFill>
              <a:srgbClr val="800000"/>
            </a:solidFill>
          </a:ln>
        </p:spPr>
        <p:txBody>
          <a:bodyPr wrap="square" anchor="t">
            <a:spAutoFit/>
          </a:bodyPr>
          <a:lstStyle/>
          <a:p>
            <a:pPr lvl="0" indent="0" eaLnBrk="0" hangingPunct="0">
              <a:spcBef>
                <a:spcPct val="50000"/>
              </a:spcBef>
            </a:pPr>
            <a:r>
              <a:rPr lang="zh-CN" altLang="en-US" sz="2800" smtClean="0">
                <a:solidFill>
                  <a:srgbClr val="FF33CC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     </a:t>
            </a:r>
            <a:r>
              <a:rPr lang="zh-CN" altLang="en-US" sz="2800" smtClean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引用论证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引用古人的话，以加强论证的说服力。</a:t>
            </a:r>
          </a:p>
          <a:p>
            <a:pPr lvl="0" indent="0" eaLnBrk="0" hangingPunct="0">
              <a:spcBef>
                <a:spcPct val="50000"/>
              </a:spcBef>
            </a:pP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对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比论证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，用秦国与六国对比，六国之间的对比，以证明六国破灭的历史必然性。</a:t>
            </a:r>
          </a:p>
          <a:p>
            <a:pPr lvl="0" indent="0" eaLnBrk="0" hangingPunct="0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此外还用了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因果论证、假设论证。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89" name="矩形 225281"/>
          <p:cNvSpPr/>
          <p:nvPr/>
        </p:nvSpPr>
        <p:spPr>
          <a:xfrm>
            <a:off x="3132138" y="0"/>
            <a:ext cx="25908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>
                <a:latin typeface="华文中宋" panose="02010600040101010101" pitchFamily="2" charset="-122"/>
                <a:ea typeface="华文中宋" panose="02010600040101010101" pitchFamily="2" charset="-122"/>
              </a:rPr>
              <a:t>阅读讨论</a:t>
            </a:r>
            <a:endParaRPr lang="zh-CN" altLang="en-US" sz="32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7890" name="文本框 225282"/>
          <p:cNvSpPr txBox="1"/>
          <p:nvPr/>
        </p:nvSpPr>
        <p:spPr>
          <a:xfrm>
            <a:off x="233363" y="836613"/>
            <a:ext cx="8659812" cy="1569660"/>
          </a:xfrm>
          <a:prstGeom prst="rect">
            <a:avLst/>
          </a:prstGeom>
          <a:noFill/>
          <a:ln w="9525">
            <a:solidFill>
              <a:srgbClr val="800000"/>
            </a:solidFill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200">
                <a:latin typeface="华文中宋" panose="02010600040101010101" pitchFamily="2" charset="-122"/>
                <a:ea typeface="华文中宋" panose="02010600040101010101" pitchFamily="2" charset="-122"/>
              </a:rPr>
              <a:t>阅读苏辙的</a:t>
            </a:r>
            <a:r>
              <a:rPr lang="en-US" altLang="zh-CN" sz="3200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200">
                <a:latin typeface="华文中宋" panose="02010600040101010101" pitchFamily="2" charset="-122"/>
                <a:ea typeface="华文中宋" panose="02010600040101010101" pitchFamily="2" charset="-122"/>
              </a:rPr>
              <a:t>六国论</a:t>
            </a:r>
            <a:r>
              <a:rPr lang="en-US" altLang="zh-CN" sz="320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3200">
                <a:latin typeface="华文中宋" panose="02010600040101010101" pitchFamily="2" charset="-122"/>
                <a:ea typeface="华文中宋" panose="02010600040101010101" pitchFamily="2" charset="-122"/>
              </a:rPr>
              <a:t>，试从文体、立论的侧重点、论点和作者的写作目的四方</a:t>
            </a:r>
            <a:r>
              <a:rPr lang="zh-CN" altLang="en-US" sz="320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面，对杜</a:t>
            </a:r>
            <a:r>
              <a:rPr lang="zh-CN" altLang="en-US" sz="3200">
                <a:latin typeface="华文中宋" panose="02010600040101010101" pitchFamily="2" charset="-122"/>
                <a:ea typeface="华文中宋" panose="02010600040101010101" pitchFamily="2" charset="-122"/>
              </a:rPr>
              <a:t>牧的</a:t>
            </a:r>
            <a:r>
              <a:rPr lang="en-US" altLang="zh-CN" sz="3200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200">
                <a:latin typeface="华文中宋" panose="02010600040101010101" pitchFamily="2" charset="-122"/>
                <a:ea typeface="华文中宋" panose="02010600040101010101" pitchFamily="2" charset="-122"/>
              </a:rPr>
              <a:t>阿房宫赋</a:t>
            </a:r>
            <a:r>
              <a:rPr lang="en-US" altLang="zh-CN" sz="320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3200">
                <a:latin typeface="华文中宋" panose="02010600040101010101" pitchFamily="2" charset="-122"/>
                <a:ea typeface="华文中宋" panose="02010600040101010101" pitchFamily="2" charset="-122"/>
              </a:rPr>
              <a:t>、苏洵的</a:t>
            </a:r>
            <a:r>
              <a:rPr lang="en-US" altLang="zh-CN" sz="3200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200">
                <a:latin typeface="华文中宋" panose="02010600040101010101" pitchFamily="2" charset="-122"/>
                <a:ea typeface="华文中宋" panose="02010600040101010101" pitchFamily="2" charset="-122"/>
              </a:rPr>
              <a:t>六国论</a:t>
            </a:r>
            <a:r>
              <a:rPr lang="en-US" altLang="zh-CN" sz="320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3200">
                <a:latin typeface="华文中宋" panose="02010600040101010101" pitchFamily="2" charset="-122"/>
                <a:ea typeface="华文中宋" panose="02010600040101010101" pitchFamily="2" charset="-122"/>
              </a:rPr>
              <a:t>作一比较。 </a:t>
            </a:r>
          </a:p>
        </p:txBody>
      </p:sp>
      <p:sp>
        <p:nvSpPr>
          <p:cNvPr id="225284" name="文本框 225283"/>
          <p:cNvSpPr txBox="1"/>
          <p:nvPr/>
        </p:nvSpPr>
        <p:spPr>
          <a:xfrm>
            <a:off x="233363" y="2708952"/>
            <a:ext cx="8659812" cy="1772793"/>
          </a:xfrm>
          <a:prstGeom prst="rect">
            <a:avLst/>
          </a:prstGeom>
          <a:noFill/>
          <a:ln w="9525">
            <a:solidFill>
              <a:srgbClr val="800000"/>
            </a:solidFill>
          </a:ln>
        </p:spPr>
        <p:txBody>
          <a:bodyPr anchor="t">
            <a:spAutoFit/>
          </a:bodyPr>
          <a:lstStyle/>
          <a:p>
            <a:pPr lvl="0" indent="0">
              <a:lnSpc>
                <a:spcPct val="130000"/>
              </a:lnSpc>
            </a:pP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</a:rPr>
              <a:t>★苏洵的</a:t>
            </a:r>
            <a:r>
              <a:rPr lang="en-US" altLang="zh-CN" sz="2800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</a:rPr>
              <a:t>六国论</a:t>
            </a:r>
            <a:r>
              <a:rPr lang="en-US" altLang="zh-CN" sz="280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</a:rPr>
              <a:t>是一篇政议文，从六国破亡的教训立意，提出“六国破灭，弊在赂秦”的论点，借古讽今：警告北宋王朝不要重蹈六国灭亡的覆辙。 </a:t>
            </a:r>
          </a:p>
        </p:txBody>
      </p:sp>
      <p:sp>
        <p:nvSpPr>
          <p:cNvPr id="6" name="文本框 226305"/>
          <p:cNvSpPr txBox="1"/>
          <p:nvPr/>
        </p:nvSpPr>
        <p:spPr>
          <a:xfrm>
            <a:off x="165597" y="4620260"/>
            <a:ext cx="8727578" cy="2031325"/>
          </a:xfrm>
          <a:prstGeom prst="rect">
            <a:avLst/>
          </a:prstGeom>
          <a:noFill/>
          <a:ln w="9525">
            <a:solidFill>
              <a:srgbClr val="800000"/>
            </a:solidFill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</a:rPr>
              <a:t>★杜牧的</a:t>
            </a:r>
            <a:r>
              <a:rPr lang="en-US" altLang="zh-CN" sz="2800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</a:rPr>
              <a:t>阿房宫赋</a:t>
            </a:r>
            <a:r>
              <a:rPr lang="en-US" altLang="zh-CN" sz="280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</a:rPr>
              <a:t>是一篇赋，从秦亡的教训立意，提出“秦爱纷奢”而亡国的观点，借古讽今：提醒唐朝统治者不要重蹈秦亡之覆辙。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25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7" name="标题 41985"/>
          <p:cNvSpPr>
            <a:spLocks noGrp="1"/>
          </p:cNvSpPr>
          <p:nvPr>
            <p:ph type="title"/>
          </p:nvPr>
        </p:nvSpPr>
        <p:spPr>
          <a:xfrm>
            <a:off x="179388" y="0"/>
            <a:ext cx="8540750" cy="1143000"/>
          </a:xfrm>
        </p:spPr>
        <p:txBody>
          <a:bodyPr anchor="ctr"/>
          <a:lstStyle/>
          <a:p>
            <a:r>
              <a:rPr lang="zh-CN" altLang="en-US"/>
              <a:t>虚词</a:t>
            </a:r>
          </a:p>
        </p:txBody>
      </p:sp>
      <p:sp>
        <p:nvSpPr>
          <p:cNvPr id="41987" name="文本占位符 41986"/>
          <p:cNvSpPr>
            <a:spLocks noGrp="1"/>
          </p:cNvSpPr>
          <p:nvPr>
            <p:ph idx="1"/>
          </p:nvPr>
        </p:nvSpPr>
        <p:spPr>
          <a:xfrm>
            <a:off x="179388" y="1341438"/>
            <a:ext cx="8540750" cy="5975350"/>
          </a:xfrm>
        </p:spPr>
        <p:txBody>
          <a:bodyPr/>
          <a:lstStyle/>
          <a:p>
            <a:pPr fontAlgn="base"/>
            <a:r>
              <a:rPr lang="en-US" altLang="x-none" sz="3600" b="1" strike="noStrike" noProof="1">
                <a:latin typeface="宋体" panose="02010600030101010101" pitchFamily="2" charset="-122"/>
              </a:rPr>
              <a:t>1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、而</a:t>
            </a:r>
          </a:p>
          <a:p>
            <a:pPr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1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）赂秦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而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力亏</a:t>
            </a:r>
          </a:p>
          <a:p>
            <a:pPr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2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）较秦之所得与战胜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而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得者</a:t>
            </a:r>
          </a:p>
          <a:p>
            <a:pPr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3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而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秦兵又至矣</a:t>
            </a:r>
          </a:p>
          <a:p>
            <a:pPr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4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）故不战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而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强弱胜负已判矣</a:t>
            </a:r>
          </a:p>
          <a:p>
            <a:pPr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5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）与嬴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而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不助五国也</a:t>
            </a:r>
          </a:p>
          <a:p>
            <a:pPr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6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）燕虽小国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而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后</a:t>
            </a:r>
            <a:r>
              <a:rPr lang="zh-CN" altLang="en-US" sz="3600" b="1" strike="noStrike" noProof="1" smtClean="0">
                <a:latin typeface="宋体" panose="02010600030101010101" pitchFamily="2" charset="-122"/>
              </a:rPr>
              <a:t>亡</a:t>
            </a:r>
            <a:endParaRPr lang="zh-CN" altLang="en-US" sz="3600" b="1" strike="noStrike" noProof="1">
              <a:latin typeface="宋体" panose="02010600030101010101" pitchFamily="2" charset="-122"/>
            </a:endParaRPr>
          </a:p>
        </p:txBody>
      </p:sp>
      <p:sp>
        <p:nvSpPr>
          <p:cNvPr id="41988" name="文本框 41987"/>
          <p:cNvSpPr txBox="1"/>
          <p:nvPr/>
        </p:nvSpPr>
        <p:spPr>
          <a:xfrm>
            <a:off x="3995738" y="1989138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连词，表因果</a:t>
            </a:r>
          </a:p>
        </p:txBody>
      </p:sp>
      <p:sp>
        <p:nvSpPr>
          <p:cNvPr id="41989" name="文本框 41988"/>
          <p:cNvSpPr txBox="1"/>
          <p:nvPr/>
        </p:nvSpPr>
        <p:spPr>
          <a:xfrm>
            <a:off x="6443663" y="2636838"/>
            <a:ext cx="156051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表修饰</a:t>
            </a:r>
          </a:p>
        </p:txBody>
      </p:sp>
      <p:sp>
        <p:nvSpPr>
          <p:cNvPr id="41990" name="文本框 41989"/>
          <p:cNvSpPr txBox="1"/>
          <p:nvPr/>
        </p:nvSpPr>
        <p:spPr>
          <a:xfrm>
            <a:off x="4716463" y="3284538"/>
            <a:ext cx="156051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表转折</a:t>
            </a:r>
          </a:p>
        </p:txBody>
      </p:sp>
      <p:sp>
        <p:nvSpPr>
          <p:cNvPr id="41991" name="文本框 41990"/>
          <p:cNvSpPr txBox="1"/>
          <p:nvPr/>
        </p:nvSpPr>
        <p:spPr>
          <a:xfrm>
            <a:off x="6588125" y="4005263"/>
            <a:ext cx="15605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表转折</a:t>
            </a:r>
          </a:p>
        </p:txBody>
      </p:sp>
      <p:sp>
        <p:nvSpPr>
          <p:cNvPr id="41992" name="文本框 41991"/>
          <p:cNvSpPr txBox="1"/>
          <p:nvPr/>
        </p:nvSpPr>
        <p:spPr>
          <a:xfrm>
            <a:off x="5364163" y="4652963"/>
            <a:ext cx="156051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表转折</a:t>
            </a:r>
          </a:p>
        </p:txBody>
      </p:sp>
      <p:sp>
        <p:nvSpPr>
          <p:cNvPr id="41993" name="文本框 41992"/>
          <p:cNvSpPr txBox="1"/>
          <p:nvPr/>
        </p:nvSpPr>
        <p:spPr>
          <a:xfrm>
            <a:off x="4859338" y="5373688"/>
            <a:ext cx="156051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表转折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89" grpId="0"/>
      <p:bldP spid="41990" grpId="0"/>
      <p:bldP spid="41991" grpId="0"/>
      <p:bldP spid="41992" grpId="0"/>
      <p:bldP spid="4199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文本占位符 43009"/>
          <p:cNvSpPr>
            <a:spLocks noGrp="1"/>
          </p:cNvSpPr>
          <p:nvPr>
            <p:ph type="body"/>
          </p:nvPr>
        </p:nvSpPr>
        <p:spPr>
          <a:xfrm>
            <a:off x="323850" y="1125538"/>
            <a:ext cx="8540750" cy="4608513"/>
          </a:xfrm>
        </p:spPr>
        <p:txBody>
          <a:bodyPr/>
          <a:lstStyle/>
          <a:p>
            <a:pPr lvl="0"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7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）二败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而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三胜</a:t>
            </a:r>
          </a:p>
          <a:p>
            <a:pPr lvl="0"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8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）惜其用武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而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不终也</a:t>
            </a:r>
          </a:p>
          <a:p>
            <a:pPr lvl="0"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9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）战败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而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亡，诚不得已</a:t>
            </a:r>
          </a:p>
          <a:p>
            <a:pPr lvl="0"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10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而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为秦人积威之所劫</a:t>
            </a:r>
          </a:p>
          <a:p>
            <a:pPr lvl="0"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11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而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犹有可以不赂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而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胜之之势</a:t>
            </a:r>
          </a:p>
          <a:p>
            <a:pPr lvl="0"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12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）下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而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从六国破亡之故事</a:t>
            </a:r>
          </a:p>
        </p:txBody>
      </p:sp>
      <p:sp>
        <p:nvSpPr>
          <p:cNvPr id="43011" name="文本框 43010"/>
          <p:cNvSpPr txBox="1"/>
          <p:nvPr/>
        </p:nvSpPr>
        <p:spPr>
          <a:xfrm>
            <a:off x="5292725" y="1773238"/>
            <a:ext cx="15605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表转折</a:t>
            </a:r>
          </a:p>
        </p:txBody>
      </p:sp>
      <p:sp>
        <p:nvSpPr>
          <p:cNvPr id="43012" name="文本框 43011"/>
          <p:cNvSpPr txBox="1"/>
          <p:nvPr/>
        </p:nvSpPr>
        <p:spPr>
          <a:xfrm>
            <a:off x="6156325" y="3141663"/>
            <a:ext cx="15605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表转折</a:t>
            </a:r>
          </a:p>
        </p:txBody>
      </p:sp>
      <p:sp>
        <p:nvSpPr>
          <p:cNvPr id="43013" name="文本框 43012"/>
          <p:cNvSpPr txBox="1"/>
          <p:nvPr/>
        </p:nvSpPr>
        <p:spPr>
          <a:xfrm>
            <a:off x="7308850" y="3789363"/>
            <a:ext cx="15605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表转折</a:t>
            </a:r>
          </a:p>
        </p:txBody>
      </p:sp>
      <p:sp>
        <p:nvSpPr>
          <p:cNvPr id="43014" name="文本框 43013"/>
          <p:cNvSpPr txBox="1"/>
          <p:nvPr/>
        </p:nvSpPr>
        <p:spPr>
          <a:xfrm>
            <a:off x="4211638" y="1125538"/>
            <a:ext cx="156051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表并列</a:t>
            </a:r>
          </a:p>
        </p:txBody>
      </p:sp>
      <p:sp>
        <p:nvSpPr>
          <p:cNvPr id="43015" name="文本框 43014"/>
          <p:cNvSpPr txBox="1"/>
          <p:nvPr/>
        </p:nvSpPr>
        <p:spPr>
          <a:xfrm>
            <a:off x="5848350" y="2500313"/>
            <a:ext cx="15605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表因果</a:t>
            </a:r>
          </a:p>
        </p:txBody>
      </p:sp>
      <p:sp>
        <p:nvSpPr>
          <p:cNvPr id="43016" name="文本框 43015"/>
          <p:cNvSpPr txBox="1"/>
          <p:nvPr/>
        </p:nvSpPr>
        <p:spPr>
          <a:xfrm>
            <a:off x="6443663" y="4437063"/>
            <a:ext cx="156051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表承接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2" grpId="0"/>
      <p:bldP spid="43013" grpId="0"/>
      <p:bldP spid="43014" grpId="0"/>
      <p:bldP spid="43015" grpId="0"/>
      <p:bldP spid="430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文本占位符 44033"/>
          <p:cNvSpPr>
            <a:spLocks noGrp="1"/>
          </p:cNvSpPr>
          <p:nvPr>
            <p:ph type="body"/>
          </p:nvPr>
        </p:nvSpPr>
        <p:spPr>
          <a:xfrm>
            <a:off x="250825" y="765175"/>
            <a:ext cx="8540750" cy="6092825"/>
          </a:xfrm>
        </p:spPr>
        <p:txBody>
          <a:bodyPr/>
          <a:lstStyle/>
          <a:p>
            <a:pPr lvl="0" fontAlgn="base"/>
            <a:r>
              <a:rPr lang="en-US" altLang="x-none" sz="3600" b="1" strike="noStrike" noProof="1">
                <a:latin typeface="宋体" panose="02010600030101010101" pitchFamily="2" charset="-122"/>
              </a:rPr>
              <a:t>2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、之</a:t>
            </a:r>
          </a:p>
          <a:p>
            <a:pPr lvl="0"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1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）破灭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之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道也</a:t>
            </a:r>
          </a:p>
          <a:p>
            <a:pPr lvl="0"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2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）较秦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之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所得</a:t>
            </a:r>
          </a:p>
          <a:p>
            <a:pPr lvl="0"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3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）诸侯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之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所亡</a:t>
            </a:r>
          </a:p>
          <a:p>
            <a:pPr lvl="0"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4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）秦国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之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所大欲，诸侯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之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所大患</a:t>
            </a:r>
          </a:p>
          <a:p>
            <a:pPr lvl="0"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5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）子孙视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之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不甚惜</a:t>
            </a:r>
          </a:p>
          <a:p>
            <a:pPr lvl="0"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6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）诸侯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之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地有限，暴秦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之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欲无厌</a:t>
            </a:r>
          </a:p>
          <a:p>
            <a:pPr lvl="0" fontAlgn="base">
              <a:buNone/>
            </a:pPr>
            <a:endParaRPr lang="zh-CN" altLang="en-US" sz="3600" b="1" strike="noStrike" noProof="1">
              <a:latin typeface="宋体" panose="02010600030101010101" pitchFamily="2" charset="-122"/>
            </a:endParaRPr>
          </a:p>
        </p:txBody>
      </p:sp>
      <p:sp>
        <p:nvSpPr>
          <p:cNvPr id="44035" name="文本框 44034"/>
          <p:cNvSpPr txBox="1"/>
          <p:nvPr/>
        </p:nvSpPr>
        <p:spPr>
          <a:xfrm>
            <a:off x="3995738" y="1412875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助词，的</a:t>
            </a:r>
          </a:p>
        </p:txBody>
      </p:sp>
      <p:sp>
        <p:nvSpPr>
          <p:cNvPr id="44036" name="文本框 44035"/>
          <p:cNvSpPr txBox="1"/>
          <p:nvPr/>
        </p:nvSpPr>
        <p:spPr>
          <a:xfrm>
            <a:off x="3995738" y="2060575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取独</a:t>
            </a:r>
          </a:p>
        </p:txBody>
      </p:sp>
      <p:sp>
        <p:nvSpPr>
          <p:cNvPr id="44037" name="文本框 44036"/>
          <p:cNvSpPr txBox="1"/>
          <p:nvPr/>
        </p:nvSpPr>
        <p:spPr>
          <a:xfrm>
            <a:off x="4067175" y="278130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取独</a:t>
            </a:r>
          </a:p>
        </p:txBody>
      </p:sp>
      <p:sp>
        <p:nvSpPr>
          <p:cNvPr id="44038" name="文本框 44037"/>
          <p:cNvSpPr txBox="1"/>
          <p:nvPr/>
        </p:nvSpPr>
        <p:spPr>
          <a:xfrm>
            <a:off x="7524750" y="342900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取独</a:t>
            </a:r>
          </a:p>
        </p:txBody>
      </p:sp>
      <p:sp>
        <p:nvSpPr>
          <p:cNvPr id="44039" name="文本框 44038"/>
          <p:cNvSpPr txBox="1"/>
          <p:nvPr/>
        </p:nvSpPr>
        <p:spPr>
          <a:xfrm>
            <a:off x="4932363" y="4005263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代词，代土地</a:t>
            </a:r>
          </a:p>
        </p:txBody>
      </p:sp>
      <p:sp>
        <p:nvSpPr>
          <p:cNvPr id="44040" name="文本框 44039"/>
          <p:cNvSpPr txBox="1"/>
          <p:nvPr/>
        </p:nvSpPr>
        <p:spPr>
          <a:xfrm>
            <a:off x="7596188" y="4724400"/>
            <a:ext cx="64293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  <p:bldP spid="44036" grpId="0"/>
      <p:bldP spid="44037" grpId="0"/>
      <p:bldP spid="44038" grpId="0"/>
      <p:bldP spid="44039" grpId="0"/>
      <p:bldP spid="440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8" name="文本占位符 45057"/>
          <p:cNvSpPr>
            <a:spLocks noGrp="1"/>
          </p:cNvSpPr>
          <p:nvPr>
            <p:ph type="body"/>
          </p:nvPr>
        </p:nvSpPr>
        <p:spPr>
          <a:xfrm>
            <a:off x="0" y="954088"/>
            <a:ext cx="9144000" cy="5130800"/>
          </a:xfrm>
        </p:spPr>
        <p:txBody>
          <a:bodyPr/>
          <a:lstStyle/>
          <a:p>
            <a:pPr lvl="0" fontAlgn="base">
              <a:lnSpc>
                <a:spcPct val="90000"/>
              </a:lnSpc>
              <a:buNone/>
            </a:pPr>
            <a:endParaRPr lang="en-US" altLang="zh-CN" b="1" strike="noStrike" noProof="1">
              <a:latin typeface="宋体" panose="02010600030101010101" pitchFamily="2" charset="-122"/>
            </a:endParaRPr>
          </a:p>
          <a:p>
            <a:pPr lvl="0" fontAlgn="base">
              <a:lnSpc>
                <a:spcPct val="90000"/>
              </a:lnSpc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7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）奉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之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弥繁，侵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之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愈急</a:t>
            </a:r>
            <a:endParaRPr lang="en-US" altLang="zh-CN" b="1" strike="noStrike" noProof="1">
              <a:latin typeface="宋体" panose="02010600030101010101" pitchFamily="2" charset="-122"/>
            </a:endParaRPr>
          </a:p>
          <a:p>
            <a:pPr lvl="0" fontAlgn="base">
              <a:lnSpc>
                <a:spcPct val="90000"/>
              </a:lnSpc>
              <a:buNone/>
            </a:pPr>
            <a:endParaRPr lang="en-US" altLang="zh-CN" b="1" strike="noStrike" noProof="1">
              <a:latin typeface="宋体" panose="02010600030101010101" pitchFamily="2" charset="-122"/>
            </a:endParaRPr>
          </a:p>
          <a:p>
            <a:pPr lvl="0" fontAlgn="base">
              <a:lnSpc>
                <a:spcPct val="90000"/>
              </a:lnSpc>
              <a:buNone/>
            </a:pPr>
            <a:endParaRPr lang="en-US" altLang="zh-CN" sz="1000" b="1" strike="noStrike" noProof="1">
              <a:latin typeface="宋体" panose="02010600030101010101" pitchFamily="2" charset="-122"/>
            </a:endParaRPr>
          </a:p>
          <a:p>
            <a:pPr lvl="0" fontAlgn="base">
              <a:lnSpc>
                <a:spcPct val="90000"/>
              </a:lnSpc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8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）此言得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之</a:t>
            </a:r>
          </a:p>
          <a:p>
            <a:pPr lvl="0" fontAlgn="base">
              <a:lnSpc>
                <a:spcPct val="90000"/>
              </a:lnSpc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9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）胜负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之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数，存亡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之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理</a:t>
            </a:r>
          </a:p>
          <a:p>
            <a:pPr lvl="0" fontAlgn="base">
              <a:lnSpc>
                <a:spcPct val="90000"/>
              </a:lnSpc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10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）而犹有可以不赂而胜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之之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势</a:t>
            </a:r>
          </a:p>
          <a:p>
            <a:pPr lvl="0" fontAlgn="base">
              <a:lnSpc>
                <a:spcPct val="90000"/>
              </a:lnSpc>
              <a:buNone/>
            </a:pPr>
            <a:endParaRPr lang="zh-CN" altLang="en-US" sz="3600" b="1" strike="noStrike" noProof="1">
              <a:latin typeface="宋体" panose="02010600030101010101" pitchFamily="2" charset="-122"/>
            </a:endParaRPr>
          </a:p>
          <a:p>
            <a:pPr lvl="0" fontAlgn="base">
              <a:lnSpc>
                <a:spcPct val="90000"/>
              </a:lnSpc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11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）苟以天下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之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大</a:t>
            </a:r>
          </a:p>
          <a:p>
            <a:pPr lvl="0" fontAlgn="base">
              <a:lnSpc>
                <a:spcPct val="90000"/>
              </a:lnSpc>
              <a:buNone/>
            </a:pPr>
            <a:endParaRPr lang="zh-CN" altLang="en-US" sz="3600" b="1" strike="noStrike" noProof="1">
              <a:latin typeface="宋体" panose="02010600030101010101" pitchFamily="2" charset="-122"/>
            </a:endParaRPr>
          </a:p>
        </p:txBody>
      </p:sp>
      <p:sp>
        <p:nvSpPr>
          <p:cNvPr id="45059" name="文本框 45058"/>
          <p:cNvSpPr txBox="1"/>
          <p:nvPr/>
        </p:nvSpPr>
        <p:spPr>
          <a:xfrm>
            <a:off x="3762375" y="2663825"/>
            <a:ext cx="47720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代词，指上文说的道理</a:t>
            </a:r>
          </a:p>
        </p:txBody>
      </p:sp>
      <p:sp>
        <p:nvSpPr>
          <p:cNvPr id="45060" name="文本框 45059"/>
          <p:cNvSpPr txBox="1"/>
          <p:nvPr/>
        </p:nvSpPr>
        <p:spPr>
          <a:xfrm>
            <a:off x="6057900" y="3294063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助词，的</a:t>
            </a:r>
          </a:p>
        </p:txBody>
      </p:sp>
      <p:sp>
        <p:nvSpPr>
          <p:cNvPr id="45061" name="文本框 45060"/>
          <p:cNvSpPr txBox="1"/>
          <p:nvPr/>
        </p:nvSpPr>
        <p:spPr>
          <a:xfrm>
            <a:off x="7002463" y="4059238"/>
            <a:ext cx="2790825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代指“秦”；</a:t>
            </a:r>
          </a:p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助词，的</a:t>
            </a:r>
          </a:p>
        </p:txBody>
      </p:sp>
      <p:sp>
        <p:nvSpPr>
          <p:cNvPr id="45062" name="文本框 45061"/>
          <p:cNvSpPr txBox="1"/>
          <p:nvPr/>
        </p:nvSpPr>
        <p:spPr>
          <a:xfrm>
            <a:off x="5021263" y="5229225"/>
            <a:ext cx="339566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定语后置的标志</a:t>
            </a:r>
          </a:p>
        </p:txBody>
      </p:sp>
      <p:sp>
        <p:nvSpPr>
          <p:cNvPr id="45063" name="文本框 45062"/>
          <p:cNvSpPr txBox="1"/>
          <p:nvPr/>
        </p:nvSpPr>
        <p:spPr>
          <a:xfrm>
            <a:off x="5832475" y="1449388"/>
            <a:ext cx="2478088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奉秦之物，</a:t>
            </a:r>
          </a:p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赂秦的各国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60" grpId="0"/>
      <p:bldP spid="45061" grpId="0"/>
      <p:bldP spid="45062" grpId="0"/>
      <p:bldP spid="4506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文本占位符 46081"/>
          <p:cNvSpPr>
            <a:spLocks noGrp="1"/>
          </p:cNvSpPr>
          <p:nvPr>
            <p:ph type="body"/>
          </p:nvPr>
        </p:nvSpPr>
        <p:spPr>
          <a:xfrm>
            <a:off x="352425" y="549275"/>
            <a:ext cx="8791575" cy="5759450"/>
          </a:xfrm>
        </p:spPr>
        <p:txBody>
          <a:bodyPr/>
          <a:lstStyle/>
          <a:p>
            <a:pPr lvl="0" fontAlgn="base">
              <a:lnSpc>
                <a:spcPct val="80000"/>
              </a:lnSpc>
            </a:pPr>
            <a:endParaRPr lang="en-US" altLang="zh-CN" sz="3600" b="1" strike="noStrike" noProof="1">
              <a:latin typeface="宋体" panose="02010600030101010101" pitchFamily="2" charset="-122"/>
            </a:endParaRPr>
          </a:p>
          <a:p>
            <a:pPr lvl="0" fontAlgn="base">
              <a:lnSpc>
                <a:spcPct val="80000"/>
              </a:lnSpc>
            </a:pPr>
            <a:r>
              <a:rPr lang="en-US" altLang="zh-CN" sz="3600" b="1" strike="noStrike" noProof="1">
                <a:latin typeface="宋体" panose="02010600030101010101" pitchFamily="2" charset="-122"/>
              </a:rPr>
              <a:t>3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、以</a:t>
            </a:r>
            <a:endParaRPr lang="en-US" altLang="x-none" sz="3600" b="1" strike="noStrike" noProof="1">
              <a:latin typeface="宋体" panose="02010600030101010101" pitchFamily="2" charset="-122"/>
            </a:endParaRPr>
          </a:p>
          <a:p>
            <a:pPr lvl="0" fontAlgn="base">
              <a:lnSpc>
                <a:spcPct val="80000"/>
              </a:lnSpc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1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）不赂者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以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赂者丧</a:t>
            </a:r>
          </a:p>
          <a:p>
            <a:pPr lvl="0" fontAlgn="base">
              <a:lnSpc>
                <a:spcPct val="80000"/>
              </a:lnSpc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2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）秦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以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攻取之外</a:t>
            </a:r>
          </a:p>
          <a:p>
            <a:pPr lvl="0" fontAlgn="base">
              <a:lnSpc>
                <a:spcPct val="80000"/>
              </a:lnSpc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3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以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有尺寸之地</a:t>
            </a:r>
          </a:p>
          <a:p>
            <a:pPr lvl="0" fontAlgn="base">
              <a:lnSpc>
                <a:spcPct val="80000"/>
              </a:lnSpc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4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）举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以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予人</a:t>
            </a:r>
          </a:p>
          <a:p>
            <a:pPr lvl="0" fontAlgn="base">
              <a:lnSpc>
                <a:spcPct val="80000"/>
              </a:lnSpc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5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以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地事秦</a:t>
            </a:r>
          </a:p>
          <a:p>
            <a:pPr lvl="0" fontAlgn="base">
              <a:lnSpc>
                <a:spcPct val="80000"/>
              </a:lnSpc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6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）洎牧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以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馋诛</a:t>
            </a:r>
          </a:p>
          <a:p>
            <a:pPr lvl="0" fontAlgn="base">
              <a:lnSpc>
                <a:spcPct val="80000"/>
              </a:lnSpc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7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以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赂秦之地封天下之谋臣</a:t>
            </a:r>
          </a:p>
          <a:p>
            <a:pPr lvl="0" fontAlgn="base">
              <a:lnSpc>
                <a:spcPct val="80000"/>
              </a:lnSpc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8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）苟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以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天下之大</a:t>
            </a:r>
          </a:p>
        </p:txBody>
      </p:sp>
      <p:sp>
        <p:nvSpPr>
          <p:cNvPr id="46083" name="文本框 46082"/>
          <p:cNvSpPr txBox="1"/>
          <p:nvPr/>
        </p:nvSpPr>
        <p:spPr>
          <a:xfrm>
            <a:off x="4841875" y="1493838"/>
            <a:ext cx="247808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介词，因为</a:t>
            </a:r>
          </a:p>
        </p:txBody>
      </p:sp>
      <p:sp>
        <p:nvSpPr>
          <p:cNvPr id="46084" name="文本框 46083"/>
          <p:cNvSpPr txBox="1"/>
          <p:nvPr/>
        </p:nvSpPr>
        <p:spPr>
          <a:xfrm>
            <a:off x="4437063" y="2079625"/>
            <a:ext cx="24780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介词，凭借</a:t>
            </a:r>
          </a:p>
        </p:txBody>
      </p:sp>
      <p:sp>
        <p:nvSpPr>
          <p:cNvPr id="46085" name="文本框 46084"/>
          <p:cNvSpPr txBox="1"/>
          <p:nvPr/>
        </p:nvSpPr>
        <p:spPr>
          <a:xfrm>
            <a:off x="4373563" y="2619375"/>
            <a:ext cx="46736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连词，相当于“而”，才</a:t>
            </a:r>
          </a:p>
        </p:txBody>
      </p:sp>
      <p:sp>
        <p:nvSpPr>
          <p:cNvPr id="46086" name="文本框 46085"/>
          <p:cNvSpPr txBox="1"/>
          <p:nvPr/>
        </p:nvSpPr>
        <p:spPr>
          <a:xfrm>
            <a:off x="3627438" y="3159125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介词，用</a:t>
            </a:r>
          </a:p>
        </p:txBody>
      </p:sp>
      <p:sp>
        <p:nvSpPr>
          <p:cNvPr id="46087" name="文本框 46086"/>
          <p:cNvSpPr txBox="1"/>
          <p:nvPr/>
        </p:nvSpPr>
        <p:spPr>
          <a:xfrm>
            <a:off x="3671888" y="3743325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介词，用</a:t>
            </a:r>
          </a:p>
        </p:txBody>
      </p:sp>
      <p:sp>
        <p:nvSpPr>
          <p:cNvPr id="46088" name="文本框 46087"/>
          <p:cNvSpPr txBox="1"/>
          <p:nvPr/>
        </p:nvSpPr>
        <p:spPr>
          <a:xfrm>
            <a:off x="3941763" y="4238625"/>
            <a:ext cx="24780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介词，因为</a:t>
            </a:r>
          </a:p>
        </p:txBody>
      </p:sp>
      <p:sp>
        <p:nvSpPr>
          <p:cNvPr id="46089" name="文本框 46088"/>
          <p:cNvSpPr txBox="1"/>
          <p:nvPr/>
        </p:nvSpPr>
        <p:spPr>
          <a:xfrm>
            <a:off x="6777038" y="4778375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介词，用</a:t>
            </a:r>
          </a:p>
        </p:txBody>
      </p:sp>
      <p:sp>
        <p:nvSpPr>
          <p:cNvPr id="46090" name="文本框 46089"/>
          <p:cNvSpPr txBox="1"/>
          <p:nvPr/>
        </p:nvSpPr>
        <p:spPr>
          <a:xfrm>
            <a:off x="4616450" y="5408613"/>
            <a:ext cx="247808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介词，凭借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  <p:bldP spid="46084" grpId="0"/>
      <p:bldP spid="46085" grpId="0"/>
      <p:bldP spid="46086" grpId="0"/>
      <p:bldP spid="46087" grpId="0"/>
      <p:bldP spid="46088" grpId="0"/>
      <p:bldP spid="46089" grpId="0"/>
      <p:bldP spid="4609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431724" y="1538874"/>
            <a:ext cx="8235549" cy="3785652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/>
              <a:t>1</a:t>
            </a:r>
            <a:r>
              <a:rPr lang="zh-CN" altLang="en-US" sz="3200" smtClean="0"/>
              <a:t>、积累各类文言知识。</a:t>
            </a:r>
            <a:endParaRPr lang="en-US" altLang="zh-CN" sz="3200" smtClean="0"/>
          </a:p>
          <a:p>
            <a:pPr>
              <a:lnSpc>
                <a:spcPct val="150000"/>
              </a:lnSpc>
            </a:pPr>
            <a:r>
              <a:rPr lang="en-US" altLang="zh-CN" sz="3200" smtClean="0"/>
              <a:t>2</a:t>
            </a:r>
            <a:r>
              <a:rPr lang="zh-CN" altLang="en-US" sz="3200" smtClean="0"/>
              <a:t>、</a:t>
            </a:r>
            <a:r>
              <a:rPr lang="zh-CN" altLang="zh-CN" sz="3200"/>
              <a:t>把握文章的结构和论证层次，学习运用分论点，掌握引证</a:t>
            </a:r>
            <a:r>
              <a:rPr lang="zh-CN" altLang="zh-CN" sz="3200" smtClean="0"/>
              <a:t>、对</a:t>
            </a:r>
            <a:r>
              <a:rPr lang="zh-CN" altLang="zh-CN" sz="3200"/>
              <a:t>比论证等方法</a:t>
            </a:r>
            <a:r>
              <a:rPr lang="zh-CN" altLang="zh-CN" sz="3200" smtClean="0"/>
              <a:t>。</a:t>
            </a:r>
            <a:endParaRPr lang="en-US" altLang="zh-CN" sz="3200" smtClean="0"/>
          </a:p>
          <a:p>
            <a:pPr>
              <a:lnSpc>
                <a:spcPct val="150000"/>
              </a:lnSpc>
            </a:pPr>
            <a:r>
              <a:rPr lang="en-US" altLang="zh-CN" sz="3200" smtClean="0"/>
              <a:t>3</a:t>
            </a:r>
            <a:r>
              <a:rPr lang="zh-CN" altLang="en-US" sz="3200" smtClean="0"/>
              <a:t>、</a:t>
            </a:r>
            <a:r>
              <a:rPr lang="zh-CN" altLang="zh-CN" sz="3200" smtClean="0"/>
              <a:t>理</a:t>
            </a:r>
            <a:r>
              <a:rPr lang="zh-CN" altLang="zh-CN" sz="3200"/>
              <a:t>解文章的政论目的，即借古讽今，批评北宋政府对西夏、契丹的妥协政策。</a:t>
            </a:r>
            <a:endParaRPr lang="zh-CN" altLang="en-US" sz="3200"/>
          </a:p>
        </p:txBody>
      </p:sp>
      <p:sp>
        <p:nvSpPr>
          <p:cNvPr id="3" name="TextBox 2"/>
          <p:cNvSpPr txBox="1"/>
          <p:nvPr/>
        </p:nvSpPr>
        <p:spPr>
          <a:xfrm>
            <a:off x="431723" y="683817"/>
            <a:ext cx="8235549" cy="584775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学习目标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文本占位符 48129"/>
          <p:cNvSpPr>
            <a:spLocks noGrp="1"/>
          </p:cNvSpPr>
          <p:nvPr>
            <p:ph type="body"/>
          </p:nvPr>
        </p:nvSpPr>
        <p:spPr>
          <a:xfrm>
            <a:off x="0" y="1700213"/>
            <a:ext cx="8540750" cy="3886200"/>
          </a:xfrm>
        </p:spPr>
        <p:txBody>
          <a:bodyPr/>
          <a:lstStyle/>
          <a:p>
            <a:pPr lvl="0" fontAlgn="base"/>
            <a:r>
              <a:rPr lang="en-US" altLang="x-none" sz="3600" b="1" strike="noStrike" noProof="1">
                <a:latin typeface="宋体" panose="02010600030101010101" pitchFamily="2" charset="-122"/>
              </a:rPr>
              <a:t>4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、为</a:t>
            </a:r>
          </a:p>
          <a:p>
            <a:pPr lvl="0"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1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）洎牧以馋诛，邯郸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为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郡</a:t>
            </a:r>
          </a:p>
          <a:p>
            <a:pPr lvl="0"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2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为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秦人积威之</a:t>
            </a:r>
            <a:r>
              <a:rPr lang="zh-CN" altLang="en-US" sz="3600" b="1" strike="noStrike" noProof="1">
                <a:solidFill>
                  <a:srgbClr val="FF0000"/>
                </a:solidFill>
                <a:latin typeface="宋体" panose="02010600030101010101" pitchFamily="2" charset="-122"/>
              </a:rPr>
              <a:t>所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劫</a:t>
            </a:r>
          </a:p>
          <a:p>
            <a:pPr lvl="0"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3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为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国者无使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为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积威之</a:t>
            </a:r>
            <a:r>
              <a:rPr lang="zh-CN" altLang="en-US" sz="3600" b="1" strike="noStrike" noProof="1">
                <a:solidFill>
                  <a:srgbClr val="FF0000"/>
                </a:solidFill>
                <a:latin typeface="宋体" panose="02010600030101010101" pitchFamily="2" charset="-122"/>
              </a:rPr>
              <a:t>所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劫哉</a:t>
            </a:r>
          </a:p>
        </p:txBody>
      </p:sp>
      <p:sp>
        <p:nvSpPr>
          <p:cNvPr id="48131" name="文本框 48130"/>
          <p:cNvSpPr txBox="1"/>
          <p:nvPr/>
        </p:nvSpPr>
        <p:spPr>
          <a:xfrm>
            <a:off x="6084888" y="2349500"/>
            <a:ext cx="24780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动词，成为</a:t>
            </a:r>
          </a:p>
        </p:txBody>
      </p:sp>
      <p:sp>
        <p:nvSpPr>
          <p:cNvPr id="48132" name="文本框 48131"/>
          <p:cNvSpPr txBox="1"/>
          <p:nvPr/>
        </p:nvSpPr>
        <p:spPr>
          <a:xfrm>
            <a:off x="5076825" y="2997200"/>
            <a:ext cx="15605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表被动</a:t>
            </a:r>
          </a:p>
        </p:txBody>
      </p:sp>
      <p:sp>
        <p:nvSpPr>
          <p:cNvPr id="48133" name="文本框 48132"/>
          <p:cNvSpPr txBox="1"/>
          <p:nvPr/>
        </p:nvSpPr>
        <p:spPr>
          <a:xfrm>
            <a:off x="6665913" y="3716338"/>
            <a:ext cx="1560512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治理，</a:t>
            </a:r>
          </a:p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表被动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48132" grpId="0"/>
      <p:bldP spid="481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4" name="文本占位符 49153"/>
          <p:cNvSpPr>
            <a:spLocks noGrp="1"/>
          </p:cNvSpPr>
          <p:nvPr>
            <p:ph type="body"/>
          </p:nvPr>
        </p:nvSpPr>
        <p:spPr>
          <a:xfrm>
            <a:off x="323850" y="1557338"/>
            <a:ext cx="8540750" cy="3886200"/>
          </a:xfrm>
        </p:spPr>
        <p:txBody>
          <a:bodyPr/>
          <a:lstStyle/>
          <a:p>
            <a:pPr lvl="0" fontAlgn="base"/>
            <a:r>
              <a:rPr lang="en-US" altLang="x-none" sz="3600" b="1" strike="noStrike" noProof="1">
                <a:latin typeface="宋体" panose="02010600030101010101" pitchFamily="2" charset="-122"/>
              </a:rPr>
              <a:t>5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、其</a:t>
            </a:r>
          </a:p>
          <a:p>
            <a:pPr lvl="0"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1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其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实百倍</a:t>
            </a:r>
          </a:p>
          <a:p>
            <a:pPr lvl="0"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2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）能守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其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土</a:t>
            </a:r>
          </a:p>
          <a:p>
            <a:pPr lvl="0"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3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）惜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其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用武而不终也</a:t>
            </a:r>
          </a:p>
          <a:p>
            <a:pPr lvl="0" fontAlgn="base">
              <a:buNone/>
            </a:pPr>
            <a:r>
              <a:rPr lang="zh-CN" altLang="en-US" sz="3600" b="1" strike="noStrike" noProof="1">
                <a:latin typeface="宋体" panose="02010600030101010101" pitchFamily="2" charset="-122"/>
              </a:rPr>
              <a:t>（</a:t>
            </a:r>
            <a:r>
              <a:rPr lang="en-US" altLang="x-none" sz="3600" b="1" strike="noStrike" noProof="1">
                <a:latin typeface="宋体" panose="02010600030101010101" pitchFamily="2" charset="-122"/>
              </a:rPr>
              <a:t>4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）</a:t>
            </a:r>
            <a:r>
              <a:rPr lang="zh-CN" altLang="en-US" sz="3600" b="1" strike="noStrike" noProof="1">
                <a:solidFill>
                  <a:srgbClr val="FF5050"/>
                </a:solidFill>
                <a:latin typeface="宋体" panose="02010600030101010101" pitchFamily="2" charset="-122"/>
              </a:rPr>
              <a:t>其</a:t>
            </a:r>
            <a:r>
              <a:rPr lang="zh-CN" altLang="en-US" sz="3600" b="1" strike="noStrike" noProof="1">
                <a:latin typeface="宋体" panose="02010600030101010101" pitchFamily="2" charset="-122"/>
              </a:rPr>
              <a:t>势弱于秦</a:t>
            </a:r>
          </a:p>
        </p:txBody>
      </p:sp>
      <p:sp>
        <p:nvSpPr>
          <p:cNvPr id="49155" name="文本框 49154"/>
          <p:cNvSpPr txBox="1"/>
          <p:nvPr/>
        </p:nvSpPr>
        <p:spPr>
          <a:xfrm>
            <a:off x="3419475" y="2205038"/>
            <a:ext cx="52308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代词，它，指获得的土地</a:t>
            </a:r>
          </a:p>
        </p:txBody>
      </p:sp>
      <p:sp>
        <p:nvSpPr>
          <p:cNvPr id="49156" name="文本框 49155"/>
          <p:cNvSpPr txBox="1"/>
          <p:nvPr/>
        </p:nvSpPr>
        <p:spPr>
          <a:xfrm>
            <a:off x="3419475" y="2852738"/>
            <a:ext cx="52308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代词，他们的，指燕、赵</a:t>
            </a:r>
          </a:p>
        </p:txBody>
      </p:sp>
      <p:sp>
        <p:nvSpPr>
          <p:cNvPr id="49157" name="文本框 49156"/>
          <p:cNvSpPr txBox="1"/>
          <p:nvPr/>
        </p:nvSpPr>
        <p:spPr>
          <a:xfrm>
            <a:off x="5219700" y="3500438"/>
            <a:ext cx="339566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代词，代指赵国</a:t>
            </a:r>
          </a:p>
        </p:txBody>
      </p:sp>
      <p:sp>
        <p:nvSpPr>
          <p:cNvPr id="49158" name="文本框 49157"/>
          <p:cNvSpPr txBox="1"/>
          <p:nvPr/>
        </p:nvSpPr>
        <p:spPr>
          <a:xfrm>
            <a:off x="3913188" y="4221163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代词，指六国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0"/>
      <p:bldP spid="49157" grpId="0"/>
      <p:bldP spid="4915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5" name="矩形 50177"/>
          <p:cNvSpPr/>
          <p:nvPr/>
        </p:nvSpPr>
        <p:spPr>
          <a:xfrm>
            <a:off x="577850" y="722313"/>
            <a:ext cx="521811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1">
                <a:solidFill>
                  <a:srgbClr val="006600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知识归纳</a:t>
            </a:r>
          </a:p>
        </p:txBody>
      </p:sp>
      <p:sp>
        <p:nvSpPr>
          <p:cNvPr id="47106" name="矩形 50178"/>
          <p:cNvSpPr/>
          <p:nvPr/>
        </p:nvSpPr>
        <p:spPr>
          <a:xfrm>
            <a:off x="2987675" y="833438"/>
            <a:ext cx="38893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x-none" sz="32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通假字</a:t>
            </a:r>
          </a:p>
        </p:txBody>
      </p:sp>
      <p:sp>
        <p:nvSpPr>
          <p:cNvPr id="47107" name="矩形 50179"/>
          <p:cNvSpPr/>
          <p:nvPr/>
        </p:nvSpPr>
        <p:spPr>
          <a:xfrm>
            <a:off x="611188" y="1763713"/>
            <a:ext cx="5778500" cy="4146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32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32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暴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霜露，斩荆棘</a:t>
            </a:r>
          </a:p>
          <a:p>
            <a:pPr lvl="0" indent="0">
              <a:lnSpc>
                <a:spcPct val="12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）暴秦之欲无</a:t>
            </a:r>
            <a:r>
              <a:rPr lang="zh-CN" altLang="en-US" sz="32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厌</a:t>
            </a:r>
          </a:p>
          <a:p>
            <a:pPr lvl="0" indent="0">
              <a:lnSpc>
                <a:spcPct val="12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81" name="文本框 50180"/>
          <p:cNvSpPr txBox="1"/>
          <p:nvPr/>
        </p:nvSpPr>
        <p:spPr>
          <a:xfrm>
            <a:off x="1196975" y="2573338"/>
            <a:ext cx="7110413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“暴”同“曝”。读</a:t>
            </a:r>
            <a:r>
              <a:rPr lang="en-US" altLang="x-none" sz="3600" b="1" err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pù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，晒，引申为“暴露”，意为“冒着”。</a:t>
            </a:r>
          </a:p>
        </p:txBody>
      </p:sp>
      <p:sp>
        <p:nvSpPr>
          <p:cNvPr id="50182" name="文本框 50181"/>
          <p:cNvSpPr txBox="1"/>
          <p:nvPr/>
        </p:nvSpPr>
        <p:spPr>
          <a:xfrm>
            <a:off x="1331913" y="4959350"/>
            <a:ext cx="68421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“厌”同“餍”。读</a:t>
            </a:r>
            <a:r>
              <a:rPr lang="en-US" altLang="x-none" sz="3600" b="1" err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yàn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，满足。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/>
      <p:bldP spid="5018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29" name="矩形 51201"/>
          <p:cNvSpPr/>
          <p:nvPr/>
        </p:nvSpPr>
        <p:spPr>
          <a:xfrm>
            <a:off x="609600" y="1592263"/>
            <a:ext cx="4648200" cy="4343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>
              <a:spcBef>
                <a:spcPct val="2000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⑴ 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其实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百倍</a:t>
            </a:r>
          </a:p>
          <a:p>
            <a:pPr lvl="0" indent="0">
              <a:spcBef>
                <a:spcPct val="2000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⑵ 思厥先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祖父</a:t>
            </a:r>
          </a:p>
          <a:p>
            <a:pPr lvl="0" indent="0">
              <a:spcBef>
                <a:spcPct val="2000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⑶ 始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速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祸焉</a:t>
            </a:r>
          </a:p>
          <a:p>
            <a:pPr lvl="0" indent="0">
              <a:spcBef>
                <a:spcPct val="2000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⑷ 可谓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智力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孤危</a:t>
            </a:r>
          </a:p>
          <a:p>
            <a:pPr lvl="0" indent="0">
              <a:spcBef>
                <a:spcPct val="2000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⑸ 而从六国破灭之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故事</a:t>
            </a:r>
          </a:p>
          <a:p>
            <a:pPr lvl="0" indent="0">
              <a:spcBef>
                <a:spcPct val="20000"/>
              </a:spcBef>
            </a:pPr>
            <a:endParaRPr lang="zh-CN" altLang="en-US" sz="3000" b="1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spcBef>
                <a:spcPct val="2000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⑹ </a:t>
            </a:r>
            <a:r>
              <a:rPr lang="zh-CN" altLang="en-US" sz="30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至于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颠覆</a:t>
            </a:r>
          </a:p>
          <a:p>
            <a:pPr lvl="0" indent="0">
              <a:spcBef>
                <a:spcPct val="2000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⑺ 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后秦击赵者</a:t>
            </a:r>
            <a:r>
              <a:rPr lang="zh-CN" altLang="en-US" sz="30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再 </a:t>
            </a:r>
          </a:p>
        </p:txBody>
      </p:sp>
      <p:sp>
        <p:nvSpPr>
          <p:cNvPr id="51203" name="文本框 51202"/>
          <p:cNvSpPr txBox="1"/>
          <p:nvPr/>
        </p:nvSpPr>
        <p:spPr>
          <a:xfrm>
            <a:off x="2987675" y="1557338"/>
            <a:ext cx="424815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它实际上</a:t>
            </a:r>
            <a:r>
              <a:rPr lang="en-US" altLang="x-none" sz="30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实际上</a:t>
            </a:r>
          </a:p>
        </p:txBody>
      </p:sp>
      <p:sp>
        <p:nvSpPr>
          <p:cNvPr id="51204" name="文本框 51203"/>
          <p:cNvSpPr txBox="1"/>
          <p:nvPr/>
        </p:nvSpPr>
        <p:spPr>
          <a:xfrm>
            <a:off x="3276600" y="2133600"/>
            <a:ext cx="554355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祖辈和父辈</a:t>
            </a:r>
            <a:r>
              <a:rPr lang="en-US" altLang="x-none" sz="30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指父亲的父亲</a:t>
            </a:r>
          </a:p>
        </p:txBody>
      </p:sp>
      <p:sp>
        <p:nvSpPr>
          <p:cNvPr id="51205" name="文本框 51204"/>
          <p:cNvSpPr txBox="1"/>
          <p:nvPr/>
        </p:nvSpPr>
        <p:spPr>
          <a:xfrm>
            <a:off x="2951163" y="2709863"/>
            <a:ext cx="3349625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招致</a:t>
            </a:r>
            <a:r>
              <a:rPr lang="en-US" altLang="x-none" sz="30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指速度快</a:t>
            </a:r>
          </a:p>
        </p:txBody>
      </p:sp>
      <p:sp>
        <p:nvSpPr>
          <p:cNvPr id="51206" name="文本框 51205"/>
          <p:cNvSpPr txBox="1"/>
          <p:nvPr/>
        </p:nvSpPr>
        <p:spPr>
          <a:xfrm>
            <a:off x="3708400" y="3171825"/>
            <a:ext cx="5186363" cy="6175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15000"/>
              </a:lnSpc>
              <a:spcBef>
                <a:spcPct val="50000"/>
              </a:spcBef>
            </a:pPr>
            <a:r>
              <a:rPr lang="zh-CN" altLang="en-US" sz="3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智谋和力量</a:t>
            </a:r>
            <a:r>
              <a:rPr lang="en-US" altLang="x-none" sz="30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理解事物的能力</a:t>
            </a:r>
            <a:r>
              <a:rPr lang="zh-CN" altLang="en-US" sz="30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51207" name="文本框 51206"/>
          <p:cNvSpPr txBox="1"/>
          <p:nvPr/>
        </p:nvSpPr>
        <p:spPr>
          <a:xfrm>
            <a:off x="612775" y="3716338"/>
            <a:ext cx="8135938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30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               </a:t>
            </a:r>
            <a:r>
              <a:rPr lang="zh-CN" altLang="en-US" sz="3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前例、旧事</a:t>
            </a:r>
            <a:r>
              <a:rPr lang="en-US" altLang="x-none" sz="30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今指真实的或虚构的有人物有情节的事情</a:t>
            </a:r>
          </a:p>
        </p:txBody>
      </p:sp>
      <p:sp>
        <p:nvSpPr>
          <p:cNvPr id="48135" name="矩形 51207"/>
          <p:cNvSpPr/>
          <p:nvPr/>
        </p:nvSpPr>
        <p:spPr>
          <a:xfrm>
            <a:off x="577850" y="722313"/>
            <a:ext cx="521811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1">
                <a:solidFill>
                  <a:srgbClr val="006600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知识归纳</a:t>
            </a:r>
          </a:p>
        </p:txBody>
      </p:sp>
      <p:sp>
        <p:nvSpPr>
          <p:cNvPr id="48136" name="矩形 51208"/>
          <p:cNvSpPr/>
          <p:nvPr/>
        </p:nvSpPr>
        <p:spPr>
          <a:xfrm>
            <a:off x="2987675" y="833438"/>
            <a:ext cx="38893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x-none" sz="32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古今异义</a:t>
            </a:r>
          </a:p>
        </p:txBody>
      </p:sp>
      <p:sp>
        <p:nvSpPr>
          <p:cNvPr id="51210" name="矩形 51209"/>
          <p:cNvSpPr/>
          <p:nvPr/>
        </p:nvSpPr>
        <p:spPr>
          <a:xfrm>
            <a:off x="2919413" y="4868863"/>
            <a:ext cx="5159375" cy="5492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以至、以至于</a:t>
            </a:r>
            <a:r>
              <a:rPr lang="en-US" altLang="x-none" sz="30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表示另提一事</a:t>
            </a:r>
            <a:r>
              <a:rPr lang="zh-CN" altLang="en-US" sz="3000" b="1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51211" name="矩形 51210"/>
          <p:cNvSpPr/>
          <p:nvPr/>
        </p:nvSpPr>
        <p:spPr>
          <a:xfrm>
            <a:off x="3754438" y="5445125"/>
            <a:ext cx="3913187" cy="549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两次</a:t>
            </a:r>
            <a:r>
              <a:rPr lang="en-US" altLang="x-none" sz="30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表示又一次</a:t>
            </a:r>
            <a:r>
              <a:rPr lang="zh-CN" altLang="en-US" sz="3000" b="1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  <p:bldP spid="51204" grpId="0"/>
      <p:bldP spid="51205" grpId="0"/>
      <p:bldP spid="51206" grpId="0"/>
      <p:bldP spid="51207" grpId="0"/>
      <p:bldP spid="51210" grpId="0"/>
      <p:bldP spid="512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3" name="矩形 52225"/>
          <p:cNvSpPr/>
          <p:nvPr/>
        </p:nvSpPr>
        <p:spPr>
          <a:xfrm>
            <a:off x="444500" y="1311275"/>
            <a:ext cx="5280025" cy="48212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15000"/>
              </a:lnSpc>
              <a:spcBef>
                <a:spcPct val="5000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⑴ 不能独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</a:t>
            </a:r>
            <a:b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⑵ 故不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战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而强弱胜负已判矣</a:t>
            </a:r>
            <a:b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⑶ 以地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事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秦</a:t>
            </a:r>
            <a:b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⑷ 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义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不赂秦</a:t>
            </a:r>
            <a:b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⑸ 始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速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祸焉</a:t>
            </a:r>
            <a:b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⑹ 李牧连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却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b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⑺ 惜其用武而不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终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也</a:t>
            </a:r>
            <a:b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⑻ 以事秦之心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礼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天下之奇才</a:t>
            </a:r>
            <a:b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⑼ 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割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削</a:t>
            </a:r>
          </a:p>
        </p:txBody>
      </p:sp>
      <p:sp>
        <p:nvSpPr>
          <p:cNvPr id="52227" name="文本框 52226"/>
          <p:cNvSpPr txBox="1"/>
          <p:nvPr/>
        </p:nvSpPr>
        <p:spPr>
          <a:xfrm>
            <a:off x="2773363" y="5632450"/>
            <a:ext cx="487680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名</a:t>
            </a:r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→</a:t>
            </a:r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状，每日 </a:t>
            </a:r>
            <a:r>
              <a:rPr lang="en-US" altLang="x-none" sz="3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/ </a:t>
            </a:r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每月</a:t>
            </a:r>
          </a:p>
        </p:txBody>
      </p:sp>
      <p:sp>
        <p:nvSpPr>
          <p:cNvPr id="52228" name="文本框 52227"/>
          <p:cNvSpPr txBox="1"/>
          <p:nvPr/>
        </p:nvSpPr>
        <p:spPr>
          <a:xfrm>
            <a:off x="2825750" y="2463800"/>
            <a:ext cx="354806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名</a:t>
            </a:r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→</a:t>
            </a:r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动，侍奉</a:t>
            </a:r>
          </a:p>
        </p:txBody>
      </p:sp>
      <p:sp>
        <p:nvSpPr>
          <p:cNvPr id="52229" name="文本框 52228"/>
          <p:cNvSpPr txBox="1"/>
          <p:nvPr/>
        </p:nvSpPr>
        <p:spPr>
          <a:xfrm>
            <a:off x="2816225" y="2967038"/>
            <a:ext cx="4276725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名</a:t>
            </a:r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→</a:t>
            </a:r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动，坚持正义</a:t>
            </a:r>
          </a:p>
        </p:txBody>
      </p:sp>
      <p:sp>
        <p:nvSpPr>
          <p:cNvPr id="52230" name="文本框 52229"/>
          <p:cNvSpPr txBox="1"/>
          <p:nvPr/>
        </p:nvSpPr>
        <p:spPr>
          <a:xfrm>
            <a:off x="2773363" y="1382713"/>
            <a:ext cx="2879725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形</a:t>
            </a:r>
            <a:r>
              <a:rPr lang="zh-CN" altLang="en-US" sz="3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→</a:t>
            </a:r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动，保全</a:t>
            </a:r>
          </a:p>
        </p:txBody>
      </p:sp>
      <p:sp>
        <p:nvSpPr>
          <p:cNvPr id="52231" name="文本框 52230"/>
          <p:cNvSpPr txBox="1"/>
          <p:nvPr/>
        </p:nvSpPr>
        <p:spPr>
          <a:xfrm>
            <a:off x="3197225" y="4002088"/>
            <a:ext cx="3895725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使动，使</a:t>
            </a:r>
            <a:r>
              <a:rPr lang="en-US" altLang="x-none" sz="3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3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退却</a:t>
            </a:r>
          </a:p>
        </p:txBody>
      </p:sp>
      <p:sp>
        <p:nvSpPr>
          <p:cNvPr id="52232" name="文本框 52231"/>
          <p:cNvSpPr txBox="1"/>
          <p:nvPr/>
        </p:nvSpPr>
        <p:spPr>
          <a:xfrm>
            <a:off x="5327650" y="5056188"/>
            <a:ext cx="3781425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名</a:t>
            </a:r>
            <a:r>
              <a:rPr lang="zh-CN" altLang="en-US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→</a:t>
            </a:r>
            <a:r>
              <a:rPr lang="zh-CN" altLang="en-US" sz="3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动，礼遇</a:t>
            </a:r>
            <a:r>
              <a:rPr lang="en-US" altLang="x-none" sz="3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礼待</a:t>
            </a:r>
          </a:p>
        </p:txBody>
      </p:sp>
      <p:sp>
        <p:nvSpPr>
          <p:cNvPr id="52233" name="文本框 52232"/>
          <p:cNvSpPr txBox="1"/>
          <p:nvPr/>
        </p:nvSpPr>
        <p:spPr>
          <a:xfrm>
            <a:off x="4284663" y="4506913"/>
            <a:ext cx="411321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副</a:t>
            </a:r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→</a:t>
            </a:r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动，坚持到底</a:t>
            </a:r>
          </a:p>
        </p:txBody>
      </p:sp>
      <p:sp>
        <p:nvSpPr>
          <p:cNvPr id="52234" name="文本框 52233"/>
          <p:cNvSpPr txBox="1"/>
          <p:nvPr/>
        </p:nvSpPr>
        <p:spPr>
          <a:xfrm>
            <a:off x="2844800" y="3471863"/>
            <a:ext cx="3336925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形</a:t>
            </a:r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→</a:t>
            </a:r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动，招致</a:t>
            </a:r>
          </a:p>
        </p:txBody>
      </p:sp>
      <p:sp>
        <p:nvSpPr>
          <p:cNvPr id="52235" name="文本框 52234"/>
          <p:cNvSpPr txBox="1"/>
          <p:nvPr/>
        </p:nvSpPr>
        <p:spPr>
          <a:xfrm>
            <a:off x="5337175" y="1914525"/>
            <a:ext cx="3629025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名</a:t>
            </a:r>
            <a:r>
              <a:rPr lang="zh-CN" altLang="en-US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→</a:t>
            </a:r>
            <a:r>
              <a:rPr lang="zh-CN" altLang="en-US" sz="3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动，作战</a:t>
            </a:r>
            <a:r>
              <a:rPr lang="en-US" altLang="x-none" sz="3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打仗</a:t>
            </a:r>
          </a:p>
        </p:txBody>
      </p:sp>
      <p:sp>
        <p:nvSpPr>
          <p:cNvPr id="49163" name="矩形 52235"/>
          <p:cNvSpPr/>
          <p:nvPr/>
        </p:nvSpPr>
        <p:spPr>
          <a:xfrm>
            <a:off x="577850" y="620713"/>
            <a:ext cx="521811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1">
                <a:solidFill>
                  <a:srgbClr val="006600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知识归纳</a:t>
            </a:r>
          </a:p>
        </p:txBody>
      </p:sp>
      <p:sp>
        <p:nvSpPr>
          <p:cNvPr id="49164" name="矩形 52236"/>
          <p:cNvSpPr/>
          <p:nvPr/>
        </p:nvSpPr>
        <p:spPr>
          <a:xfrm>
            <a:off x="2987675" y="731838"/>
            <a:ext cx="38893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x-none" sz="32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词类活用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28" grpId="0"/>
      <p:bldP spid="52229" grpId="0"/>
      <p:bldP spid="52230" grpId="0"/>
      <p:bldP spid="52231" grpId="0"/>
      <p:bldP spid="52232" grpId="0"/>
      <p:bldP spid="52233" grpId="0"/>
      <p:bldP spid="52234" grpId="0"/>
      <p:bldP spid="522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7" name="矩形 53249"/>
          <p:cNvSpPr/>
          <p:nvPr/>
        </p:nvSpPr>
        <p:spPr>
          <a:xfrm>
            <a:off x="1298575" y="1412875"/>
            <a:ext cx="5794375" cy="4705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六国破灭，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非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兵不利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觉今是而昨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非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非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有仲尼、墨翟之贤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谪戍之众，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非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抗于九国之师也</a:t>
            </a:r>
            <a:endParaRPr lang="zh-CN" altLang="en-US" sz="1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endParaRPr lang="zh-CN" altLang="en-US" sz="1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曰：六国互丧</a:t>
            </a:r>
            <a:r>
              <a:rPr lang="en-US" altLang="x-none" sz="3000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一食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尽粟一石  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以为死，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以为亡 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当与秦相较，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未易量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251" name="矩形 53250"/>
          <p:cNvSpPr/>
          <p:nvPr/>
        </p:nvSpPr>
        <p:spPr>
          <a:xfrm>
            <a:off x="5095875" y="1484313"/>
            <a:ext cx="123666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不是</a:t>
            </a:r>
          </a:p>
        </p:txBody>
      </p:sp>
      <p:sp>
        <p:nvSpPr>
          <p:cNvPr id="53252" name="矩形 53251"/>
          <p:cNvSpPr/>
          <p:nvPr/>
        </p:nvSpPr>
        <p:spPr>
          <a:xfrm>
            <a:off x="6535738" y="3167063"/>
            <a:ext cx="223361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不能</a:t>
            </a:r>
          </a:p>
        </p:txBody>
      </p:sp>
      <p:sp>
        <p:nvSpPr>
          <p:cNvPr id="53253" name="矩形 53252"/>
          <p:cNvSpPr/>
          <p:nvPr/>
        </p:nvSpPr>
        <p:spPr>
          <a:xfrm>
            <a:off x="5154613" y="3795713"/>
            <a:ext cx="1236662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有人</a:t>
            </a:r>
          </a:p>
        </p:txBody>
      </p:sp>
      <p:sp>
        <p:nvSpPr>
          <p:cNvPr id="53254" name="矩形 53253"/>
          <p:cNvSpPr/>
          <p:nvPr/>
        </p:nvSpPr>
        <p:spPr>
          <a:xfrm>
            <a:off x="4303713" y="4464050"/>
            <a:ext cx="2732087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有时，偶或</a:t>
            </a:r>
          </a:p>
        </p:txBody>
      </p:sp>
      <p:sp>
        <p:nvSpPr>
          <p:cNvPr id="53255" name="矩形 53254"/>
          <p:cNvSpPr/>
          <p:nvPr/>
        </p:nvSpPr>
        <p:spPr>
          <a:xfrm>
            <a:off x="5168900" y="4967288"/>
            <a:ext cx="357981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有的</a:t>
            </a:r>
            <a:r>
              <a:rPr lang="en-US" altLang="x-none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有的</a:t>
            </a:r>
            <a:r>
              <a:rPr lang="en-US" altLang="x-none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</a:p>
        </p:txBody>
      </p:sp>
      <p:sp>
        <p:nvSpPr>
          <p:cNvPr id="53256" name="矩形 53255"/>
          <p:cNvSpPr/>
          <p:nvPr/>
        </p:nvSpPr>
        <p:spPr>
          <a:xfrm>
            <a:off x="5456238" y="5589588"/>
            <a:ext cx="2732087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或许，也许</a:t>
            </a:r>
          </a:p>
        </p:txBody>
      </p:sp>
      <p:sp>
        <p:nvSpPr>
          <p:cNvPr id="50184" name="左大括号 53256"/>
          <p:cNvSpPr/>
          <p:nvPr/>
        </p:nvSpPr>
        <p:spPr>
          <a:xfrm>
            <a:off x="1116013" y="1700213"/>
            <a:ext cx="215900" cy="1873250"/>
          </a:xfrm>
          <a:prstGeom prst="leftBrace">
            <a:avLst>
              <a:gd name="adj1" fmla="val 72223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85" name="文本框 53257"/>
          <p:cNvSpPr txBox="1"/>
          <p:nvPr/>
        </p:nvSpPr>
        <p:spPr>
          <a:xfrm>
            <a:off x="468313" y="2349500"/>
            <a:ext cx="719137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非</a:t>
            </a:r>
          </a:p>
        </p:txBody>
      </p:sp>
      <p:sp>
        <p:nvSpPr>
          <p:cNvPr id="50186" name="左大括号 53258"/>
          <p:cNvSpPr/>
          <p:nvPr/>
        </p:nvSpPr>
        <p:spPr>
          <a:xfrm>
            <a:off x="1116013" y="4149725"/>
            <a:ext cx="215900" cy="1873250"/>
          </a:xfrm>
          <a:prstGeom prst="leftBrace">
            <a:avLst>
              <a:gd name="adj1" fmla="val 72223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87" name="文本框 53259"/>
          <p:cNvSpPr txBox="1"/>
          <p:nvPr/>
        </p:nvSpPr>
        <p:spPr>
          <a:xfrm>
            <a:off x="468313" y="4799013"/>
            <a:ext cx="719137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</a:p>
        </p:txBody>
      </p:sp>
      <p:sp>
        <p:nvSpPr>
          <p:cNvPr id="50188" name="矩形 53260"/>
          <p:cNvSpPr/>
          <p:nvPr/>
        </p:nvSpPr>
        <p:spPr>
          <a:xfrm>
            <a:off x="577850" y="620713"/>
            <a:ext cx="521811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1">
                <a:solidFill>
                  <a:srgbClr val="006600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知识归纳</a:t>
            </a:r>
          </a:p>
        </p:txBody>
      </p:sp>
      <p:sp>
        <p:nvSpPr>
          <p:cNvPr id="50189" name="矩形 53261"/>
          <p:cNvSpPr/>
          <p:nvPr/>
        </p:nvSpPr>
        <p:spPr>
          <a:xfrm>
            <a:off x="2987675" y="731838"/>
            <a:ext cx="38893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x-none" sz="32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一词多义</a:t>
            </a:r>
          </a:p>
        </p:txBody>
      </p:sp>
      <p:sp>
        <p:nvSpPr>
          <p:cNvPr id="53263" name="矩形 53262"/>
          <p:cNvSpPr/>
          <p:nvPr/>
        </p:nvSpPr>
        <p:spPr>
          <a:xfrm>
            <a:off x="3875088" y="2033588"/>
            <a:ext cx="1236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错误</a:t>
            </a:r>
          </a:p>
        </p:txBody>
      </p:sp>
      <p:sp>
        <p:nvSpPr>
          <p:cNvPr id="53264" name="矩形 53263"/>
          <p:cNvSpPr/>
          <p:nvPr/>
        </p:nvSpPr>
        <p:spPr>
          <a:xfrm>
            <a:off x="4956175" y="2573338"/>
            <a:ext cx="123666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没有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3252" grpId="0"/>
      <p:bldP spid="53253" grpId="0"/>
      <p:bldP spid="53254" grpId="0"/>
      <p:bldP spid="53255" grpId="0"/>
      <p:bldP spid="53256" grpId="0"/>
      <p:bldP spid="53263" grpId="0"/>
      <p:bldP spid="5326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1" name="矩形 54273"/>
          <p:cNvSpPr/>
          <p:nvPr/>
        </p:nvSpPr>
        <p:spPr>
          <a:xfrm>
            <a:off x="1331913" y="1449388"/>
            <a:ext cx="5265737" cy="46688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有如此之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势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势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弱于秦  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桂殿兰宫，即冈峦之体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势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因摸地上刑械作投击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势</a:t>
            </a:r>
          </a:p>
          <a:p>
            <a:pPr lvl="0" indent="0">
              <a:lnSpc>
                <a:spcPct val="120000"/>
              </a:lnSpc>
            </a:pPr>
            <a:endParaRPr lang="zh-CN" altLang="en-US" sz="1000" b="1">
              <a:solidFill>
                <a:srgbClr val="99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非</a:t>
            </a:r>
            <a:r>
              <a:rPr lang="zh-CN" altLang="en-US" sz="30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兵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不利，战不善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而秦</a:t>
            </a:r>
            <a:r>
              <a:rPr lang="zh-CN" altLang="en-US" sz="30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兵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又至矣</a:t>
            </a:r>
            <a:b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斯用</a:t>
            </a:r>
            <a:r>
              <a:rPr lang="zh-CN" altLang="en-US" sz="30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兵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之效也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瑜得精</a:t>
            </a:r>
            <a:r>
              <a:rPr lang="zh-CN" altLang="en-US" sz="30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兵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五万</a:t>
            </a:r>
            <a:r>
              <a:rPr lang="zh-CN" altLang="en-US" sz="30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1202" name="左大括号 54276"/>
          <p:cNvSpPr/>
          <p:nvPr/>
        </p:nvSpPr>
        <p:spPr>
          <a:xfrm>
            <a:off x="1116013" y="1700213"/>
            <a:ext cx="215900" cy="1873250"/>
          </a:xfrm>
          <a:prstGeom prst="leftBrace">
            <a:avLst>
              <a:gd name="adj1" fmla="val 72223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3" name="文本框 54277"/>
          <p:cNvSpPr txBox="1"/>
          <p:nvPr/>
        </p:nvSpPr>
        <p:spPr>
          <a:xfrm>
            <a:off x="468313" y="2349500"/>
            <a:ext cx="719137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势</a:t>
            </a:r>
          </a:p>
        </p:txBody>
      </p:sp>
      <p:sp>
        <p:nvSpPr>
          <p:cNvPr id="54279" name="矩形 54278"/>
          <p:cNvSpPr/>
          <p:nvPr/>
        </p:nvSpPr>
        <p:spPr>
          <a:xfrm>
            <a:off x="3473450" y="1538288"/>
            <a:ext cx="1684338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形势</a:t>
            </a:r>
          </a:p>
        </p:txBody>
      </p:sp>
      <p:sp>
        <p:nvSpPr>
          <p:cNvPr id="54280" name="矩形 54279"/>
          <p:cNvSpPr/>
          <p:nvPr/>
        </p:nvSpPr>
        <p:spPr>
          <a:xfrm>
            <a:off x="3465513" y="2070100"/>
            <a:ext cx="250190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势力，力量</a:t>
            </a:r>
          </a:p>
        </p:txBody>
      </p:sp>
      <p:sp>
        <p:nvSpPr>
          <p:cNvPr id="54281" name="矩形 54280"/>
          <p:cNvSpPr/>
          <p:nvPr/>
        </p:nvSpPr>
        <p:spPr>
          <a:xfrm>
            <a:off x="5786438" y="2619375"/>
            <a:ext cx="144145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形状</a:t>
            </a:r>
          </a:p>
        </p:txBody>
      </p:sp>
      <p:sp>
        <p:nvSpPr>
          <p:cNvPr id="54282" name="矩形 54281"/>
          <p:cNvSpPr/>
          <p:nvPr/>
        </p:nvSpPr>
        <p:spPr>
          <a:xfrm>
            <a:off x="5427663" y="3149600"/>
            <a:ext cx="247491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姿势，姿态</a:t>
            </a:r>
          </a:p>
        </p:txBody>
      </p:sp>
      <p:sp>
        <p:nvSpPr>
          <p:cNvPr id="51208" name="左大括号 54282"/>
          <p:cNvSpPr/>
          <p:nvPr/>
        </p:nvSpPr>
        <p:spPr>
          <a:xfrm>
            <a:off x="1123950" y="4076700"/>
            <a:ext cx="215900" cy="1873250"/>
          </a:xfrm>
          <a:prstGeom prst="leftBrace">
            <a:avLst>
              <a:gd name="adj1" fmla="val 72223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9" name="文本框 54283"/>
          <p:cNvSpPr txBox="1"/>
          <p:nvPr/>
        </p:nvSpPr>
        <p:spPr>
          <a:xfrm>
            <a:off x="476250" y="4725988"/>
            <a:ext cx="719138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兵</a:t>
            </a:r>
          </a:p>
        </p:txBody>
      </p:sp>
      <p:sp>
        <p:nvSpPr>
          <p:cNvPr id="54285" name="矩形 54284"/>
          <p:cNvSpPr/>
          <p:nvPr/>
        </p:nvSpPr>
        <p:spPr>
          <a:xfrm>
            <a:off x="4662488" y="3878263"/>
            <a:ext cx="2835275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武器</a:t>
            </a:r>
          </a:p>
        </p:txBody>
      </p:sp>
      <p:sp>
        <p:nvSpPr>
          <p:cNvPr id="54286" name="矩形 54285"/>
          <p:cNvSpPr/>
          <p:nvPr/>
        </p:nvSpPr>
        <p:spPr>
          <a:xfrm>
            <a:off x="3986213" y="4464050"/>
            <a:ext cx="2835275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军队</a:t>
            </a:r>
          </a:p>
        </p:txBody>
      </p:sp>
      <p:sp>
        <p:nvSpPr>
          <p:cNvPr id="54287" name="文本框 54286"/>
          <p:cNvSpPr txBox="1"/>
          <p:nvPr/>
        </p:nvSpPr>
        <p:spPr>
          <a:xfrm>
            <a:off x="3984625" y="4994275"/>
            <a:ext cx="436721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军事、战争</a:t>
            </a:r>
          </a:p>
        </p:txBody>
      </p:sp>
      <p:sp>
        <p:nvSpPr>
          <p:cNvPr id="54288" name="文本框 54287"/>
          <p:cNvSpPr txBox="1"/>
          <p:nvPr/>
        </p:nvSpPr>
        <p:spPr>
          <a:xfrm>
            <a:off x="3984625" y="5535613"/>
            <a:ext cx="436721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士兵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9" grpId="0"/>
      <p:bldP spid="54280" grpId="0"/>
      <p:bldP spid="54281" grpId="0"/>
      <p:bldP spid="54282" grpId="0"/>
      <p:bldP spid="54285" grpId="0"/>
      <p:bldP spid="54286" grpId="0"/>
      <p:bldP spid="54287" grpId="0"/>
      <p:bldP spid="5428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5" name="矩形 55297"/>
          <p:cNvSpPr/>
          <p:nvPr/>
        </p:nvSpPr>
        <p:spPr>
          <a:xfrm>
            <a:off x="1309688" y="1412875"/>
            <a:ext cx="4557712" cy="46688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诸侯之所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亡</a:t>
            </a:r>
            <a:r>
              <a:rPr lang="en-US" altLang="x-none" sz="3000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亡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者</a:t>
            </a:r>
            <a:b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是故燕虽小国而后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亡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广故数言欲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亡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河曲智叟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亡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以应</a:t>
            </a:r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br>
              <a:rPr lang="zh-CN" altLang="en-US" sz="1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以荆卿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计</a:t>
            </a:r>
            <a:b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邯郸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郡</a:t>
            </a:r>
            <a:b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秦人积威之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劫哉</a:t>
            </a:r>
            <a:b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国者无使为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积威之所劫</a:t>
            </a:r>
          </a:p>
        </p:txBody>
      </p:sp>
      <p:sp>
        <p:nvSpPr>
          <p:cNvPr id="55299" name="矩形 55298"/>
          <p:cNvSpPr/>
          <p:nvPr/>
        </p:nvSpPr>
        <p:spPr>
          <a:xfrm>
            <a:off x="5437188" y="1484313"/>
            <a:ext cx="3563937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丧失，丢失</a:t>
            </a:r>
          </a:p>
        </p:txBody>
      </p:sp>
      <p:sp>
        <p:nvSpPr>
          <p:cNvPr id="55300" name="矩形 55299"/>
          <p:cNvSpPr/>
          <p:nvPr/>
        </p:nvSpPr>
        <p:spPr>
          <a:xfrm>
            <a:off x="5005388" y="2060575"/>
            <a:ext cx="27352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灭亡</a:t>
            </a:r>
          </a:p>
        </p:txBody>
      </p:sp>
      <p:sp>
        <p:nvSpPr>
          <p:cNvPr id="55301" name="矩形 55300"/>
          <p:cNvSpPr/>
          <p:nvPr/>
        </p:nvSpPr>
        <p:spPr>
          <a:xfrm>
            <a:off x="3556000" y="3887788"/>
            <a:ext cx="205105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作为</a:t>
            </a:r>
          </a:p>
        </p:txBody>
      </p:sp>
      <p:sp>
        <p:nvSpPr>
          <p:cNvPr id="55302" name="矩形 55301"/>
          <p:cNvSpPr/>
          <p:nvPr/>
        </p:nvSpPr>
        <p:spPr>
          <a:xfrm>
            <a:off x="3089275" y="4437063"/>
            <a:ext cx="241935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成为</a:t>
            </a:r>
          </a:p>
        </p:txBody>
      </p:sp>
      <p:sp>
        <p:nvSpPr>
          <p:cNvPr id="55303" name="文本框 55302"/>
          <p:cNvSpPr txBox="1"/>
          <p:nvPr/>
        </p:nvSpPr>
        <p:spPr>
          <a:xfrm>
            <a:off x="5610225" y="4967288"/>
            <a:ext cx="220980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被，介词</a:t>
            </a:r>
          </a:p>
        </p:txBody>
      </p:sp>
      <p:sp>
        <p:nvSpPr>
          <p:cNvPr id="55304" name="文本框 55303"/>
          <p:cNvSpPr txBox="1"/>
          <p:nvPr/>
        </p:nvSpPr>
        <p:spPr>
          <a:xfrm>
            <a:off x="5797550" y="5543550"/>
            <a:ext cx="266700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治理</a:t>
            </a:r>
          </a:p>
        </p:txBody>
      </p:sp>
      <p:sp>
        <p:nvSpPr>
          <p:cNvPr id="52232" name="左大括号 55306"/>
          <p:cNvSpPr/>
          <p:nvPr/>
        </p:nvSpPr>
        <p:spPr>
          <a:xfrm>
            <a:off x="1116013" y="1700213"/>
            <a:ext cx="215900" cy="1873250"/>
          </a:xfrm>
          <a:prstGeom prst="leftBrace">
            <a:avLst>
              <a:gd name="adj1" fmla="val 72223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2233" name="左大括号 55307"/>
          <p:cNvSpPr/>
          <p:nvPr/>
        </p:nvSpPr>
        <p:spPr>
          <a:xfrm>
            <a:off x="1116013" y="4076700"/>
            <a:ext cx="215900" cy="1873250"/>
          </a:xfrm>
          <a:prstGeom prst="leftBrace">
            <a:avLst>
              <a:gd name="adj1" fmla="val 72223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5309" name="矩形 55308"/>
          <p:cNvSpPr/>
          <p:nvPr/>
        </p:nvSpPr>
        <p:spPr>
          <a:xfrm>
            <a:off x="3854450" y="2592388"/>
            <a:ext cx="273526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逃亡</a:t>
            </a:r>
          </a:p>
        </p:txBody>
      </p:sp>
      <p:sp>
        <p:nvSpPr>
          <p:cNvPr id="55310" name="矩形 55309"/>
          <p:cNvSpPr/>
          <p:nvPr/>
        </p:nvSpPr>
        <p:spPr>
          <a:xfrm>
            <a:off x="4213225" y="3167063"/>
            <a:ext cx="403225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通“无”，没有</a:t>
            </a:r>
          </a:p>
        </p:txBody>
      </p:sp>
      <p:sp>
        <p:nvSpPr>
          <p:cNvPr id="52236" name="文本框 55310"/>
          <p:cNvSpPr txBox="1"/>
          <p:nvPr/>
        </p:nvSpPr>
        <p:spPr>
          <a:xfrm>
            <a:off x="468313" y="2349500"/>
            <a:ext cx="719137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亡</a:t>
            </a:r>
          </a:p>
        </p:txBody>
      </p:sp>
      <p:sp>
        <p:nvSpPr>
          <p:cNvPr id="52237" name="文本框 55311"/>
          <p:cNvSpPr txBox="1"/>
          <p:nvPr/>
        </p:nvSpPr>
        <p:spPr>
          <a:xfrm>
            <a:off x="468313" y="4724400"/>
            <a:ext cx="719137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5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/>
      <p:bldP spid="55300" grpId="0" build="p"/>
      <p:bldP spid="55301" grpId="0" build="p"/>
      <p:bldP spid="55302" grpId="0" build="p"/>
      <p:bldP spid="55303" grpId="0" build="p"/>
      <p:bldP spid="55304" grpId="0" build="p"/>
      <p:bldP spid="55309" grpId="0" build="p"/>
      <p:bldP spid="55310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49" name="矩形 56321"/>
          <p:cNvSpPr/>
          <p:nvPr/>
        </p:nvSpPr>
        <p:spPr>
          <a:xfrm>
            <a:off x="1309688" y="1416050"/>
            <a:ext cx="5692775" cy="25082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至于颠覆，理固宜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然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吴广以为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然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有穴窈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然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然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视其左右，来而记之者已少</a:t>
            </a:r>
          </a:p>
          <a:p>
            <a:pPr lvl="0" indent="0">
              <a:lnSpc>
                <a:spcPct val="120000"/>
              </a:lnSpc>
            </a:pPr>
            <a:endParaRPr lang="zh-CN" altLang="en-US" sz="1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250" name="左大括号 56324"/>
          <p:cNvSpPr/>
          <p:nvPr/>
        </p:nvSpPr>
        <p:spPr>
          <a:xfrm>
            <a:off x="1116013" y="1700213"/>
            <a:ext cx="215900" cy="1873250"/>
          </a:xfrm>
          <a:prstGeom prst="leftBrace">
            <a:avLst>
              <a:gd name="adj1" fmla="val 72223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1" name="文本框 56325"/>
          <p:cNvSpPr txBox="1"/>
          <p:nvPr/>
        </p:nvSpPr>
        <p:spPr>
          <a:xfrm>
            <a:off x="468313" y="2349500"/>
            <a:ext cx="719137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然</a:t>
            </a:r>
          </a:p>
        </p:txBody>
      </p:sp>
      <p:sp>
        <p:nvSpPr>
          <p:cNvPr id="56327" name="矩形 56326"/>
          <p:cNvSpPr/>
          <p:nvPr/>
        </p:nvSpPr>
        <p:spPr>
          <a:xfrm>
            <a:off x="5111750" y="1493838"/>
            <a:ext cx="2835275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如此，这样</a:t>
            </a:r>
          </a:p>
        </p:txBody>
      </p:sp>
      <p:sp>
        <p:nvSpPr>
          <p:cNvPr id="56328" name="矩形 56327"/>
          <p:cNvSpPr/>
          <p:nvPr/>
        </p:nvSpPr>
        <p:spPr>
          <a:xfrm>
            <a:off x="3578225" y="2079625"/>
            <a:ext cx="2568575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对，正确</a:t>
            </a:r>
          </a:p>
        </p:txBody>
      </p:sp>
      <p:sp>
        <p:nvSpPr>
          <p:cNvPr id="56329" name="矩形 56328"/>
          <p:cNvSpPr/>
          <p:nvPr/>
        </p:nvSpPr>
        <p:spPr>
          <a:xfrm>
            <a:off x="3087688" y="2619375"/>
            <a:ext cx="517525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x-none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的样子，形容词词尾</a:t>
            </a:r>
          </a:p>
        </p:txBody>
      </p:sp>
      <p:sp>
        <p:nvSpPr>
          <p:cNvPr id="56330" name="矩形 56329"/>
          <p:cNvSpPr/>
          <p:nvPr/>
        </p:nvSpPr>
        <p:spPr>
          <a:xfrm>
            <a:off x="6596063" y="3149600"/>
            <a:ext cx="202565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但是</a:t>
            </a:r>
          </a:p>
        </p:txBody>
      </p:sp>
      <p:sp>
        <p:nvSpPr>
          <p:cNvPr id="56331" name="文本框 56330"/>
          <p:cNvSpPr txBox="1"/>
          <p:nvPr/>
        </p:nvSpPr>
        <p:spPr>
          <a:xfrm>
            <a:off x="3902075" y="4364038"/>
            <a:ext cx="449580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想要，追求，动词</a:t>
            </a:r>
          </a:p>
        </p:txBody>
      </p:sp>
      <p:sp>
        <p:nvSpPr>
          <p:cNvPr id="56332" name="文本框 56331"/>
          <p:cNvSpPr txBox="1"/>
          <p:nvPr/>
        </p:nvSpPr>
        <p:spPr>
          <a:xfrm>
            <a:off x="3925888" y="3868738"/>
            <a:ext cx="388620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欲望，名词</a:t>
            </a:r>
          </a:p>
        </p:txBody>
      </p:sp>
      <p:sp>
        <p:nvSpPr>
          <p:cNvPr id="56333" name="文本框 56332"/>
          <p:cNvSpPr txBox="1"/>
          <p:nvPr/>
        </p:nvSpPr>
        <p:spPr>
          <a:xfrm>
            <a:off x="4368800" y="5038725"/>
            <a:ext cx="434340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暴露，冒着，动词</a:t>
            </a:r>
          </a:p>
        </p:txBody>
      </p:sp>
      <p:sp>
        <p:nvSpPr>
          <p:cNvPr id="56334" name="文本框 56333"/>
          <p:cNvSpPr txBox="1"/>
          <p:nvPr/>
        </p:nvSpPr>
        <p:spPr>
          <a:xfrm>
            <a:off x="3949700" y="5580063"/>
            <a:ext cx="525780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凶暴的，形容词</a:t>
            </a:r>
          </a:p>
        </p:txBody>
      </p:sp>
      <p:sp>
        <p:nvSpPr>
          <p:cNvPr id="53260" name="矩形 56334"/>
          <p:cNvSpPr/>
          <p:nvPr/>
        </p:nvSpPr>
        <p:spPr>
          <a:xfrm>
            <a:off x="1331913" y="3824288"/>
            <a:ext cx="5099050" cy="2273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1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暴秦之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欲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无厌 </a:t>
            </a:r>
          </a:p>
          <a:p>
            <a:pPr lvl="0" indent="0">
              <a:lnSpc>
                <a:spcPct val="11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则秦之所大</a:t>
            </a: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欲</a:t>
            </a:r>
          </a:p>
          <a:p>
            <a:pPr lvl="0" indent="0">
              <a:lnSpc>
                <a:spcPct val="110000"/>
              </a:lnSpc>
            </a:pPr>
            <a:endParaRPr lang="zh-CN" altLang="en-US" sz="1000" b="1">
              <a:solidFill>
                <a:srgbClr val="FF5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10000"/>
              </a:lnSpc>
            </a:pP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暴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霜露，斩荆棘</a:t>
            </a:r>
          </a:p>
          <a:p>
            <a:pPr lvl="0" indent="0">
              <a:lnSpc>
                <a:spcPct val="110000"/>
              </a:lnSpc>
            </a:pPr>
            <a:r>
              <a:rPr lang="zh-CN" altLang="en-US" sz="3000" b="1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暴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秦之欲无厌</a:t>
            </a:r>
          </a:p>
        </p:txBody>
      </p:sp>
      <p:sp>
        <p:nvSpPr>
          <p:cNvPr id="53261" name="左大括号 56335"/>
          <p:cNvSpPr/>
          <p:nvPr/>
        </p:nvSpPr>
        <p:spPr>
          <a:xfrm>
            <a:off x="1106488" y="4030663"/>
            <a:ext cx="215900" cy="792162"/>
          </a:xfrm>
          <a:prstGeom prst="leftBrace">
            <a:avLst>
              <a:gd name="adj1" fmla="val 30541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62" name="文本框 56336"/>
          <p:cNvSpPr txBox="1"/>
          <p:nvPr/>
        </p:nvSpPr>
        <p:spPr>
          <a:xfrm>
            <a:off x="468313" y="4138613"/>
            <a:ext cx="719137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欲</a:t>
            </a:r>
          </a:p>
        </p:txBody>
      </p:sp>
      <p:sp>
        <p:nvSpPr>
          <p:cNvPr id="53263" name="左大括号 56337"/>
          <p:cNvSpPr/>
          <p:nvPr/>
        </p:nvSpPr>
        <p:spPr>
          <a:xfrm>
            <a:off x="1116013" y="5237163"/>
            <a:ext cx="215900" cy="792162"/>
          </a:xfrm>
          <a:prstGeom prst="leftBrace">
            <a:avLst>
              <a:gd name="adj1" fmla="val 30541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64" name="文本框 56338"/>
          <p:cNvSpPr txBox="1"/>
          <p:nvPr/>
        </p:nvSpPr>
        <p:spPr>
          <a:xfrm>
            <a:off x="477838" y="5345113"/>
            <a:ext cx="719137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7" grpId="0"/>
      <p:bldP spid="56328" grpId="0"/>
      <p:bldP spid="56329" grpId="0"/>
      <p:bldP spid="56330" grpId="0"/>
      <p:bldP spid="56331" grpId="0"/>
      <p:bldP spid="56332" grpId="0"/>
      <p:bldP spid="56333" grpId="0"/>
      <p:bldP spid="5633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6" name="文本占位符 57345"/>
          <p:cNvSpPr>
            <a:spLocks noGrp="1"/>
          </p:cNvSpPr>
          <p:nvPr>
            <p:ph idx="1"/>
          </p:nvPr>
        </p:nvSpPr>
        <p:spPr>
          <a:xfrm>
            <a:off x="657225" y="954088"/>
            <a:ext cx="4330700" cy="1252538"/>
          </a:xfrm>
        </p:spPr>
        <p:txBody>
          <a:bodyPr/>
          <a:lstStyle/>
          <a:p>
            <a:pPr fontAlgn="base">
              <a:buNone/>
            </a:pPr>
            <a:r>
              <a:rPr lang="zh-CN" altLang="en-US" b="1" strike="noStrike" noProof="1">
                <a:solidFill>
                  <a:srgbClr val="000000"/>
                </a:solidFill>
              </a:rPr>
              <a:t>燕赵之君，</a:t>
            </a:r>
            <a:r>
              <a:rPr lang="zh-CN" altLang="en-US" b="1" strike="noStrike" noProof="1">
                <a:solidFill>
                  <a:srgbClr val="FF0000"/>
                </a:solidFill>
              </a:rPr>
              <a:t>始</a:t>
            </a:r>
            <a:r>
              <a:rPr lang="zh-CN" altLang="en-US" b="1" strike="noStrike" noProof="1">
                <a:solidFill>
                  <a:srgbClr val="000000"/>
                </a:solidFill>
              </a:rPr>
              <a:t>有远略</a:t>
            </a:r>
          </a:p>
          <a:p>
            <a:pPr fontAlgn="base">
              <a:buNone/>
            </a:pPr>
            <a:r>
              <a:rPr lang="zh-CN" altLang="en-US" b="1" strike="noStrike" noProof="1">
                <a:solidFill>
                  <a:srgbClr val="FF0000"/>
                </a:solidFill>
              </a:rPr>
              <a:t>始</a:t>
            </a:r>
            <a:r>
              <a:rPr lang="zh-CN" altLang="en-US" b="1" strike="noStrike" noProof="1">
                <a:solidFill>
                  <a:srgbClr val="000000"/>
                </a:solidFill>
              </a:rPr>
              <a:t>速祸焉</a:t>
            </a:r>
          </a:p>
          <a:p>
            <a:pPr fontAlgn="base"/>
            <a:endParaRPr lang="zh-CN" altLang="en-US" b="1" strike="noStrike" noProof="1">
              <a:solidFill>
                <a:srgbClr val="000000"/>
              </a:solidFill>
            </a:endParaRPr>
          </a:p>
          <a:p>
            <a:pPr fontAlgn="base"/>
            <a:endParaRPr lang="zh-CN" altLang="en-US" b="1" strike="noStrike" noProof="1">
              <a:solidFill>
                <a:srgbClr val="000000"/>
              </a:solidFill>
            </a:endParaRPr>
          </a:p>
        </p:txBody>
      </p:sp>
      <p:sp>
        <p:nvSpPr>
          <p:cNvPr id="57347" name="文本框 57346"/>
          <p:cNvSpPr txBox="1"/>
          <p:nvPr/>
        </p:nvSpPr>
        <p:spPr>
          <a:xfrm>
            <a:off x="2771775" y="1584325"/>
            <a:ext cx="259238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才，副词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48" name="文本框 57347"/>
          <p:cNvSpPr txBox="1"/>
          <p:nvPr/>
        </p:nvSpPr>
        <p:spPr>
          <a:xfrm>
            <a:off x="4572000" y="954088"/>
            <a:ext cx="35814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起初，副词</a:t>
            </a:r>
          </a:p>
        </p:txBody>
      </p:sp>
      <p:sp>
        <p:nvSpPr>
          <p:cNvPr id="54276" name="左大括号 57348"/>
          <p:cNvSpPr/>
          <p:nvPr/>
        </p:nvSpPr>
        <p:spPr>
          <a:xfrm>
            <a:off x="566738" y="1133475"/>
            <a:ext cx="142875" cy="936625"/>
          </a:xfrm>
          <a:prstGeom prst="leftBrace">
            <a:avLst>
              <a:gd name="adj1" fmla="val 54568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0" name="矩形 57349"/>
          <p:cNvSpPr/>
          <p:nvPr/>
        </p:nvSpPr>
        <p:spPr>
          <a:xfrm>
            <a:off x="746125" y="2484438"/>
            <a:ext cx="3754438" cy="139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buFont typeface="Wingdings" panose="05000000000000000000" pitchFamily="2" charset="2"/>
              <a:buChar char="z"/>
              <a:defRPr sz="32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buFont typeface="Wingdings" panose="05000000000000000000" pitchFamily="2" charset="2"/>
              <a:buChar char="z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buFont typeface="Wingdings" panose="05000000000000000000" pitchFamily="2" charset="2"/>
              <a:buChar char="z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buFont typeface="Wingdings" panose="05000000000000000000" pitchFamily="2" charset="2"/>
              <a:buChar char="z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buFont typeface="Wingdings" panose="05000000000000000000" pitchFamily="2" charset="2"/>
              <a:buChar char="z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+mn-ea"/>
                <a:cs typeface="+mn-cs"/>
              </a:defRPr>
            </a:lvl5pPr>
          </a:lstStyle>
          <a:p>
            <a:pPr lvl="0" fontAlgn="base">
              <a:buNone/>
            </a:pPr>
            <a:r>
              <a:rPr lang="zh-CN" altLang="en-US" sz="2800" b="1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终</a:t>
            </a:r>
            <a:r>
              <a:rPr lang="zh-CN" altLang="en-US" sz="28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继五国迁灭</a:t>
            </a:r>
            <a:endParaRPr lang="zh-CN" altLang="en-US" sz="2800" b="1" strike="noStrike" noProof="1">
              <a:solidFill>
                <a:srgbClr val="000000"/>
              </a:solidFill>
            </a:endParaRPr>
          </a:p>
          <a:p>
            <a:pPr lvl="0" fontAlgn="base">
              <a:buNone/>
            </a:pPr>
            <a:r>
              <a:rPr lang="zh-CN" altLang="en-US" sz="28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惜其用武而不</a:t>
            </a:r>
            <a:r>
              <a:rPr lang="zh-CN" altLang="en-US" sz="2800" b="1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终</a:t>
            </a:r>
            <a:r>
              <a:rPr lang="zh-CN" altLang="en-US" sz="2800" b="1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也</a:t>
            </a:r>
            <a:endParaRPr lang="zh-CN" altLang="en-US" sz="2800" b="1" strike="noStrike" noProof="1">
              <a:solidFill>
                <a:srgbClr val="000000"/>
              </a:solidFill>
            </a:endParaRPr>
          </a:p>
        </p:txBody>
      </p:sp>
      <p:sp>
        <p:nvSpPr>
          <p:cNvPr id="54278" name="左大括号 57350"/>
          <p:cNvSpPr/>
          <p:nvPr/>
        </p:nvSpPr>
        <p:spPr>
          <a:xfrm>
            <a:off x="611188" y="2565400"/>
            <a:ext cx="142875" cy="936625"/>
          </a:xfrm>
          <a:prstGeom prst="leftBrace">
            <a:avLst>
              <a:gd name="adj1" fmla="val 54568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2" name="文本框 57351"/>
          <p:cNvSpPr txBox="1"/>
          <p:nvPr/>
        </p:nvSpPr>
        <p:spPr>
          <a:xfrm>
            <a:off x="3708400" y="2420938"/>
            <a:ext cx="3960813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最终，副词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3" name="文本框 57352"/>
          <p:cNvSpPr txBox="1"/>
          <p:nvPr/>
        </p:nvSpPr>
        <p:spPr>
          <a:xfrm>
            <a:off x="4140200" y="2997200"/>
            <a:ext cx="345598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坚持到底，动词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81" name="矩形 57353"/>
          <p:cNvSpPr/>
          <p:nvPr/>
        </p:nvSpPr>
        <p:spPr>
          <a:xfrm>
            <a:off x="657225" y="4419600"/>
            <a:ext cx="2590800" cy="18065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lvl="0" indent="-342900">
              <a:spcBef>
                <a:spcPct val="2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较秦之所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得</a:t>
            </a:r>
          </a:p>
          <a:p>
            <a:pPr marL="342900" lvl="0" indent="-342900">
              <a:spcBef>
                <a:spcPct val="2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此言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得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</a:p>
          <a:p>
            <a:pPr marL="342900" lvl="0" indent="-342900">
              <a:spcBef>
                <a:spcPct val="2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诚不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得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已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82" name="左大括号 57354"/>
          <p:cNvSpPr/>
          <p:nvPr/>
        </p:nvSpPr>
        <p:spPr>
          <a:xfrm>
            <a:off x="611188" y="4652963"/>
            <a:ext cx="144462" cy="1368425"/>
          </a:xfrm>
          <a:prstGeom prst="leftBrace">
            <a:avLst>
              <a:gd name="adj1" fmla="val 78850"/>
              <a:gd name="adj2" fmla="val 50000"/>
            </a:avLst>
          </a:prstGeom>
          <a:solidFill>
            <a:srgbClr val="FF0000"/>
          </a:solidFill>
          <a:ln w="12700" cap="sq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6" name="文本框 57355"/>
          <p:cNvSpPr txBox="1"/>
          <p:nvPr/>
        </p:nvSpPr>
        <p:spPr>
          <a:xfrm>
            <a:off x="3563938" y="4292600"/>
            <a:ext cx="48641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得到，获得，动词</a:t>
            </a:r>
          </a:p>
        </p:txBody>
      </p:sp>
      <p:sp>
        <p:nvSpPr>
          <p:cNvPr id="57357" name="文本框 57356"/>
          <p:cNvSpPr txBox="1"/>
          <p:nvPr/>
        </p:nvSpPr>
        <p:spPr>
          <a:xfrm>
            <a:off x="3492500" y="4941888"/>
            <a:ext cx="54356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适宜，得当，形容词</a:t>
            </a:r>
          </a:p>
        </p:txBody>
      </p:sp>
      <p:sp>
        <p:nvSpPr>
          <p:cNvPr id="57358" name="文本框 57357"/>
          <p:cNvSpPr txBox="1"/>
          <p:nvPr/>
        </p:nvSpPr>
        <p:spPr>
          <a:xfrm>
            <a:off x="3419475" y="5661025"/>
            <a:ext cx="4724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能，能够，动词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57348" grpId="0"/>
      <p:bldP spid="57352" grpId="0"/>
      <p:bldP spid="57353" grpId="0"/>
      <p:bldP spid="57356" grpId="0"/>
      <p:bldP spid="57357" grpId="0"/>
      <p:bldP spid="573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1" name="图片 16385" descr="11316111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文本框 16386"/>
          <p:cNvSpPr txBox="1"/>
          <p:nvPr/>
        </p:nvSpPr>
        <p:spPr>
          <a:xfrm>
            <a:off x="5903913" y="5805488"/>
            <a:ext cx="3240087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四川眉山三苏祠</a:t>
            </a:r>
          </a:p>
        </p:txBody>
      </p:sp>
      <p:sp>
        <p:nvSpPr>
          <p:cNvPr id="16388" name="文本框 16387"/>
          <p:cNvSpPr txBox="1"/>
          <p:nvPr/>
        </p:nvSpPr>
        <p:spPr>
          <a:xfrm>
            <a:off x="684213" y="333375"/>
            <a:ext cx="7920038" cy="1631216"/>
          </a:xfrm>
          <a:prstGeom prst="rect">
            <a:avLst/>
          </a:prstGeom>
          <a:solidFill>
            <a:srgbClr val="FFFFFF">
              <a:alpha val="7500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fontAlgn="base" hangingPunct="1">
              <a:spcBef>
                <a:spcPct val="50000"/>
              </a:spcBef>
            </a:pPr>
            <a:r>
              <a:rPr lang="zh-CN" altLang="en-US" sz="4000" b="1" strike="noStrike" noProof="1" smtClean="0">
                <a:solidFill>
                  <a:srgbClr val="3366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门上对联：</a:t>
            </a:r>
            <a:endParaRPr lang="en-US" altLang="zh-CN" sz="4000" b="1" strike="noStrike" noProof="1" smtClean="0">
              <a:solidFill>
                <a:srgbClr val="336699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ea"/>
            </a:endParaRPr>
          </a:p>
          <a:p>
            <a:pPr lvl="0" eaLnBrk="1" fontAlgn="base" hangingPunct="1">
              <a:spcBef>
                <a:spcPct val="50000"/>
              </a:spcBef>
            </a:pPr>
            <a:r>
              <a:rPr lang="zh-CN" altLang="en-US" sz="4000" b="1" strike="noStrike" noProof="1" smtClean="0">
                <a:solidFill>
                  <a:srgbClr val="3366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一</a:t>
            </a:r>
            <a:r>
              <a:rPr lang="zh-CN" altLang="en-US" sz="4000" b="1" strike="noStrike" noProof="1">
                <a:solidFill>
                  <a:srgbClr val="3366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门父子三词</a:t>
            </a:r>
            <a:r>
              <a:rPr lang="zh-CN" altLang="en-US" sz="4000" b="1" strike="noStrike" noProof="1" smtClean="0">
                <a:solidFill>
                  <a:srgbClr val="3366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客；千</a:t>
            </a:r>
            <a:r>
              <a:rPr lang="zh-CN" altLang="en-US" sz="4000" b="1" strike="noStrike" noProof="1">
                <a:solidFill>
                  <a:srgbClr val="3366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古文章八大</a:t>
            </a:r>
            <a:r>
              <a:rPr lang="zh-CN" altLang="en-US" sz="4000" b="1" strike="noStrike" noProof="1" smtClean="0">
                <a:solidFill>
                  <a:srgbClr val="3366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家。</a:t>
            </a:r>
            <a:r>
              <a:rPr lang="zh-CN" altLang="en-US" sz="4000" strike="noStrike" noProof="1" smtClean="0">
                <a:solidFill>
                  <a:srgbClr val="3366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 </a:t>
            </a:r>
            <a:endParaRPr lang="zh-CN" altLang="en-US" sz="4000" strike="noStrike" noProof="1">
              <a:solidFill>
                <a:srgbClr val="336699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7" name="矩形 58369"/>
          <p:cNvSpPr/>
          <p:nvPr/>
        </p:nvSpPr>
        <p:spPr>
          <a:xfrm>
            <a:off x="431800" y="1787525"/>
            <a:ext cx="7785100" cy="3937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30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）六国破灭，非兵不利，战不善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30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）赂秦而力亏，破灭之道也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30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）有如此之势，而为秦人积威之所劫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3000" b="1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）洎牧以谗诛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3000" b="1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）举以予人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3000" b="1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）至丹以荆卿为计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3000" b="1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）赵尝五战于秦</a:t>
            </a:r>
          </a:p>
        </p:txBody>
      </p:sp>
      <p:sp>
        <p:nvSpPr>
          <p:cNvPr id="58371" name="文本框 58370"/>
          <p:cNvSpPr txBox="1"/>
          <p:nvPr/>
        </p:nvSpPr>
        <p:spPr>
          <a:xfrm>
            <a:off x="7391400" y="2970213"/>
            <a:ext cx="175260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被动句</a:t>
            </a:r>
          </a:p>
        </p:txBody>
      </p:sp>
      <p:sp>
        <p:nvSpPr>
          <p:cNvPr id="58372" name="文本框 58371"/>
          <p:cNvSpPr txBox="1"/>
          <p:nvPr/>
        </p:nvSpPr>
        <p:spPr>
          <a:xfrm>
            <a:off x="3716338" y="3519488"/>
            <a:ext cx="274320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被动句</a:t>
            </a:r>
          </a:p>
        </p:txBody>
      </p:sp>
      <p:sp>
        <p:nvSpPr>
          <p:cNvPr id="58373" name="文本框 58372"/>
          <p:cNvSpPr txBox="1"/>
          <p:nvPr/>
        </p:nvSpPr>
        <p:spPr>
          <a:xfrm>
            <a:off x="3311525" y="4049713"/>
            <a:ext cx="381000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省略句，省略宾语</a:t>
            </a:r>
          </a:p>
        </p:txBody>
      </p:sp>
      <p:sp>
        <p:nvSpPr>
          <p:cNvPr id="58374" name="文本框 58373"/>
          <p:cNvSpPr txBox="1"/>
          <p:nvPr/>
        </p:nvSpPr>
        <p:spPr>
          <a:xfrm>
            <a:off x="4346575" y="4598988"/>
            <a:ext cx="4321175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省略句，省略动宾词组</a:t>
            </a:r>
          </a:p>
        </p:txBody>
      </p:sp>
      <p:sp>
        <p:nvSpPr>
          <p:cNvPr id="58375" name="文本框 58374"/>
          <p:cNvSpPr txBox="1"/>
          <p:nvPr/>
        </p:nvSpPr>
        <p:spPr>
          <a:xfrm>
            <a:off x="4122738" y="5184775"/>
            <a:ext cx="373380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介词结构后置</a:t>
            </a:r>
          </a:p>
        </p:txBody>
      </p:sp>
      <p:sp>
        <p:nvSpPr>
          <p:cNvPr id="58376" name="文本框 58375"/>
          <p:cNvSpPr txBox="1"/>
          <p:nvPr/>
        </p:nvSpPr>
        <p:spPr>
          <a:xfrm>
            <a:off x="6665913" y="1854200"/>
            <a:ext cx="236220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判断句</a:t>
            </a:r>
          </a:p>
        </p:txBody>
      </p:sp>
      <p:sp>
        <p:nvSpPr>
          <p:cNvPr id="55304" name="矩形 58376"/>
          <p:cNvSpPr/>
          <p:nvPr/>
        </p:nvSpPr>
        <p:spPr>
          <a:xfrm>
            <a:off x="577850" y="620713"/>
            <a:ext cx="521811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1">
                <a:solidFill>
                  <a:srgbClr val="006600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知识归纳</a:t>
            </a:r>
          </a:p>
        </p:txBody>
      </p:sp>
      <p:sp>
        <p:nvSpPr>
          <p:cNvPr id="55305" name="矩形 58377"/>
          <p:cNvSpPr/>
          <p:nvPr/>
        </p:nvSpPr>
        <p:spPr>
          <a:xfrm>
            <a:off x="2987675" y="731838"/>
            <a:ext cx="38893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x-none" sz="32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特殊句式</a:t>
            </a:r>
          </a:p>
        </p:txBody>
      </p:sp>
      <p:sp>
        <p:nvSpPr>
          <p:cNvPr id="58379" name="矩形 58378"/>
          <p:cNvSpPr/>
          <p:nvPr/>
        </p:nvSpPr>
        <p:spPr>
          <a:xfrm>
            <a:off x="5881688" y="2384425"/>
            <a:ext cx="17954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判断句</a:t>
            </a:r>
          </a:p>
        </p:txBody>
      </p:sp>
      <p:pic>
        <p:nvPicPr>
          <p:cNvPr id="58380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065000" y="11671300"/>
            <a:ext cx="317500" cy="241300"/>
          </a:xfrm>
          <a:prstGeom prst="cube">
            <a:avLst/>
          </a:prstGeom>
        </p:spPr>
      </p:pic>
      <p:pic>
        <p:nvPicPr>
          <p:cNvPr id="5838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001500" y="116840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58372" grpId="0"/>
      <p:bldP spid="58373" grpId="0"/>
      <p:bldP spid="58374" grpId="0"/>
      <p:bldP spid="58375" grpId="0"/>
      <p:bldP spid="58376" grpId="0"/>
      <p:bldP spid="583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文本框 17409"/>
          <p:cNvSpPr txBox="1"/>
          <p:nvPr/>
        </p:nvSpPr>
        <p:spPr>
          <a:xfrm>
            <a:off x="395288" y="333375"/>
            <a:ext cx="75612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1506" name="图片 17410" descr="906289dd80ca9b275982dd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2" y="39792"/>
            <a:ext cx="4620594" cy="66692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17411"/>
          <p:cNvSpPr txBox="1"/>
          <p:nvPr/>
        </p:nvSpPr>
        <p:spPr>
          <a:xfrm>
            <a:off x="4886325" y="188913"/>
            <a:ext cx="3870325" cy="56311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苏洵（</a:t>
            </a:r>
            <a:r>
              <a:rPr lang="en-US" altLang="x-none" sz="3600" b="1">
                <a:latin typeface="楷体_GB2312" pitchFamily="49" charset="-122"/>
                <a:ea typeface="楷体_GB2312" pitchFamily="49" charset="-122"/>
              </a:rPr>
              <a:t>1009—1066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），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北宋散文家。与其子苏轼、苏辙合称</a:t>
            </a:r>
            <a:r>
              <a:rPr lang="zh-CN" altLang="en-US" sz="32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“三苏”</a:t>
            </a:r>
            <a:r>
              <a:rPr lang="en-US" altLang="x-none" sz="32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均被列入</a:t>
            </a:r>
            <a:r>
              <a:rPr lang="zh-CN" altLang="en-US" sz="32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“唐宋八大家”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。字</a:t>
            </a:r>
            <a:r>
              <a:rPr lang="zh-CN" altLang="en-US" sz="32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明允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，号</a:t>
            </a:r>
            <a:r>
              <a:rPr lang="zh-CN" altLang="en-US" sz="32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老泉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。眉州眉山（今属四川）人。长于散文，尤擅政论，议论明畅，笔势雄健。有</a:t>
            </a:r>
            <a:r>
              <a:rPr lang="en-US" altLang="x-none" sz="32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嘉祐集</a:t>
            </a:r>
            <a:r>
              <a:rPr lang="en-US" altLang="x-none" sz="32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矩形 18434"/>
          <p:cNvSpPr/>
          <p:nvPr/>
        </p:nvSpPr>
        <p:spPr>
          <a:xfrm>
            <a:off x="533400" y="1981200"/>
            <a:ext cx="7772400" cy="4114800"/>
          </a:xfrm>
          <a:prstGeom prst="rect">
            <a:avLst/>
          </a:prstGeom>
          <a:noFill/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marL="342900" lvl="0" indent="-342900" eaLnBrk="0" hangingPunct="0">
              <a:spcBef>
                <a:spcPct val="20000"/>
              </a:spcBef>
            </a:pPr>
            <a:r>
              <a:rPr lang="zh-CN" altLang="en-US" sz="440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4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论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：是散文的一种，以论证为主，其特点是善于说理。“六国论”在这里是一个省略式短语，实际应是“六国破灭之论”。</a:t>
            </a:r>
          </a:p>
        </p:txBody>
      </p:sp>
      <p:sp>
        <p:nvSpPr>
          <p:cNvPr id="22531" name="矩形 18435"/>
          <p:cNvSpPr/>
          <p:nvPr/>
        </p:nvSpPr>
        <p:spPr>
          <a:xfrm>
            <a:off x="533400" y="549275"/>
            <a:ext cx="7772400" cy="1143000"/>
          </a:xfrm>
          <a:prstGeom prst="rect">
            <a:avLst/>
          </a:prstGeom>
          <a:noFill/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indent="0" algn="ctr" eaLnBrk="0" hangingPunct="0"/>
            <a:r>
              <a:rPr lang="zh-CN" altLang="en-US" sz="5400">
                <a:latin typeface="Times New Roman" panose="02020603050405020304" pitchFamily="18" charset="0"/>
                <a:ea typeface="隶书" panose="02010509060101010101" pitchFamily="1" charset="-122"/>
              </a:rPr>
              <a:t>课题解释</a:t>
            </a:r>
          </a:p>
        </p:txBody>
      </p:sp>
    </p:spTree>
  </p:cSld>
  <p:clrMapOvr>
    <a:masterClrMapping/>
  </p:clrMapOvr>
  <p:transition spd="slow">
    <p:cover dir="lu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5" name="矩形 59394"/>
          <p:cNvSpPr/>
          <p:nvPr/>
        </p:nvSpPr>
        <p:spPr>
          <a:xfrm>
            <a:off x="147638" y="1313859"/>
            <a:ext cx="8850312" cy="5139869"/>
          </a:xfrm>
          <a:prstGeom prst="rect">
            <a:avLst/>
          </a:prstGeom>
          <a:noFill/>
          <a:ln w="9525">
            <a:solidFill>
              <a:srgbClr val="800000"/>
            </a:solidFill>
          </a:ln>
        </p:spPr>
        <p:txBody>
          <a:bodyPr wrap="square" anchor="t">
            <a:spAutoFit/>
          </a:bodyPr>
          <a:lstStyle/>
          <a:p>
            <a:pPr lvl="0" indent="0" eaLnBrk="0" hangingPunct="0"/>
            <a:r>
              <a:rPr lang="zh-CN" altLang="en-US" sz="3200" b="1">
                <a:solidFill>
                  <a:srgbClr val="993366"/>
                </a:solidFill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3600" b="1">
                <a:solidFill>
                  <a:srgbClr val="993366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zh-CN" altLang="en-US" sz="3200" b="1">
                <a:latin typeface="隶书" panose="02010509060101010101" pitchFamily="1" charset="-122"/>
                <a:ea typeface="隶书" panose="02010509060101010101" pitchFamily="1" charset="-122"/>
              </a:rPr>
              <a:t>北</a:t>
            </a:r>
            <a:r>
              <a:rPr lang="zh-CN" altLang="en-US" sz="3200" b="1" smtClean="0">
                <a:latin typeface="隶书" panose="02010509060101010101" pitchFamily="1" charset="-122"/>
                <a:ea typeface="隶书" panose="02010509060101010101" pitchFamily="1" charset="-122"/>
              </a:rPr>
              <a:t>宋鉴</a:t>
            </a:r>
            <a:r>
              <a:rPr lang="zh-CN" altLang="en-US" sz="3200" b="1">
                <a:latin typeface="隶书" panose="02010509060101010101" pitchFamily="1" charset="-122"/>
                <a:ea typeface="隶书" panose="02010509060101010101" pitchFamily="1" charset="-122"/>
              </a:rPr>
              <a:t>于唐末藩镇割据和五代军人乱政，实行中</a:t>
            </a:r>
            <a:r>
              <a:rPr lang="zh-CN" altLang="en-US" sz="3200" b="1" smtClean="0">
                <a:latin typeface="隶书" panose="02010509060101010101" pitchFamily="1" charset="-122"/>
                <a:ea typeface="隶书" panose="02010509060101010101" pitchFamily="1" charset="-122"/>
              </a:rPr>
              <a:t>央集</a:t>
            </a:r>
            <a:r>
              <a:rPr lang="zh-CN" altLang="en-US" sz="3200" b="1">
                <a:latin typeface="隶书" panose="02010509060101010101" pitchFamily="1" charset="-122"/>
                <a:ea typeface="隶书" panose="02010509060101010101" pitchFamily="1" charset="-122"/>
              </a:rPr>
              <a:t>权制度，将军权完全收归中央，造成了军事上的衰势。北宋建</a:t>
            </a:r>
            <a:r>
              <a:rPr lang="zh-CN" altLang="en-US" sz="3200" b="1" smtClean="0">
                <a:latin typeface="隶书" panose="02010509060101010101" pitchFamily="1" charset="-122"/>
                <a:ea typeface="隶书" panose="02010509060101010101" pitchFamily="1" charset="-122"/>
              </a:rPr>
              <a:t>国后</a:t>
            </a:r>
            <a:r>
              <a:rPr lang="zh-CN" altLang="en-US" sz="3200" b="1">
                <a:latin typeface="隶书" panose="02010509060101010101" pitchFamily="1" charset="-122"/>
                <a:ea typeface="隶书" panose="02010509060101010101" pitchFamily="1" charset="-122"/>
              </a:rPr>
              <a:t>一百年间，与契丹、西夏作战</a:t>
            </a:r>
            <a:r>
              <a:rPr lang="en-US" altLang="x-none" sz="3200" b="1">
                <a:latin typeface="隶书" panose="02010509060101010101" pitchFamily="1" charset="-122"/>
                <a:ea typeface="隶书" panose="02010509060101010101" pitchFamily="1" charset="-122"/>
              </a:rPr>
              <a:t>60</a:t>
            </a:r>
            <a:r>
              <a:rPr lang="zh-CN" altLang="en-US" sz="3200" b="1">
                <a:latin typeface="隶书" panose="02010509060101010101" pitchFamily="1" charset="-122"/>
                <a:ea typeface="隶书" panose="02010509060101010101" pitchFamily="1" charset="-122"/>
              </a:rPr>
              <a:t>余次，败多胜少，到苏</a:t>
            </a:r>
            <a:r>
              <a:rPr lang="zh-CN" altLang="en-US" sz="3200" b="1" smtClean="0">
                <a:latin typeface="隶书" panose="02010509060101010101" pitchFamily="1" charset="-122"/>
                <a:ea typeface="隶书" panose="02010509060101010101" pitchFamily="1" charset="-122"/>
              </a:rPr>
              <a:t>洵的</a:t>
            </a:r>
            <a:r>
              <a:rPr lang="zh-CN" altLang="en-US" sz="3200" b="1">
                <a:latin typeface="隶书" panose="02010509060101010101" pitchFamily="1" charset="-122"/>
                <a:ea typeface="隶书" panose="02010509060101010101" pitchFamily="1" charset="-122"/>
              </a:rPr>
              <a:t>时代，北宋每</a:t>
            </a:r>
            <a:r>
              <a:rPr lang="zh-CN" altLang="en-US" sz="3200" b="1" smtClean="0">
                <a:latin typeface="隶书" panose="02010509060101010101" pitchFamily="1" charset="-122"/>
                <a:ea typeface="隶书" panose="02010509060101010101" pitchFamily="1" charset="-122"/>
              </a:rPr>
              <a:t>年向</a:t>
            </a:r>
            <a:r>
              <a:rPr lang="zh-CN" altLang="en-US" sz="3200" b="1">
                <a:latin typeface="隶书" panose="02010509060101010101" pitchFamily="1" charset="-122"/>
                <a:ea typeface="隶书" panose="02010509060101010101" pitchFamily="1" charset="-122"/>
              </a:rPr>
              <a:t>契丹纳银</a:t>
            </a:r>
            <a:r>
              <a:rPr lang="en-US" altLang="x-none" sz="3200" b="1">
                <a:latin typeface="隶书" panose="02010509060101010101" pitchFamily="1" charset="-122"/>
                <a:ea typeface="隶书" panose="02010509060101010101" pitchFamily="1" charset="-122"/>
              </a:rPr>
              <a:t>20</a:t>
            </a:r>
            <a:r>
              <a:rPr lang="zh-CN" altLang="en-US" sz="3200" b="1">
                <a:latin typeface="隶书" panose="02010509060101010101" pitchFamily="1" charset="-122"/>
                <a:ea typeface="隶书" panose="02010509060101010101" pitchFamily="1" charset="-122"/>
              </a:rPr>
              <a:t>万两，绢</a:t>
            </a:r>
            <a:r>
              <a:rPr lang="en-US" altLang="x-none" sz="3200" b="1">
                <a:latin typeface="隶书" panose="02010509060101010101" pitchFamily="1" charset="-122"/>
                <a:ea typeface="隶书" panose="02010509060101010101" pitchFamily="1" charset="-122"/>
              </a:rPr>
              <a:t>30</a:t>
            </a:r>
            <a:r>
              <a:rPr lang="zh-CN" altLang="en-US" sz="3200" b="1">
                <a:latin typeface="隶书" panose="02010509060101010101" pitchFamily="1" charset="-122"/>
                <a:ea typeface="隶书" panose="02010509060101010101" pitchFamily="1" charset="-122"/>
              </a:rPr>
              <a:t>万匹；向西夏纳银</a:t>
            </a:r>
            <a:r>
              <a:rPr lang="en-US" altLang="x-none" sz="3200" b="1">
                <a:latin typeface="隶书" panose="02010509060101010101" pitchFamily="1" charset="-122"/>
                <a:ea typeface="隶书" panose="02010509060101010101" pitchFamily="1" charset="-122"/>
              </a:rPr>
              <a:t>10</a:t>
            </a:r>
            <a:r>
              <a:rPr lang="zh-CN" altLang="en-US" sz="3200" b="1">
                <a:latin typeface="隶书" panose="02010509060101010101" pitchFamily="1" charset="-122"/>
                <a:ea typeface="隶书" panose="02010509060101010101" pitchFamily="1" charset="-122"/>
              </a:rPr>
              <a:t>万两，绢</a:t>
            </a:r>
            <a:r>
              <a:rPr lang="en-US" altLang="x-none" sz="3200" b="1">
                <a:latin typeface="隶书" panose="02010509060101010101" pitchFamily="1" charset="-122"/>
                <a:ea typeface="隶书" panose="02010509060101010101" pitchFamily="1" charset="-122"/>
              </a:rPr>
              <a:t>10</a:t>
            </a:r>
            <a:r>
              <a:rPr lang="zh-CN" altLang="en-US" sz="3200" b="1">
                <a:latin typeface="隶书" panose="02010509060101010101" pitchFamily="1" charset="-122"/>
                <a:ea typeface="隶书" panose="02010509060101010101" pitchFamily="1" charset="-122"/>
              </a:rPr>
              <a:t>万匹，茶</a:t>
            </a:r>
            <a:r>
              <a:rPr lang="en-US" altLang="x-none" sz="3200" b="1">
                <a:latin typeface="隶书" panose="02010509060101010101" pitchFamily="1" charset="-122"/>
                <a:ea typeface="隶书" panose="02010509060101010101" pitchFamily="1" charset="-122"/>
              </a:rPr>
              <a:t>3</a:t>
            </a:r>
            <a:r>
              <a:rPr lang="zh-CN" altLang="en-US" sz="3200" b="1">
                <a:latin typeface="隶书" panose="02010509060101010101" pitchFamily="1" charset="-122"/>
                <a:ea typeface="隶书" panose="02010509060101010101" pitchFamily="1" charset="-122"/>
              </a:rPr>
              <a:t>万斤。这样“陪邻”的结果，助长了契丹、西夏的气焰，加重了人民负担，极大地损伤了国力，带来了无穷的祸患。苏</a:t>
            </a:r>
            <a:r>
              <a:rPr lang="zh-CN" altLang="en-US" sz="3200" b="1" smtClean="0">
                <a:latin typeface="隶书" panose="02010509060101010101" pitchFamily="1" charset="-122"/>
                <a:ea typeface="隶书" panose="02010509060101010101" pitchFamily="1" charset="-122"/>
              </a:rPr>
              <a:t>洵正是针</a:t>
            </a:r>
            <a:r>
              <a:rPr lang="zh-CN" altLang="en-US" sz="3200" b="1">
                <a:latin typeface="隶书" panose="02010509060101010101" pitchFamily="1" charset="-122"/>
                <a:ea typeface="隶书" panose="02010509060101010101" pitchFamily="1" charset="-122"/>
              </a:rPr>
              <a:t>对这样的现实撰写</a:t>
            </a:r>
            <a:r>
              <a:rPr lang="en-US" altLang="x-none" sz="3200" b="1">
                <a:latin typeface="隶书" panose="02010509060101010101" pitchFamily="1" charset="-122"/>
                <a:ea typeface="隶书" panose="02010509060101010101" pitchFamily="1" charset="-122"/>
              </a:rPr>
              <a:t>《</a:t>
            </a:r>
            <a:r>
              <a:rPr lang="zh-CN" altLang="en-US" sz="3200" b="1">
                <a:latin typeface="隶书" panose="02010509060101010101" pitchFamily="1" charset="-122"/>
                <a:ea typeface="隶书" panose="02010509060101010101" pitchFamily="1" charset="-122"/>
              </a:rPr>
              <a:t>六国论</a:t>
            </a:r>
            <a:r>
              <a:rPr lang="en-US" altLang="x-none" sz="3200" b="1">
                <a:latin typeface="隶书" panose="02010509060101010101" pitchFamily="1" charset="-122"/>
                <a:ea typeface="隶书" panose="02010509060101010101" pitchFamily="1" charset="-122"/>
              </a:rPr>
              <a:t>》</a:t>
            </a:r>
            <a:r>
              <a:rPr lang="zh-CN" altLang="en-US" sz="3200" b="1" smtClean="0">
                <a:latin typeface="隶书" panose="02010509060101010101" pitchFamily="1" charset="-122"/>
                <a:ea typeface="隶书" panose="02010509060101010101" pitchFamily="1" charset="-122"/>
              </a:rPr>
              <a:t>的</a:t>
            </a:r>
            <a:r>
              <a:rPr lang="zh-CN" altLang="en-US" sz="3600" b="1">
                <a:latin typeface="隶书" panose="02010509060101010101" pitchFamily="1" charset="-122"/>
                <a:ea typeface="隶书" panose="02010509060101010101" pitchFamily="1" charset="-122"/>
              </a:rPr>
              <a:t>，</a:t>
            </a:r>
            <a:r>
              <a:rPr lang="zh-CN" altLang="en-US" sz="3200" b="1" smtClean="0">
                <a:latin typeface="隶书" panose="02010509060101010101" pitchFamily="1" charset="-122"/>
                <a:ea typeface="隶书" panose="02010509060101010101" pitchFamily="1" charset="-122"/>
              </a:rPr>
              <a:t>想</a:t>
            </a:r>
            <a:r>
              <a:rPr lang="zh-CN" altLang="en-US" sz="3200" b="1">
                <a:latin typeface="隶书" panose="02010509060101010101" pitchFamily="1" charset="-122"/>
                <a:ea typeface="隶书" panose="02010509060101010101" pitchFamily="1" charset="-122"/>
              </a:rPr>
              <a:t>通过</a:t>
            </a:r>
            <a:r>
              <a:rPr lang="zh-CN" altLang="en-US" sz="3200" b="1">
                <a:latin typeface="Arial" panose="020b0604020202020204" pitchFamily="34" charset="0"/>
                <a:ea typeface="隶书" panose="02010509060101010101" pitchFamily="1" charset="-122"/>
              </a:rPr>
              <a:t>分析六国失败的原</a:t>
            </a:r>
            <a:r>
              <a:rPr lang="zh-CN" altLang="en-US" sz="3200" b="1" smtClean="0">
                <a:latin typeface="Arial" panose="020b0604020202020204" pitchFamily="34" charset="0"/>
                <a:ea typeface="隶书" panose="02010509060101010101" pitchFamily="1" charset="-122"/>
              </a:rPr>
              <a:t>因委婉提</a:t>
            </a:r>
            <a:r>
              <a:rPr lang="zh-CN" altLang="en-US" sz="3200" b="1">
                <a:latin typeface="Arial" panose="020b0604020202020204" pitchFamily="34" charset="0"/>
                <a:ea typeface="隶书" panose="02010509060101010101" pitchFamily="1" charset="-122"/>
              </a:rPr>
              <a:t>醒当朝统治者</a:t>
            </a:r>
            <a:r>
              <a:rPr lang="zh-CN" altLang="en-US" sz="3200" b="1" smtClean="0">
                <a:latin typeface="Arial" panose="020b0604020202020204" pitchFamily="34" charset="0"/>
                <a:ea typeface="隶书" panose="02010509060101010101" pitchFamily="1" charset="-122"/>
              </a:rPr>
              <a:t>。</a:t>
            </a:r>
            <a:endParaRPr lang="zh-CN" altLang="en-US" sz="3200" b="1"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23554" name="矩形 59395"/>
          <p:cNvSpPr/>
          <p:nvPr/>
        </p:nvSpPr>
        <p:spPr>
          <a:xfrm>
            <a:off x="143870" y="233787"/>
            <a:ext cx="8850312" cy="762000"/>
          </a:xfrm>
          <a:prstGeom prst="rect">
            <a:avLst/>
          </a:prstGeom>
          <a:noFill/>
          <a:ln w="9525">
            <a:solidFill>
              <a:srgbClr val="800000"/>
            </a:solidFill>
          </a:ln>
        </p:spPr>
        <p:txBody>
          <a:bodyPr wrap="square" anchor="t">
            <a:spAutoFit/>
          </a:bodyPr>
          <a:lstStyle/>
          <a:p>
            <a:pPr lvl="0" indent="0" algn="ctr" eaLnBrk="0" hangingPunct="0"/>
            <a:r>
              <a:rPr lang="zh-CN" altLang="en-US" sz="4400" b="1">
                <a:latin typeface="Times New Roman" panose="02020603050405020304" pitchFamily="18" charset="0"/>
                <a:ea typeface="华文新魏" panose="02010800040101010101" pitchFamily="2" charset="-122"/>
              </a:rPr>
              <a:t>背景介绍</a:t>
            </a: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文本框 12289"/>
          <p:cNvSpPr txBox="1"/>
          <p:nvPr/>
        </p:nvSpPr>
        <p:spPr>
          <a:xfrm>
            <a:off x="179388" y="115888"/>
            <a:ext cx="8820150" cy="45243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知识补充：战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国后期</a:t>
            </a:r>
            <a:r>
              <a:rPr lang="en-US" altLang="x-none" sz="32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全国实现统一已成为历史的必然。秦经商鞅变法，逐渐强大起来；六国曾“合纵”抗秦，但各有打算，联合并不巩固。秦王采取“远交近攻”的策略</a:t>
            </a:r>
            <a:r>
              <a:rPr lang="en-US" altLang="x-none" sz="32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全面发动了对六国的剿灭战。公元前</a:t>
            </a:r>
            <a:r>
              <a:rPr lang="en-US" altLang="x-none" sz="3200" b="1">
                <a:latin typeface="楷体_GB2312" pitchFamily="49" charset="-122"/>
                <a:ea typeface="楷体_GB2312" pitchFamily="49" charset="-122"/>
              </a:rPr>
              <a:t>230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年秦灭邻近的</a:t>
            </a:r>
            <a:r>
              <a:rPr lang="zh-CN" altLang="en-US" sz="32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韩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；公元前</a:t>
            </a:r>
            <a:r>
              <a:rPr lang="en-US" altLang="x-none" sz="3200" b="1">
                <a:latin typeface="楷体_GB2312" pitchFamily="49" charset="-122"/>
                <a:ea typeface="楷体_GB2312" pitchFamily="49" charset="-122"/>
              </a:rPr>
              <a:t>228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年秦再灭</a:t>
            </a:r>
            <a:r>
              <a:rPr lang="zh-CN" altLang="en-US" sz="32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赵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；公元前</a:t>
            </a:r>
            <a:r>
              <a:rPr lang="en-US" altLang="x-none" sz="3200" b="1">
                <a:latin typeface="楷体_GB2312" pitchFamily="49" charset="-122"/>
                <a:ea typeface="楷体_GB2312" pitchFamily="49" charset="-122"/>
              </a:rPr>
              <a:t>225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年秦灭</a:t>
            </a:r>
            <a:r>
              <a:rPr lang="zh-CN" altLang="en-US" sz="32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魏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；公元前</a:t>
            </a:r>
            <a:r>
              <a:rPr lang="en-US" altLang="x-none" sz="3200" b="1">
                <a:latin typeface="楷体_GB2312" pitchFamily="49" charset="-122"/>
                <a:ea typeface="楷体_GB2312" pitchFamily="49" charset="-122"/>
              </a:rPr>
              <a:t>223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年秦灭</a:t>
            </a:r>
            <a:r>
              <a:rPr lang="zh-CN" altLang="en-US" sz="32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楚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；公元前</a:t>
            </a:r>
            <a:r>
              <a:rPr lang="en-US" altLang="x-none" sz="3200" b="1">
                <a:latin typeface="楷体_GB2312" pitchFamily="49" charset="-122"/>
                <a:ea typeface="楷体_GB2312" pitchFamily="49" charset="-122"/>
              </a:rPr>
              <a:t>222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年秦灭</a:t>
            </a:r>
            <a:r>
              <a:rPr lang="zh-CN" altLang="en-US" sz="32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燕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；公元前</a:t>
            </a:r>
            <a:r>
              <a:rPr lang="en-US" altLang="x-none" sz="3200" b="1">
                <a:latin typeface="楷体_GB2312" pitchFamily="49" charset="-122"/>
                <a:ea typeface="楷体_GB2312" pitchFamily="49" charset="-122"/>
              </a:rPr>
              <a:t>221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年秦南下灭</a:t>
            </a:r>
            <a:r>
              <a:rPr lang="zh-CN" altLang="en-US" sz="32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齐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。秦灭六国</a:t>
            </a:r>
            <a:r>
              <a:rPr lang="en-US" altLang="x-none" sz="32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结束了诸侯割据称雄的“战国”</a:t>
            </a:r>
            <a:r>
              <a:rPr lang="en-US" altLang="x-none" sz="32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进入了秦汉封建大统一的时代。    </a:t>
            </a:r>
          </a:p>
        </p:txBody>
      </p:sp>
      <p:pic>
        <p:nvPicPr>
          <p:cNvPr id="18434" name="图片 12290" descr="55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188" b="9491"/>
          <a:stretch>
            <a:fillRect/>
          </a:stretch>
        </p:blipFill>
        <p:spPr>
          <a:xfrm>
            <a:off x="7132638" y="4375150"/>
            <a:ext cx="2011362" cy="2482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2291"/>
          <p:cNvSpPr txBox="1"/>
          <p:nvPr/>
        </p:nvSpPr>
        <p:spPr>
          <a:xfrm>
            <a:off x="179388" y="4508500"/>
            <a:ext cx="7200900" cy="204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    秦全胜而速败，其暴灭被后人做足了文章。秦何以统一六国，史家又语焉不详。苏洵的史论</a:t>
            </a:r>
            <a:r>
              <a:rPr lang="en-US" altLang="x-none" sz="32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六国论</a:t>
            </a:r>
            <a:r>
              <a:rPr lang="en-US" altLang="x-none" sz="32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，是</a:t>
            </a:r>
            <a:r>
              <a:rPr lang="zh-CN" altLang="en-US" sz="32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鞭挞强秦暴行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sz="3200" b="1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剖断六国痼疾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的第一文。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文本框 22529"/>
          <p:cNvSpPr txBox="1"/>
          <p:nvPr/>
        </p:nvSpPr>
        <p:spPr>
          <a:xfrm>
            <a:off x="1042988" y="2205038"/>
            <a:ext cx="2001837" cy="1066800"/>
          </a:xfrm>
          <a:prstGeom prst="rect">
            <a:avLst/>
          </a:prstGeom>
          <a:noFill/>
          <a:ln w="9525">
            <a:solidFill>
              <a:srgbClr val="800000"/>
            </a:solidFill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六国破灭</a:t>
            </a:r>
          </a:p>
          <a:p>
            <a:pPr lvl="0" indent="0"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弊在赂秦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1" name="左大括号 22530"/>
          <p:cNvSpPr/>
          <p:nvPr/>
        </p:nvSpPr>
        <p:spPr>
          <a:xfrm>
            <a:off x="3132138" y="1973263"/>
            <a:ext cx="304800" cy="1600200"/>
          </a:xfrm>
          <a:prstGeom prst="leftBrace">
            <a:avLst>
              <a:gd name="adj1" fmla="val 43750"/>
              <a:gd name="adj2" fmla="val 50000"/>
            </a:avLst>
          </a:prstGeom>
          <a:noFill/>
          <a:ln w="22225" cap="flat" cmpd="sng">
            <a:solidFill>
              <a:srgbClr val="99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3581934" y="1625601"/>
            <a:ext cx="5184775" cy="579437"/>
          </a:xfrm>
          <a:prstGeom prst="rect">
            <a:avLst/>
          </a:prstGeom>
          <a:noFill/>
          <a:ln w="9525">
            <a:solidFill>
              <a:srgbClr val="800000"/>
            </a:solidFill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32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）赂秦力亏，破灭之道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3581934" y="3204528"/>
            <a:ext cx="4376737" cy="579438"/>
          </a:xfrm>
          <a:prstGeom prst="rect">
            <a:avLst/>
          </a:prstGeom>
          <a:noFill/>
          <a:ln w="9525">
            <a:solidFill>
              <a:srgbClr val="800000"/>
            </a:solidFill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）不赂者以赂者丧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4" name="文本框 22533"/>
          <p:cNvSpPr txBox="1"/>
          <p:nvPr/>
        </p:nvSpPr>
        <p:spPr>
          <a:xfrm>
            <a:off x="1905000" y="4572000"/>
            <a:ext cx="706438" cy="711200"/>
          </a:xfrm>
          <a:prstGeom prst="rect">
            <a:avLst/>
          </a:prstGeom>
          <a:noFill/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总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5" name="文本框 22534"/>
          <p:cNvSpPr txBox="1"/>
          <p:nvPr/>
        </p:nvSpPr>
        <p:spPr>
          <a:xfrm>
            <a:off x="6019800" y="4572000"/>
            <a:ext cx="706438" cy="711200"/>
          </a:xfrm>
          <a:prstGeom prst="rect">
            <a:avLst/>
          </a:prstGeom>
          <a:noFill/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分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6" name="任意多边形 22535"/>
          <p:cNvSpPr/>
          <p:nvPr/>
        </p:nvSpPr>
        <p:spPr>
          <a:xfrm>
            <a:off x="3733800" y="4800600"/>
            <a:ext cx="1066800" cy="381000"/>
          </a:xfrm>
          <a:custGeom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rect l="0" t="0" r="0" b="0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063415" y="548808"/>
            <a:ext cx="1755117" cy="584775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第一段</a:t>
            </a:r>
            <a:endParaRPr lang="zh-CN" altLang="en-US" sz="320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2" grpId="0"/>
      <p:bldP spid="22533" grpId="0"/>
      <p:bldP spid="22534" grpId="0"/>
      <p:bldP spid="225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文本框 26625"/>
          <p:cNvSpPr txBox="1"/>
          <p:nvPr/>
        </p:nvSpPr>
        <p:spPr>
          <a:xfrm>
            <a:off x="203185" y="2639120"/>
            <a:ext cx="1308100" cy="107721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赂秦对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比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7" name="左大括号 26626"/>
          <p:cNvSpPr/>
          <p:nvPr/>
        </p:nvSpPr>
        <p:spPr>
          <a:xfrm>
            <a:off x="1403350" y="1419225"/>
            <a:ext cx="215900" cy="3455988"/>
          </a:xfrm>
          <a:prstGeom prst="leftBrace">
            <a:avLst>
              <a:gd name="adj1" fmla="val 133246"/>
              <a:gd name="adj2" fmla="val 50000"/>
            </a:avLst>
          </a:prstGeom>
          <a:noFill/>
          <a:ln w="19050" cap="flat" cmpd="sng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628" name="文本框 26627"/>
          <p:cNvSpPr txBox="1"/>
          <p:nvPr/>
        </p:nvSpPr>
        <p:spPr>
          <a:xfrm>
            <a:off x="1673225" y="1125855"/>
            <a:ext cx="1985645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受赂而得</a:t>
            </a:r>
          </a:p>
        </p:txBody>
      </p:sp>
      <p:sp>
        <p:nvSpPr>
          <p:cNvPr id="26629" name="文本框 26628"/>
          <p:cNvSpPr txBox="1"/>
          <p:nvPr/>
        </p:nvSpPr>
        <p:spPr>
          <a:xfrm>
            <a:off x="3570605" y="1127125"/>
            <a:ext cx="2069465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战胜而得</a:t>
            </a:r>
          </a:p>
        </p:txBody>
      </p:sp>
      <p:sp>
        <p:nvSpPr>
          <p:cNvPr id="26630" name="文本框 26629"/>
          <p:cNvSpPr txBox="1"/>
          <p:nvPr/>
        </p:nvSpPr>
        <p:spPr>
          <a:xfrm>
            <a:off x="1657350" y="1774825"/>
            <a:ext cx="1912938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赂秦所亡</a:t>
            </a:r>
          </a:p>
        </p:txBody>
      </p:sp>
      <p:sp>
        <p:nvSpPr>
          <p:cNvPr id="26631" name="文本框 26630"/>
          <p:cNvSpPr txBox="1"/>
          <p:nvPr/>
        </p:nvSpPr>
        <p:spPr>
          <a:xfrm>
            <a:off x="3513138" y="1728470"/>
            <a:ext cx="196056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战败而亡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2" name="文本框 26631"/>
          <p:cNvSpPr txBox="1"/>
          <p:nvPr/>
        </p:nvSpPr>
        <p:spPr>
          <a:xfrm>
            <a:off x="1657350" y="2424430"/>
            <a:ext cx="2072005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土地有限</a:t>
            </a:r>
          </a:p>
        </p:txBody>
      </p:sp>
      <p:sp>
        <p:nvSpPr>
          <p:cNvPr id="26633" name="文本框 26632"/>
          <p:cNvSpPr txBox="1"/>
          <p:nvPr/>
        </p:nvSpPr>
        <p:spPr>
          <a:xfrm>
            <a:off x="3551555" y="2453958"/>
            <a:ext cx="1922145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贪欲无厌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4" name="右大括号 26633"/>
          <p:cNvSpPr/>
          <p:nvPr/>
        </p:nvSpPr>
        <p:spPr>
          <a:xfrm>
            <a:off x="5403533" y="1311275"/>
            <a:ext cx="236537" cy="1512888"/>
          </a:xfrm>
          <a:prstGeom prst="rightBrace">
            <a:avLst>
              <a:gd name="adj1" fmla="val 53240"/>
              <a:gd name="adj2" fmla="val 50000"/>
            </a:avLst>
          </a:prstGeom>
          <a:noFill/>
          <a:ln w="19050" cap="flat" cmpd="sng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635" name="文本框 26634"/>
          <p:cNvSpPr txBox="1"/>
          <p:nvPr/>
        </p:nvSpPr>
        <p:spPr>
          <a:xfrm>
            <a:off x="5640070" y="1778000"/>
            <a:ext cx="18351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数量上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6" name="文本框 26635"/>
          <p:cNvSpPr txBox="1"/>
          <p:nvPr/>
        </p:nvSpPr>
        <p:spPr>
          <a:xfrm>
            <a:off x="1689100" y="3062288"/>
            <a:ext cx="1697038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得难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7" name="文本框 26636"/>
          <p:cNvSpPr txBox="1"/>
          <p:nvPr/>
        </p:nvSpPr>
        <p:spPr>
          <a:xfrm>
            <a:off x="3713163" y="3062288"/>
            <a:ext cx="1455737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献易</a:t>
            </a:r>
          </a:p>
        </p:txBody>
      </p:sp>
      <p:sp>
        <p:nvSpPr>
          <p:cNvPr id="26638" name="文本框 26637"/>
          <p:cNvSpPr txBox="1"/>
          <p:nvPr/>
        </p:nvSpPr>
        <p:spPr>
          <a:xfrm>
            <a:off x="1689100" y="4433888"/>
            <a:ext cx="1408113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奉繁</a:t>
            </a:r>
          </a:p>
        </p:txBody>
      </p:sp>
      <p:sp>
        <p:nvSpPr>
          <p:cNvPr id="26639" name="文本框 26638"/>
          <p:cNvSpPr txBox="1"/>
          <p:nvPr/>
        </p:nvSpPr>
        <p:spPr>
          <a:xfrm>
            <a:off x="3729038" y="4440238"/>
            <a:ext cx="152876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侵急</a:t>
            </a:r>
          </a:p>
        </p:txBody>
      </p:sp>
      <p:sp>
        <p:nvSpPr>
          <p:cNvPr id="26640" name="右大括号 26639"/>
          <p:cNvSpPr/>
          <p:nvPr/>
        </p:nvSpPr>
        <p:spPr>
          <a:xfrm>
            <a:off x="4754563" y="3219450"/>
            <a:ext cx="215900" cy="1655763"/>
          </a:xfrm>
          <a:prstGeom prst="rightBrace">
            <a:avLst>
              <a:gd name="adj1" fmla="val 63838"/>
              <a:gd name="adj2" fmla="val 50000"/>
            </a:avLst>
          </a:prstGeom>
          <a:noFill/>
          <a:ln w="19050" cap="flat" cmpd="sng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641" name="文本框 26640"/>
          <p:cNvSpPr txBox="1"/>
          <p:nvPr/>
        </p:nvSpPr>
        <p:spPr>
          <a:xfrm>
            <a:off x="5075238" y="3716338"/>
            <a:ext cx="1728787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态度上</a:t>
            </a:r>
          </a:p>
        </p:txBody>
      </p:sp>
      <p:sp>
        <p:nvSpPr>
          <p:cNvPr id="26642" name="文本框 26641"/>
          <p:cNvSpPr txBox="1"/>
          <p:nvPr/>
        </p:nvSpPr>
        <p:spPr>
          <a:xfrm>
            <a:off x="5041900" y="5348288"/>
            <a:ext cx="193992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道理上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43" name="右大括号 26642"/>
          <p:cNvSpPr/>
          <p:nvPr/>
        </p:nvSpPr>
        <p:spPr>
          <a:xfrm>
            <a:off x="6803708" y="2138998"/>
            <a:ext cx="304800" cy="3733800"/>
          </a:xfrm>
          <a:prstGeom prst="rightBrace">
            <a:avLst>
              <a:gd name="adj1" fmla="val 101969"/>
              <a:gd name="adj2" fmla="val 50000"/>
            </a:avLst>
          </a:prstGeom>
          <a:noFill/>
          <a:ln w="19050" cap="flat" cmpd="sng">
            <a:solidFill>
              <a:srgbClr val="66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644" name="文本框 26643"/>
          <p:cNvSpPr txBox="1"/>
          <p:nvPr/>
        </p:nvSpPr>
        <p:spPr>
          <a:xfrm>
            <a:off x="7157403" y="3472815"/>
            <a:ext cx="205105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文鼎CS行楷" pitchFamily="1" charset="-122"/>
              </a:rPr>
              <a:t>赂秦力亏</a:t>
            </a:r>
          </a:p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文鼎CS行楷" pitchFamily="1" charset="-122"/>
              </a:rPr>
              <a:t>破灭之道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45" name="文本框 26644"/>
          <p:cNvSpPr txBox="1"/>
          <p:nvPr/>
        </p:nvSpPr>
        <p:spPr>
          <a:xfrm>
            <a:off x="1765300" y="5378450"/>
            <a:ext cx="3276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引用古语小结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1328" y="278790"/>
            <a:ext cx="1800120" cy="584775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第二段</a:t>
            </a:r>
            <a:endParaRPr lang="zh-CN" altLang="en-US" sz="320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8" grpId="0"/>
      <p:bldP spid="26629" grpId="0"/>
      <p:bldP spid="26630" grpId="0"/>
      <p:bldP spid="26631" grpId="0"/>
      <p:bldP spid="26632" grpId="0"/>
      <p:bldP spid="26633" grpId="0"/>
      <p:bldP spid="26635" grpId="0"/>
      <p:bldP spid="26636" grpId="0"/>
      <p:bldP spid="26637" grpId="0"/>
      <p:bldP spid="26638" grpId="0"/>
      <p:bldP spid="26639" grpId="0"/>
      <p:bldP spid="26641" grpId="0"/>
      <p:bldP spid="26642" grpId="0"/>
      <p:bldP spid="26644" grpId="0"/>
      <p:bldP spid="26645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CDESIGN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默认设计模板_3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295</Paragraphs>
  <Slides>30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2">
      <vt:lpstr>Arial</vt:lpstr>
      <vt:lpstr>Times New Roman</vt:lpstr>
      <vt:lpstr>宋体</vt:lpstr>
      <vt:lpstr>Wingdings</vt:lpstr>
      <vt:lpstr>华文行楷</vt:lpstr>
      <vt:lpstr>隶书</vt:lpstr>
      <vt:lpstr>楷体_GB2312</vt:lpstr>
      <vt:lpstr>华文新魏</vt:lpstr>
      <vt:lpstr>文鼎CS行楷</vt:lpstr>
      <vt:lpstr>黑体</vt:lpstr>
      <vt:lpstr>华文中宋</vt:lpstr>
      <vt:lpstr>CDESIGNA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虚词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2021-04-29T16:24:59.249</cp:lastPrinted>
  <dcterms:created xsi:type="dcterms:W3CDTF">2021-04-29T16:24:59Z</dcterms:created>
  <dcterms:modified xsi:type="dcterms:W3CDTF">2021-04-29T08:25:00Z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