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99CCFF"/>
    <a:srgbClr val="003300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33" d="100"/>
          <a:sy n="33" d="100"/>
        </p:scale>
        <p:origin x="-1050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hyperlink" Target="http://218.4.203.36/student/plog/blog.asp?name=shenyuchuan&amp;page=1" TargetMode="External"/><Relationship Id="rId2" Type="http://schemas.openxmlformats.org/officeDocument/2006/relationships/image" Target="../media/image2.jpeg"/><Relationship Id="rId1" Type="http://schemas.openxmlformats.org/officeDocument/2006/relationships/hyperlink" Target="http://www.chinaculture.org/gb/cn_madeinchina/2005-11/28/content_76383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3655;&#21494;&#27597;&#20146;.mp3" TargetMode="Externa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hyperlink" Target="&#30127;&#30340;&#21619;&#36947;.wma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3073"/>
          <p:cNvSpPr/>
          <p:nvPr/>
        </p:nvSpPr>
        <p:spPr>
          <a:xfrm>
            <a:off x="0" y="3886200"/>
            <a:ext cx="9144000" cy="1614170"/>
          </a:xfrm>
          <a:prstGeom prst="rect">
            <a:avLst/>
          </a:prstGeom>
          <a:solidFill>
            <a:srgbClr val="99CC00">
              <a:alpha val="57001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075" name="图片 3074" descr="2323637820050619161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-304800"/>
            <a:ext cx="44958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矩形 3075"/>
          <p:cNvSpPr/>
          <p:nvPr/>
        </p:nvSpPr>
        <p:spPr>
          <a:xfrm>
            <a:off x="0" y="0"/>
            <a:ext cx="1295400" cy="68580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7" name="矩形 3076"/>
          <p:cNvSpPr/>
          <p:nvPr/>
        </p:nvSpPr>
        <p:spPr>
          <a:xfrm>
            <a:off x="0" y="3886200"/>
            <a:ext cx="914400" cy="1219200"/>
          </a:xfrm>
          <a:prstGeom prst="rect">
            <a:avLst/>
          </a:prstGeom>
          <a:solidFill>
            <a:srgbClr val="99CC00">
              <a:alpha val="5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8" name="文本框 3077"/>
          <p:cNvSpPr txBox="1"/>
          <p:nvPr/>
        </p:nvSpPr>
        <p:spPr>
          <a:xfrm>
            <a:off x="4843463" y="3154363"/>
            <a:ext cx="4071937" cy="17986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7200" b="1" dirty="0">
                <a:solidFill>
                  <a:srgbClr val="00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荷叶 母亲</a:t>
            </a:r>
            <a:endParaRPr lang="zh-CN" altLang="en-US" sz="7200" b="1" dirty="0">
              <a:solidFill>
                <a:srgbClr val="009900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600" b="1" dirty="0">
                <a:latin typeface="Arial" panose="020B0604020202020204" pitchFamily="34" charset="0"/>
                <a:ea typeface="幼圆" pitchFamily="49" charset="-122"/>
              </a:rPr>
              <a:t>冰心</a:t>
            </a:r>
            <a:endParaRPr lang="zh-CN" altLang="en-US" sz="3600" b="1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079" name="矩形 3078"/>
          <p:cNvSpPr/>
          <p:nvPr/>
        </p:nvSpPr>
        <p:spPr>
          <a:xfrm>
            <a:off x="4191000" y="0"/>
            <a:ext cx="4572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80" name="文本框 3079"/>
          <p:cNvSpPr txBox="1"/>
          <p:nvPr/>
        </p:nvSpPr>
        <p:spPr>
          <a:xfrm>
            <a:off x="5410200" y="6248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b="1" dirty="0">
              <a:solidFill>
                <a:srgbClr val="0099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53990" y="6010910"/>
            <a:ext cx="334708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重庆市渝北区王家学校  张英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914400" y="1066800"/>
            <a:ext cx="7620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611188" y="1125538"/>
            <a:ext cx="7694612" cy="372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另一首诗中相同意旨的一句：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“母亲啊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!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／天上的风雨来了，／鸟儿躲进它的巢里，／心中的风雨来了，／我只好躲进你的怀里。”     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(《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繁星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159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节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副标题 13314"/>
          <p:cNvSpPr>
            <a:spLocks noGrp="1"/>
          </p:cNvSpPr>
          <p:nvPr>
            <p:ph type="subTitle" idx="1"/>
          </p:nvPr>
        </p:nvSpPr>
        <p:spPr>
          <a:xfrm>
            <a:off x="381000" y="457200"/>
            <a:ext cx="8382000" cy="5943600"/>
          </a:xfrm>
          <a:ln/>
        </p:spPr>
        <p:txBody>
          <a:bodyPr/>
          <a:p>
            <a:pPr algn="l" defTabSz="914400">
              <a:lnSpc>
                <a:spcPct val="145000"/>
              </a:lnSpc>
              <a:buNone/>
            </a:pP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☆朗读，比较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金色花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荷叶  母亲</a:t>
            </a:r>
            <a:r>
              <a:rPr lang="en-US" altLang="zh-CN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b="1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45000"/>
              </a:lnSpc>
              <a:buNone/>
            </a:pP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相同点：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45000"/>
              </a:lnSpc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① 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赞美母爱的伟大神圣。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-----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思想感情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45000"/>
              </a:lnSpc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② 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图画美。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------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想象空间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45000"/>
              </a:lnSpc>
              <a:buNone/>
            </a:pP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不同点：</a:t>
            </a:r>
            <a:endParaRPr lang="zh-CN" altLang="en-US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45000"/>
              </a:lnSpc>
              <a:buNone/>
            </a:pP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45000"/>
              </a:lnSpc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① 《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金色花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是缘情造景。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荷叶 母亲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是触景生情。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-----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情景交融的方式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45000"/>
              </a:lnSpc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② 《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金色花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中既有母爱的光辉，还有孩子的爱心。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荷叶 母亲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更多的是赞美母爱。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-----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思想感情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45000"/>
              </a:lnSpc>
              <a:buNone/>
            </a:pP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45000"/>
              </a:lnSpc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③ 《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金色花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写一天时间里孩子三次与妈妈嬉戏，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荷叶 母亲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则是由雨中荷叶护莲的情景联想到伟大的母爱。</a:t>
            </a:r>
            <a:r>
              <a:rPr lang="en-US" altLang="zh-CN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----</a:t>
            </a:r>
            <a:r>
              <a:rPr lang="zh-CN" altLang="en-US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具体内容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副标题 14338"/>
          <p:cNvSpPr>
            <a:spLocks noGrp="1"/>
          </p:cNvSpPr>
          <p:nvPr>
            <p:ph type="subTitle" idx="1"/>
          </p:nvPr>
        </p:nvSpPr>
        <p:spPr>
          <a:xfrm>
            <a:off x="609600" y="457200"/>
            <a:ext cx="8001000" cy="5715000"/>
          </a:xfrm>
          <a:ln/>
        </p:spPr>
        <p:txBody>
          <a:bodyPr/>
          <a:p>
            <a:pPr algn="l" defTabSz="914400">
              <a:lnSpc>
                <a:spcPct val="125000"/>
              </a:lnSpc>
              <a:buNone/>
            </a:pPr>
            <a:r>
              <a:rPr lang="zh-CN" altLang="en-US" sz="2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☆小结</a:t>
            </a:r>
            <a:endParaRPr lang="zh-CN" altLang="en-US" sz="28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125000"/>
              </a:lnSpc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如果把父爱比作高山，那是因为他高大、挺拔；而母爱则是一条小河，一片大海，她温柔、清澈、博大、源远而流长。孟郊在</a:t>
            </a:r>
            <a:r>
              <a:rPr lang="en-US" altLang="zh-CN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游子吟</a:t>
            </a:r>
            <a:r>
              <a:rPr lang="en-US" altLang="zh-CN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中写道“谁言寸草心，报得三春晖”，依依小草怎回报得了春日阳光的恩泽呢？汪国真说“我们也爱母亲</a:t>
            </a:r>
            <a:r>
              <a:rPr lang="en-US" altLang="zh-CN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却和母亲爱我们不一样</a:t>
            </a:r>
            <a:r>
              <a:rPr lang="en-US" altLang="zh-CN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我们的爱是溪流</a:t>
            </a:r>
            <a:r>
              <a:rPr lang="en-US" altLang="zh-CN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母亲的爱是海洋”，无论如何，请用小草的芳馨，请用溪流的欢歌来回报我们的母亲。从现在开始，从点点滴滴做起。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228600" y="260350"/>
            <a:ext cx="4703763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buClr>
                <a:srgbClr val="000000"/>
              </a:buClr>
            </a:pPr>
            <a:r>
              <a:rPr lang="en-US" altLang="zh-CN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游子吟  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孟郊</a:t>
            </a:r>
            <a:endParaRPr lang="zh-CN" altLang="en-US" sz="2400" b="1" dirty="0">
              <a:solidFill>
                <a:srgbClr val="000099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just">
              <a:buClr>
                <a:srgbClr val="000000"/>
              </a:buClr>
            </a:pPr>
            <a:endParaRPr lang="zh-CN" altLang="en-US" sz="3200" b="1" dirty="0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just">
              <a:buClr>
                <a:srgbClr val="000000"/>
              </a:buClr>
            </a:pP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慈母手中线，游子身上衣。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just">
              <a:buClr>
                <a:srgbClr val="000000"/>
              </a:buClr>
            </a:pP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临时密密缝，意恐迟迟归。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just">
              <a:buClr>
                <a:srgbClr val="000000"/>
              </a:buClr>
            </a:pP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谁言寸草心，报得三春晖。</a:t>
            </a:r>
            <a:br>
              <a:rPr lang="zh-CN" altLang="en-US" sz="3200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                   </a:t>
            </a:r>
            <a:endParaRPr lang="en-US" altLang="zh-CN" sz="540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5148263" y="0"/>
            <a:ext cx="3756025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母爱如诗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我是云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随风远远的飘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而母亲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依旧是苍老的大树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深深地扎根在那方大地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有云无云的日子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总是遥望天空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5148263" y="3860800"/>
            <a:ext cx="3776662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无论我飞得多远，也永远像一只风筝一样离不开妈妈的视线。</a:t>
            </a:r>
            <a:b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母亲，是系在心头的线。拉得越久越远，心就越痛。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0" y="3860800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母爱是“人生唯一可靠的避难所”</a:t>
            </a:r>
            <a:endParaRPr lang="zh-CN" altLang="en-US" sz="2800" b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mam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381000" y="381000"/>
            <a:ext cx="72009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i="1" dirty="0">
                <a:solidFill>
                  <a:srgbClr val="3366FF"/>
                </a:solidFill>
                <a:latin typeface="隶书" pitchFamily="49" charset="-122"/>
                <a:ea typeface="隶书" pitchFamily="49" charset="-122"/>
              </a:rPr>
              <a:t>妈妈，</a:t>
            </a:r>
            <a:endParaRPr lang="zh-CN" altLang="en-US" sz="3600" b="1" i="1" dirty="0">
              <a:solidFill>
                <a:srgbClr val="3366FF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i="1" dirty="0">
                <a:solidFill>
                  <a:srgbClr val="3366FF"/>
                </a:solidFill>
                <a:latin typeface="隶书" pitchFamily="49" charset="-122"/>
                <a:ea typeface="隶书" pitchFamily="49" charset="-122"/>
              </a:rPr>
              <a:t>你每天为我烧的午餐，我记得；</a:t>
            </a:r>
            <a:endParaRPr lang="zh-CN" altLang="en-US" sz="3600" b="1" i="1" dirty="0">
              <a:solidFill>
                <a:srgbClr val="3366FF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i="1" dirty="0">
                <a:solidFill>
                  <a:srgbClr val="3366FF"/>
                </a:solidFill>
                <a:latin typeface="隶书" pitchFamily="49" charset="-122"/>
                <a:ea typeface="隶书" pitchFamily="49" charset="-122"/>
              </a:rPr>
              <a:t>你每夜给我盖过背角，我记得；</a:t>
            </a:r>
            <a:endParaRPr lang="zh-CN" altLang="en-US" sz="3600" b="1" i="1" dirty="0">
              <a:solidFill>
                <a:srgbClr val="3366FF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i="1" dirty="0">
                <a:solidFill>
                  <a:srgbClr val="3366FF"/>
                </a:solidFill>
                <a:latin typeface="隶书" pitchFamily="49" charset="-122"/>
                <a:ea typeface="隶书" pitchFamily="49" charset="-122"/>
              </a:rPr>
              <a:t>你每时每刻都不忘为我创造幸福，</a:t>
            </a:r>
            <a:endParaRPr lang="zh-CN" altLang="en-US" sz="3600" b="1" i="1" dirty="0">
              <a:solidFill>
                <a:srgbClr val="3366FF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i="1" dirty="0">
                <a:solidFill>
                  <a:srgbClr val="3366FF"/>
                </a:solidFill>
                <a:latin typeface="隶书" pitchFamily="49" charset="-122"/>
                <a:ea typeface="隶书" pitchFamily="49" charset="-122"/>
              </a:rPr>
              <a:t>这些，我都记得 </a:t>
            </a:r>
            <a:r>
              <a:rPr lang="en-US" altLang="zh-CN" sz="3600" b="1" i="1">
                <a:solidFill>
                  <a:srgbClr val="3366FF"/>
                </a:solidFill>
                <a:latin typeface="隶书" pitchFamily="49" charset="-122"/>
                <a:ea typeface="隶书" pitchFamily="49" charset="-122"/>
              </a:rPr>
              <a:t>… …</a:t>
            </a:r>
            <a:endParaRPr lang="en-US" altLang="zh-CN" sz="3600" b="1" i="1">
              <a:solidFill>
                <a:srgbClr val="3366FF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占位符 4097"/>
          <p:cNvSpPr>
            <a:spLocks noGrp="1"/>
          </p:cNvSpPr>
          <p:nvPr>
            <p:ph type="body" idx="1"/>
          </p:nvPr>
        </p:nvSpPr>
        <p:spPr>
          <a:xfrm>
            <a:off x="152400" y="1143000"/>
            <a:ext cx="5257800" cy="5059363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400" b="1" dirty="0"/>
              <a:t>冰心</a:t>
            </a:r>
            <a:r>
              <a:rPr lang="en-US" altLang="zh-CN" sz="1800" b="1" i="1" dirty="0"/>
              <a:t>(1900</a:t>
            </a:r>
            <a:r>
              <a:rPr lang="zh-CN" altLang="en-US" sz="1800" b="1" i="1" dirty="0"/>
              <a:t>－</a:t>
            </a:r>
            <a:r>
              <a:rPr lang="en-US" altLang="zh-CN" sz="1800" b="1" i="1"/>
              <a:t>1999)</a:t>
            </a:r>
            <a:r>
              <a:rPr lang="zh-CN" altLang="en-US" sz="2400" b="1" dirty="0"/>
              <a:t>，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    原名谢婉莹，中国现代史上第一位著名女作家，儿童文学家</a:t>
            </a:r>
            <a:r>
              <a:rPr lang="zh-CN" altLang="en-US" sz="2400" b="1" dirty="0"/>
              <a:t>。</a:t>
            </a:r>
            <a:endParaRPr lang="zh-CN" altLang="en-US" sz="2400" b="1" dirty="0"/>
          </a:p>
          <a:p>
            <a:pPr>
              <a:lnSpc>
                <a:spcPct val="90000"/>
              </a:lnSpc>
            </a:pPr>
            <a:endParaRPr lang="zh-CN" altLang="en-US" sz="2400" b="1" dirty="0"/>
          </a:p>
          <a:p>
            <a:pPr>
              <a:lnSpc>
                <a:spcPct val="90000"/>
              </a:lnSpc>
            </a:pPr>
            <a:r>
              <a:rPr lang="zh-CN" altLang="en-US" sz="2400" b="1" dirty="0"/>
              <a:t>代表作有：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     散文集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寄小读者</a:t>
            </a:r>
            <a:r>
              <a:rPr lang="en-US" altLang="zh-CN" sz="2400" b="1">
                <a:solidFill>
                  <a:srgbClr val="FF0000"/>
                </a:solidFill>
              </a:rPr>
              <a:t>》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</a:rPr>
              <a:t>诗集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繁星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春水</a:t>
            </a:r>
            <a:r>
              <a:rPr lang="en-US" altLang="zh-CN" sz="2400" b="1">
                <a:solidFill>
                  <a:srgbClr val="FF0000"/>
                </a:solidFill>
              </a:rPr>
              <a:t>》</a:t>
            </a:r>
            <a:endParaRPr lang="en-US" altLang="zh-CN" sz="2400" b="1"/>
          </a:p>
          <a:p>
            <a:pPr>
              <a:lnSpc>
                <a:spcPct val="90000"/>
              </a:lnSpc>
            </a:pPr>
            <a:endParaRPr lang="en-US" altLang="zh-CN" sz="2400" b="1"/>
          </a:p>
          <a:p>
            <a:pPr>
              <a:lnSpc>
                <a:spcPct val="90000"/>
              </a:lnSpc>
            </a:pPr>
            <a:r>
              <a:rPr lang="zh-CN" altLang="en-US" sz="2400" b="1" dirty="0"/>
              <a:t>冰心的创作内容大致包括：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    母爱、童真、自然</a:t>
            </a:r>
            <a:r>
              <a:rPr lang="zh-CN" altLang="en-US" sz="2400" b="1" dirty="0"/>
              <a:t>三个方面。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/>
              <a:t>    以宣扬“爱的哲学”著称，而</a:t>
            </a:r>
            <a:r>
              <a:rPr lang="zh-CN" altLang="en-US" sz="2400" b="1" dirty="0">
                <a:solidFill>
                  <a:srgbClr val="FF0000"/>
                </a:solidFill>
              </a:rPr>
              <a:t>母爱，就是“爱的哲学”的根本出发点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4099" name="文本框 4098"/>
          <p:cNvSpPr txBox="1"/>
          <p:nvPr/>
        </p:nvSpPr>
        <p:spPr>
          <a:xfrm>
            <a:off x="914400" y="2286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</a:rPr>
              <a:t>作者简介</a:t>
            </a:r>
            <a:endParaRPr lang="zh-CN" altLang="en-US" sz="3200" b="1" dirty="0">
              <a:solidFill>
                <a:srgbClr val="0099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隶书" pitchFamily="2" charset="-122"/>
            </a:endParaRPr>
          </a:p>
        </p:txBody>
      </p:sp>
      <p:pic>
        <p:nvPicPr>
          <p:cNvPr id="4100" name="图片 4099" descr="xin_511102281118620288263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304800"/>
            <a:ext cx="2438400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100" descr="100548_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3810000"/>
            <a:ext cx="3200400" cy="269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4101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76200"/>
            <a:ext cx="952500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533400" y="808038"/>
            <a:ext cx="1828800" cy="5364162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b="1" dirty="0"/>
              <a:t>花</a:t>
            </a:r>
            <a:r>
              <a:rPr lang="zh-CN" altLang="en-US" b="1" dirty="0">
                <a:solidFill>
                  <a:srgbClr val="FF0000"/>
                </a:solidFill>
              </a:rPr>
              <a:t>瑞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莲蓬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烦闷：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菡萏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亭亭：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/>
              <a:t>适意：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徘徊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欹</a:t>
            </a:r>
            <a:r>
              <a:rPr lang="zh-CN" altLang="en-US" b="1" dirty="0"/>
              <a:t>斜：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遮</a:t>
            </a:r>
            <a:r>
              <a:rPr lang="zh-CN" altLang="en-US" b="1" dirty="0"/>
              <a:t>拦：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荫蔽</a:t>
            </a:r>
            <a:r>
              <a:rPr lang="zh-CN" altLang="en-US" b="1" dirty="0"/>
              <a:t>：</a:t>
            </a:r>
            <a:endParaRPr lang="zh-CN" altLang="en-US" b="1" dirty="0"/>
          </a:p>
        </p:txBody>
      </p:sp>
      <p:sp>
        <p:nvSpPr>
          <p:cNvPr id="5124" name="文本框 5123"/>
          <p:cNvSpPr txBox="1"/>
          <p:nvPr/>
        </p:nvSpPr>
        <p:spPr>
          <a:xfrm>
            <a:off x="1676400" y="7620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 err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ruì</a:t>
            </a:r>
            <a:r>
              <a:rPr lang="en-US" altLang="zh-CN" sz="3200" b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1676400" y="1325563"/>
            <a:ext cx="22907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 err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liánpéng</a:t>
            </a:r>
            <a:r>
              <a:rPr lang="en-US" altLang="zh-CN" sz="3200" b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     </a:t>
            </a:r>
            <a:endParaRPr lang="en-US" altLang="zh-CN" sz="3200" b="1">
              <a:solidFill>
                <a:srgbClr val="FF0000"/>
              </a:solidFill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1711325" y="1905000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心情不畅快。</a:t>
            </a:r>
            <a:endParaRPr lang="zh-CN" altLang="en-US" sz="2400" b="1" dirty="0"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1676400" y="2392363"/>
            <a:ext cx="52689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 err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hàndàn</a:t>
            </a:r>
            <a:r>
              <a:rPr lang="en-US" altLang="zh-CN" sz="3200" b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荷花，文中指含苞待放。</a:t>
            </a:r>
            <a:endParaRPr lang="zh-CN" altLang="en-US" sz="2400" b="1" dirty="0"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1711325" y="2989263"/>
            <a:ext cx="64992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形容高耸；</a:t>
            </a:r>
            <a:r>
              <a:rPr lang="zh-CN" altLang="en-US" sz="2800" b="1" dirty="0">
                <a:latin typeface="Berlin Sans FB Demi" pitchFamily="34" charset="0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形容人或花木美好，同“婷婷”。</a:t>
            </a:r>
            <a:endParaRPr lang="zh-CN" altLang="en-US" sz="2400" b="1" dirty="0"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1704975" y="3581400"/>
            <a:ext cx="11033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舒适。</a:t>
            </a:r>
            <a:endParaRPr lang="zh-CN" altLang="en-US" sz="2400" b="1" dirty="0"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1752600" y="3992563"/>
            <a:ext cx="7454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 err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páihuái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在一个地方来回地走； 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比喻犹豫不决。</a:t>
            </a:r>
            <a:endParaRPr lang="zh-CN" altLang="en-US" sz="2400" b="1" dirty="0"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31" name="文本框 5130"/>
          <p:cNvSpPr txBox="1"/>
          <p:nvPr/>
        </p:nvSpPr>
        <p:spPr>
          <a:xfrm>
            <a:off x="1752600" y="4525963"/>
            <a:ext cx="26717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 err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qī</a:t>
            </a:r>
            <a:r>
              <a:rPr lang="en-US" altLang="zh-CN" sz="3200" b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倾斜，歪斜。</a:t>
            </a:r>
            <a:r>
              <a:rPr lang="zh-CN" altLang="en-US" sz="3200" b="1" dirty="0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文本框 5131"/>
          <p:cNvSpPr txBox="1"/>
          <p:nvPr/>
        </p:nvSpPr>
        <p:spPr>
          <a:xfrm>
            <a:off x="1752600" y="5059363"/>
            <a:ext cx="2952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 err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zhē</a:t>
            </a:r>
            <a:r>
              <a:rPr lang="en-US" altLang="zh-CN" sz="3200" b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遮挡，阻挡。</a:t>
            </a:r>
            <a:r>
              <a:rPr lang="zh-CN" altLang="en-US" sz="3200" b="1" dirty="0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文本框 5132"/>
          <p:cNvSpPr txBox="1"/>
          <p:nvPr/>
        </p:nvSpPr>
        <p:spPr>
          <a:xfrm>
            <a:off x="1757363" y="5562600"/>
            <a:ext cx="50180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 err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yīn bì</a:t>
            </a:r>
            <a:r>
              <a:rPr lang="en-US" altLang="zh-CN" sz="3200" b="1">
                <a:solidFill>
                  <a:srgbClr val="FF0000"/>
                </a:solidFill>
                <a:latin typeface="Berlin Sans FB Demi" pitchFamily="34" charset="0"/>
                <a:ea typeface="宋体" panose="02010600030101010101" pitchFamily="2" charset="-122"/>
              </a:rPr>
              <a:t> 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（树叶）遮蔽；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隐蔽。</a:t>
            </a:r>
            <a:endParaRPr lang="zh-CN" altLang="en-US" sz="2400" b="1" dirty="0"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文本框 5133"/>
          <p:cNvSpPr txBox="1"/>
          <p:nvPr/>
        </p:nvSpPr>
        <p:spPr>
          <a:xfrm>
            <a:off x="914400" y="2286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</a:rPr>
              <a:t>注音注解</a:t>
            </a:r>
            <a:endParaRPr lang="zh-CN" altLang="en-US" sz="3200" b="1" dirty="0">
              <a:solidFill>
                <a:srgbClr val="0099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5135" name="文本框 5134"/>
          <p:cNvSpPr txBox="1"/>
          <p:nvPr/>
        </p:nvSpPr>
        <p:spPr>
          <a:xfrm>
            <a:off x="2514600" y="838200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花开的好预兆。</a:t>
            </a:r>
            <a:endParaRPr lang="zh-CN" altLang="en-US" sz="2400" b="1" dirty="0">
              <a:latin typeface="Berlin Sans FB Demi" pitchFamily="34" charset="0"/>
              <a:ea typeface="宋体" panose="02010600030101010101" pitchFamily="2" charset="-122"/>
            </a:endParaRPr>
          </a:p>
        </p:txBody>
      </p:sp>
      <p:sp>
        <p:nvSpPr>
          <p:cNvPr id="5136" name="文本框 5135"/>
          <p:cNvSpPr txBox="1"/>
          <p:nvPr/>
        </p:nvSpPr>
        <p:spPr>
          <a:xfrm>
            <a:off x="3473450" y="1423988"/>
            <a:ext cx="29416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Berlin Sans FB Demi" pitchFamily="34" charset="0"/>
                <a:ea typeface="宋体" panose="02010600030101010101" pitchFamily="2" charset="-122"/>
              </a:rPr>
              <a:t>莲花开过后的花托。</a:t>
            </a:r>
            <a:endParaRPr lang="zh-CN" altLang="en-US" sz="2400" b="1" dirty="0">
              <a:latin typeface="Berlin Sans FB Demi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7" grpId="0"/>
      <p:bldP spid="5128" grpId="0"/>
      <p:bldP spid="5129" grpId="0"/>
      <p:bldP spid="5130" grpId="0"/>
      <p:bldP spid="5131" grpId="0"/>
      <p:bldP spid="5132" grpId="0"/>
      <p:bldP spid="5133" grpId="0"/>
      <p:bldP spid="5135" grpId="0"/>
      <p:bldP spid="51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2" name="图片 615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6146">
            <a:hlinkClick r:id="rId2" action="ppaction://hlinkfile"/>
          </p:cNvPr>
          <p:cNvSpPr/>
          <p:nvPr/>
        </p:nvSpPr>
        <p:spPr>
          <a:xfrm>
            <a:off x="468313" y="333375"/>
            <a:ext cx="30241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朗读感受 审美感知：</a:t>
            </a:r>
            <a:endParaRPr lang="zh-CN" altLang="en-US" sz="2800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179388" y="1412875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003366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一、请概括文章的主要内容</a:t>
            </a:r>
            <a:endParaRPr lang="zh-CN" altLang="en-US" sz="3600">
              <a:solidFill>
                <a:srgbClr val="003366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0" y="1916113"/>
            <a:ext cx="9144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这是一篇借景写人，托荷赞母的散文。写荷花是为了写”我“，写荷叶是为了写母亲。文中将“我”比作风吹雨打的荷花，将母亲比作替荷花抵挡风雨的荷叶，进而歌颂了父母对子女无私的爱。</a:t>
            </a:r>
            <a:endParaRPr lang="zh-CN" altLang="en-US" sz="32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250825" y="4221163"/>
            <a:ext cx="4681538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1800">
                <a:ln w="12700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二、本文重点描写什么？采用什么手法？</a:t>
            </a:r>
            <a:endParaRPr lang="zh-CN" altLang="en-US" sz="1800">
              <a:ln w="12700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179388" y="5084763"/>
            <a:ext cx="896461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重点描写自家院中雨打红莲，荷叶护莲的情景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采用借景抒情的手法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5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charRg st="2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151">
                                            <p:txEl>
                                              <p:charRg st="2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3511159824396043[1]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6659563" y="2997200"/>
            <a:ext cx="2016125" cy="100806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雨打红莲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2" name="矩形 7171"/>
          <p:cNvSpPr/>
          <p:nvPr/>
        </p:nvSpPr>
        <p:spPr>
          <a:xfrm>
            <a:off x="6732588" y="4508500"/>
            <a:ext cx="2044700" cy="7921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/>
          </a:bodyPr>
          <a:p>
            <a:pPr algn="ctr"/>
            <a:r>
              <a:rPr lang="zh-CN" altLang="en-US" sz="3600" normalizeH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荷叶护莲</a:t>
            </a:r>
            <a:endParaRPr lang="zh-CN" altLang="en-US" sz="3600" normalizeH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3" name="矩形 7172"/>
          <p:cNvSpPr/>
          <p:nvPr/>
        </p:nvSpPr>
        <p:spPr>
          <a:xfrm>
            <a:off x="179388" y="836613"/>
            <a:ext cx="2590800" cy="81597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自由朗读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0" y="3573463"/>
            <a:ext cx="2374900" cy="8651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听读……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250825" y="1628775"/>
            <a:ext cx="88931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请同学们以自己最喜爱的方式朗读课文，在朗读中</a:t>
            </a:r>
            <a:r>
              <a:rPr lang="zh-CN" altLang="en-US" sz="36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注意把握作者的思想感情</a:t>
            </a:r>
            <a:r>
              <a:rPr lang="zh-CN" altLang="en-US" sz="32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-323850" y="4508500"/>
            <a:ext cx="72723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en-US" altLang="zh-CN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荷花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8194"/>
          <p:cNvSpPr/>
          <p:nvPr/>
        </p:nvSpPr>
        <p:spPr>
          <a:xfrm>
            <a:off x="250825" y="404813"/>
            <a:ext cx="316865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2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重点鉴赏 审美探究：</a:t>
            </a:r>
            <a:endParaRPr lang="zh-CN" altLang="en-US" sz="28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0" y="1844675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dirty="0">
                <a:solidFill>
                  <a:srgbClr val="051D0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</a:t>
            </a:r>
            <a:r>
              <a:rPr lang="zh-CN" altLang="en-US" sz="3600" dirty="0">
                <a:solidFill>
                  <a:srgbClr val="051D0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课文重点描写雨打红莲</a:t>
            </a:r>
            <a:r>
              <a:rPr lang="en-US" altLang="zh-CN" sz="3600" dirty="0">
                <a:solidFill>
                  <a:srgbClr val="051D0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051D0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荷叶护莲的情景</a:t>
            </a:r>
            <a:r>
              <a:rPr lang="en-US" altLang="zh-CN" sz="3600" dirty="0">
                <a:solidFill>
                  <a:srgbClr val="051D0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051D0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作者的心情有没有变化</a:t>
            </a:r>
            <a:r>
              <a:rPr lang="en-US" altLang="zh-CN" sz="3600" dirty="0">
                <a:solidFill>
                  <a:srgbClr val="051D0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?</a:t>
            </a:r>
            <a:r>
              <a:rPr lang="zh-CN" altLang="en-US" sz="3600" dirty="0">
                <a:solidFill>
                  <a:srgbClr val="051D0B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请找出变化过程。</a:t>
            </a:r>
            <a:endParaRPr lang="zh-CN" altLang="en-US" sz="3600" dirty="0">
              <a:solidFill>
                <a:srgbClr val="051D0B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0" y="3644900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3200" dirty="0"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/>
            <a:endParaRPr lang="en-US" altLang="zh-CN" sz="3200" dirty="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47" name="图片 9246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219" name="内容占位符 9218"/>
          <p:cNvGraphicFramePr/>
          <p:nvPr>
            <p:ph/>
          </p:nvPr>
        </p:nvGraphicFramePr>
        <p:xfrm>
          <a:off x="457200" y="1981200"/>
          <a:ext cx="8229600" cy="3976688"/>
        </p:xfrm>
        <a:graphic>
          <a:graphicData uri="http://schemas.openxmlformats.org/drawingml/2006/table">
            <a:tbl>
              <a:tblPr/>
              <a:tblGrid>
                <a:gridCol w="1600200"/>
                <a:gridCol w="2514600"/>
                <a:gridCol w="2438400"/>
                <a:gridCol w="1676400"/>
              </a:tblGrid>
              <a:tr h="533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环    境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红    莲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我的心情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/>
                        <a:t>一写红莲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繁杂的雨声浓阴的天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开满、亭亭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烦闷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/>
                        <a:t>二写红莲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雷声作了雨越下越大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左右倚斜，无依无靠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不适意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20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/>
                        <a:t>三写红莲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：雨肆意地下着；在大荷叶的覆盖下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不动摇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不宁的心绪散尽感动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46" name="文本框 9245"/>
          <p:cNvSpPr txBox="1"/>
          <p:nvPr/>
        </p:nvSpPr>
        <p:spPr>
          <a:xfrm>
            <a:off x="457200" y="762000"/>
            <a:ext cx="7315200" cy="56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☆朗读，感知内容和作者的情感变化。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荷叶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11266"/>
          <p:cNvSpPr/>
          <p:nvPr/>
        </p:nvSpPr>
        <p:spPr>
          <a:xfrm>
            <a:off x="0" y="0"/>
            <a:ext cx="6858000" cy="6684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朗读，找出文章的主旨句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   “母亲啊！你是荷叶，我是红莲，心中的雨点来了，除了你，谁是我在无遮拦天空下的荫蔽？”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 “</a:t>
            </a:r>
            <a:r>
              <a:rPr lang="zh-CN" altLang="en-US" sz="360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心中的雨点”指什么？</a:t>
            </a:r>
            <a:endParaRPr lang="zh-CN" altLang="en-US" sz="3600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如何理解“</a:t>
            </a: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除了你，谁是我在无遮拦天空下的荫蔽？”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 </a:t>
            </a:r>
            <a:r>
              <a:rPr lang="zh-CN" altLang="en-US" sz="360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这一句在文章结构上有什么作      用？</a:t>
            </a:r>
            <a:endParaRPr lang="zh-CN" altLang="en-US" sz="3600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bba7e30ae97b3026b1351d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2290"/>
          <p:cNvSpPr/>
          <p:nvPr/>
        </p:nvSpPr>
        <p:spPr>
          <a:xfrm>
            <a:off x="0" y="476250"/>
            <a:ext cx="6227763" cy="639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1. 暗指人生路上的风风雨雨和坎坷磨难</a:t>
            </a:r>
            <a:endParaRPr lang="zh-CN" altLang="en-US" sz="28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0" y="1700213"/>
            <a:ext cx="8624888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32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只有母亲是保护自己度过人生路上坎坷与磨难的人。母亲是伟大的，可以使我在痛苦时得到安慰，在孤独时得到快乐，在失望中得到希望，在冷落中得到幸福</a:t>
            </a:r>
            <a:endParaRPr lang="zh-CN" altLang="en-US" sz="3200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179388" y="4019550"/>
            <a:ext cx="9144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简单几笔</a:t>
            </a:r>
            <a:r>
              <a:rPr lang="zh-CN" altLang="en-US" sz="3600" b="1" dirty="0">
                <a:solidFill>
                  <a:srgbClr val="08080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点明了主旨，深化了中心</a:t>
            </a:r>
            <a:r>
              <a:rPr lang="zh-CN" altLang="en-US" sz="36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。曲终见主旨，总结宕开一笔，留给读者更多想象空间，自然界的雨点是有形的，而“心中的雨点”涉及面及广，内容纷繁。谁来荫蔽？这就把母爱推向高潮</a:t>
            </a:r>
            <a:endParaRPr lang="zh-CN" altLang="en-US" sz="3600" b="1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1835</Words>
  <Application>WPS 演示</Application>
  <PresentationFormat>在屏幕上显示</PresentationFormat>
  <Paragraphs>177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华文隶书</vt:lpstr>
      <vt:lpstr>幼圆</vt:lpstr>
      <vt:lpstr>华文楷体</vt:lpstr>
      <vt:lpstr>Berlin Sans FB Demi</vt:lpstr>
      <vt:lpstr>黑体</vt:lpstr>
      <vt:lpstr>Times New Roman</vt:lpstr>
      <vt:lpstr>楷体_GB2312</vt:lpstr>
      <vt:lpstr>隶书</vt:lpstr>
      <vt:lpstr>微软雅黑</vt:lpstr>
      <vt:lpstr>Courier New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5</cp:revision>
  <dcterms:created xsi:type="dcterms:W3CDTF">2008-12-05T10:27:21Z</dcterms:created>
  <dcterms:modified xsi:type="dcterms:W3CDTF">2016-10-11T03:27:46Z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