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320" r:id="rId5"/>
    <p:sldId id="318" r:id="rId6"/>
    <p:sldId id="300" r:id="rId7"/>
    <p:sldId id="290" r:id="rId8"/>
    <p:sldId id="332" r:id="rId9"/>
    <p:sldId id="329" r:id="rId10"/>
    <p:sldId id="323" r:id="rId11"/>
    <p:sldId id="379" r:id="rId12"/>
    <p:sldId id="324" r:id="rId13"/>
    <p:sldId id="325" r:id="rId14"/>
    <p:sldId id="326" r:id="rId15"/>
    <p:sldId id="380" r:id="rId16"/>
    <p:sldId id="319" r:id="rId17"/>
    <p:sldId id="358" r:id="rId18"/>
    <p:sldId id="359" r:id="rId19"/>
    <p:sldId id="360" r:id="rId20"/>
    <p:sldId id="263" r:id="rId21"/>
    <p:sldId id="382" r:id="rId22"/>
    <p:sldId id="381" r:id="rId23"/>
    <p:sldId id="392" r:id="rId24"/>
    <p:sldId id="26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93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image" Target="../media/image5.png" /><Relationship Id="rId15" Type="http://schemas.openxmlformats.org/officeDocument/2006/relationships/tags" Target="../tags/tag10.xml" /><Relationship Id="rId16" Type="http://schemas.openxmlformats.org/officeDocument/2006/relationships/image" Target="../media/image6.png" /><Relationship Id="rId17" Type="http://schemas.openxmlformats.org/officeDocument/2006/relationships/tags" Target="../tags/tag11.xml" /><Relationship Id="rId18" Type="http://schemas.openxmlformats.org/officeDocument/2006/relationships/image" Target="../media/image7.png" /><Relationship Id="rId19" Type="http://schemas.openxmlformats.org/officeDocument/2006/relationships/tags" Target="../tags/tag12.xml" /><Relationship Id="rId2" Type="http://schemas.openxmlformats.org/officeDocument/2006/relationships/image" Target="../media/image1.png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tags" Target="../tags/tag16.xml" /><Relationship Id="rId24" Type="http://schemas.openxmlformats.org/officeDocument/2006/relationships/tags" Target="../tags/tag17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image" Target="../media/image8.png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image" Target="../media/image4.png" /><Relationship Id="rId11" Type="http://schemas.openxmlformats.org/officeDocument/2006/relationships/tags" Target="../tags/tag90.xml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image" Target="../media/image5.png" /><Relationship Id="rId15" Type="http://schemas.openxmlformats.org/officeDocument/2006/relationships/tags" Target="../tags/tag93.xml" /><Relationship Id="rId16" Type="http://schemas.openxmlformats.org/officeDocument/2006/relationships/image" Target="../media/image6.png" /><Relationship Id="rId17" Type="http://schemas.openxmlformats.org/officeDocument/2006/relationships/tags" Target="../tags/tag94.xml" /><Relationship Id="rId18" Type="http://schemas.openxmlformats.org/officeDocument/2006/relationships/image" Target="../media/image7.png" /><Relationship Id="rId19" Type="http://schemas.openxmlformats.org/officeDocument/2006/relationships/tags" Target="../tags/tag95.xml" /><Relationship Id="rId2" Type="http://schemas.openxmlformats.org/officeDocument/2006/relationships/image" Target="../media/image1.png" /><Relationship Id="rId20" Type="http://schemas.openxmlformats.org/officeDocument/2006/relationships/tags" Target="../tags/tag96.xml" /><Relationship Id="rId21" Type="http://schemas.openxmlformats.org/officeDocument/2006/relationships/tags" Target="../tags/tag97.xml" /><Relationship Id="rId22" Type="http://schemas.openxmlformats.org/officeDocument/2006/relationships/tags" Target="../tags/tag98.xml" /><Relationship Id="rId23" Type="http://schemas.openxmlformats.org/officeDocument/2006/relationships/tags" Target="../tags/tag99.xml" /><Relationship Id="rId24" Type="http://schemas.openxmlformats.org/officeDocument/2006/relationships/tags" Target="../tags/tag100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85.xml" /><Relationship Id="rId4" Type="http://schemas.openxmlformats.org/officeDocument/2006/relationships/image" Target="../media/image2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3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image" Target="../media/image8.png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48.xml" /><Relationship Id="rId4" Type="http://schemas.openxmlformats.org/officeDocument/2006/relationships/image" Target="../media/image13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image" Target="../media/image10.png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5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image" Target="../media/image8.png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lum bright="-12000"/>
            </a:blip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3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4.pn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5.xml" /><Relationship Id="rId4" Type="http://schemas.openxmlformats.org/officeDocument/2006/relationships/tags" Target="../tags/tag178.xml" /><Relationship Id="rId5" Type="http://schemas.openxmlformats.org/officeDocument/2006/relationships/tags" Target="../tags/tag1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6.xml" /><Relationship Id="rId3" Type="http://schemas.openxmlformats.org/officeDocument/2006/relationships/notesSlide" Target="../notesSlides/notesSlide6.xml" /><Relationship Id="rId4" Type="http://schemas.openxmlformats.org/officeDocument/2006/relationships/tags" Target="../tags/tag180.xml" /><Relationship Id="rId5" Type="http://schemas.openxmlformats.org/officeDocument/2006/relationships/tags" Target="../tags/tag18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7.xml" /><Relationship Id="rId3" Type="http://schemas.openxmlformats.org/officeDocument/2006/relationships/notesSlide" Target="../notesSlides/notesSlide7.xml" /><Relationship Id="rId4" Type="http://schemas.openxmlformats.org/officeDocument/2006/relationships/tags" Target="../tags/tag182.xml" /><Relationship Id="rId5" Type="http://schemas.openxmlformats.org/officeDocument/2006/relationships/tags" Target="../tags/tag18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8.xml" /><Relationship Id="rId3" Type="http://schemas.openxmlformats.org/officeDocument/2006/relationships/notesSlide" Target="../notesSlides/notesSlide8.xml" /><Relationship Id="rId4" Type="http://schemas.openxmlformats.org/officeDocument/2006/relationships/tags" Target="../tags/tag184.xml" /><Relationship Id="rId5" Type="http://schemas.openxmlformats.org/officeDocument/2006/relationships/tags" Target="../tags/tag18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9.xml" /><Relationship Id="rId3" Type="http://schemas.openxmlformats.org/officeDocument/2006/relationships/notesSlide" Target="../notesSlides/notesSlide9.xml" /><Relationship Id="rId4" Type="http://schemas.openxmlformats.org/officeDocument/2006/relationships/tags" Target="../tags/tag186.xml" /><Relationship Id="rId5" Type="http://schemas.openxmlformats.org/officeDocument/2006/relationships/tags" Target="../tags/tag1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8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8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9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10.xml" /><Relationship Id="rId3" Type="http://schemas.openxmlformats.org/officeDocument/2006/relationships/notesSlide" Target="../notesSlides/notesSlide10.xml" /><Relationship Id="rId4" Type="http://schemas.openxmlformats.org/officeDocument/2006/relationships/image" Target="../media/image15.png" /><Relationship Id="rId5" Type="http://schemas.openxmlformats.org/officeDocument/2006/relationships/tags" Target="../tags/tag191.xml" /><Relationship Id="rId6" Type="http://schemas.openxmlformats.org/officeDocument/2006/relationships/image" Target="../media/image16.png" /><Relationship Id="rId7" Type="http://schemas.openxmlformats.org/officeDocument/2006/relationships/tags" Target="../tags/tag19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63.xml" /><Relationship Id="rId5" Type="http://schemas.openxmlformats.org/officeDocument/2006/relationships/tags" Target="../tags/tag1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2.xml" /><Relationship Id="rId4" Type="http://schemas.openxmlformats.org/officeDocument/2006/relationships/tags" Target="../tags/tag165.xml" /><Relationship Id="rId5" Type="http://schemas.openxmlformats.org/officeDocument/2006/relationships/tags" Target="../tags/tag1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3.xml" /><Relationship Id="rId4" Type="http://schemas.openxmlformats.org/officeDocument/2006/relationships/tags" Target="../tags/tag167.xml" /><Relationship Id="rId5" Type="http://schemas.openxmlformats.org/officeDocument/2006/relationships/tags" Target="../tags/tag1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4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639820" y="1042670"/>
            <a:ext cx="8057515" cy="2572385"/>
          </a:xfrm>
        </p:spPr>
        <p:txBody>
          <a:bodyPr>
            <a:normAutofit fontScale="90000"/>
          </a:bodyPr>
          <a:lstStyle/>
          <a:p>
            <a:pPr algn="l">
              <a:lnSpc>
                <a:spcPct val="14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专题研讨：</a:t>
            </a:r>
            <a:b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史传文学的叙事艺术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214630"/>
            <a:ext cx="11198225" cy="167132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记事方面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③往往按照事件的发展过程顺次叙述，又间以倒叙、插叙、补叙的方式追述相关事件，对历史事件的叙述条理井然而又富于变化。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54330" y="1885950"/>
            <a:ext cx="11198225" cy="46672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sz="24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《屈原列传》</a:t>
            </a:r>
            <a:endParaRPr sz="24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24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列传结尾补写了屈原死后对楚国的影响，一是辞赋方面，二是楚国最终命运方面，进一步体现了屈原对楚国的重要性。</a:t>
            </a:r>
            <a:endParaRPr sz="24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《苏武传》</a:t>
            </a:r>
            <a:endParaRPr sz="24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4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写缑王和虞常等人谋反，在第二段补叙了谋反的原因，使谋反事件完整清晰。</a:t>
            </a:r>
            <a:endParaRPr sz="24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写李陵劝降苏武，先补叙李陵和苏武的关系及李陵没有第一时间劝降的原因。李陵劝降时，通过李陵之口补叙了苏武家人在遭遇。体现了苏武对汉朝的耿耿忠心。</a:t>
            </a:r>
            <a:endParaRPr sz="24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文末以简短语句总结了苏武出使匈奴的遭遇，其崇敬之情溢于字里行间。</a:t>
            </a:r>
            <a:endParaRPr sz="24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4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4490" y="193675"/>
            <a:ext cx="11198225" cy="6015355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记事方面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④对历史事件故事化的描写，使得一些篇章富于传奇色彩，读来引人入胜。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《屈原列传》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写屈原的经历，由任而疏，由绌而放流，由迁而沉，情节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完整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曲折，故事性强。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将屈原个人的遭遇，与秦楚等大国之间风云变幻的政治外交等局势紧紧联系，使文章大开大合。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《苏武传》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写苏武出使匈奴，遭遇谋反、诱降、威逼，苦熬十九年，终于返回汉朝，情节有张有弛，跌宕起伏，极富传奇色彩。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325755"/>
            <a:ext cx="11198225" cy="226758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《廉颇蔺相如列传》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完璧归赵这一叙事单元主要以蔺相如的视角为主，通过合理的想象，描写了蔺相如的思想活动、行为、语言 等，细化了蔺相如和秦王斗勇斗智的细节，如“相如视秦王无意偿赵城，乃前曰：’璧有瑕，请指示王。‘ 相如因持璧却立，倚柱，怒发上冲冠”相如度秦 王虽斋,决负约不偿城,乃使其从者衣褐,怀其璧,从径道亡，归璧于赵”等。这些细节描写，虽来源于司马迁的想象,但毫不荒谬，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极富传奇色彩。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4490" y="193675"/>
            <a:ext cx="11198225" cy="55600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记事方面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⑤采用第三人称全知叙述视角，既能深入人物,选取合适的角度记叙历史，用合理的想象弥补和连接历史的空隙;又能站在更高的角度评价历史，表达其思想倾向和情感,这高度体现出司马迁对历史的客观态度和丰富的情感。</a:t>
            </a:r>
            <a:endParaRPr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《史记》中灵活运用第三人称叙述视角，即使全段无一字表明司马迁对事件和人物的态度，其思想倾向和浓厚的情感也仿佛在字句间流动，让读者为 之动容，产生共鸣。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二、</a:t>
            </a: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写人方面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善于将人物置于广阔的社会背景下加以表现，展现人物命运的偶然性背后的历史必然性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秦国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已占领了巴蜀，夺取了魏国在河西的全部土地（</a:t>
            </a:r>
            <a:r>
              <a:rPr lang="en-US" altLang="zh-CN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于是秦人拱手而取西河之外</a:t>
            </a:r>
            <a:r>
              <a:rPr lang="en-US" altLang="zh-CN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en-US" altLang="zh-CN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西举巴、蜀，东割膏腴之地</a:t>
            </a:r>
            <a:r>
              <a:rPr lang="en-US" altLang="zh-CN" sz="2800" b="1">
                <a:solidFill>
                  <a:srgbClr val="2C1D8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）又多次大败楚军，初步形成了统一全国的趋势。与此同时，秦国虽不断对赵国进行蚕食，却还抽不出主要力量来大举进攻。廉颇和蔺相如就是在这样的情况下，走上历史舞台的。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屈原的命运与楚国的命运联系在一起。楚国在诸侯争霸、军阀混战的局面中走向灭亡，作为一个忠君爱国的诗人屈原，不会苟活。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苏武身处西汉最强盛的时期，他坚守节操并取得最后的胜利，也是西汉汉武帝时期在军事及外交处于不败之地的反映。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写人方面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善于在激烈的矛盾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冲突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中表现人物形象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，尤其善用对比。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通过蔺相如和秦王对比，表现蔺相如的胆识出众，机智果决的特点，也表现出秦王骄狂自大，色厉内荏的个性。二通过蔺相如和廉颇对比，变现出蔺相如智慧卓著，勇略过人的特点，也表现出廉颇忠心护国，勇略担当，性情直爽，知错就改的特性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屈原贤能耿直、忠君爱国，受到上官大夫、郑袖、令尹子兰等人的猜忌打击；他也卷入楚国与秦国等大国的争斗中。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苏武坚守节操，受到来自匈奴的严峻的挑战。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各种人物的表现均大小不等地起到了衬托主要人物的作用。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53922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写人方面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能准确把握人物的基本特征加以描写，使得人物形象突出、鲜明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写屈原遭遇放逐，行吟泽畔，仅用</a:t>
            </a:r>
            <a:r>
              <a:rPr lang="en-US" alt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颜色憔悴</a:t>
            </a:r>
            <a:r>
              <a:rPr lang="en-US" alt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形容枯槁</a:t>
            </a:r>
            <a:r>
              <a:rPr lang="en-US" altLang="zh-CN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八个字就精确地刻画出了屈原心力交瘁、对楚国对人生俱已失去希望的形象。</a:t>
            </a:r>
            <a:endParaRPr lang="zh-CN" altLang="en-US" sz="2800" kern="1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zh-CN" altLang="en-US" sz="2800" kern="1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292735" y="128905"/>
            <a:ext cx="11606530" cy="64103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写人方面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力避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般地概括式的叙述，而是抓住主要事件，选取符合人物身份、性格的语言、动作或细节，来表现人物性格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2800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描写了蔺相如的思想活动、行为、语言 等，细化了蔺相如和秦王斗勇斗智的细节，如“相如 视秦王无意偿赵城，乃前曰：</a:t>
            </a:r>
            <a:r>
              <a:rPr lang="en-US" altLang="zh-CN" sz="2800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sz="2800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璧有瑕，请指示王。‘相如因持璧却立，倚柱，怒发上冲冠”“相如度秦王虽斋,决负约不偿城,乃使其从者衣褐,怀其璧,从径道亡，归璧于赵”⑺等，表现出蔺相如面对秦王时的英勇行为。</a:t>
            </a:r>
            <a:endParaRPr lang="zh-CN" sz="2800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2800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卫律对苏武劝降的过程中，卫律利诱威逼，作者借此充分展示了苏武的性格特征。在利诱时，卫律叙述自己投降后享受的荣华富贵，“武不应”，一个“不应”的细节体现了苏武不慕名利的性格特征，以及卫律骄奢无耻的性格。在卫律对苏武“复拟剑举之”“武不动”，由“不动”这一动作细节展现苏武早已将生死置之度外，不怕死的形象，同时包含着对卫律的蔑视。</a:t>
            </a:r>
            <a:endParaRPr lang="zh-CN" sz="2800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作者在刻画卫律、李陵、苏武时所用的语言风格大相径庭。卫律对苏武利诱时说道“苏君，律前负汉归匈奴，幸蒙大恩，赐号称王。拥众数万，马畜弥山，富贵如此。”其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不计廉耻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、贪图富贵的形象跃然纸上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李陵对苏武劝降时，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其自身利益考虑，是设身处地、推心置腹地规劝，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也体现了李陵投降匈奴的原因有别于卫律。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苏武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回答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“臣事君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犹子事父也，子为父死，亡所恨，愿勿复再言”，</a:t>
            </a:r>
            <a:r>
              <a:rPr lang="zh-CN"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表现了其国家利益至上大义凛然的形象。</a:t>
            </a:r>
            <a:endParaRPr lang="zh-CN"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历史叙事和文学叙事</a:t>
            </a:r>
            <a:endParaRPr lang="zh-CN" altLang="en-US" sz="28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1935" y="1104265"/>
            <a:ext cx="11513185" cy="5388610"/>
          </a:xfrm>
        </p:spPr>
        <p:txBody>
          <a:bodyPr>
            <a:normAutofit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诗言志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史，纪事者也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中国古代史官讲求实录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。历史叙事的标准是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其文直，其事核，不虚美，故谓之实录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。亚里士多德认为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</a:rPr>
              <a:t>历史学家与诗人两者的差别在于一个叙述已发生的事，一个描述可能发生的事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历史叙事的使命是在于记录和重拾，以霸蛮的时间之线，将破碎而鲜少关联的事件串起来。以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虚构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为手段的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文学叙事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其使命乃是从无意义的破碎事件中锻造出意义来。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历史叙事要求客观、真实，一般没有文学性地描写和虚构；而文学叙事则要求有故事性，有艺术感染力，有艺术上的夸张。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4274185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活动任务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以《廉颇蔺相如列传》、《苏武传》、《屈原列传》为例，探讨我国古代史传文学的叙事方面的基本特点，从而进一步明确历史叙事和文学叙事的关系。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2575" y="193040"/>
            <a:ext cx="11614150" cy="656399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3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（一）实录与虚构之区别</a:t>
            </a:r>
            <a:endParaRPr sz="23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历史叙事注重“实录”之原则</a:t>
            </a:r>
            <a:r>
              <a:rPr lang="zh-CN" altLang="en-US"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并非说百分之百地去复制历史事件，记载下历史上所发生的一切。虽然历史事件是客观的，但是，作为历史事件记录者的史学家毕竟是拥有思维能力、考量评判的主观者，且思想意识也会受到社会环境的影响。因此，真正历史叙事下的“实录”，是史学家在社会环境(包括政治氛围、文化形态 等)的影响下，将社会环境对自身客观公正思想的影响降低到最小程度，去客观记录历史事件的一种叙事行为</a:t>
            </a:r>
            <a:r>
              <a:rPr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因此，“实录”虽然是历史叙事的根本要素，但并不排斥史学家的客观选择。</a:t>
            </a:r>
            <a:endParaRPr lang="zh-CN" altLang="en-US" sz="23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相比于历史叙事注重“实录”原则，</a:t>
            </a:r>
            <a:r>
              <a:rPr lang="zh-CN" altLang="en-US" sz="2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文学叙事则强调以“虚构”为主导。</a:t>
            </a:r>
            <a:r>
              <a:rPr lang="zh-CN" altLang="en-US" sz="23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学叙事的第一要务是引起读者的阅读兴趣，使叙事文本有较强的可读性。显而易见，在文学创作中，叙事文本仅仅采用注重还原历史、文而不丽、质而非野的“实录”方式，远远不能引起读者强烈的阅读兴趣。文学叙事要吸引读者，必须在原有的事 件结构上进行想象化的二次加工，或者添加必要的离奇的故事情节，或者对特定人物进行想象化的改造，或者进行人物行为语言的修饰加工，以造成“陌生化”的新奇感，这就是虚构化的叙事。</a:t>
            </a:r>
            <a:endParaRPr lang="zh-CN" altLang="en-US" sz="23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1290" y="304800"/>
            <a:ext cx="11806555" cy="603631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（二）情感介入的程度不同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无论是历史叙事还是文学叙事，创作的主体都是具有主观意识的人，不可避免地会将主观情感带入文本创作中去。但是，对于情感的介入，两种叙事文本是有差别的。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差别主要表现在：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历史叙事中作者的情感介入以尊重事实为前提，不张扬，不夸张，情感的表达基于历史客观性，而非自我任意的表达。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些史书中虽然加入“赞”或者“太史公曰”等表达自己见解的书写成分，但整体上的叙述目的在于——遵循实录之原则，作者隐藏在文本之后，力图如造物主者般公正客观地记录历史上发生的事件，勾勒人物的事迹命运，保持真实性和权威性，并且感情基调偏向于平和，这正是历史叙事的价值体现；而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文学叙事中的作者情感介入是强烈而主动的，并将自己的情感意识附着在所描写的人物形象、社会环境等艺术创作因素之中。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并且通过人物塑造、言语行为、内心刻画、环境营造、氛围烘托等手段，将叙事者的情愫展现出来。这样，作者为读者提供了开放的叙事模型，读者接受到作者寓含在叙事 模型中的主观情感，甚至可以进行二次理解和 加工。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56900" y="10642600"/>
            <a:ext cx="342900" cy="266700"/>
          </a:xfrm>
          <a:prstGeom prst="cube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感谢欣赏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141200" y="12039600"/>
            <a:ext cx="317500" cy="2286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endParaRPr lang="zh-CN" altLang="en-US" sz="2800" b="1" kern="100">
              <a:solidFill>
                <a:srgbClr val="1E1E1E"/>
              </a:solidFill>
              <a:latin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4274185"/>
          </a:xfrm>
        </p:spPr>
        <p:txBody>
          <a:bodyPr>
            <a:normAutofit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专题研讨：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《廉颇蔺相如列传》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《苏武传》《屈原列传》为例，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探讨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史传文学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的叙事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艺术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活动方式：小组合作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交流，各组推荐一名同学课堂展示。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（可从叙事结构、叙事视角、选材、表现手法等方面谈谈）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444605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中国历来重视历史撰述，修史的传统非常悠久，且历代绵延不绝。以《左传》《国语》《战国策》为代表的先秦历史散文，不仅是典范的史学著作，更是优秀的文学作品，它们叙事写人的艺术直接影响到后世的史传文学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司马迁创作《史记》,继承《左传》不仅叙述历史事件，而且刻画人物的写史传统，开创了以人物为中心的纪传体例。《史记》善于在广阔的社会背景下表现人物，形象鲜明生动，笔法摇曳多姿，被誉为“史家之绝唱，无韵之《离骚》”。《汉书》继承了《史记》写人记事的传统，精于整理剪裁，叙述简练整饬，详赡严密，同样对后世史学和文学产生了巨大的影响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史传文学的叙事艺术，主要表现在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记事写人</a:t>
            </a: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的艺术技法上。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292735" y="189865"/>
            <a:ext cx="11606530" cy="6360160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一、</a:t>
            </a: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记事方面</a:t>
            </a:r>
            <a:endParaRPr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善于通过精妙的剪裁和巧妙的构思，在历史事件的叙述中寄寓褒贬的倾向性</a:t>
            </a:r>
            <a:r>
              <a:rPr 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（选材典型、重点突出）</a:t>
            </a:r>
            <a:endParaRPr lang="zh-CN" sz="2800" b="1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《廉颇蔺相如列传》是廉蔺二人的合传，以记述二人事迹为主，而这二人又都是战国时期著名的人物，一生叱诧风云，声名显赫，可写之事甚多，如何选择，如何取舍？的确是一件挑战作者水平的事。作者并没有事无巨细，面面俱到，而是以敏锐的洞察力和高超的驾驭能力，披繁就简，删繁去冗，检出“完璧归赵”“渑池之会”“负荆请罪”三件事来写，驭繁于简，直趋核心。应该说这三件事是战国时期名声大噪，影响深远的大事，或紧张激烈，惊心动魄，或情节曲折，扣人心弦。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18770" y="361950"/>
            <a:ext cx="11606530" cy="60864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《屈原列传》</a:t>
            </a:r>
            <a:endParaRPr lang="zh-CN" sz="2800" b="1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文章按照事件顺序,叙述了屈原一生的主要事迹，凸显其以爱国、志洁为核心的思想品质；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文章以概括性叙述为主，较少对人物的细致描写，也没有生动曲折的故事情节；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中间又大段叙述楚国日渐衰弱的历史事实，从侧面表现屈原的高瞻远瞩，凸显其与国家命运之息息相关。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420" y="247015"/>
            <a:ext cx="11590655" cy="60940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《苏武传》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苏武出使匈奴，被扣留凡十九年，其间可写事情无数，文章按时间顺序写来，脉络清晰，却并不平铺直叙，而是选取其中一些重要节点事件，详加描绘，表现人物在艰难环境中的人生选择和理想坚守，凸显人物的精神品质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其他无关紧要事情，则一笔带过或略述几句；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其间运用插叙、借人物之口补叙等手段，同类情节(如两次自杀、两次拒降)又有不同表达，使得文章摇曳多姿，极富可读性。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690" y="234315"/>
            <a:ext cx="11198225" cy="154813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②不是单纯叙述历史事件，更加重视对其中因果关系的揭示，往往一篇之中能够发现一条统摄全篇的主线或灵魂。</a:t>
            </a:r>
            <a:r>
              <a:rPr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（环环相扣，层层递进）</a:t>
            </a:r>
            <a:endParaRPr lang="zh-CN" altLang="en-US" sz="2800" b="1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8920" y="1559560"/>
            <a:ext cx="11815445" cy="5367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10000"/>
              </a:lnSpc>
            </a:pPr>
            <a:r>
              <a:rPr lang="zh-CN" sz="2400" b="0">
                <a:solidFill>
                  <a:srgbClr val="32323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廉颇蔺相如列传》中的“完璧归赵”“渑池会”“将相和”三个故事既各自独立而又相互关联，每个故事都各具首尾，相对完整。整体上看，又相互衔接，互为因果。前一事件的发生，为后一事件做了准备和铺垫，后一事件的发展又为前一事件做了总结和交代。前一事件的结果成为了后一事件的原因，后一事件的解决又很好地回应了前一事件的结果。如此环环相扣，层层递进，使文章脉络清晰，结构紧凑。“完璧归赵”与“渑池会”并无直接关联，但“完璧归赵”之后，秦国上下因为被蔺相如弄得窝火憋气，就开始攻打赵国。“其后秦伐赵，拔石城。明年，复攻赵，杀二万人。”秦国得胜，秦王乘势派使者邀请赵王赴渑池之会。而蔺相如也因为“完璧归赵”，得到了赵王的赏识，晋升为上大夫，得以和廉颇同列，在“渑池会”前与廉颇共谋国事。 而在“渑池会”上蔺相如不畏强敌，与秦王及其群臣斗智斗勇，表现尤为出色，最后功成归国。赵王喜出望外，授蔺相如上卿之职，位在廉颇之上。从而引起廉颇的不满，导致将相失和。因而也就引出了第三个故事“将相和”。这三件事情一个因一个而起，一个因一个而结，各自独立，前后相连，环环相扣，层层递进。足见作者是结构文章的大家。</a:t>
            </a:r>
            <a:endParaRPr lang="zh-CN" altLang="en-US" sz="2400" b="0">
              <a:solidFill>
                <a:srgbClr val="32323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560" y="263525"/>
            <a:ext cx="10852150" cy="3028315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《屈原列传》</a:t>
            </a:r>
            <a:endParaRPr sz="2800" b="1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屈原被疏、黜、放流、迁，源于楚王昏庸，小人挑拨；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楚国日渐败亡，源于疏远屈原这样忠君爱国的贤能，亲近上官大夫、令尹子兰这样小人、无能之辈。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屈原忠君爱国的一生便是统摄该列传全篇的主线。</a:t>
            </a:r>
            <a:endParaRPr lang="zh-CN" altLang="en-US" sz="280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16560" y="3220720"/>
            <a:ext cx="11198225" cy="325056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sz="2800" b="1" kern="1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《苏武传》</a:t>
            </a:r>
            <a:endParaRPr sz="2800" b="1" kern="1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匈奴人不杀苏武，是因为想降服他；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苏武在匈奴的威逼利诱之下不为所动，是忠君爱国思想使然；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李陵投降匈奴有多方面原因：汉武帝的残忍、匈奴的厚待。暗含了作者对批判。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800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苏武忠于大汉的精神、留胡不辱使命的经历便是统摄该列传全篇的主线。</a:t>
            </a:r>
            <a:endParaRPr sz="2800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TEMPLATE_CATEGORY" val="custom"/>
  <p:tag name="KSO_WM_TEMPLATE_INDEX" val="20202807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64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66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67.xml><?xml version="1.0" encoding="utf-8"?>
<p:tagLst xmlns:p="http://schemas.openxmlformats.org/presentationml/2006/main"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VALUE" val="460"/>
</p:tagLst>
</file>

<file path=ppt/tags/tag168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79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1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3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5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SUBTYPE" val="a"/>
  <p:tag name="KSO_WM_UNIT_TYPE" val="f"/>
  <p:tag name="KSO_WM_UNIT_VALUE" val="460"/>
</p:tagLst>
</file>

<file path=ppt/tags/tag187.xml><?xml version="1.0" encoding="utf-8"?>
<p:tagLst xmlns:p="http://schemas.openxmlformats.org/presentationml/2006/main">
  <p:tag name="KSO_WM_BEAUTIFY_FLAG" val="#wm#"/>
  <p:tag name="KSO_WM_SLIDE_ID" val="custom20202807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15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欣赏"/>
  <p:tag name="KSO_WM_UNIT_TYPE" val="a"/>
</p:tagLst>
</file>

<file path=ppt/tags/tag192.xml><?xml version="1.0" encoding="utf-8"?>
<p:tagLst xmlns:p="http://schemas.openxmlformats.org/presentationml/2006/main">
  <p:tag name="KSO_WM_BEAUTIFY_FLAG" val="#wm#"/>
  <p:tag name="KSO_WM_SLIDE_ID" val="custom20202807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07"/>
  <p:tag name="KSO_WM_TEMPLATE_MASTER_TYPE" val="1"/>
  <p:tag name="KSO_WM_TEMPLATE_SUBCATEGORY" val="0"/>
</p:tagLst>
</file>

<file path=ppt/tags/tag19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2FiZjY3MmE2ZGRmMzFjMTNhM2U4ZmMwZWI1MTAwZjAifQ==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5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89</Paragraphs>
  <Slides>22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0">
      <vt:lpstr>Arial</vt:lpstr>
      <vt:lpstr>微软雅黑</vt:lpstr>
      <vt:lpstr>隶书</vt:lpstr>
      <vt:lpstr>汉仪尚巍手书W</vt:lpstr>
      <vt:lpstr>Calibri Light</vt:lpstr>
      <vt:lpstr>Calibri</vt:lpstr>
      <vt:lpstr>楷体</vt:lpstr>
      <vt:lpstr>Office 主题​​</vt:lpstr>
      <vt:lpstr>专题研讨：史传文学的叙事艺术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历史叙事和文学叙事</vt:lpstr>
      <vt:lpstr>PowerPoint Presentation</vt:lpstr>
      <vt:lpstr>PowerPoint Presentation</vt:lpstr>
      <vt:lpstr>感谢欣赏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2022-10-11T10:16:31.402</cp:lastPrinted>
  <dcterms:created xsi:type="dcterms:W3CDTF">2022-10-11T10:16:31Z</dcterms:created>
  <dcterms:modified xsi:type="dcterms:W3CDTF">2022-10-11T02:16:33Z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