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7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964339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75968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3639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95086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32877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71384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938288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980595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90351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38582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4402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image" Target="../media/image2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4">
            <a:lum/>
          </a:blip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B2E72-0F84-45F0-8606-A157AF8E2BBE}" type="datetimeFigureOut">
              <a:rPr lang="zh-CN" altLang="en-US" smtClean="0"/>
              <a:t>2022-09-07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96015-4300-444A-A98D-CD2BC6E4A22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792381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544394"/>
            <a:ext cx="9144000" cy="1395754"/>
          </a:xfrm>
        </p:spPr>
        <p:txBody>
          <a:bodyPr>
            <a:normAutofit/>
          </a:bodyPr>
          <a:lstStyle/>
          <a:p>
            <a:r>
              <a:rPr lang="zh-CN" altLang="en-US" sz="7200" smtClean="0">
                <a:solidFill>
                  <a:srgbClr val="FF0000"/>
                </a:solidFill>
              </a:rPr>
              <a:t>第四单元</a:t>
            </a:r>
            <a:r>
              <a:rPr lang="en-US" altLang="zh-CN" sz="7200" smtClean="0">
                <a:solidFill>
                  <a:srgbClr val="FF0000"/>
                </a:solidFill>
              </a:rPr>
              <a:t>·</a:t>
            </a:r>
            <a:r>
              <a:rPr lang="zh-CN" altLang="en-US" sz="7200" smtClean="0">
                <a:solidFill>
                  <a:srgbClr val="FF0000"/>
                </a:solidFill>
              </a:rPr>
              <a:t>写作教学</a:t>
            </a:r>
            <a:endParaRPr lang="zh-CN" altLang="en-US" sz="720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2474" y="3429000"/>
            <a:ext cx="9144000" cy="1290711"/>
          </a:xfrm>
        </p:spPr>
        <p:txBody>
          <a:bodyPr>
            <a:normAutofit/>
          </a:bodyPr>
          <a:lstStyle/>
          <a:p>
            <a:r>
              <a:rPr lang="zh-CN" altLang="en-US" sz="8000" smtClean="0">
                <a:ln>
                  <a:solidFill>
                    <a:srgbClr val="FF0000"/>
                  </a:solidFill>
                </a:ln>
                <a:solidFill>
                  <a:srgbClr val="00B05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驳论文的写作</a:t>
            </a:r>
            <a:endParaRPr lang="zh-CN" altLang="en-US" sz="8000">
              <a:ln>
                <a:solidFill>
                  <a:srgbClr val="FF0000"/>
                </a:solidFill>
              </a:ln>
              <a:solidFill>
                <a:srgbClr val="00B05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30898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5658" y="1253331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sz="3200" smtClean="0"/>
              <a:t>    第四步：找出路。高瞻远瞩，高屋建瓴，为读者指出一条解决问题的思路。多从教育、政府规范和引导、法律严惩几个角度谈起。</a:t>
            </a:r>
            <a:endParaRPr lang="en-US" altLang="zh-CN" sz="3200" smtClean="0"/>
          </a:p>
          <a:p>
            <a:r>
              <a:rPr lang="zh-CN" altLang="en-US" sz="3200" smtClean="0"/>
              <a:t>    </a:t>
            </a:r>
            <a:r>
              <a:rPr lang="zh-CN" altLang="en-US" sz="3200" smtClean="0">
                <a:solidFill>
                  <a:srgbClr val="FF0000"/>
                </a:solidFill>
              </a:rPr>
              <a:t>例：所以我们要运用脑髓，放出眼光，自己来拿。</a:t>
            </a:r>
          </a:p>
          <a:p>
            <a:r>
              <a:rPr lang="zh-CN" altLang="en-US" sz="3200" smtClean="0">
                <a:solidFill>
                  <a:srgbClr val="FF0000"/>
                </a:solidFill>
              </a:rPr>
              <a:t>    总之，我们要拿来。我们要或使用，或存放，或毁灭。那么，主人是新主人，宅子也就会成为新宅子。然而首先要这人沉着，勇猛，有辨别，不自私。没有拿来的，人不能自成为新人，没有拿来的，文艺不能自成为新文艺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597290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90210"/>
            <a:ext cx="10515600" cy="577410"/>
          </a:xfrm>
        </p:spPr>
        <p:txBody>
          <a:bodyPr>
            <a:noAutofit/>
          </a:bodyPr>
          <a:lstStyle/>
          <a:p>
            <a:r>
              <a:rPr lang="zh-CN" altLang="en-US" sz="3600" smtClean="0"/>
              <a:t>模式二：树靶子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直接批驳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正面立论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小结</a:t>
            </a:r>
            <a:br>
              <a:rPr lang="zh-CN" altLang="en-US" sz="3600" smtClean="0"/>
            </a:b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9726" y="1516135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sz="3200" smtClean="0"/>
              <a:t>    第一步：树靶子。列举要揭露和批驳的社会现象、具体事件或言论。</a:t>
            </a:r>
            <a:endParaRPr lang="en-US" altLang="zh-CN" sz="3200"/>
          </a:p>
          <a:p>
            <a:r>
              <a:rPr lang="zh-CN" altLang="en-US" sz="3200" smtClean="0"/>
              <a:t>    第二步：直接批驳。揭露和批驳问题的危害、原因和本质。</a:t>
            </a:r>
            <a:endParaRPr lang="en-US" altLang="zh-CN" sz="3200" smtClean="0"/>
          </a:p>
          <a:p>
            <a:r>
              <a:rPr lang="zh-CN" altLang="en-US" sz="3200" smtClean="0"/>
              <a:t>    第三步：正面立论（运用独证反驳法）。提出正面论点，并证明论点的正确性，以此揭露敌论的虚假。</a:t>
            </a:r>
            <a:endParaRPr lang="en-US" altLang="zh-CN" sz="3200" smtClean="0"/>
          </a:p>
          <a:p>
            <a:r>
              <a:rPr lang="zh-CN" altLang="en-US" sz="3200" smtClean="0"/>
              <a:t>    第四步：小结。小结文章观点，或结合现揭示文章的现实意义，或发出呼告。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319842437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600" smtClean="0"/>
              <a:t>中国人失掉自信了吗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507" y="1459865"/>
            <a:ext cx="11077136" cy="4351338"/>
          </a:xfrm>
        </p:spPr>
        <p:txBody>
          <a:bodyPr/>
          <a:lstStyle/>
          <a:p>
            <a:r>
              <a:rPr lang="zh-CN" altLang="en-US" smtClean="0"/>
              <a:t>    </a:t>
            </a:r>
            <a:r>
              <a:rPr lang="zh-CN" altLang="en-US" sz="3200" smtClean="0"/>
              <a:t>从公开的文字上看起来：两年以前，我们总自夸着“地大物博”，是事实；不久就不再自夸了，只希望着国联，也是事实；现在是既不夸自己，也不信国联，改为一味求神拜佛，怀古伤今了</a:t>
            </a:r>
            <a:r>
              <a:rPr lang="en-US" altLang="zh-CN" sz="3200" smtClean="0"/>
              <a:t>——</a:t>
            </a:r>
            <a:r>
              <a:rPr lang="zh-CN" altLang="en-US" sz="3200" smtClean="0"/>
              <a:t>却也是事实。</a:t>
            </a:r>
          </a:p>
          <a:p>
            <a:r>
              <a:rPr lang="zh-CN" altLang="en-US" sz="3200" smtClean="0"/>
              <a:t>   于是有人慨叹曰：中国人失掉自信力了。</a:t>
            </a:r>
          </a:p>
          <a:p>
            <a:r>
              <a:rPr lang="zh-CN" altLang="en-US" sz="3200" smtClean="0"/>
              <a:t>   如果单据这一点现象而论，自信其实是早就失掉了的。先前信“地”，信“物”，后来信“国联”，都没有相信过“自己”。假使这也算一种“信”，那也只能说中国人曾经有过“他信力”，自从对国联失望之后，便把这他信力都失掉了。</a:t>
            </a:r>
          </a:p>
        </p:txBody>
      </p:sp>
    </p:spTree>
    <p:extLst>
      <p:ext uri="{BB962C8B-B14F-4D97-AF65-F5344CB8AC3E}">
        <p14:creationId xmlns:p14="http://schemas.microsoft.com/office/powerpoint/2010/main" val="1828140960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168" y="292246"/>
            <a:ext cx="11274083" cy="4351338"/>
          </a:xfrm>
        </p:spPr>
        <p:txBody>
          <a:bodyPr/>
          <a:lstStyle/>
          <a:p>
            <a:r>
              <a:rPr lang="zh-CN" altLang="en-US" smtClean="0"/>
              <a:t>    </a:t>
            </a:r>
            <a:r>
              <a:rPr lang="zh-CN" altLang="en-US" sz="3200" smtClean="0"/>
              <a:t>失掉了他信力，就会疑，一个转身，也许能够只相信了自己，倒是一条新生路，但不幸的是逐渐玄虚起来了。信“地”和“物”，还是切实的东西，国联就渺茫，不过这还可以令人不久就省悟到依赖它的不可靠。一到求神拜佛，可就玄虚之至了，有益或是有害，一时就找不出分明的结果来，它可以令人更长久的麻醉着自己。</a:t>
            </a:r>
          </a:p>
          <a:p>
            <a:r>
              <a:rPr lang="zh-CN" altLang="en-US" sz="3200" smtClean="0"/>
              <a:t>    中国人是在发展着“自欺力”。</a:t>
            </a:r>
          </a:p>
          <a:p>
            <a:r>
              <a:rPr lang="zh-CN" altLang="en-US" sz="3200" smtClean="0"/>
              <a:t>    “自欺”也并非新东西，只不过日见其明显，笼罩了一切罢了。然而，在这笼罩之下，我们有并不失掉自信力的中国人在。</a:t>
            </a:r>
          </a:p>
          <a:p>
            <a:r>
              <a:rPr lang="zh-CN" altLang="en-US" sz="3200" smtClean="0"/>
              <a:t>    我们从古以来，就有埋头苦干的人，有拼命硬干的人，有为民请命的人，有舍身求法的人，</a:t>
            </a:r>
            <a:r>
              <a:rPr lang="en-US" altLang="zh-CN" sz="3200" smtClean="0"/>
              <a:t>……</a:t>
            </a:r>
            <a:r>
              <a:rPr lang="zh-CN" altLang="en-US" sz="3200" smtClean="0"/>
              <a:t>虽是等于为帝王将相作家谱的所谓“正史”，也往往掩不住他们的光耀，这就是中国的脊梁。</a:t>
            </a:r>
          </a:p>
        </p:txBody>
      </p:sp>
    </p:spTree>
    <p:extLst>
      <p:ext uri="{BB962C8B-B14F-4D97-AF65-F5344CB8AC3E}">
        <p14:creationId xmlns:p14="http://schemas.microsoft.com/office/powerpoint/2010/main" val="2224545182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9726" y="1253331"/>
            <a:ext cx="10515600" cy="4351338"/>
          </a:xfrm>
        </p:spPr>
        <p:txBody>
          <a:bodyPr/>
          <a:lstStyle/>
          <a:p>
            <a:r>
              <a:rPr lang="zh-CN" altLang="en-US" sz="3200" smtClean="0"/>
              <a:t>     这一类的人们，也何尝少呢？他们有确信，不自欺；他们在前仆后继的战斗，不过一面总在被摧残，被抹杀，消灭于黑暗中，不能为大家所知道罢了。说中国人失掉了自信力，用以指一部分人则可，倘若加于全体，那简直是诬蔑。</a:t>
            </a:r>
          </a:p>
          <a:p>
            <a:r>
              <a:rPr lang="zh-CN" altLang="en-US" sz="3200" smtClean="0"/>
              <a:t>    要论中国人，必须不被搽在表面的自欺欺人的脂粉所诓骗，却看看他的筋骨和脊梁。自信力的有无，状元宰相的文章是不足为据的，要自己去看地底下。</a:t>
            </a:r>
          </a:p>
          <a:p>
            <a:endParaRPr lang="zh-CN" altLang="en-US" smtClean="0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835472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3600" smtClean="0"/>
              <a:t>3</a:t>
            </a:r>
            <a:r>
              <a:rPr lang="zh-CN" altLang="en-US" sz="3600" smtClean="0"/>
              <a:t>、明目的，找方法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/>
              <a:t>    鲁迅说：“正对‘论敌’之要害，仅以一击给予致命的重伤。”论敌之要害在何处？或论点是批驳的第一步，接下来是那致命一击，即批驳方法。如要达到致命的效果，选择恰当的批驳方法十分重要。批驳中要根据不同的对象选择不同的方法，比如批驳论点可采用归谬法和独证反驳法，驳论据可采用釜底抽薪法，驳论证则可用过河拆桥法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294547621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600" smtClean="0"/>
              <a:t>驳论点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37148" y="1825625"/>
            <a:ext cx="7116651" cy="4351338"/>
          </a:xfrm>
        </p:spPr>
        <p:txBody>
          <a:bodyPr>
            <a:normAutofit/>
          </a:bodyPr>
          <a:lstStyle/>
          <a:p>
            <a:r>
              <a:rPr lang="zh-CN" altLang="en-US" sz="3200" smtClean="0"/>
              <a:t>     归</a:t>
            </a:r>
            <a:r>
              <a:rPr lang="zh-CN" altLang="en-US" sz="3200"/>
              <a:t>谬反驳</a:t>
            </a:r>
            <a:r>
              <a:rPr lang="zh-CN" altLang="en-US" sz="3200" smtClean="0"/>
              <a:t>法。其</a:t>
            </a:r>
            <a:r>
              <a:rPr lang="zh-CN" altLang="en-US" sz="3200"/>
              <a:t>要义是用反面论点引出错误结论从而否定反面观点。首先，暂且假设对方的错误结论是正确的；接着，顺着对方的逻辑去推理；最后</a:t>
            </a:r>
            <a:r>
              <a:rPr lang="zh-CN" altLang="en-US" sz="3200" smtClean="0"/>
              <a:t>，推导</a:t>
            </a:r>
            <a:r>
              <a:rPr lang="zh-CN" altLang="en-US" sz="3200"/>
              <a:t>出一个十分荒谬的结论。运用归谬法，可使文章具有幽默和讽刺性，文风犀利而辛辣，让人有胜利的快感。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2056" t="9370" r="18180" b="1661"/>
          <a:stretch>
            <a:fillRect/>
          </a:stretch>
        </p:blipFill>
        <p:spPr>
          <a:xfrm>
            <a:off x="746975" y="1690688"/>
            <a:ext cx="2846231" cy="423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4932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例：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/>
              <a:t>   韩愈</a:t>
            </a:r>
            <a:r>
              <a:rPr lang="zh-CN" altLang="en-US" sz="3200"/>
              <a:t>在</a:t>
            </a:r>
            <a:r>
              <a:rPr lang="en-US" altLang="zh-CN" sz="3200"/>
              <a:t>《</a:t>
            </a:r>
            <a:r>
              <a:rPr lang="zh-CN" altLang="en-US" sz="3200"/>
              <a:t>讳辩</a:t>
            </a:r>
            <a:r>
              <a:rPr lang="en-US" altLang="zh-CN" sz="3200"/>
              <a:t>》</a:t>
            </a:r>
            <a:r>
              <a:rPr lang="zh-CN" altLang="en-US" sz="3200"/>
              <a:t>一文中，为了反驳有人提出的“（李）贺父名晋肃，贺不举进士为是</a:t>
            </a:r>
            <a:r>
              <a:rPr lang="en-US" altLang="zh-CN" sz="3200"/>
              <a:t>(‘</a:t>
            </a:r>
            <a:r>
              <a:rPr lang="zh-CN" altLang="en-US" sz="3200"/>
              <a:t>晋’‘近’同音，同音需避父讳）”的谬论，就用了归谬法。韩愈指出：“父名晋肃，子不得举进士；若父名仁，子不得为人乎？”显然，“父名仁，子不得为人”的说法是十分荒谬的。因此，“父名晋肃，子不得举进士”之说也是站不住脚的。</a:t>
            </a:r>
          </a:p>
        </p:txBody>
      </p:sp>
    </p:spTree>
    <p:extLst>
      <p:ext uri="{BB962C8B-B14F-4D97-AF65-F5344CB8AC3E}">
        <p14:creationId xmlns:p14="http://schemas.microsoft.com/office/powerpoint/2010/main" val="2433303517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/>
              <a:t>    擂台</a:t>
            </a:r>
            <a:r>
              <a:rPr lang="zh-CN" altLang="en-US" sz="3200"/>
              <a:t>挑战</a:t>
            </a:r>
            <a:r>
              <a:rPr lang="zh-CN" altLang="en-US" sz="3200" smtClean="0"/>
              <a:t>法。方</a:t>
            </a:r>
            <a:r>
              <a:rPr lang="zh-CN" altLang="en-US" sz="3200"/>
              <a:t>法旨归在于“唱对台戏”，即针对对方论点，针锋相对地提出一个完全相反的新论点，继而用有力的证据和严密的论证证明新论点是正确的、成立的，这样，根据“矛盾律”的基本原理，两个相互矛盾的命题不能同时都“真”</a:t>
            </a:r>
            <a:r>
              <a:rPr lang="en-US" altLang="zh-CN" sz="3200"/>
              <a:t>,</a:t>
            </a:r>
            <a:r>
              <a:rPr lang="zh-CN" altLang="en-US" sz="3200"/>
              <a:t>有一真必有一假。这也是一种明里不攻暗里狠攻、言在此而意在彼的反驳办法。</a:t>
            </a:r>
          </a:p>
        </p:txBody>
      </p:sp>
    </p:spTree>
    <p:extLst>
      <p:ext uri="{BB962C8B-B14F-4D97-AF65-F5344CB8AC3E}">
        <p14:creationId xmlns:p14="http://schemas.microsoft.com/office/powerpoint/2010/main" val="2655005630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600" smtClean="0"/>
              <a:t>驳论据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 </a:t>
            </a:r>
            <a:r>
              <a:rPr lang="zh-CN" altLang="en-US" sz="3200" smtClean="0"/>
              <a:t>釜底抽薪</a:t>
            </a:r>
            <a:r>
              <a:rPr lang="zh-CN" altLang="en-US" sz="3200"/>
              <a:t>，即击毁对方论点赖以存在的基础（即论据）。论据必须真实可靠、正确可信。典型有力。论据与论点之间有着证明与被证明的关系。而对方往往用一个实际并不存在的理由做前提，推证自己论点成立。表面看来前提和论点之间有着一定的关联，其实因为前提的假设根本就是错误的，所以论点也是荒谬的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47443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4809" y="1037834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sz="3200" smtClean="0"/>
              <a:t>    驳论是指就某种事件或问题发表议论，批驳错误的甚至反动的见解或主张，进而提出正确的观点，让人们明是非，知善恶。</a:t>
            </a:r>
            <a:endParaRPr lang="en-US" altLang="zh-CN" sz="3200" smtClean="0"/>
          </a:p>
          <a:p>
            <a:r>
              <a:rPr lang="zh-CN" altLang="en-US" sz="3200" smtClean="0"/>
              <a:t>    驳论文可从驳论点、驳论据、驳论证三条渠道人手。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  </a:t>
            </a:r>
            <a:r>
              <a:rPr lang="zh-CN" altLang="en-US" sz="3200" smtClean="0"/>
              <a:t>驳论点即直接指出论点的谬误；驳论据即指出论据的虚假性、乏力性，或论据与论点没有必然联系，不能证明论点；驳论证即指出论证过程缺乏严密的逻辑纽带关系，难以证明其观点。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999668407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例：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smtClean="0"/>
              <a:t>    哥白尼</a:t>
            </a:r>
            <a:r>
              <a:rPr lang="zh-CN" altLang="en-US" sz="3200"/>
              <a:t>提出“日心说”后，有人为了反对他，就制造了这样一个理由来证明“太阳只能围绕地球旋转”：如果把地球比作房子，太阳就是照亮这房子的火把。只有移动火把去照亮房子的道理，哪有搬动房子去让火把照亮的道理呢？仅就火把和房子的关系来看，这似乎很有道理，而实际上，“太阳和地球的关系就是火把与房子的关系”这种假设本身就是错误的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650099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600" smtClean="0"/>
              <a:t>驳论证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26380"/>
            <a:ext cx="7249732" cy="4351338"/>
          </a:xfrm>
        </p:spPr>
        <p:txBody>
          <a:bodyPr>
            <a:normAutofit/>
          </a:bodyPr>
          <a:lstStyle/>
          <a:p>
            <a:r>
              <a:rPr lang="zh-CN" altLang="en-US" sz="3200" smtClean="0"/>
              <a:t>     斩断</a:t>
            </a:r>
            <a:r>
              <a:rPr lang="zh-CN" altLang="en-US" sz="3200"/>
              <a:t>联系</a:t>
            </a:r>
            <a:r>
              <a:rPr lang="zh-CN" altLang="en-US" sz="3200" smtClean="0"/>
              <a:t>法。论证</a:t>
            </a:r>
            <a:r>
              <a:rPr lang="zh-CN" altLang="en-US" sz="3200"/>
              <a:t>是架设在论点与论据之间的“桥”。有时，论据虽然是真实的，但如果论证方法错误，也会推导出错误的结论。这也是写驳论型议论文常用的办法，即以对方论证中的错误作为</a:t>
            </a:r>
            <a:r>
              <a:rPr lang="zh-CN" altLang="en-US" sz="3200" smtClean="0"/>
              <a:t>“切入点”</a:t>
            </a:r>
            <a:r>
              <a:rPr lang="zh-CN" altLang="en-US" sz="3200"/>
              <a:t>，拆掉其论点与论据之间的连接处</a:t>
            </a:r>
            <a:r>
              <a:rPr lang="zh-CN" altLang="en-US" sz="3200" smtClean="0"/>
              <a:t>。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9445" y="1125024"/>
            <a:ext cx="3114675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0051504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3349"/>
            <a:ext cx="10515600" cy="4351338"/>
          </a:xfrm>
        </p:spPr>
        <p:txBody>
          <a:bodyPr/>
          <a:lstStyle/>
          <a:p>
            <a:r>
              <a:rPr lang="zh-CN" altLang="en-US" sz="3200" smtClean="0"/>
              <a:t>    ①</a:t>
            </a:r>
            <a:r>
              <a:rPr lang="zh-CN" altLang="en-US" sz="3200"/>
              <a:t>以偏概全。论述者没有正确堂握局部与整体的关系，所举论据即使是真实的，但也不足以证明所属的整体也是如此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  </a:t>
            </a:r>
            <a:r>
              <a:rPr lang="en-US" altLang="zh-CN" sz="3200" smtClean="0">
                <a:sym typeface="Wingdings" panose="05000000000000000000" pitchFamily="2" charset="2"/>
              </a:rPr>
              <a:t></a:t>
            </a:r>
            <a:r>
              <a:rPr lang="zh-CN" altLang="en-US" sz="3200" smtClean="0"/>
              <a:t>牵强</a:t>
            </a:r>
            <a:r>
              <a:rPr lang="zh-CN" altLang="en-US" sz="3200"/>
              <a:t>推导。论述者忽视论据的适用范围，单纯从主观理念出发用论据强行推导，这样即使论据真实，也不能反映出论据与论点之间必然存在的涵盖关系，自然也就得不到正确的结论。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17205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mtClean="0"/>
              <a:t>4</a:t>
            </a:r>
            <a:r>
              <a:rPr lang="zh-CN" altLang="en-US" smtClean="0"/>
              <a:t>、有分寸，辩证看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936087" cy="4351338"/>
          </a:xfrm>
        </p:spPr>
        <p:txBody>
          <a:bodyPr>
            <a:normAutofit/>
          </a:bodyPr>
          <a:lstStyle/>
          <a:p>
            <a:r>
              <a:rPr lang="zh-CN" altLang="en-US" sz="3200" smtClean="0"/>
              <a:t>    要运用辩证的观点全面地思考问题，分析问题。</a:t>
            </a:r>
            <a:endParaRPr lang="en-US" altLang="zh-CN" sz="3200" smtClean="0"/>
          </a:p>
          <a:p>
            <a:r>
              <a:rPr lang="zh-CN" altLang="en-US" sz="3200" smtClean="0"/>
              <a:t>    同时驳斥对方要注意分寸，有理，有节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1846" y="1690688"/>
            <a:ext cx="2968196" cy="409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972269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练习：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/>
              <a:t>    随着</a:t>
            </a:r>
            <a:r>
              <a:rPr lang="zh-CN" altLang="en-US" sz="3200"/>
              <a:t>中国的发展，“中国威胁论”成为西方某些政客妖魔化中国的幌子。因为害怕中国的崛起，他们不择手段，散播“国强必霸”的</a:t>
            </a:r>
            <a:r>
              <a:rPr lang="zh-CN" altLang="en-US" sz="3200" smtClean="0"/>
              <a:t>谣言</a:t>
            </a:r>
            <a:r>
              <a:rPr lang="en-US" altLang="zh-CN" sz="3200" smtClean="0"/>
              <a:t>.....</a:t>
            </a:r>
          </a:p>
          <a:p>
            <a:r>
              <a:rPr lang="en-US" altLang="zh-CN" sz="3200"/>
              <a:t> </a:t>
            </a:r>
            <a:r>
              <a:rPr lang="en-US" altLang="zh-CN" sz="3200" smtClean="0"/>
              <a:t>   </a:t>
            </a:r>
            <a:r>
              <a:rPr lang="zh-CN" altLang="en-US" sz="3200" smtClean="0"/>
              <a:t>针对</a:t>
            </a:r>
            <a:r>
              <a:rPr lang="zh-CN" altLang="en-US" sz="3200"/>
              <a:t>这些西方政客的丑陋言行，你认为可以从哪些方面批驳“国强必霸”的断言？思考可以批驳的点，写下你的驳论语段，字数不少于</a:t>
            </a:r>
            <a:r>
              <a:rPr lang="en-US" altLang="zh-CN" sz="3200"/>
              <a:t>200</a:t>
            </a:r>
            <a:r>
              <a:rPr lang="zh-CN" altLang="en-US" sz="3200"/>
              <a:t>字。</a:t>
            </a:r>
          </a:p>
        </p:txBody>
      </p:sp>
    </p:spTree>
    <p:extLst>
      <p:ext uri="{BB962C8B-B14F-4D97-AF65-F5344CB8AC3E}">
        <p14:creationId xmlns:p14="http://schemas.microsoft.com/office/powerpoint/2010/main" val="3025639452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二、作文写作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smtClean="0"/>
              <a:t>    围绕</a:t>
            </a:r>
            <a:r>
              <a:rPr lang="zh-CN" altLang="en-US" sz="3600"/>
              <a:t>最近的社会热点问题，搜集、阅读媒体上的评论文章，选择你不认同其观点的一篇，写一篇不少于</a:t>
            </a:r>
            <a:r>
              <a:rPr lang="en-US" altLang="zh-CN" sz="3600"/>
              <a:t>800</a:t>
            </a:r>
            <a:r>
              <a:rPr lang="zh-CN" altLang="en-US" sz="3600"/>
              <a:t>字的驳论文。</a:t>
            </a:r>
          </a:p>
        </p:txBody>
      </p:sp>
    </p:spTree>
    <p:extLst>
      <p:ext uri="{BB962C8B-B14F-4D97-AF65-F5344CB8AC3E}">
        <p14:creationId xmlns:p14="http://schemas.microsoft.com/office/powerpoint/2010/main" val="564937951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         </a:t>
            </a:r>
            <a:r>
              <a:rPr lang="zh-CN" altLang="en-US"/>
              <a:t> </a:t>
            </a:r>
            <a:r>
              <a:rPr lang="zh-CN" altLang="en-US" smtClean="0"/>
              <a:t>      习作展示与修改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5320" y="1530203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sz="3600" smtClean="0"/>
              <a:t>1</a:t>
            </a:r>
            <a:r>
              <a:rPr lang="zh-CN" altLang="en-US" sz="3600" smtClean="0"/>
              <a:t>、优秀的学生习作进行课堂展示，与大家分享。</a:t>
            </a:r>
            <a:endParaRPr lang="en-US" altLang="zh-CN" sz="3600" smtClean="0"/>
          </a:p>
          <a:p>
            <a:r>
              <a:rPr lang="en-US" altLang="zh-CN" sz="3600" smtClean="0"/>
              <a:t>2</a:t>
            </a:r>
            <a:r>
              <a:rPr lang="zh-CN" altLang="en-US" sz="3600" smtClean="0"/>
              <a:t>、选择一篇问题习作进行集体修改，师生共同参与，最后完成习作升格。</a:t>
            </a:r>
            <a:endParaRPr lang="zh-CN" altLang="en-US" sz="36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-634" t="14937" r="634" b="19316"/>
          <a:stretch>
            <a:fillRect/>
          </a:stretch>
        </p:blipFill>
        <p:spPr>
          <a:xfrm>
            <a:off x="6534629" y="3000777"/>
            <a:ext cx="4064268" cy="2395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471400" y="118491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940253127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8516"/>
            <a:ext cx="10515600" cy="1325563"/>
          </a:xfrm>
        </p:spPr>
        <p:txBody>
          <a:bodyPr/>
          <a:lstStyle/>
          <a:p>
            <a:pPr algn="ctr"/>
            <a:r>
              <a:rPr lang="zh-CN" altLang="en-US" smtClean="0"/>
              <a:t>一、方法指导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64079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smtClean="0"/>
              <a:t>1</a:t>
            </a:r>
            <a:r>
              <a:rPr lang="zh-CN" altLang="en-US" sz="3600" smtClean="0"/>
              <a:t>、树靶子，立目标</a:t>
            </a:r>
            <a:endParaRPr lang="en-US" altLang="zh-CN" sz="3600" smtClean="0"/>
          </a:p>
          <a:p>
            <a:r>
              <a:rPr lang="zh-CN" altLang="en-US" sz="3200" smtClean="0"/>
              <a:t>    写驳论性的文章，首先要摆出对方的谬论或反动观点，树起靶子。怎样树起靶子呢？通常有两种方式：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  </a:t>
            </a:r>
            <a:r>
              <a:rPr lang="zh-CN" altLang="en-US" sz="3200" smtClean="0"/>
              <a:t>一是概述。即用概括的语言，将所批驳的敌论复述一下。并且还要强调出敌论的弊端。概述时，可适当引用一些原词句，但要有重点，倾向性要鲜明。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 </a:t>
            </a:r>
            <a:r>
              <a:rPr lang="zh-CN" altLang="en-US" sz="3200" smtClean="0"/>
              <a:t>二是摘引。即把反面材料的关键部分或有关部分，摘录下来，然后对准靶子，进行驳斥。可以引用一些较为典型的事例，和古典名句。更加强有力的证明自己的观点。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786595025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如：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6828692" cy="4351338"/>
          </a:xfrm>
        </p:spPr>
        <p:txBody>
          <a:bodyPr/>
          <a:lstStyle/>
          <a:p>
            <a:r>
              <a:rPr lang="zh-CN" altLang="en-US" smtClean="0"/>
              <a:t>     </a:t>
            </a:r>
            <a:r>
              <a:rPr lang="zh-CN" altLang="en-US" sz="3200" smtClean="0"/>
              <a:t>中国一向是所谓“闭关主义”，自己不去，别人也不许来。自从给枪炮打破了大门之后，又碰了一串钉子，到现在，成了什么都是“送去主义”了。（鲁迅</a:t>
            </a:r>
            <a:r>
              <a:rPr lang="en-US" altLang="zh-CN" sz="3200" smtClean="0"/>
              <a:t>《</a:t>
            </a:r>
            <a:r>
              <a:rPr lang="zh-CN" altLang="en-US" sz="3200" smtClean="0"/>
              <a:t>拿来主义</a:t>
            </a:r>
            <a:r>
              <a:rPr lang="en-US" altLang="zh-CN" sz="3200" smtClean="0"/>
              <a:t>》</a:t>
            </a:r>
            <a:r>
              <a:rPr lang="zh-CN" altLang="en-US" sz="3200" smtClean="0"/>
              <a:t>）</a:t>
            </a:r>
            <a:endParaRPr lang="en-US" altLang="zh-CN" sz="3200" smtClean="0"/>
          </a:p>
          <a:p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3587" y="1781175"/>
            <a:ext cx="24193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70121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3600" smtClean="0"/>
              <a:t>2</a:t>
            </a:r>
            <a:r>
              <a:rPr lang="zh-CN" altLang="en-US" sz="3600" smtClean="0"/>
              <a:t>、寻路径，明结构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smtClean="0"/>
              <a:t>主要有两种结构模式：</a:t>
            </a:r>
            <a:endParaRPr lang="en-US" altLang="zh-CN" sz="3600" smtClean="0"/>
          </a:p>
          <a:p>
            <a:r>
              <a:rPr lang="zh-CN" altLang="en-US" sz="3600" smtClean="0"/>
              <a:t>模式一：列现象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示弊端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探根源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指出路</a:t>
            </a:r>
            <a:endParaRPr lang="en-US" altLang="zh-CN" sz="3600" smtClean="0"/>
          </a:p>
          <a:p>
            <a:endParaRPr lang="en-US" altLang="zh-CN" sz="3600" smtClean="0"/>
          </a:p>
          <a:p>
            <a:r>
              <a:rPr lang="zh-CN" altLang="en-US" sz="3600"/>
              <a:t>模式</a:t>
            </a:r>
            <a:r>
              <a:rPr lang="zh-CN" altLang="en-US" sz="3600" smtClean="0"/>
              <a:t>二：树靶子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直接批驳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正面立论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小结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635543207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87791"/>
            <a:ext cx="10515600" cy="607476"/>
          </a:xfrm>
        </p:spPr>
        <p:txBody>
          <a:bodyPr>
            <a:noAutofit/>
          </a:bodyPr>
          <a:lstStyle/>
          <a:p>
            <a:r>
              <a:rPr lang="zh-CN" altLang="en-US" sz="3600" smtClean="0"/>
              <a:t>模式一：列现象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示弊端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探根源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指出路</a:t>
            </a:r>
            <a:br>
              <a:rPr lang="zh-CN" altLang="en-US" sz="3600" smtClean="0"/>
            </a:b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942" y="1395267"/>
            <a:ext cx="11662116" cy="4351338"/>
          </a:xfrm>
        </p:spPr>
        <p:txBody>
          <a:bodyPr>
            <a:normAutofit/>
          </a:bodyPr>
          <a:lstStyle/>
          <a:p>
            <a:r>
              <a:rPr lang="zh-CN" altLang="en-US" sz="3200" smtClean="0"/>
              <a:t>以鲁迅</a:t>
            </a:r>
            <a:r>
              <a:rPr lang="en-US" altLang="zh-CN" sz="3200" smtClean="0"/>
              <a:t>《</a:t>
            </a:r>
            <a:r>
              <a:rPr lang="zh-CN" altLang="en-US" sz="3200" smtClean="0"/>
              <a:t>拿来主义</a:t>
            </a:r>
            <a:r>
              <a:rPr lang="en-US" altLang="zh-CN" sz="3200" smtClean="0"/>
              <a:t>》</a:t>
            </a:r>
            <a:r>
              <a:rPr lang="zh-CN" altLang="en-US" sz="3200" smtClean="0"/>
              <a:t>为例进行说明</a:t>
            </a:r>
            <a:endParaRPr lang="en-US" altLang="zh-CN" sz="3200" smtClean="0"/>
          </a:p>
          <a:p>
            <a:r>
              <a:rPr lang="zh-CN" altLang="en-US" sz="3200" smtClean="0"/>
              <a:t>    第一步：列现象。对现实中不合道德、有碍社会健康发展的现象进行列举。事例选取的典型性，以求警醒人们；罗列的丰富性，以求引起读者共鸣；修辞的多样性，以求彰显行文文采，增强气势。</a:t>
            </a:r>
            <a:endParaRPr lang="en-US" altLang="zh-CN" sz="3200" smtClean="0"/>
          </a:p>
          <a:p>
            <a:r>
              <a:rPr lang="zh-CN" altLang="en-US" sz="3200" smtClean="0"/>
              <a:t>   例：</a:t>
            </a:r>
            <a:r>
              <a:rPr lang="zh-CN" altLang="en-US" sz="3200" smtClean="0">
                <a:solidFill>
                  <a:srgbClr val="FF0000"/>
                </a:solidFill>
              </a:rPr>
              <a:t>单是学艺上的东西，近来就先送一批古董到巴黎去展览，但终“不知后事如何”；还有几位“大师”们捧着几张古画和新画，在欧洲各国一路的挂过去，叫作“发扬国光”。听说不远还要送梅兰芳博士到苏联去，以催进“象征主义”，此后是顺便到欧洲传道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82727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1253" y="1473932"/>
            <a:ext cx="6899030" cy="4351338"/>
          </a:xfrm>
        </p:spPr>
        <p:txBody>
          <a:bodyPr>
            <a:normAutofit/>
          </a:bodyPr>
          <a:lstStyle/>
          <a:p>
            <a:r>
              <a:rPr lang="zh-CN" altLang="en-US" sz="3200" smtClean="0"/>
              <a:t>    第二步：示弊端。每一种（类）丑陋的现象都会或多或少造成社会的损失。有些损失是明显的，人们不齿、唾弃；但一些损失在较长的时间段后才会出现，许多人看不到这种想象的危害，那就要揭示，这要求写作者既具有深邃的目光，透过现象看本质，又具有先知先觉的本领。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0095" y="1503157"/>
            <a:ext cx="2671689" cy="385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550136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例：虽然有人说，掘起地下的煤来，就足够全世界几百年之用。但是，几百年之后呢？几百年之后，我们当然是化为魂灵，或上天堂，或落了地狱，但我们的子孙是在的，所以还应该给他们留下一点礼品。要不然，则当佳节大典之际，他们拿不出东西来，只好磕头贺喜，讨一点残羹冷炙做奖赏。这种奖赏，不要误解为“抛来”的东西，这是“抛给”的，说得冠冕些，可以称之为“送来”，我在这里不想举出实例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70736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36308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sz="3200" smtClean="0"/>
              <a:t>   第三步：探根源。这是指运用理性的眼光透过现象分析问题形成的根本原因，甚至从哲学的高度深人探究问题所反映的实质。</a:t>
            </a:r>
            <a:endParaRPr lang="en-US" altLang="zh-CN" sz="3200" smtClean="0"/>
          </a:p>
          <a:p>
            <a:r>
              <a:rPr lang="zh-CN" altLang="en-US" sz="3200" smtClean="0"/>
              <a:t>    </a:t>
            </a:r>
            <a:r>
              <a:rPr lang="zh-CN" altLang="en-US" sz="3200" smtClean="0">
                <a:solidFill>
                  <a:srgbClr val="FF0000"/>
                </a:solidFill>
              </a:rPr>
              <a:t>例：但我们被“送来”的东西吓怕了。先有英国的鸦片，德国的废枪炮，后来法国的香粉，美国的电影，日本的印着“完全国货”的各种小东西。于是连清醒的青年们，也对于洋货发生了恐怖。其实，这正是因为那是“送来”的，而不是“拿来”的缘故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84684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68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2">
      <vt:lpstr>Arial</vt:lpstr>
      <vt:lpstr>Calibri Light</vt:lpstr>
      <vt:lpstr>Calibri</vt:lpstr>
      <vt:lpstr>华文行楷</vt:lpstr>
      <vt:lpstr>Wingdings</vt:lpstr>
      <vt:lpstr>Office 主题</vt:lpstr>
      <vt:lpstr>第四单元·写作教学</vt:lpstr>
      <vt:lpstr>PowerPoint Presentation</vt:lpstr>
      <vt:lpstr>一、方法指导</vt:lpstr>
      <vt:lpstr>如：</vt:lpstr>
      <vt:lpstr>2、寻路径，明结构</vt:lpstr>
      <vt:lpstr>模式一：列现象——示弊端——探根源——指出路</vt:lpstr>
      <vt:lpstr>PowerPoint Presentation</vt:lpstr>
      <vt:lpstr>PowerPoint Presentation</vt:lpstr>
      <vt:lpstr>PowerPoint Presentation</vt:lpstr>
      <vt:lpstr>PowerPoint Presentation</vt:lpstr>
      <vt:lpstr>模式二：树靶子——直接批驳——正面立论——小结</vt:lpstr>
      <vt:lpstr>中国人失掉自信了吗</vt:lpstr>
      <vt:lpstr>PowerPoint Presentation</vt:lpstr>
      <vt:lpstr>PowerPoint Presentation</vt:lpstr>
      <vt:lpstr>3、明目的，找方法</vt:lpstr>
      <vt:lpstr>驳论点</vt:lpstr>
      <vt:lpstr>例：</vt:lpstr>
      <vt:lpstr>PowerPoint Presentation</vt:lpstr>
      <vt:lpstr>驳论据</vt:lpstr>
      <vt:lpstr>例：</vt:lpstr>
      <vt:lpstr>驳论证</vt:lpstr>
      <vt:lpstr>PowerPoint Presentation</vt:lpstr>
      <vt:lpstr>4、有分寸，辩证看</vt:lpstr>
      <vt:lpstr>练习：</vt:lpstr>
      <vt:lpstr>二、作文写作</vt:lpstr>
      <vt:lpstr>                      习作展示与修改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2022-09-14T11:06:00.713</cp:lastPrinted>
  <dcterms:created xsi:type="dcterms:W3CDTF">2022-09-14T11:06:00Z</dcterms:created>
  <dcterms:modified xsi:type="dcterms:W3CDTF">2022-09-14T03:06:01Z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