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58" r:id="rId3"/>
    <p:sldId id="257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5" r:id="rId12"/>
    <p:sldId id="270" r:id="rId13"/>
    <p:sldId id="272" r:id="rId14"/>
    <p:sldId id="271" r:id="rId15"/>
    <p:sldId id="274" r:id="rId16"/>
    <p:sldId id="273" r:id="rId17"/>
    <p:sldId id="269" r:id="rId18"/>
    <p:sldId id="268" r:id="rId19"/>
    <p:sldId id="276" r:id="rId20"/>
    <p:sldId id="275" r:id="rId21"/>
    <p:sldId id="280" r:id="rId22"/>
    <p:sldId id="281" r:id="rId23"/>
    <p:sldId id="278" r:id="rId24"/>
    <p:sldId id="279" r:id="rId25"/>
    <p:sldId id="282" r:id="rId26"/>
    <p:sldId id="259" r:id="rId27"/>
    <p:sldId id="283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1.xml" /><Relationship Id="rId3" Type="http://schemas.openxmlformats.org/officeDocument/2006/relationships/slide" Target="slides/slide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474EAC-9026-4C0A-809F-6A5801C7D57A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97A415-FB35-443D-A83D-FA059AB66D6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97A415-FB35-443D-A83D-FA059AB66D64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BB082-B9A9-46DD-BF6C-6C63A801D671}" type="datetimeFigureOut">
              <a:rPr lang="zh-CN" altLang="en-US" smtClean="0"/>
              <a:t>2021-2-27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1546D2-8E62-412A-AC99-6074E4D11A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C:\Documents and Settings\Administrator\桌面\t014a6782cbe3fe4848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66080" y="357166"/>
            <a:ext cx="923330" cy="292895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b="1"/>
              <a:t>玩偶之家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分析台词，揣摩形象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smtClean="0">
                <a:solidFill>
                  <a:srgbClr val="C00000"/>
                </a:solidFill>
              </a:rPr>
              <a:t>海尔茂</a:t>
            </a:r>
            <a:r>
              <a:rPr lang="zh-CN" altLang="en-US" b="1" smtClean="0">
                <a:solidFill>
                  <a:srgbClr val="C00000"/>
                </a:solidFill>
                <a:sym typeface="Wingdings" pitchFamily="2" charset="2"/>
              </a:rPr>
              <a:t>（请将人物形象写到黑板上</a:t>
            </a:r>
            <a:r>
              <a:rPr lang="zh-CN" altLang="en-US" b="1" smtClean="0">
                <a:solidFill>
                  <a:srgbClr val="C00000"/>
                </a:solidFill>
              </a:rPr>
              <a:t>）</a:t>
            </a:r>
            <a:endParaRPr lang="en-US" altLang="zh-CN" b="1" smtClean="0">
              <a:solidFill>
                <a:srgbClr val="C00000"/>
              </a:solidFill>
            </a:endParaRPr>
          </a:p>
          <a:p>
            <a:r>
              <a:rPr lang="zh-CN" altLang="en-US" b="1" smtClean="0"/>
              <a:t>虚伪</a:t>
            </a:r>
            <a:r>
              <a:rPr lang="zh-CN" altLang="en-US" b="1"/>
              <a:t>自私</a:t>
            </a:r>
            <a:r>
              <a:rPr lang="en-US" b="1"/>
              <a:t>  </a:t>
            </a:r>
            <a:r>
              <a:rPr lang="en-US" b="1" smtClean="0"/>
              <a:t> </a:t>
            </a:r>
            <a:r>
              <a:rPr lang="zh-CN" altLang="en-US" b="1" smtClean="0"/>
              <a:t>道貌岸然 </a:t>
            </a:r>
            <a:endParaRPr lang="zh-CN" altLang="en-US"/>
          </a:p>
          <a:p>
            <a:endParaRPr lang="en-US" altLang="zh-CN" smtClean="0"/>
          </a:p>
          <a:p>
            <a:pPr>
              <a:buNone/>
            </a:pPr>
            <a:r>
              <a:rPr lang="zh-CN" altLang="en-US" b="1" smtClean="0"/>
              <a:t>    称呼变化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04800" y="1066800"/>
            <a:ext cx="8229600" cy="838200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zh-CN" altLang="en-US" sz="2400" b="1" smtClean="0">
                <a:solidFill>
                  <a:srgbClr val="FF0000"/>
                </a:solidFill>
                <a:latin typeface="Arial"/>
                <a:ea typeface="仿宋" pitchFamily="49" charset="-122"/>
              </a:rPr>
              <a:t>找一找</a:t>
            </a:r>
            <a:r>
              <a:rPr lang="zh-CN" altLang="en-US" sz="2000" smtClean="0">
                <a:latin typeface="Arial"/>
                <a:ea typeface="仿宋" pitchFamily="49" charset="-122"/>
              </a:rPr>
              <a:t>：</a:t>
            </a:r>
            <a:r>
              <a:rPr lang="zh-CN" altLang="en-US" sz="2000" b="1" smtClean="0">
                <a:latin typeface="Arial"/>
                <a:ea typeface="仿宋" pitchFamily="49" charset="-122"/>
              </a:rPr>
              <a:t>请快速浏览课文，圈画出海尔茂对娜拉的称呼。</a:t>
            </a:r>
            <a:br>
              <a:rPr lang="zh-CN" altLang="en-US" sz="2000" b="1" smtClean="0">
                <a:latin typeface="Arial"/>
                <a:ea typeface="仿宋" pitchFamily="49" charset="-122"/>
              </a:rPr>
            </a:br>
            <a:endParaRPr lang="zh-CN" altLang="en-US" sz="2000" b="1" smtClean="0">
              <a:latin typeface="Arial"/>
              <a:ea typeface="仿宋" pitchFamily="49" charset="-122"/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293813" y="1651000"/>
            <a:ext cx="1905000" cy="481013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80000"/>
              </a:lnSpc>
              <a:buNone/>
              <a:defRPr/>
            </a:pPr>
            <a:r>
              <a:rPr lang="zh-CN" altLang="en-US" sz="12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7620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迷人的小东西 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146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我的好室贝儿 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914400" y="2819400"/>
            <a:ext cx="145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我的新娘子 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2209800" y="2819400"/>
            <a:ext cx="1911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娇滴滴的小宝贝 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1371600" y="3200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我的小鸟儿 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733800" y="4724400"/>
            <a:ext cx="12954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伪君子 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4343400" y="4953000"/>
            <a:ext cx="1270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撒谎的人 </a:t>
            </a: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3048000" y="4953000"/>
            <a:ext cx="1270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犯罪的人 </a:t>
            </a: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3657600" y="5257800"/>
            <a:ext cx="1270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下贱女人 </a:t>
            </a: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3581400" y="4343400"/>
            <a:ext cx="1524000" cy="396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chemeClr val="accent1">
                    <a:lumMod val="50000"/>
                  </a:schemeClr>
                </a:solidFill>
                <a:ea typeface="宋体" pitchFamily="2" charset="-122"/>
              </a:rPr>
              <a:t>你这坏东西 </a:t>
            </a:r>
          </a:p>
        </p:txBody>
      </p:sp>
      <p:sp>
        <p:nvSpPr>
          <p:cNvPr id="17423" name="Rectangle 15"/>
          <p:cNvSpPr>
            <a:spLocks noChangeArrowheads="1"/>
          </p:cNvSpPr>
          <p:nvPr/>
        </p:nvSpPr>
        <p:spPr bwMode="auto">
          <a:xfrm>
            <a:off x="6781800" y="2590800"/>
            <a:ext cx="16287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33CC"/>
                </a:solidFill>
              </a:rPr>
              <a:t>受惊的小鸟儿 </a:t>
            </a:r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5867400" y="2971800"/>
            <a:ext cx="30099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33CC"/>
                </a:solidFill>
              </a:rPr>
              <a:t>鹰爪子底下救出来的小鸽子 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6629400" y="3276600"/>
            <a:ext cx="18589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33CC"/>
                </a:solidFill>
              </a:rPr>
              <a:t>可怜的小宝贝儿 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1295400" y="1752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 </a:t>
            </a:r>
            <a:endParaRPr lang="zh-CN" altLang="en-US" sz="2000" b="1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25146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我的好室贝儿 </a:t>
            </a:r>
          </a:p>
        </p:txBody>
      </p:sp>
      <p:sp>
        <p:nvSpPr>
          <p:cNvPr id="17429" name="Rectangle 21"/>
          <p:cNvSpPr>
            <a:spLocks noChangeArrowheads="1"/>
          </p:cNvSpPr>
          <p:nvPr/>
        </p:nvSpPr>
        <p:spPr bwMode="auto">
          <a:xfrm>
            <a:off x="1295400" y="1571612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我的的</a:t>
            </a: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小鸟儿 </a:t>
            </a:r>
          </a:p>
        </p:txBody>
      </p:sp>
      <p:sp>
        <p:nvSpPr>
          <p:cNvPr id="17430" name="Rectangle 22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7620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迷人的小东西 </a:t>
            </a:r>
          </a:p>
        </p:txBody>
      </p:sp>
      <p:sp>
        <p:nvSpPr>
          <p:cNvPr id="17432" name="Rectangle 24"/>
          <p:cNvSpPr>
            <a:spLocks noChangeArrowheads="1"/>
          </p:cNvSpPr>
          <p:nvPr/>
        </p:nvSpPr>
        <p:spPr bwMode="auto">
          <a:xfrm>
            <a:off x="25146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我的好室贝儿 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1295400" y="1571612"/>
            <a:ext cx="1905000" cy="638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lang="zh-CN" altLang="en-US" sz="2000" b="1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914400" y="2819400"/>
            <a:ext cx="145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我的新娘子 </a:t>
            </a: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7620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迷人的小东西 </a:t>
            </a:r>
          </a:p>
        </p:txBody>
      </p:sp>
      <p:sp>
        <p:nvSpPr>
          <p:cNvPr id="17437" name="Rectangle 29"/>
          <p:cNvSpPr>
            <a:spLocks noChangeArrowheads="1"/>
          </p:cNvSpPr>
          <p:nvPr/>
        </p:nvSpPr>
        <p:spPr bwMode="auto">
          <a:xfrm>
            <a:off x="25146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我的好室贝儿 </a:t>
            </a: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40" name="Rectangle 32"/>
          <p:cNvSpPr>
            <a:spLocks noChangeArrowheads="1"/>
          </p:cNvSpPr>
          <p:nvPr/>
        </p:nvSpPr>
        <p:spPr bwMode="auto">
          <a:xfrm>
            <a:off x="2209800" y="2819400"/>
            <a:ext cx="19113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娇滴滴的小宝贝 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914400" y="2819400"/>
            <a:ext cx="145097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我的新娘子 </a:t>
            </a:r>
          </a:p>
        </p:txBody>
      </p:sp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7620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迷人的小东西 </a:t>
            </a:r>
          </a:p>
        </p:txBody>
      </p:sp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2514600" y="2057400"/>
            <a:ext cx="1681163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我的好室贝儿 </a:t>
            </a:r>
          </a:p>
        </p:txBody>
      </p:sp>
      <p:sp>
        <p:nvSpPr>
          <p:cNvPr id="17444" name="Rectangle 36"/>
          <p:cNvSpPr>
            <a:spLocks noChangeArrowheads="1"/>
          </p:cNvSpPr>
          <p:nvPr/>
        </p:nvSpPr>
        <p:spPr bwMode="auto">
          <a:xfrm>
            <a:off x="1295400" y="1500174"/>
            <a:ext cx="1905000" cy="7096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zh-CN" altLang="en-US" sz="2000" b="1">
              <a:solidFill>
                <a:srgbClr val="FF0000"/>
              </a:solidFill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7445" name="Rectangle 37"/>
          <p:cNvSpPr>
            <a:spLocks noChangeArrowheads="1"/>
          </p:cNvSpPr>
          <p:nvPr/>
        </p:nvSpPr>
        <p:spPr bwMode="auto">
          <a:xfrm>
            <a:off x="1295400" y="2438400"/>
            <a:ext cx="23717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我一个人的亲宝贝儿 </a:t>
            </a:r>
          </a:p>
        </p:txBody>
      </p:sp>
      <p:sp>
        <p:nvSpPr>
          <p:cNvPr id="17446" name="WordArt 47"/>
          <p:cNvSpPr>
            <a:spLocks noChangeArrowheads="1" noChangeShapeType="1" noTextEdit="1"/>
          </p:cNvSpPr>
          <p:nvPr/>
        </p:nvSpPr>
        <p:spPr bwMode="auto">
          <a:xfrm>
            <a:off x="609600" y="228600"/>
            <a:ext cx="2667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品称呼</a:t>
            </a:r>
          </a:p>
        </p:txBody>
      </p:sp>
      <p:sp>
        <p:nvSpPr>
          <p:cNvPr id="18471" name="Rectangle 48"/>
          <p:cNvSpPr>
            <a:spLocks noChangeArrowheads="1"/>
          </p:cNvSpPr>
          <p:nvPr/>
        </p:nvSpPr>
        <p:spPr bwMode="auto">
          <a:xfrm>
            <a:off x="457200" y="5638800"/>
            <a:ext cx="8229600" cy="83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zh-CN" altLang="en-US" sz="2800">
              <a:solidFill>
                <a:schemeClr val="tx2"/>
              </a:solidFill>
              <a:ea typeface="仿宋" pitchFamily="49" charset="-122"/>
            </a:endParaRPr>
          </a:p>
        </p:txBody>
      </p:sp>
      <p:sp>
        <p:nvSpPr>
          <p:cNvPr id="18472" name="WordArt 50"/>
          <p:cNvSpPr>
            <a:spLocks noChangeArrowheads="1" noChangeShapeType="1" noTextEdit="1"/>
          </p:cNvSpPr>
          <p:nvPr/>
        </p:nvSpPr>
        <p:spPr bwMode="auto">
          <a:xfrm>
            <a:off x="1524000" y="3276600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甜言蜜语</a:t>
            </a:r>
          </a:p>
        </p:txBody>
      </p:sp>
      <p:sp>
        <p:nvSpPr>
          <p:cNvPr id="18473" name="WordArt 51"/>
          <p:cNvSpPr>
            <a:spLocks noChangeArrowheads="1" noChangeShapeType="1" noTextEdit="1"/>
          </p:cNvSpPr>
          <p:nvPr/>
        </p:nvSpPr>
        <p:spPr bwMode="auto">
          <a:xfrm>
            <a:off x="5486400" y="4572000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呵斥咒骂</a:t>
            </a:r>
          </a:p>
        </p:txBody>
      </p:sp>
      <p:sp>
        <p:nvSpPr>
          <p:cNvPr id="18474" name="WordArt 52"/>
          <p:cNvSpPr>
            <a:spLocks noChangeArrowheads="1" noChangeShapeType="1" noTextEdit="1"/>
          </p:cNvSpPr>
          <p:nvPr/>
        </p:nvSpPr>
        <p:spPr bwMode="auto">
          <a:xfrm>
            <a:off x="6629400" y="1600200"/>
            <a:ext cx="1828800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宋体"/>
                <a:ea typeface="宋体"/>
              </a:rPr>
              <a:t>讨好愚弄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71" grpId="0"/>
      <p:bldP spid="18472" grpId="0"/>
      <p:bldP spid="18473" grpId="0"/>
      <p:bldP spid="184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Rectangle 7"/>
          <p:cNvSpPr>
            <a:spLocks noChangeArrowheads="1"/>
          </p:cNvSpPr>
          <p:nvPr/>
        </p:nvSpPr>
        <p:spPr bwMode="auto">
          <a:xfrm>
            <a:off x="457200" y="838200"/>
            <a:ext cx="8229600" cy="83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800" b="1" smtClean="0">
                <a:solidFill>
                  <a:srgbClr val="FF0000"/>
                </a:solidFill>
                <a:ea typeface="仿宋" pitchFamily="49" charset="-122"/>
              </a:rPr>
              <a:t>想一想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：是什么因素导致海尔茂态度的突然转变，他与娜拉矛盾冲突的核心是什么？</a:t>
            </a:r>
          </a:p>
        </p:txBody>
      </p:sp>
      <p:sp>
        <p:nvSpPr>
          <p:cNvPr id="19460" name="WordArt 47"/>
          <p:cNvSpPr>
            <a:spLocks noChangeArrowheads="1" noChangeShapeType="1" noTextEdit="1"/>
          </p:cNvSpPr>
          <p:nvPr/>
        </p:nvSpPr>
        <p:spPr bwMode="auto">
          <a:xfrm>
            <a:off x="457200" y="4800600"/>
            <a:ext cx="1524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总结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33400" y="1752600"/>
            <a:ext cx="7010400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2000" kern="0">
                <a:solidFill>
                  <a:srgbClr val="FF0000"/>
                </a:solidFill>
                <a:latin typeface="+mn-lt"/>
                <a:ea typeface="+mn-ea"/>
              </a:rPr>
              <a:t>     </a:t>
            </a:r>
            <a:r>
              <a:rPr lang="zh-CN" altLang="en-US" sz="2000" b="1" kern="0">
                <a:solidFill>
                  <a:srgbClr val="FF0000"/>
                </a:solidFill>
                <a:latin typeface="+mn-lt"/>
                <a:ea typeface="+mn-ea"/>
              </a:rPr>
              <a:t>两封信，一封威胁把海尔茂“幸福全葬送了”“前途也断送了”；一封达成和解，归还了拮据，消除了危险。</a:t>
            </a:r>
            <a:endParaRPr lang="zh-CN" altLang="zh-CN" sz="2000" b="1" kern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438" name="Rectangle 3"/>
          <p:cNvSpPr txBox="1">
            <a:spLocks noChangeArrowheads="1"/>
          </p:cNvSpPr>
          <p:nvPr/>
        </p:nvSpPr>
        <p:spPr bwMode="auto">
          <a:xfrm>
            <a:off x="2133600" y="2438400"/>
            <a:ext cx="4267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zh-CN" sz="3200">
              <a:solidFill>
                <a:srgbClr val="FF0000"/>
              </a:solidFill>
            </a:endParaRPr>
          </a:p>
        </p:txBody>
      </p:sp>
      <p:sp>
        <p:nvSpPr>
          <p:cNvPr id="19463" name="Rectangle 9"/>
          <p:cNvSpPr>
            <a:spLocks noChangeArrowheads="1"/>
          </p:cNvSpPr>
          <p:nvPr/>
        </p:nvSpPr>
        <p:spPr bwMode="auto">
          <a:xfrm>
            <a:off x="2209800" y="4648200"/>
            <a:ext cx="6400800" cy="1524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     </a:t>
            </a:r>
            <a:r>
              <a:rPr lang="zh-CN" altLang="en-US" sz="2800">
                <a:solidFill>
                  <a:srgbClr val="FF0000"/>
                </a:solidFill>
                <a:ea typeface="仿宋" pitchFamily="49" charset="-122"/>
              </a:rPr>
              <a:t>突转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手法的使用，令人物的</a:t>
            </a:r>
            <a:r>
              <a:rPr lang="zh-CN" altLang="en-US" sz="2800" b="1">
                <a:solidFill>
                  <a:schemeClr val="tx2"/>
                </a:solidFill>
                <a:ea typeface="仿宋" pitchFamily="49" charset="-122"/>
              </a:rPr>
              <a:t>虚伪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更鲜明；语言描写淋漓尽致地刻画了他</a:t>
            </a:r>
            <a:r>
              <a:rPr lang="zh-CN" altLang="en-US" sz="2800" b="1">
                <a:solidFill>
                  <a:schemeClr val="tx2"/>
                </a:solidFill>
                <a:ea typeface="仿宋" pitchFamily="49" charset="-122"/>
              </a:rPr>
              <a:t>自私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、</a:t>
            </a:r>
            <a:r>
              <a:rPr lang="zh-CN" altLang="en-US" sz="2800" b="1">
                <a:solidFill>
                  <a:schemeClr val="tx2"/>
                </a:solidFill>
                <a:ea typeface="仿宋" pitchFamily="49" charset="-122"/>
              </a:rPr>
              <a:t>冷酷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无情的</a:t>
            </a:r>
            <a:r>
              <a:rPr lang="zh-CN" altLang="en-US" sz="2800" b="1">
                <a:solidFill>
                  <a:schemeClr val="tx2"/>
                </a:solidFill>
                <a:ea typeface="仿宋" pitchFamily="49" charset="-122"/>
              </a:rPr>
              <a:t>男权</a:t>
            </a:r>
            <a:r>
              <a:rPr lang="zh-CN" altLang="en-US" sz="2800">
                <a:solidFill>
                  <a:schemeClr val="tx2"/>
                </a:solidFill>
                <a:ea typeface="仿宋" pitchFamily="49" charset="-122"/>
              </a:rPr>
              <a:t>主义者形象。</a:t>
            </a:r>
          </a:p>
        </p:txBody>
      </p:sp>
      <p:sp>
        <p:nvSpPr>
          <p:cNvPr id="19465" name="WordArt 47"/>
          <p:cNvSpPr>
            <a:spLocks noChangeArrowheads="1" noChangeShapeType="1" noTextEdit="1"/>
          </p:cNvSpPr>
          <p:nvPr/>
        </p:nvSpPr>
        <p:spPr bwMode="auto">
          <a:xfrm>
            <a:off x="2590800" y="3810000"/>
            <a:ext cx="49530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虚伪自私，冷酷无情的男权主义者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8" grpId="0"/>
      <p:bldP spid="19463" grpId="0"/>
      <p:bldP spid="1946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001156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总结：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一个虚伪自私 、道貌岸然 、毫无原则、心胸狭小的律师形象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一个看重社会名誉和地位、胆小懦弱、冷酷无情、男权拥护者的丈夫形象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作为律师，应该正直守法，却道貌岸然的伪君子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极大的反讽意味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8786842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娜拉（学生板书，并阐释理由）</a:t>
            </a:r>
            <a:endParaRPr kumimoji="0" lang="en-US" altLang="zh-CN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、优雅美丽、单纯不谙世事、浪漫主义爱情观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、无私奉献 自我牺牲、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、玩偶的形象，对父亲 对丈夫</a:t>
            </a: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—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玩偶女儿、玩偶老婆。惟命是从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，不能有自己的爱好和想法。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、觉醒意识 、勇于反抗、追求独立自由 。</a:t>
            </a:r>
            <a:endParaRPr kumimoji="0" lang="zh-CN" altLang="en-US" sz="3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WordArt 47"/>
          <p:cNvSpPr>
            <a:spLocks noChangeArrowheads="1" noChangeShapeType="1" noTextEdit="1"/>
          </p:cNvSpPr>
          <p:nvPr/>
        </p:nvSpPr>
        <p:spPr bwMode="auto">
          <a:xfrm>
            <a:off x="381000" y="457200"/>
            <a:ext cx="21336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合作</a:t>
            </a:r>
            <a:r>
              <a:rPr lang="zh-CN" altLang="en-US" sz="3600" i="1" kern="10" smtClean="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探究</a:t>
            </a:r>
            <a:endParaRPr lang="zh-CN" altLang="en-US" sz="3600" i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graphicFrame>
        <p:nvGraphicFramePr>
          <p:cNvPr id="20483" name="Group 3"/>
          <p:cNvGraphicFramePr>
            <a:graphicFrameLocks noGrp="1"/>
          </p:cNvGraphicFramePr>
          <p:nvPr/>
        </p:nvGraphicFramePr>
        <p:xfrm>
          <a:off x="533400" y="2209800"/>
          <a:ext cx="8153400" cy="4267200"/>
        </p:xfrm>
        <a:graphic>
          <a:graphicData uri="http://schemas.openxmlformats.org/drawingml/2006/table">
            <a:tbl>
              <a:tblPr/>
              <a:tblGrid>
                <a:gridCol w="1066800"/>
                <a:gridCol w="3429000"/>
                <a:gridCol w="3657600"/>
              </a:tblGrid>
              <a:tr h="6858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第一次出门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第二次出门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目的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心情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原因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性格或形象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r>
                        <a:rPr kumimoji="0" lang="zh-CN" alt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仿宋" pitchFamily="49" charset="-122"/>
                          <a:ea typeface="仿宋" pitchFamily="49" charset="-122"/>
                        </a:rPr>
                        <a:t>　</a:t>
                      </a: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Arial"/>
                        <a:buNone/>
                      </a:pPr>
                      <a:endParaRPr kumimoji="0" lang="zh-CN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仿宋" pitchFamily="49" charset="-122"/>
                        <a:ea typeface="仿宋" pitchFamily="49" charset="-122"/>
                      </a:endParaRPr>
                    </a:p>
                  </a:txBody>
                  <a:tcPr marL="9525" marR="9525" marT="952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09" name="Rectangle 36"/>
          <p:cNvSpPr>
            <a:spLocks noChangeArrowheads="1"/>
          </p:cNvSpPr>
          <p:nvPr/>
        </p:nvSpPr>
        <p:spPr bwMode="auto">
          <a:xfrm>
            <a:off x="2514600" y="30480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投水自杀</a:t>
            </a:r>
          </a:p>
        </p:txBody>
      </p:sp>
      <p:sp>
        <p:nvSpPr>
          <p:cNvPr id="20510" name="Rectangle 36"/>
          <p:cNvSpPr>
            <a:spLocks noChangeArrowheads="1"/>
          </p:cNvSpPr>
          <p:nvPr/>
        </p:nvSpPr>
        <p:spPr bwMode="auto">
          <a:xfrm>
            <a:off x="1676400" y="4495800"/>
            <a:ext cx="3429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为了丈夫名誉不受损，宁愿牺牲自己</a:t>
            </a:r>
          </a:p>
        </p:txBody>
      </p:sp>
      <p:sp>
        <p:nvSpPr>
          <p:cNvPr id="20511" name="Rectangle 36"/>
          <p:cNvSpPr>
            <a:spLocks noChangeArrowheads="1"/>
          </p:cNvSpPr>
          <p:nvPr/>
        </p:nvSpPr>
        <p:spPr bwMode="auto">
          <a:xfrm>
            <a:off x="2133600" y="5791200"/>
            <a:ext cx="2209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忠贞 善良 勇敢</a:t>
            </a:r>
          </a:p>
        </p:txBody>
      </p:sp>
      <p:sp>
        <p:nvSpPr>
          <p:cNvPr id="20512" name="Rectangle 36"/>
          <p:cNvSpPr>
            <a:spLocks noChangeArrowheads="1"/>
          </p:cNvSpPr>
          <p:nvPr/>
        </p:nvSpPr>
        <p:spPr bwMode="auto">
          <a:xfrm>
            <a:off x="5105400" y="3048000"/>
            <a:ext cx="3733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离开海尔茂，开始独立新生活 </a:t>
            </a:r>
          </a:p>
        </p:txBody>
      </p:sp>
      <p:sp>
        <p:nvSpPr>
          <p:cNvPr id="19489" name="Rectangle 36"/>
          <p:cNvSpPr>
            <a:spLocks noChangeArrowheads="1"/>
          </p:cNvSpPr>
          <p:nvPr/>
        </p:nvSpPr>
        <p:spPr bwMode="auto">
          <a:xfrm>
            <a:off x="5791200" y="5105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zh-CN" altLang="en-US">
                <a:solidFill>
                  <a:srgbClr val="000000"/>
                </a:solidFill>
                <a:ea typeface="仿宋" pitchFamily="49" charset="-122"/>
              </a:rPr>
              <a:t>　	　</a:t>
            </a:r>
          </a:p>
          <a:p>
            <a:pPr marL="342900" indent="-342900"/>
            <a:r>
              <a:rPr lang="zh-CN" altLang="en-US">
                <a:solidFill>
                  <a:srgbClr val="000000"/>
                </a:solidFill>
                <a:ea typeface="仿宋" pitchFamily="49" charset="-122"/>
              </a:rPr>
              <a:t>　	　</a:t>
            </a:r>
          </a:p>
        </p:txBody>
      </p:sp>
      <p:sp>
        <p:nvSpPr>
          <p:cNvPr id="20514" name="Rectangle 36"/>
          <p:cNvSpPr>
            <a:spLocks noChangeArrowheads="1"/>
          </p:cNvSpPr>
          <p:nvPr/>
        </p:nvSpPr>
        <p:spPr bwMode="auto">
          <a:xfrm>
            <a:off x="5867400" y="37338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冷静 坚定</a:t>
            </a:r>
          </a:p>
        </p:txBody>
      </p:sp>
      <p:sp>
        <p:nvSpPr>
          <p:cNvPr id="20515" name="Rectangle 36"/>
          <p:cNvSpPr>
            <a:spLocks noChangeArrowheads="1"/>
          </p:cNvSpPr>
          <p:nvPr/>
        </p:nvSpPr>
        <p:spPr bwMode="auto">
          <a:xfrm>
            <a:off x="1676400" y="3657600"/>
            <a:ext cx="32766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留恋孩子、丈夫，痛苦</a:t>
            </a:r>
            <a:r>
              <a:rPr lang="zh-CN" altLang="en-US" b="1">
                <a:solidFill>
                  <a:srgbClr val="FF0000"/>
                </a:solidFill>
                <a:ea typeface="仿宋" pitchFamily="49" charset="-122"/>
              </a:rPr>
              <a:t>不舍</a:t>
            </a:r>
          </a:p>
        </p:txBody>
      </p:sp>
      <p:sp>
        <p:nvSpPr>
          <p:cNvPr id="19492" name="Rectangle 9"/>
          <p:cNvSpPr>
            <a:spLocks noChangeArrowheads="1"/>
          </p:cNvSpPr>
          <p:nvPr/>
        </p:nvSpPr>
        <p:spPr bwMode="auto">
          <a:xfrm>
            <a:off x="2514600" y="609600"/>
            <a:ext cx="6324600" cy="83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>
                <a:solidFill>
                  <a:schemeClr val="tx2"/>
                </a:solidFill>
                <a:ea typeface="仿宋" pitchFamily="49" charset="-122"/>
              </a:rPr>
              <a:t>面对两封信，海尔茂言行不一，丑态毕露，而娜拉都以出门应对。这两次出门有何不同</a:t>
            </a:r>
            <a:r>
              <a:rPr lang="zh-CN" altLang="en-US" sz="2400" b="1" smtClean="0">
                <a:solidFill>
                  <a:schemeClr val="tx2"/>
                </a:solidFill>
                <a:ea typeface="仿宋" pitchFamily="49" charset="-122"/>
              </a:rPr>
              <a:t>？</a:t>
            </a:r>
            <a:endParaRPr lang="zh-CN" altLang="en-US" sz="2400" b="1">
              <a:solidFill>
                <a:schemeClr val="tx2"/>
              </a:solidFill>
              <a:ea typeface="仿宋" pitchFamily="49" charset="-122"/>
            </a:endParaRPr>
          </a:p>
        </p:txBody>
      </p:sp>
      <p:sp>
        <p:nvSpPr>
          <p:cNvPr id="20517" name="WordArt 47"/>
          <p:cNvSpPr>
            <a:spLocks noChangeArrowheads="1" noChangeShapeType="1" noTextEdit="1"/>
          </p:cNvSpPr>
          <p:nvPr/>
        </p:nvSpPr>
        <p:spPr bwMode="auto">
          <a:xfrm>
            <a:off x="6096000" y="4267200"/>
            <a:ext cx="17526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爱情上不公平</a:t>
            </a:r>
          </a:p>
        </p:txBody>
      </p:sp>
      <p:sp>
        <p:nvSpPr>
          <p:cNvPr id="20518" name="WordArt 47"/>
          <p:cNvSpPr>
            <a:spLocks noChangeArrowheads="1" noChangeShapeType="1" noTextEdit="1"/>
          </p:cNvSpPr>
          <p:nvPr/>
        </p:nvSpPr>
        <p:spPr bwMode="auto">
          <a:xfrm>
            <a:off x="6096000" y="4648200"/>
            <a:ext cx="1600200" cy="30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经济上不独立</a:t>
            </a:r>
          </a:p>
        </p:txBody>
      </p:sp>
      <p:sp>
        <p:nvSpPr>
          <p:cNvPr id="20519" name="WordArt 47"/>
          <p:cNvSpPr>
            <a:spLocks noChangeArrowheads="1" noChangeShapeType="1" noTextEdit="1"/>
          </p:cNvSpPr>
          <p:nvPr/>
        </p:nvSpPr>
        <p:spPr bwMode="auto">
          <a:xfrm>
            <a:off x="6096000" y="5029200"/>
            <a:ext cx="1676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生活中受支配</a:t>
            </a:r>
          </a:p>
        </p:txBody>
      </p:sp>
      <p:sp>
        <p:nvSpPr>
          <p:cNvPr id="20520" name="WordArt 40"/>
          <p:cNvSpPr>
            <a:spLocks noChangeArrowheads="1" noChangeShapeType="1" noTextEdit="1"/>
          </p:cNvSpPr>
          <p:nvPr/>
        </p:nvSpPr>
        <p:spPr bwMode="auto">
          <a:xfrm>
            <a:off x="2209800" y="3276600"/>
            <a:ext cx="3505200" cy="2895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/>
                <a:ea typeface="宋体"/>
              </a:rPr>
              <a:t>男女不平等</a:t>
            </a:r>
          </a:p>
        </p:txBody>
      </p:sp>
      <p:sp>
        <p:nvSpPr>
          <p:cNvPr id="20521" name="WordArt 47"/>
          <p:cNvSpPr>
            <a:spLocks noChangeArrowheads="1" noChangeShapeType="1" noTextEdit="1"/>
          </p:cNvSpPr>
          <p:nvPr/>
        </p:nvSpPr>
        <p:spPr bwMode="auto">
          <a:xfrm>
            <a:off x="6019800" y="5715000"/>
            <a:ext cx="16764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i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有尊严 勇敢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9" grpId="0"/>
      <p:bldP spid="20510" grpId="0"/>
      <p:bldP spid="20511" grpId="0"/>
      <p:bldP spid="20512" grpId="0"/>
      <p:bldP spid="20514" grpId="0"/>
      <p:bldP spid="20515" grpId="0"/>
      <p:bldP spid="20517" grpId="0"/>
      <p:bldP spid="20518" grpId="0"/>
      <p:bldP spid="20519" grpId="0"/>
      <p:bldP spid="20520" grpId="0"/>
      <p:bldP spid="205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朗读台词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857364"/>
            <a:ext cx="8229600" cy="4739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2400" b="1" smtClean="0"/>
              <a:t>娜拉的</a:t>
            </a:r>
            <a:r>
              <a:rPr lang="zh-CN" altLang="en-US" sz="2400" b="1"/>
              <a:t>觉醒</a:t>
            </a:r>
            <a:r>
              <a:rPr lang="zh-CN" altLang="en-US" sz="2400" b="1" smtClean="0"/>
              <a:t>：</a:t>
            </a:r>
            <a:endParaRPr lang="zh-CN" altLang="en-US" sz="2400" b="1"/>
          </a:p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我一定得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干。所以现在我要离开你。</a:t>
            </a:r>
          </a:p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要想了解我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和我的环境，我得一个人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过日子。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我说的是我对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的责任。</a:t>
            </a:r>
          </a:p>
          <a:p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首先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我是一个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，跟你一样的一个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至少我要学做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一个</a:t>
            </a:r>
            <a:r>
              <a:rPr lang="zh-CN" altLang="en-US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什么事情我都要用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脑子想一想，把事情的道理弄明白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我真不了解。现在我</a:t>
            </a: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要去学习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。我一定要弄清楚，究竟是社会正确，还是我正确</a:t>
            </a:r>
            <a:r>
              <a:rPr lang="zh-CN" altLang="en-US" sz="24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2400" b="1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400" b="1">
                <a:solidFill>
                  <a:srgbClr val="C00000"/>
                </a:solidFill>
              </a:rPr>
              <a:t>语气坚决、强硬、严肃认真、</a:t>
            </a:r>
            <a:r>
              <a:rPr lang="zh-CN" altLang="en-US" sz="2400" b="1" smtClean="0">
                <a:solidFill>
                  <a:srgbClr val="C00000"/>
                </a:solidFill>
              </a:rPr>
              <a:t>决绝</a:t>
            </a:r>
            <a:endParaRPr lang="zh-CN" altLang="en-US" sz="24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48479386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</p:spPr>
        <p:txBody>
          <a:bodyPr/>
          <a:lstStyle/>
          <a:p>
            <a:r>
              <a:rPr lang="zh-CN" altLang="en-US" b="1" smtClean="0"/>
              <a:t>娜拉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2377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优雅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美丽、单纯天真、不谙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世事、拥有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自我牺牲和浪漫主义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爱情观、被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当做</a:t>
            </a:r>
            <a:r>
              <a:rPr lang="zh-CN" altLang="en-US" sz="240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玩偶</a:t>
            </a:r>
            <a:r>
              <a:rPr lang="zh-CN" altLang="en-US" sz="240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家庭妇女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endParaRPr lang="en-US" altLang="zh-CN"/>
          </a:p>
          <a:p>
            <a:endParaRPr lang="en-US" altLang="zh-CN" sz="2800" smtClean="0"/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有觉醒意识、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向往独立、追求自由和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平等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具有</a:t>
            </a:r>
            <a:r>
              <a:rPr lang="zh-CN" altLang="en-US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个人精神反叛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>
                <a:latin typeface="楷体" pitchFamily="49" charset="-122"/>
                <a:ea typeface="楷体" pitchFamily="49" charset="-122"/>
              </a:rPr>
              <a:t>妻子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形象</a:t>
            </a:r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4427984" y="238834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85830429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timgsa.baidu.com/timg?image&amp;quality=80&amp;size=b9999_10000&amp;sec=1605237389885&amp;di=40a8132c52451764fcdce830095c5d48&amp;imgtype=0&amp;src=http%3A%2F%2Fimg3.doubanio.com%2Fview%2Fnote%2Fl%2Fpublic%2Fp568377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-28057"/>
            <a:ext cx="9144000" cy="688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smtClean="0">
                <a:solidFill>
                  <a:srgbClr val="FFC000"/>
                </a:solidFill>
              </a:rPr>
              <a:t>重现经典</a:t>
            </a:r>
            <a:endParaRPr lang="zh-CN" altLang="en-US" sz="4800" b="1">
              <a:solidFill>
                <a:srgbClr val="FFC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</a:rPr>
              <a:t>小组合作展示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92514736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WordArt 47"/>
          <p:cNvSpPr>
            <a:spLocks noChangeArrowheads="1" noChangeShapeType="1" noTextEdit="1"/>
          </p:cNvSpPr>
          <p:nvPr/>
        </p:nvSpPr>
        <p:spPr bwMode="auto">
          <a:xfrm>
            <a:off x="1698625" y="298450"/>
            <a:ext cx="3008313" cy="823913"/>
          </a:xfrm>
          <a:prstGeom prst="rect">
            <a:avLst/>
          </a:prstGeom>
          <a:noFill/>
          <a:ln w="9525" cmpd="sng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endParaRPr lang="zh-CN" altLang="en-US" i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1509" name="Rectangle 3"/>
          <p:cNvSpPr>
            <a:spLocks noChangeArrowheads="1"/>
          </p:cNvSpPr>
          <p:nvPr/>
        </p:nvSpPr>
        <p:spPr bwMode="auto">
          <a:xfrm>
            <a:off x="457200" y="428604"/>
            <a:ext cx="7543800" cy="4721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smtClean="0"/>
              <a:t>      </a:t>
            </a:r>
            <a:r>
              <a:rPr lang="zh-CN" altLang="en-US" sz="2400" b="1" smtClean="0"/>
              <a:t>娜拉</a:t>
            </a:r>
            <a:r>
              <a:rPr lang="zh-CN" altLang="en-US" sz="2400" b="1"/>
              <a:t>的出走和那声重重的关门声给读者留有无尽的遐想。有人说娜拉出走是一种胜利，她敢于摆脱玩偶的地位，去追求幸福、自由和平等。但鲁迅在</a:t>
            </a:r>
            <a:r>
              <a:rPr lang="en-US" altLang="zh-CN" sz="2400" b="1"/>
              <a:t>《</a:t>
            </a:r>
            <a:r>
              <a:rPr lang="zh-CN" altLang="en-US" sz="2400" b="1"/>
              <a:t>娜拉走后怎样</a:t>
            </a:r>
            <a:r>
              <a:rPr lang="en-US" altLang="zh-CN" sz="2400" b="1"/>
              <a:t>》</a:t>
            </a:r>
            <a:r>
              <a:rPr lang="zh-CN" altLang="en-US" sz="2400" b="1"/>
              <a:t>这篇文章中却揭示出娜拉出走后的命运：不是堕落，就是</a:t>
            </a:r>
            <a:r>
              <a:rPr lang="zh-CN" altLang="en-US" sz="2400" b="1" smtClean="0"/>
              <a:t>回来。</a:t>
            </a:r>
            <a:r>
              <a:rPr lang="zh-CN" altLang="en-US" sz="28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你认为娜拉出走是胜利了还是失败了？</a:t>
            </a:r>
            <a:endParaRPr lang="zh-CN" altLang="en-US" sz="2800" b="1">
              <a:ea typeface="仿宋" pitchFamily="49" charset="-122"/>
            </a:endParaRPr>
          </a:p>
          <a:p>
            <a:endParaRPr lang="en-US" altLang="zh-CN" sz="2400" b="1" smtClean="0">
              <a:solidFill>
                <a:srgbClr val="C00000"/>
              </a:solidFill>
            </a:endParaRPr>
          </a:p>
          <a:p>
            <a:endParaRPr lang="en-US" altLang="zh-CN" sz="2400" b="1" smtClean="0">
              <a:solidFill>
                <a:srgbClr val="C00000"/>
              </a:solidFill>
            </a:endParaRPr>
          </a:p>
          <a:p>
            <a:r>
              <a:rPr lang="en-US" altLang="zh-CN" sz="2400" b="1" smtClean="0">
                <a:solidFill>
                  <a:srgbClr val="C00000"/>
                </a:solidFill>
              </a:rPr>
              <a:t>1</a:t>
            </a:r>
            <a:r>
              <a:rPr lang="zh-CN" altLang="en-US" sz="2400" b="1" smtClean="0">
                <a:solidFill>
                  <a:srgbClr val="C00000"/>
                </a:solidFill>
              </a:rPr>
              <a:t>、自由发言、观点鲜明、语言简洁。</a:t>
            </a:r>
            <a:endParaRPr lang="en-US" altLang="zh-CN" sz="2400" b="1" smtClean="0">
              <a:solidFill>
                <a:srgbClr val="C00000"/>
              </a:solidFill>
            </a:endParaRPr>
          </a:p>
          <a:p>
            <a:r>
              <a:rPr lang="en-US" altLang="zh-CN" sz="2400" b="1" smtClean="0">
                <a:solidFill>
                  <a:srgbClr val="C00000"/>
                </a:solidFill>
              </a:rPr>
              <a:t>2</a:t>
            </a:r>
            <a:r>
              <a:rPr lang="zh-CN" altLang="en-US" sz="2400" b="1" smtClean="0">
                <a:solidFill>
                  <a:srgbClr val="C00000"/>
                </a:solidFill>
              </a:rPr>
              <a:t>、其他同学对发言同学的关键词做好记录，进一步完善自己的认识。</a:t>
            </a:r>
            <a:endParaRPr lang="en-US" altLang="zh-CN" sz="2400" b="1" smtClean="0">
              <a:solidFill>
                <a:srgbClr val="C00000"/>
              </a:solidFill>
            </a:endParaRPr>
          </a:p>
          <a:p>
            <a:pPr>
              <a:spcBef>
                <a:spcPct val="20000"/>
              </a:spcBef>
            </a:pPr>
            <a:endParaRPr lang="zh-CN" altLang="zh-CN" sz="2400">
              <a:ea typeface="仿宋" pitchFamily="49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685800" y="3733800"/>
            <a:ext cx="60960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zh-CN" altLang="zh-CN" b="1">
              <a:solidFill>
                <a:srgbClr val="FF0000"/>
              </a:solidFill>
              <a:ea typeface="仿宋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0878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、品味台词，分析人物形象，感受人物思想的变化。             </a:t>
            </a:r>
          </a:p>
          <a:p>
            <a:pPr marL="0" indent="0">
              <a:buNone/>
            </a:pP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、探究戏剧冲突的本质，体会娜拉出走的时代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意义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学习目标</a:t>
            </a:r>
            <a:endParaRPr lang="zh-CN" altLang="en-US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36512093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4" y="0"/>
            <a:ext cx="7929618" cy="526297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胜利的理由：</a:t>
            </a:r>
            <a:endParaRPr kumimoji="0" lang="en-US" altLang="zh-CN" sz="2800" b="0" i="0" u="none" strike="noStrike" cap="none" normalizeH="0" baseline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133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 娜拉已经真正觉醒，敢于摆脱玩偶的地位，敢于担当家庭和社会的重担，并勇敢追求经济上的独立。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、当时挪威的背景：挪威妇女解放运动高涨的年代，很细心地结合了我们课本单元研习任务里的句子；关门声与拿破仑战争的枪炮声一样，有力地推动了欧洲社会的历史进程。个性主义就是一种思想原则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主张个性解放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强调精神自由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人格独立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, 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人权平等。成为一个真正的人。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133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、易卜生以其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玩偶之家</a:t>
            </a:r>
            <a:r>
              <a:rPr kumimoji="0" lang="en-US" altLang="zh-CN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拯救了“五四”新文化运动 。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42910" y="0"/>
            <a:ext cx="814393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失败理由：</a:t>
            </a:r>
            <a:endParaRPr kumimoji="0" lang="en-US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妇女的出路到底在哪里？在当时的社会背景下，很难摆脱制度的束缚、就如鲁迅说的，出走并不是真正的胜利，出路在哪？人生最苦痛的是梦醒了无路可走。在当时的社会背景下，像娜拉这样的有自己独立思想的女性，注定是悲剧结尾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、根本走不出制度的束缚，改变不了社会本质  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政治方面，男权社会里， 资产阶级不平等制度 。经济上，女人没有经济地位。法律上，易卜生在笔记上写道：“有两种精神法律，两种良心，一种存在于男人身上，而完全不同的另外一种，存在于女人身上。男女互相不了解，但女人实际上是按照男人的法律受到制裁的。”男女在法律上是不平等的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、娜拉不仅是家庭的玩偶，还是男权社会的玩偶</a:t>
            </a:r>
            <a:r>
              <a:rPr kumimoji="0" lang="en-US" altLang="zh-CN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——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像奴隶一样任人摆布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356659"/>
            <a:ext cx="8229600" cy="412845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zh-CN" altLang="en-US"/>
              <a:t> 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>
                <a:latin typeface="华文楷体" pitchFamily="2" charset="-122"/>
                <a:ea typeface="华文楷体" pitchFamily="2" charset="-122"/>
              </a:rPr>
              <a:t>在我们这个时代的社会里，一个女人无法成为他自己；因为这个社会纯粹是男性的社会，一切法律都由男人制定，现行裁判制度总是从男性的视角来裁判女性的行为。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mtClean="0">
              <a:latin typeface="华文楷体" pitchFamily="2" charset="-122"/>
              <a:ea typeface="华文楷体" pitchFamily="2" charset="-122"/>
            </a:endParaRPr>
          </a:p>
          <a:p>
            <a:pPr marL="0" indent="0">
              <a:buNone/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                      ——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易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卜生 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玩偶之家</a:t>
            </a:r>
            <a:r>
              <a:rPr lang="en-US" altLang="zh-CN" sz="2800" smtClean="0"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smtClean="0">
                <a:latin typeface="华文楷体" pitchFamily="2" charset="-122"/>
                <a:ea typeface="华文楷体" pitchFamily="2" charset="-122"/>
              </a:rPr>
              <a:t>的 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初始笔记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63689" y="4531263"/>
            <a:ext cx="6186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失败</a:t>
            </a:r>
            <a:r>
              <a:rPr lang="en-US" altLang="zh-CN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资本主义社会的本质</a:t>
            </a:r>
            <a:endParaRPr lang="en-US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664253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452669"/>
            <a:ext cx="8229600" cy="316835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zh-CN" altLang="en-US">
                <a:latin typeface="华文楷体" pitchFamily="2" charset="-122"/>
                <a:ea typeface="华文楷体" pitchFamily="2" charset="-122"/>
              </a:rPr>
              <a:t>西方文学史家评论</a:t>
            </a:r>
            <a:r>
              <a:rPr lang="zh-CN" altLang="en-US" smtClean="0">
                <a:latin typeface="华文楷体" pitchFamily="2" charset="-122"/>
                <a:ea typeface="华文楷体" pitchFamily="2" charset="-122"/>
              </a:rPr>
              <a:t>：娜</a:t>
            </a:r>
            <a:r>
              <a:rPr lang="zh-CN" altLang="en-US">
                <a:latin typeface="华文楷体" pitchFamily="2" charset="-122"/>
                <a:ea typeface="华文楷体" pitchFamily="2" charset="-122"/>
              </a:rPr>
              <a:t>拉出走时“楼下砰的一响传来关大门的声音”与拿破仑战争的枪炮声一样，有力推动了欧洲社会的历史进程。</a:t>
            </a:r>
          </a:p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3689" y="4062767"/>
            <a:ext cx="5262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胜利</a:t>
            </a:r>
            <a:r>
              <a:rPr lang="en-US" altLang="zh-CN" sz="36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——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妇女</a:t>
            </a:r>
            <a:r>
              <a:rPr lang="zh-CN" altLang="en-US" sz="360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解放</a:t>
            </a:r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的推动</a:t>
            </a:r>
            <a:endParaRPr lang="en-US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225422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928670"/>
            <a:ext cx="8929718" cy="519749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US" altLang="zh-CN" b="1" smtClean="0"/>
              <a:t>    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玩偶之家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作为一部典型的社会问题剧，揭露资产阶级的婚姻问题，两人矛盾冲突的本质是暴露了男权社会与妇女解放之间的矛盾冲突，在这样的社会中，娜拉出走后可能会堕落或者回来，是失败的，但是娜拉敢于挑战资本主义制度，推动欧洲妇女解放运动，向社会发出了关于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“人的价值”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“真正的人”的呼喊。这又是积极的意义。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胡适写道</a:t>
            </a:r>
            <a:r>
              <a:rPr 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“当娜拉之宣布独立</a:t>
            </a:r>
            <a:r>
              <a:rPr 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脱离此玩偶之家庭</a:t>
            </a:r>
            <a:r>
              <a:rPr 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开女界广大之生机</a:t>
            </a:r>
            <a:r>
              <a:rPr 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为革命之天使</a:t>
            </a:r>
            <a:r>
              <a:rPr 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b="1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为社会之警钟。对当时我们的五四运动产生了影响。</a:t>
            </a:r>
          </a:p>
          <a:p>
            <a:r>
              <a:rPr lang="en-US" b="1"/>
              <a:t> 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79912" y="1600201"/>
            <a:ext cx="4906888" cy="4525963"/>
          </a:xfrm>
        </p:spPr>
        <p:txBody>
          <a:bodyPr>
            <a:no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张桂梅是创办全国第一所全免费公办女子高中的校长，她帮助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1804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名女孩走出贫困山村，进入大学</a:t>
            </a: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。近日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在一段采访视频中，张桂梅校长回忆了因学生当了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全职太太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，而不愿接受其捐款的故事。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526" y="126889"/>
            <a:ext cx="3671292" cy="6598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86107286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C00000"/>
                </a:solidFill>
              </a:rPr>
              <a:t>鲁迅</a:t>
            </a:r>
            <a:r>
              <a:rPr lang="en-US" altLang="zh-CN" b="1">
                <a:solidFill>
                  <a:srgbClr val="C00000"/>
                </a:solidFill>
              </a:rPr>
              <a:t>《</a:t>
            </a:r>
            <a:r>
              <a:rPr lang="zh-CN" altLang="en-US" b="1">
                <a:solidFill>
                  <a:srgbClr val="C00000"/>
                </a:solidFill>
              </a:rPr>
              <a:t>伤逝</a:t>
            </a:r>
            <a:r>
              <a:rPr lang="en-US" altLang="zh-CN" b="1">
                <a:solidFill>
                  <a:srgbClr val="C00000"/>
                </a:solidFill>
              </a:rPr>
              <a:t>》</a:t>
            </a:r>
            <a:r>
              <a:rPr lang="zh-CN" altLang="en-US" b="1">
                <a:solidFill>
                  <a:srgbClr val="C00000"/>
                </a:solidFill>
              </a:rPr>
              <a:t>中的话，“人必须生活着，爱才有所附丽”。</a:t>
            </a:r>
            <a:r>
              <a:rPr lang="en-US" b="1">
                <a:solidFill>
                  <a:srgbClr val="C00000"/>
                </a:solidFill>
              </a:rPr>
              <a:t>  </a:t>
            </a:r>
            <a:endParaRPr lang="zh-CN" altLang="en-US" b="1">
              <a:solidFill>
                <a:srgbClr val="C00000"/>
              </a:solidFill>
            </a:endParaRPr>
          </a:p>
          <a:p>
            <a:r>
              <a:rPr lang="zh-CN" altLang="en-US" b="1" smtClean="0"/>
              <a:t>真正</a:t>
            </a:r>
            <a:r>
              <a:rPr lang="zh-CN" altLang="en-US" b="1"/>
              <a:t>的独立，是拥有独立的思想，能自由地选择自己的生活，做真正的自己</a:t>
            </a:r>
            <a:r>
              <a:rPr lang="zh-CN" altLang="en-US" b="1" smtClean="0"/>
              <a:t>。</a:t>
            </a:r>
            <a:endParaRPr lang="zh-CN" altLang="en-US" b="1"/>
          </a:p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446000" y="102362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FF0000"/>
                </a:solidFill>
              </a:rPr>
              <a:t>导入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600200"/>
            <a:ext cx="8501122" cy="4525963"/>
          </a:xfrm>
        </p:spPr>
        <p:txBody>
          <a:bodyPr>
            <a:normAutofit fontScale="92500" lnSpcReduction="10000"/>
          </a:bodyPr>
          <a:lstStyle/>
          <a:p>
            <a:r>
              <a:rPr lang="en-US" smtClean="0"/>
              <a:t>     </a:t>
            </a:r>
            <a:r>
              <a:rPr lang="en-US" b="1" smtClean="0">
                <a:solidFill>
                  <a:schemeClr val="tx2"/>
                </a:solidFill>
              </a:rPr>
              <a:t>1918</a:t>
            </a:r>
            <a:r>
              <a:rPr lang="zh-CN" altLang="en-US" b="1">
                <a:solidFill>
                  <a:schemeClr val="tx2"/>
                </a:solidFill>
              </a:rPr>
              <a:t>年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新青年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出版了一个“易卜生专号”，使中国人知道了西方有个女性名叫“娜拉”，她敢于反抗性别歧视并勇敢地离家出走，最终摆脱了受制于夫权束缚的“玩偶”命运。于是一时间，“女性解放”之声不绝于耳，“娜拉”不仅成为了中国女性的效法对象，同时更为处境尴尬的新文化运动，注入了一针令人兴奋的强心剂。今天我们走进易娜拉，听听她向社会发出了关于“人的价值”的呼喊：我不是玩偶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作家作品</a:t>
            </a:r>
            <a:r>
              <a:rPr lang="en-US" smtClean="0">
                <a:solidFill>
                  <a:srgbClr val="C00000"/>
                </a:solidFill>
              </a:rPr>
              <a:t> 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      </a:t>
            </a:r>
            <a:r>
              <a:rPr lang="zh-CN" altLang="en-US" b="1" smtClean="0"/>
              <a:t>易</a:t>
            </a:r>
            <a:r>
              <a:rPr lang="zh-CN" altLang="en-US" b="1"/>
              <a:t>卜生</a:t>
            </a:r>
            <a:r>
              <a:rPr lang="en-US" b="1"/>
              <a:t>(1828-1906)</a:t>
            </a:r>
            <a:r>
              <a:rPr lang="zh-CN" altLang="en-US" b="1"/>
              <a:t>世纪后半期挪威著名的戏剧家。</a:t>
            </a:r>
            <a:r>
              <a:rPr lang="en-US" b="1"/>
              <a:t>1828</a:t>
            </a:r>
            <a:r>
              <a:rPr lang="zh-CN" altLang="en-US" b="1"/>
              <a:t>年</a:t>
            </a:r>
            <a:r>
              <a:rPr lang="en-US" b="1"/>
              <a:t>3</a:t>
            </a:r>
            <a:r>
              <a:rPr lang="zh-CN" altLang="en-US" b="1"/>
              <a:t>月，生于挪威希恩小镇的一个富足家庭。</a:t>
            </a:r>
            <a:r>
              <a:rPr lang="en-US" b="1"/>
              <a:t>1936</a:t>
            </a:r>
            <a:r>
              <a:rPr lang="zh-CN" altLang="en-US" b="1"/>
              <a:t>年，父亲破产。迫于生计，</a:t>
            </a:r>
            <a:r>
              <a:rPr lang="en-US" b="1"/>
              <a:t>16</a:t>
            </a:r>
            <a:r>
              <a:rPr lang="zh-CN" altLang="en-US" b="1"/>
              <a:t>岁时经由父亲安排，到一家小药店当学徒。工作之余，自学希腊文。</a:t>
            </a:r>
            <a:r>
              <a:rPr lang="en-US" b="1"/>
              <a:t>1848</a:t>
            </a:r>
            <a:r>
              <a:rPr lang="zh-CN" altLang="en-US" b="1"/>
              <a:t>年至</a:t>
            </a:r>
            <a:r>
              <a:rPr lang="en-US" b="1"/>
              <a:t>1849</a:t>
            </a:r>
            <a:r>
              <a:rPr lang="zh-CN" altLang="en-US" b="1"/>
              <a:t>年期间，创作了第一个剧本</a:t>
            </a:r>
            <a:r>
              <a:rPr lang="en-US" altLang="zh-CN" b="1"/>
              <a:t>《</a:t>
            </a:r>
            <a:r>
              <a:rPr lang="zh-CN" altLang="en-US" b="1"/>
              <a:t>凯替莱恩</a:t>
            </a:r>
            <a:r>
              <a:rPr lang="en-US" altLang="zh-CN" b="1"/>
              <a:t>》</a:t>
            </a:r>
            <a:r>
              <a:rPr lang="zh-CN" altLang="en-US" b="1"/>
              <a:t>。</a:t>
            </a:r>
            <a:r>
              <a:rPr lang="en-US" b="1"/>
              <a:t>1850</a:t>
            </a:r>
            <a:r>
              <a:rPr lang="zh-CN" altLang="en-US" b="1"/>
              <a:t>年，研读古典文学。</a:t>
            </a:r>
            <a:r>
              <a:rPr lang="en-US" b="1"/>
              <a:t>1906</a:t>
            </a:r>
            <a:r>
              <a:rPr lang="zh-CN" altLang="en-US" b="1"/>
              <a:t>年</a:t>
            </a:r>
            <a:r>
              <a:rPr lang="en-US" b="1"/>
              <a:t>5</a:t>
            </a:r>
            <a:r>
              <a:rPr lang="zh-CN" altLang="en-US" b="1"/>
              <a:t>月</a:t>
            </a:r>
            <a:r>
              <a:rPr lang="en-US" b="1"/>
              <a:t>23</a:t>
            </a:r>
            <a:r>
              <a:rPr lang="zh-CN" altLang="en-US" b="1"/>
              <a:t>日逝世。</a:t>
            </a:r>
            <a:r>
              <a:rPr lang="en-US" b="1"/>
              <a:t>  </a:t>
            </a:r>
            <a:r>
              <a:rPr lang="zh-CN" altLang="en-US" b="1"/>
              <a:t>主要作品：</a:t>
            </a:r>
            <a:r>
              <a:rPr lang="en-US" altLang="zh-CN" b="1"/>
              <a:t>《</a:t>
            </a:r>
            <a:r>
              <a:rPr lang="zh-CN" altLang="en-US" b="1"/>
              <a:t>彼尔京特</a:t>
            </a:r>
            <a:r>
              <a:rPr lang="en-US" altLang="zh-CN" b="1"/>
              <a:t>》《</a:t>
            </a:r>
            <a:r>
              <a:rPr lang="zh-CN" altLang="en-US" b="1"/>
              <a:t>玩偶之家</a:t>
            </a:r>
            <a:r>
              <a:rPr lang="en-US" altLang="zh-CN" b="1"/>
              <a:t>》《</a:t>
            </a:r>
            <a:r>
              <a:rPr lang="zh-CN" altLang="en-US" b="1"/>
              <a:t>群鬼</a:t>
            </a:r>
            <a:r>
              <a:rPr lang="en-US" altLang="zh-CN" b="1"/>
              <a:t>》《</a:t>
            </a:r>
            <a:r>
              <a:rPr lang="zh-CN" altLang="en-US" b="1"/>
              <a:t>人民公敌</a:t>
            </a:r>
            <a:r>
              <a:rPr lang="en-US" altLang="zh-CN" b="1"/>
              <a:t>》《</a:t>
            </a:r>
            <a:r>
              <a:rPr lang="zh-CN" altLang="en-US" b="1"/>
              <a:t>海达加布勒</a:t>
            </a:r>
            <a:r>
              <a:rPr lang="en-US" altLang="zh-CN" b="1"/>
              <a:t>》《</a:t>
            </a:r>
            <a:r>
              <a:rPr lang="zh-CN" altLang="en-US" b="1"/>
              <a:t>野鸭</a:t>
            </a:r>
            <a:r>
              <a:rPr lang="en-US" altLang="zh-CN" b="1"/>
              <a:t>》</a:t>
            </a:r>
            <a:r>
              <a:rPr lang="zh-CN" altLang="en-US" b="1"/>
              <a:t>当我们死而复醒时</a:t>
            </a:r>
            <a:r>
              <a:rPr lang="en-US" altLang="zh-CN" b="1"/>
              <a:t>》</a:t>
            </a:r>
            <a:r>
              <a:rPr lang="zh-CN" altLang="en-US" b="1"/>
              <a:t>等。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</a:rPr>
              <a:t>写作背景</a:t>
            </a:r>
            <a:r>
              <a:rPr lang="en-US" smtClean="0">
                <a:solidFill>
                  <a:srgbClr val="C00000"/>
                </a:solidFill>
              </a:rPr>
              <a:t> 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    </a:t>
            </a:r>
            <a:r>
              <a:rPr lang="en-US" b="1" smtClean="0">
                <a:solidFill>
                  <a:schemeClr val="tx2"/>
                </a:solidFill>
              </a:rPr>
              <a:t>19</a:t>
            </a:r>
            <a:r>
              <a:rPr lang="zh-CN" altLang="en-US" b="1">
                <a:solidFill>
                  <a:schemeClr val="tx2"/>
                </a:solidFill>
              </a:rPr>
              <a:t>世纪</a:t>
            </a:r>
            <a:r>
              <a:rPr lang="en-US" b="1">
                <a:solidFill>
                  <a:schemeClr val="tx2"/>
                </a:solidFill>
              </a:rPr>
              <a:t>70</a:t>
            </a:r>
            <a:r>
              <a:rPr lang="zh-CN" altLang="en-US" b="1">
                <a:solidFill>
                  <a:schemeClr val="tx2"/>
                </a:solidFill>
              </a:rPr>
              <a:t>年代至</a:t>
            </a:r>
            <a:r>
              <a:rPr lang="en-US" b="1">
                <a:solidFill>
                  <a:schemeClr val="tx2"/>
                </a:solidFill>
              </a:rPr>
              <a:t>20</a:t>
            </a:r>
            <a:r>
              <a:rPr lang="zh-CN" altLang="en-US" b="1">
                <a:solidFill>
                  <a:schemeClr val="tx2"/>
                </a:solidFill>
              </a:rPr>
              <a:t>世纪初，工业革命进入了一个新的发展时期，即第二次工业革命时期。第二次工业革命促进了生产力的巨大发展，企业的规模进一步扩大。长期处于男权社会的挪威，妇女解放的呼声越来越高，“妇女解放的第一个先决条件，就是一切女性重新回到公共的劳动中去”。易卜生创作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玩偶之家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的</a:t>
            </a:r>
            <a:r>
              <a:rPr lang="en-US" b="1">
                <a:solidFill>
                  <a:schemeClr val="tx2"/>
                </a:solidFill>
              </a:rPr>
              <a:t>1879</a:t>
            </a:r>
            <a:r>
              <a:rPr lang="zh-CN" altLang="en-US" b="1">
                <a:solidFill>
                  <a:schemeClr val="tx2"/>
                </a:solidFill>
              </a:rPr>
              <a:t>年，正是挪威妇女解放运动高涨的年代。易卜生先后结识了两位女权运动活动家</a:t>
            </a:r>
            <a:r>
              <a:rPr lang="en-US" altLang="zh-CN" b="1">
                <a:solidFill>
                  <a:schemeClr val="tx2"/>
                </a:solidFill>
              </a:rPr>
              <a:t>—</a:t>
            </a:r>
            <a:r>
              <a:rPr lang="zh-CN" altLang="en-US" b="1">
                <a:solidFill>
                  <a:schemeClr val="tx2"/>
                </a:solidFill>
              </a:rPr>
              <a:t>卡米拉科莱特和奥斯塔汉斯泰。前者激发了他写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玩偶之家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这个剧本的热情。挪威强大的女权运动，给易卜生以巨大的鼓舞，更促使他以自己的作品来支持妇女解放运动。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玩偶之家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是作者根据朋友劳拉的一段真实遭遇写出来的。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C00000"/>
                </a:solidFill>
              </a:rPr>
              <a:t>主要人物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b="1" smtClean="0"/>
              <a:t>托</a:t>
            </a:r>
            <a:r>
              <a:rPr lang="zh-CN" altLang="en-US" b="1"/>
              <a:t>伐海尔茂</a:t>
            </a:r>
            <a:r>
              <a:rPr lang="en-US" altLang="zh-CN" b="1"/>
              <a:t>——</a:t>
            </a:r>
            <a:r>
              <a:rPr lang="zh-CN" altLang="en-US" b="1"/>
              <a:t>娜拉的丈夫</a:t>
            </a:r>
            <a:r>
              <a:rPr lang="en-US" b="1"/>
              <a:t>  </a:t>
            </a:r>
            <a:endParaRPr lang="en-US" b="1" smtClean="0"/>
          </a:p>
          <a:p>
            <a:r>
              <a:rPr lang="zh-CN" altLang="en-US" b="1" smtClean="0"/>
              <a:t>娜拉</a:t>
            </a:r>
            <a:r>
              <a:rPr lang="en-US" altLang="zh-CN" b="1"/>
              <a:t>——</a:t>
            </a:r>
            <a:r>
              <a:rPr lang="zh-CN" altLang="en-US" b="1"/>
              <a:t>海尔茂的妻子</a:t>
            </a:r>
            <a:r>
              <a:rPr lang="en-US" b="1"/>
              <a:t>  </a:t>
            </a:r>
            <a:endParaRPr lang="en-US" b="1" smtClean="0"/>
          </a:p>
          <a:p>
            <a:r>
              <a:rPr lang="zh-CN" altLang="en-US" b="1" smtClean="0"/>
              <a:t>阮克</a:t>
            </a:r>
            <a:r>
              <a:rPr lang="zh-CN" altLang="en-US" b="1"/>
              <a:t>医生</a:t>
            </a:r>
            <a:r>
              <a:rPr lang="en-US" altLang="zh-CN" b="1"/>
              <a:t>——</a:t>
            </a:r>
            <a:r>
              <a:rPr lang="zh-CN" altLang="en-US" b="1"/>
              <a:t>海尔茂和娜拉家的老朋友，娜拉的爱慕者</a:t>
            </a:r>
            <a:r>
              <a:rPr lang="en-US" b="1"/>
              <a:t>  </a:t>
            </a:r>
            <a:endParaRPr lang="en-US" b="1" smtClean="0"/>
          </a:p>
          <a:p>
            <a:r>
              <a:rPr lang="zh-CN" altLang="en-US" b="1" smtClean="0"/>
              <a:t>林丹</a:t>
            </a:r>
            <a:r>
              <a:rPr lang="zh-CN" altLang="en-US" b="1"/>
              <a:t>太太</a:t>
            </a:r>
            <a:r>
              <a:rPr lang="en-US" altLang="zh-CN" b="1"/>
              <a:t>——</a:t>
            </a:r>
            <a:r>
              <a:rPr lang="zh-CN" altLang="en-US" b="1"/>
              <a:t>娜拉的同学，丧夫孀居</a:t>
            </a:r>
            <a:r>
              <a:rPr lang="en-US" b="1"/>
              <a:t>    </a:t>
            </a:r>
            <a:endParaRPr lang="en-US" b="1" smtClean="0"/>
          </a:p>
          <a:p>
            <a:r>
              <a:rPr lang="zh-CN" altLang="en-US" b="1" smtClean="0"/>
              <a:t>尼尔柯洛克斯泰</a:t>
            </a:r>
            <a:r>
              <a:rPr lang="en-US" altLang="zh-CN" b="1"/>
              <a:t>——</a:t>
            </a:r>
            <a:r>
              <a:rPr lang="zh-CN" altLang="en-US" b="1"/>
              <a:t>银行职员，海尔茂的同事</a:t>
            </a:r>
            <a:r>
              <a:rPr lang="en-US" b="1"/>
              <a:t>  </a:t>
            </a:r>
            <a:endParaRPr lang="en-US" b="1" smtClean="0"/>
          </a:p>
          <a:p>
            <a:r>
              <a:rPr lang="zh-CN" altLang="en-US" b="1" smtClean="0"/>
              <a:t>安娜玛丽</a:t>
            </a:r>
            <a:r>
              <a:rPr lang="en-US" altLang="zh-CN" b="1"/>
              <a:t>——</a:t>
            </a:r>
            <a:r>
              <a:rPr lang="zh-CN" altLang="en-US" b="1"/>
              <a:t>保姆</a:t>
            </a:r>
            <a:r>
              <a:rPr lang="en-US" b="1"/>
              <a:t>  </a:t>
            </a:r>
            <a:endParaRPr lang="en-US" b="1" smtClean="0"/>
          </a:p>
          <a:p>
            <a:r>
              <a:rPr lang="zh-CN" altLang="en-US" b="1" smtClean="0"/>
              <a:t>海伦娜</a:t>
            </a:r>
            <a:r>
              <a:rPr lang="en-US" altLang="zh-CN" b="1"/>
              <a:t>——</a:t>
            </a:r>
            <a:r>
              <a:rPr lang="zh-CN" altLang="en-US" b="1"/>
              <a:t>女佣</a:t>
            </a:r>
            <a:r>
              <a:rPr lang="en-US" b="1"/>
              <a:t>  </a:t>
            </a:r>
            <a:endParaRPr lang="en-US" altLang="zh-CN" b="1" smtClean="0"/>
          </a:p>
          <a:p>
            <a:endParaRPr lang="en-US" altLang="zh-CN" smtClean="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初读、理清文脉</a:t>
            </a:r>
            <a:r>
              <a:rPr lang="en-US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 </a:t>
            </a:r>
            <a:endParaRPr lang="zh-CN" altLang="en-US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梳理故事情节</a:t>
            </a:r>
            <a:endParaRPr lang="en-US" altLang="zh-CN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娜拉舞会归来 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阮克送名片诀别 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海尔茂看信怒骂娜拉 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海尔茂再次看信饶恕娜拉 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—— 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两人正经谈话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娜拉出走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   </a:t>
            </a:r>
            <a:r>
              <a:rPr lang="zh-CN" altLang="en-US" b="1" smtClean="0"/>
              <a:t>“</a:t>
            </a:r>
            <a:r>
              <a:rPr lang="zh-CN" altLang="en-US" b="1"/>
              <a:t>没有冲突就没有戏剧”。好的剧本能集中地反映社会生活中尖锐的矛盾冲突，并通过它来展开情节，塑造人物。因此，鉴赏时首先要了解戏剧所展示的矛盾冲突，看看冲突是怎样造成的，冲突的性质是什么，进而分析人物形象，把握戏剧主题</a:t>
            </a:r>
            <a:r>
              <a:rPr lang="zh-CN" altLang="en-US" b="1" smtClean="0"/>
              <a:t>。 </a:t>
            </a:r>
            <a:endParaRPr lang="en-US" altLang="zh-CN" b="1" smtClean="0"/>
          </a:p>
          <a:p>
            <a:r>
              <a:rPr lang="en-US" altLang="zh-CN" b="1"/>
              <a:t> </a:t>
            </a:r>
            <a:r>
              <a:rPr lang="en-US" altLang="zh-CN" b="1" smtClean="0"/>
              <a:t>     </a:t>
            </a:r>
            <a:r>
              <a:rPr lang="zh-CN" altLang="en-US" b="1" smtClean="0"/>
              <a:t>文中有几次戏剧冲突？</a:t>
            </a:r>
            <a:endParaRPr lang="zh-CN" altLang="en-US" b="1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标题 1"/>
          <p:cNvSpPr>
            <a:spLocks noGrp="1" noChangeArrowheads="1"/>
          </p:cNvSpPr>
          <p:nvPr>
            <p:ph type="title"/>
          </p:nvPr>
        </p:nvSpPr>
        <p:spPr>
          <a:xfrm>
            <a:off x="457200" y="274637"/>
            <a:ext cx="8229600" cy="715963"/>
          </a:xfrm>
          <a:solidFill>
            <a:schemeClr val="bg2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zh-CN" altLang="en-US" b="1" smtClean="0">
                <a:ea typeface="宋体" pitchFamily="2" charset="-122"/>
              </a:rPr>
              <a:t> 戏剧冲突</a:t>
            </a:r>
            <a:endParaRPr lang="en-US" altLang="zh-CN" b="1" smtClean="0">
              <a:ea typeface="宋体" pitchFamily="2" charset="-122"/>
            </a:endParaRPr>
          </a:p>
        </p:txBody>
      </p:sp>
      <p:sp>
        <p:nvSpPr>
          <p:cNvPr id="5122" name="内容占位符 2"/>
          <p:cNvSpPr>
            <a:spLocks noGrp="1" noChangeArrowheads="1"/>
          </p:cNvSpPr>
          <p:nvPr>
            <p:ph idx="1"/>
          </p:nvPr>
        </p:nvSpPr>
        <p:spPr>
          <a:xfrm>
            <a:off x="419100" y="1124744"/>
            <a:ext cx="822960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ea typeface="宋体" pitchFamily="2" charset="-122"/>
              </a:rPr>
              <a:t>            </a:t>
            </a:r>
          </a:p>
          <a:p>
            <a:pPr eaLnBrk="1" hangingPunct="1">
              <a:buFontTx/>
              <a:buNone/>
            </a:pPr>
            <a:endParaRPr lang="en-US" altLang="zh-CN" b="1" smtClean="0">
              <a:ea typeface="宋体" pitchFamily="2" charset="-122"/>
            </a:endParaRPr>
          </a:p>
        </p:txBody>
      </p:sp>
      <p:sp>
        <p:nvSpPr>
          <p:cNvPr id="4" name="圆角矩形 3"/>
          <p:cNvSpPr>
            <a:spLocks noChangeArrowheads="1"/>
          </p:cNvSpPr>
          <p:nvPr/>
        </p:nvSpPr>
        <p:spPr bwMode="auto">
          <a:xfrm>
            <a:off x="723900" y="1680971"/>
            <a:ext cx="76962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</a:rPr>
              <a:t>第一次冲突：海尔茂辱骂娜拉</a:t>
            </a:r>
            <a:r>
              <a:rPr lang="zh-CN" altLang="en-US" sz="2400" b="1" smtClean="0">
                <a:solidFill>
                  <a:srgbClr val="FF0000"/>
                </a:solidFill>
              </a:rPr>
              <a:t>伪造</a:t>
            </a:r>
            <a:r>
              <a:rPr lang="zh-CN" altLang="en-US" sz="2400" b="1">
                <a:solidFill>
                  <a:srgbClr val="FF0000"/>
                </a:solidFill>
              </a:rPr>
              <a:t>签名</a:t>
            </a:r>
            <a:r>
              <a:rPr lang="zh-CN" altLang="en-US" sz="2400" b="1" smtClean="0">
                <a:solidFill>
                  <a:srgbClr val="FF0000"/>
                </a:solidFill>
              </a:rPr>
              <a:t>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723900" y="2660915"/>
            <a:ext cx="7696200" cy="105611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</a:rPr>
              <a:t>第二次冲突：娜拉与海尔茂“正经”谈话，并 </a:t>
            </a:r>
            <a:r>
              <a:rPr lang="zh-CN" altLang="en-US" sz="2400" b="1" smtClean="0">
                <a:solidFill>
                  <a:srgbClr val="FF0000"/>
                </a:solidFill>
              </a:rPr>
              <a:t>宣布不再爱他。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>
            <a:spLocks noChangeArrowheads="1"/>
          </p:cNvSpPr>
          <p:nvPr/>
        </p:nvSpPr>
        <p:spPr bwMode="auto">
          <a:xfrm>
            <a:off x="723900" y="4197085"/>
            <a:ext cx="7620000" cy="533400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</a:rPr>
              <a:t>第三次冲突：娜拉继续反抗离家出走。</a:t>
            </a:r>
          </a:p>
        </p:txBody>
      </p:sp>
    </p:spTree>
    <p:extLst>
      <p:ext uri="{BB962C8B-B14F-4D97-AF65-F5344CB8AC3E}">
        <p14:creationId xmlns="" xmlns:p14="http://schemas.microsoft.com/office/powerpoint/2010/main" val="40923443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134</Paragraphs>
  <Slides>26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9">
      <vt:lpstr>Arial</vt:lpstr>
      <vt:lpstr>Calibri</vt:lpstr>
      <vt:lpstr>楷体</vt:lpstr>
      <vt:lpstr>华文仿宋</vt:lpstr>
      <vt:lpstr>宋体</vt:lpstr>
      <vt:lpstr>Wingdings</vt:lpstr>
      <vt:lpstr>仿宋</vt:lpstr>
      <vt:lpstr>Times New Roman</vt:lpstr>
      <vt:lpstr>华文楷体</vt:lpstr>
      <vt:lpstr>华文新魏</vt:lpstr>
      <vt:lpstr>楷体_GB2312</vt:lpstr>
      <vt:lpstr>黑体</vt:lpstr>
      <vt:lpstr>Office 主题</vt:lpstr>
      <vt:lpstr>PowerPoint Presentation</vt:lpstr>
      <vt:lpstr>学习目标</vt:lpstr>
      <vt:lpstr>导入</vt:lpstr>
      <vt:lpstr>作家作品 </vt:lpstr>
      <vt:lpstr>写作背景 </vt:lpstr>
      <vt:lpstr>主要人物 </vt:lpstr>
      <vt:lpstr>初读、理清文脉 </vt:lpstr>
      <vt:lpstr>PowerPoint Presentation</vt:lpstr>
      <vt:lpstr> 戏剧冲突</vt:lpstr>
      <vt:lpstr>分析台词，揣摩形象</vt:lpstr>
      <vt:lpstr>找一找：请快速浏览课文，圈画出海尔茂对娜拉的称呼。</vt:lpstr>
      <vt:lpstr>PowerPoint Presentation</vt:lpstr>
      <vt:lpstr>PowerPoint Presentation</vt:lpstr>
      <vt:lpstr>PowerPoint Presentation</vt:lpstr>
      <vt:lpstr>PowerPoint Presentation</vt:lpstr>
      <vt:lpstr>朗读台词</vt:lpstr>
      <vt:lpstr>娜拉</vt:lpstr>
      <vt:lpstr>重现经典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2021-02-27T22:50:30.033</cp:lastPrinted>
  <dcterms:created xsi:type="dcterms:W3CDTF">2021-02-27T22:50:30Z</dcterms:created>
  <dcterms:modified xsi:type="dcterms:W3CDTF">2021-02-27T14:50:30Z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