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0"/>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 id="537" r:id="rId283"/>
    <p:sldId id="538" r:id="rId284"/>
    <p:sldId id="539" r:id="rId285"/>
    <p:sldId id="540" r:id="rId286"/>
    <p:sldId id="541" r:id="rId287"/>
    <p:sldId id="542" r:id="rId288"/>
    <p:sldId id="543" r:id="rId289"/>
    <p:sldId id="544" r:id="rId290"/>
    <p:sldId id="545" r:id="rId291"/>
    <p:sldId id="546" r:id="rId292"/>
    <p:sldId id="547" r:id="rId293"/>
    <p:sldId id="548" r:id="rId294"/>
    <p:sldId id="549" r:id="rId295"/>
    <p:sldId id="550" r:id="rId296"/>
    <p:sldId id="551" r:id="rId297"/>
    <p:sldId id="552" r:id="rId298"/>
    <p:sldId id="553" r:id="rId299"/>
    <p:sldId id="554" r:id="rId300"/>
    <p:sldId id="555" r:id="rId301"/>
    <p:sldId id="556" r:id="rId302"/>
    <p:sldId id="557" r:id="rId303"/>
    <p:sldId id="558" r:id="rId304"/>
    <p:sldId id="559" r:id="rId305"/>
    <p:sldId id="560" r:id="rId306"/>
    <p:sldId id="561" r:id="rId307"/>
    <p:sldId id="562" r:id="rId308"/>
    <p:sldId id="563" r:id="rId309"/>
    <p:sldId id="564" r:id="rId310"/>
    <p:sldId id="565" r:id="rId311"/>
    <p:sldId id="566" r:id="rId312"/>
    <p:sldId id="567" r:id="rId313"/>
    <p:sldId id="568" r:id="rId314"/>
    <p:sldId id="569" r:id="rId315"/>
    <p:sldId id="570" r:id="rId316"/>
    <p:sldId id="571" r:id="rId317"/>
    <p:sldId id="572" r:id="rId318"/>
    <p:sldId id="573" r:id="rId319"/>
    <p:sldId id="574" r:id="rId320"/>
    <p:sldId id="575" r:id="rId321"/>
    <p:sldId id="576" r:id="rId322"/>
    <p:sldId id="577" r:id="rId323"/>
    <p:sldId id="578" r:id="rId324"/>
    <p:sldId id="579" r:id="rId325"/>
    <p:sldId id="580" r:id="rId326"/>
    <p:sldId id="581" r:id="rId327"/>
    <p:sldId id="582" r:id="rId328"/>
    <p:sldId id="583" r:id="rId329"/>
    <p:sldId id="584" r:id="rId330"/>
    <p:sldId id="585" r:id="rId331"/>
    <p:sldId id="586" r:id="rId332"/>
    <p:sldId id="587" r:id="rId333"/>
    <p:sldId id="588" r:id="rId334"/>
    <p:sldId id="589" r:id="rId335"/>
    <p:sldId id="590" r:id="rId336"/>
    <p:sldId id="591" r:id="rId337"/>
    <p:sldId id="592" r:id="rId338"/>
    <p:sldId id="593" r:id="rId339"/>
    <p:sldId id="594" r:id="rId340"/>
    <p:sldId id="595" r:id="rId341"/>
    <p:sldId id="596" r:id="rId342"/>
    <p:sldId id="597" r:id="rId343"/>
    <p:sldId id="598" r:id="rId344"/>
    <p:sldId id="599" r:id="rId345"/>
    <p:sldId id="600" r:id="rId346"/>
    <p:sldId id="601" r:id="rId347"/>
    <p:sldId id="602" r:id="rId348"/>
    <p:sldId id="603" r:id="rId349"/>
    <p:sldId id="604" r:id="rId350"/>
    <p:sldId id="605" r:id="rId351"/>
    <p:sldId id="606" r:id="rId352"/>
    <p:sldId id="607" r:id="rId353"/>
    <p:sldId id="608" r:id="rId354"/>
    <p:sldId id="609" r:id="rId355"/>
    <p:sldId id="610" r:id="rId356"/>
    <p:sldId id="611" r:id="rId357"/>
    <p:sldId id="612" r:id="rId358"/>
    <p:sldId id="613" r:id="rId359"/>
    <p:sldId id="614" r:id="rId360"/>
    <p:sldId id="615" r:id="rId361"/>
    <p:sldId id="616" r:id="rId362"/>
    <p:sldId id="617" r:id="rId363"/>
    <p:sldId id="618" r:id="rId364"/>
    <p:sldId id="619" r:id="rId365"/>
    <p:sldId id="620" r:id="rId366"/>
    <p:sldId id="621" r:id="rId367"/>
    <p:sldId id="622" r:id="rId368"/>
    <p:sldId id="623" r:id="rId369"/>
    <p:sldId id="624" r:id="rId370"/>
    <p:sldId id="625" r:id="rId371"/>
    <p:sldId id="626" r:id="rId372"/>
    <p:sldId id="627" r:id="rId373"/>
    <p:sldId id="628" r:id="rId374"/>
    <p:sldId id="629" r:id="rId375"/>
    <p:sldId id="630" r:id="rId376"/>
    <p:sldId id="631" r:id="rId377"/>
    <p:sldId id="632" r:id="rId378"/>
    <p:sldId id="633" r:id="rId379"/>
    <p:sldId id="634" r:id="rId380"/>
    <p:sldId id="635" r:id="rId381"/>
    <p:sldId id="636" r:id="rId382"/>
    <p:sldId id="637" r:id="rId383"/>
    <p:sldId id="638" r:id="rId384"/>
    <p:sldId id="639" r:id="rId385"/>
    <p:sldId id="640" r:id="rId386"/>
    <p:sldId id="641" r:id="rId387"/>
    <p:sldId id="642" r:id="rId388"/>
    <p:sldId id="643" r:id="rId389"/>
    <p:sldId id="644" r:id="rId390"/>
    <p:sldId id="645" r:id="rId391"/>
    <p:sldId id="646" r:id="rId392"/>
    <p:sldId id="647" r:id="rId393"/>
    <p:sldId id="648" r:id="rId394"/>
    <p:sldId id="649" r:id="rId395"/>
    <p:sldId id="650" r:id="rId396"/>
    <p:sldId id="651" r:id="rId397"/>
    <p:sldId id="652" r:id="rId398"/>
    <p:sldId id="653" r:id="rId399"/>
    <p:sldId id="654" r:id="rId400"/>
    <p:sldId id="655" r:id="rId401"/>
    <p:sldId id="656" r:id="rId402"/>
    <p:sldId id="657" r:id="rId403"/>
    <p:sldId id="658" r:id="rId404"/>
    <p:sldId id="659" r:id="rId405"/>
    <p:sldId id="660" r:id="rId406"/>
    <p:sldId id="661" r:id="rId407"/>
    <p:sldId id="662" r:id="rId408"/>
    <p:sldId id="663" r:id="rId409"/>
    <p:sldId id="664" r:id="rId41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3" Type="http://schemas.openxmlformats.org/officeDocument/2006/relationships/tableStyles" Target="tableStyles.xml"/><Relationship Id="rId412" Type="http://schemas.openxmlformats.org/officeDocument/2006/relationships/viewProps" Target="viewProps.xml"/><Relationship Id="rId411" Type="http://schemas.openxmlformats.org/officeDocument/2006/relationships/presProps" Target="presProps.xml"/><Relationship Id="rId410" Type="http://schemas.openxmlformats.org/officeDocument/2006/relationships/slide" Target="slides/slide407.xml"/><Relationship Id="rId41" Type="http://schemas.openxmlformats.org/officeDocument/2006/relationships/slide" Target="slides/slide39.xml"/><Relationship Id="rId409" Type="http://schemas.openxmlformats.org/officeDocument/2006/relationships/slide" Target="slides/slide406.xml"/><Relationship Id="rId408" Type="http://schemas.openxmlformats.org/officeDocument/2006/relationships/slide" Target="slides/slide405.xml"/><Relationship Id="rId407" Type="http://schemas.openxmlformats.org/officeDocument/2006/relationships/slide" Target="slides/slide404.xml"/><Relationship Id="rId406" Type="http://schemas.openxmlformats.org/officeDocument/2006/relationships/slide" Target="slides/slide403.xml"/><Relationship Id="rId405" Type="http://schemas.openxmlformats.org/officeDocument/2006/relationships/slide" Target="slides/slide402.xml"/><Relationship Id="rId404" Type="http://schemas.openxmlformats.org/officeDocument/2006/relationships/slide" Target="slides/slide401.xml"/><Relationship Id="rId403" Type="http://schemas.openxmlformats.org/officeDocument/2006/relationships/slide" Target="slides/slide400.xml"/><Relationship Id="rId402" Type="http://schemas.openxmlformats.org/officeDocument/2006/relationships/slide" Target="slides/slide399.xml"/><Relationship Id="rId401" Type="http://schemas.openxmlformats.org/officeDocument/2006/relationships/slide" Target="slides/slide398.xml"/><Relationship Id="rId400" Type="http://schemas.openxmlformats.org/officeDocument/2006/relationships/slide" Target="slides/slide397.xml"/><Relationship Id="rId40" Type="http://schemas.openxmlformats.org/officeDocument/2006/relationships/slide" Target="slides/slide38.xml"/><Relationship Id="rId4" Type="http://schemas.openxmlformats.org/officeDocument/2006/relationships/slide" Target="slides/slide2.xml"/><Relationship Id="rId399" Type="http://schemas.openxmlformats.org/officeDocument/2006/relationships/slide" Target="slides/slide396.xml"/><Relationship Id="rId398" Type="http://schemas.openxmlformats.org/officeDocument/2006/relationships/slide" Target="slides/slide395.xml"/><Relationship Id="rId397" Type="http://schemas.openxmlformats.org/officeDocument/2006/relationships/slide" Target="slides/slide394.xml"/><Relationship Id="rId396" Type="http://schemas.openxmlformats.org/officeDocument/2006/relationships/slide" Target="slides/slide393.xml"/><Relationship Id="rId395" Type="http://schemas.openxmlformats.org/officeDocument/2006/relationships/slide" Target="slides/slide392.xml"/><Relationship Id="rId394" Type="http://schemas.openxmlformats.org/officeDocument/2006/relationships/slide" Target="slides/slide391.xml"/><Relationship Id="rId393" Type="http://schemas.openxmlformats.org/officeDocument/2006/relationships/slide" Target="slides/slide390.xml"/><Relationship Id="rId392" Type="http://schemas.openxmlformats.org/officeDocument/2006/relationships/slide" Target="slides/slide389.xml"/><Relationship Id="rId391" Type="http://schemas.openxmlformats.org/officeDocument/2006/relationships/slide" Target="slides/slide388.xml"/><Relationship Id="rId390" Type="http://schemas.openxmlformats.org/officeDocument/2006/relationships/slide" Target="slides/slide387.xml"/><Relationship Id="rId39" Type="http://schemas.openxmlformats.org/officeDocument/2006/relationships/slide" Target="slides/slide37.xml"/><Relationship Id="rId389" Type="http://schemas.openxmlformats.org/officeDocument/2006/relationships/slide" Target="slides/slide386.xml"/><Relationship Id="rId388" Type="http://schemas.openxmlformats.org/officeDocument/2006/relationships/slide" Target="slides/slide385.xml"/><Relationship Id="rId387" Type="http://schemas.openxmlformats.org/officeDocument/2006/relationships/slide" Target="slides/slide384.xml"/><Relationship Id="rId386" Type="http://schemas.openxmlformats.org/officeDocument/2006/relationships/slide" Target="slides/slide383.xml"/><Relationship Id="rId385" Type="http://schemas.openxmlformats.org/officeDocument/2006/relationships/slide" Target="slides/slide382.xml"/><Relationship Id="rId384" Type="http://schemas.openxmlformats.org/officeDocument/2006/relationships/slide" Target="slides/slide381.xml"/><Relationship Id="rId383" Type="http://schemas.openxmlformats.org/officeDocument/2006/relationships/slide" Target="slides/slide380.xml"/><Relationship Id="rId382" Type="http://schemas.openxmlformats.org/officeDocument/2006/relationships/slide" Target="slides/slide379.xml"/><Relationship Id="rId381" Type="http://schemas.openxmlformats.org/officeDocument/2006/relationships/slide" Target="slides/slide378.xml"/><Relationship Id="rId380" Type="http://schemas.openxmlformats.org/officeDocument/2006/relationships/slide" Target="slides/slide377.xml"/><Relationship Id="rId38" Type="http://schemas.openxmlformats.org/officeDocument/2006/relationships/slide" Target="slides/slide36.xml"/><Relationship Id="rId379" Type="http://schemas.openxmlformats.org/officeDocument/2006/relationships/slide" Target="slides/slide376.xml"/><Relationship Id="rId378" Type="http://schemas.openxmlformats.org/officeDocument/2006/relationships/slide" Target="slides/slide375.xml"/><Relationship Id="rId377" Type="http://schemas.openxmlformats.org/officeDocument/2006/relationships/slide" Target="slides/slide374.xml"/><Relationship Id="rId376" Type="http://schemas.openxmlformats.org/officeDocument/2006/relationships/slide" Target="slides/slide373.xml"/><Relationship Id="rId375" Type="http://schemas.openxmlformats.org/officeDocument/2006/relationships/slide" Target="slides/slide372.xml"/><Relationship Id="rId374" Type="http://schemas.openxmlformats.org/officeDocument/2006/relationships/slide" Target="slides/slide371.xml"/><Relationship Id="rId373" Type="http://schemas.openxmlformats.org/officeDocument/2006/relationships/slide" Target="slides/slide370.xml"/><Relationship Id="rId372" Type="http://schemas.openxmlformats.org/officeDocument/2006/relationships/slide" Target="slides/slide369.xml"/><Relationship Id="rId371" Type="http://schemas.openxmlformats.org/officeDocument/2006/relationships/slide" Target="slides/slide368.xml"/><Relationship Id="rId370" Type="http://schemas.openxmlformats.org/officeDocument/2006/relationships/slide" Target="slides/slide367.xml"/><Relationship Id="rId37" Type="http://schemas.openxmlformats.org/officeDocument/2006/relationships/slide" Target="slides/slide35.xml"/><Relationship Id="rId369" Type="http://schemas.openxmlformats.org/officeDocument/2006/relationships/slide" Target="slides/slide366.xml"/><Relationship Id="rId368" Type="http://schemas.openxmlformats.org/officeDocument/2006/relationships/slide" Target="slides/slide365.xml"/><Relationship Id="rId367" Type="http://schemas.openxmlformats.org/officeDocument/2006/relationships/slide" Target="slides/slide364.xml"/><Relationship Id="rId366" Type="http://schemas.openxmlformats.org/officeDocument/2006/relationships/slide" Target="slides/slide363.xml"/><Relationship Id="rId365" Type="http://schemas.openxmlformats.org/officeDocument/2006/relationships/slide" Target="slides/slide362.xml"/><Relationship Id="rId364" Type="http://schemas.openxmlformats.org/officeDocument/2006/relationships/slide" Target="slides/slide361.xml"/><Relationship Id="rId363" Type="http://schemas.openxmlformats.org/officeDocument/2006/relationships/slide" Target="slides/slide360.xml"/><Relationship Id="rId362" Type="http://schemas.openxmlformats.org/officeDocument/2006/relationships/slide" Target="slides/slide359.xml"/><Relationship Id="rId361" Type="http://schemas.openxmlformats.org/officeDocument/2006/relationships/slide" Target="slides/slide358.xml"/><Relationship Id="rId360" Type="http://schemas.openxmlformats.org/officeDocument/2006/relationships/slide" Target="slides/slide357.xml"/><Relationship Id="rId36" Type="http://schemas.openxmlformats.org/officeDocument/2006/relationships/slide" Target="slides/slide34.xml"/><Relationship Id="rId359" Type="http://schemas.openxmlformats.org/officeDocument/2006/relationships/slide" Target="slides/slide356.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3.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2.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1.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30.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9.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7.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6.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5.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notesMaster" Target="notesMasters/notesMaster1.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80.xml"/><Relationship Id="rId5" Type="http://schemas.openxmlformats.org/officeDocument/2006/relationships/slide" Target="slide282.xml"/><Relationship Id="rId4" Type="http://schemas.openxmlformats.org/officeDocument/2006/relationships/slide" Target="slide206.xml"/><Relationship Id="rId3" Type="http://schemas.openxmlformats.org/officeDocument/2006/relationships/slide" Target="slide153.xml"/><Relationship Id="rId2" Type="http://schemas.openxmlformats.org/officeDocument/2006/relationships/slide" Target="slide6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72.xml"/><Relationship Id="rId1" Type="http://schemas.openxmlformats.org/officeDocument/2006/relationships/slide" Target="slide15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8.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27.xml"/><Relationship Id="rId1" Type="http://schemas.openxmlformats.org/officeDocument/2006/relationships/slide" Target="slide209.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09.xml"/><Relationship Id="rId1" Type="http://schemas.openxmlformats.org/officeDocument/2006/relationships/slide" Target="slide285.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87.xml"/><Relationship Id="rId1" Type="http://schemas.openxmlformats.org/officeDocument/2006/relationships/slide" Target="slide7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40006" y="2846542"/>
            <a:ext cx="3848512" cy="1380541"/>
            <a:chOff x="12810338" y="5875332"/>
            <a:chExt cx="10001320" cy="3587682"/>
          </a:xfrm>
        </p:grpSpPr>
        <p:sp>
          <p:nvSpPr>
            <p:cNvPr id="16" name="TextBox 15"/>
            <p:cNvSpPr txBox="1"/>
            <p:nvPr/>
          </p:nvSpPr>
          <p:spPr>
            <a:xfrm>
              <a:off x="12881776" y="5875332"/>
              <a:ext cx="9513036" cy="1191449"/>
            </a:xfrm>
            <a:prstGeom prst="rect">
              <a:avLst/>
            </a:prstGeom>
            <a:noFill/>
          </p:spPr>
          <p:txBody>
            <a:bodyPr wrap="square" rtlCol="0">
              <a:spAutoFit/>
            </a:bodyPr>
            <a:lstStyle/>
            <a:p>
              <a:r>
                <a:rPr lang="zh-CN" altLang="en-US" sz="2385" b="1" dirty="0">
                  <a:solidFill>
                    <a:srgbClr val="EF8340"/>
                  </a:solidFill>
                  <a:latin typeface="微软雅黑" panose="020B0503020204020204" charset="-122"/>
                  <a:ea typeface="微软雅黑" panose="020B0503020204020204" charset="-122"/>
                </a:rPr>
                <a:t>专题十四    </a:t>
              </a:r>
              <a:r>
                <a:rPr lang="en-US" altLang="zh-CN" sz="2385" b="1" dirty="0">
                  <a:solidFill>
                    <a:srgbClr val="EF8340"/>
                  </a:solidFill>
                  <a:latin typeface="微软雅黑" panose="020B0503020204020204" charset="-122"/>
                  <a:ea typeface="微软雅黑" panose="020B0503020204020204" charset="-122"/>
                </a:rPr>
                <a:t>PART 14 </a:t>
              </a:r>
              <a:r>
                <a:rPr lang="zh-CN" altLang="en-US" sz="2385" b="1" dirty="0">
                  <a:solidFill>
                    <a:srgbClr val="EF8340"/>
                  </a:solidFill>
                  <a:latin typeface="微软雅黑" panose="020B0503020204020204" charset="-122"/>
                  <a:ea typeface="微软雅黑" panose="020B0503020204020204" charset="-122"/>
                </a:rPr>
                <a:t>　</a:t>
              </a:r>
              <a:endParaRPr lang="zh-CN" altLang="en-US" sz="238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0338" y="6763277"/>
              <a:ext cx="10001320" cy="2699737"/>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文学类文本阅读</a:t>
              </a:r>
              <a:r>
                <a:rPr lang="en-US" altLang="zh-CN" sz="3080" b="1" dirty="0">
                  <a:latin typeface="微软雅黑" panose="020B0503020204020204" charset="-122"/>
                  <a:ea typeface="微软雅黑" panose="020B0503020204020204" charset="-122"/>
                </a:rPr>
                <a:t>——</a:t>
              </a:r>
              <a:r>
                <a:rPr lang="zh-CN" altLang="en-US" sz="3080" b="1" dirty="0">
                  <a:latin typeface="微软雅黑" panose="020B0503020204020204" charset="-122"/>
                  <a:ea typeface="微软雅黑" panose="020B0503020204020204" charset="-122"/>
                </a:rPr>
                <a:t>小说</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998187" y="4270875"/>
            <a:ext cx="3951850" cy="783590"/>
          </a:xfrm>
          <a:prstGeom prst="rect">
            <a:avLst/>
          </a:prstGeom>
          <a:noFill/>
        </p:spPr>
        <p:txBody>
          <a:bodyPr wrap="square" rtlCol="0">
            <a:spAutoFit/>
          </a:bodyPr>
          <a:lstStyle/>
          <a:p>
            <a:r>
              <a:rPr lang="zh-CN" altLang="en-US" sz="1500" dirty="0">
                <a:solidFill>
                  <a:srgbClr val="EF8340"/>
                </a:solidFill>
                <a:latin typeface="微软雅黑" panose="020B0503020204020204" charset="-122"/>
                <a:ea typeface="微软雅黑" panose="020B0503020204020204" charset="-122"/>
                <a:hlinkClick r:id="rId1" action="ppaction://hlinksldjump"/>
              </a:rPr>
              <a:t>第</a:t>
            </a:r>
            <a:r>
              <a:rPr lang="en-US" altLang="zh-CN" sz="1500" dirty="0">
                <a:solidFill>
                  <a:srgbClr val="EF8340"/>
                </a:solidFill>
                <a:latin typeface="微软雅黑" panose="020B0503020204020204" charset="-122"/>
                <a:ea typeface="微软雅黑" panose="020B0503020204020204" charset="-122"/>
                <a:hlinkClick r:id="rId1" action="ppaction://hlinksldjump"/>
              </a:rPr>
              <a:t>1</a:t>
            </a:r>
            <a:r>
              <a:rPr lang="zh-CN" altLang="en-US" sz="1500" dirty="0">
                <a:solidFill>
                  <a:srgbClr val="EF8340"/>
                </a:solidFill>
                <a:latin typeface="微软雅黑" panose="020B0503020204020204" charset="-122"/>
                <a:ea typeface="微软雅黑" panose="020B0503020204020204" charset="-122"/>
                <a:hlinkClick r:id="rId1" action="ppaction://hlinksldjump"/>
              </a:rPr>
              <a:t>讲</a:t>
            </a:r>
            <a:r>
              <a:rPr lang="zh-CN" altLang="en-US" sz="1500" dirty="0">
                <a:solidFill>
                  <a:srgbClr val="EF8340"/>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2" action="ppaction://hlinksldjump"/>
              </a:rPr>
              <a:t>2</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3" action="ppaction://hlinksldjump"/>
              </a:rPr>
              <a:t>第</a:t>
            </a:r>
            <a:r>
              <a:rPr lang="en-US" altLang="zh-CN" sz="1500" dirty="0">
                <a:solidFill>
                  <a:srgbClr val="EF8340"/>
                </a:solidFill>
                <a:latin typeface="微软雅黑" panose="020B0503020204020204" charset="-122"/>
                <a:ea typeface="微软雅黑" panose="020B0503020204020204" charset="-122"/>
                <a:hlinkClick r:id="rId3" action="ppaction://hlinksldjump"/>
              </a:rPr>
              <a:t>3</a:t>
            </a:r>
            <a:r>
              <a:rPr lang="zh-CN" altLang="en-US" sz="1500" dirty="0">
                <a:solidFill>
                  <a:srgbClr val="EF8340"/>
                </a:solidFill>
                <a:latin typeface="微软雅黑" panose="020B0503020204020204" charset="-122"/>
                <a:ea typeface="微软雅黑" panose="020B0503020204020204" charset="-122"/>
                <a:hlinkClick r:id="rId3"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4" action="ppaction://hlinksldjump"/>
              </a:rPr>
              <a:t>4</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5" action="ppaction://hlinksldjump"/>
              </a:rPr>
              <a:t>第</a:t>
            </a:r>
            <a:r>
              <a:rPr lang="en-US" altLang="zh-CN" sz="1500" dirty="0">
                <a:solidFill>
                  <a:srgbClr val="EF8340"/>
                </a:solidFill>
                <a:latin typeface="微软雅黑" panose="020B0503020204020204" charset="-122"/>
                <a:ea typeface="微软雅黑" panose="020B0503020204020204" charset="-122"/>
                <a:hlinkClick r:id="rId5" action="ppaction://hlinksldjump"/>
              </a:rPr>
              <a:t>5</a:t>
            </a:r>
            <a:r>
              <a:rPr lang="zh-CN" altLang="en-US" sz="1500" dirty="0">
                <a:solidFill>
                  <a:srgbClr val="EF8340"/>
                </a:solidFill>
                <a:latin typeface="微软雅黑" panose="020B0503020204020204" charset="-122"/>
                <a:ea typeface="微软雅黑" panose="020B0503020204020204" charset="-122"/>
                <a:hlinkClick r:id="rId5"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6" action="ppaction://hlinksldjump"/>
              </a:rPr>
              <a:t>微突破</a:t>
            </a:r>
            <a:endParaRPr lang="zh-CN" altLang="en-US" sz="1500" dirty="0">
              <a:solidFill>
                <a:schemeClr val="bg1">
                  <a:lumMod val="50000"/>
                </a:schemeClr>
              </a:solidFill>
              <a:latin typeface="微软雅黑" panose="020B0503020204020204" charset="-122"/>
              <a:ea typeface="微软雅黑" panose="020B0503020204020204" charset="-122"/>
            </a:endParaRPr>
          </a:p>
          <a:p>
            <a:r>
              <a:rPr lang="zh-CN" altLang="en-US" sz="1500" dirty="0">
                <a:solidFill>
                  <a:schemeClr val="bg1">
                    <a:lumMod val="50000"/>
                  </a:schemeClr>
                </a:solidFill>
                <a:latin typeface="微软雅黑" panose="020B0503020204020204" charset="-122"/>
                <a:ea typeface="微软雅黑" panose="020B0503020204020204" charset="-122"/>
              </a:rPr>
              <a:t>  </a:t>
            </a:r>
            <a:endParaRPr lang="zh-CN" altLang="en-US" sz="1500" dirty="0">
              <a:solidFill>
                <a:schemeClr val="bg1">
                  <a:lumMod val="50000"/>
                </a:schemeClr>
              </a:solidFill>
              <a:latin typeface="微软雅黑" panose="020B0503020204020204" charset="-122"/>
              <a:ea typeface="微软雅黑" panose="020B0503020204020204" charset="-122"/>
            </a:endParaRPr>
          </a:p>
          <a:p>
            <a:endParaRPr lang="zh-CN" altLang="en-US" sz="15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438024"/>
            <a:ext cx="758706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小说开头不仅形象地描写了风沙的狂暴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也细致具体地表现了人物的直觉印象与切身感受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烘托并渲染了 “天嚣”的恐怖气氛。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被困队员深陷绝境却调动起所有能量开门救助敲门人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送瓜人在被困队员生死关头奇迹般地出现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这都说明生命奇迹无法解释。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小说善于运用细节表现人物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开门前试验队员一句“桌子上有资料没有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当心被风卷出去”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就体现了科研工作者高度的责任意识。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试验队被困队员与素不相识的送瓜人之间的故事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不仅令人感动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还揭示出一个朴素而有意味的人生道理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帮助别人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也是帮助自己。</a:t>
            </a:r>
            <a:endParaRPr lang="zh-CN" altLang="en-US" sz="1695" dirty="0">
              <a:latin typeface="微软雅黑" panose="020B0503020204020204" charset="-122"/>
              <a:ea typeface="微软雅黑" panose="020B0503020204020204" charset="-122"/>
            </a:endParaRPr>
          </a:p>
        </p:txBody>
      </p:sp>
      <p:grpSp>
        <p:nvGrpSpPr>
          <p:cNvPr id="4" name="组合 12"/>
          <p:cNvGrpSpPr/>
          <p:nvPr/>
        </p:nvGrpSpPr>
        <p:grpSpPr>
          <a:xfrm>
            <a:off x="792670" y="1899604"/>
            <a:ext cx="1366905" cy="417629"/>
            <a:chOff x="2074961" y="4329310"/>
            <a:chExt cx="2905212"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4" cy="570493"/>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28586" y="2350992"/>
          <a:ext cx="7886700" cy="3294380"/>
        </p:xfrm>
        <a:graphic>
          <a:graphicData uri="http://schemas.openxmlformats.org/drawingml/2006/table">
            <a:tbl>
              <a:tblPr firstRow="1" firstCol="1" bandRow="1">
                <a:tableStyleId>{5940675A-B579-460E-94D1-54222C63F5DA}</a:tableStyleId>
              </a:tblPr>
              <a:tblGrid>
                <a:gridCol w="363855"/>
                <a:gridCol w="1557020"/>
                <a:gridCol w="5965825"/>
              </a:tblGrid>
              <a:tr h="419735">
                <a:tc rowSpan="3">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50000"/>
                        </a:lnSpc>
                        <a:spcAft>
                          <a:spcPts val="0"/>
                        </a:spcAft>
                      </a:pPr>
                      <a:r>
                        <a:rPr lang="zh-CN" sz="1695" kern="100" dirty="0">
                          <a:effectLst/>
                          <a:latin typeface="微软雅黑" panose="020B0503020204020204" charset="-122"/>
                          <a:ea typeface="微软雅黑" panose="020B0503020204020204" charset="-122"/>
                        </a:rPr>
                        <a:t>模板</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题干设问</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模板</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777240">
                <a:tc vMerge="1">
                  <a:tcPr/>
                </a:tc>
                <a:tc>
                  <a:txBody>
                    <a:bodyPr/>
                    <a:lstStyle/>
                    <a:p>
                      <a:pPr algn="ctr">
                        <a:lnSpc>
                          <a:spcPct val="15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是一个怎样的人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是一个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思想性格特点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身份地位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097405">
                <a:tc vMerge="1">
                  <a:tcPr/>
                </a:tc>
                <a:tc>
                  <a:txBody>
                    <a:bodyPr/>
                    <a:lstStyle/>
                    <a:p>
                      <a:pPr algn="ctr">
                        <a:lnSpc>
                          <a:spcPct val="15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具有怎样的性格特点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pic>
        <p:nvPicPr>
          <p:cNvPr id="14" name="图片 13"/>
          <p:cNvPicPr/>
          <p:nvPr/>
        </p:nvPicPr>
        <p:blipFill>
          <a:blip r:embed="rId1" cstate="print"/>
          <a:stretch>
            <a:fillRect/>
          </a:stretch>
        </p:blipFill>
        <p:spPr>
          <a:xfrm>
            <a:off x="3380587" y="3461253"/>
            <a:ext cx="3857826" cy="153635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16941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标*的为本考点题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[2019·</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Ⅰ]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理　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鲁　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当两位大员回到京都的时候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别的考察员也大抵陆续回来了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只有禹还在外。他们在家里休息了几天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水利局的同事们就在局里大排筵宴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替他们接风。这一天真是车水马龙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不到黄昏时候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主客就全都到齐了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院子里却已经点起庭燎来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鼎中的牛肉香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一直透到门外虎贲的鼻子跟前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大家就一齐咽口水。酒过三巡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大员们就讲了一些水乡沿途的风景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芦花似雪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泥水如金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黄鳝膏腴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青苔滑溜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等等。微醺之后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才取出大家采集了来的民食来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都装着细巧的木匣子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盖上写着文字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有的是伏羲</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92842" y="1905021"/>
            <a:ext cx="7697024" cy="450913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八卦体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有的是仓颉鬼哭体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大家就先来赏鉴这些字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争论得几乎打架之后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才决定以写着“国泰民安”的一块为第一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因为不但文字质朴难识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有上古淳厚之风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而且立言也很得体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可以宣付史馆的。</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局外面也起了一阵喧嚷。一群乞丐似的大汉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面目黧黑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衣服破旧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竟冲破了断绝交通的界线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闯到局里来了。卫兵们大喝一声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连忙左右交叉了明晃晃的戈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挡住他们的去路。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看明白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当头是一条瘦长的莽汉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粗手粗脚的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怔了一下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大声说。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卫兵们在昏黄中定睛一看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就恭恭敬敬的立正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放他们进去了。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局里的大厅上发生了扰乱。大家一望见一群莽汉们奔来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纷纷都想躲避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但看不见耀眼的兵器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就又硬着头皮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定睛去看。头一个虽然面貌黑瘦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但从神情上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也就认识他正是禹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其余的自然是他的随员。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92842" y="1905021"/>
            <a:ext cx="7697024" cy="4848860"/>
          </a:xfrm>
          <a:prstGeom prst="rect">
            <a:avLst/>
          </a:prstGeom>
          <a:noFill/>
        </p:spPr>
        <p:txBody>
          <a:bodyPr wrap="square" rtlCol="0">
            <a:spAutoFit/>
          </a:bodyPr>
          <a:lstStyle/>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这一吓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把大家的酒意都吓退了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沙沙的一阵衣裳声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立刻都退在下面。禹便一径跨到席上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并不屈膝而坐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却伸开了两脚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把大脚底对着大员们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又不穿袜子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满脚底都是栗子一般的老茧。随员们就分坐在他的左右。</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“大人是今天回京的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一位大胆的属员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膝行而前了一点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恭敬的问。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“你们坐近一点来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禹不答他的询问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只对大家说。“查的怎么样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大员们一面膝行而前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一面面面相觑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列坐在残筵的下面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看见咬过的松皮饼和啃光的牛骨头。非常不自在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却又不敢叫膳夫来收去。</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“禀大人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一位大员终于说。“倒还像个样子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印象甚佳。松皮水草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出产不少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饮料呢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那可丰富得很。百姓都很老实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他们是过惯了的。”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“卑职可是已经拟好了募捐的计划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又一位大员说。“准备开一个奇异食品展览会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另请女隗小姐来做时装表演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来看的可以多一点。”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92842" y="1905021"/>
            <a:ext cx="7697024" cy="4509135"/>
          </a:xfrm>
          <a:prstGeom prst="rect">
            <a:avLst/>
          </a:prstGeom>
          <a:noFill/>
        </p:spPr>
        <p:txBody>
          <a:bodyPr wrap="square" rtlCol="0">
            <a:spAutoFit/>
          </a:bodyPr>
          <a:lstStyle/>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“这很好。”禹说着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向他弯一弯腰。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“不过第一要紧的是赶快派一批大木筏去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把学者们接上高原来。”第三位大员说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学者们有一个公呈在这里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他们以为文化是一国的命脉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学者是文化的灵魂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只要文化存在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华夏也就存在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别的一切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倒还在其次</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“他们以为华夏的人口太多了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第一位大员道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减少一些倒也是致太平之道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况且那些不过是愚民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那喜怒哀乐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也决没有智者所推想的那么精微的。</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“放他妈的屁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禹心里想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但嘴上却大声的说道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我经过查考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知道先前的方法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确是错误了。以后应该用‘导’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不知道诸位的意见怎么样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静得好像坟山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大员们的脸上也显出死色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许多人还觉得自己生了病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明天恐怕要请病假了。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“这是蚩尤的法子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一个勇敢的青年官员悄悄的愤激着。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92842" y="1905021"/>
            <a:ext cx="7841564" cy="4169410"/>
          </a:xfrm>
          <a:prstGeom prst="rect">
            <a:avLst/>
          </a:prstGeom>
          <a:noFill/>
        </p:spPr>
        <p:txBody>
          <a:bodyPr wrap="square" rtlCol="0">
            <a:spAutoFit/>
          </a:bodyPr>
          <a:lstStyle/>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“卑职的愚见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窃以为大人是似乎应该收回成命的。”一位白须白发的大员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这时觉得天下兴亡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系在他的嘴上了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便把心一横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置死生于度外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坚决的抗议道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湮是老大人的成法。‘三年无改于父之道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可谓孝矣。’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老大人升天还不到三年。”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禹一声也不响。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“况且老大人化过多少心力呢。借了上帝的息壤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来湮洪水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虽然触了上帝的恼怒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洪水的深度可也浅了一点了。这似乎还是照例的治下去。”另一位花白须发的大员说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他是禹的母舅的干儿子。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禹一声也不响。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“我看大人还不如‘干父之蛊’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一位胖大官员看得禹不作声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以为他就要折服了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便带些轻薄的大声说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不过脸上还流出着一层油汗。“照着家法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挽回家声。大人大约未必知道人们在怎么讲说老大人罢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92842" y="1905021"/>
            <a:ext cx="7786147" cy="4509135"/>
          </a:xfrm>
          <a:prstGeom prst="rect">
            <a:avLst/>
          </a:prstGeom>
          <a:noFill/>
        </p:spPr>
        <p:txBody>
          <a:bodyPr wrap="square" rtlCol="0">
            <a:spAutoFit/>
          </a:bodyPr>
          <a:lstStyle/>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“要而言之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湮’是世界上已有定评的好法子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白须发的老官恐怕胖子闹出岔子来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就抢着说道。“别的种种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所谓‘摩登’者也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昔者蚩尤氏就坏在这一点上。”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禹微微一笑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我知道的。有人说我的爸爸变了黄熊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也有人说他变了三足鳖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也有人说我在求名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图利。说就是了。我要说的是我查了山泽的情形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征了百姓的意见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已经看透实情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打定主意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无论如何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非‘导’不可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这些同事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也都和我同意的。”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他举手向两旁一指。白须发的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花须发的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小白脸的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胖而流着油汗的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胖而不流油汗的官员们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跟着他的指头看过去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只见一排黑瘦的乞丐似的东西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像铁铸的一样。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274445" algn="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274445">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1988147"/>
            <a:ext cx="758706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下列对本文相关内容和艺术特色的分析鉴赏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第一段中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洪灾中的民间疾苦被筵宴上大啖酒肉的大员们转化为“水乡沿途的风景”等谈资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这不仅是讽刺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更表达了忧愤。</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鲁迅善以细节传神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文中写胖大官员脸上“流出着一层油汗”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与写祥林嫂“眼珠间或一轮”一样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都是以外在细节刻画人物内在特征。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针对禹提出的“导”的治水方法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众大员软硬兼施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口口声声“老大人”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是以所谓“孝”给禹施压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实质上还是反对禹的变革。</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文中有意使用“水利局”“时装表演”“摩登”等现代词语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以游戏笔墨颠覆了“大禹治水”的严肃性与真实性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从而传达出历史的虚无感。</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159729"/>
            <a:ext cx="7813366" cy="30509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695352" y="2289930"/>
            <a:ext cx="7841564" cy="34893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本题考查对文学作品思想内容与艺术特色的综合鉴赏能力。四个选项分别涉及情节作用、人物形象、词句含义、手法以及主旨探究内容。选项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中“颠覆了‘大禹治水’的严肃性与真实性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从而传达出历史的虚无感”说法有误。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是鲁迅改编的中国传统神话“大禹治水”的故事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却隐晦深刻地联系中国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年代的社会现实。“水利局”“时装表演”“摩登”等现代词语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将灾难重重的形势下贪图享乐、粉饰太平、不顾百姓死活的官员学者与埋头苦干、公而忘私的大禹形成对比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影射了国民党政权在国难当头、民不聊生的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年代的倒行逆施。所以不是“颠覆”而是“反衬”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不是“历史的虚无感”而是“历史的沉重感”。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159729"/>
            <a:ext cx="7813366" cy="270711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778528" y="2289930"/>
            <a:ext cx="7758388"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此题综合性比较强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选项既涉及了对文中字词句段的理解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也涉及了对文章主旨的探究和手法的把握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还与教材中“祥林嫂”的形象进行了比较。解答这类题的方法是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快速通读全篇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抓住中心句、关键句理清全文结构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认真品读重要段落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抓住关键段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把握情感内涵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细致咀嚼重要语句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分析人物形象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把握小说主题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对照选项一一排除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得出答案。同时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也提醒考生要熟悉教材的内容。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7532" y="2126691"/>
            <a:ext cx="7509059" cy="196731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817532" y="2262298"/>
            <a:ext cx="7412079"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本题考查理解小说的内容、赏析小说的艺术特色。“这都说明生命奇迹无法解释”理解错误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此处是为了颂扬人性之美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帮助他人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既丰富了人物形象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又凸显了小说主题。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2716" y="3188694"/>
            <a:ext cx="7813366" cy="232990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94519" y="1988512"/>
            <a:ext cx="7587066"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 2.</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鲁迅说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我们从古以来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就有埋头苦干的人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有拼命硬干的人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有为民请命的人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有舍身求法的人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这就是中国的脊梁。”请谈谈本文是如何具体塑造这样的“中国的脊梁”的。</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808617" y="3262748"/>
            <a:ext cx="7841564"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形象描写。将禹及其随员描写为“乞丐似的大汉”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写出艰苦卓绝的实干家形象。②言行描写。文中的禹坚毅寡言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一旦说话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则刚直有力。③对比手法。始终在同众大员的对比中塑造禹及其随员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从而凸显其“中国的脊梁”形象。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本题考查鉴赏文学作品的文学形象和分析作品表现手法的能力。先要判断本文“中国的脊梁”是指“禹”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然后抓住文中刻画禹的相关语句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再点明手法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结合原文展开分析。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159729"/>
            <a:ext cx="7813366" cy="270711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778528" y="2289930"/>
            <a:ext cx="7758388"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要掌握文学作品中塑造人物形象的方法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可分为对人物的正面刻画和侧面描写。正面刻画包括对人物肖像、语言、动作、心理等方面的刻画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侧面描写则指借助其他人物进行对比、衬托。答题时需要依据原文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从不同角度分条进行阐述。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2716" y="2795196"/>
            <a:ext cx="7813366" cy="272340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94519" y="1988512"/>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理水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是鲁迅小说集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故事新编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中的一篇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请从“故事”与“新编”的角度简析本文的基本特征。</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833923" y="2796005"/>
            <a:ext cx="7841564"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①大禹治水的“故事”本身于史有据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作品查考典籍博采文献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富有历史韵味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新编”表现为新的历史讲述方式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如细节虚构、现代语词掺入、杂文笔法使用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作品充满想象力及创造性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对“故事”进行“新编”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着眼于对历史与现实均做出观照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作品具有深刻的思想性。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本题考查分析作品的体裁特征和表现手法的能力。“从‘故事’与‘新编’的角度”是限制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也是对考生的提示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本文“故”在哪里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又“新”在哪里。“故事”在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中指古代“大禹治水”的神话传说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新编”指作者将这一故事结合社会现实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赋予其新的含意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既有对人物的真实描绘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又有对现实社会的讽喻。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159729"/>
            <a:ext cx="7813366" cy="270711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
          <p:cNvSpPr txBox="1"/>
          <p:nvPr/>
        </p:nvSpPr>
        <p:spPr>
          <a:xfrm>
            <a:off x="778528" y="2289930"/>
            <a:ext cx="7758388"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小说具有间接、曲折地反映生活的特点。考场上要抓住这个文体特征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快速地整体阅读。大体分为以下三步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浏览全篇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理清小说三要素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分析各要素意义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明确作品的意图和主旨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研读题干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比对文本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整合前两步结论作答。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48260" y="2015856"/>
            <a:ext cx="7697024" cy="431165"/>
          </a:xfrm>
          <a:prstGeom prst="rect">
            <a:avLst/>
          </a:prstGeom>
          <a:noFill/>
        </p:spPr>
        <p:txBody>
          <a:bodyPr wrap="square" rtlCol="0">
            <a:spAutoFit/>
          </a:bodyPr>
          <a:lstStyle/>
          <a:p>
            <a:pPr indent="0" algn="just" eaLnBrk="1" latinLnBrk="0" hangingPunct="1">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二、指定语段分析人物的心理或性格特点</a:t>
            </a:r>
            <a:endParaRPr lang="en-US" altLang="zh-CN" sz="1695" b="1" dirty="0">
              <a:solidFill>
                <a:srgbClr val="EF8340"/>
              </a:solidFill>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52704" y="2511168"/>
          <a:ext cx="7508875" cy="1139825"/>
        </p:xfrm>
        <a:graphic>
          <a:graphicData uri="http://schemas.openxmlformats.org/drawingml/2006/table">
            <a:tbl>
              <a:tblPr/>
              <a:tblGrid>
                <a:gridCol w="466725"/>
                <a:gridCol w="7042150"/>
              </a:tblGrid>
              <a:tr h="1139825">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可以看出人物怎样的心态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文中画横线的文字对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表现了他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怎样的性格特点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结合文本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的心理变化过程</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39540" y="1889241"/>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9" name="表格 8"/>
          <p:cNvGraphicFramePr>
            <a:graphicFrameLocks noGrp="1"/>
          </p:cNvGraphicFramePr>
          <p:nvPr/>
        </p:nvGraphicFramePr>
        <p:xfrm>
          <a:off x="778528" y="2257938"/>
          <a:ext cx="7508875" cy="3365500"/>
        </p:xfrm>
        <a:graphic>
          <a:graphicData uri="http://schemas.openxmlformats.org/drawingml/2006/table">
            <a:tbl>
              <a:tblPr/>
              <a:tblGrid>
                <a:gridCol w="468630"/>
                <a:gridCol w="7040245"/>
              </a:tblGrid>
              <a:tr h="33655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对人物形象的局部考查往往需要结合小说中对人物的某一方面的描写来进行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多侧重于要求考生揣摩人物的心理、心态、情感。解答此类问题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分三步走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锁定具体语境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抓关键词。看所给画线句子是什么描写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如语言描写、动作描写、肖像描写等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锁定具体语境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抓住描写中的关键词语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看其凸显了人物什么样的性格或心理。</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联系上下文。结合情节推进、故事相关背景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就可以准确把握人物的心理或性格。</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第三步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多角度考虑。答这一类题要多往深处思考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因为这类题的答案往往不止一个</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16941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数学家的爱情</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李伶伶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数学家帮女老板算账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女友帮核实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女老板在旁边收钱。不一会儿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结账的队伍就消失了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剩下最后一位客人。就是这最后一个人的账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让数学家和女友出现了分歧。数学家算出客人应付</a:t>
            </a:r>
            <a:r>
              <a:rPr lang="en-US" altLang="zh-CN" sz="1695" kern="100" dirty="0">
                <a:latin typeface="微软雅黑" panose="020B0503020204020204" charset="-122"/>
                <a:ea typeface="微软雅黑" panose="020B0503020204020204" charset="-122"/>
                <a:cs typeface="Courier New" panose="02070309020205020404" pitchFamily="49" charset="0"/>
              </a:rPr>
              <a:t>182</a:t>
            </a:r>
            <a:r>
              <a:rPr lang="zh-CN" altLang="en-US" sz="1695" kern="100" dirty="0">
                <a:latin typeface="微软雅黑" panose="020B0503020204020204" charset="-122"/>
                <a:ea typeface="微软雅黑" panose="020B0503020204020204" charset="-122"/>
                <a:cs typeface="Courier New" panose="02070309020205020404" pitchFamily="49" charset="0"/>
              </a:rPr>
              <a:t>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女友说是</a:t>
            </a:r>
            <a:r>
              <a:rPr lang="en-US" altLang="zh-CN" sz="1695" kern="100" dirty="0">
                <a:latin typeface="微软雅黑" panose="020B0503020204020204" charset="-122"/>
                <a:ea typeface="微软雅黑" panose="020B0503020204020204" charset="-122"/>
                <a:cs typeface="Courier New" panose="02070309020205020404" pitchFamily="49" charset="0"/>
              </a:rPr>
              <a:t>188</a:t>
            </a:r>
            <a:r>
              <a:rPr lang="zh-CN" altLang="en-US" sz="1695" kern="100" dirty="0">
                <a:latin typeface="微软雅黑" panose="020B0503020204020204" charset="-122"/>
                <a:ea typeface="微软雅黑" panose="020B0503020204020204" charset="-122"/>
                <a:cs typeface="Courier New" panose="02070309020205020404" pitchFamily="49" charset="0"/>
              </a:rPr>
              <a:t>元。让客人自己算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结果跟数学家一样。</a:t>
            </a:r>
            <a:r>
              <a:rPr lang="zh-CN" altLang="en-US" sz="1695" u="sng" kern="100" dirty="0">
                <a:latin typeface="微软雅黑" panose="020B0503020204020204" charset="-122"/>
                <a:ea typeface="微软雅黑" panose="020B0503020204020204" charset="-122"/>
                <a:cs typeface="Courier New" panose="02070309020205020404" pitchFamily="49" charset="0"/>
              </a:rPr>
              <a:t>最后让女老板算</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女老板算完后</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看看数学家又看看他女友</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说</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这位先生算得对。</a:t>
            </a:r>
            <a:r>
              <a:rPr lang="zh-CN" altLang="en-US" sz="1695" kern="100" dirty="0">
                <a:latin typeface="微软雅黑" panose="020B0503020204020204" charset="-122"/>
                <a:ea typeface="微软雅黑" panose="020B0503020204020204" charset="-122"/>
                <a:cs typeface="Courier New" panose="02070309020205020404" pitchFamily="49" charset="0"/>
              </a:rPr>
              <a:t>数学家女友说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你说谎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女老板说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我为什么要说谎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我们三个算的结果都一样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说明你确实算错了。数学家女友说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我没错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不信我重新给你算一遍。客人有点儿不高</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14960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你这人怎么这样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算错了还不承认。女老板说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您别生气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我按您算的结果收钱。客人递过来</a:t>
            </a:r>
            <a:r>
              <a:rPr lang="en-US" altLang="zh-CN" sz="1695" kern="100" dirty="0">
                <a:latin typeface="微软雅黑" panose="020B0503020204020204" charset="-122"/>
                <a:ea typeface="微软雅黑" panose="020B0503020204020204" charset="-122"/>
                <a:cs typeface="Courier New" panose="02070309020205020404" pitchFamily="49" charset="0"/>
              </a:rPr>
              <a:t>200</a:t>
            </a:r>
            <a:r>
              <a:rPr lang="zh-CN" altLang="en-US" sz="1695" kern="100" dirty="0">
                <a:latin typeface="微软雅黑" panose="020B0503020204020204" charset="-122"/>
                <a:ea typeface="微软雅黑" panose="020B0503020204020204" charset="-122"/>
                <a:cs typeface="Courier New" panose="02070309020205020404" pitchFamily="49" charset="0"/>
              </a:rPr>
              <a:t>元钱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女老板找给他</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元。客人拿着找回的零钱走了。</a:t>
            </a:r>
            <a:r>
              <a:rPr lang="zh-CN" altLang="en-US" sz="1695" u="sng" kern="100" dirty="0">
                <a:latin typeface="微软雅黑" panose="020B0503020204020204" charset="-122"/>
                <a:ea typeface="微软雅黑" panose="020B0503020204020204" charset="-122"/>
                <a:cs typeface="Courier New" panose="02070309020205020404" pitchFamily="49" charset="0"/>
              </a:rPr>
              <a:t>数学家女友气愤不已</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她看看女老板</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又看看数学家</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一句话没说就走了。</a:t>
            </a:r>
            <a:r>
              <a:rPr lang="zh-CN" altLang="en-US" sz="1695" kern="100" dirty="0">
                <a:latin typeface="微软雅黑" panose="020B0503020204020204" charset="-122"/>
                <a:ea typeface="微软雅黑" panose="020B0503020204020204" charset="-122"/>
                <a:cs typeface="Courier New" panose="02070309020205020404" pitchFamily="49" charset="0"/>
              </a:rPr>
              <a:t>数学家跑出去追女友。女友说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除非你承认自己算错了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否则别再来找我。数学家觉得女友不讲道理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就没再找她。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女老板很感激数学家那天帮她算账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他再去喝咖啡时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说啥也不要钱。一来二去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两个人成了朋友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后来又成了恋人。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小说选刊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有改动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84783" y="1879660"/>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小说中画线句子分别写到女老板和数学家女友两次“看看”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试就此对人物心理加以分析。</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13592" y="2680582"/>
            <a:ext cx="7961038" cy="274344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06983" y="2667825"/>
            <a:ext cx="7841564"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①女老板的两次“看看”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表明她已经知道数学家算错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但对是否说明真相有些犹豫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最终选择了偏向数学家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透露了对他的好感。②数学家女友的两次“看看”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表明了她的不解和气愤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她觉得这两个人不可理喻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于是愤怒而离开。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要明确“看看”的主语是谁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对象是谁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要联系上下文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特别是画线句子所在段的情节。第一个句子写的是“女老板”分别看数学家及其女友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女老板的“看看”是在揣测两人的关系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并思索在两个人的答案中选择支持谁的答案为好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第二个句子写的是数学家女友分别看女老板和数学家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她的“看看”是对两个人都不认可自己答案的怀疑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以及对数学家的失望。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152" y="1888240"/>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形象的作用</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TextBox 68"/>
          <p:cNvSpPr txBox="1"/>
          <p:nvPr/>
        </p:nvSpPr>
        <p:spPr>
          <a:xfrm>
            <a:off x="696393" y="2209817"/>
            <a:ext cx="7699470"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一、人物形象的作用</a:t>
            </a:r>
            <a:endParaRPr lang="en-US" altLang="zh-CN" sz="1695" dirty="0">
              <a:latin typeface="微软雅黑" panose="020B0503020204020204" charset="-122"/>
              <a:ea typeface="微软雅黑" panose="020B0503020204020204" charset="-122"/>
            </a:endParaRPr>
          </a:p>
        </p:txBody>
      </p:sp>
      <p:graphicFrame>
        <p:nvGraphicFramePr>
          <p:cNvPr id="15" name="表格 14"/>
          <p:cNvGraphicFramePr>
            <a:graphicFrameLocks noGrp="1"/>
          </p:cNvGraphicFramePr>
          <p:nvPr/>
        </p:nvGraphicFramePr>
        <p:xfrm>
          <a:off x="803677" y="3013369"/>
          <a:ext cx="7508875" cy="2244090"/>
        </p:xfrm>
        <a:graphic>
          <a:graphicData uri="http://schemas.openxmlformats.org/drawingml/2006/table">
            <a:tbl>
              <a:tblPr/>
              <a:tblGrid>
                <a:gridCol w="419100"/>
                <a:gridCol w="7089775"/>
              </a:tblGrid>
              <a:tr h="224409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主要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小说的人物形象众多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其中处于中心地位、被作者着力塑造的就是小说的主要人物。塑造人物是小说的核心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但不是根本目的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小说的最终落脚点是借助形象透露出作者对社会生活的某些方面的感受和体会。人物形象的典型性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即人物形象折射出的社会现象以及带给人们的某种启示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是主要人物形象承担的重要任务。简言之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主要人物承担着揭示小说主题的作用。如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祝福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中揭露封建礼教的罪恶这一主题就是由祥林嫂这个形象来完成的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3" name="TextBox 12"/>
          <p:cNvSpPr txBox="1"/>
          <p:nvPr/>
        </p:nvSpPr>
        <p:spPr>
          <a:xfrm>
            <a:off x="3907052" y="2630140"/>
            <a:ext cx="997513"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8" y="3513451"/>
            <a:ext cx="7596427" cy="177520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872949" y="3582571"/>
            <a:ext cx="7398225"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①省去许多不必要的叙述交代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使情节更简洁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集中描写人物在特定环境下的状态与感受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使主题更突出。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本题考查情节安排的技巧。可以从情节、人物形象和主题三个角度分析。本文紧扣“渴”展开故事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自然环境描写和人物的内心世界、行为举止皆源于“渴”这一中心。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15661"/>
            <a:ext cx="7614556" cy="135445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小说以“渴”为中心谋篇布局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这有什么好处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请简要说明。</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68"/>
          <p:cNvSpPr txBox="1"/>
          <p:nvPr/>
        </p:nvSpPr>
        <p:spPr>
          <a:xfrm>
            <a:off x="831386" y="1905021"/>
            <a:ext cx="7564477"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15" name="表格 14"/>
          <p:cNvGraphicFramePr>
            <a:graphicFrameLocks noGrp="1"/>
          </p:cNvGraphicFramePr>
          <p:nvPr/>
        </p:nvGraphicFramePr>
        <p:xfrm>
          <a:off x="803677" y="2265234"/>
          <a:ext cx="7508875" cy="3028950"/>
        </p:xfrm>
        <a:graphic>
          <a:graphicData uri="http://schemas.openxmlformats.org/drawingml/2006/table">
            <a:tbl>
              <a:tblPr/>
              <a:tblGrid>
                <a:gridCol w="419100"/>
                <a:gridCol w="7089775"/>
              </a:tblGrid>
              <a:tr h="302895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a:t>
                      </a:r>
                      <a:r>
                        <a:rPr lang="zh-CN" sz="1695" kern="100" dirty="0">
                          <a:solidFill>
                            <a:schemeClr val="tx1"/>
                          </a:solidFill>
                          <a:latin typeface="微软雅黑" panose="020B0503020204020204" charset="-122"/>
                          <a:ea typeface="微软雅黑" panose="020B0503020204020204" charset="-122"/>
                          <a:cs typeface="Times New Roman" panose="02020603050405020304"/>
                        </a:rPr>
                        <a:t>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次要人物即陪衬人物或线索人物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它的作用一般有以下几个方面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牵线搭桥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推动情节。在一些小说中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主要人物的一举一动、一颦一笑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往往可以从次要人物的眼睛里看出来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对人物的感受、评论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往往从次要人物的嘴里说出来。通过次要人物的见闻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把故事相关的情节自然地融合在一起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推动情节发展。他们的出现主要担当特定的角色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完成一定的叙事功用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常常起到线索的作用。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侧面衬托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个性鲜明。次要人物可以将原本单调的故事情节衬托得生动有趣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凸显主要人物的品质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表达思想感情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使主要人物更加鲜明清晰。</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68"/>
          <p:cNvSpPr txBox="1"/>
          <p:nvPr/>
        </p:nvSpPr>
        <p:spPr>
          <a:xfrm>
            <a:off x="831386" y="1905021"/>
            <a:ext cx="7564477"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15" name="表格 14"/>
          <p:cNvGraphicFramePr>
            <a:graphicFrameLocks noGrp="1"/>
          </p:cNvGraphicFramePr>
          <p:nvPr/>
        </p:nvGraphicFramePr>
        <p:xfrm>
          <a:off x="803677" y="2265234"/>
          <a:ext cx="7508875" cy="2692400"/>
        </p:xfrm>
        <a:graphic>
          <a:graphicData uri="http://schemas.openxmlformats.org/drawingml/2006/table">
            <a:tbl>
              <a:tblPr/>
              <a:tblGrid>
                <a:gridCol w="419100"/>
                <a:gridCol w="7089775"/>
              </a:tblGrid>
              <a:tr h="269240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a:t>
                      </a:r>
                      <a:r>
                        <a:rPr lang="zh-CN" sz="1695" kern="100" dirty="0">
                          <a:solidFill>
                            <a:schemeClr val="tx1"/>
                          </a:solidFill>
                          <a:latin typeface="微软雅黑" panose="020B0503020204020204" charset="-122"/>
                          <a:ea typeface="微软雅黑" panose="020B0503020204020204" charset="-122"/>
                          <a:cs typeface="Times New Roman" panose="02020603050405020304"/>
                        </a:rPr>
                        <a:t>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渲染气氛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奠定基调。很多小说中次要人物的出现为主要人物的活动提供了具体环境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起到了渲染气氛、奠定感情基调的作用。渲染气氛的次要人物多是群体人物。</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增添魅力。次要人物的设置是为塑造主要人物服务的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更是为揭示小说主题服务的。小说对次要人物的刻画貌似平淡轻松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实则蕴含着厚重的力量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既揭示了小说的主题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又增添了小说的艺术感染力。如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祝福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中的“我”就揭示了当时社会中具有现代意识的小资产阶级知识分子在新旧历史交替时期种种精神上的矛盾</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696060" y="2292943"/>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3"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59095" y="2736281"/>
          <a:ext cx="7508875" cy="2692400"/>
        </p:xfrm>
        <a:graphic>
          <a:graphicData uri="http://schemas.openxmlformats.org/drawingml/2006/table">
            <a:tbl>
              <a:tblPr/>
              <a:tblGrid>
                <a:gridCol w="443230"/>
                <a:gridCol w="499110"/>
                <a:gridCol w="6566535"/>
              </a:tblGrid>
              <a:tr h="134620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主要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这一人物形象分析作品主旨。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这一人物形象谈谈小说给你的启示。</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这一人物形象的艺术价值。</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作者刻画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这一人物有什么用意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次要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人物形象在小说中起怎样的作用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人物形象揭示了怎样的主题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这一人物形象的艺术价值。</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对塑造主要人物有什么作用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3907052" y="2098982"/>
            <a:ext cx="997513"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774036" y="1943270"/>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3"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59095" y="2331191"/>
          <a:ext cx="7508875" cy="1453515"/>
        </p:xfrm>
        <a:graphic>
          <a:graphicData uri="http://schemas.openxmlformats.org/drawingml/2006/table">
            <a:tbl>
              <a:tblPr/>
              <a:tblGrid>
                <a:gridCol w="748030"/>
                <a:gridCol w="6760845"/>
              </a:tblGrid>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题干中常有“人物”“作用”“主人公”“次要人物”等字样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8041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审准是主要人物形象还是次要人物形象。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分清次要人物是线索人物还是陪衬人物</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03677" y="2387857"/>
          <a:ext cx="7425690" cy="3178810"/>
        </p:xfrm>
        <a:graphic>
          <a:graphicData uri="http://schemas.openxmlformats.org/drawingml/2006/table">
            <a:tbl>
              <a:tblPr/>
              <a:tblGrid>
                <a:gridCol w="276860"/>
                <a:gridCol w="527050"/>
                <a:gridCol w="969010"/>
                <a:gridCol w="5652770"/>
              </a:tblGrid>
              <a:tr h="348615">
                <a:tc rowSpan="4">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主要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分析主要人物形象的作用“三考虑”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742315">
                <a:tc vMerge="1">
                  <a:tcPr/>
                </a:tc>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考虑对情节的作用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分析主要人物的性格特点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考虑其对情节的推进作用。如果人物性格发生了变化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就要考虑情节是否发生了变化</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1680">
                <a:tc vMerge="1">
                  <a:tcPr/>
                </a:tc>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考虑对主题的作用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分析人物形象的典型性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考虑对文章主题的作用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也就是作者塑造人物的用意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反映社会现实和寄托情感</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a:tc>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考虑对社会的作用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也就是分析人物形象的社会意义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结合社会现实深切理解人物对当代社会的思想指导等方面的作用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以及分析人物形象的艺术价值给人们带来的某种启示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这也是作品的真正写作意图</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03677" y="2325132"/>
          <a:ext cx="7425690" cy="3049905"/>
        </p:xfrm>
        <a:graphic>
          <a:graphicData uri="http://schemas.openxmlformats.org/drawingml/2006/table">
            <a:tbl>
              <a:tblPr/>
              <a:tblGrid>
                <a:gridCol w="304800"/>
                <a:gridCol w="499110"/>
                <a:gridCol w="1578610"/>
                <a:gridCol w="5043170"/>
              </a:tblGrid>
              <a:tr h="492760">
                <a:tc rowSpan="4">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a:t>
                      </a:r>
                      <a:r>
                        <a:rPr lang="zh-CN" sz="1695" kern="100" dirty="0">
                          <a:solidFill>
                            <a:schemeClr val="tx1"/>
                          </a:solidFill>
                          <a:latin typeface="微软雅黑" panose="020B0503020204020204" charset="-122"/>
                          <a:ea typeface="微软雅黑" panose="020B0503020204020204" charset="-122"/>
                          <a:cs typeface="Times New Roman" panose="02020603050405020304"/>
                        </a:rPr>
                        <a:t>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分析次要人物形象的作用“五考虑”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009650">
                <a:tc vMerge="1">
                  <a:tcPr/>
                </a:tc>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从“自身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次要人物不只是一个线索或情节上的关联人物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有的自身还具有鲜明的性格特点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其具有的作用首先是自身的作用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4395">
                <a:tc vMerge="1">
                  <a:tcPr/>
                </a:tc>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从“衬托主要</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衬托主要人物是次要人物的主要作用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衬托有正衬和反衬两种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要指明是哪种衬托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是怎样衬托的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从“情节</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考虑是否起线索作用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是否推动故事情节发展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03677" y="2325132"/>
          <a:ext cx="7425690" cy="2417445"/>
        </p:xfrm>
        <a:graphic>
          <a:graphicData uri="http://schemas.openxmlformats.org/drawingml/2006/table">
            <a:tbl>
              <a:tblPr/>
              <a:tblGrid>
                <a:gridCol w="443230"/>
                <a:gridCol w="443230"/>
                <a:gridCol w="1330325"/>
                <a:gridCol w="5208905"/>
              </a:tblGrid>
              <a:tr h="560705">
                <a:tc rowSpan="3">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次</a:t>
                      </a:r>
                      <a:r>
                        <a:rPr lang="zh-CN" sz="1695" kern="100" dirty="0">
                          <a:solidFill>
                            <a:schemeClr val="tx1"/>
                          </a:solidFill>
                          <a:latin typeface="微软雅黑" panose="020B0503020204020204" charset="-122"/>
                          <a:ea typeface="微软雅黑" panose="020B0503020204020204" charset="-122"/>
                          <a:cs typeface="Times New Roman" panose="02020603050405020304"/>
                        </a:rPr>
                        <a:t>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分析次要人物形象的作用“五考虑”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84709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从“主题</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次要人物与主要人物一起丰富、深化了主题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从“‘我’</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的作用”考虑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小说中的“我”是一个特殊人物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它不同于散文中的“我”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它是小说中的人物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不是作者自己。因为是第一人称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也有作为见证人增强小说的真实性的作用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17067" marR="1706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03677" y="2325132"/>
          <a:ext cx="7647305" cy="2355850"/>
        </p:xfrm>
        <a:graphic>
          <a:graphicData uri="http://schemas.openxmlformats.org/drawingml/2006/table">
            <a:tbl>
              <a:tblPr/>
              <a:tblGrid>
                <a:gridCol w="526415"/>
                <a:gridCol w="7120890"/>
              </a:tblGrid>
              <a:tr h="23558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文章通过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形象的塑造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等方面起到了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作用。如下图示意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17+6.EPS"/>
          <p:cNvPicPr/>
          <p:nvPr/>
        </p:nvPicPr>
        <p:blipFill>
          <a:blip r:embed="rId1"/>
          <a:stretch>
            <a:fillRect/>
          </a:stretch>
        </p:blipFill>
        <p:spPr>
          <a:xfrm>
            <a:off x="2272239" y="3151913"/>
            <a:ext cx="4184015" cy="135772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5968" y="1988147"/>
            <a:ext cx="7617115"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捡烂纸的老头</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汪曾祺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烤肉刘早就不卖烤肉了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不过虎坊桥一带的人都还叫它烤肉刘。这是一家平民化的回民馆子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地方不小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东西实惠。卖大锅菜。炒辣豆腐、炒豆角、炒蒜苗、炒洋白菜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比较贵一点是黄焖羊肉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也就是块儿来钱一小碗。在后面做得了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用脸盆端出来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倒在几个深深的铁罐里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下面用微火煨着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倒总是温和的。有时也卖小勺炒菜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大葱炮羊肉、干炸丸子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它似蜜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主食有米饭、花卷、芝麻烧饼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罗丝转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卖面条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浇炸酱、浇卤。夏天卖麻酱面。卖馅儿饼。烙饼的炉紧挨着门脸儿。一进门就听到饼铛里的油吱吱喳喳地响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饼香扑鼻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很诱人。</a:t>
            </a: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16963"/>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烤肉刘的买卖不错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一到饭口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尤其是中午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人总是满的。附近有几个小工厂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厂里没有食堂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烤肉刘就是他们的食堂。工人们都正在壮年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馅饼至少得来五个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半斤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一瓶啤酒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二两白的。女工则多半是拿一个饭盒来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买馅饼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或炒豆腐、花卷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带到车间里去吃。有一些退了休的职工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不爱吃家里的饭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爱上烤肉刘来吃“野食”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想吃什么要点什么。有一个文质彬彬的主儿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原来当会计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他每天都到烤肉刘这儿来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他和家里人说定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每天两块钱的“挑费”</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都扔在这儿。有一个煤站的副经理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现在也还参加劳动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手指甲缝都是黑的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他在烤肉刘吃了十来年了。他来了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没座位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服务员即刻从后面把他们自己坐的凳子提出一张来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把他安排在一个旮旯里。有炮肉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他总是来一盘炮肉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仨烧饼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二两酒。给他炮的这一盘肉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够别人的两盘。因为烤肉刘指着他保证用煤。这些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都是老主顾。还有一些流动客人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东北的、山西</a:t>
            </a: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3067132"/>
            <a:ext cx="7592186" cy="235689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78528" y="3143731"/>
            <a:ext cx="7506500"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①小说人物“他”所知有限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这样写很真实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故事戛然而止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强化了小说的神秘氛围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打破读者的心理预期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留下了更多想象回味的空间。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本题考查分析小说结构安排。先明确结尾的形式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再从结尾所用技巧的作用、情节安排、读者的阅读感受和体验等几个角度答题。小说结尾留白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给人留下想象的空间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与“谜”吻合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叙述视角上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采用有限视角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读者想弄清楚一切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但小说结尾却留下了悬念。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15661"/>
            <a:ext cx="7614556" cy="10788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 </a:t>
            </a: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小说小说以一个没有谜底的“美好的谜”结尾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这样处理有怎样的艺术效果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请结合作品进行分析。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889351"/>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的、保定的、石家庄的。大包小包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五颜六色。男人用手指甲剔牙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女人敞开怀喂奶。</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有一个人是每天必到的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午晚两餐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都在这里。这条街上人都认识他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是个捡烂纸的。他穿得很破烂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总是一件油乎乎的烂棉袄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腰里系一根烂麻绳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没有衬衣。脸上说不清是什么颜色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好像是浅黄的。说不清有多大岁数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六十几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七十几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一嘴牙七长八短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残缺不全。你吃点软和的花卷、面条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不好么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他总是要三个烧饼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歪着脑袋努力地啃啮。烧饼吃完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站起身子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找一个别人用过的碗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他可不在乎这个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自言自语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跟他们寻一口面汤。”喝了面汤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没人理他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因为不知道他是向谁说的。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889351"/>
            <a:ext cx="7697024"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他和几个小伙子一桌。一个小伙子看了他一眼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跟同伴小声说了句什么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他多了心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你说谁啊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小伙子没有理他。他放下烧饼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跑到店堂当间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这是要打架。北京人过去打架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都到当街去打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不在店铺里打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免得损坏人家的东西搅了人家的买卖。“出来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是叫阵。没人劝。压根儿就没人注意他。打架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这么个糟老头子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这老头可真是糟。从里糟到外。这几个小伙子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随便哪一个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出去一拳准能把他揍趴下。小伙子们看看他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不理他。</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这么个糟老头子想打架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是真的吗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他会打架吗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年轻的时候打过架吗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看样子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他没打过架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他哪是耍胳膊的人哪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他这是干什么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虚张声势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也说不上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无声势可言。没有人把他当一回事。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没人理他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他悻悻地回到座位上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把没吃完的烧饼很费劲地啃完了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情绪已经平复下来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本来也没有多大情绪。“跟他们寻口汤去。”喝了两口面汤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回见</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有几天没看见捡烂纸的老头了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听煤站的副经理说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他死了。死后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在他的破席子底下发现八千多块钱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一沓一沓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用麻筋捆得很整齐。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他攒下这些钱干什么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汪曾祺全集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第二卷</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挑费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京津冀方言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指家庭日常生活开支。</a:t>
            </a: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3207330"/>
            <a:ext cx="7921691" cy="196731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23549" y="1928958"/>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你认为作者刻画“捡烂纸的老头”这一人物有什么用意</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23549" y="3449019"/>
            <a:ext cx="7841564"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①作者刻画这个“老头”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意在揭示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即使是看似微贱、遭人轻视的小人物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也有丰富、复杂的内心世界和自己的尊严。②作者以深切的人文关怀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呼唤人们关注那些处于生活底层和社会边缘的小人物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给予他们更多的同情、理解和尊重。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5870" y="2098982"/>
            <a:ext cx="7813366" cy="304795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78528" y="2268624"/>
            <a:ext cx="7841564"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本题考查分析主要人物形象的作用。从“捡烂纸的老头”自身的角度考虑这一形象所体现的社会意义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从“一天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他和几个小伙子一桌。一个小伙子看了他一眼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跟同伴小声说了句什么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他多了心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你说谁啊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小伙子没有理他。他放下烧饼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跑到店堂当间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这个地位卑微的老头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内心有着强烈的尊严意识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希望得到起码的尊重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不愿受到别人轻慢。从作者的态度的角度考虑“捡烂纸的老头”这一形象对表现主题的作用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从“小伙子没有理他”“没有人把他当一回事”等可以看出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作者对老头受到周围人们漠视是十分同情的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作者是在呼吁人们对生活底层和社会边缘人物多一些同情、理解和尊重。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64368" y="2819408"/>
            <a:ext cx="7921691" cy="241153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23549" y="1928958"/>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次要人物形象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第四段文字中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出现了“一个小伙子”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这一次要人物在这篇小说中起着怎样的作用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23549" y="2834016"/>
            <a:ext cx="7841564"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①衬托“捡烂纸的老头”。因为小伙子“看了他一眼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跟同伴小声说了句什么”这种随意的言行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或许是不尊重老人的表现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小伙子的随意衬托出老人拥有“自尊”。②推动情节发展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掀起波澜。这一段是小说描写主要人物最有特色的段落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主要人物的言行举止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是由“一个小伙子”引起的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这一人物起到了推动情节发展的作用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还掀起了情节发展过程中的矛盾激化的波澜。③点明主旨。通过刻画“一个小伙子”的形象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点明每个人都有自己的尊严。人们对生活底层和社会边缘人物要多一些同情、理解和尊重。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806726" y="2265004"/>
            <a:ext cx="7813366" cy="304795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78528" y="2268624"/>
            <a:ext cx="7841564"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注意从“一个小伙子”与主要人物、情节发展及主题的关系方面入手思考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他实际上是作者的巧妙安排。</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dirty="0">
                    <a:solidFill>
                      <a:srgbClr val="EF8340"/>
                    </a:solidFill>
                    <a:latin typeface="微软雅黑" panose="020B0503020204020204" charset="-122"/>
                    <a:ea typeface="微软雅黑" panose="020B0503020204020204" charset="-122"/>
                  </a:rPr>
                  <a:t>考点技法精讲</a:t>
                </a:r>
                <a:endParaRPr lang="zh-CN" altLang="en-US" sz="2000"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2631808"/>
            <a:ext cx="7697024" cy="2470150"/>
          </a:xfrm>
          <a:prstGeom prst="rect">
            <a:avLst/>
          </a:prstGeom>
          <a:noFill/>
        </p:spPr>
        <p:txBody>
          <a:bodyPr wrap="square" rtlCol="0">
            <a:spAutoFit/>
          </a:bodyPr>
          <a:lstStyle/>
          <a:p>
            <a:pPr indent="977900"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小说中物象的基本作用有</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突出人物性格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揭示深化主题</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反复出现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串起相关情节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从而成为全文的线索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兼有使结构更加严谨的作用</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衬托环境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或者具有象征意义。分析物象的作用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要结合文本内容具体分析物象的作用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要注意物象的类别与特征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像“太阳”“雪”“竹”“梅”等物象属自然环境中的一部分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本身就具有环境描写的作用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要特别注意它们在渲染气氛、铺设背景中的作用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像与人物密切相关的物象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要特别注意它们在表现人物方面的作用。其次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要注意物象出现的位置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尤其是反复出现的位置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要结合上下文来分析。</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4" name="TextBox 68"/>
          <p:cNvSpPr txBox="1"/>
          <p:nvPr/>
        </p:nvSpPr>
        <p:spPr>
          <a:xfrm>
            <a:off x="696393" y="1916973"/>
            <a:ext cx="7671762" cy="43116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二、物象的作用</a:t>
            </a:r>
            <a:endParaRPr lang="en-US" altLang="zh-CN" sz="1695" b="1" dirty="0">
              <a:latin typeface="微软雅黑" panose="020B0503020204020204" charset="-122"/>
              <a:ea typeface="微软雅黑" panose="020B0503020204020204" charset="-122"/>
            </a:endParaRPr>
          </a:p>
        </p:txBody>
      </p:sp>
      <p:sp>
        <p:nvSpPr>
          <p:cNvPr id="13" name="TextBox 12"/>
          <p:cNvSpPr txBox="1"/>
          <p:nvPr/>
        </p:nvSpPr>
        <p:spPr>
          <a:xfrm>
            <a:off x="3907052" y="2285792"/>
            <a:ext cx="997513"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3"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03677" y="2680864"/>
          <a:ext cx="7480935" cy="2019300"/>
        </p:xfrm>
        <a:graphic>
          <a:graphicData uri="http://schemas.openxmlformats.org/drawingml/2006/table">
            <a:tbl>
              <a:tblPr/>
              <a:tblGrid>
                <a:gridCol w="473075"/>
                <a:gridCol w="7007860"/>
              </a:tblGrid>
              <a:tr h="20193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为中心叙事写人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这样处理有什么好处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小说多次写到“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分别有什么意图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对小说的艺术表现有什么作用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小说用不少笔墨写“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这对环境描写和人物刻画各有什么作用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TextBox 10"/>
          <p:cNvSpPr txBox="1"/>
          <p:nvPr/>
        </p:nvSpPr>
        <p:spPr>
          <a:xfrm>
            <a:off x="3907052" y="2237526"/>
            <a:ext cx="997513"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831386" y="2043565"/>
            <a:ext cx="756169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3"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486904"/>
          <a:ext cx="7675245" cy="2809875"/>
        </p:xfrm>
        <a:graphic>
          <a:graphicData uri="http://schemas.openxmlformats.org/drawingml/2006/table">
            <a:tbl>
              <a:tblPr firstRow="1" firstCol="1" bandRow="1">
                <a:tableStyleId>{5940675A-B579-460E-94D1-54222C63F5DA}</a:tableStyleId>
              </a:tblPr>
              <a:tblGrid>
                <a:gridCol w="441960"/>
                <a:gridCol w="533400"/>
                <a:gridCol w="6699885"/>
              </a:tblGrid>
              <a:tr h="388620">
                <a:tc rowSpan="4">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分析物象作用五方面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822325">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自身</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物象作为小说形象的一个组成部分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有它自身的独到特点、作用和审美价值</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丰富了文章的内容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2962" marR="22962" marT="0" marB="0" anchor="ctr"/>
                </a:tc>
              </a:tr>
              <a:tr h="77724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环境</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物象衬托了环境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要看其对时代特点氛围做了怎样的揭示或暗示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看其具有什么样的象征意义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2962" marR="22962" marT="0" marB="0" anchor="ctr"/>
                </a:tc>
              </a:tr>
              <a:tr h="82169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人物</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物象衬托了人物品格</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突出了人物形象。应格外注意物象本身的特点对主要人物的映衬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如梅、玉、竹等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2962" marR="22962" marT="0" marB="0" anchor="ctr"/>
                </a:tc>
              </a:tr>
            </a:tbl>
          </a:graphicData>
        </a:graphic>
      </p:graphicFrame>
      <p:sp>
        <p:nvSpPr>
          <p:cNvPr id="3" name="Rectangle 1"/>
          <p:cNvSpPr>
            <a:spLocks noChangeArrowheads="1"/>
          </p:cNvSpPr>
          <p:nvPr/>
        </p:nvSpPr>
        <p:spPr bwMode="auto">
          <a:xfrm>
            <a:off x="1042756" y="210491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0217" y="3131961"/>
            <a:ext cx="7725891" cy="23735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816140" y="3245942"/>
            <a:ext cx="7645378"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①开端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渲染工地环境恶劣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严重缺水。②发展一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他”听着狂风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想着基地首长一定牵挂着小试验队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但无能为力。发展二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试验队被困队员们艰难地合力援救蒙古族求助者。③高潮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被援救者请试验队被困队员们吃西瓜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救助大家于危难之中。④结局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送瓜人来龙去脉之谜等都成为试验队被困队员美好的记忆。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抓住小说中主要的矛盾冲突、重要场面、重要事件等几个方面进行概括。围绕“救助蒙古族同胞”以及由此引发的一系列事情作答。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59095" y="1975624"/>
            <a:ext cx="1445040" cy="398780"/>
            <a:chOff x="2074961" y="4325182"/>
            <a:chExt cx="3367237" cy="634695"/>
          </a:xfrm>
        </p:grpSpPr>
        <p:pic>
          <p:nvPicPr>
            <p:cNvPr id="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9" name="矩形 8"/>
            <p:cNvSpPr/>
            <p:nvPr/>
          </p:nvSpPr>
          <p:spPr>
            <a:xfrm>
              <a:off x="2074961" y="4325182"/>
              <a:ext cx="3367237" cy="634695"/>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831552" y="2348708"/>
            <a:ext cx="761455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请梳理出小说的行文思路。</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831386" y="2043565"/>
            <a:ext cx="756169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3"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486904"/>
          <a:ext cx="7675245" cy="2493010"/>
        </p:xfrm>
        <a:graphic>
          <a:graphicData uri="http://schemas.openxmlformats.org/drawingml/2006/table">
            <a:tbl>
              <a:tblPr firstRow="1" firstCol="1" bandRow="1">
                <a:tableStyleId>{5940675A-B579-460E-94D1-54222C63F5DA}</a:tableStyleId>
              </a:tblPr>
              <a:tblGrid>
                <a:gridCol w="441960"/>
                <a:gridCol w="608330"/>
                <a:gridCol w="6624955"/>
              </a:tblGrid>
              <a:tr h="388620">
                <a:tc rowSpan="3">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分析物象作用五方面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132715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情节</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物象往往是组织和推动情节发展的线索物件。物象反复出现</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串起相关情节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从而成为全文的线索</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兼有使结构更加严谨的作用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2962" marR="22962" marT="0" marB="0" anchor="ctr"/>
                </a:tc>
              </a:tr>
              <a:tr h="77724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点题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物象揭示了怎样的主题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2962" marR="22962" marT="0" marB="0" anchor="ctr"/>
                </a:tc>
              </a:tr>
            </a:tbl>
          </a:graphicData>
        </a:graphic>
      </p:graphicFrame>
      <p:sp>
        <p:nvSpPr>
          <p:cNvPr id="3" name="Rectangle 1"/>
          <p:cNvSpPr>
            <a:spLocks noChangeArrowheads="1"/>
          </p:cNvSpPr>
          <p:nvPr/>
        </p:nvSpPr>
        <p:spPr bwMode="auto">
          <a:xfrm>
            <a:off x="1042756" y="210491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4256" y="1915071"/>
            <a:ext cx="7697024"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小步舞</a:t>
            </a:r>
            <a:endParaRPr lang="zh-CN" altLang="en-US" sz="1695" b="1"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莫泊桑</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大灾大难不会让我悲伤。我亲眼目睹过战争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人类的残酷暴行令我们发出恐惧和愤怒的呐喊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但绝不会令我们像看到某些让人感伤的小事那样背上起鸡皮疙瘩。有那么两三件事至今清晰地呈现在我眼前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它们像针扎似的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在我的内心深处留下又细又长的创伤。我就跟您讲讲其中的一件吧。</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那时我还年轻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有点多愁善感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不太喜欢喧闹。我最喜爱的享受之一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就是早上独自一人在卢森堡公园的苗圃里散步。</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71173" y="1927587"/>
            <a:ext cx="7921911"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这是一座似乎被人遗忘的上个世纪的花园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一座像老妇人的温柔微笑一样依然美丽的花园。绿篱隔出一条条狭窄、规整的小径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显得非常幽静。在这迷人的小树林里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有一个角落完全被蜜蜂占据。它们的小窝坐落在木板上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朝着太阳打开顶针般大的小门。走在小路上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随时都能看到嗡嗡叫的金黄色的蜜蜂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它们是这片和平地带真正的主人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清幽小径上真正的漫步者。</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我不久就发现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经常到这里来的不只我一人。我有时也会迎面遇上一个小老头儿。</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他穿一双带银扣的皮鞋、一条带遮门襟的短套裤和一件棕褐色的长礼服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戴一顶长绒毛宽檐的怪诞的灰礼帽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想必是太古年代的古董。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他长得很瘦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几乎是皮包骨头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他爱做鬼脸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也常带微笑。他手里总拿着一根金镶头的华丽的手杖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这手杖对他来说一定有着某种不同寻常的纪念意义。</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71173" y="1927587"/>
            <a:ext cx="7921911"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这老人起初让我感到怪怪的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后来却引起我莫大的兴趣。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一个早晨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他以为周围没有人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便做起一连串奇怪的动作来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先是几个小步跳跃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继而行了个屈膝礼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接着用他那细长的腿来了个还算利落的击脚跳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然后开始优雅地旋转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把他那木偶似的身体扭来绞去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动人而又可笑地向空中频频点头致意。他是在跳舞呀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跳完舞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他又继续散起步来。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我注意到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他每天上午都要重复一遍这套动作。</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我想和他谈一谈。于是有一天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在向他致礼以后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我开口说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“今天天气真好啊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他也鞠了个躬</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“是呀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真是和从前的天气一样。”</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71173" y="1927587"/>
            <a:ext cx="7921911"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一个星期以后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我们已经成了朋友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我也知道了他的身世。在国王路易十五时代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他曾是歌剧院的舞蹈教师。他那根漂亮的手杖就是德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克莱蒙伯爵送的一件礼物。一跟他说起舞蹈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他就絮叨个没完没了。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他很知心地跟我说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我妻子叫拉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卡斯特利。如果您乐意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我可以介绍您认识她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不过她要到下午才上这儿来。这个花园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就是我们的欢乐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我们的生命。过去给我们留下的只有这个了。如果没有它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我们简直就不能再活下去。我妻子和我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我们整个下午都是在这儿过的。只是我上午就来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因为我起得早。”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我一吃完午饭就立刻回到公园。不一会儿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我就远远望见我的朋友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彬彬有礼地让一位穿黑衣服的矮小的老妇人挽着胳膊。她就是拉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卡斯特利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曾经深受那整个风流时代宠爱的伟大舞蹈家。</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71173" y="1927587"/>
            <a:ext cx="7921911"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我们在一张石头长凳上坐下。那是五月。阵阵花香在洁净的小径上飘溢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温暖的太阳透过树叶在我们身上撒下大片大片的亮光。拉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卡斯特利的黑色连衣裙仿佛整个儿浸润在春晖里。</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“请您给我解释一下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小步舞是怎么回事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我对老舞蹈师说。</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他意外得打了个哆嗦。</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它是舞蹈中的王后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王后们的舞蹈。您懂吗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自从没有了国王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也就没有了小步舞。”</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他开始用夸张的文体发表起对小步舞的赞词来。可惜我一点儿也没听懂。</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突然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他朝一直保持沉默和严肃的老伴转过身去</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“艾丽丝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让我们跳给这位看看什么是小步舞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你乐意吗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于是我看见了一件令我永生难忘的事。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71173" y="1927587"/>
            <a:ext cx="7921911"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我望着他们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一股难以言表的感伤激动着我的灵魂。我仿佛看到一次既可悲又可笑的幽灵现身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看到一个时代已经过时的幻影。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他们突然停了下来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面对面伫立了几秒钟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忽然出人意料地相拥着哭起来。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三天以后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我动身去外省了。我从此再也没有见到过他们。当我两年后重返巴黎的时候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那片苗圃已被铲平。没有了心爱的过去时代的花园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没有了它旧时的气息和小树林的通幽曲径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他们怎样了呢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对他们的回忆一直萦绕着我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像一道伤痕留在我的心头。</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张英伦译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1932730"/>
            <a:ext cx="7587066" cy="34575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我”初见老舞蹈师时见他拿着一根手杖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后来得知这是德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克莱蒙伯爵送给他的一件礼物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二者不仅前后照应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也暗示着人世的沧桑。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老舞蹈师在一个早晨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以为周围没有人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便做起一连串奇怪的动作来”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他之所以避开别人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是因为他出身高贵、性情高傲、孤芳自赏。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老舞蹈师夫妇跳完小步舞之后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忽然出人意料地相拥着哭起来”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这种失态其实是一种宣泄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说明当时他们的内心压抑痛苦。</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小说注重从小事中感受大时代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虽然“我”与老舞蹈师夫妇的相遇相识十分平常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但偶尔提到的“国王路易十五时代”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却使寻常故事有了历史感。</a:t>
            </a:r>
            <a:endParaRPr lang="zh-CN" altLang="en-US" sz="1695" dirty="0">
              <a:latin typeface="微软雅黑" panose="020B0503020204020204" charset="-122"/>
              <a:ea typeface="微软雅黑" panose="020B0503020204020204" charset="-122"/>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8" y="2121929"/>
            <a:ext cx="7730729" cy="219375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78529" y="2202951"/>
            <a:ext cx="7730729"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原因错误。老人是一个曾经在国王路易十五时代为王公贵族所推崇的舞者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他的动作和语言无不体现了他对过去的生活及荣光充满留恋。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2584898"/>
            <a:ext cx="7730729" cy="287429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78528" y="1932730"/>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请以老舞蹈师形象为例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谈谈小说塑造人物形象时运用了哪些表现手法。</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803678" y="2665920"/>
            <a:ext cx="7730729"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用特征鲜明的细节凸显人物的个性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如老舞蹈师过时的穿戴、木偶似的舞姿等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表明他是一个怀旧的人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用个性化的对话揭示人物的内心世界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如老舞蹈师与“我”的交谈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流露出内心的痛苦与无奈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用典型化的场景烘托人物状态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如被人遗忘的苗圃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衬托了老舞蹈师失落的心态。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人物、情节、环境是小说的三要素。小说塑造人物形象的表现手法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主要是人物描写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包括语言、动作、神态、心理及细节的描写。另外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环境的烘托渲染对人物形象的塑造也起着非常重要的作用。小说对苗圃的描写既是自然环境描写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也有对社会环境的暗示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很自然地烘托了老舞蹈师的心态。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9" y="3235039"/>
            <a:ext cx="7735254" cy="22296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87551" y="3247493"/>
            <a:ext cx="7697024"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①“水”“西瓜”贯穿全文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使文章浑然一体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结构完整严谨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自试验队被困队员们严重缺水始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到蒙古族同胞送西瓜让队员们吃终。②丰富了人物形象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蒙古族同胞的执着善良、慷慨援助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试验队被困队员们的扶危济困都得到充分的表现。③凸显主题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帮助别人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也是帮助自己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人与人之间应互相帮助。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从人物形象、情节发展、主题表达等方面展开分析。题干是“不同的人物”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分析时要兼顾两类人。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31552" y="2071273"/>
            <a:ext cx="761455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线索及其作用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小说以“水”“西瓜”为线索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写了不同的人物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情节跌宕起伏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请结合全文简要分析“水”“西瓜”的作用。</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85072" y="3488124"/>
            <a:ext cx="7730729" cy="186771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778528" y="1932730"/>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小说中的卢森堡公园苗圃在情节发展中有重要作用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这种作用体现在哪些方面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请结合作品简要分析。</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78528" y="3569145"/>
            <a:ext cx="7730729"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①故事切入自然。“我”不太喜欢喧闹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而老舞蹈师又天天来这里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两人相遇才有可能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以此切入故事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自然而不做作。②有利于情节的集中与展开。苗圃既是表演的舞台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也是人生的舞台。③使故事有余味。苗圃铲平了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故事自然结束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但主人公怎样了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让人牵挂。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2074" y="2121929"/>
            <a:ext cx="7730729" cy="287429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92074" y="2202951"/>
            <a:ext cx="7730729"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小说的情节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一般包括开端、发展、高潮和结局。分析景物在情节发展中的作用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应该从这几部分入手。小说中“我”与主人公相识于苗圃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苗圃是人物活动的背景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也推动着故事情节的发展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在这里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随着“我”与主人公交往的一步步深入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充分展现了老舞蹈师对旧时代生活的怀念及对现实的痛苦与无奈。苗圃是旧时代的象征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苗圃消失了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主人公的身影也不见了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让人不免对主人公充满牵挂。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5870" y="2098982"/>
            <a:ext cx="7813366" cy="193960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80345" y="2101861"/>
            <a:ext cx="7841564"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七</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鉴赏小说环境</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327025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本考点对应的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中的要求是“分析作品的体裁特征”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。小说环境包括自然环境和社会环境两大类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它提供了人物活动和情节展开的空间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服务于小说的形象、情节和主题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这是不同于散文的地方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故能体现小说的体裁特征。小说中的自然环境多为景物、景象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故也在作品形象之列</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环境作为小说三要素之一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是小说阅读经常考查的知识点。考查时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又往往以自然环境为重点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多采用考查环境描写的特点和考查环境描写的作用两种方式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考查环境描写的功能。近年来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命题者多把环境描写的特点、作用、表现手法、艺术魅力等两两结合进行考查</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0552" y="1947485"/>
            <a:ext cx="7697024" cy="348932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标*的为本考点题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新课标全国卷</a:t>
            </a:r>
            <a:r>
              <a:rPr lang="en-US" altLang="zh-CN" sz="1695" kern="100" dirty="0">
                <a:latin typeface="微软雅黑" panose="020B0503020204020204" charset="-122"/>
                <a:ea typeface="微软雅黑" panose="020B0503020204020204" charset="-122"/>
                <a:cs typeface="Courier New" panose="02070309020205020404" pitchFamily="49" charset="0"/>
              </a:rPr>
              <a:t>Ⅱ]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峡　谷</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阿　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山被直着劈开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于是当中有七八里谷地。大约是那刀有些弯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结果谷地中央高出如许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愈近峡口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便愈低。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森森冷气漫出峡口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收掉一身黏汗。峡口处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倒一棵大树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连根拔起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似谷里出了什么不测之事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把大树唬得跑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一跤仰翻在那里。峡顶一线蓝天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深得令人不敢久看。一只鹰在空中移来移去。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0552" y="1947485"/>
            <a:ext cx="7697024" cy="416941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峭壁上草木不甚生长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石头生铁般锈着。一块巨石和百十块斗大石头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昏死在峡壁根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一动不动。巨石上伏着两只四脚蛇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眼睛眨也不眨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只偶尔吐一下舌芯子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与石头们赛呆。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因有人在峡中走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壁上时时落下些许小石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声音左右荡着升上去。那鹰却忽地不见去向。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顺路上去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有三五人家在高处。临路立一幢石屋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门开着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却像睡觉的人。门口一幅布旗静静垂着。靠近人家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便有稀松的石板垫路。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中午的阳光慢慢挤进峡谷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阴气浮开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地气熏上来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石板有些颤。似乎有了噪声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细听却什么也不响。忍不住干咳一两声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总是自讨没趣。一世界都静着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不要谁来多舌。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0552" y="1947485"/>
            <a:ext cx="7697024"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走近了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方才辨出布旗上有个藏文字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布色已经晒退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字色也相去不远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随旗沉甸甸地垂着。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忽然峡谷中有一点异响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却不辨来源。往身后寻去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只见来路的峡口有一匹马负一条汉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直腿走来。那马腿移得极密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蹄子踏在土路上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闷闷响成一团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骑手侧着身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并不上下颠。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愈来愈近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一到上坡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马慢下来。骑手轻轻一夹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马上了石板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蹄铁连珠般脆响。马一耸一耸向上走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骑手就一坐一坐随它。蹄声在峡谷中回转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又响又高。那只鹰又出现了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慢慢移来移去。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663333" y="1863002"/>
            <a:ext cx="7697024" cy="450913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骑手走过眼前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结结实实一脸黑肉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直鼻紧嘴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细眼高颧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眉睫似漆。皮袍裹在身上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胸微敞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露出油灰布衣。手隐在袖中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并不拽缰。藏靴上一层细土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脚尖直翘着。眼睛遇着了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脸一短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肉横着默默一笑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随即复原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似乎咔嚓一响。马直走上去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屁股锦缎一样闪着。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到了布旗下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骑手俯身移下马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将缰绳缚在门前木桩上。马平了脖子立着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甩一甩尾巴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曲一曲前蹄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倒换一下后腿。骑手望望门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那门不算大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骑手似乎比门宽着许多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可拐着腿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左右一晃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竟进去了。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屋里极暗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不辨大小。慢慢就看出两张粗木桌子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三四把长凳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墙里一条木柜。木柜后面一个肥脸汉子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两眼陷进肉里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渗不出光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双肘支在柜上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似在瞌睡。骑手走近柜台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捉出几张纸币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撒在柜上。肥汉也不瞧那钱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转身进了里屋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少顷拿出一大木碗干肉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一副筷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放在骑手面前的木桌上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又回去舀来一碗酒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顺手把钱划在柜里。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3622675"/>
          </a:xfrm>
          <a:prstGeom prst="rect">
            <a:avLst/>
          </a:prstGeom>
          <a:noFill/>
        </p:spPr>
        <p:txBody>
          <a:bodyPr wrap="square" rtlCol="0">
            <a:spAutoFit/>
          </a:bodyPr>
          <a:lstStyle/>
          <a:p>
            <a:pPr>
              <a:lnSpc>
                <a:spcPct val="150000"/>
              </a:lnSpc>
            </a:pPr>
            <a:r>
              <a:rPr lang="zh-CN" altLang="en-US" sz="1695" dirty="0">
                <a:latin typeface="微软雅黑" panose="020B0503020204020204" charset="-122"/>
                <a:ea typeface="微软雅黑" panose="020B0503020204020204" charset="-122"/>
              </a:rPr>
              <a:t>      骑手喝一口酒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用袖擦一下嘴。又摸出刀割肉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将肉丢进嘴里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脸上凸起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腮紧紧一缩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又紧紧一缩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就咽了。把帽摘了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放在桌上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一头鬈发沉甸甸慢慢松开。手掌在桌上划一划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就有嚓嚓的声音。手指扇一样地散着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一般长短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并不拢。肥汉又端出一碗汤来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放在桌上冒气。</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一刻工夫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一碗肉已不见。骑手将嘴啃进酒碗里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一仰头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喉结猛一缩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又缓缓移下来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并不出长气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就喝汤。一时满屋都是喉咙响。</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不多时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骑手立起身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把帽捏在手里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脸上蒸出一团热气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向肥汉微微一咧嘴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晃出门外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肥汉梦一样呆着。</a:t>
            </a:r>
            <a:endParaRPr lang="zh-CN" altLang="en-US"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9" y="3235039"/>
            <a:ext cx="7735254" cy="22296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87551" y="3247493"/>
            <a:ext cx="7697024"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①交代人物对待紧急事件的反应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危难之际有了新的人物出现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吸引读者关注。②为塑造“他”及队员们的人物形象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表现队员们的性格特征服务。③推动情节的自然发展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与前文恶劣环境的描写形成一种和谐场景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为后面的开门救助做铺垫。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可以从与文章内容、与人物形象塑造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或性格特征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之间的关系、与上下文情节的关系、读者关注等方面思考。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28785" y="1960439"/>
            <a:ext cx="7614556"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情节作用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小说中画横线部分两次提到“雷击”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这一情节有什么作用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2052955"/>
          </a:xfrm>
          <a:prstGeom prst="rect">
            <a:avLst/>
          </a:prstGeom>
          <a:noFill/>
        </p:spPr>
        <p:txBody>
          <a:bodyPr wrap="square" rtlCol="0">
            <a:spAutoFit/>
          </a:bodyPr>
          <a:lstStyle/>
          <a:p>
            <a:pPr>
              <a:lnSpc>
                <a:spcPct val="150000"/>
              </a:lnSpc>
            </a:pPr>
            <a:r>
              <a:rPr lang="zh-CN" altLang="en-US" sz="1695" dirty="0">
                <a:latin typeface="微软雅黑" panose="020B0503020204020204" charset="-122"/>
                <a:ea typeface="微软雅黑" panose="020B0503020204020204" charset="-122"/>
              </a:rPr>
              <a:t>       阳光又移出峡谷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风又窜来窜去。布旗上下扭着动。马鬃飘起来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马打了一串响鼻。</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骑手戴上帽子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正一正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解下缰绳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马就踏起四蹄。骑手翻上去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紧一紧皮袍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用腿一夹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峡谷里响起一片脆响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不多时又闷闷响成一团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越来越小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越来越小。</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耳朵一直支着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不信蹄声竟没有了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许久才辨出风声和布旗的响动。</a:t>
            </a: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48746" y="2344408"/>
            <a:ext cx="7619408" cy="3489325"/>
          </a:xfrm>
          <a:prstGeom prst="rect">
            <a:avLst/>
          </a:prstGeom>
        </p:spPr>
        <p:txBody>
          <a:bodyPr wrap="square">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下列对这篇小说有关内容的分析和概括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小说开篇描写峡谷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着力突出了它的“险”“奇”“静”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对四脚蛇的描写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更是以动衬静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十分生动地表现了这些特点。</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肥汉“梦一样呆着”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是被骑手喝酒吃肉时的气概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以及酒后不同寻常的动作和表情所震撼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呆”突出了肥汉的性格特征。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小说文字简洁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注重细节描写。“布旗上有个藏文字”“藏靴上一层细土”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看似简单的两句话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却巧妙地暗示出人物的身份。</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小说擅长人物性格描写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尤其重视人物心理的细腻刻画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经常在人与人、人与景的对比与衬托中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凸显人物丰富复杂的内心世界。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6" name="组合 12"/>
          <p:cNvGrpSpPr/>
          <p:nvPr/>
        </p:nvGrpSpPr>
        <p:grpSpPr>
          <a:xfrm>
            <a:off x="797922" y="1943715"/>
            <a:ext cx="1117210" cy="632429"/>
            <a:chOff x="2074961" y="4329310"/>
            <a:chExt cx="2903350" cy="1318199"/>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750006"/>
            </a:xfrm>
            <a:prstGeom prst="rect">
              <a:avLst/>
            </a:prstGeom>
            <a:solidFill>
              <a:srgbClr val="404040"/>
            </a:solidFill>
            <a:ln w="9525">
              <a:noFill/>
              <a:miter lim="800000"/>
              <a:headEnd/>
              <a:tailEnd/>
            </a:ln>
            <a:effectLst/>
          </p:spPr>
        </p:pic>
        <p:sp>
          <p:nvSpPr>
            <p:cNvPr id="16" name="矩形 15"/>
            <p:cNvSpPr/>
            <p:nvPr/>
          </p:nvSpPr>
          <p:spPr>
            <a:xfrm>
              <a:off x="2115383" y="4367629"/>
              <a:ext cx="2862928" cy="1279880"/>
            </a:xfrm>
            <a:prstGeom prst="rect">
              <a:avLst/>
            </a:prstGeom>
          </p:spPr>
          <p:txBody>
            <a:bodyPr wrap="squar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168" y="2656673"/>
            <a:ext cx="7713828" cy="28296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794159" y="2715369"/>
            <a:ext cx="75874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回答三项或三项以上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本题不给分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本题考查内容涉及分析综合、鉴赏评价两大方面。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对艺术手法的分析基本正确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只是个别地方不够准确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如“对四脚蛇的描写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更是以动衬静”不恰当。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对人物的分析不准确。说肥汉被骑手的气概、动作和表情所震撼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在原文中无根据。肥汉的呆也是一种粗犷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是对骑手的陪衬。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对小说的艺术手法分析错误。“小说擅长人物性格描写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尤其重视人物心理的细腻刻画”分析有误。通读全文可知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小说重在对人物进行动作描写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而非心理描写。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778168" y="1976722"/>
            <a:ext cx="7619408" cy="77089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rPr>
              <a:t>E.</a:t>
            </a:r>
            <a:r>
              <a:rPr lang="zh-CN" altLang="en-US" sz="1695" dirty="0">
                <a:latin typeface="微软雅黑" panose="020B0503020204020204" charset="-122"/>
                <a:ea typeface="微软雅黑" panose="020B0503020204020204" charset="-122"/>
              </a:rPr>
              <a:t>小说以“我”的耳闻目睹为线索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描写神奇的峡谷与质朴的边民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观察细致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笔法老练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用语奇崛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具有独特的艺术风格。</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2015856"/>
            <a:ext cx="7481351" cy="1046480"/>
          </a:xfrm>
          <a:prstGeom prst="rect">
            <a:avLst/>
          </a:prstGeom>
        </p:spPr>
        <p:txBody>
          <a:bodyPr wrap="square">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小说中三次写到鹰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分别表现了什么意图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nvSpPr>
        <p:spPr>
          <a:xfrm>
            <a:off x="803677" y="3139739"/>
            <a:ext cx="7398225" cy="185648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867452" y="3278284"/>
            <a:ext cx="727903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①“一只鹰在空中移来移去”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强化了峡谷的荒凉僻静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为骑手的出现提供了独特的背景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那鹰却忽地不见去向”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暗示骑手来了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那只鹰又出现了”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空中自由飞翔的鹰与独来独往的骑手相互比照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丰富了骑手的形象内涵。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2949" y="2182108"/>
            <a:ext cx="7524627" cy="299253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936724" y="2320654"/>
            <a:ext cx="7334450"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小说中的“鹰”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并非闲笔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对小说中插入描写“鹰”的文字“意图”的分析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需要联系上下文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可以从“环境”“情节”“人物”三要素以及对主题的表达等方面思考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要在“整体”的观照下解决“局部”的问题。解答此题首先要回到文本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从小说第二段、第四段、第九段中找到“三次写到鹰”的文字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然后再分别分析这三处描写各有什么意图。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1905021"/>
            <a:ext cx="7481351" cy="1354455"/>
          </a:xfrm>
          <a:prstGeom prst="rect">
            <a:avLst/>
          </a:prstGeom>
        </p:spPr>
        <p:txBody>
          <a:bodyPr wrap="square">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小说中的“骑手”有哪些特点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请简要说明。</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nvSpPr>
        <p:spPr>
          <a:xfrm>
            <a:off x="803677" y="2930244"/>
            <a:ext cx="7398225" cy="188419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803677" y="3290456"/>
            <a:ext cx="727903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①外形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相貌不凡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身体强壮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肌肉结实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有着质朴自然的力与美。②举止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一人一骑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独行于峡谷中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虽山路崎岖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但因骑术高超而从容沉稳。③性情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大口吃肉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大碗喝酒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不拘生活小节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粗犷而有野性。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2949" y="2182108"/>
            <a:ext cx="7524627" cy="299253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936724" y="2320654"/>
            <a:ext cx="7334450"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本题主要考查欣赏作品形象的能力。文中第十段对骑手进行了细致的外貌刻画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第九段和倒数第二段对骑手骑马的行为举止进行了详细的描写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第十二段至第十五段对骑手在酒馆吃饭喝酒的情景进行了详细的描写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突出了骑手从容沉稳、不拘小节的性格特征。因而我们可以从骑手的外形、举止、性情这三个方面来进行概括总结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得出答案。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1905021"/>
            <a:ext cx="7481351" cy="770890"/>
          </a:xfrm>
          <a:prstGeom prst="rect">
            <a:avLst/>
          </a:prstGeom>
        </p:spPr>
        <p:txBody>
          <a:bodyPr wrap="square">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小说中的主要人物是骑手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但几乎一半篇幅是在写峡谷。作者为什么这样处理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谈谈你的看法。</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4" name="矩形 3"/>
          <p:cNvSpPr/>
          <p:nvPr/>
        </p:nvSpPr>
        <p:spPr>
          <a:xfrm>
            <a:off x="845240" y="2642360"/>
            <a:ext cx="7453642" cy="271225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832913" y="2642360"/>
            <a:ext cx="7452115"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①从在小说中的地位来看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峡谷是作者有意塑造的一个自然形象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与骑手一样有着重要的审美意义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所以峡谷的描写是小说不可缺少的内容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从形象塑造上看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峡谷是骑手的主要活动空间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所以峡谷的描写对塑造骑手形象、表现骑手性格起着关键作用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从艺术表现上看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峡谷的描写使人与物有机融合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峡谷的原始沉静与骑手的孤独沉默相辅相成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互为比照映衬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产生更好的艺术效果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从思想内涵上看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峡谷的描写蕴含着作者对大自然原始美与生命力的赞叹之情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这不仅丰富了小说的内涵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也使小说的主题更为鲜明。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可根据观点明确、理由充分、论述合理的程度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2949" y="2182108"/>
            <a:ext cx="7524627" cy="20504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936724" y="2320654"/>
            <a:ext cx="7334450"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首先对题型定位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通过题干中“峡谷”一词可以看出本题是“赏析环境描写作用”的题。要对骑手与峡谷的关系进行分析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这就需要考生找到这两者之间的相似之处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并分析描写峡谷对塑造骑手这一人物形象、对表达文章主旨、对情节的发展变化等的作用。要分条并结合小说的内容具体作答。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7"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86260" y="2033006"/>
            <a:ext cx="1204246" cy="352425"/>
            <a:chOff x="2074961" y="4329310"/>
            <a:chExt cx="2864575" cy="645019"/>
          </a:xfrm>
        </p:grpSpPr>
        <p:pic>
          <p:nvPicPr>
            <p:cNvPr id="8"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9" name="矩形 8"/>
            <p:cNvSpPr/>
            <p:nvPr/>
          </p:nvSpPr>
          <p:spPr>
            <a:xfrm>
              <a:off x="2208566" y="4329310"/>
              <a:ext cx="2730970" cy="645019"/>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10" name="TextBox 9"/>
          <p:cNvSpPr txBox="1"/>
          <p:nvPr/>
        </p:nvSpPr>
        <p:spPr>
          <a:xfrm>
            <a:off x="825972" y="2477795"/>
            <a:ext cx="7571603"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环境的特点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小说善于利用环境来塑造人物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突出主题。请结合全文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简要分析小酒店的特点。</a:t>
            </a: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0347" y="3291921"/>
            <a:ext cx="7524627" cy="218605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842426" y="3374907"/>
            <a:ext cx="7334450"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狭小。骑手似乎比门宽着许多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骑手喝汤时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满屋都是喉咙响。②阴暗。屋里极暗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不辨大小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慢慢才看清物件。③简陋。两张粗木桌子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三四把长凳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墙里一条木柜。④简单。一大木碗干肉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一副筷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一碗酒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一碗汤。⑤年久。门口一幅布旗静静垂着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布旗上有个藏文字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布色已经晒退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字色也相去不远。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本题考查文中所写环境的特点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应该找出相关描写进行分析。可以从小酒店的规模、陈设、食品种类、年代久远等情况进行分析。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9" y="3235039"/>
            <a:ext cx="7735254" cy="22296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87551" y="3247493"/>
            <a:ext cx="7697024"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①戛然而止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耐人寻味。前面故事已经完整地交代清楚了人们救别人也被别人救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这里突然结束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故事虽没有交代清楚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但有一定的意味。②留下空白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余味悠长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让读者展开想象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或咀嚼小说的主题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或进行艺术创造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或探索故事中人物的庐山真面目。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主要就结局方式所具有的特点进行思考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要基本掌握出人意料的结局、令人伤感的结局、令人喜悦的结局和留下空白的结局的特点。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28785" y="2037850"/>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结构安排的作用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小说以“没弄清”“成为一个美好的谜”“留在记忆中”结尾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试简析这一情节安排的特点。</a:t>
            </a: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1905021"/>
            <a:ext cx="7481351" cy="431165"/>
          </a:xfrm>
          <a:prstGeom prst="rect">
            <a:avLst/>
          </a:prstGeom>
        </p:spPr>
        <p:txBody>
          <a:bodyPr wrap="square">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环境描写的作用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小说中多次写到布旗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分别有什么意图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nvSpPr>
        <p:spPr>
          <a:xfrm>
            <a:off x="803677" y="2717986"/>
            <a:ext cx="7398225" cy="23735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863273" y="2717986"/>
            <a:ext cx="7279032"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①“门口一幅布旗静静垂着”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交代骑手出现的背景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突出峡谷的静。②“布旗上有个藏文字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布色已经晒退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字色也相去不远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随旗沉甸甸地垂着”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突出小酒店年代久远。③“到了布旗下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骑手俯身移下马”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用“布旗”代指小酒店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推动情节发展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引出后文对骑手吃肉饮酒的描写。④“布旗上下扭着动”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富有象征意味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暗示骑手漂泊不定、惊险的未来生活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动人心魄。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本题考查环境描写的作用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切入点是布旗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应该先找出文中对布旗的具体描写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再从人物塑造、情节发展、主题表达等方面进行分析。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3677" y="1905021"/>
            <a:ext cx="7481351" cy="431165"/>
          </a:xfrm>
          <a:prstGeom prst="rect">
            <a:avLst/>
          </a:prstGeom>
        </p:spPr>
        <p:txBody>
          <a:bodyPr wrap="square">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环境描写的手法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小说开头的八段文字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作者是如何突出峡谷的“静”的</a:t>
            </a:r>
            <a:r>
              <a:rPr lang="en-US" altLang="zh-CN" sz="1695" dirty="0">
                <a:latin typeface="微软雅黑" panose="020B0503020204020204" charset="-122"/>
                <a:ea typeface="微软雅黑" panose="020B0503020204020204" charset="-122"/>
              </a:rPr>
              <a:t>?</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nvSpPr>
        <p:spPr>
          <a:xfrm>
            <a:off x="803677" y="2717986"/>
            <a:ext cx="7398225" cy="23735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1"/>
          <p:cNvSpPr txBox="1"/>
          <p:nvPr/>
        </p:nvSpPr>
        <p:spPr>
          <a:xfrm>
            <a:off x="863273" y="2717986"/>
            <a:ext cx="7279032"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①直接突出特征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布旗静静垂着”“一世界都静着”。②运用比喻和拟人的手法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四脚蛇与石头们赛呆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石屋像睡觉的人。③以动衬静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人走动、 落小石的声音惊走鹰。④虚实结合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似乎有了噪声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细听却什么也不响”。⑤运用多种感官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峡谷中有一点异响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却不辨来源”“一匹马负一条汉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闷闷响成一团”将视觉、听觉等结合在一起。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题干限定了范围“小说开头的八段文字”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结合具体语句分析即可。可从修辞手法、表现手法、感官等角度进行具体分析。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1" name="椭圆 1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15037" y="2320652"/>
            <a:ext cx="7697024" cy="1450340"/>
          </a:xfrm>
          <a:prstGeom prst="rect">
            <a:avLst/>
          </a:prstGeom>
          <a:noFill/>
        </p:spPr>
        <p:txBody>
          <a:bodyPr wrap="square" rtlCol="0">
            <a:spAutoFit/>
          </a:bodyPr>
          <a:lstStyle/>
          <a:p>
            <a:pPr indent="977900"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环境描写是小说阅读考查的一个重要内容。小说的环境包括社会环境和自然环境。社会环境描写对揭示小说的中心有着举足轻重的作用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自然环境描写的作用也不可忽视。高考对小说环境描写的考查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一般有三个角度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概括、分析自然环境特点及作用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概括、分析社会环境特点及作用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分析环境描写的手法。</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696060" y="2098982"/>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题型一　概括、分析自然环境特点及作用</a:t>
            </a:r>
            <a:endParaRPr lang="en-US" altLang="zh-CN" sz="1695" b="1" dirty="0">
              <a:latin typeface="微软雅黑" panose="020B0503020204020204" charset="-122"/>
              <a:ea typeface="微软雅黑" panose="020B0503020204020204" charset="-122"/>
            </a:endParaRPr>
          </a:p>
        </p:txBody>
      </p:sp>
      <p:sp>
        <p:nvSpPr>
          <p:cNvPr id="12" name="TextBox 11"/>
          <p:cNvSpPr txBox="1"/>
          <p:nvPr/>
        </p:nvSpPr>
        <p:spPr>
          <a:xfrm>
            <a:off x="729765" y="2930243"/>
            <a:ext cx="7697024" cy="770890"/>
          </a:xfrm>
          <a:prstGeom prst="rect">
            <a:avLst/>
          </a:prstGeom>
          <a:noFill/>
        </p:spPr>
        <p:txBody>
          <a:bodyPr wrap="square" rtlCol="0">
            <a:spAutoFit/>
          </a:bodyPr>
          <a:lstStyle/>
          <a:p>
            <a:pPr indent="977900"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自然环境是指人物活动的地点、季节气候、山川河流、花草树木、鸟兽虫鱼等自然景观。自然环境描写的作用表现在以下几个方面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3910270" y="2542321"/>
            <a:ext cx="1025222"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628" y="2036606"/>
          <a:ext cx="7618730" cy="3027045"/>
        </p:xfrm>
        <a:graphic>
          <a:graphicData uri="http://schemas.openxmlformats.org/drawingml/2006/table">
            <a:tbl>
              <a:tblPr firstRow="1" firstCol="1" bandRow="1">
                <a:tableStyleId>{5940675A-B579-460E-94D1-54222C63F5DA}</a:tableStyleId>
              </a:tblPr>
              <a:tblGrid>
                <a:gridCol w="879475"/>
                <a:gridCol w="6739255"/>
              </a:tblGrid>
              <a:tr h="36385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6322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环境方面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①交代故事发生的时间、地点</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暗示社会环境</a:t>
                      </a:r>
                      <a:r>
                        <a:rPr lang="en-US" altLang="zh-CN" sz="1695" kern="100" dirty="0">
                          <a:solidFill>
                            <a:schemeClr val="tx1"/>
                          </a:solidFill>
                          <a:effectLst/>
                          <a:latin typeface="微软雅黑" panose="020B0503020204020204" charset="-122"/>
                          <a:ea typeface="微软雅黑" panose="020B0503020204020204" charset="-122"/>
                        </a:rPr>
                        <a:t>;③</a:t>
                      </a:r>
                      <a:r>
                        <a:rPr lang="zh-CN" altLang="en-US" sz="1695" kern="100" dirty="0">
                          <a:solidFill>
                            <a:schemeClr val="tx1"/>
                          </a:solidFill>
                          <a:effectLst/>
                          <a:latin typeface="微软雅黑" panose="020B0503020204020204" charset="-122"/>
                          <a:ea typeface="微软雅黑" panose="020B0503020204020204" charset="-122"/>
                        </a:rPr>
                        <a:t>渲染气氛</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奠定基调</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6385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人物方面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①烘托人物心情</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表现人物身份、地位、性格等</a:t>
                      </a:r>
                      <a:r>
                        <a:rPr lang="en-US" altLang="zh-CN" sz="1695" kern="100" dirty="0">
                          <a:solidFill>
                            <a:schemeClr val="tx1"/>
                          </a:solidFill>
                          <a:effectLst/>
                          <a:latin typeface="微软雅黑" panose="020B0503020204020204" charset="-122"/>
                          <a:ea typeface="微软雅黑" panose="020B0503020204020204" charset="-122"/>
                        </a:rPr>
                        <a:t>;③</a:t>
                      </a:r>
                      <a:r>
                        <a:rPr lang="zh-CN" altLang="en-US" sz="1695" kern="100" dirty="0">
                          <a:solidFill>
                            <a:schemeClr val="tx1"/>
                          </a:solidFill>
                          <a:effectLst/>
                          <a:latin typeface="微软雅黑" panose="020B0503020204020204" charset="-122"/>
                          <a:ea typeface="微软雅黑" panose="020B0503020204020204" charset="-122"/>
                        </a:rPr>
                        <a:t>暗示人物命运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57226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情节方面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①暗示或推动情节的发展。②为后面情节的发展做铺垫或制造悬念。③作为情节发展的线索。④与标题相呼应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诠释了标题的内涵。⑤开头的环境描写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引出下文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为下文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做铺垫</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与结尾相呼应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结尾的环境描写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与上文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内容相呼应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结构完整</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6385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主题方面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①象征或暗示主题</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深化主旨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8706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9200" y="2205452"/>
            <a:ext cx="7697024" cy="4311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942221" y="2791700"/>
          <a:ext cx="7287260" cy="2705100"/>
        </p:xfrm>
        <a:graphic>
          <a:graphicData uri="http://schemas.openxmlformats.org/drawingml/2006/table">
            <a:tbl>
              <a:tblPr/>
              <a:tblGrid>
                <a:gridCol w="554355"/>
                <a:gridCol w="6732905"/>
              </a:tblGrid>
              <a:tr h="6858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请简要分析小说最后一段景物描写的作用。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概括第一段所写景物的特点并简析其作用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题干中有“景物”“特点”“作用”等字样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分清是“概括特点”还是“分析作用”。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注意“景物特点”与“景物描写的特点”的不同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后者要求答的是“景物描写的技巧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看清环境描写在文中的位置</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2" name="TextBox 11"/>
          <p:cNvSpPr txBox="1"/>
          <p:nvPr/>
        </p:nvSpPr>
        <p:spPr>
          <a:xfrm>
            <a:off x="3990178" y="2005591"/>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23549" y="1905556"/>
            <a:ext cx="7697024" cy="4311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82348" y="2293017"/>
          <a:ext cx="7557770" cy="3365500"/>
        </p:xfrm>
        <a:graphic>
          <a:graphicData uri="http://schemas.openxmlformats.org/drawingml/2006/table">
            <a:tbl>
              <a:tblPr firstRow="1" firstCol="1" bandRow="1">
                <a:tableStyleId>{5940675A-B579-460E-94D1-54222C63F5DA}</a:tableStyleId>
              </a:tblPr>
              <a:tblGrid>
                <a:gridCol w="345440"/>
                <a:gridCol w="582295"/>
                <a:gridCol w="6630035"/>
              </a:tblGrid>
              <a:tr h="1682750">
                <a:tc row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概括</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自然</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环境</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①要看描写的是哪些景物。要学会从景的“形、声、色”等角度分析概括环境特点。</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②要看这些景物有什么共同特征。注意文中能揭示景物特点的形容词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尤其关注文中描写这些景物的修饰词。如果没有这些修饰性词语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则需要自己选用词语概括</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168275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分析</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自然</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环境</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第一步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找出描写自然环境的具体语句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分析环境的特点。因为环境的特点与作者描写此环境的作用是一致的。</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第二步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明确分析自然环境描写作用的思维角度。分析自然环境描写的作用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可以从人物、情节、主题以及环境本身等多个角度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见“知识储备”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去考虑</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65652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5968" y="195178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82348" y="2293017"/>
          <a:ext cx="7690485" cy="1815465"/>
        </p:xfrm>
        <a:graphic>
          <a:graphicData uri="http://schemas.openxmlformats.org/drawingml/2006/table">
            <a:tbl>
              <a:tblPr firstRow="1" firstCol="1" bandRow="1">
                <a:tableStyleId>{5940675A-B579-460E-94D1-54222C63F5DA}</a:tableStyleId>
              </a:tblPr>
              <a:tblGrid>
                <a:gridCol w="344805"/>
                <a:gridCol w="582295"/>
                <a:gridCol w="6763385"/>
              </a:tblGrid>
              <a:tr h="1009650">
                <a:tc row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模板</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模板一</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①环境本身</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交代了故事发生的时间</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背景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营造</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渲染了某种氛围</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情节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推动了某个情节的发展</a:t>
                      </a:r>
                      <a:r>
                        <a:rPr lang="en-US" altLang="zh-CN" sz="1695" kern="100" dirty="0">
                          <a:solidFill>
                            <a:schemeClr val="tx1"/>
                          </a:solidFill>
                          <a:effectLst/>
                          <a:latin typeface="微软雅黑" panose="020B0503020204020204" charset="-122"/>
                          <a:ea typeface="微软雅黑" panose="020B0503020204020204" charset="-122"/>
                        </a:rPr>
                        <a:t>)→③</a:t>
                      </a:r>
                      <a:r>
                        <a:rPr lang="zh-CN" altLang="en-US" sz="1695" kern="100" dirty="0">
                          <a:solidFill>
                            <a:schemeClr val="tx1"/>
                          </a:solidFill>
                          <a:effectLst/>
                          <a:latin typeface="微软雅黑" panose="020B0503020204020204" charset="-122"/>
                          <a:ea typeface="微软雅黑" panose="020B0503020204020204" charset="-122"/>
                        </a:rPr>
                        <a:t>人物</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烘托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映衬某个人物的心理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形象</a:t>
                      </a:r>
                      <a:r>
                        <a:rPr lang="en-US" altLang="zh-CN" sz="1695" kern="100" dirty="0">
                          <a:solidFill>
                            <a:schemeClr val="tx1"/>
                          </a:solidFill>
                          <a:effectLst/>
                          <a:latin typeface="微软雅黑" panose="020B0503020204020204" charset="-122"/>
                          <a:ea typeface="微软雅黑" panose="020B0503020204020204" charset="-122"/>
                        </a:rPr>
                        <a:t>)→④</a:t>
                      </a:r>
                      <a:r>
                        <a:rPr lang="zh-CN" altLang="en-US" sz="1695" kern="100" dirty="0">
                          <a:solidFill>
                            <a:schemeClr val="tx1"/>
                          </a:solidFill>
                          <a:effectLst/>
                          <a:latin typeface="微软雅黑" panose="020B0503020204020204" charset="-122"/>
                          <a:ea typeface="微软雅黑" panose="020B0503020204020204" charset="-122"/>
                        </a:rPr>
                        <a:t>主题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表达</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暗示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揭示了小说的主题</a:t>
                      </a:r>
                      <a:r>
                        <a:rPr lang="en-US" altLang="zh-CN"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05815">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模板二</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具体描写了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的景色</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营造</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渲染了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的氛围</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奠定了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的感情基调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烘托了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的情感</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为下文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情节的展开做铺垫</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5652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858690"/>
            <a:ext cx="7697024"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魔　盒</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洛契弗特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在一抹缠绵而又朦胧的夕照的映衬下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我四周高耸着的伦敦城的房顶和烟囱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似乎就像监狱围墙上的雉堞。从我三楼的窗户鸟瞰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景色并不令人怡然自得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庭院满目萧条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死气沉沉的秃树刺破了暮色。远处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有口钟正在铮铮报时。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这每一下钟声仿佛都在提醒我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我是初次远离家乡。这一年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我刚从爱尔兰的克尔克兰来伦敦碰运气。眼下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一阵乡愁流遍了我全身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这是一种被重负压得喘不过气来的伤心的感觉。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这是我一生中最沮丧的时刻。接着突然响起敲门声</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3042636"/>
            <a:ext cx="7592186" cy="22151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998648"/>
            <a:ext cx="7697024" cy="1354455"/>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zh-CN" altLang="en-US" sz="1695" kern="100" dirty="0">
                <a:latin typeface="微软雅黑" panose="020B0503020204020204" charset="-122"/>
                <a:ea typeface="微软雅黑" panose="020B0503020204020204" charset="-122"/>
                <a:cs typeface="Courier New" panose="02070309020205020404" pitchFamily="49" charset="0"/>
              </a:rPr>
              <a:t>第一段所写景物的特点并简析其作用。</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75968" y="3102366"/>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封闭压抑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阴沉死寂。作用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营造忧伤、压抑的氛围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渲染“我”孤独、烦闷的心情。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概括的关键在于抓住景物的特点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缠绵而又朦胧的夕照”、“高耸着的伦敦城的房顶和烟囱”、“像监狱围墙上的雉堞”、“并不令人怡然自得”的景色、“满目萧条”的庭院、“死气沉沉的秃树”、“铮铮报时”的钟等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归纳这些景物的共性即可。描写这些景物的作用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主要在于营造氛围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烘托情感。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889595"/>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概括情节类</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51039" y="2631808"/>
            <a:ext cx="7697024" cy="17900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情节构成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情节是小说所描写的事件发展演变的全过程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一般由开端、发展、高潮、结局四个部分组成。有的小说前面还有序幕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后面还有尾声。序幕多为对故事背景的交代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用环境描写来渲染气氛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尾声多为对故事或人物的后续交代。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3907052" y="2285792"/>
            <a:ext cx="997513"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858690"/>
            <a:ext cx="7697024" cy="450913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晚　秋</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亚美尼亚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格林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瓦萨卡在一所大学对面的网球场旁停下了脚步。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u="sng" kern="100" dirty="0">
                <a:latin typeface="微软雅黑" panose="020B0503020204020204" charset="-122"/>
                <a:ea typeface="微软雅黑" panose="020B0503020204020204" charset="-122"/>
                <a:cs typeface="Courier New" panose="02070309020205020404" pitchFamily="49" charset="0"/>
              </a:rPr>
              <a:t>秋季里的这一天阳光明媚</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风和日丽</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但这却让他的心情更加烦闷。温暖晴和的晚秋好像在故意戏弄他</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嘲笑他</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鄙视他</a:t>
            </a:r>
            <a:r>
              <a:rPr lang="en-US" altLang="zh-CN" sz="1695" u="sng" kern="100" dirty="0">
                <a:latin typeface="微软雅黑" panose="020B0503020204020204" charset="-122"/>
                <a:ea typeface="微软雅黑" panose="020B0503020204020204" charset="-122"/>
                <a:cs typeface="Courier New" panose="02070309020205020404" pitchFamily="49" charset="0"/>
              </a:rPr>
              <a:t>……</a:t>
            </a:r>
            <a:endParaRPr lang="en-US" altLang="zh-CN" sz="1695" u="sng"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u="sng" kern="100" dirty="0">
                <a:latin typeface="微软雅黑" panose="020B0503020204020204" charset="-122"/>
                <a:ea typeface="微软雅黑" panose="020B0503020204020204" charset="-122"/>
                <a:cs typeface="Courier New" panose="02070309020205020404" pitchFamily="49" charset="0"/>
              </a:rPr>
              <a:t>一阵已有几分凉意的秋风吹了过来</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几片金黄的叶子在空中划着美丽的弧线轻盈地飘落到了地上。</a:t>
            </a:r>
            <a:r>
              <a:rPr lang="zh-CN" altLang="en-US" sz="1695" kern="100" dirty="0">
                <a:latin typeface="微软雅黑" panose="020B0503020204020204" charset="-122"/>
                <a:ea typeface="微软雅黑" panose="020B0503020204020204" charset="-122"/>
                <a:cs typeface="Courier New" panose="02070309020205020404" pitchFamily="49" charset="0"/>
              </a:rPr>
              <a:t>两个身材姣好的姑娘从瓦萨卡的身边走了过去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飘过一阵沁人的香水的芳香。这样的姑娘瓦萨卡连想都不敢想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即使在年轻的时候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他也没敢奢望过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她们对他来说来自另一个世界。他和孤儿院长大的玛妮克结了婚。但那个曾经安安静静、勤快能干的玛妮克现在却好像换了个人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每天唠唠叨叨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不停地数落</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858690"/>
            <a:ext cx="7697024"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甚至连在床上也是一肚子怨气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所以他越来越不愿碰她的身体了。想到这儿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瓦萨卡感到了一阵良心的责备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仿佛侮辱了自己的妻子。毕竟他们一起忍受了失去第一个孩子的伤痛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后来又生育了一个女儿。最近玛妮克不幸伤了胳膊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肿得很厉害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大概是骨折了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他需要尽快筹到钱给玛妮克拍</a:t>
            </a:r>
            <a:r>
              <a:rPr lang="en-US" altLang="zh-CN" sz="1695" kern="100" dirty="0">
                <a:latin typeface="微软雅黑" panose="020B0503020204020204" charset="-122"/>
                <a:ea typeface="微软雅黑" panose="020B0503020204020204" charset="-122"/>
                <a:cs typeface="Courier New" panose="02070309020205020404" pitchFamily="49" charset="0"/>
              </a:rPr>
              <a:t>X</a:t>
            </a:r>
            <a:r>
              <a:rPr lang="zh-CN" altLang="en-US" sz="1695" kern="100" dirty="0">
                <a:latin typeface="微软雅黑" panose="020B0503020204020204" charset="-122"/>
                <a:ea typeface="微软雅黑" panose="020B0503020204020204" charset="-122"/>
                <a:cs typeface="Courier New" panose="02070309020205020404" pitchFamily="49" charset="0"/>
              </a:rPr>
              <a:t>光片和治疗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瓦萨卡的心底一阵绝望。现在他就是在到处找工作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对他来说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时间非常紧迫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每一分钟都很重要</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以前不管怎么说他还能干粗活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当搬运工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可现在却得了疝气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粗活干不了了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可要治好疝气也得一大笔钱哪</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3042636"/>
            <a:ext cx="7592186" cy="22151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3"/>
          <p:cNvSpPr txBox="1"/>
          <p:nvPr/>
        </p:nvSpPr>
        <p:spPr>
          <a:xfrm>
            <a:off x="751039" y="1998648"/>
            <a:ext cx="7697024" cy="1354455"/>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zh-CN" altLang="en-US" sz="1695" kern="100" dirty="0">
                <a:latin typeface="微软雅黑" panose="020B0503020204020204" charset="-122"/>
                <a:ea typeface="微软雅黑" panose="020B0503020204020204" charset="-122"/>
                <a:cs typeface="Courier New" panose="02070309020205020404" pitchFamily="49" charset="0"/>
              </a:rPr>
              <a:t>请指出小说开头画线部分景物描写的主要作用。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
          <p:cNvSpPr txBox="1"/>
          <p:nvPr/>
        </p:nvSpPr>
        <p:spPr>
          <a:xfrm>
            <a:off x="775968" y="3102366"/>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①反衬瓦萨卡心情烦闷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处境凄凉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照应标题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或渲染氛围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一般来说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小说中的景物描写有以下几种作用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交代背景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渲染气氛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推动情节发展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反衬人物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心理、形象等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主题。景物描写位于文章开头时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就要考虑它是否有照应标题、与结尾呼应、引出下文、为下文做铺垫等作用。考生结合上下文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综合考虑文章开头的作用和景物描写的作用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即可得出完整的答案。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31385" y="1921780"/>
            <a:ext cx="7536769"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概括、分析社会环境特点及作用</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39540" y="3041078"/>
            <a:ext cx="7697024" cy="1110615"/>
          </a:xfrm>
          <a:prstGeom prst="rect">
            <a:avLst/>
          </a:prstGeom>
          <a:noFill/>
        </p:spPr>
        <p:txBody>
          <a:bodyPr wrap="square" rtlCol="0">
            <a:spAutoFit/>
          </a:bodyPr>
          <a:lstStyle/>
          <a:p>
            <a:pPr indent="0" algn="just"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社会环境描写是对人物所处的时代、社会和生活环境等的描写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包括对城镇、农村、工厂、军营、机关、学校、商店等人物活动场所和地域风情、风俗习惯等社会风情的描写。社会环境描写所处的位置不同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其作用也不同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具体如下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879344" y="2505115"/>
            <a:ext cx="1025222"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060" y="2126690"/>
          <a:ext cx="7618730" cy="2868930"/>
        </p:xfrm>
        <a:graphic>
          <a:graphicData uri="http://schemas.openxmlformats.org/drawingml/2006/table">
            <a:tbl>
              <a:tblPr firstRow="1" firstCol="1" bandRow="1">
                <a:tableStyleId>{5940675A-B579-460E-94D1-54222C63F5DA}</a:tableStyleId>
              </a:tblPr>
              <a:tblGrid>
                <a:gridCol w="1186815"/>
                <a:gridCol w="6431915"/>
              </a:tblGrid>
              <a:tr h="40195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位置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8585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在开头</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①交代故事发生的时代、地点</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奠定全篇的感情基调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或渲染特定氛围</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195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人物出场前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引导人物出场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暗示人物身份</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195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人物描写中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揭示人物心境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表现人物性格</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195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情节中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渲染氛围</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推动故事情节的发展</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259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作为背景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暗示社会背景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揭示社会本质特征</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2348360"/>
            <a:ext cx="7697024" cy="431165"/>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942221" y="2736282"/>
          <a:ext cx="7480935" cy="1682750"/>
        </p:xfrm>
        <a:graphic>
          <a:graphicData uri="http://schemas.openxmlformats.org/drawingml/2006/table">
            <a:tbl>
              <a:tblPr/>
              <a:tblGrid>
                <a:gridCol w="526415"/>
                <a:gridCol w="695452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社会环境具有怎样的特点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段描写有什么作用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的形象描写有何作用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小说中画线句子的描写有什么作用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小说多次写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场景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结合原文说说这样写的作用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2" name="TextBox 11"/>
          <p:cNvSpPr txBox="1"/>
          <p:nvPr/>
        </p:nvSpPr>
        <p:spPr>
          <a:xfrm>
            <a:off x="4073305" y="2154400"/>
            <a:ext cx="969805"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78528" y="1956571"/>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77144" y="2514613"/>
          <a:ext cx="7480935" cy="2125345"/>
        </p:xfrm>
        <a:graphic>
          <a:graphicData uri="http://schemas.openxmlformats.org/drawingml/2006/table">
            <a:tbl>
              <a:tblPr/>
              <a:tblGrid>
                <a:gridCol w="608330"/>
                <a:gridCol w="6872605"/>
              </a:tblGrid>
              <a:tr h="77914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题干中有“生活”“场景”“作用”“社会环境”等字样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审清所给文字是自然环境描写还是社会环境描写或者兼而有之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这决定了答题的基本走向。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注意所给文字及所在位置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尤其要把散见于文中的有关文字找全。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社会环境包括风土人情、生活习俗、人际关系等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要注意全面理解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8977" y="1947082"/>
            <a:ext cx="7697024" cy="431165"/>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8" name="表格 7"/>
          <p:cNvGraphicFramePr>
            <a:graphicFrameLocks noGrp="1"/>
          </p:cNvGraphicFramePr>
          <p:nvPr/>
        </p:nvGraphicFramePr>
        <p:xfrm>
          <a:off x="778528" y="2376069"/>
          <a:ext cx="7561580" cy="3365500"/>
        </p:xfrm>
        <a:graphic>
          <a:graphicData uri="http://schemas.openxmlformats.org/drawingml/2006/table">
            <a:tbl>
              <a:tblPr/>
              <a:tblGrid>
                <a:gridCol w="393700"/>
                <a:gridCol w="590550"/>
                <a:gridCol w="6577330"/>
              </a:tblGrid>
              <a:tr h="168275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环境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找寻人物活动的所有场所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看看它们呈现出怎样的特点。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透过人物活动的场所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弄清小说中人物的人际关系。</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结合描写的地域风情、风俗习惯理解人物生活的背景。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概括社会环境最好用形容词或形容词性短语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有时可以从文中直接提取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有时需要用自己的语言概括</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8275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环境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找出具体体现社会环境的语句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分析环境的特点。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明确分析社会环境作用的思维角度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交代人物活动及其成长的时代背景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揭示各种复杂的社会关系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交代人物身份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表现人物性格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或影响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决定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人物性格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揭示社会本质特征、揭示主题等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996747"/>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8" name="表格 7"/>
          <p:cNvGraphicFramePr>
            <a:graphicFrameLocks noGrp="1"/>
          </p:cNvGraphicFramePr>
          <p:nvPr/>
        </p:nvGraphicFramePr>
        <p:xfrm>
          <a:off x="886803" y="2376069"/>
          <a:ext cx="7453630" cy="1009650"/>
        </p:xfrm>
        <a:graphic>
          <a:graphicData uri="http://schemas.openxmlformats.org/drawingml/2006/table">
            <a:tbl>
              <a:tblPr/>
              <a:tblGrid>
                <a:gridCol w="498475"/>
                <a:gridCol w="6955155"/>
              </a:tblGrid>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①突出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烘托、描写、交代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活动提供了背景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形成对比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烘托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衬托、映衬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思想品质、精神世界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有助于塑造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触发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转变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推动了情节的发展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主题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889351"/>
            <a:ext cx="7697024" cy="4142740"/>
          </a:xfrm>
          <a:prstGeom prst="rect">
            <a:avLst/>
          </a:prstGeom>
          <a:noFill/>
        </p:spPr>
        <p:txBody>
          <a:bodyPr wrap="square" rtlCol="0">
            <a:spAutoFit/>
          </a:bodyPr>
          <a:lstStyle/>
          <a:p>
            <a:pPr indent="0"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indent="0" algn="ctr" eaLnBrk="1" latinLnBrk="0" hangingPunct="1">
              <a:lnSpc>
                <a:spcPct val="130000"/>
              </a:lnSpc>
            </a:pPr>
            <a:r>
              <a:rPr lang="zh-CN" altLang="en-US" sz="1695" b="1" dirty="0">
                <a:latin typeface="微软雅黑" panose="020B0503020204020204" charset="-122"/>
                <a:ea typeface="微软雅黑" panose="020B0503020204020204" charset="-122"/>
              </a:rPr>
              <a:t>东坛井的陈皮匠</a:t>
            </a:r>
            <a:endParaRPr lang="zh-CN" altLang="en-US" sz="1695" b="1" dirty="0">
              <a:latin typeface="微软雅黑" panose="020B0503020204020204" charset="-122"/>
              <a:ea typeface="微软雅黑" panose="020B0503020204020204" charset="-122"/>
            </a:endParaRPr>
          </a:p>
          <a:p>
            <a:pPr indent="0" algn="ctr" eaLnBrk="1" latinLnBrk="0" hangingPunct="1">
              <a:lnSpc>
                <a:spcPct val="130000"/>
              </a:lnSpc>
            </a:pPr>
            <a:r>
              <a:rPr lang="zh-CN" altLang="en-US" sz="1695" dirty="0">
                <a:latin typeface="微软雅黑" panose="020B0503020204020204" charset="-122"/>
                <a:ea typeface="微软雅黑" panose="020B0503020204020204" charset="-122"/>
              </a:rPr>
              <a:t>何　晓</a:t>
            </a:r>
            <a:endParaRPr lang="zh-CN" altLang="en-US" sz="1695"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　　①一个地方只要历史长了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就会产生些离奇的故事。</a:t>
            </a:r>
            <a:endParaRPr lang="zh-CN" altLang="en-US" sz="1695"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      ②古城就是这样一个地方。当你花费了比去欧洲还要多的时间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从大城市曲里拐弯地来到这里时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疲惫的身心会猛然因眼前远离现代文明的古奥而震颤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唐宋格局、明清街院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这化石一样的小城里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似乎每一扇刻着秦琼尉迟恭的老木门后面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都有一个传承了五千年的大家族在繁衍生息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而每一个迎面过来的人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他穿得越是普通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你越是不敢小瞧他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因为他的身上自然地洋溢着只有在这样的古城里生长的人才有的恬静和自信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哪怕他只是一个绱鞋掌钉的小皮匠。</a:t>
            </a:r>
            <a:endParaRPr lang="zh-CN" altLang="en-US" sz="1695" dirty="0">
              <a:latin typeface="微软雅黑" panose="020B0503020204020204" charset="-122"/>
              <a:ea typeface="微软雅黑" panose="020B0503020204020204" charset="-122"/>
            </a:endParaRPr>
          </a:p>
          <a:p>
            <a:pPr indent="0" algn="r" eaLnBrk="1" latinLnBrk="0" hangingPunct="1">
              <a:lnSpc>
                <a:spcPct val="120000"/>
              </a:lnSpc>
            </a:pP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9" name="YWCS30.EPS" descr="id:2147497275;FounderCES"/>
          <p:cNvPicPr/>
          <p:nvPr/>
        </p:nvPicPr>
        <p:blipFill>
          <a:blip r:embed="rId1" cstate="print"/>
          <a:stretch>
            <a:fillRect/>
          </a:stretch>
        </p:blipFill>
        <p:spPr>
          <a:xfrm>
            <a:off x="1939734" y="2348360"/>
            <a:ext cx="4128597" cy="1967312"/>
          </a:xfrm>
          <a:prstGeom prst="rect">
            <a:avLst/>
          </a:prstGeom>
        </p:spPr>
      </p:pic>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0826" y="1988147"/>
            <a:ext cx="7697024" cy="2443480"/>
          </a:xfrm>
          <a:prstGeom prst="rect">
            <a:avLst/>
          </a:prstGeom>
          <a:noFill/>
        </p:spPr>
        <p:txBody>
          <a:bodyPr wrap="square" rtlCol="0">
            <a:spAutoFit/>
          </a:bodyPr>
          <a:lstStyle/>
          <a:p>
            <a:pPr indent="0" eaLnBrk="1" latinLnBrk="0" hangingPunct="1">
              <a:lnSpc>
                <a:spcPct val="130000"/>
              </a:lnSpc>
            </a:pPr>
            <a:r>
              <a:rPr lang="zh-CN" altLang="en-US" sz="1695" dirty="0">
                <a:latin typeface="微软雅黑" panose="020B0503020204020204" charset="-122"/>
                <a:ea typeface="微软雅黑" panose="020B0503020204020204" charset="-122"/>
              </a:rPr>
              <a:t>      ③沿袭着“食不过午”老规矩的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似乎只有传统小吃。但古城里曾经严格遵守另一种做生意“时不过午”老规矩的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却还有一个人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那就是东坛井的陈皮匠。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0" algn="r" eaLnBrk="1" latinLnBrk="0" hangingPunct="1">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0" eaLnBrk="1" latinLnBrk="0" hangingPunct="1">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文中第②段的环境描写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突出了古城怎样的特点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这对塑造陈皮匠的形象有何作用</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indent="0" algn="r" eaLnBrk="1" latinLnBrk="0" hangingPunct="1">
              <a:lnSpc>
                <a:spcPct val="120000"/>
              </a:lnSpc>
            </a:pP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2154401"/>
            <a:ext cx="7592186" cy="310337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807950" y="2265234"/>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①突出了古城鲜明的中国传统文化色彩和丰厚的历史底蕴。②为陈皮匠鲜明的性格特征的形成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提供了环境依据。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从第②段中的有关句子可概括出古城“古奥”“有传统文化色彩”“历史底蕴丰厚”等特点。本题要求分析古城环境对塑造陈皮匠的形象有何作用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第②段中最后一句点出了哪怕是绱鞋掌钉的小皮匠也有古城人的恬静与自信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由此可以得出古城为人物性格的形成提供了特定的社会环境依据这一要点。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348932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eaLnBrk="1" latinLnBrk="0" hangingPunct="1">
              <a:lnSpc>
                <a:spcPct val="130000"/>
              </a:lnSpc>
            </a:pPr>
            <a:r>
              <a:rPr lang="zh-CN" altLang="en-US" sz="1695" b="1" dirty="0">
                <a:latin typeface="微软雅黑" panose="020B0503020204020204" charset="-122"/>
                <a:ea typeface="微软雅黑" panose="020B0503020204020204" charset="-122"/>
              </a:rPr>
              <a:t>林冲见差拨</a:t>
            </a:r>
            <a:endParaRPr lang="zh-CN" altLang="en-US" sz="1695" b="1"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只说公人将林冲送到沧州牢城营内来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营内收管林冲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发在单身房里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听候点视。却有一般的罪人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都来看觑他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对林冲说道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此间管营、差拨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十分害人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只是要诈人钱物。若有人情钱物送与他时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便觑的你好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若是无钱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将你撇在土牢里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求生不生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求死不死。若得了人情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入门便不打你一百杀威棒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只说有病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把来寄下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若不得人情时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这一百棒打得七死八活。”林冲道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众兄长如此指教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且如要使钱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把多少与他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众人道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若要使得好时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管营把五两银子与他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差拨也得五两银子送他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十分好了。”</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27237" y="1988147"/>
            <a:ext cx="7697024" cy="2470150"/>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        正说之间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只见差拨过来问道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那个是新来配军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林冲见问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向前答应道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小人便是。”那差拨不见他把钱出来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变了面皮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指着林冲骂道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你这个贼配军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见我如何不下拜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却来唱喏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你这厮可知在东京做出事来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见我还是大剌剌的。我看这贼配军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满脸都是饿文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一世也不发迹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打不死、拷不杀的顽囚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你这把贼骨头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好歹落在我手里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教你粉骨碎身。少间叫你便见功效。”把林冲骂得一佛出世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那里敢抬头应答。众人见骂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各自散了。</a:t>
            </a:r>
            <a:endParaRPr lang="zh-CN" altLang="en-US" sz="1695" dirty="0">
              <a:latin typeface="微软雅黑" panose="020B0503020204020204" charset="-122"/>
              <a:ea typeface="微软雅黑" panose="020B0503020204020204" charset="-122"/>
            </a:endParaRPr>
          </a:p>
          <a:p>
            <a:pPr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水浒传会评本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第八回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3042636"/>
            <a:ext cx="7592186" cy="22151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998648"/>
            <a:ext cx="7697024" cy="1386205"/>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4.  </a:t>
            </a:r>
            <a:r>
              <a:rPr lang="zh-CN" altLang="en-US" sz="1695" kern="100" dirty="0">
                <a:latin typeface="微软雅黑" panose="020B0503020204020204" charset="-122"/>
                <a:ea typeface="微软雅黑" panose="020B0503020204020204" charset="-122"/>
                <a:cs typeface="Courier New" panose="02070309020205020404" pitchFamily="49" charset="0"/>
              </a:rPr>
              <a:t>小说第一段写林冲刚到牢营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就有犯人介绍牢营的情况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这样写有什么作用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75968" y="3102366"/>
            <a:ext cx="7589626" cy="213042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①概括介绍牢营的情况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交代人物活动的环境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为后面的情节发展做铺垫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制造悬念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使故事产生波澜。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在林冲初到沧州牢营之际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便有“一般的罪人”介绍了牢营内的各种规矩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不仅为林冲也为读者描绘了一个暗藏刀光剑影的狱中环境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这是社会环境描写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可按照社会环境描写的作用进行分析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依文决定取舍。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68"/>
          <p:cNvSpPr txBox="1"/>
          <p:nvPr/>
        </p:nvSpPr>
        <p:spPr>
          <a:xfrm>
            <a:off x="751127" y="1944829"/>
            <a:ext cx="7589319"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分析环境描写的手法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045596" y="2380761"/>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696060" y="2862456"/>
          <a:ext cx="7886700" cy="1943100"/>
        </p:xfrm>
        <a:graphic>
          <a:graphicData uri="http://schemas.openxmlformats.org/drawingml/2006/table">
            <a:tbl>
              <a:tblPr firstRow="1" firstCol="1" bandRow="1">
                <a:tableStyleId>{5940675A-B579-460E-94D1-54222C63F5DA}</a:tableStyleId>
              </a:tblPr>
              <a:tblGrid>
                <a:gridCol w="495300"/>
                <a:gridCol w="522605"/>
                <a:gridCol w="6868795"/>
              </a:tblGrid>
              <a:tr h="388620">
                <a:tc rowSpan="5">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修辞</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方法</a:t>
                      </a:r>
                      <a:r>
                        <a:rPr lang="zh-CN" altLang="en-US" sz="1695" kern="100" dirty="0">
                          <a:solidFill>
                            <a:schemeClr val="tx1"/>
                          </a:solidFill>
                          <a:effectLst/>
                          <a:latin typeface="微软雅黑" panose="020B0503020204020204" charset="-122"/>
                          <a:ea typeface="微软雅黑" panose="020B0503020204020204" charset="-122"/>
                        </a:rPr>
                        <a:t>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化平淡为生动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使描写的事物形象丰满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感人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vMerge="1">
                  <a:tcP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拟</a:t>
                      </a:r>
                      <a:r>
                        <a:rPr lang="zh-CN" altLang="en-US" sz="1695" kern="100" dirty="0">
                          <a:solidFill>
                            <a:schemeClr val="tx1"/>
                          </a:solidFill>
                          <a:effectLst/>
                          <a:latin typeface="微软雅黑" panose="020B0503020204020204" charset="-122"/>
                          <a:ea typeface="微软雅黑" panose="020B0503020204020204" charset="-122"/>
                        </a:rPr>
                        <a:t>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把人的形态情感赋予物</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描写生动形象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表意丰富</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夸张</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烘托气氛</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增强感染力</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营造气氛</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排比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节奏鲜明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内容集中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增强气势</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利于抒情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使所表现的事物特征更鲜明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更突出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64783" y="1915353"/>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42331" y="2305247"/>
          <a:ext cx="7886700" cy="3642360"/>
        </p:xfrm>
        <a:graphic>
          <a:graphicData uri="http://schemas.openxmlformats.org/drawingml/2006/table">
            <a:tbl>
              <a:tblPr firstRow="1" firstCol="1" bandRow="1">
                <a:tableStyleId>{5940675A-B579-460E-94D1-54222C63F5DA}</a:tableStyleId>
              </a:tblPr>
              <a:tblGrid>
                <a:gridCol w="272415"/>
                <a:gridCol w="609600"/>
                <a:gridCol w="7004685"/>
              </a:tblGrid>
              <a:tr h="825500">
                <a:tc rowSpan="4">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表现</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手法</a:t>
                      </a:r>
                      <a:r>
                        <a:rPr lang="zh-CN" altLang="en-US" sz="1695" kern="100" dirty="0">
                          <a:solidFill>
                            <a:schemeClr val="tx1"/>
                          </a:solidFill>
                          <a:effectLst/>
                          <a:latin typeface="微软雅黑" panose="020B0503020204020204" charset="-122"/>
                          <a:ea typeface="微软雅黑" panose="020B0503020204020204" charset="-122"/>
                        </a:rPr>
                        <a:t>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衬托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指不直接地对事物进行描写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而是对其背景、与之相关的人或事物加以描绘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使其形象突出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性格鲜明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使文章曲折含蓄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独具风格</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25500">
                <a:tc vMerge="1">
                  <a:tcP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动静</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结合</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描写景物时注重景物动态与静态的相互映衬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动静的结合往往和衬托相关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25500">
                <a:tc vMerge="1">
                  <a:tcP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虚实</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结合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在景物描写中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虚是联想、想象之景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实指当前视听之景。要注意虚是为实服务的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65860">
                <a:tc vMerge="1">
                  <a:tcPr marL="0" marR="0" marT="0" marB="0" anchor="ctr"/>
                </a:tc>
                <a:tc>
                  <a:txBody>
                    <a:bodyPr/>
                    <a:lstStyle/>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渲染</a:t>
                      </a:r>
                      <a:endPar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烘托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渲染是指对环境、景物等做多方面的挥洒铺陈</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对某种事物有意泼墨重彩式的描写</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衬托是通过对与之有关的其他事物的描写</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对该事物起到映衬作用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100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43565"/>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39534" y="2486904"/>
          <a:ext cx="7886700" cy="2971800"/>
        </p:xfrm>
        <a:graphic>
          <a:graphicData uri="http://schemas.openxmlformats.org/drawingml/2006/table">
            <a:tbl>
              <a:tblPr firstRow="1" firstCol="1" bandRow="1">
                <a:tableStyleId>{5940675A-B579-460E-94D1-54222C63F5DA}</a:tableStyleId>
              </a:tblPr>
              <a:tblGrid>
                <a:gridCol w="384810"/>
                <a:gridCol w="804545"/>
                <a:gridCol w="6697345"/>
              </a:tblGrid>
              <a:tr h="1165860">
                <a:tc rowSpan="3">
                  <a:txBody>
                    <a:bodyPr/>
                    <a:lstStyle/>
                    <a:p>
                      <a:pPr algn="ctr"/>
                      <a:r>
                        <a:rPr lang="zh-CN" altLang="en-US" sz="1695" dirty="0">
                          <a:solidFill>
                            <a:schemeClr val="tx1"/>
                          </a:solidFill>
                          <a:latin typeface="微软雅黑" panose="020B0503020204020204" charset="-122"/>
                          <a:ea typeface="微软雅黑" panose="020B0503020204020204" charset="-122"/>
                        </a:rPr>
                        <a:t>描写</a:t>
                      </a:r>
                      <a:endParaRPr lang="zh-CN" altLang="en-US" sz="1695" dirty="0">
                        <a:solidFill>
                          <a:schemeClr val="tx1"/>
                        </a:solidFill>
                        <a:latin typeface="微软雅黑" panose="020B0503020204020204" charset="-122"/>
                        <a:ea typeface="微软雅黑" panose="020B0503020204020204" charset="-122"/>
                      </a:endParaRPr>
                    </a:p>
                    <a:p>
                      <a:pPr algn="ctr"/>
                      <a:r>
                        <a:rPr lang="zh-CN" altLang="en-US" sz="1695" dirty="0">
                          <a:solidFill>
                            <a:schemeClr val="tx1"/>
                          </a:solidFill>
                          <a:latin typeface="微软雅黑" panose="020B0503020204020204" charset="-122"/>
                          <a:ea typeface="微软雅黑" panose="020B0503020204020204" charset="-122"/>
                        </a:rPr>
                        <a:t>手法</a:t>
                      </a:r>
                      <a:endParaRPr lang="zh-CN" altLang="en-US" sz="1695" dirty="0">
                        <a:solidFill>
                          <a:schemeClr val="tx1"/>
                        </a:solidFill>
                        <a:latin typeface="微软雅黑" panose="020B0503020204020204" charset="-122"/>
                        <a:ea typeface="微软雅黑" panose="020B0503020204020204" charset="-122"/>
                      </a:endParaRPr>
                    </a:p>
                    <a:p>
                      <a:pPr algn="ctr"/>
                      <a:r>
                        <a:rPr lang="zh-CN" altLang="en-US" sz="1695" dirty="0">
                          <a:solidFill>
                            <a:schemeClr val="tx1"/>
                          </a:solidFill>
                          <a:latin typeface="微软雅黑" panose="020B0503020204020204" charset="-122"/>
                          <a:ea typeface="微软雅黑" panose="020B0503020204020204" charset="-122"/>
                        </a:rPr>
                        <a:t>角度</a:t>
                      </a:r>
                      <a:endParaRPr lang="zh-CN" altLang="en-US" sz="1695" dirty="0">
                        <a:solidFill>
                          <a:schemeClr val="tx1"/>
                        </a:solidFill>
                        <a:latin typeface="微软雅黑" panose="020B0503020204020204" charset="-122"/>
                        <a:ea typeface="微软雅黑" panose="020B0503020204020204" charset="-122"/>
                      </a:endParaRPr>
                    </a:p>
                    <a:p>
                      <a:endParaRPr lang="zh-CN" altLang="en-US" sz="695" dirty="0"/>
                    </a:p>
                  </a:txBody>
                  <a:tcPr marL="35186" marR="35186" marT="17593" marB="17593"/>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白描</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细描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白描指用最简练的笔墨描画出鲜明生动的形象。白描要求运用极简洁的语言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描摹景物的特征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表达作者的感情。细描即细节描写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使用大量生动、贴切的比喻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绚丽的文字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斑斓的色彩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进行浓笔涂抹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vMerge="1">
                  <a:tcPr/>
                </a:tc>
                <a:tc>
                  <a:txBody>
                    <a:bodyPr/>
                    <a:lstStyle/>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绘形绘声绘色</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把自然界的声响、物体的形状与色彩等具体地描写出来</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使人有身临其境的感受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8700">
                <a:tc vMerge="1">
                  <a:tcPr/>
                </a:tc>
                <a:tc>
                  <a:txBody>
                    <a:bodyPr/>
                    <a:lstStyle/>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多个角</a:t>
                      </a:r>
                      <a:endPar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度结合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从视、听、嗅、味、触等多种感官角度去描写</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将景物真切再现</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使其富有立体感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100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4845" y="227487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778528" y="2791699"/>
          <a:ext cx="7506335" cy="2019300"/>
        </p:xfrm>
        <a:graphic>
          <a:graphicData uri="http://schemas.openxmlformats.org/drawingml/2006/table">
            <a:tbl>
              <a:tblPr/>
              <a:tblGrid>
                <a:gridCol w="621030"/>
                <a:gridCol w="6885305"/>
              </a:tblGrid>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分析文中画波浪线段落景物描写的手法。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从修辞手法的角度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对文中画线句子的景物描写进行赏析。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小说中第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段景物在描写上有何特点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句是运用什么修辞手法写景的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题干中有“写景”“环境描写”“写景特色”“表现特色”“手法”“技法”等字样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5" name="TextBox 14"/>
          <p:cNvSpPr txBox="1"/>
          <p:nvPr/>
        </p:nvSpPr>
        <p:spPr>
          <a:xfrm>
            <a:off x="3907052" y="2005592"/>
            <a:ext cx="997513"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43565"/>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628586" y="36100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14" name="表格 13"/>
          <p:cNvGraphicFramePr>
            <a:graphicFrameLocks noGrp="1"/>
          </p:cNvGraphicFramePr>
          <p:nvPr/>
        </p:nvGraphicFramePr>
        <p:xfrm>
          <a:off x="886803" y="2566585"/>
          <a:ext cx="7370445" cy="1346200"/>
        </p:xfrm>
        <a:graphic>
          <a:graphicData uri="http://schemas.openxmlformats.org/drawingml/2006/table">
            <a:tbl>
              <a:tblPr/>
              <a:tblGrid>
                <a:gridCol w="609600"/>
                <a:gridCol w="6760845"/>
              </a:tblGrid>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审清是“环境描写的特点”还是“环境描写的手法”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前者是概括环境特点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后者是分析描写手法。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审清所给的文段是自然环境还是社会环境。自然环境多从写景的角度分析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社会环境要考虑烘托、对比、映衬、暗示、象征等手法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4544228"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把握小说情节</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2"/>
          <p:cNvSpPr txBox="1"/>
          <p:nvPr/>
        </p:nvSpPr>
        <p:spPr>
          <a:xfrm>
            <a:off x="775968" y="1960439"/>
            <a:ext cx="7614556" cy="111061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安排技巧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情节安排的技巧包括设悬念、做铺垫、设伏笔、过渡、照应、点题等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此部分将在后面“品味表达技巧”里细讲。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88147"/>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86803" y="2403777"/>
          <a:ext cx="7536180" cy="2692400"/>
        </p:xfrm>
        <a:graphic>
          <a:graphicData uri="http://schemas.openxmlformats.org/drawingml/2006/table">
            <a:tbl>
              <a:tblPr/>
              <a:tblGrid>
                <a:gridCol w="554355"/>
                <a:gridCol w="581660"/>
                <a:gridCol w="6400165"/>
              </a:tblGrid>
              <a:tr h="673100">
                <a:tc rowSpan="3">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指明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手法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注意描写的角度、修辞手法和表现手法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景物描写的手法一般不是单一的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要注意全面、准确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分析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要注意将描写的手法和描写的景物特点结合起来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分析这种手法是如何突出这一特点的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答出</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要注意区分描写手法的作用和环境描写的作用的不同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描写手法的作用是使环境更典型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更真实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更富有立体感</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景物描写的手法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景物描写的特点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景物描写的作用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3149600"/>
          </a:xfrm>
          <a:prstGeom prst="rect">
            <a:avLst/>
          </a:prstGeom>
          <a:noFill/>
        </p:spPr>
        <p:txBody>
          <a:bodyPr wrap="square" rtlCol="0">
            <a:spAutoFit/>
          </a:bodyPr>
          <a:lstStyle/>
          <a:p>
            <a:pPr indent="0"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indent="0" algn="ctr" eaLnBrk="1" latinLnBrk="0" hangingPunct="1">
              <a:lnSpc>
                <a:spcPct val="130000"/>
              </a:lnSpc>
            </a:pPr>
            <a:r>
              <a:rPr lang="zh-CN" altLang="en-US" sz="1695" b="1" dirty="0">
                <a:latin typeface="微软雅黑" panose="020B0503020204020204" charset="-122"/>
                <a:ea typeface="微软雅黑" panose="020B0503020204020204" charset="-122"/>
              </a:rPr>
              <a:t>溜　索</a:t>
            </a:r>
            <a:endParaRPr lang="zh-CN" altLang="en-US" sz="1695" b="1" dirty="0">
              <a:latin typeface="微软雅黑" panose="020B0503020204020204" charset="-122"/>
              <a:ea typeface="微软雅黑" panose="020B0503020204020204" charset="-122"/>
            </a:endParaRPr>
          </a:p>
          <a:p>
            <a:pPr indent="0" algn="ctr" eaLnBrk="1" latinLnBrk="0" hangingPunct="1">
              <a:lnSpc>
                <a:spcPct val="130000"/>
              </a:lnSpc>
            </a:pPr>
            <a:r>
              <a:rPr lang="zh-CN" altLang="en-US" sz="1695" dirty="0">
                <a:latin typeface="微软雅黑" panose="020B0503020204020204" charset="-122"/>
                <a:ea typeface="微软雅黑" panose="020B0503020204020204" charset="-122"/>
              </a:rPr>
              <a:t>阿　城</a:t>
            </a:r>
            <a:endParaRPr lang="zh-CN" altLang="en-US" sz="1695"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　　一个钟头之前就听到这隐隐闷雷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初不在意。雷总不停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才渐渐生疑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懒懒问了一句。领队也只懒懒说是怒江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要过溜索了。不由捏紧了心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准备一睹纵贯滇西的怒江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却不料转出山口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依然是闷闷的雷。见前边牛死也不肯再走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心下大惑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就下马向前。行到岸边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抽一口气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腿子抖起来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如牛一般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不敢再往前动半步。</a:t>
            </a:r>
            <a:endParaRPr lang="zh-CN" altLang="en-US" sz="1695" dirty="0">
              <a:latin typeface="微软雅黑" panose="020B0503020204020204" charset="-122"/>
              <a:ea typeface="微软雅黑" panose="020B0503020204020204" charset="-122"/>
            </a:endParaRPr>
          </a:p>
          <a:p>
            <a:pPr indent="0" eaLnBrk="1" latinLnBrk="0" hangingPunct="1">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2130425"/>
          </a:xfrm>
          <a:prstGeom prst="rect">
            <a:avLst/>
          </a:prstGeom>
          <a:noFill/>
        </p:spPr>
        <p:txBody>
          <a:bodyPr wrap="square" rtlCol="0">
            <a:spAutoFit/>
          </a:bodyPr>
          <a:lstStyle/>
          <a:p>
            <a:pPr indent="0" eaLnBrk="1" latinLnBrk="0" hangingPunct="1">
              <a:lnSpc>
                <a:spcPct val="130000"/>
              </a:lnSpc>
            </a:pPr>
            <a:r>
              <a:rPr lang="zh-CN" altLang="en-US" sz="1695" dirty="0">
                <a:latin typeface="微软雅黑" panose="020B0503020204020204" charset="-122"/>
                <a:ea typeface="微软雅黑" panose="020B0503020204020204" charset="-122"/>
              </a:rPr>
              <a:t>       </a:t>
            </a:r>
            <a:r>
              <a:rPr lang="zh-CN" altLang="en-US" sz="1695" u="sng" dirty="0">
                <a:latin typeface="微软雅黑" panose="020B0503020204020204" charset="-122"/>
                <a:ea typeface="微软雅黑" panose="020B0503020204020204" charset="-122"/>
              </a:rPr>
              <a:t>万丈绝壁垂直而下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驮队原来就在这壁顶上。怒江自西北天际亮亮而来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深远似涓涓细流</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隐隐喧声腾上来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一派森气。俯望那江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蓦地心中一颤</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再不敢向下看。</a:t>
            </a:r>
            <a:endParaRPr lang="zh-CN" altLang="en-US" sz="1695" u="sng" dirty="0">
              <a:latin typeface="微软雅黑" panose="020B0503020204020204" charset="-122"/>
              <a:ea typeface="微软雅黑" panose="020B0503020204020204" charset="-122"/>
            </a:endParaRPr>
          </a:p>
          <a:p>
            <a:pPr indent="0" eaLnBrk="1" latinLnBrk="0" hangingPunct="1">
              <a:lnSpc>
                <a:spcPct val="130000"/>
              </a:lnSpc>
            </a:pPr>
            <a:r>
              <a:rPr lang="zh-CN" altLang="en-US" sz="1695" dirty="0">
                <a:latin typeface="微软雅黑" panose="020B0503020204020204" charset="-122"/>
                <a:ea typeface="微软雅黑" panose="020B0503020204020204" charset="-122"/>
              </a:rPr>
              <a:t>       领队稳稳坐在马上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笑一笑。那马平时并不觉得雄壮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此时却静立如伟人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晃一晃头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鬃飘起来。牛铃如击在心上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一步一响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驮队向横在峡上的一根索子颤颤移去。那索似有千钧之力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扯住两岸石壁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谁也动弹不得。</a:t>
            </a:r>
            <a:endParaRPr lang="zh-CN" altLang="en-US" sz="1695" dirty="0">
              <a:latin typeface="微软雅黑" panose="020B0503020204020204" charset="-122"/>
              <a:ea typeface="微软雅黑" panose="020B0503020204020204" charset="-122"/>
            </a:endParaRPr>
          </a:p>
          <a:p>
            <a:pPr indent="0" algn="r" eaLnBrk="1" latinLnBrk="0" hangingPunct="1">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阿城精选集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3595252"/>
            <a:ext cx="7644605" cy="152397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51039" y="1998648"/>
            <a:ext cx="7697024" cy="1046480"/>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5.  </a:t>
            </a:r>
            <a:r>
              <a:rPr lang="zh-CN" altLang="en-US" sz="1695" kern="100" dirty="0">
                <a:latin typeface="微软雅黑" panose="020B0503020204020204" charset="-122"/>
                <a:ea typeface="微软雅黑" panose="020B0503020204020204" charset="-122"/>
                <a:cs typeface="Courier New" panose="02070309020205020404" pitchFamily="49" charset="0"/>
              </a:rPr>
              <a:t>文中画线部分描写了峡谷险峻气势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请分析其表现特色。</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93239" y="3740958"/>
            <a:ext cx="7589626"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以壁顶为观察点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运用白描和细描相结合的手法变换视角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从视觉、听觉、内心感受等多方面描写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使人如临其境。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2182108"/>
            <a:ext cx="7592186" cy="29925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77248" y="2292943"/>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怒江自西北天际亮亮而来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深远似涓涓细流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隐隐喧声腾上来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一派森气”既用粗笔勾勒整体气势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又从“亮亮”“隐隐”等细处着墨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突出峡谷的险峻气势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这是白描与细描相结合的手法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万丈绝壁垂直而下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驮队原来就在这壁顶上”可见是以壁顶为观察点的定点观察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怒江自西北天际亮亮而来”是视觉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深远似涓涓细流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隐隐喧声腾上来”是听觉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俯望那江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蓦地心中一颤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再不敢向下看”是感觉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为内心感受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万丈绝壁垂直而下”是仰视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俯望那江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再不敢向下看”是俯视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写景顺序是由高到低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从“怒江自西北天际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一派森气”可以看出写景顺序是由远及近。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2182108"/>
            <a:ext cx="7592186" cy="199502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823863" y="2504499"/>
            <a:ext cx="7589626"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八</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86626" y="2514613"/>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4</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78811" y="3014682"/>
            <a:ext cx="5798776" cy="565150"/>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品味小说表达技巧</a:t>
            </a:r>
            <a:r>
              <a:rPr lang="en-US" altLang="zh-CN" sz="3080" b="1" dirty="0">
                <a:latin typeface="微软雅黑" panose="020B0503020204020204" charset="-122"/>
                <a:ea typeface="微软雅黑" panose="020B0503020204020204" charset="-122"/>
              </a:rPr>
              <a:t>,</a:t>
            </a:r>
            <a:r>
              <a:rPr lang="zh-CN" altLang="en-US" sz="3080" b="1" dirty="0">
                <a:latin typeface="微软雅黑" panose="020B0503020204020204" charset="-122"/>
                <a:ea typeface="微软雅黑" panose="020B0503020204020204" charset="-122"/>
              </a:rPr>
              <a:t>概括小说主题</a:t>
            </a:r>
            <a:endParaRPr lang="zh-CN" altLang="en-US" sz="308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5304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本考点对应的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分析作品的表现手法”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品味精彩的语言表达艺术”“领悟作品的艺术魅力”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考查鉴赏评价能力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②“概括作品主题”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评价作品表现出的价值判断和审美取向”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考查鉴赏评价能力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。对小说主题的考查常常通过评价作品表现出的价值判断和审美取向予以体现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32099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①品味小说表达技巧。表达技巧和语言表达艺术是小说阅读考查的重点。对小说表达技巧的考查有两个角度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一是整体赏析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二是局部赏析。就已考查的情况来看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两种题型都有出现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考题的指向性明确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或人称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或修辞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或分析其作用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或赏析其效果。考生比较容易把握。如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②概括小说主题。近年来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高考中对小说主题考查的题型主要有以下两种</a:t>
            </a: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分析概括主题。对主题比较单一的文本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往往以概括的形式考查。</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原因概括题。这是对小说主题考查的题型的一种变体</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305" y="1905411"/>
            <a:ext cx="761455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锄</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李　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拄着锄把出村的时候又有人问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又去百亩园呀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倒拿着锄头的六安爷平静地笑笑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“咳呀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后晌天气这么热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眼睛又不方便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快回家歇歇吧六安爷</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六安爷还是平静地笑笑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我不是锄地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我是过瘾。”</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“咳呀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锄了地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受了累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又没有收成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你是图啥呀你六安爷</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554299" y="2285966"/>
            <a:ext cx="7614556"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4" name="表格 13"/>
          <p:cNvGraphicFramePr>
            <a:graphicFrameLocks noGrp="1"/>
          </p:cNvGraphicFramePr>
          <p:nvPr/>
        </p:nvGraphicFramePr>
        <p:xfrm>
          <a:off x="645147" y="2802933"/>
          <a:ext cx="7853680" cy="1682750"/>
        </p:xfrm>
        <a:graphic>
          <a:graphicData uri="http://schemas.openxmlformats.org/drawingml/2006/table">
            <a:tbl>
              <a:tblPr/>
              <a:tblGrid>
                <a:gridCol w="478155"/>
                <a:gridCol w="7375525"/>
              </a:tblGrid>
              <a:tr h="168275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用简明的语句概括主要故事情节。</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文中共写了哪几件事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请依次加以概括。</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概括小说的某一部分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开端、发展、高潮和结局四部分中的某一个</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的内容。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简要概括人物的心理变化过程。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考查概括小说局部情节的能力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小说的情节一波三折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请概括出情节发展的跌宕之处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5" name="TextBox 14"/>
          <p:cNvSpPr txBox="1"/>
          <p:nvPr/>
        </p:nvSpPr>
        <p:spPr>
          <a:xfrm>
            <a:off x="3907052" y="2098982"/>
            <a:ext cx="1052931"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六安爷已经记不清这样的问答重复过多少次了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他还是不紧不慢地笑笑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我不是锄地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我是过瘾。”</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斜射的阳光明晃晃地照在六安爷的脸上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渐渐失明的眼睛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给他带来一种说不出的静穆。六安爷看不清人们的脸色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可他听得清人们的腔调。但是六安爷不想改变自己的主意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照样拄着锄把当拐棍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从从容容地走过。</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百亩园就在河对面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一抬眼就能看见。一座三孔石桥跨过乱流河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把百亩园和村子连在一起。这整整一百二十亩平坦肥沃的河滩地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是乱流河一百多里河谷当中最大最肥的一块地。西湾村人不知道在这块地上耕种了几千年几百代了。几千年几百代里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西湾村人不知把几千斤几万斤的汗水撒在百亩园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也不知从百亩园的土地上收获了几百万几千万斤的粮食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更不知这几百万几千万斤的粮食养活了世</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149600"/>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世代代多少人。但是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从今年起百亩园再也不会收获庄稼了。煤炭公司看中了百亩园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要在这块地上建一个焦炭厂。两年里反复地谈判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煤炭公司一直把土地收购价压在每亩五千块。为了表示绝不接受的决心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今年下种的季节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西湾村人坚决地把庄稼照样种了下去。煤炭公司终于妥协了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每亩地一万五千块。这场惊心动魄的谈判像传奇一样在乱流河两岸到处被人传颂。一万五千块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简直就是一个让人头晕的天价。按照最好的年景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现在一亩地一年也就能收入一百多块钱。想一想就让人头晕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你得受一百多年的辛苦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流一百多年的汗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才能在一亩地里刨出来一万五千块钱呐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胜利的喜悦中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没有人再去百亩园了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因为合同一签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钱一拿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推土机马上就要开进来了。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1938789"/>
            <a:ext cx="7614556" cy="416941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不知不觉中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那些被人遗忘了的种子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还是和千百年来一样破土而出了。</a:t>
            </a:r>
            <a:r>
              <a:rPr lang="zh-CN" altLang="en-US" sz="1695" u="sng" dirty="0">
                <a:latin typeface="微软雅黑" panose="020B0503020204020204" charset="-122"/>
                <a:ea typeface="微软雅黑" panose="020B0503020204020204" charset="-122"/>
              </a:rPr>
              <a:t>每天早上嫩绿的叶子上都会有珍珠一样的露水</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在晨风中把阳光变幻得五彩缤纷。这些种子们不知道</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永远不会再有人来伺候它们</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收获它们了。从此往后</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百亩园里将是炉火熊熊、浓烟滚滚的另一番景象。</a:t>
            </a:r>
            <a:endParaRPr lang="zh-CN" altLang="en-US" sz="1695" u="sng"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六安爷舍不得那些种子。他掐着指头计算着出苗的时间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到了该间苗锄头遍的日子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六安爷就拄着锄头来到百亩园。一天三晌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一晌不落。</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劳累了一天的六安爷已经感觉到腰背的酸痛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满是老茧的手也有些僵硬。他蹲下身子摸索着探出一块空地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坐在黄土上很享受地慢慢吸一支烟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等着僵硬了的筋骨舒缓下来。等到歇够了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就再拄着锄把站起来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青筋暴突的臂膀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把锄头一次又一次稳稳地探进摇摆的苗垄里去。没有人催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自己心里也不急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六安爷只想一个人慢慢地锄地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就好像一个人对着一壶老酒细斟慢饮。</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71273"/>
            <a:ext cx="7614556" cy="348932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终于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西山的阴影落进了河谷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被太阳晒了一天的六安爷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立刻感觉到了肩背上升起的一丝凉意。他缓缓地直起腰来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把捏锄把的两只手一先一后举到嘴前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轻轻地啐上几点唾沫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又深深地埋下腰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举起了锄头。随着臂膀有力的拉拽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锋利的锄刃闷在黄土里咯嘣咯嘣地割断了草根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间开了密集的幼苗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新鲜的黄土一股一股地翻起来。六安爷惬意地微笑着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虽然看不清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耳朵里的声音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鼻子里的气味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河谷里渐起的凉意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都让他顺心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都让他舒服。银亮的锄板鱼儿戏水一般地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在禾苗的绿波中上下翻飞。于是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松软新鲜的黄土上留下两行长长的跨距整齐的脚印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脚印的两旁是株距均匀的玉茭和青豆的幼苗。六安爷种了一辈子庄稼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锄了一辈子地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眼下这一次有些不一般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六安爷心里知道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这是他这辈子最后一次锄地了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最后一次给百亩园的庄稼锄地了。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4582" y="2072873"/>
            <a:ext cx="7614556" cy="314960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沉静的暮色中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百亩园显得寂寥、空旷。六安爷喜欢这天地间昏暗的时辰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眼睛里边和眼睛外边的世界是一样的。他知道自己正慢慢融入眼前这黑暗的世界里。</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很多天以后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人们跟着推土机来到百亩园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无比惊讶地发现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六安爷锄过的苗垄里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茁壮的禾苗均匀整齐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一棵一棵蓬勃的庄稼全都充满了丰收的信心。没有人能相信那是一个半瞎子锄过的地。于是人们想起六安爷说了无数遍的话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六安爷总是平静固执地说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我不是锄地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我是过瘾”。</a:t>
            </a:r>
            <a:endParaRPr lang="zh-CN" altLang="en-US" sz="1695" dirty="0">
              <a:latin typeface="微软雅黑" panose="020B0503020204020204" charset="-122"/>
              <a:ea typeface="微软雅黑" panose="020B0503020204020204" charset="-122"/>
            </a:endParaRPr>
          </a:p>
          <a:p>
            <a:pPr indent="1080135"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gn="r" eaLnBrk="1" latinLnBrk="0" hangingPunct="1">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2"/>
          <p:cNvGrpSpPr/>
          <p:nvPr/>
        </p:nvGrpSpPr>
        <p:grpSpPr>
          <a:xfrm>
            <a:off x="778528" y="1974761"/>
            <a:ext cx="1202775" cy="439066"/>
            <a:chOff x="2074961" y="4329310"/>
            <a:chExt cx="2938070"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08566" y="4401309"/>
              <a:ext cx="2804465" cy="479562"/>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5" name="TextBox 68"/>
          <p:cNvSpPr txBox="1"/>
          <p:nvPr/>
        </p:nvSpPr>
        <p:spPr>
          <a:xfrm>
            <a:off x="700979" y="2646037"/>
            <a:ext cx="7614556" cy="247015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理解下列对小说相关内容和艺术特色的分析鉴赏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小说开头寥寥几句对话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六安爷这个勤劳而孤僻的老农形象已经跃然纸上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他与村人的分歧也开始显露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并为下文情节发展埋下了伏笔。</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西湾村人与煤炭公司“惊心动魄的谈判”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是小说中隐约可见的叙事背景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也是深刻的社会背景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巧妙地将六安爷的个人感受跟时代的变化连接起来。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小说中写到百亩园将要变成焦炭厂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往日的田园风光将会被“炉火熊熊、浓烟滚滚”的景象所取代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深化了作者关于生态问题的思考及小说的环保主题。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849993"/>
            <a:ext cx="7614556"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关于六安爷锄地的描写生动而富有诗意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传达了六安爷在百亩园劳作时惬意舒畅的感觉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这样的写法强化了小说所表达的人与土地分离的悲凉感。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a:t>
            </a:r>
            <a:r>
              <a:rPr lang="zh-CN" altLang="en-US" sz="1695" dirty="0">
                <a:latin typeface="微软雅黑" panose="020B0503020204020204" charset="-122"/>
                <a:ea typeface="微软雅黑" panose="020B0503020204020204" charset="-122"/>
              </a:rPr>
              <a:t>综合全文来看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六安爷的“平静固执”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说明他作为一个老人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一方面已经饱经沧桑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看透世事变迁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另一方面也难免思想保守、无法与时俱进。</a:t>
            </a:r>
            <a:endParaRPr lang="zh-CN" altLang="en-US" sz="1695" dirty="0">
              <a:latin typeface="微软雅黑" panose="020B0503020204020204" charset="-122"/>
              <a:ea typeface="微软雅黑" panose="020B0503020204020204" charset="-122"/>
            </a:endParaRPr>
          </a:p>
          <a:p>
            <a:pPr indent="1080135" algn="r" eaLnBrk="1" latinLnBrk="0" hangingPunct="1">
              <a:lnSpc>
                <a:spcPct val="130000"/>
              </a:lnSpc>
            </a:pP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817367" y="3304857"/>
            <a:ext cx="7592144" cy="213838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58437" y="3306082"/>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项不给分。回答三项或三项以上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错在“孤僻”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从开头的几句对话看不出六安爷的孤僻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错在拔高了文章主题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文章没有体现“作者关于生态问题的思考及小说的环保主题”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另一方面也难免思想保守、无法与时俱进”不合理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更多的是体现六安爷对土地的深厚感情与坚守。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968" y="2650585"/>
            <a:ext cx="7592186" cy="269031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75968" y="1989708"/>
            <a:ext cx="7697024" cy="589280"/>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小说以“锄”为标题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有什么寓意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84397" y="2819408"/>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①锄作为一种农具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象征六安爷的人生和精神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锄喻示劳动者与土地的亲密关系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锄意味着传统的农业生产和生活方式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锄作为一种劳作行为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蕴含着六安爷对土地的热爱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又暗含着他对土地的告别。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题目“锄”在文中的寓意可从小说的人物、主题、情节等多个角度进行分析。从人物形象看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锄体现了六安爷勤劳的品质和对土地的热爱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以“锄”为题蕴含了人们对于这一传统农业生产和生活方式的不重视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锄”是全文的线索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六安爷锄地的情节也体现了他对土地的深情告别。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808461"/>
            <a:ext cx="7838566" cy="240532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801351" y="1938370"/>
            <a:ext cx="7697024" cy="850900"/>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小说较为夸张地连续使用“几万”“几百万”之类的词语描述百亩园的历史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这样写的作用是什么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57984" y="2967365"/>
            <a:ext cx="7745254" cy="247015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①强调百亩园是西湾村人安身立命的物质基础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将百亩园抽象为一种生活方式的象征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与下文百亩园的一朝被毁构成鲜明尖锐的对比。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文中写道“几千年几百代”“几千斤几万斤的汗水”“几百万几千万斤的粮食”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这表明了百亩园是西湾村人祖祖辈辈耕种和生活的基础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这也是西湾村人赖以生存和生活的基本方式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这一丰茂的田园生活场景和后文百亩园被毁的场景形成了鲜明的对比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突出了现代化生产对传统农业的冲击。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808461"/>
            <a:ext cx="7838566" cy="240532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801351" y="1938370"/>
            <a:ext cx="7697024" cy="61404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通过关键句子分析概括主题类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我不是锄地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我是过瘾”这句话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既是理解六安爷的关键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也是理解小说主旨的关键。请结合全文进行分析。</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1"/>
          <p:cNvSpPr txBox="1"/>
          <p:nvPr/>
        </p:nvSpPr>
        <p:spPr>
          <a:xfrm>
            <a:off x="757984" y="2967365"/>
            <a:ext cx="7745254" cy="247015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六安爷层面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六安爷用这句话来回应村人的劝阻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由此能感受到他温和而又固执的性格特征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百亩园即将不复存在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六安爷的眼睛也快要失明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他要过在百亩园劳作的“瘾”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由此能体会到他内心的隐痛。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小说主旨层面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在大地上劳作是一种“瘾”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即劳动者的精神需要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随着传统的农业生产、生活方式的结束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耕种的意义只剩下“过瘾”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令人叹惋又发人深思。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12"/>
          <p:cNvSpPr txBox="1"/>
          <p:nvPr/>
        </p:nvSpPr>
        <p:spPr>
          <a:xfrm>
            <a:off x="775968" y="1960439"/>
            <a:ext cx="7614556" cy="431165"/>
          </a:xfrm>
          <a:prstGeom prst="rect">
            <a:avLst/>
          </a:prstGeom>
          <a:noFill/>
        </p:spPr>
        <p:txBody>
          <a:bodyPr wrap="square" rtlCol="0">
            <a:spAutoFit/>
          </a:bodyPr>
          <a:lstStyle/>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8" name="表格 7"/>
          <p:cNvGraphicFramePr>
            <a:graphicFrameLocks noGrp="1"/>
          </p:cNvGraphicFramePr>
          <p:nvPr/>
        </p:nvGraphicFramePr>
        <p:xfrm>
          <a:off x="706697" y="2400333"/>
          <a:ext cx="7730490" cy="2063750"/>
        </p:xfrm>
        <a:graphic>
          <a:graphicData uri="http://schemas.openxmlformats.org/drawingml/2006/table">
            <a:tbl>
              <a:tblPr/>
              <a:tblGrid>
                <a:gridCol w="637540"/>
                <a:gridCol w="7092950"/>
              </a:tblGrid>
              <a:tr h="7175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题干中有“情节”“脉络”“过程”等字样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题干中有“概括”“梳理”等字样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审清题意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看题目是要求整体概括还是局部概括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是要求简要概括还是概括分析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是要求从心理感受概括还是从性格形成概括。</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整体概括要依托线索的贯穿作用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厘清开端、发展、高潮、结局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局部概括要突出人物主体</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5685" y="2015856"/>
            <a:ext cx="7838566" cy="240532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810119" y="2174760"/>
            <a:ext cx="7745254"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根据题干可知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要从六安爷和小说主旨两个层面进行探究。从六安爷层面上探究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这句话体现了六安爷的性格特征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他既和蔼又固执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同时他的“过瘾”表明这块祖祖辈辈耕种的土地将不复存在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他内心的痛只有以锄地来表达。从小说的主题层面上探究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六安爷的这句话是农民最朴素的情感表达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表达了其对劳作的难心割舍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同时也表明传统农业生产方式的结束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这引起读者深思。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13762" y="3033412"/>
            <a:ext cx="7592144" cy="230748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7" name="组合 6"/>
          <p:cNvGrpSpPr/>
          <p:nvPr/>
        </p:nvGrpSpPr>
        <p:grpSpPr>
          <a:xfrm>
            <a:off x="778528" y="1969274"/>
            <a:ext cx="1208026" cy="352425"/>
            <a:chOff x="2074961" y="4319589"/>
            <a:chExt cx="2879616" cy="613136"/>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17857" y="4319589"/>
              <a:ext cx="2736720" cy="613136"/>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13" name="TextBox 13"/>
          <p:cNvSpPr txBox="1"/>
          <p:nvPr/>
        </p:nvSpPr>
        <p:spPr>
          <a:xfrm>
            <a:off x="706254" y="2366636"/>
            <a:ext cx="7697024" cy="82613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叙述视角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小说正文部分以第三人称行文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请结合全文举例分析其好处。</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
          <p:cNvSpPr txBox="1"/>
          <p:nvPr/>
        </p:nvSpPr>
        <p:spPr>
          <a:xfrm>
            <a:off x="738180" y="3033412"/>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①第三人称叙述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能比较直接、客观地展现丰富多彩的生活。例如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小说不单纯地叙述六安爷锄地的故事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还在第八、九段展现社会发展过程中的现实状况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叙述煤炭公司与西湾村人就百亩园谈判的情景以及百亩园的景象。②第三人称叙述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不受时间和空间的限制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反映现实比较灵活自由。例如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小说开头六个段落先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060" y="2209817"/>
            <a:ext cx="7672094" cy="241065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1"/>
          <p:cNvSpPr txBox="1"/>
          <p:nvPr/>
        </p:nvSpPr>
        <p:spPr>
          <a:xfrm>
            <a:off x="723549" y="2342830"/>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叙述六安爷与人对话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第七段则自由地描写六安爷的感受与行为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到了第十、十一、十二、十三段才写六安爷在百亩园里锄地的经过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第十四段则是写很多天以后其他人的感受和六安爷平静固执的回答。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本题考查叙述视角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答题时可以围绕小说常用的人称展开思考。本文正文使用第三人称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着力刻画六安爷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却又灵活多样。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0804" y="2692730"/>
            <a:ext cx="7697634" cy="251228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3"/>
          <p:cNvSpPr txBox="1"/>
          <p:nvPr/>
        </p:nvSpPr>
        <p:spPr>
          <a:xfrm>
            <a:off x="696060" y="1998937"/>
            <a:ext cx="7697024" cy="61404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叙述方式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小说插叙了西湾村人与煤炭公司针对百亩园的谈判及描写百亩园的两段内容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请结合全文简要分析。</a:t>
            </a:r>
            <a:endParaRPr lang="en-US" altLang="zh-CN" sz="1695" dirty="0">
              <a:latin typeface="微软雅黑" panose="020B0503020204020204" charset="-122"/>
              <a:ea typeface="微软雅黑" panose="020B0503020204020204" charset="-122"/>
            </a:endParaRPr>
          </a:p>
        </p:txBody>
      </p:sp>
      <p:sp>
        <p:nvSpPr>
          <p:cNvPr id="11" name="TextBox 1"/>
          <p:cNvSpPr txBox="1"/>
          <p:nvPr/>
        </p:nvSpPr>
        <p:spPr>
          <a:xfrm>
            <a:off x="697177" y="2762106"/>
            <a:ext cx="7749769"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①插叙针对百亩园的谈判及对百亩园的描写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使文章的内容更加充实。②这一插叙承上启下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既承对六安爷准备去百亩园的介绍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又启六安爷在百亩园锄地的情节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使情节更加完整。③这一插叙交代了人物六安爷对百亩园土地所含感情深厚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不愿割舍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最后一次来锄地的原因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也使得人物形象更加丰满。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题干已点明是“插叙”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作答时结合插叙的一般作用和文本内容进行分析即可。插叙对主要情节或中心事件做了必要的铺垫照应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补充说明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使情节更加完整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结构更加严密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内容更加充实。六安爷锄地的起因即可追溯至此。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6294" y="2864506"/>
            <a:ext cx="7592144" cy="271225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3"/>
          <p:cNvSpPr txBox="1"/>
          <p:nvPr/>
        </p:nvSpPr>
        <p:spPr>
          <a:xfrm>
            <a:off x="770775" y="1955672"/>
            <a:ext cx="7697024" cy="87566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结构技巧分析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这篇小说照应技巧运用娴熟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试以结尾“六安爷锄过的苗垄里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茁壮的禾苗均匀整齐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一棵一棵蓬勃的庄稼全都充满了丰收的信心”为例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分析其在照应手法上的运用。</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
          <p:cNvSpPr txBox="1"/>
          <p:nvPr/>
        </p:nvSpPr>
        <p:spPr>
          <a:xfrm>
            <a:off x="770775" y="2867976"/>
            <a:ext cx="7589626" cy="314960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结尾的庄稼地描写“茁壮的禾苗均匀整齐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一棵一棵蓬勃的庄稼全都充满了丰收的信心”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这一情节不突兀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是在呼应前文。前文情节中有“他掐着指头计算着出苗的时间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到了该间苗锄头遍的日子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一天三晌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一晌不落”“把锄头一次又一次稳稳地探进摇摆的苗垄里去”“松软新鲜的黄土上留下两行长长的跨距整齐的脚印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脚印的两旁是株距均匀的玉茭和青豆的幼苗”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这都体现了六安爷热爱土地、享受劳动的特点。这样的后文照应前文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使情节连贯、结构紧凑。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必须先要明确照应是故事中后面部分对前面相关部分的呼应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需要找出前面的内容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然后结合文本内容进行分析。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89" y="3124204"/>
            <a:ext cx="7592144" cy="249378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3"/>
          <p:cNvSpPr txBox="1"/>
          <p:nvPr/>
        </p:nvSpPr>
        <p:spPr>
          <a:xfrm>
            <a:off x="770775" y="1955672"/>
            <a:ext cx="7697024" cy="113728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语言特色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赏析文中画线的句子。</a:t>
            </a:r>
            <a:endParaRPr lang="zh-CN" altLang="en-US" sz="1695" dirty="0">
              <a:latin typeface="微软雅黑" panose="020B0503020204020204" charset="-122"/>
              <a:ea typeface="微软雅黑" panose="020B0503020204020204" charset="-122"/>
            </a:endParaRPr>
          </a:p>
          <a:p>
            <a:r>
              <a:rPr lang="zh-CN" altLang="en-US" sz="1695" dirty="0">
                <a:latin typeface="微软雅黑" panose="020B0503020204020204" charset="-122"/>
                <a:ea typeface="微软雅黑" panose="020B0503020204020204" charset="-122"/>
              </a:rPr>
              <a:t>　　每天早上嫩绿的叶子上都会有珍珠一样的露水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在晨风中把阳光变幻得五彩缤纷。这些种子们不知道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永远不会再有人来伺候它们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收获它们了。从此往后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百亩园里将是炉火熊熊、浓烟滚滚的另一番景象。</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
          <p:cNvSpPr txBox="1"/>
          <p:nvPr/>
        </p:nvSpPr>
        <p:spPr>
          <a:xfrm>
            <a:off x="724065" y="3140686"/>
            <a:ext cx="7589626" cy="280987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①这段文字主要有叙述、描写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写出了百亩园的现在和将来。②采用对比手法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反衬现在百亩园美好环境的不复存在。③运用比喻、拟人等手法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描绘出现在百亩园叶子的美丽、种子受到优待。④善用修饰语描写事物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如“嫩绿的”“珍珠一样的”“五彩缤纷”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给读者以美好的印象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善用叠字描写景象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如“熊熊”“滚滚”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给人以环境污染的印象。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本题考查赏析语言特色的能力。要从表达方式、表现手法、修辞技巧、语言特点等方面入手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回答时最好能分出条理。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6294" y="2864506"/>
            <a:ext cx="7592144" cy="237700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3"/>
          <p:cNvSpPr txBox="1"/>
          <p:nvPr/>
        </p:nvSpPr>
        <p:spPr>
          <a:xfrm>
            <a:off x="770775" y="1955672"/>
            <a:ext cx="7697024" cy="35242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9.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概括主题类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这篇小说的主题是什么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结合主要人物六安爷加以概括。</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
          <p:cNvSpPr txBox="1"/>
          <p:nvPr/>
        </p:nvSpPr>
        <p:spPr>
          <a:xfrm>
            <a:off x="770775" y="2867976"/>
            <a:ext cx="7589626" cy="247015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小说塑造了一个虽半瞎但锄地技术高超的酷爱土地、享受种地的农民形象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通过对六安爷告别土地的一次生动而富有诗意的精彩锄地的描写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说明农民在土地上劳作时那种惬意舒畅的感觉是一种精神需求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抒发了中国农民对世代养育他们的土地情深义重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而在与土地不得不分离时所具有的一种失落感、悲凉感。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看清题干中的要求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必须从主要人物六安爷的角度入手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对小说的主题加以概括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六安爷其实是许多失去土地的中国农民的代表。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7080" y="2625033"/>
            <a:ext cx="7697024" cy="2470150"/>
          </a:xfrm>
          <a:prstGeom prst="rect">
            <a:avLst/>
          </a:prstGeom>
          <a:noFill/>
        </p:spPr>
        <p:txBody>
          <a:bodyPr wrap="square" rtlCol="0">
            <a:spAutoFit/>
          </a:bodyPr>
          <a:lstStyle/>
          <a:p>
            <a:pPr indent="977900"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小说以综合运用各种表达技巧来塑造人物形象为中心任务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并以塑造典型的艺术形象为最高目标。小说在塑造人物形象时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可以采用叙述语言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也可以采用对话语言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还可以采用心理描写等手法。小说的表达方式多种多样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表达技巧更是灵活多变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它可以包罗其他艺术体裁的所有写法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有散文式的背景描绘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有特写般的人物刻画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有戏剧般尖锐激烈的矛盾冲突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有诗一般的意境。从这一点来讲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小说的表达技巧更为广泛。若从考试的角度看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小说作为一种叙事文体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其表达技巧更突出叙事技巧、结构技巧和语言表达艺术等几个方面。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1953588" y="1974879"/>
            <a:ext cx="5236946" cy="706755"/>
          </a:xfrm>
          <a:prstGeom prst="rect">
            <a:avLst/>
          </a:prstGeom>
          <a:noFill/>
        </p:spPr>
        <p:txBody>
          <a:bodyPr wrap="square" rtlCol="0">
            <a:spAutoFit/>
          </a:bodyPr>
          <a:lstStyle/>
          <a:p>
            <a:pPr algn="ctr"/>
            <a:r>
              <a:rPr lang="zh-CN" altLang="en-US" sz="2000" b="1" dirty="0">
                <a:solidFill>
                  <a:srgbClr val="EF8340"/>
                </a:solidFill>
                <a:latin typeface="微软雅黑" panose="020B0503020204020204" charset="-122"/>
                <a:ea typeface="微软雅黑" panose="020B0503020204020204" charset="-122"/>
              </a:rPr>
              <a:t>考点一　品味小说表达技巧</a:t>
            </a:r>
            <a:endParaRPr lang="en-US" altLang="zh-CN" sz="2000" b="1" dirty="0">
              <a:solidFill>
                <a:srgbClr val="EF8340"/>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39540" y="1908764"/>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赏析小说的叙事技巧</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57029" y="2296983"/>
            <a:ext cx="7697024" cy="770890"/>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叙述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叙述人称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766295" y="3023919"/>
          <a:ext cx="7480935" cy="2508885"/>
        </p:xfrm>
        <a:graphic>
          <a:graphicData uri="http://schemas.openxmlformats.org/drawingml/2006/table">
            <a:tbl>
              <a:tblPr firstRow="1" bandRow="1">
                <a:tableStyleId>{5C22544A-7EE6-4342-B048-85BDC9FD1C3A}</a:tableStyleId>
              </a:tblPr>
              <a:tblGrid>
                <a:gridCol w="886460"/>
                <a:gridCol w="6594475"/>
              </a:tblGrid>
              <a:tr h="394335">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类别</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特　点</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9650">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第一人称</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30000"/>
                        </a:lnSpc>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　只能局限于叙述人的所见所闻</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与“有限视角”一样</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会受到一定的叙述限制</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但它能使小说显得真实亲切</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拉近与读者的距离</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同时便于抒发感情</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300">
                <a:tc>
                  <a:txBody>
                    <a:bodyPr/>
                    <a:lstStyle/>
                    <a:p>
                      <a:pPr marL="0" indent="0" algn="ctr">
                        <a:buNone/>
                      </a:pPr>
                      <a:r>
                        <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rPr>
                        <a:t>第二人称</a:t>
                      </a:r>
                      <a:endPar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30000"/>
                        </a:lnSpc>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　增强文章的抒情性和亲切感</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便于感情交流</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36600">
                <a:tc>
                  <a:txBody>
                    <a:bodyPr/>
                    <a:lstStyle/>
                    <a:p>
                      <a:pPr marL="0" indent="0" algn="ctr">
                        <a:buNone/>
                      </a:pPr>
                      <a:r>
                        <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rPr>
                        <a:t>第三人称</a:t>
                      </a:r>
                      <a:endPar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30000"/>
                        </a:lnSpc>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　能比较直接、客观地展现丰富多彩的生活</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不受时间和空间的限制</a:t>
                      </a:r>
                      <a:r>
                        <a:rPr lang="en-US" altLang="zh-CN" sz="1695" b="0" u="none"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反映现实比较灵活自由</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3" name="TextBox 12"/>
          <p:cNvSpPr txBox="1"/>
          <p:nvPr/>
        </p:nvSpPr>
        <p:spPr>
          <a:xfrm>
            <a:off x="4267265" y="2113932"/>
            <a:ext cx="942096"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7" name="表格 6"/>
          <p:cNvGraphicFramePr>
            <a:graphicFrameLocks noGrp="1"/>
          </p:cNvGraphicFramePr>
          <p:nvPr/>
        </p:nvGraphicFramePr>
        <p:xfrm>
          <a:off x="778528" y="2407106"/>
          <a:ext cx="7647305" cy="2463800"/>
        </p:xfrm>
        <a:graphic>
          <a:graphicData uri="http://schemas.openxmlformats.org/drawingml/2006/table">
            <a:tbl>
              <a:tblPr firstRow="1" bandRow="1">
                <a:tableStyleId>{5C22544A-7EE6-4342-B048-85BDC9FD1C3A}</a:tableStyleId>
              </a:tblPr>
              <a:tblGrid>
                <a:gridCol w="962660"/>
                <a:gridCol w="6684645"/>
              </a:tblGrid>
              <a:tr h="444500">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类别</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特　点</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19300">
                <a:tc>
                  <a:txBody>
                    <a:bodyPr/>
                    <a:lstStyle/>
                    <a:p>
                      <a:pPr marL="0" indent="0" algn="ctr">
                        <a:buNone/>
                      </a:pPr>
                      <a:r>
                        <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rPr>
                        <a:t>全知视角</a:t>
                      </a:r>
                      <a:endPar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30000"/>
                        </a:lnSpc>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“全知视角”大多见于传统小说</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一般以第三人称为主。叙述者处于全知全能的地位</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作品中的人物、故事、场景等无不处于其主宰之下、调度之中。叙述者凌驾于整个故事之上</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洞悉一切</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随时对人物的思想及行为做出解释和评价。这种视角可以使作者随意地对故事情节及人物形象进行加工处理</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但作者的过多干预和介入也使作品和读者之间产生距离</a:t>
                      </a:r>
                      <a:r>
                        <a:rPr lang="en-US" altLang="zh-CN" sz="1695" b="0" u="none"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dirty="0">
                          <a:solidFill>
                            <a:schemeClr val="tx1"/>
                          </a:solidFill>
                          <a:latin typeface="微软雅黑" panose="020B0503020204020204" charset="-122"/>
                          <a:ea typeface="微软雅黑" panose="020B0503020204020204" charset="-122"/>
                          <a:cs typeface="宋体" panose="02010600030101010101" pitchFamily="2" charset="-122"/>
                        </a:rPr>
                        <a:t>从而降低作品的真实度和可信度</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00" name="文本框 99"/>
          <p:cNvSpPr txBox="1"/>
          <p:nvPr/>
        </p:nvSpPr>
        <p:spPr>
          <a:xfrm>
            <a:off x="696060" y="1960439"/>
            <a:ext cx="7481351" cy="352425"/>
          </a:xfrm>
          <a:prstGeom prst="rect">
            <a:avLst/>
          </a:prstGeom>
          <a:noFill/>
          <a:ln w="9525">
            <a:noFill/>
            <a:miter/>
          </a:ln>
        </p:spPr>
        <p:txBody>
          <a:bodyPr wrap="square">
            <a:spAutoFit/>
          </a:bodyPr>
          <a:lstStyle/>
          <a:p>
            <a:pPr marL="0" indent="266700" algn="l"/>
            <a:r>
              <a:rPr lang="en-US" altLang="zh-CN" sz="1695" b="0" u="none" dirty="0">
                <a:latin typeface="微软雅黑" panose="020B0503020204020204" charset="-122"/>
                <a:ea typeface="微软雅黑" panose="020B0503020204020204" charset="-122"/>
                <a:cs typeface="Times New Roman" panose="02020603050405020304" pitchFamily="18" charset="0"/>
              </a:rPr>
              <a:t>(2)</a:t>
            </a:r>
            <a:r>
              <a:rPr lang="zh-CN" altLang="en-US" sz="1695" b="0" u="none" dirty="0">
                <a:latin typeface="微软雅黑" panose="020B0503020204020204" charset="-122"/>
                <a:ea typeface="微软雅黑" panose="020B0503020204020204" charset="-122"/>
                <a:cs typeface="宋体" panose="02010600030101010101" pitchFamily="2" charset="-122"/>
              </a:rPr>
              <a:t>叙述视角</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0551" y="1960439"/>
            <a:ext cx="7614556"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5" name="表格 14"/>
          <p:cNvGraphicFramePr>
            <a:graphicFrameLocks noGrp="1"/>
          </p:cNvGraphicFramePr>
          <p:nvPr/>
        </p:nvGraphicFramePr>
        <p:xfrm>
          <a:off x="886803" y="2320651"/>
          <a:ext cx="7453630" cy="2729865"/>
        </p:xfrm>
        <a:graphic>
          <a:graphicData uri="http://schemas.openxmlformats.org/drawingml/2006/table">
            <a:tbl>
              <a:tblPr/>
              <a:tblGrid>
                <a:gridCol w="471170"/>
                <a:gridCol w="387985"/>
                <a:gridCol w="6594475"/>
              </a:tblGrid>
              <a:tr h="1383665">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抓线索</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线索贯穿小说的情节发展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它可以是某人、某物、某种情感、某个事件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还可以是时间、空间。阅读小说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抓住线索是把握故事情节发展的关键。如小说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中的线索是项链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女主人公“借项链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丢项链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赔项链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还债务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发现项链是赝品”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都与“项链”有关</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抓过程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事件的发展过程一般分为开端、发展、高潮、结局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把握事件的这些关键点即可梳理情节。同时还要注意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在具体作品中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出于作者的艺术构思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有时不一定按照现实中事件发生、发展的自然顺序来写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有时可以省略某一部分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有时可颠倒或交错</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7" name="表格 6"/>
          <p:cNvGraphicFramePr>
            <a:graphicFrameLocks noGrp="1"/>
          </p:cNvGraphicFramePr>
          <p:nvPr/>
        </p:nvGraphicFramePr>
        <p:xfrm>
          <a:off x="715376" y="2394867"/>
          <a:ext cx="7647305" cy="1711960"/>
        </p:xfrm>
        <a:graphic>
          <a:graphicData uri="http://schemas.openxmlformats.org/drawingml/2006/table">
            <a:tbl>
              <a:tblPr firstRow="1" bandRow="1">
                <a:tableStyleId>{5C22544A-7EE6-4342-B048-85BDC9FD1C3A}</a:tableStyleId>
              </a:tblPr>
              <a:tblGrid>
                <a:gridCol w="962660"/>
                <a:gridCol w="6684645"/>
              </a:tblGrid>
              <a:tr h="365760">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类别</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特　点</a:t>
                      </a:r>
                      <a:endPar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46200">
                <a:tc>
                  <a:txBody>
                    <a:bodyPr/>
                    <a:lstStyle/>
                    <a:p>
                      <a:pPr marL="0" indent="0" algn="ctr">
                        <a:buNone/>
                      </a:pPr>
                      <a:r>
                        <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rPr>
                        <a:t>有限视角</a:t>
                      </a:r>
                      <a:endParaRPr lang="zh-CN" altLang="en-US" sz="1695" b="0" u="none">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30000"/>
                        </a:lnSpc>
                        <a:buNone/>
                      </a:pPr>
                      <a:r>
                        <a:rPr lang="zh-CN" altLang="en-US" sz="1695" b="0" u="none"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“有限视角”是限知限觉的视角</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以第一人称“我”的角度去叙述事件的过程。特点是叙述讲究遮蔽作者的意图</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故意隐藏一些环节</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让读者自己去推理、判断和评价</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不足之处是叙述的眼光往往较为主观</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带有偏见和感情色彩</a:t>
                      </a:r>
                      <a:r>
                        <a:rPr lang="en-US" altLang="zh-CN" sz="1695" b="0" u="none" kern="1200" dirty="0">
                          <a:solidFill>
                            <a:schemeClr val="tx1"/>
                          </a:solidFill>
                          <a:latin typeface="微软雅黑" panose="020B0503020204020204" charset="-122"/>
                          <a:ea typeface="微软雅黑" panose="020B0503020204020204" charset="-122"/>
                          <a:cs typeface="宋体" panose="02010600030101010101" pitchFamily="2" charset="-122"/>
                        </a:rPr>
                        <a:t>,</a:t>
                      </a:r>
                      <a:r>
                        <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rPr>
                        <a:t>只能限于“我”的所见所闻所感</a:t>
                      </a:r>
                      <a:endParaRPr lang="zh-CN" altLang="en-US" sz="1695" b="0" u="none" kern="1200" dirty="0">
                        <a:solidFill>
                          <a:schemeClr val="tx1"/>
                        </a:solidFill>
                        <a:latin typeface="微软雅黑" panose="020B0503020204020204" charset="-122"/>
                        <a:ea typeface="微软雅黑" panose="020B0503020204020204"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00" name="文本框 99"/>
          <p:cNvSpPr txBox="1"/>
          <p:nvPr/>
        </p:nvSpPr>
        <p:spPr>
          <a:xfrm>
            <a:off x="916225" y="1982356"/>
            <a:ext cx="7481351" cy="352425"/>
          </a:xfrm>
          <a:prstGeom prst="rect">
            <a:avLst/>
          </a:prstGeom>
          <a:noFill/>
          <a:ln w="9525">
            <a:noFill/>
            <a:miter/>
          </a:ln>
        </p:spPr>
        <p:txBody>
          <a:bodyPr wrap="square">
            <a:spAutoFit/>
          </a:bodyPr>
          <a:lstStyle/>
          <a:p>
            <a:pPr marL="0" indent="266700" algn="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Times New Roman" panose="02020603050405020304" pitchFamily="18" charset="0"/>
              </a:rPr>
              <a:t>续表</a:t>
            </a: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宋体" panose="02010600030101010101" pitchFamily="2" charset="-122"/>
              </a:rPr>
              <a:t> </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683124" y="1985843"/>
            <a:ext cx="7481351" cy="352425"/>
          </a:xfrm>
          <a:prstGeom prst="rect">
            <a:avLst/>
          </a:prstGeom>
          <a:noFill/>
          <a:ln w="9525">
            <a:noFill/>
            <a:miter/>
          </a:ln>
        </p:spPr>
        <p:txBody>
          <a:bodyPr wrap="square">
            <a:spAutoFit/>
          </a:bodyPr>
          <a:lstStyle/>
          <a:p>
            <a:pPr marL="0" indent="266700" algn="l"/>
            <a:r>
              <a:rPr sz="1695" b="0" u="none" dirty="0">
                <a:latin typeface="微软雅黑" panose="020B0503020204020204" charset="-122"/>
                <a:ea typeface="微软雅黑" panose="020B0503020204020204" charset="-122"/>
              </a:rPr>
              <a:t>(3)</a:t>
            </a:r>
            <a:r>
              <a:rPr sz="1695" b="0" u="none" dirty="0" err="1">
                <a:latin typeface="微软雅黑" panose="020B0503020204020204" charset="-122"/>
                <a:ea typeface="微软雅黑" panose="020B0503020204020204" charset="-122"/>
              </a:rPr>
              <a:t>叙述顺序</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graphicFrame>
        <p:nvGraphicFramePr>
          <p:cNvPr id="8" name="表格 7"/>
          <p:cNvGraphicFramePr>
            <a:graphicFrameLocks noGrp="1"/>
          </p:cNvGraphicFramePr>
          <p:nvPr/>
        </p:nvGraphicFramePr>
        <p:xfrm>
          <a:off x="997638" y="2558243"/>
          <a:ext cx="7618730" cy="2153920"/>
        </p:xfrm>
        <a:graphic>
          <a:graphicData uri="http://schemas.openxmlformats.org/drawingml/2006/table">
            <a:tbl>
              <a:tblPr firstRow="1" firstCol="1" bandRow="1">
                <a:tableStyleId>{5940675A-B579-460E-94D1-54222C63F5DA}</a:tableStyleId>
              </a:tblPr>
              <a:tblGrid>
                <a:gridCol w="479425"/>
                <a:gridCol w="4697095"/>
                <a:gridCol w="2442210"/>
              </a:tblGrid>
              <a:tr h="5994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特点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顺叙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按照时间的先后顺序来写</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情节发展脉络分明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层次清晰</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倒叙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不按时间先后顺序来写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而是把某些发生在后面的情节或结局先行提出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然后再按顺序叙述下去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制造悬念</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引人入胜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Rectangle 1"/>
          <p:cNvSpPr>
            <a:spLocks noChangeArrowheads="1"/>
          </p:cNvSpPr>
          <p:nvPr/>
        </p:nvSpPr>
        <p:spPr bwMode="auto">
          <a:xfrm>
            <a:off x="628586" y="376953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85838"/>
          <a:ext cx="7701280" cy="3204210"/>
        </p:xfrm>
        <a:graphic>
          <a:graphicData uri="http://schemas.openxmlformats.org/drawingml/2006/table">
            <a:tbl>
              <a:tblPr firstRow="1" firstCol="1" bandRow="1">
                <a:tableStyleId>{5940675A-B579-460E-94D1-54222C63F5DA}</a:tableStyleId>
              </a:tblPr>
              <a:tblGrid>
                <a:gridCol w="484505"/>
                <a:gridCol w="3625215"/>
                <a:gridCol w="3591560"/>
              </a:tblGrid>
              <a:tr h="87249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特点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317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插叙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就是在叙述主要事件的过程中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根据表达的需要</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暂时中断主线而插入对另外一些与中心事件有关的内容的叙述</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叙述完插入的事件后再接上原来的事件写。插叙的内容不影响主要事件的表达</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对主要情节或中心事件做必要的铺垫、照应、补充、说明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使情节更完整、结构更严密、内容更充实。插叙的内容是基本事件之外的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去掉它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不影响故事的完整性</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文本框 9"/>
          <p:cNvSpPr txBox="1"/>
          <p:nvPr/>
        </p:nvSpPr>
        <p:spPr>
          <a:xfrm>
            <a:off x="916225" y="1982356"/>
            <a:ext cx="7481351" cy="352425"/>
          </a:xfrm>
          <a:prstGeom prst="rect">
            <a:avLst/>
          </a:prstGeom>
          <a:noFill/>
          <a:ln w="9525">
            <a:noFill/>
            <a:miter/>
          </a:ln>
        </p:spPr>
        <p:txBody>
          <a:bodyPr wrap="square">
            <a:spAutoFit/>
          </a:bodyPr>
          <a:lstStyle/>
          <a:p>
            <a:pPr marL="0" indent="266700" algn="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Times New Roman" panose="02020603050405020304" pitchFamily="18" charset="0"/>
              </a:rPr>
              <a:t>续表</a:t>
            </a: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宋体" panose="02010600030101010101" pitchFamily="2" charset="-122"/>
              </a:rPr>
              <a:t> </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85838"/>
          <a:ext cx="7701280" cy="2686685"/>
        </p:xfrm>
        <a:graphic>
          <a:graphicData uri="http://schemas.openxmlformats.org/drawingml/2006/table">
            <a:tbl>
              <a:tblPr firstRow="1" firstCol="1" bandRow="1">
                <a:tableStyleId>{5940675A-B579-460E-94D1-54222C63F5DA}</a:tableStyleId>
              </a:tblPr>
              <a:tblGrid>
                <a:gridCol w="484505"/>
                <a:gridCol w="4167505"/>
                <a:gridCol w="3049270"/>
              </a:tblGrid>
              <a:tr h="7435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特点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94310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补叙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也叫追叙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在行文中用两三句话或一小段话对前边说的人或事做一些补充交代</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补充另一与之有关的事件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使事件的整个过程更加清晰完整</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对上文的内容做补充交代</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有助于更好地表达主题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使文章结构完整、行文跌宕起伏</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收到出人意料的效果。若无补叙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就会影响故事的完整性</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文本框 9"/>
          <p:cNvSpPr txBox="1"/>
          <p:nvPr/>
        </p:nvSpPr>
        <p:spPr>
          <a:xfrm>
            <a:off x="916225" y="1982356"/>
            <a:ext cx="7481351" cy="352425"/>
          </a:xfrm>
          <a:prstGeom prst="rect">
            <a:avLst/>
          </a:prstGeom>
          <a:noFill/>
          <a:ln w="9525">
            <a:noFill/>
            <a:miter/>
          </a:ln>
        </p:spPr>
        <p:txBody>
          <a:bodyPr wrap="square">
            <a:spAutoFit/>
          </a:bodyPr>
          <a:lstStyle/>
          <a:p>
            <a:pPr marL="0" indent="266700" algn="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Times New Roman" panose="02020603050405020304" pitchFamily="18" charset="0"/>
              </a:rPr>
              <a:t>续表</a:t>
            </a: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宋体" panose="02010600030101010101" pitchFamily="2" charset="-122"/>
              </a:rPr>
              <a:t> </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85838"/>
          <a:ext cx="7701280" cy="2169160"/>
        </p:xfrm>
        <a:graphic>
          <a:graphicData uri="http://schemas.openxmlformats.org/drawingml/2006/table">
            <a:tbl>
              <a:tblPr firstRow="1" firstCol="1" bandRow="1">
                <a:tableStyleId>{5940675A-B579-460E-94D1-54222C63F5DA}</a:tableStyleId>
              </a:tblPr>
              <a:tblGrid>
                <a:gridCol w="484505"/>
                <a:gridCol w="4167505"/>
                <a:gridCol w="3049270"/>
              </a:tblGrid>
              <a:tr h="61468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特点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55448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平叙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就是平行叙述</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即叙述同一时间内不同地点所发生的两件或两件以上的事。通常是先叙述一件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再叙述一件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常称为“花开数朵</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各表一枝”</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因此又叫作分叙</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条理清楚</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便于了解事情的来龙去脉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文本框 9"/>
          <p:cNvSpPr txBox="1"/>
          <p:nvPr/>
        </p:nvSpPr>
        <p:spPr>
          <a:xfrm>
            <a:off x="916225" y="1982356"/>
            <a:ext cx="7481351" cy="352425"/>
          </a:xfrm>
          <a:prstGeom prst="rect">
            <a:avLst/>
          </a:prstGeom>
          <a:noFill/>
          <a:ln w="9525">
            <a:noFill/>
            <a:miter/>
          </a:ln>
        </p:spPr>
        <p:txBody>
          <a:bodyPr wrap="square">
            <a:spAutoFit/>
          </a:bodyPr>
          <a:lstStyle/>
          <a:p>
            <a:pPr marL="0" indent="266700" algn="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Times New Roman" panose="02020603050405020304" pitchFamily="18" charset="0"/>
              </a:rPr>
              <a:t>续表</a:t>
            </a:r>
            <a:r>
              <a:rPr lang="en-US" altLang="zh-CN" sz="1695" b="0" u="none" dirty="0">
                <a:latin typeface="微软雅黑" panose="020B0503020204020204" charset="-122"/>
                <a:ea typeface="微软雅黑" panose="020B0503020204020204" charset="-122"/>
                <a:cs typeface="Times New Roman" panose="02020603050405020304" pitchFamily="18" charset="0"/>
              </a:rPr>
              <a:t>)</a:t>
            </a:r>
            <a:r>
              <a:rPr lang="zh-CN" altLang="en-US" sz="1695" b="0" u="none" dirty="0">
                <a:latin typeface="微软雅黑" panose="020B0503020204020204" charset="-122"/>
                <a:ea typeface="微软雅黑" panose="020B0503020204020204" charset="-122"/>
                <a:cs typeface="宋体" panose="02010600030101010101" pitchFamily="2" charset="-122"/>
              </a:rPr>
              <a:t> </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748260" y="2486903"/>
          <a:ext cx="7592060" cy="1948180"/>
        </p:xfrm>
        <a:graphic>
          <a:graphicData uri="http://schemas.openxmlformats.org/drawingml/2006/table">
            <a:tbl>
              <a:tblPr/>
              <a:tblGrid>
                <a:gridCol w="886460"/>
                <a:gridCol w="6705600"/>
              </a:tblGrid>
              <a:tr h="1346200">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设问方式</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1.</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故事的主体部分采用第几人称叙述</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有什么效果</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2.</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本文在叙述手法上有何特色</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请赏析。</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3.</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作品是怎样叙述故事的</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这样写有什么好处</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请简要分析。</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4.</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作品在人称运用上有什么特点</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有何效果</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01980">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辨别标志</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题干中有“人称”“叙述”“手法”等字样</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3" name="TextBox 12"/>
          <p:cNvSpPr txBox="1"/>
          <p:nvPr/>
        </p:nvSpPr>
        <p:spPr>
          <a:xfrm>
            <a:off x="4101013" y="2098982"/>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2842" y="1960439"/>
            <a:ext cx="7675312" cy="431165"/>
          </a:xfrm>
          <a:prstGeom prst="rect">
            <a:avLst/>
          </a:prstGeom>
        </p:spPr>
        <p:txBody>
          <a:bodyPr wrap="square">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13" name="表格 12"/>
          <p:cNvGraphicFramePr>
            <a:graphicFrameLocks noGrp="1"/>
          </p:cNvGraphicFramePr>
          <p:nvPr/>
        </p:nvGraphicFramePr>
        <p:xfrm>
          <a:off x="748260" y="2459195"/>
          <a:ext cx="7592060" cy="3028950"/>
        </p:xfrm>
        <a:graphic>
          <a:graphicData uri="http://schemas.openxmlformats.org/drawingml/2006/table">
            <a:tbl>
              <a:tblPr/>
              <a:tblGrid>
                <a:gridCol w="554355"/>
                <a:gridCol w="7037705"/>
              </a:tblGrid>
              <a:tr h="3028950">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答题思路</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“三抓一想”</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全取赏析叙事技巧题</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ctr" defTabSz="2118995" rtl="0" eaLnBrk="1" latinLnBrk="0" hangingPunct="1">
                        <a:lnSpc>
                          <a:spcPct val="130000"/>
                        </a:lnSpc>
                        <a:spcAft>
                          <a:spcPts val="0"/>
                        </a:spcAft>
                        <a:buNone/>
                      </a:pP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4" name="图片 13"/>
          <p:cNvPicPr/>
          <p:nvPr/>
        </p:nvPicPr>
        <p:blipFill>
          <a:blip r:embed="rId1" cstate="print"/>
          <a:stretch>
            <a:fillRect/>
          </a:stretch>
        </p:blipFill>
        <p:spPr>
          <a:xfrm>
            <a:off x="2022860" y="2874826"/>
            <a:ext cx="5514033" cy="243836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47015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本次列车终点</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王安忆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①陈信从新疆回到了上海。过惯了一个人省心的日子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如今感到真烦心。第二天是礼拜天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他天不亮早饭没吃便出了门。他想出去走走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找个开阔一点儿的地方。在空阔的北方过惯了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在上海总感到气闷。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489325"/>
          </a:xfrm>
          <a:prstGeom prst="rect">
            <a:avLst/>
          </a:prstGeom>
          <a:noFill/>
        </p:spPr>
        <p:txBody>
          <a:bodyPr wrap="square" rtlCol="0">
            <a:spAutoFit/>
          </a:bodyPr>
          <a:lstStyle/>
          <a:p>
            <a:pPr indent="0"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②他顺着江岸向前走去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前边是外滩公园。一进去便是一个喷水池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水从假山顶上落下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落在池子里。记得很久以前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水不是这么直接落在池子里的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水珠子落在一把伞上。伞下是一个妈妈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搂着两个孩子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笑嘻嘻地挤在一起躲雨。他小时候第一次看见这座雕像时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是多么惊讶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多么喜欢。现在想起来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雕像是在冥冥中引起了他的共鸣。</a:t>
            </a:r>
            <a:r>
              <a:rPr lang="zh-CN" altLang="en-US" sz="1695" u="sng" kern="100" dirty="0">
                <a:latin typeface="微软雅黑" panose="020B0503020204020204" charset="-122"/>
                <a:ea typeface="微软雅黑" panose="020B0503020204020204" charset="-122"/>
                <a:cs typeface="Courier New" panose="02070309020205020404" pitchFamily="49" charset="0"/>
              </a:rPr>
              <a:t>他们从来就是这么生活的。爹爹很早就死了</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妈妈和他们三个相依为命</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什么苦都吃过了。可就因为大家挤在一起</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再怎么苦都是暖融融的。有一次刮龙卷风</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一家四口人全挤在大床上</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紧紧抱成一团。闪电、霹雳、呼啸的狂风</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引得大家又害怕又兴奋。弟弟夸张地尖叫着</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妈妈笑着诅咒老天</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陈信以保护人的身份坐在离电灯开关最近的地方。雷打得真吓人</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可真开心。</a:t>
            </a:r>
            <a:r>
              <a:rPr lang="zh-CN" altLang="en-US" sz="1695" kern="100" dirty="0">
                <a:latin typeface="微软雅黑" panose="020B0503020204020204" charset="-122"/>
                <a:ea typeface="微软雅黑" panose="020B0503020204020204" charset="-122"/>
                <a:cs typeface="Courier New" panose="02070309020205020404" pitchFamily="49" charset="0"/>
              </a:rPr>
              <a:t>这温暖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吸引着他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吸引着他归来。</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3549" y="2015856"/>
            <a:ext cx="7614556" cy="1450340"/>
          </a:xfrm>
          <a:prstGeom prst="rect">
            <a:avLst/>
          </a:prstGeom>
          <a:noFill/>
        </p:spPr>
        <p:txBody>
          <a:bodyPr wrap="square" rtlCol="0">
            <a:spAutoFit/>
          </a:bodyPr>
          <a:lstStyle/>
          <a:p>
            <a:pPr indent="0"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③水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落在空荡荡的水面上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激起一个个单调而空洞的水圈。一滴水珠落在他撑在池边的手背上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他忽然意识到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这水珠是从自己脸颊上滚落的。今天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他感到一种莫大的失望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好像有一样最美好最珍重的东西突然之间破裂了。他扭头走出了公园。</a:t>
            </a:r>
            <a:r>
              <a:rPr lang="en-US" altLang="zh-CN" sz="1695" b="1" dirty="0">
                <a:solidFill>
                  <a:srgbClr val="EF8340"/>
                </a:solidFill>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9" name="TextBox 12"/>
          <p:cNvSpPr txBox="1"/>
          <p:nvPr/>
        </p:nvSpPr>
        <p:spPr>
          <a:xfrm>
            <a:off x="723549" y="3308149"/>
            <a:ext cx="7614556" cy="2130425"/>
          </a:xfrm>
          <a:prstGeom prst="rect">
            <a:avLst/>
          </a:prstGeom>
          <a:noFill/>
        </p:spPr>
        <p:txBody>
          <a:bodyPr wrap="square" rtlCol="0">
            <a:spAutoFit/>
          </a:bodyPr>
          <a:lstStyle/>
          <a:p>
            <a:pPr indent="0"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eaLnBrk="1" latinLnBrk="0" hangingPunct="1">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从叙述角度看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文中第②段画横线的部分运用了什么方法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0" eaLnBrk="1" latinLnBrk="0" hangingPunct="1">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__________________________________________________________________________________________________________________________________________________________________________________________________________________________________________</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778528" y="2320651"/>
          <a:ext cx="7561580" cy="2514600"/>
        </p:xfrm>
        <a:graphic>
          <a:graphicData uri="http://schemas.openxmlformats.org/drawingml/2006/table">
            <a:tbl>
              <a:tblPr/>
              <a:tblGrid>
                <a:gridCol w="478155"/>
                <a:gridCol w="393065"/>
                <a:gridCol w="6690360"/>
              </a:tblGrid>
              <a:tr h="1168400">
                <a:tc rowSpan="2">
                  <a:txBody>
                    <a:bodyPr/>
                    <a:lstStyle/>
                    <a:p>
                      <a:pPr marL="0" algn="ctr" defTabSz="2118995" rtl="0" eaLnBrk="1" latinLnBrk="0" hangingPunct="1">
                        <a:lnSpc>
                          <a:spcPct val="130000"/>
                        </a:lnSpc>
                        <a:spcAft>
                          <a:spcPts val="0"/>
                        </a:spcAft>
                      </a:pPr>
                      <a:endParaRPr lang="en-US" altLang="zh-CN" sz="1540"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540"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zh-CN" sz="1695" kern="100" dirty="0">
                        <a:solidFill>
                          <a:schemeClr val="tx1"/>
                        </a:solidFill>
                        <a:latin typeface="微软雅黑" panose="020B0503020204020204" charset="-122"/>
                        <a:ea typeface="微软雅黑" panose="020B0503020204020204" charset="-122"/>
                        <a:cs typeface="Times New Roman" panose="02020603050405020304"/>
                      </a:endParaRPr>
                    </a:p>
                    <a:p>
                      <a:endParaRPr lang="zh-CN" altLang="en-US" sz="695" dirty="0"/>
                    </a:p>
                  </a:txBody>
                  <a:tcPr marL="35186" marR="35186" marT="17593" marB="17593"/>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抓人物</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在事件发展的不同阶段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人物的心理情感会有所变化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把握人物心理描写的相关信息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按照人物情感变化即可梳理出情节脉络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抓空间</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是在一定的时间和空间内发生的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不同的场所会有不同的情节。抓住场所的变换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也可概括出情节。如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林教头风雪山神庙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就可按照林冲活动的地点概括情节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酒店遇故交</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街上买刀寻敌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看管草料场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风雪夜山神庙复仇</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12"/>
          <p:cNvSpPr txBox="1"/>
          <p:nvPr/>
        </p:nvSpPr>
        <p:spPr>
          <a:xfrm>
            <a:off x="775968" y="1960439"/>
            <a:ext cx="7614556" cy="431165"/>
          </a:xfrm>
          <a:prstGeom prst="rect">
            <a:avLst/>
          </a:prstGeom>
          <a:noFill/>
        </p:spPr>
        <p:txBody>
          <a:bodyPr wrap="square" rtlCol="0">
            <a:spAutoFit/>
          </a:bodyPr>
          <a:lstStyle/>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0506" y="1970729"/>
            <a:ext cx="7700774" cy="35179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1"/>
          <p:cNvSpPr txBox="1"/>
          <p:nvPr/>
        </p:nvSpPr>
        <p:spPr>
          <a:xfrm>
            <a:off x="803990" y="2034854"/>
            <a:ext cx="7589626" cy="34893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插叙。作用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插叙了陈信原来家庭虽然贫困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但非常温馨的种种生活场面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既起到了补充说明的作用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又丰富了文章的内容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使文章有起伏美。另外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与陈信现在的烦心形成对比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突出了陈信郁闷的心理状态。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考生解答这类题目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首先要辨析出文中语句运用了什么叙述方法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然后明确该叙述方法的作用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最后结合文章内容进行分析即可。解答此题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要找到画线部分的具体位置。其次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要看画线部分具体写了什么内容。不难看出此题中画线部分主要写了陈信对往事的回忆。再次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要联系上下文分析画线部分所运用的叙述方法。从第②段前半部分对现实的叙述及第③段对回到现实后的描写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可以看出画线部分运用了插叙手法。最后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结合语境分析该手法的作用。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2007200"/>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结构技巧分析</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75962" y="2672209"/>
            <a:ext cx="7697024" cy="431165"/>
          </a:xfrm>
          <a:prstGeom prst="rect">
            <a:avLst/>
          </a:prstGeom>
          <a:noFill/>
        </p:spPr>
        <p:txBody>
          <a:bodyPr wrap="square" rtlCol="0">
            <a:spAutoFit/>
          </a:bodyPr>
          <a:lstStyle/>
          <a:p>
            <a:pPr indent="0" algn="just"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结构技巧主要指构筑情节、营造环境等方面的技巧。具体如下表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3" name="表格 12"/>
          <p:cNvGraphicFramePr>
            <a:graphicFrameLocks noGrp="1"/>
          </p:cNvGraphicFramePr>
          <p:nvPr/>
        </p:nvGraphicFramePr>
        <p:xfrm>
          <a:off x="775968" y="3096496"/>
          <a:ext cx="7508875" cy="1838960"/>
        </p:xfrm>
        <a:graphic>
          <a:graphicData uri="http://schemas.openxmlformats.org/drawingml/2006/table">
            <a:tbl>
              <a:tblPr/>
              <a:tblGrid>
                <a:gridCol w="581660"/>
                <a:gridCol w="6927215"/>
              </a:tblGrid>
              <a:tr h="49276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表达效果 </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悬念</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是指作者为了激活读者的紧张与期待心理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在艺术处理上采取的一种积极手段。通俗地说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它是指在小说的叙述中先设置一个谜面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藏起谜底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在适当的时候再予以点破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使读者的期待心理得到满足。悬念的主要作用是吸引读者关注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引人入胜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6" name="TextBox 15"/>
          <p:cNvSpPr txBox="1"/>
          <p:nvPr/>
        </p:nvSpPr>
        <p:spPr>
          <a:xfrm>
            <a:off x="4045596" y="2376069"/>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831386" y="1961444"/>
            <a:ext cx="7517749" cy="352425"/>
          </a:xfrm>
          <a:prstGeom prst="rect">
            <a:avLst/>
          </a:prstGeom>
          <a:noFill/>
          <a:ln w="9525">
            <a:noFill/>
            <a:miter/>
          </a:ln>
        </p:spPr>
        <p:txBody>
          <a:bodyPr wrap="square">
            <a:spAutoFit/>
          </a:bodyPr>
          <a:lstStyle/>
          <a:p>
            <a:pPr marL="0" indent="266700" algn="r"/>
            <a:r>
              <a:rPr sz="1695" b="0" u="none" dirty="0">
                <a:latin typeface="微软雅黑" panose="020B0503020204020204" charset="-122"/>
                <a:ea typeface="微软雅黑" panose="020B0503020204020204" charset="-122"/>
              </a:rPr>
              <a:t>(</a:t>
            </a:r>
            <a:r>
              <a:rPr lang="zh-CN" sz="1695" b="0" u="none" dirty="0">
                <a:latin typeface="微软雅黑" panose="020B0503020204020204" charset="-122"/>
                <a:ea typeface="微软雅黑" panose="020B0503020204020204" charset="-122"/>
              </a:rPr>
              <a:t>续表</a:t>
            </a:r>
            <a:r>
              <a:rPr sz="1695" b="0" u="none" dirty="0">
                <a:latin typeface="微软雅黑" panose="020B0503020204020204" charset="-122"/>
                <a:ea typeface="微软雅黑" panose="020B0503020204020204" charset="-122"/>
              </a:rPr>
              <a:t>)</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graphicFrame>
        <p:nvGraphicFramePr>
          <p:cNvPr id="9" name="表格 8"/>
          <p:cNvGraphicFramePr>
            <a:graphicFrameLocks noGrp="1"/>
          </p:cNvGraphicFramePr>
          <p:nvPr/>
        </p:nvGraphicFramePr>
        <p:xfrm>
          <a:off x="628586" y="2366814"/>
          <a:ext cx="7768590" cy="3263900"/>
        </p:xfrm>
        <a:graphic>
          <a:graphicData uri="http://schemas.openxmlformats.org/drawingml/2006/table">
            <a:tbl>
              <a:tblPr firstRow="1" firstCol="1" bandRow="1">
                <a:tableStyleId>{5940675A-B579-460E-94D1-54222C63F5DA}</a:tableStyleId>
              </a:tblPr>
              <a:tblGrid>
                <a:gridCol w="507365"/>
                <a:gridCol w="7261225"/>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抑扬</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指对写作对象或欲扬先抑或欲抑先扬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然后陡然一转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出乎读者所料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从而使文势曲折多变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使文章产生峰回路转、跌宕起伏的效果</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增强作品的可读性</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5715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照应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是篇章间的伏笔照应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又叫呼应。它能使情节连贯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脉络清晰</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结构紧凑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伏笔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指作者对将要在作品中出现的人物或事件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预先做的提示或暗示。作用是使全文前后呼应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结构更严谨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情节发展更合理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前因后果更分明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对比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把两种对立的事物或者同一事物的两个不同方面放在一起相互比较。作用是渲染气氛、表现人物或突出主题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衬托</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指通过描绘某一事物来表现另一事物的艺术手法。作用是使文章更生动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人物、事物形象更突出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主题更鲜明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831386" y="1961444"/>
            <a:ext cx="7517749" cy="352425"/>
          </a:xfrm>
          <a:prstGeom prst="rect">
            <a:avLst/>
          </a:prstGeom>
          <a:noFill/>
          <a:ln w="9525">
            <a:noFill/>
            <a:miter/>
          </a:ln>
        </p:spPr>
        <p:txBody>
          <a:bodyPr wrap="square">
            <a:spAutoFit/>
          </a:bodyPr>
          <a:lstStyle/>
          <a:p>
            <a:pPr marL="0" indent="266700" algn="r"/>
            <a:r>
              <a:rPr sz="1695" b="0" u="none" dirty="0">
                <a:latin typeface="微软雅黑" panose="020B0503020204020204" charset="-122"/>
                <a:ea typeface="微软雅黑" panose="020B0503020204020204" charset="-122"/>
              </a:rPr>
              <a:t>(</a:t>
            </a:r>
            <a:r>
              <a:rPr lang="zh-CN" sz="1695" b="0" u="none" dirty="0">
                <a:latin typeface="微软雅黑" panose="020B0503020204020204" charset="-122"/>
                <a:ea typeface="微软雅黑" panose="020B0503020204020204" charset="-122"/>
              </a:rPr>
              <a:t>续表</a:t>
            </a:r>
            <a:r>
              <a:rPr sz="1695" b="0" u="none" dirty="0">
                <a:latin typeface="微软雅黑" panose="020B0503020204020204" charset="-122"/>
                <a:ea typeface="微软雅黑" panose="020B0503020204020204" charset="-122"/>
              </a:rPr>
              <a:t>)</a:t>
            </a:r>
            <a:endParaRPr lang="zh-CN" altLang="en-US" sz="1695" b="0" u="none" dirty="0">
              <a:latin typeface="微软雅黑" panose="020B0503020204020204" charset="-122"/>
              <a:ea typeface="微软雅黑" panose="020B0503020204020204" charset="-122"/>
              <a:cs typeface="宋体" panose="02010600030101010101" pitchFamily="2" charset="-122"/>
            </a:endParaRPr>
          </a:p>
        </p:txBody>
      </p:sp>
      <p:graphicFrame>
        <p:nvGraphicFramePr>
          <p:cNvPr id="9" name="表格 8"/>
          <p:cNvGraphicFramePr>
            <a:graphicFrameLocks noGrp="1"/>
          </p:cNvGraphicFramePr>
          <p:nvPr/>
        </p:nvGraphicFramePr>
        <p:xfrm>
          <a:off x="628586" y="2366814"/>
          <a:ext cx="7768590" cy="1747520"/>
        </p:xfrm>
        <a:graphic>
          <a:graphicData uri="http://schemas.openxmlformats.org/drawingml/2006/table">
            <a:tbl>
              <a:tblPr firstRow="1" firstCol="1" bandRow="1">
                <a:tableStyleId>{5940675A-B579-460E-94D1-54222C63F5DA}</a:tableStyleId>
              </a:tblPr>
              <a:tblGrid>
                <a:gridCol w="507365"/>
                <a:gridCol w="7261225"/>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铺垫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为了衬托主要人物或事物</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铺叙另外的人物或事物。其作用主要是蓄积气势</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突出文章主旨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7442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突转</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在小说结尾部分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作者常常采用突转的方法形成情节的某种“巧合”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某种意料之外的反转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或者是形成人物性格的“急剧改变”。这种突转常收到意料之外、情理之中的效果</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对表现小说主旨起到画龙点睛的作用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803955" y="2570030"/>
          <a:ext cx="7592060" cy="1579245"/>
        </p:xfrm>
        <a:graphic>
          <a:graphicData uri="http://schemas.openxmlformats.org/drawingml/2006/table">
            <a:tbl>
              <a:tblPr/>
              <a:tblGrid>
                <a:gridCol w="498475"/>
                <a:gridCol w="7093585"/>
              </a:tblGrid>
              <a:tr h="1579245">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设问方式</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1.</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这篇小说的故事情节是怎样展开的</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请概括作答。</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2.</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请结合小说的内容简要分析小说在情节方面的技巧特色。</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3.</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这篇小说的情节发展具有怎样的特点</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4.</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请分析小说的结构特点</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3" name="TextBox 12"/>
          <p:cNvSpPr txBox="1"/>
          <p:nvPr/>
        </p:nvSpPr>
        <p:spPr>
          <a:xfrm>
            <a:off x="4101013" y="2154400"/>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873906" y="1994702"/>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
        <p:nvSpPr>
          <p:cNvPr id="405505"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nvGraphicFramePr>
        <p:xfrm>
          <a:off x="510625" y="2380746"/>
          <a:ext cx="7886700" cy="3175635"/>
        </p:xfrm>
        <a:graphic>
          <a:graphicData uri="http://schemas.openxmlformats.org/drawingml/2006/table">
            <a:tbl>
              <a:tblPr firstRow="1" firstCol="1" bandRow="1">
                <a:tableStyleId>{5940675A-B579-460E-94D1-54222C63F5DA}</a:tableStyleId>
              </a:tblPr>
              <a:tblGrid>
                <a:gridCol w="546735"/>
                <a:gridCol w="803910"/>
                <a:gridCol w="6536055"/>
              </a:tblGrid>
              <a:tr h="1009650">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看结构</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安排</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分析文章是否有以下几种情况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开头结尾各有特色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首尾呼应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结构严密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完整匀称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烘托铺垫</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前后照应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设置悬念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制造波澜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起承转合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曲折有致。并结合内容分析其妙处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21995">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看选材</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剪裁</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分析在刻画人物、叙述事件时</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材料和中心的关系是否合理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主次、详略是否得当</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材料是否典型、真实、新颖、有力</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21995">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看表达</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分析各种表达方式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记叙、描写、抒情、议论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是否运用自如、灵活多变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各种叙述人称的选择及好处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叙述顺序的安排及作用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21995">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看故事</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线索</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分析小说的线索是什么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特别要注意小说的双线、多线特点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如明线暗线、时空线、感情线等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看故事情节是怎样围绕线索展开的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121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12"/>
          <p:cNvSpPr txBox="1"/>
          <p:nvPr/>
        </p:nvSpPr>
        <p:spPr>
          <a:xfrm>
            <a:off x="697879" y="1977032"/>
            <a:ext cx="7614556" cy="145034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本文开头两段不避其繁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结尾两段不避其简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作者为什么做这样的结构安排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原文见第</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讲“题型二”中的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捡烂纸的老头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b="1" dirty="0">
              <a:latin typeface="微软雅黑" panose="020B0503020204020204" charset="-122"/>
              <a:ea typeface="微软雅黑" panose="020B0503020204020204" charset="-122"/>
            </a:endParaRPr>
          </a:p>
        </p:txBody>
      </p:sp>
      <p:sp>
        <p:nvSpPr>
          <p:cNvPr id="8" name="矩形 7"/>
          <p:cNvSpPr/>
          <p:nvPr/>
        </p:nvSpPr>
        <p:spPr>
          <a:xfrm>
            <a:off x="781307" y="3456464"/>
            <a:ext cx="7592144" cy="184619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07293" y="3520587"/>
            <a:ext cx="7589626"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①开头以繁笔设置故事场景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营造出浓厚的市井氛围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为“老头”的出场做了铺垫。②结尾交代“老头”死后留下巨款的情节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以简笔收束全文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留下悬念与想象空间。③开头与结尾繁简反差巨大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突破了常规写法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繁笔舒缓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简笔急促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结构奇峻峭拔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令人惊奇。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5431" y="2043564"/>
            <a:ext cx="7592144" cy="302024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31417" y="2107689"/>
            <a:ext cx="758962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开头介绍烤肉刘店铺情况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生意兴隆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人物众多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人情味浓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营造典型的市井氛围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为主要人物“老头”的出场做了铺垫。结尾“老头”死后留下巨款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他攒下这些钱干什么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提出疑问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却不做回答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设置悬念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给人留下想象空间。从首尾特色上分析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开头的繁与结尾的简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形成鲜明的对比与巨大的反差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繁笔内容众多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笔调舒缓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而简笔内容单纯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戛然而止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使全文结构奇峻峭拔。从选材剪裁上分析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烤肉刘店铺的菜食品种的繁多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经营的繁忙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食客男女老少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南来北往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人数众多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是详写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老头”死后留下巨款的用途之谜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是略写。详略得当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重点突出。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60439"/>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语言表达艺术类</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75962" y="2672209"/>
            <a:ext cx="7697024" cy="770890"/>
          </a:xfrm>
          <a:prstGeom prst="rect">
            <a:avLst/>
          </a:prstGeom>
          <a:noFill/>
        </p:spPr>
        <p:txBody>
          <a:bodyPr wrap="square" rtlCol="0">
            <a:spAutoFit/>
          </a:bodyPr>
          <a:lstStyle/>
          <a:p>
            <a:pPr indent="0" algn="just" eaLnBrk="1" latinLnBrk="0" hangingPunct="1">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品味小说精彩的语言表达艺术有两层含意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一是品味小说中人物的个性化语言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二是品味小说作者的语言风格。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11848" y="2353053"/>
            <a:ext cx="969805"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03677" y="1988147"/>
          <a:ext cx="7536180" cy="4090035"/>
        </p:xfrm>
        <a:graphic>
          <a:graphicData uri="http://schemas.openxmlformats.org/drawingml/2006/table">
            <a:tbl>
              <a:tblPr/>
              <a:tblGrid>
                <a:gridCol w="775970"/>
                <a:gridCol w="6760210"/>
              </a:tblGrid>
              <a:tr h="72453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释义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655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品味小说作者</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的语言</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不同性格的人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在相同的场合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面对相同的对象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说话的语言风格不一样。有的幽默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有的庄重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有的委婉含蓄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有的直来直去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有的简洁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有的啰唆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有的羞羞答答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有的大大方方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有的粗俗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有的文雅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林黛玉进贾府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中黛玉的知书达理、王熙凤的八面玲珑、贾宝玉的率性自然等都是借助极富个性的语言表现出来的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不同的作者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会有不同的语言特点。这个特点有时是指作者的语言风格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平实、朴素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如老舍的小说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冷峻、辛辣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如鲁迅的小说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幽默、含蓄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如林语堂的小说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简洁、晓畅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如路遥的小说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华丽、优美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如张爱玲的小说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等等。有时候作者的语言特点是指在特定的作品中表现出来的遣词造句等修辞方面的特点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如炼字、句式、修辞手法等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0551" y="2007200"/>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5" name="表格 14"/>
          <p:cNvGraphicFramePr>
            <a:graphicFrameLocks noGrp="1"/>
          </p:cNvGraphicFramePr>
          <p:nvPr/>
        </p:nvGraphicFramePr>
        <p:xfrm>
          <a:off x="831386" y="2376068"/>
          <a:ext cx="7453630" cy="1496060"/>
        </p:xfrm>
        <a:graphic>
          <a:graphicData uri="http://schemas.openxmlformats.org/drawingml/2006/table">
            <a:tbl>
              <a:tblPr/>
              <a:tblGrid>
                <a:gridCol w="471170"/>
                <a:gridCol w="664845"/>
                <a:gridCol w="6317615"/>
              </a:tblGrid>
              <a:tr h="471170">
                <a:tc rowSpan="3">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模板一</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主人公在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时候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地点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做了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事情</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8475">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模板二</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小说先写了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接着写了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又写了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最后写了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26415">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小说的主要情节有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:)①……;②……;③……;④……</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31392" y="2294678"/>
          <a:ext cx="7536180" cy="3619500"/>
        </p:xfrm>
        <a:graphic>
          <a:graphicData uri="http://schemas.openxmlformats.org/drawingml/2006/table">
            <a:tbl>
              <a:tblPr/>
              <a:tblGrid>
                <a:gridCol w="803910"/>
                <a:gridCol w="6732270"/>
              </a:tblGrid>
              <a:tr h="5905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释义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289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具体语言方面</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用词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名词、代词、动词、形容词等的选择与锤炼。②叠词运用。文章中运用叠词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或摹声摹色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使描绘的景色或人物更加形象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富于艺术魅力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或使语言充满音乐的和谐美和节奏美。</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句式选用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长短句、整散句、反问句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以及其他特殊句式的选用。如果文章大量使用整句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引用古诗和四字词语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可使音节和谐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富有韵律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显得格调典雅。如果文章多处直接引用了古典诗文名句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其作用是使语言具有古典韵味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增添了文章的文化内涵。如果文章大量使用短句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三五字一句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其作用是使语言通俗易懂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简洁明快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有生活气息。如果文章既有整句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775962" y="1960439"/>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19668" y="2400333"/>
          <a:ext cx="7536180" cy="2475865"/>
        </p:xfrm>
        <a:graphic>
          <a:graphicData uri="http://schemas.openxmlformats.org/drawingml/2006/table">
            <a:tbl>
              <a:tblPr/>
              <a:tblGrid>
                <a:gridCol w="803910"/>
                <a:gridCol w="6732270"/>
              </a:tblGrid>
              <a:tr h="45656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释义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193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具体语言方面</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又杂之以散句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其作用是使语言整散结合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错落有致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富于变化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具有典雅之美。</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语体色彩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口语、书面语。</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整体的语言风格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平实、清新、华丽、幽默、辛辣、自然、简洁明快、含蓄深沉、寓庄于谐、口语化、生动形象、有地方色彩、富有情趣、符合人物身份等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775962" y="1960439"/>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831386" y="2708574"/>
          <a:ext cx="7592060" cy="2390775"/>
        </p:xfrm>
        <a:graphic>
          <a:graphicData uri="http://schemas.openxmlformats.org/drawingml/2006/table">
            <a:tbl>
              <a:tblPr/>
              <a:tblGrid>
                <a:gridCol w="609600"/>
                <a:gridCol w="6982460"/>
              </a:tblGrid>
              <a:tr h="1717675">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设问方式</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1. ×××</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词语在句子中如何理解</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有什么作用</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2. </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本文语言有什么特色</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有什么表达效果</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3. </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赏析文中画线的句子。</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4. </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分析文中画线句子的表现手法与表达效果。</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5. </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你如何理解</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这句话</a:t>
                      </a:r>
                      <a:r>
                        <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indent="0" algn="ctr"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辨别标志</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indent="0" algn="l" defTabSz="2118995" rtl="0" eaLnBrk="1" latinLnBrk="0" hangingPunct="1">
                        <a:lnSpc>
                          <a:spcPct val="130000"/>
                        </a:lnSpc>
                        <a:spcAft>
                          <a:spcPts val="0"/>
                        </a:spcAft>
                        <a:buNone/>
                      </a:pPr>
                      <a:r>
                        <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rPr>
                        <a:t>　题干中有“语言”“特色”“风格”“人物语言”等字样</a:t>
                      </a:r>
                      <a:endParaRPr lang="zh-CN" altLang="en-US" sz="1695" b="0" u="none" kern="1200" dirty="0">
                        <a:solidFill>
                          <a:schemeClr val="tx1"/>
                        </a:solidFill>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3" name="TextBox 12"/>
          <p:cNvSpPr txBox="1"/>
          <p:nvPr/>
        </p:nvSpPr>
        <p:spPr>
          <a:xfrm>
            <a:off x="775962" y="2320652"/>
            <a:ext cx="7697024" cy="431165"/>
          </a:xfrm>
          <a:prstGeom prst="rect">
            <a:avLst/>
          </a:prstGeom>
          <a:noFill/>
        </p:spPr>
        <p:txBody>
          <a:bodyPr wrap="square" rtlCol="0">
            <a:spAutoFit/>
          </a:bodyPr>
          <a:lstStyle/>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4211848" y="2098982"/>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962" y="1924074"/>
            <a:ext cx="7697024" cy="431165"/>
          </a:xfrm>
          <a:prstGeom prst="rect">
            <a:avLst/>
          </a:prstGeom>
          <a:noFill/>
        </p:spPr>
        <p:txBody>
          <a:bodyPr wrap="square" rtlCol="0">
            <a:spAutoFit/>
          </a:bodyPr>
          <a:lstStyle/>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6" name="表格 15"/>
          <p:cNvGraphicFramePr>
            <a:graphicFrameLocks noGrp="1"/>
          </p:cNvGraphicFramePr>
          <p:nvPr/>
        </p:nvGraphicFramePr>
        <p:xfrm>
          <a:off x="914512" y="2352677"/>
          <a:ext cx="7453630" cy="2355850"/>
        </p:xfrm>
        <a:graphic>
          <a:graphicData uri="http://schemas.openxmlformats.org/drawingml/2006/table">
            <a:tbl>
              <a:tblPr/>
              <a:tblGrid>
                <a:gridCol w="515620"/>
                <a:gridCol w="6938010"/>
              </a:tblGrid>
              <a:tr h="23558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语言的赏析点主要有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语句的含意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一般从准确简洁、清新明快、生动形象、浅显质朴等方面思考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语言的风格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有幽默、辛辣、含蓄、深刻、自然和谐等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语言的技巧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多从修辞角度思考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;⑤</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表达了什么意义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有何表达效果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在结构上和内容上有什么作用。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若赏析人物语言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就要从表现手法、语句含意、人物性格等方面入手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视具体的情境而定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若赏析作品的语言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就要综合考虑表现手法、语句含意、语言风格、语言作用等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61231" y="2469204"/>
          <a:ext cx="7453630" cy="1346200"/>
        </p:xfrm>
        <a:graphic>
          <a:graphicData uri="http://schemas.openxmlformats.org/drawingml/2006/table">
            <a:tbl>
              <a:tblPr/>
              <a:tblGrid>
                <a:gridCol w="515620"/>
                <a:gridCol w="1255395"/>
                <a:gridCol w="5682615"/>
              </a:tblGrid>
              <a:tr h="67310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赏析“人</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物语言”</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表情达意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艺术效果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运用了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技巧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达到了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效果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赏析“作品</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的语言”</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726716" y="2010219"/>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60701" y="1960439"/>
            <a:ext cx="7697024"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有声电影</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老　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二姐还没看过有声电影。可是她已经有了一种理论。在没看见以前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先来一套说法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不独二姐如此。此之谓“知之为知之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不知为知之”也。她以为有声电影便是电机嗒嗒之声特别响亮而已。不然便是当电人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二姐管银幕上的英雄美人叫电人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互相巨吻的时候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台下鼓掌特别发狂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以成其“有声”。她确信这个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所以根本不想去看。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但据说有声电影是有说有笑而且有歌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她才想开开眼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恰巧打牌赢了钱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于是大请客。二姥姥三舅妈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四狗子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都在被请之列。</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92842" y="1970940"/>
            <a:ext cx="7697024"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大家决定看午后两点半那一场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所以十二点动身也就行了。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到了十二点三刻谁也没动身。二姥姥找眼镜找了一刻来钟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确是不容易找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因为眼镜在她自己腰里带着呢。跟着就是三舅妈找钮子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翻了四只箱子也没找到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结果是换了件衣裳。四狗子洗脸又洗了一刻多钟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总算顺当。</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出发了。走到巷口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一点名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小秃没影了。折回家里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找了半点多钟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没找着。大家决定不看电影了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找小秃更重要。把新衣裳全脱了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分头去找小秃。正在这个当儿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小秃回来了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原来他是跑在前面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而折回来找她们。好吧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再穿好衣裳走吧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反正巷外有的是洋车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耽误不了。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二姥姥给车价还按着老规矩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多一个铜子不给。这几年了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她不大出门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所以现在拉车的三毛两毛向她要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不是车价高了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是欺侮她年老走不动。她偏要走一个给</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92842" y="1970940"/>
            <a:ext cx="7697024"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他们瞧瞧。她确是有志向前迈步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不过脚是向前向后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连她自己也不准知道。四姨倒是能走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可惜为看电影特意换上高底鞋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似乎非扶着点什么不敢抬脚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她过去搀着二姥姥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要是跌倒的话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这二位一定是一齐倒下。</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三点一刻到了电影院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电影已经开映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这当然是电影院不对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二姐实在觉得有骂一顿街的必要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可是没骂出来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她有时候也很能“文明”一气。</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既来之则安之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打了票。一进门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小顺便不干了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黑的地方有红眼鬼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无论如何不能进去。二姥姥一看里面黑洞洞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以为天已经黑了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想起来睡觉的舒服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她主张带小顺回家。谁不知道二姥姥已经是土埋了半截的人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不看回有声电影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将来见阎王的时候要是盘问这一层呢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大家开了家庭会议。不行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二姥姥是不能走的。至于小顺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买几块糖好了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吃糖自然便看不见红眼鬼了。事情便这样解决了。四姨搀着二姥姥</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92842" y="1970940"/>
            <a:ext cx="7697024"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三舅妈拉着小顺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二姐招呼着小秃和四狗子。看座的过来招待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可是大家各自为政地找座儿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忽前忽后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忽左忽右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离而复散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分而复合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主张不一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而又愿坐在一块儿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直落得二姐口干舌燥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二姥姥连喘带嗽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四狗子咆哮如雷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看座的满头是汗。观众们全忘了看电影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一齐恶声地“吃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但是压不下去二姐的指挥口令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二姐在公共场所说话特别响亮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要不怎样是“外场”人呢。</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直到看座的电筒中的电已使净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大家才一狠心找到了座。不过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总不能忘了谦恭呀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况且是在公共场所。二姥姥年高有德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当然往里坐。可是四姨是姑奶奶呀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而二姐是姐姐兼主人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而三舅妈到底是媳妇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而小顺子等是孩子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一部伦理从何处说起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大家打架似的推让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把前后左右的观众都感化得直叫老天爷。好容易一齐坐下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可是糖还没买呢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二姐喊卖糖的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真喊得有劲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连卖票的都进来了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以为是卖糖的杀了人。</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62689" y="1904338"/>
            <a:ext cx="7697024" cy="3701415"/>
          </a:xfrm>
          <a:prstGeom prst="rect">
            <a:avLst/>
          </a:prstGeom>
          <a:noFill/>
        </p:spPr>
        <p:txBody>
          <a:bodyPr wrap="square" rtlCol="0">
            <a:spAutoFit/>
          </a:bodyPr>
          <a:lstStyle/>
          <a:p>
            <a:pPr>
              <a:lnSpc>
                <a:spcPct val="125000"/>
              </a:lnSpc>
            </a:pPr>
            <a:r>
              <a:rPr lang="zh-CN" altLang="en-US" sz="1695" dirty="0">
                <a:latin typeface="微软雅黑" panose="020B0503020204020204" charset="-122"/>
                <a:ea typeface="微软雅黑" panose="020B0503020204020204" charset="-122"/>
              </a:rPr>
              <a:t>　　糖买过了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二姥姥想起一桩大事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还没咳嗽呢。二姥姥一阵咳嗽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惹起二姐的孝心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与四姨三舅妈说起二姥姥的后事来。老人家像二姥姥这样的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是不怕儿女当面讲论自己的后事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而且乐意参加些意见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如“别的都是小事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我就是要个金九连环。也别忘了糊一对童儿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这一说起来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还有完吗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说也奇怪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越是在戏馆电影场里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家事越显着复杂。大家刚说到热闹的地方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电灯亮了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人们全往外走。二姐喊卖瓜子的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说起家务要不吃瓜子便不够派儿。看座的过来了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这场完了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晚场八点才开呢”。</a:t>
            </a:r>
            <a:endParaRPr lang="zh-CN" altLang="en-US" sz="1695" dirty="0">
              <a:latin typeface="微软雅黑" panose="020B0503020204020204" charset="-122"/>
              <a:ea typeface="微软雅黑" panose="020B0503020204020204" charset="-122"/>
            </a:endParaRPr>
          </a:p>
          <a:p>
            <a:pPr>
              <a:lnSpc>
                <a:spcPct val="125000"/>
              </a:lnSpc>
            </a:pPr>
            <a:r>
              <a:rPr lang="zh-CN" altLang="en-US" sz="1695" dirty="0">
                <a:latin typeface="微软雅黑" panose="020B0503020204020204" charset="-122"/>
                <a:ea typeface="微软雅黑" panose="020B0503020204020204" charset="-122"/>
              </a:rPr>
              <a:t>　　只好走吧。一直到二姥姥睡了觉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二姐才想起问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有声电影到底怎么说来着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三舅妈想了想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管它呢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反正我没听见。”还是四姨细心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说看见一个洋鬼子吸烟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还从鼻子里冒烟呢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鼻子冒烟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和真的一样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你就说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大家都赞叹不已。</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阴　谋</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星新一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动物园里养着一头大象。旁边有一群鸽子在这安了家。游客们扔给大象的食物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只要能分到一点儿余惠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鸽子们就可以不劳而获地吃个饱。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鸽子们的生活轻松愉快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但是由于闲得无聊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一般的话题也都谈腻了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于是议论渐渐激烈起来。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“大象这家伙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我真是从心眼儿里讨厌它。”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“说得对。那个大块头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骄傲得不得了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眼里好像根本没有咱们。”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68"/>
          <p:cNvSpPr txBox="1"/>
          <p:nvPr/>
        </p:nvSpPr>
        <p:spPr>
          <a:xfrm>
            <a:off x="783020" y="1960439"/>
            <a:ext cx="7614556" cy="32099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en-US" altLang="zh-CN" sz="2000" b="1" dirty="0">
                <a:solidFill>
                  <a:srgbClr val="EF834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请下列对小说相关内容和艺术特色的分析鉴赏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小说塑造了市井妇女的群像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同时对其中人物也分别做了较为精细的刻画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如“外场”人二姐、“特意换上高底鞋”的四姨、“不大出门”的二姥姥。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在公共场所电影院观看具有私密性的“电人巨吻”并发狂鼓掌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或是在这一场合大谈家事而心安理得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都是作者眼中当时社会生活的怪现象。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小说开头部分写二姐等人对有声电影无知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结尾写大家对有声电影“赞叹不已”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较为完整地描写了普通市民令人啼笑皆非的思想意识转变过程。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小说标题为“有声电影”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既是指有声电影这一新奇事物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也可指二姐等人在电影院里一系列“有声”的喧哗表现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可谓一语双关。</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86364" y="2232673"/>
            <a:ext cx="7592144" cy="194536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
          <p:cNvSpPr txBox="1"/>
          <p:nvPr/>
        </p:nvSpPr>
        <p:spPr>
          <a:xfrm>
            <a:off x="778528" y="2237526"/>
            <a:ext cx="7589626"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本题考查对小说相关内容和艺术特色的分析鉴赏能力。“较为完整地描写了普通市民令人啼笑皆非的思想意识转变过程”错误。从文章中可知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这场电影大家并没有真正地看下去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更没有对有声电影做进一步的了解探究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所以他们的思想意识并没有从根本上转变。</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68"/>
          <p:cNvSpPr txBox="1"/>
          <p:nvPr/>
        </p:nvSpPr>
        <p:spPr>
          <a:xfrm>
            <a:off x="783020" y="1960439"/>
            <a:ext cx="7614556" cy="144653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a:t>
            </a:r>
            <a:r>
              <a:rPr lang="en-US" altLang="zh-CN" sz="2000" b="1" dirty="0">
                <a:solidFill>
                  <a:srgbClr val="EF834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请结合二姐等人看有声电影的经过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简要分析小说所揭示的市民面对新奇事物的具体心态。</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56739" y="3206107"/>
            <a:ext cx="7592144" cy="224562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
          <p:cNvSpPr txBox="1"/>
          <p:nvPr/>
        </p:nvSpPr>
        <p:spPr>
          <a:xfrm>
            <a:off x="859257" y="3207330"/>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①对待新奇事物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还没亲见就先有说法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不知为知之”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揭示出二姐等人傲慢无知的自大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听说有声电影真有新奇之处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就想“开开眼”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是一种从众、趋新的心态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到了电影院后也不真的看电影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不愿对新奇事物进一步了解探究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实质上是一种故步自封的心态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对有声电影胡乱做出“共识”评价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隐含的是二姐等人面对新奇事物时无所适从的焦虑不安。</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005" y="1970729"/>
            <a:ext cx="7592144" cy="337016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1"/>
          <p:cNvSpPr txBox="1"/>
          <p:nvPr/>
        </p:nvSpPr>
        <p:spPr>
          <a:xfrm>
            <a:off x="803990" y="2034854"/>
            <a:ext cx="7589626"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本题考查对小说中人物形象的分析鉴赏能力。答案一般“隐藏”在文本中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考生细读文本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便可发现“端倪”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然后用规范的术语总结出来即可。从“二姐还没看过有声电影。可是她已经有了一种理论。在没看见以前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先来一套说法”以及她对有声电影的看法可以看出二姐傲慢无知的自大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从“但据说有声电影是有说有笑而且有歌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她才想开开眼”可以提炼出二姐从众、趋新的心态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到了电影院之后看有声电影的一系列“有声”喧哗的表现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并没有对有声电影做进一步的了解探究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表现出的是一种故步自封的心态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从看完有声电影后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大家对有声电影的“共识”评价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可以分析出隐含的其实是二姐等人面对新奇事物时无所适从的焦虑不安。</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68"/>
          <p:cNvSpPr txBox="1"/>
          <p:nvPr/>
        </p:nvSpPr>
        <p:spPr>
          <a:xfrm>
            <a:off x="783020" y="1960439"/>
            <a:ext cx="7614556" cy="8312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a:t>
            </a:r>
            <a:r>
              <a:rPr lang="en-US" altLang="zh-CN" sz="2000" b="1" dirty="0">
                <a:solidFill>
                  <a:srgbClr val="EF834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小说运用多种手法以取得语言的幽默效果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请从文中举出三处手法不同的例子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并简要分析。</a:t>
            </a:r>
            <a:r>
              <a:rPr lang="en-US" altLang="zh-CN" sz="1695" dirty="0">
                <a:latin typeface="微软雅黑" panose="020B0503020204020204" charset="-122"/>
                <a:ea typeface="微软雅黑" panose="020B0503020204020204" charset="-122"/>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56739" y="3206107"/>
            <a:ext cx="7592144" cy="224562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
          <p:cNvSpPr txBox="1"/>
          <p:nvPr/>
        </p:nvSpPr>
        <p:spPr>
          <a:xfrm>
            <a:off x="859257" y="3207330"/>
            <a:ext cx="758962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①如“知之为知之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不知为知之”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或“一部伦理从何处说起”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借用并改换了经典语句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以造成幽默效果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如出门时二姥姥找眼镜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三舅妈找钮子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四狗子洗脸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同一行为模式重复多次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产生喜剧效果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如“既来之则安之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打了票”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或“忽前忽后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忽左忽右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离而复散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分而复合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主张不一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而又愿坐在一块儿”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将书面语与口语混搭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庄谐并出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如“直落得二姐口干舌燥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二姥姥连喘带嗽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四狗子咆哮如雷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看座的满头是汗”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使用了排比手法描写人物窘态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带有打油诗的诙谐意味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如二姐</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005" y="1970729"/>
            <a:ext cx="7592144" cy="33701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1"/>
          <p:cNvSpPr txBox="1"/>
          <p:nvPr/>
        </p:nvSpPr>
        <p:spPr>
          <a:xfrm>
            <a:off x="803990" y="2034854"/>
            <a:ext cx="7589626" cy="314960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等人打架似的推让座位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把前后左右的观众都感化得直叫老天爷”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把抱怨说成“感化”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反话正说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既讽刺又幽默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如二姐喊叫卖糖的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声音之大令人“以为是卖糖的杀了人”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这种夸张令人忍俊不禁。</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本题考查对小说表达技巧的鉴赏能力。解答此题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可根据原文中的句子进行分析。分析时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先找到语言幽默之处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再明确手法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然后结合文本进行具体分析。如“知之为知之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不知为知之”化用经典名句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造成幽默效果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如“二姐口干舌燥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二姥姥连喘带嗽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四狗子咆哮如雷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看座的满头是汗”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使用了排比的修辞手法描写人物窘态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诙谐风趣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如“以为是卖糖的杀了人”运用夸张的修辞手法令人忍俊不禁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60439"/>
            <a:ext cx="7697024" cy="491490"/>
          </a:xfrm>
          <a:prstGeom prst="rect">
            <a:avLst/>
          </a:prstGeom>
          <a:noFill/>
        </p:spPr>
        <p:txBody>
          <a:bodyPr wrap="square" rtlCol="0">
            <a:spAutoFit/>
          </a:bodyPr>
          <a:lstStyle/>
          <a:p>
            <a:pPr algn="ctr">
              <a:lnSpc>
                <a:spcPct val="130000"/>
              </a:lnSpc>
              <a:spcAft>
                <a:spcPts val="0"/>
              </a:spcAft>
            </a:pPr>
            <a:r>
              <a:rPr lang="zh-CN" altLang="en-US" sz="2000" b="1" dirty="0">
                <a:solidFill>
                  <a:srgbClr val="EF8340"/>
                </a:solidFill>
                <a:latin typeface="微软雅黑" panose="020B0503020204020204" charset="-122"/>
                <a:ea typeface="微软雅黑" panose="020B0503020204020204" charset="-122"/>
              </a:rPr>
              <a:t>考点二　概括小说主题 </a:t>
            </a:r>
            <a:endParaRPr lang="zh-CN" altLang="en-US" sz="2000" b="1" dirty="0">
              <a:solidFill>
                <a:srgbClr val="EF8340"/>
              </a:solidFill>
              <a:latin typeface="微软雅黑" panose="020B0503020204020204" charset="-122"/>
              <a:ea typeface="微软雅黑" panose="020B0503020204020204" charset="-122"/>
            </a:endParaRPr>
          </a:p>
        </p:txBody>
      </p:sp>
      <p:sp>
        <p:nvSpPr>
          <p:cNvPr id="14" name="TextBox 13"/>
          <p:cNvSpPr txBox="1"/>
          <p:nvPr/>
        </p:nvSpPr>
        <p:spPr>
          <a:xfrm>
            <a:off x="778528" y="2842378"/>
            <a:ext cx="7697024" cy="2130425"/>
          </a:xfrm>
          <a:prstGeom prst="rect">
            <a:avLst/>
          </a:prstGeom>
          <a:noFill/>
        </p:spPr>
        <p:txBody>
          <a:bodyPr wrap="square" rtlCol="0">
            <a:spAutoFit/>
          </a:bodyPr>
          <a:lstStyle/>
          <a:p>
            <a:pPr indent="0" algn="just" eaLnBrk="1" latinLnBrk="0" hangingPunct="1">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主题是小说的灵魂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是贯穿小说始终的基本思想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它是作者在现实生活的基础上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通过描绘故事情节、塑造艺术形象对现实生活的一种反映和观照。虽然小说的“三要素”中没有“主题”的席位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但是主题的重要性是不容轻视的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它是小说的灵魂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是作者的写作目的之所在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也是作品的价值意义之所在。主题的深刻与浅显、新颖与陈旧往往决定着作品价值的大小。因此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欣赏小说必然要欣赏小说的主题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必然要准确把握小说的主题。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11848" y="2353053"/>
            <a:ext cx="969805"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696060" y="2170554"/>
          <a:ext cx="7886700" cy="3807460"/>
        </p:xfrm>
        <a:graphic>
          <a:graphicData uri="http://schemas.openxmlformats.org/drawingml/2006/table">
            <a:tbl>
              <a:tblPr firstRow="1" firstCol="1" bandRow="1">
                <a:tableStyleId>{5940675A-B579-460E-94D1-54222C63F5DA}</a:tableStyleId>
              </a:tblPr>
              <a:tblGrid>
                <a:gridCol w="1200150"/>
                <a:gridCol w="6686550"/>
              </a:tblGrid>
              <a:tr h="673100">
                <a:tc rowSpan="3">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主题的常见表现形式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通过描写主人公的性格特点、道德风貌、品格等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揭示人性中的真善美及假恶丑</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447040">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通过寓言形式</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将人生的重大问题寓于故事之中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447040">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针砭时弊</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将现实生活中的丑恶现象用故事的形式加以揭露和鞭挞</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447040">
                <a:tc rowSpan="4">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把握主题四大着眼点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从题材内容着眼</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通过抓标题、抓主要事件来把握主题</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从人物塑造着眼</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通过对主要人物的记叙描写、作者对人物的评价、人物之间的关系来分析主题</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从情节发展着眼</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通过梳理情节、分析情节设置的原因和品味细节来发掘主题</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447040">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从环境描写着眼</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通过分析环境的特点和背景介绍来理解主题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
        <p:nvSpPr>
          <p:cNvPr id="6" name="Rectangle 1"/>
          <p:cNvSpPr>
            <a:spLocks noChangeArrowheads="1"/>
          </p:cNvSpPr>
          <p:nvPr/>
        </p:nvSpPr>
        <p:spPr bwMode="auto">
          <a:xfrm>
            <a:off x="5102222" y="3725440"/>
            <a:ext cx="196850" cy="87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kumimoji="0" lang="en-US" altLang="zh-CN" sz="695"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94221" y="2336214"/>
            <a:ext cx="7697024" cy="770890"/>
          </a:xfrm>
          <a:prstGeom prst="rect">
            <a:avLst/>
          </a:prstGeom>
          <a:noFill/>
        </p:spPr>
        <p:txBody>
          <a:bodyPr wrap="square" rtlCol="0">
            <a:spAutoFit/>
          </a:bodyPr>
          <a:lstStyle/>
          <a:p>
            <a:pPr indent="0" eaLnBrk="1" latinLnBrk="0" hangingPunct="1">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概括主题类</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4211848" y="2035182"/>
            <a:ext cx="942096"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28586" y="10157295"/>
          <a:ext cx="7886700" cy="1153160"/>
        </p:xfrm>
        <a:graphic>
          <a:graphicData uri="http://schemas.openxmlformats.org/drawingml/2006/table">
            <a:tbl>
              <a:tblPr firstRow="1" firstCol="1" bandRow="1">
                <a:tableStyleId>{5940675A-B579-460E-94D1-54222C63F5DA}</a:tableStyleId>
              </a:tblPr>
              <a:tblGrid>
                <a:gridCol w="394335"/>
                <a:gridCol w="7492365"/>
              </a:tblGrid>
              <a:tr h="576580">
                <a:tc>
                  <a:txBody>
                    <a:bodyPr/>
                    <a:lstStyle/>
                    <a:p>
                      <a:pPr algn="ctr">
                        <a:lnSpc>
                          <a:spcPts val="1135"/>
                        </a:lnSpc>
                        <a:spcAft>
                          <a:spcPts val="0"/>
                        </a:spcAft>
                      </a:pPr>
                      <a:r>
                        <a:rPr lang="zh-CN" sz="325" kern="100">
                          <a:effectLst/>
                        </a:rPr>
                        <a:t>设问</a:t>
                      </a:r>
                      <a:endParaRPr lang="zh-CN" sz="365" kern="100">
                        <a:effectLst/>
                      </a:endParaRPr>
                    </a:p>
                    <a:p>
                      <a:pPr algn="ctr">
                        <a:lnSpc>
                          <a:spcPts val="1135"/>
                        </a:lnSpc>
                        <a:spcAft>
                          <a:spcPts val="0"/>
                        </a:spcAft>
                      </a:pPr>
                      <a:r>
                        <a:rPr lang="zh-CN" sz="325" kern="100">
                          <a:effectLst/>
                        </a:rPr>
                        <a:t>方式</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a:t>
                      </a:r>
                      <a:r>
                        <a:rPr lang="en-US" sz="325" kern="100">
                          <a:effectLst/>
                        </a:rPr>
                        <a:t>1. </a:t>
                      </a:r>
                      <a:r>
                        <a:rPr lang="zh-CN" sz="325" kern="100">
                          <a:effectLst/>
                        </a:rPr>
                        <a:t>这篇小说在</a:t>
                      </a:r>
                      <a:r>
                        <a:rPr lang="en-US" sz="325" kern="100">
                          <a:effectLst/>
                        </a:rPr>
                        <a:t>×××</a:t>
                      </a:r>
                      <a:r>
                        <a:rPr lang="zh-CN" sz="325" kern="100">
                          <a:effectLst/>
                        </a:rPr>
                        <a:t>、</a:t>
                      </a:r>
                      <a:r>
                        <a:rPr lang="en-US" sz="325" kern="100">
                          <a:effectLst/>
                        </a:rPr>
                        <a:t>×××</a:t>
                      </a:r>
                      <a:r>
                        <a:rPr lang="zh-CN" sz="325" kern="100">
                          <a:effectLst/>
                        </a:rPr>
                        <a:t>、</a:t>
                      </a:r>
                      <a:r>
                        <a:rPr lang="en-US" sz="325" kern="100">
                          <a:effectLst/>
                        </a:rPr>
                        <a:t>×××</a:t>
                      </a:r>
                      <a:r>
                        <a:rPr lang="zh-CN" sz="325" kern="100">
                          <a:effectLst/>
                        </a:rPr>
                        <a:t>等方面有鲜明特色</a:t>
                      </a:r>
                      <a:r>
                        <a:rPr lang="en-US" sz="325" kern="100">
                          <a:effectLst/>
                        </a:rPr>
                        <a:t>,</a:t>
                      </a:r>
                      <a:r>
                        <a:rPr lang="zh-CN" sz="325" kern="100">
                          <a:effectLst/>
                        </a:rPr>
                        <a:t>请选取一个方面</a:t>
                      </a:r>
                      <a:r>
                        <a:rPr lang="en-US" sz="325" kern="100">
                          <a:effectLst/>
                        </a:rPr>
                        <a:t>,</a:t>
                      </a:r>
                      <a:r>
                        <a:rPr lang="zh-CN" sz="325" kern="100">
                          <a:effectLst/>
                        </a:rPr>
                        <a:t>结合全文</a:t>
                      </a:r>
                      <a:r>
                        <a:rPr lang="en-US" sz="325" kern="100">
                          <a:effectLst/>
                        </a:rPr>
                        <a:t>,</a:t>
                      </a:r>
                      <a:r>
                        <a:rPr lang="zh-CN" sz="325" kern="100">
                          <a:effectLst/>
                        </a:rPr>
                        <a:t>陈述你的观点。</a:t>
                      </a:r>
                      <a:endParaRPr lang="zh-CN" sz="365" kern="100">
                        <a:effectLst/>
                      </a:endParaRPr>
                    </a:p>
                    <a:p>
                      <a:pPr>
                        <a:lnSpc>
                          <a:spcPts val="1135"/>
                        </a:lnSpc>
                        <a:spcAft>
                          <a:spcPts val="0"/>
                        </a:spcAft>
                      </a:pPr>
                      <a:r>
                        <a:rPr lang="zh-CN" sz="325" kern="100">
                          <a:effectLst/>
                        </a:rPr>
                        <a:t>　</a:t>
                      </a:r>
                      <a:r>
                        <a:rPr lang="en-US" sz="325" kern="100">
                          <a:effectLst/>
                        </a:rPr>
                        <a:t>2. </a:t>
                      </a:r>
                      <a:r>
                        <a:rPr lang="zh-CN" sz="325" kern="100">
                          <a:effectLst/>
                        </a:rPr>
                        <a:t>这篇小说在写法上有哪些突出特色</a:t>
                      </a:r>
                      <a:r>
                        <a:rPr lang="en-US" sz="325" kern="100">
                          <a:effectLst/>
                        </a:rPr>
                        <a:t>?</a:t>
                      </a:r>
                      <a:r>
                        <a:rPr lang="zh-CN" sz="325" kern="100">
                          <a:effectLst/>
                        </a:rPr>
                        <a:t>请选取几个方面简要分析。</a:t>
                      </a:r>
                      <a:endParaRPr lang="zh-CN" sz="365" kern="100">
                        <a:effectLst/>
                      </a:endParaRPr>
                    </a:p>
                    <a:p>
                      <a:pPr>
                        <a:lnSpc>
                          <a:spcPts val="1135"/>
                        </a:lnSpc>
                        <a:spcAft>
                          <a:spcPts val="0"/>
                        </a:spcAft>
                      </a:pPr>
                      <a:r>
                        <a:rPr lang="zh-CN" sz="325" kern="100">
                          <a:effectLst/>
                        </a:rPr>
                        <a:t>　</a:t>
                      </a:r>
                      <a:r>
                        <a:rPr lang="en-US" sz="325" kern="100">
                          <a:effectLst/>
                        </a:rPr>
                        <a:t>3. </a:t>
                      </a:r>
                      <a:r>
                        <a:rPr lang="zh-CN" sz="325" kern="100">
                          <a:effectLst/>
                        </a:rPr>
                        <a:t>本文在</a:t>
                      </a:r>
                      <a:r>
                        <a:rPr lang="en-US" sz="325" kern="100">
                          <a:effectLst/>
                        </a:rPr>
                        <a:t>×××</a:t>
                      </a:r>
                      <a:r>
                        <a:rPr lang="zh-CN" sz="325" kern="100">
                          <a:effectLst/>
                        </a:rPr>
                        <a:t>方面有什么特点</a:t>
                      </a:r>
                      <a:r>
                        <a:rPr lang="en-US" sz="325" kern="100">
                          <a:effectLst/>
                        </a:rPr>
                        <a:t>?</a:t>
                      </a:r>
                      <a:r>
                        <a:rPr lang="zh-CN" sz="325" kern="100">
                          <a:effectLst/>
                        </a:rPr>
                        <a:t>请结合文本进行探究。</a:t>
                      </a:r>
                      <a:endParaRPr lang="zh-CN" sz="365" kern="100">
                        <a:effectLst/>
                      </a:endParaRPr>
                    </a:p>
                    <a:p>
                      <a:pPr>
                        <a:lnSpc>
                          <a:spcPts val="1135"/>
                        </a:lnSpc>
                        <a:spcAft>
                          <a:spcPts val="0"/>
                        </a:spcAft>
                      </a:pPr>
                      <a:r>
                        <a:rPr lang="zh-CN" sz="325" kern="100">
                          <a:effectLst/>
                        </a:rPr>
                        <a:t>　</a:t>
                      </a:r>
                      <a:r>
                        <a:rPr lang="en-US" sz="325" kern="100">
                          <a:effectLst/>
                        </a:rPr>
                        <a:t>4. </a:t>
                      </a:r>
                      <a:r>
                        <a:rPr lang="zh-CN" sz="325" kern="100">
                          <a:effectLst/>
                        </a:rPr>
                        <a:t>文中写到了</a:t>
                      </a:r>
                      <a:r>
                        <a:rPr lang="en-US" sz="325" kern="100">
                          <a:effectLst/>
                        </a:rPr>
                        <a:t>×××,</a:t>
                      </a:r>
                      <a:r>
                        <a:rPr lang="zh-CN" sz="325" kern="100">
                          <a:effectLst/>
                        </a:rPr>
                        <a:t>这样写对表现小说内容有何作用</a:t>
                      </a:r>
                      <a:r>
                        <a:rPr lang="en-US" sz="325" kern="100">
                          <a:effectLst/>
                        </a:rPr>
                        <a:t>?</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辨别</a:t>
                      </a:r>
                      <a:endParaRPr lang="zh-CN" sz="365" kern="100">
                        <a:effectLst/>
                      </a:endParaRPr>
                    </a:p>
                    <a:p>
                      <a:pPr algn="ctr">
                        <a:lnSpc>
                          <a:spcPts val="1135"/>
                        </a:lnSpc>
                        <a:spcAft>
                          <a:spcPts val="0"/>
                        </a:spcAft>
                      </a:pPr>
                      <a:r>
                        <a:rPr lang="zh-CN" sz="325" kern="100">
                          <a:effectLst/>
                        </a:rPr>
                        <a:t>标志</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题干中有“手法”“特色”“艺术技巧”等关键词</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审题</a:t>
                      </a:r>
                      <a:endParaRPr lang="zh-CN" sz="365" kern="100">
                        <a:effectLst/>
                      </a:endParaRPr>
                    </a:p>
                    <a:p>
                      <a:pPr algn="ctr">
                        <a:lnSpc>
                          <a:spcPts val="1135"/>
                        </a:lnSpc>
                        <a:spcAft>
                          <a:spcPts val="0"/>
                        </a:spcAft>
                      </a:pPr>
                      <a:r>
                        <a:rPr lang="zh-CN" sz="325" kern="100">
                          <a:effectLst/>
                        </a:rPr>
                        <a:t>要点</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dirty="0">
                          <a:effectLst/>
                        </a:rPr>
                        <a:t>　</a:t>
                      </a:r>
                      <a:r>
                        <a:rPr lang="en-US" sz="325" kern="100" dirty="0">
                          <a:effectLst/>
                        </a:rPr>
                        <a:t>1. </a:t>
                      </a:r>
                      <a:r>
                        <a:rPr lang="zh-CN" sz="325" kern="100" dirty="0">
                          <a:effectLst/>
                        </a:rPr>
                        <a:t>抓住题目中“手法”“效果”“技巧”“安排”等关键词</a:t>
                      </a:r>
                      <a:r>
                        <a:rPr lang="en-US" sz="325" kern="100" dirty="0">
                          <a:effectLst/>
                        </a:rPr>
                        <a:t>,</a:t>
                      </a:r>
                      <a:r>
                        <a:rPr lang="zh-CN" sz="325" kern="100" dirty="0">
                          <a:effectLst/>
                        </a:rPr>
                        <a:t>明确题型</a:t>
                      </a:r>
                      <a:r>
                        <a:rPr lang="en-US" sz="325" kern="100" dirty="0">
                          <a:effectLst/>
                        </a:rPr>
                        <a:t>,</a:t>
                      </a:r>
                      <a:r>
                        <a:rPr lang="zh-CN" sz="325" kern="100" dirty="0">
                          <a:effectLst/>
                        </a:rPr>
                        <a:t>找到探究方向。</a:t>
                      </a:r>
                      <a:endParaRPr lang="zh-CN" sz="365" kern="100" dirty="0">
                        <a:effectLst/>
                      </a:endParaRPr>
                    </a:p>
                    <a:p>
                      <a:pPr>
                        <a:lnSpc>
                          <a:spcPts val="1135"/>
                        </a:lnSpc>
                        <a:spcAft>
                          <a:spcPts val="0"/>
                        </a:spcAft>
                      </a:pPr>
                      <a:r>
                        <a:rPr lang="zh-CN" sz="325" kern="100" dirty="0">
                          <a:effectLst/>
                        </a:rPr>
                        <a:t>　</a:t>
                      </a:r>
                      <a:r>
                        <a:rPr lang="en-US" sz="325" kern="100" dirty="0">
                          <a:effectLst/>
                        </a:rPr>
                        <a:t>2. </a:t>
                      </a:r>
                      <a:r>
                        <a:rPr lang="zh-CN" sz="325" kern="100" dirty="0">
                          <a:effectLst/>
                        </a:rPr>
                        <a:t>准确区分手法技巧的类别</a:t>
                      </a:r>
                      <a:r>
                        <a:rPr lang="en-US" sz="325" kern="100" dirty="0">
                          <a:effectLst/>
                        </a:rPr>
                        <a:t>,</a:t>
                      </a:r>
                      <a:r>
                        <a:rPr lang="zh-CN" sz="325" kern="100" dirty="0">
                          <a:effectLst/>
                        </a:rPr>
                        <a:t>明确探究点</a:t>
                      </a:r>
                      <a:endParaRPr lang="zh-CN" sz="365" kern="1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bl>
          </a:graphicData>
        </a:graphic>
      </p:graphicFrame>
      <p:graphicFrame>
        <p:nvGraphicFramePr>
          <p:cNvPr id="5" name="表格 4"/>
          <p:cNvGraphicFramePr>
            <a:graphicFrameLocks noGrp="1"/>
          </p:cNvGraphicFramePr>
          <p:nvPr/>
        </p:nvGraphicFramePr>
        <p:xfrm>
          <a:off x="761775" y="3182003"/>
          <a:ext cx="7561580" cy="1682750"/>
        </p:xfrm>
        <a:graphic>
          <a:graphicData uri="http://schemas.openxmlformats.org/drawingml/2006/table">
            <a:tbl>
              <a:tblPr firstRow="1" firstCol="1" bandRow="1">
                <a:tableStyleId>{5940675A-B579-460E-94D1-54222C63F5DA}</a:tableStyleId>
              </a:tblPr>
              <a:tblGrid>
                <a:gridCol w="607060"/>
                <a:gridCol w="6954520"/>
              </a:tblGrid>
              <a:tr h="16827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你认为本文表达了怎样的主题</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结合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这一人物形象分析作品主旨。</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a:t>
                      </a:r>
                      <a:r>
                        <a:rPr lang="zh-CN" altLang="en-US" sz="1695" kern="100" dirty="0">
                          <a:solidFill>
                            <a:schemeClr val="tx1"/>
                          </a:solidFill>
                          <a:effectLst/>
                          <a:latin typeface="微软雅黑" panose="020B0503020204020204" charset="-122"/>
                          <a:ea typeface="微软雅黑" panose="020B0503020204020204" charset="-122"/>
                        </a:rPr>
                        <a:t>结合本文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简要探析作品蕴含的情感。</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4.</a:t>
                      </a:r>
                      <a:r>
                        <a:rPr lang="zh-CN" altLang="en-US" sz="1695" kern="100" dirty="0">
                          <a:solidFill>
                            <a:schemeClr val="tx1"/>
                          </a:solidFill>
                          <a:effectLst/>
                          <a:latin typeface="微软雅黑" panose="020B0503020204020204" charset="-122"/>
                          <a:ea typeface="微软雅黑" panose="020B0503020204020204" charset="-122"/>
                        </a:rPr>
                        <a:t>你认为本文表达了怎样的思想感情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请结合文本简要分析。</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5.</a:t>
                      </a:r>
                      <a:r>
                        <a:rPr lang="zh-CN" altLang="en-US" sz="1695" kern="100" dirty="0">
                          <a:solidFill>
                            <a:schemeClr val="tx1"/>
                          </a:solidFill>
                          <a:effectLst/>
                          <a:latin typeface="微软雅黑" panose="020B0503020204020204" charset="-122"/>
                          <a:ea typeface="微软雅黑" panose="020B0503020204020204" charset="-122"/>
                        </a:rPr>
                        <a:t>这篇小说对你有什么启示</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54826" y="2092526"/>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28586" y="10157295"/>
          <a:ext cx="7886700" cy="1153160"/>
        </p:xfrm>
        <a:graphic>
          <a:graphicData uri="http://schemas.openxmlformats.org/drawingml/2006/table">
            <a:tbl>
              <a:tblPr firstRow="1" firstCol="1" bandRow="1">
                <a:tableStyleId>{5940675A-B579-460E-94D1-54222C63F5DA}</a:tableStyleId>
              </a:tblPr>
              <a:tblGrid>
                <a:gridCol w="394335"/>
                <a:gridCol w="7492365"/>
              </a:tblGrid>
              <a:tr h="576580">
                <a:tc>
                  <a:txBody>
                    <a:bodyPr/>
                    <a:lstStyle/>
                    <a:p>
                      <a:pPr algn="ctr">
                        <a:lnSpc>
                          <a:spcPts val="1135"/>
                        </a:lnSpc>
                        <a:spcAft>
                          <a:spcPts val="0"/>
                        </a:spcAft>
                      </a:pPr>
                      <a:r>
                        <a:rPr lang="zh-CN" sz="325" kern="100">
                          <a:effectLst/>
                        </a:rPr>
                        <a:t>设问</a:t>
                      </a:r>
                      <a:endParaRPr lang="zh-CN" sz="365" kern="100">
                        <a:effectLst/>
                      </a:endParaRPr>
                    </a:p>
                    <a:p>
                      <a:pPr algn="ctr">
                        <a:lnSpc>
                          <a:spcPts val="1135"/>
                        </a:lnSpc>
                        <a:spcAft>
                          <a:spcPts val="0"/>
                        </a:spcAft>
                      </a:pPr>
                      <a:r>
                        <a:rPr lang="zh-CN" sz="325" kern="100">
                          <a:effectLst/>
                        </a:rPr>
                        <a:t>方式</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a:t>
                      </a:r>
                      <a:r>
                        <a:rPr lang="en-US" sz="325" kern="100">
                          <a:effectLst/>
                        </a:rPr>
                        <a:t>1. </a:t>
                      </a:r>
                      <a:r>
                        <a:rPr lang="zh-CN" sz="325" kern="100">
                          <a:effectLst/>
                        </a:rPr>
                        <a:t>这篇小说在</a:t>
                      </a:r>
                      <a:r>
                        <a:rPr lang="en-US" sz="325" kern="100">
                          <a:effectLst/>
                        </a:rPr>
                        <a:t>×××</a:t>
                      </a:r>
                      <a:r>
                        <a:rPr lang="zh-CN" sz="325" kern="100">
                          <a:effectLst/>
                        </a:rPr>
                        <a:t>、</a:t>
                      </a:r>
                      <a:r>
                        <a:rPr lang="en-US" sz="325" kern="100">
                          <a:effectLst/>
                        </a:rPr>
                        <a:t>×××</a:t>
                      </a:r>
                      <a:r>
                        <a:rPr lang="zh-CN" sz="325" kern="100">
                          <a:effectLst/>
                        </a:rPr>
                        <a:t>、</a:t>
                      </a:r>
                      <a:r>
                        <a:rPr lang="en-US" sz="325" kern="100">
                          <a:effectLst/>
                        </a:rPr>
                        <a:t>×××</a:t>
                      </a:r>
                      <a:r>
                        <a:rPr lang="zh-CN" sz="325" kern="100">
                          <a:effectLst/>
                        </a:rPr>
                        <a:t>等方面有鲜明特色</a:t>
                      </a:r>
                      <a:r>
                        <a:rPr lang="en-US" sz="325" kern="100">
                          <a:effectLst/>
                        </a:rPr>
                        <a:t>,</a:t>
                      </a:r>
                      <a:r>
                        <a:rPr lang="zh-CN" sz="325" kern="100">
                          <a:effectLst/>
                        </a:rPr>
                        <a:t>请选取一个方面</a:t>
                      </a:r>
                      <a:r>
                        <a:rPr lang="en-US" sz="325" kern="100">
                          <a:effectLst/>
                        </a:rPr>
                        <a:t>,</a:t>
                      </a:r>
                      <a:r>
                        <a:rPr lang="zh-CN" sz="325" kern="100">
                          <a:effectLst/>
                        </a:rPr>
                        <a:t>结合全文</a:t>
                      </a:r>
                      <a:r>
                        <a:rPr lang="en-US" sz="325" kern="100">
                          <a:effectLst/>
                        </a:rPr>
                        <a:t>,</a:t>
                      </a:r>
                      <a:r>
                        <a:rPr lang="zh-CN" sz="325" kern="100">
                          <a:effectLst/>
                        </a:rPr>
                        <a:t>陈述你的观点。</a:t>
                      </a:r>
                      <a:endParaRPr lang="zh-CN" sz="365" kern="100">
                        <a:effectLst/>
                      </a:endParaRPr>
                    </a:p>
                    <a:p>
                      <a:pPr>
                        <a:lnSpc>
                          <a:spcPts val="1135"/>
                        </a:lnSpc>
                        <a:spcAft>
                          <a:spcPts val="0"/>
                        </a:spcAft>
                      </a:pPr>
                      <a:r>
                        <a:rPr lang="zh-CN" sz="325" kern="100">
                          <a:effectLst/>
                        </a:rPr>
                        <a:t>　</a:t>
                      </a:r>
                      <a:r>
                        <a:rPr lang="en-US" sz="325" kern="100">
                          <a:effectLst/>
                        </a:rPr>
                        <a:t>2. </a:t>
                      </a:r>
                      <a:r>
                        <a:rPr lang="zh-CN" sz="325" kern="100">
                          <a:effectLst/>
                        </a:rPr>
                        <a:t>这篇小说在写法上有哪些突出特色</a:t>
                      </a:r>
                      <a:r>
                        <a:rPr lang="en-US" sz="325" kern="100">
                          <a:effectLst/>
                        </a:rPr>
                        <a:t>?</a:t>
                      </a:r>
                      <a:r>
                        <a:rPr lang="zh-CN" sz="325" kern="100">
                          <a:effectLst/>
                        </a:rPr>
                        <a:t>请选取几个方面简要分析。</a:t>
                      </a:r>
                      <a:endParaRPr lang="zh-CN" sz="365" kern="100">
                        <a:effectLst/>
                      </a:endParaRPr>
                    </a:p>
                    <a:p>
                      <a:pPr>
                        <a:lnSpc>
                          <a:spcPts val="1135"/>
                        </a:lnSpc>
                        <a:spcAft>
                          <a:spcPts val="0"/>
                        </a:spcAft>
                      </a:pPr>
                      <a:r>
                        <a:rPr lang="zh-CN" sz="325" kern="100">
                          <a:effectLst/>
                        </a:rPr>
                        <a:t>　</a:t>
                      </a:r>
                      <a:r>
                        <a:rPr lang="en-US" sz="325" kern="100">
                          <a:effectLst/>
                        </a:rPr>
                        <a:t>3. </a:t>
                      </a:r>
                      <a:r>
                        <a:rPr lang="zh-CN" sz="325" kern="100">
                          <a:effectLst/>
                        </a:rPr>
                        <a:t>本文在</a:t>
                      </a:r>
                      <a:r>
                        <a:rPr lang="en-US" sz="325" kern="100">
                          <a:effectLst/>
                        </a:rPr>
                        <a:t>×××</a:t>
                      </a:r>
                      <a:r>
                        <a:rPr lang="zh-CN" sz="325" kern="100">
                          <a:effectLst/>
                        </a:rPr>
                        <a:t>方面有什么特点</a:t>
                      </a:r>
                      <a:r>
                        <a:rPr lang="en-US" sz="325" kern="100">
                          <a:effectLst/>
                        </a:rPr>
                        <a:t>?</a:t>
                      </a:r>
                      <a:r>
                        <a:rPr lang="zh-CN" sz="325" kern="100">
                          <a:effectLst/>
                        </a:rPr>
                        <a:t>请结合文本进行探究。</a:t>
                      </a:r>
                      <a:endParaRPr lang="zh-CN" sz="365" kern="100">
                        <a:effectLst/>
                      </a:endParaRPr>
                    </a:p>
                    <a:p>
                      <a:pPr>
                        <a:lnSpc>
                          <a:spcPts val="1135"/>
                        </a:lnSpc>
                        <a:spcAft>
                          <a:spcPts val="0"/>
                        </a:spcAft>
                      </a:pPr>
                      <a:r>
                        <a:rPr lang="zh-CN" sz="325" kern="100">
                          <a:effectLst/>
                        </a:rPr>
                        <a:t>　</a:t>
                      </a:r>
                      <a:r>
                        <a:rPr lang="en-US" sz="325" kern="100">
                          <a:effectLst/>
                        </a:rPr>
                        <a:t>4. </a:t>
                      </a:r>
                      <a:r>
                        <a:rPr lang="zh-CN" sz="325" kern="100">
                          <a:effectLst/>
                        </a:rPr>
                        <a:t>文中写到了</a:t>
                      </a:r>
                      <a:r>
                        <a:rPr lang="en-US" sz="325" kern="100">
                          <a:effectLst/>
                        </a:rPr>
                        <a:t>×××,</a:t>
                      </a:r>
                      <a:r>
                        <a:rPr lang="zh-CN" sz="325" kern="100">
                          <a:effectLst/>
                        </a:rPr>
                        <a:t>这样写对表现小说内容有何作用</a:t>
                      </a:r>
                      <a:r>
                        <a:rPr lang="en-US" sz="325" kern="100">
                          <a:effectLst/>
                        </a:rPr>
                        <a:t>?</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辨别</a:t>
                      </a:r>
                      <a:endParaRPr lang="zh-CN" sz="365" kern="100">
                        <a:effectLst/>
                      </a:endParaRPr>
                    </a:p>
                    <a:p>
                      <a:pPr algn="ctr">
                        <a:lnSpc>
                          <a:spcPts val="1135"/>
                        </a:lnSpc>
                        <a:spcAft>
                          <a:spcPts val="0"/>
                        </a:spcAft>
                      </a:pPr>
                      <a:r>
                        <a:rPr lang="zh-CN" sz="325" kern="100">
                          <a:effectLst/>
                        </a:rPr>
                        <a:t>标志</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题干中有“手法”“特色”“艺术技巧”等关键词</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审题</a:t>
                      </a:r>
                      <a:endParaRPr lang="zh-CN" sz="365" kern="100">
                        <a:effectLst/>
                      </a:endParaRPr>
                    </a:p>
                    <a:p>
                      <a:pPr algn="ctr">
                        <a:lnSpc>
                          <a:spcPts val="1135"/>
                        </a:lnSpc>
                        <a:spcAft>
                          <a:spcPts val="0"/>
                        </a:spcAft>
                      </a:pPr>
                      <a:r>
                        <a:rPr lang="zh-CN" sz="325" kern="100">
                          <a:effectLst/>
                        </a:rPr>
                        <a:t>要点</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dirty="0">
                          <a:effectLst/>
                        </a:rPr>
                        <a:t>　</a:t>
                      </a:r>
                      <a:r>
                        <a:rPr lang="en-US" sz="325" kern="100" dirty="0">
                          <a:effectLst/>
                        </a:rPr>
                        <a:t>1. </a:t>
                      </a:r>
                      <a:r>
                        <a:rPr lang="zh-CN" sz="325" kern="100" dirty="0">
                          <a:effectLst/>
                        </a:rPr>
                        <a:t>抓住题目中“手法”“效果”“技巧”“安排”等关键词</a:t>
                      </a:r>
                      <a:r>
                        <a:rPr lang="en-US" sz="325" kern="100" dirty="0">
                          <a:effectLst/>
                        </a:rPr>
                        <a:t>,</a:t>
                      </a:r>
                      <a:r>
                        <a:rPr lang="zh-CN" sz="325" kern="100" dirty="0">
                          <a:effectLst/>
                        </a:rPr>
                        <a:t>明确题型</a:t>
                      </a:r>
                      <a:r>
                        <a:rPr lang="en-US" sz="325" kern="100" dirty="0">
                          <a:effectLst/>
                        </a:rPr>
                        <a:t>,</a:t>
                      </a:r>
                      <a:r>
                        <a:rPr lang="zh-CN" sz="325" kern="100" dirty="0">
                          <a:effectLst/>
                        </a:rPr>
                        <a:t>找到探究方向。</a:t>
                      </a:r>
                      <a:endParaRPr lang="zh-CN" sz="365" kern="100" dirty="0">
                        <a:effectLst/>
                      </a:endParaRPr>
                    </a:p>
                    <a:p>
                      <a:pPr>
                        <a:lnSpc>
                          <a:spcPts val="1135"/>
                        </a:lnSpc>
                        <a:spcAft>
                          <a:spcPts val="0"/>
                        </a:spcAft>
                      </a:pPr>
                      <a:r>
                        <a:rPr lang="zh-CN" sz="325" kern="100" dirty="0">
                          <a:effectLst/>
                        </a:rPr>
                        <a:t>　</a:t>
                      </a:r>
                      <a:r>
                        <a:rPr lang="en-US" sz="325" kern="100" dirty="0">
                          <a:effectLst/>
                        </a:rPr>
                        <a:t>2. </a:t>
                      </a:r>
                      <a:r>
                        <a:rPr lang="zh-CN" sz="325" kern="100" dirty="0">
                          <a:effectLst/>
                        </a:rPr>
                        <a:t>准确区分手法技巧的类别</a:t>
                      </a:r>
                      <a:r>
                        <a:rPr lang="en-US" sz="325" kern="100" dirty="0">
                          <a:effectLst/>
                        </a:rPr>
                        <a:t>,</a:t>
                      </a:r>
                      <a:r>
                        <a:rPr lang="zh-CN" sz="325" kern="100" dirty="0">
                          <a:effectLst/>
                        </a:rPr>
                        <a:t>明确探究点</a:t>
                      </a:r>
                      <a:endParaRPr lang="zh-CN" sz="365" kern="1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bl>
          </a:graphicData>
        </a:graphic>
      </p:graphicFrame>
      <p:graphicFrame>
        <p:nvGraphicFramePr>
          <p:cNvPr id="5" name="表格 4"/>
          <p:cNvGraphicFramePr>
            <a:graphicFrameLocks noGrp="1"/>
          </p:cNvGraphicFramePr>
          <p:nvPr/>
        </p:nvGraphicFramePr>
        <p:xfrm>
          <a:off x="807093" y="2623091"/>
          <a:ext cx="7561580" cy="1815465"/>
        </p:xfrm>
        <a:graphic>
          <a:graphicData uri="http://schemas.openxmlformats.org/drawingml/2006/table">
            <a:tbl>
              <a:tblPr firstRow="1" firstCol="1" bandRow="1">
                <a:tableStyleId>{5940675A-B579-460E-94D1-54222C63F5DA}</a:tableStyleId>
              </a:tblPr>
              <a:tblGrid>
                <a:gridCol w="607060"/>
                <a:gridCol w="6954520"/>
              </a:tblGrid>
              <a:tr h="8058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辨别</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标志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题干中有“主题”“主旨”等字样。</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题干中有“概括”“简要概括”“是什么”等字样</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抓住“主旨”“主题”这样的标志性词语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看清是概括还是分析。</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区分作者的创作意图与小说主题的关系</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准确把握是对“主题”还是对“主旨”的概括分析</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鸽子们发泄着怨气。这怨气本来是出自靠大象的余惠度日的屈辱感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但是谁也不想承认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谁也不说。它们除了说大象几句坏话外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别无良策。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“我们要想一个巧妙的办法治它一下。”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于是鸽子们商量起办法来。世上再没有比策划阴谋更高兴的事了。接连几天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鸽子们都专心致志地制订计策。不久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妙计终于被想出来了。鸽子代表凑到大象眼前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装出一本正经的样子说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伟大的象先生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你只满足于人类的喂养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不觉得可耻吗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这些事我连想也没想过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可是经你这么一说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觉得也有道理。”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“现在应该觉醒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起来斗争。你比人个头大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力气大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怎么也不会输。应该叫人类知道你的厉害。”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962" y="1924074"/>
            <a:ext cx="7697024" cy="431165"/>
          </a:xfrm>
          <a:prstGeom prst="rect">
            <a:avLst/>
          </a:prstGeom>
          <a:noFill/>
        </p:spPr>
        <p:txBody>
          <a:bodyPr wrap="square" rtlCol="0">
            <a:spAutoFit/>
          </a:bodyPr>
          <a:lstStyle/>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29057" y="2327604"/>
          <a:ext cx="7999095" cy="2533650"/>
        </p:xfrm>
        <a:graphic>
          <a:graphicData uri="http://schemas.openxmlformats.org/drawingml/2006/table">
            <a:tbl>
              <a:tblPr firstRow="1" firstCol="1" bandRow="1">
                <a:tableStyleId>{5940675A-B579-460E-94D1-54222C63F5DA}</a:tableStyleId>
              </a:tblPr>
              <a:tblGrid>
                <a:gridCol w="477520"/>
                <a:gridCol w="972820"/>
                <a:gridCol w="6548755"/>
              </a:tblGrid>
              <a:tr h="353060">
                <a:tc rowSpan="3">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“五角度”准确把握小说主题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721995">
                <a:tc vMerge="1">
                  <a:tcP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角度一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从小说标题看主题。有的小说标题除了表面意思外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还有比喻义、象征义或双关义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隐含着小说的主题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402" marR="25402" marT="0" marB="0" anchor="ctr"/>
                </a:tc>
              </a:tr>
              <a:tr h="1458595">
                <a:tc vMerge="1">
                  <a:tcP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角度二</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r>
                        <a:rPr lang="zh-CN" sz="1695" kern="100" dirty="0">
                          <a:effectLst/>
                          <a:latin typeface="微软雅黑" panose="020B0503020204020204" charset="-122"/>
                          <a:ea typeface="微软雅黑" panose="020B0503020204020204" charset="-122"/>
                        </a:rPr>
                        <a:t>　从人物塑造看主题。在小说中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作者浓墨重彩塑造的主要人物就是“主题性人物”。在故事小说中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主要人物是故事的主角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其际遇遭逢、命运归宿常常联系着社会生活的本质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表现着作品的主题。在性格小说中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主要人物是某种典型性格的代表与化身。这种典型性格及其生成发展的历史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是作品主题所要展现的内容</a:t>
                      </a:r>
                      <a:endParaRPr lang="zh-CN" altLang="en-US" sz="695" dirty="0"/>
                    </a:p>
                  </a:txBody>
                  <a:tcPr marL="25402" marR="25402" marT="0" marB="0" anchor="ctr"/>
                </a:tc>
              </a:tr>
            </a:tbl>
          </a:graphicData>
        </a:graphic>
      </p:graphicFrame>
      <p:sp>
        <p:nvSpPr>
          <p:cNvPr id="5" name="Rectangle 1"/>
          <p:cNvSpPr>
            <a:spLocks noChangeArrowheads="1"/>
          </p:cNvSpPr>
          <p:nvPr/>
        </p:nvSpPr>
        <p:spPr bwMode="auto">
          <a:xfrm>
            <a:off x="628586" y="351907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962" y="1924074"/>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29058" y="2327604"/>
          <a:ext cx="7786370" cy="3234690"/>
        </p:xfrm>
        <a:graphic>
          <a:graphicData uri="http://schemas.openxmlformats.org/drawingml/2006/table">
            <a:tbl>
              <a:tblPr firstRow="1" firstCol="1" bandRow="1">
                <a:tableStyleId>{5940675A-B579-460E-94D1-54222C63F5DA}</a:tableStyleId>
              </a:tblPr>
              <a:tblGrid>
                <a:gridCol w="464820"/>
                <a:gridCol w="946785"/>
                <a:gridCol w="6374765"/>
              </a:tblGrid>
              <a:tr h="339725">
                <a:tc rowSpan="3">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“五角度”准确把握小说主题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1447800">
                <a:tc vMerge="1">
                  <a:tcP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角度三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r>
                        <a:rPr lang="zh-CN" sz="1695" kern="100" dirty="0">
                          <a:effectLst/>
                          <a:latin typeface="微软雅黑" panose="020B0503020204020204" charset="-122"/>
                          <a:ea typeface="微软雅黑" panose="020B0503020204020204" charset="-122"/>
                        </a:rPr>
                        <a:t>　从情节发展看主题。小说写人离不开情节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而情节的发展又是通过一系列具有因果关系的故事来推动的。情节必须以某些矛盾为内容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矛盾怎么发展、怎么解决</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无不体现出作者对这些问题的看法。小说的主题思想需要在情节的发展过程中被展现出来。要准确地理解作品的主题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必须厘清作品的线索和情节</a:t>
                      </a:r>
                      <a:endParaRPr lang="zh-CN" altLang="en-US" sz="695" dirty="0"/>
                    </a:p>
                  </a:txBody>
                  <a:tcPr marL="25402" marR="25402" marT="0" marB="0" anchor="ctr"/>
                </a:tc>
              </a:tr>
              <a:tr h="1447165">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角度四</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r>
                        <a:rPr lang="zh-CN" sz="1695" kern="100" dirty="0">
                          <a:effectLst/>
                          <a:latin typeface="微软雅黑" panose="020B0503020204020204" charset="-122"/>
                          <a:ea typeface="微软雅黑" panose="020B0503020204020204" charset="-122"/>
                        </a:rPr>
                        <a:t>　从环境描写看主题。不管环境描写的直接作用如何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其最终是为表现主题服务的。在多数情况下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环境描写可能主要是为展示人物行动和命运及刻画人物性格创造必要的条件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提供生动的衬景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但同时也是以间接的形式表现主题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有时可能带有象征或隐喻性质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可以从中揣摩主题</a:t>
                      </a:r>
                      <a:endParaRPr lang="zh-CN" altLang="en-US" sz="695" dirty="0"/>
                    </a:p>
                  </a:txBody>
                  <a:tcPr marL="25402" marR="25402" marT="0" marB="0" anchor="ctr"/>
                </a:tc>
              </a:tr>
            </a:tbl>
          </a:graphicData>
        </a:graphic>
      </p:graphicFrame>
      <p:sp>
        <p:nvSpPr>
          <p:cNvPr id="5" name="Rectangle 1"/>
          <p:cNvSpPr>
            <a:spLocks noChangeArrowheads="1"/>
          </p:cNvSpPr>
          <p:nvPr/>
        </p:nvSpPr>
        <p:spPr bwMode="auto">
          <a:xfrm>
            <a:off x="628586" y="351907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962" y="1924074"/>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29058" y="2327604"/>
          <a:ext cx="7860665" cy="2606040"/>
        </p:xfrm>
        <a:graphic>
          <a:graphicData uri="http://schemas.openxmlformats.org/drawingml/2006/table">
            <a:tbl>
              <a:tblPr firstRow="1" firstCol="1" bandRow="1">
                <a:tableStyleId>{5940675A-B579-460E-94D1-54222C63F5DA}</a:tableStyleId>
              </a:tblPr>
              <a:tblGrid>
                <a:gridCol w="469265"/>
                <a:gridCol w="956310"/>
                <a:gridCol w="6435090"/>
              </a:tblGrid>
              <a:tr h="384810">
                <a:tc row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“五角度”准确把握小说主题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98425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角度五</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r>
                        <a:rPr lang="zh-CN" sz="1695" kern="100" dirty="0">
                          <a:effectLst/>
                          <a:latin typeface="微软雅黑" panose="020B0503020204020204" charset="-122"/>
                          <a:ea typeface="微软雅黑" panose="020B0503020204020204" charset="-122"/>
                        </a:rPr>
                        <a:t>　从作者对人物描写的语言的感情色彩看主题。小说中描写人物的语言往往能体现作者本身对此人物形象的观点态度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由此可分析出作品的主题</a:t>
                      </a:r>
                      <a:endParaRPr lang="zh-CN" altLang="en-US" sz="695" dirty="0"/>
                    </a:p>
                  </a:txBody>
                  <a:tcPr marL="25402" marR="25402" marT="0" marB="0" anchor="ctr"/>
                </a:tc>
              </a:tr>
              <a:tr h="123698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模板</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小说通过……情节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刻画了……形象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反映了……社会现实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歌颂赞美了……精神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讽刺批判了……社会现象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控诉了……制度的罪恶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揭示了……人生道理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对……现象进行了反思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表达了……思想感情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寄寓了……希望</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呼吁人们……</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402" marR="25402" marT="0" marB="0" anchor="ctr"/>
                </a:tc>
                <a:tc hMerge="1">
                  <a:tcPr/>
                </a:tc>
              </a:tr>
            </a:tbl>
          </a:graphicData>
        </a:graphic>
      </p:graphicFrame>
      <p:sp>
        <p:nvSpPr>
          <p:cNvPr id="5" name="Rectangle 1"/>
          <p:cNvSpPr>
            <a:spLocks noChangeArrowheads="1"/>
          </p:cNvSpPr>
          <p:nvPr/>
        </p:nvSpPr>
        <p:spPr bwMode="auto">
          <a:xfrm>
            <a:off x="628586" y="351907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0552" y="1874361"/>
            <a:ext cx="7697024" cy="770890"/>
          </a:xfrm>
          <a:prstGeom prst="rect">
            <a:avLst/>
          </a:prstGeom>
          <a:noFill/>
        </p:spPr>
        <p:txBody>
          <a:bodyPr wrap="square" rtlCol="0">
            <a:spAutoFit/>
          </a:bodyPr>
          <a:lstStyle/>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0"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题型细解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05589" y="2566894"/>
          <a:ext cx="7886700" cy="4293235"/>
        </p:xfrm>
        <a:graphic>
          <a:graphicData uri="http://schemas.openxmlformats.org/drawingml/2006/table">
            <a:tbl>
              <a:tblPr firstRow="1" firstCol="1" bandRow="1">
                <a:tableStyleId>{5940675A-B579-460E-94D1-54222C63F5DA}</a:tableStyleId>
              </a:tblPr>
              <a:tblGrid>
                <a:gridCol w="2153285"/>
                <a:gridCol w="5733415"/>
              </a:tblGrid>
              <a:tr h="126428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常见题型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某个物象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环境背景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在文中有什么作用</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从物象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环境背景</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的线索作用、物象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环境背景</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的象征意义、物象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环境背景</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对人物的表现作用、物象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环境背景</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揭示了什么样的主题等角度进行分析</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“我”在文中有何作用</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从“我”的线索作用、第一人称叙述的效果、对主要人物的衬托等角度进行分析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小说为何主要采用侧面描写的手法</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从侧面人物的身份特征、叙述视角的特点、给读者的想象空间等角度进行分析</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小说主要是运用什么手法来构思的</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从对比、象征、抑扬等角度进行分析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32339"/>
            <a:ext cx="196850" cy="374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a:lnSpc>
                <a:spcPct val="130000"/>
              </a:lnSpc>
            </a:pPr>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60701" y="1960439"/>
            <a:ext cx="7697024"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招　牌</a:t>
            </a:r>
            <a:endParaRPr lang="zh-CN" altLang="en-US" sz="1695" b="1"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哈里特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思勒</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敦特一向非常喜欢花。他经营花店已经很多年了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花店坐落在一个十字路口旁。他工作非常勤奋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并且生活得也很美满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他甚至有足够的钱供他的儿子约翰上大学。</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花店位于十字路口。尽管花店没有挂招牌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但由于帕帕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敦特多年的苦心经营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城里的人们谁都知道这儿出售的鲜花是全城最美的。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花店第一次开业时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挂着一块很大的招牌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上面写着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本店出售美丽鲜艳的花。</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92842" y="1970940"/>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第一个来到花店的顾客对帕帕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我很喜欢你的花店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可不喜欢你的招牌。美丽鲜艳的花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难道你就不可以卖别的种类的花吗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你为什么不把‘美丽鲜艳的’删掉呢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敦特欣然同意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认为这样很好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于是把招牌改为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本店出售花。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第二天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又一个顾客来到花店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他认为这个新开业的花店很使他称心如意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但他也不喜欢花店的招牌。他说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假如你不在这儿卖花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又在哪里卖呢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你应该把招牌上的‘本店’两字去掉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这样多简单明了。”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敦特又把招牌改为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卖花。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第三天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敦特的叔叔来到花店。“你这个花店很漂亮。”他说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可是招牌太啰唆了。‘卖花’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花当然是卖的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但是这样写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给人一种不愉快的感觉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你为什么不把‘卖’字去掉呢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8"/>
          <p:cNvSpPr txBox="1"/>
          <p:nvPr/>
        </p:nvSpPr>
        <p:spPr>
          <a:xfrm>
            <a:off x="692842" y="1970940"/>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这样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花店的招牌上只剩下一个字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又过了一天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本城的一个官员也来光临帕帕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敦特的花店。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“我来到这儿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感到很荣幸。”官员说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你的花店看起来很整洁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宽敞明亮。你是一个很善于经营花店的人。你的花店位置适中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橱窗布置得幽雅大方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我对于你的招牌有些想法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你的橱窗里摆满了美丽的花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那么你的招牌就是摆设了。人们看见这些花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就会知道你出售的是花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所以最好是让你的花自己去说明吧。”</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敦特听从了官员的忠告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索性摘去了招牌。路过花店的人们一看到橱窗里摆放着的鲜花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总是不由自主地停下来。最后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帕帕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敦特的鲜花远近闻名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盛誉不衰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没有人再去别的地方买花了。	</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68"/>
          <p:cNvSpPr txBox="1"/>
          <p:nvPr/>
        </p:nvSpPr>
        <p:spPr>
          <a:xfrm>
            <a:off x="783020" y="1960439"/>
            <a:ext cx="761455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请结合故事情节分析作品的主题。</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2772853"/>
            <a:ext cx="7670355" cy="267888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
          <p:cNvSpPr txBox="1"/>
          <p:nvPr/>
        </p:nvSpPr>
        <p:spPr>
          <a:xfrm>
            <a:off x="818893" y="2772853"/>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小说讲述了卖花人帕帕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敦特听从顾客们的建议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将花店的招牌一改再改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直至没有招牌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全凭对花店的热爱和用心使花店生意红火的故事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让读者明白了一个道理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表面文章只是形式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关键是要付出真心与实际行动。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概括小说的主题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就要从人物、情节和环境三要素入手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依照“小说写了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的模式答题。本题的题干明确要求“结合故事情节分析作品的主题”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所以作答时要从分析情节入手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进而归纳出主题。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805308" y="2031485"/>
            <a:ext cx="7697024" cy="770890"/>
          </a:xfrm>
          <a:prstGeom prst="rect">
            <a:avLst/>
          </a:prstGeom>
          <a:noFill/>
        </p:spPr>
        <p:txBody>
          <a:bodyPr wrap="square" rtlCol="0">
            <a:spAutoFit/>
          </a:bodyPr>
          <a:lstStyle/>
          <a:p>
            <a:pPr indent="0" eaLnBrk="1" latinLnBrk="0" hangingPunct="1">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通过关键句子分析概括主题类</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indent="0" eaLnBrk="1" latinLnBrk="0" hangingPunct="1">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28586" y="10157295"/>
          <a:ext cx="7886700" cy="1153160"/>
        </p:xfrm>
        <a:graphic>
          <a:graphicData uri="http://schemas.openxmlformats.org/drawingml/2006/table">
            <a:tbl>
              <a:tblPr firstRow="1" firstCol="1" bandRow="1">
                <a:tableStyleId>{5940675A-B579-460E-94D1-54222C63F5DA}</a:tableStyleId>
              </a:tblPr>
              <a:tblGrid>
                <a:gridCol w="394335"/>
                <a:gridCol w="7492365"/>
              </a:tblGrid>
              <a:tr h="576580">
                <a:tc>
                  <a:txBody>
                    <a:bodyPr/>
                    <a:lstStyle/>
                    <a:p>
                      <a:pPr algn="ctr">
                        <a:lnSpc>
                          <a:spcPts val="1135"/>
                        </a:lnSpc>
                        <a:spcAft>
                          <a:spcPts val="0"/>
                        </a:spcAft>
                      </a:pPr>
                      <a:r>
                        <a:rPr lang="zh-CN" sz="325" kern="100">
                          <a:effectLst/>
                        </a:rPr>
                        <a:t>设问</a:t>
                      </a:r>
                      <a:endParaRPr lang="zh-CN" sz="365" kern="100">
                        <a:effectLst/>
                      </a:endParaRPr>
                    </a:p>
                    <a:p>
                      <a:pPr algn="ctr">
                        <a:lnSpc>
                          <a:spcPts val="1135"/>
                        </a:lnSpc>
                        <a:spcAft>
                          <a:spcPts val="0"/>
                        </a:spcAft>
                      </a:pPr>
                      <a:r>
                        <a:rPr lang="zh-CN" sz="325" kern="100">
                          <a:effectLst/>
                        </a:rPr>
                        <a:t>方式</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a:t>
                      </a:r>
                      <a:r>
                        <a:rPr lang="en-US" sz="325" kern="100">
                          <a:effectLst/>
                        </a:rPr>
                        <a:t>1. </a:t>
                      </a:r>
                      <a:r>
                        <a:rPr lang="zh-CN" sz="325" kern="100">
                          <a:effectLst/>
                        </a:rPr>
                        <a:t>这篇小说在</a:t>
                      </a:r>
                      <a:r>
                        <a:rPr lang="en-US" sz="325" kern="100">
                          <a:effectLst/>
                        </a:rPr>
                        <a:t>×××</a:t>
                      </a:r>
                      <a:r>
                        <a:rPr lang="zh-CN" sz="325" kern="100">
                          <a:effectLst/>
                        </a:rPr>
                        <a:t>、</a:t>
                      </a:r>
                      <a:r>
                        <a:rPr lang="en-US" sz="325" kern="100">
                          <a:effectLst/>
                        </a:rPr>
                        <a:t>×××</a:t>
                      </a:r>
                      <a:r>
                        <a:rPr lang="zh-CN" sz="325" kern="100">
                          <a:effectLst/>
                        </a:rPr>
                        <a:t>、</a:t>
                      </a:r>
                      <a:r>
                        <a:rPr lang="en-US" sz="325" kern="100">
                          <a:effectLst/>
                        </a:rPr>
                        <a:t>×××</a:t>
                      </a:r>
                      <a:r>
                        <a:rPr lang="zh-CN" sz="325" kern="100">
                          <a:effectLst/>
                        </a:rPr>
                        <a:t>等方面有鲜明特色</a:t>
                      </a:r>
                      <a:r>
                        <a:rPr lang="en-US" sz="325" kern="100">
                          <a:effectLst/>
                        </a:rPr>
                        <a:t>,</a:t>
                      </a:r>
                      <a:r>
                        <a:rPr lang="zh-CN" sz="325" kern="100">
                          <a:effectLst/>
                        </a:rPr>
                        <a:t>请选取一个方面</a:t>
                      </a:r>
                      <a:r>
                        <a:rPr lang="en-US" sz="325" kern="100">
                          <a:effectLst/>
                        </a:rPr>
                        <a:t>,</a:t>
                      </a:r>
                      <a:r>
                        <a:rPr lang="zh-CN" sz="325" kern="100">
                          <a:effectLst/>
                        </a:rPr>
                        <a:t>结合全文</a:t>
                      </a:r>
                      <a:r>
                        <a:rPr lang="en-US" sz="325" kern="100">
                          <a:effectLst/>
                        </a:rPr>
                        <a:t>,</a:t>
                      </a:r>
                      <a:r>
                        <a:rPr lang="zh-CN" sz="325" kern="100">
                          <a:effectLst/>
                        </a:rPr>
                        <a:t>陈述你的观点。</a:t>
                      </a:r>
                      <a:endParaRPr lang="zh-CN" sz="365" kern="100">
                        <a:effectLst/>
                      </a:endParaRPr>
                    </a:p>
                    <a:p>
                      <a:pPr>
                        <a:lnSpc>
                          <a:spcPts val="1135"/>
                        </a:lnSpc>
                        <a:spcAft>
                          <a:spcPts val="0"/>
                        </a:spcAft>
                      </a:pPr>
                      <a:r>
                        <a:rPr lang="zh-CN" sz="325" kern="100">
                          <a:effectLst/>
                        </a:rPr>
                        <a:t>　</a:t>
                      </a:r>
                      <a:r>
                        <a:rPr lang="en-US" sz="325" kern="100">
                          <a:effectLst/>
                        </a:rPr>
                        <a:t>2. </a:t>
                      </a:r>
                      <a:r>
                        <a:rPr lang="zh-CN" sz="325" kern="100">
                          <a:effectLst/>
                        </a:rPr>
                        <a:t>这篇小说在写法上有哪些突出特色</a:t>
                      </a:r>
                      <a:r>
                        <a:rPr lang="en-US" sz="325" kern="100">
                          <a:effectLst/>
                        </a:rPr>
                        <a:t>?</a:t>
                      </a:r>
                      <a:r>
                        <a:rPr lang="zh-CN" sz="325" kern="100">
                          <a:effectLst/>
                        </a:rPr>
                        <a:t>请选取几个方面简要分析。</a:t>
                      </a:r>
                      <a:endParaRPr lang="zh-CN" sz="365" kern="100">
                        <a:effectLst/>
                      </a:endParaRPr>
                    </a:p>
                    <a:p>
                      <a:pPr>
                        <a:lnSpc>
                          <a:spcPts val="1135"/>
                        </a:lnSpc>
                        <a:spcAft>
                          <a:spcPts val="0"/>
                        </a:spcAft>
                      </a:pPr>
                      <a:r>
                        <a:rPr lang="zh-CN" sz="325" kern="100">
                          <a:effectLst/>
                        </a:rPr>
                        <a:t>　</a:t>
                      </a:r>
                      <a:r>
                        <a:rPr lang="en-US" sz="325" kern="100">
                          <a:effectLst/>
                        </a:rPr>
                        <a:t>3. </a:t>
                      </a:r>
                      <a:r>
                        <a:rPr lang="zh-CN" sz="325" kern="100">
                          <a:effectLst/>
                        </a:rPr>
                        <a:t>本文在</a:t>
                      </a:r>
                      <a:r>
                        <a:rPr lang="en-US" sz="325" kern="100">
                          <a:effectLst/>
                        </a:rPr>
                        <a:t>×××</a:t>
                      </a:r>
                      <a:r>
                        <a:rPr lang="zh-CN" sz="325" kern="100">
                          <a:effectLst/>
                        </a:rPr>
                        <a:t>方面有什么特点</a:t>
                      </a:r>
                      <a:r>
                        <a:rPr lang="en-US" sz="325" kern="100">
                          <a:effectLst/>
                        </a:rPr>
                        <a:t>?</a:t>
                      </a:r>
                      <a:r>
                        <a:rPr lang="zh-CN" sz="325" kern="100">
                          <a:effectLst/>
                        </a:rPr>
                        <a:t>请结合文本进行探究。</a:t>
                      </a:r>
                      <a:endParaRPr lang="zh-CN" sz="365" kern="100">
                        <a:effectLst/>
                      </a:endParaRPr>
                    </a:p>
                    <a:p>
                      <a:pPr>
                        <a:lnSpc>
                          <a:spcPts val="1135"/>
                        </a:lnSpc>
                        <a:spcAft>
                          <a:spcPts val="0"/>
                        </a:spcAft>
                      </a:pPr>
                      <a:r>
                        <a:rPr lang="zh-CN" sz="325" kern="100">
                          <a:effectLst/>
                        </a:rPr>
                        <a:t>　</a:t>
                      </a:r>
                      <a:r>
                        <a:rPr lang="en-US" sz="325" kern="100">
                          <a:effectLst/>
                        </a:rPr>
                        <a:t>4. </a:t>
                      </a:r>
                      <a:r>
                        <a:rPr lang="zh-CN" sz="325" kern="100">
                          <a:effectLst/>
                        </a:rPr>
                        <a:t>文中写到了</a:t>
                      </a:r>
                      <a:r>
                        <a:rPr lang="en-US" sz="325" kern="100">
                          <a:effectLst/>
                        </a:rPr>
                        <a:t>×××,</a:t>
                      </a:r>
                      <a:r>
                        <a:rPr lang="zh-CN" sz="325" kern="100">
                          <a:effectLst/>
                        </a:rPr>
                        <a:t>这样写对表现小说内容有何作用</a:t>
                      </a:r>
                      <a:r>
                        <a:rPr lang="en-US" sz="325" kern="100">
                          <a:effectLst/>
                        </a:rPr>
                        <a:t>?</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辨别</a:t>
                      </a:r>
                      <a:endParaRPr lang="zh-CN" sz="365" kern="100">
                        <a:effectLst/>
                      </a:endParaRPr>
                    </a:p>
                    <a:p>
                      <a:pPr algn="ctr">
                        <a:lnSpc>
                          <a:spcPts val="1135"/>
                        </a:lnSpc>
                        <a:spcAft>
                          <a:spcPts val="0"/>
                        </a:spcAft>
                      </a:pPr>
                      <a:r>
                        <a:rPr lang="zh-CN" sz="325" kern="100">
                          <a:effectLst/>
                        </a:rPr>
                        <a:t>标志</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a:effectLst/>
                        </a:rPr>
                        <a:t>　题干中有“手法”“特色”“艺术技巧”等关键词</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r h="288290">
                <a:tc>
                  <a:txBody>
                    <a:bodyPr/>
                    <a:lstStyle/>
                    <a:p>
                      <a:pPr algn="ctr">
                        <a:lnSpc>
                          <a:spcPts val="1135"/>
                        </a:lnSpc>
                        <a:spcAft>
                          <a:spcPts val="0"/>
                        </a:spcAft>
                      </a:pPr>
                      <a:r>
                        <a:rPr lang="zh-CN" sz="325" kern="100">
                          <a:effectLst/>
                        </a:rPr>
                        <a:t>审题</a:t>
                      </a:r>
                      <a:endParaRPr lang="zh-CN" sz="365" kern="100">
                        <a:effectLst/>
                      </a:endParaRPr>
                    </a:p>
                    <a:p>
                      <a:pPr algn="ctr">
                        <a:lnSpc>
                          <a:spcPts val="1135"/>
                        </a:lnSpc>
                        <a:spcAft>
                          <a:spcPts val="0"/>
                        </a:spcAft>
                      </a:pPr>
                      <a:r>
                        <a:rPr lang="zh-CN" sz="325" kern="100">
                          <a:effectLst/>
                        </a:rPr>
                        <a:t>要点</a:t>
                      </a:r>
                      <a:endParaRPr lang="zh-CN" sz="365"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nSpc>
                          <a:spcPts val="1135"/>
                        </a:lnSpc>
                        <a:spcAft>
                          <a:spcPts val="0"/>
                        </a:spcAft>
                      </a:pPr>
                      <a:r>
                        <a:rPr lang="zh-CN" sz="325" kern="100" dirty="0">
                          <a:effectLst/>
                        </a:rPr>
                        <a:t>　</a:t>
                      </a:r>
                      <a:r>
                        <a:rPr lang="en-US" sz="325" kern="100" dirty="0">
                          <a:effectLst/>
                        </a:rPr>
                        <a:t>1. </a:t>
                      </a:r>
                      <a:r>
                        <a:rPr lang="zh-CN" sz="325" kern="100" dirty="0">
                          <a:effectLst/>
                        </a:rPr>
                        <a:t>抓住题目中“手法”“效果”“技巧”“安排”等关键词</a:t>
                      </a:r>
                      <a:r>
                        <a:rPr lang="en-US" sz="325" kern="100" dirty="0">
                          <a:effectLst/>
                        </a:rPr>
                        <a:t>,</a:t>
                      </a:r>
                      <a:r>
                        <a:rPr lang="zh-CN" sz="325" kern="100" dirty="0">
                          <a:effectLst/>
                        </a:rPr>
                        <a:t>明确题型</a:t>
                      </a:r>
                      <a:r>
                        <a:rPr lang="en-US" sz="325" kern="100" dirty="0">
                          <a:effectLst/>
                        </a:rPr>
                        <a:t>,</a:t>
                      </a:r>
                      <a:r>
                        <a:rPr lang="zh-CN" sz="325" kern="100" dirty="0">
                          <a:effectLst/>
                        </a:rPr>
                        <a:t>找到探究方向。</a:t>
                      </a:r>
                      <a:endParaRPr lang="zh-CN" sz="365" kern="100" dirty="0">
                        <a:effectLst/>
                      </a:endParaRPr>
                    </a:p>
                    <a:p>
                      <a:pPr>
                        <a:lnSpc>
                          <a:spcPts val="1135"/>
                        </a:lnSpc>
                        <a:spcAft>
                          <a:spcPts val="0"/>
                        </a:spcAft>
                      </a:pPr>
                      <a:r>
                        <a:rPr lang="zh-CN" sz="325" kern="100" dirty="0">
                          <a:effectLst/>
                        </a:rPr>
                        <a:t>　</a:t>
                      </a:r>
                      <a:r>
                        <a:rPr lang="en-US" sz="325" kern="100" dirty="0">
                          <a:effectLst/>
                        </a:rPr>
                        <a:t>2. </a:t>
                      </a:r>
                      <a:r>
                        <a:rPr lang="zh-CN" sz="325" kern="100" dirty="0">
                          <a:effectLst/>
                        </a:rPr>
                        <a:t>准确区分手法技巧的类别</a:t>
                      </a:r>
                      <a:r>
                        <a:rPr lang="en-US" sz="325" kern="100" dirty="0">
                          <a:effectLst/>
                        </a:rPr>
                        <a:t>,</a:t>
                      </a:r>
                      <a:r>
                        <a:rPr lang="zh-CN" sz="325" kern="100" dirty="0">
                          <a:effectLst/>
                        </a:rPr>
                        <a:t>明确探究点</a:t>
                      </a:r>
                      <a:endParaRPr lang="zh-CN" sz="365" kern="1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5656" marR="25656" marT="0" marB="0" anchor="ctr"/>
                </a:tc>
              </a:tr>
            </a:tbl>
          </a:graphicData>
        </a:graphic>
      </p:graphicFrame>
      <p:graphicFrame>
        <p:nvGraphicFramePr>
          <p:cNvPr id="6" name="表格 5"/>
          <p:cNvGraphicFramePr>
            <a:graphicFrameLocks noGrp="1"/>
          </p:cNvGraphicFramePr>
          <p:nvPr/>
        </p:nvGraphicFramePr>
        <p:xfrm>
          <a:off x="811806" y="2576508"/>
          <a:ext cx="7886700" cy="2303780"/>
        </p:xfrm>
        <a:graphic>
          <a:graphicData uri="http://schemas.openxmlformats.org/drawingml/2006/table">
            <a:tbl>
              <a:tblPr firstRow="1" firstCol="1" bandRow="1">
                <a:tableStyleId>{5940675A-B579-460E-94D1-54222C63F5DA}</a:tableStyleId>
              </a:tblPr>
              <a:tblGrid>
                <a:gridCol w="535305"/>
                <a:gridCol w="952500"/>
                <a:gridCol w="6398895"/>
              </a:tblGrid>
              <a:tr h="95758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设问</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几句话是理解小说主旨的关键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请结合全文进行分析</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673100">
                <a:tc row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局部细查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审读题干</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找到关键句在原文的位置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进行局部分析。仔细理解关键句是什么人说的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要表达什么情感</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整体把握</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结合题目整体分析关键句在整篇文章中起什么作用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表达了什么主题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68"/>
          <p:cNvSpPr txBox="1"/>
          <p:nvPr/>
        </p:nvSpPr>
        <p:spPr>
          <a:xfrm>
            <a:off x="783020" y="1960439"/>
            <a:ext cx="7695969" cy="21304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你的花店位置适中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橱窗布置得幽雅大方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我对于你的招牌有些想法</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你的橱窗里摆满了美丽的花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那么你的招牌就是摆设了。人们看见这些花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就会知道你出售的是花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所以最好是让你的花自己去说明吧。”这几句话是理解小说主旨的关键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请结合全文进行分析。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原文见本考点“针对训练”中的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招牌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鸽子们的阴谋是想煽动驯顺的大象起来闹事。然后看着大象是怎样被人类制服的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借以取乐。这样一来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蒙受更大屈辱的就是大象而不是自己了。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但是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这里有一点儿估计错了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大象比预想的更听话。它认真地考虑了鸽子的意见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头脑清晰了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浑身充满了力量。于是它撞毁了栅栏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跑到街上去横冲直撞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把眼睛看到的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鼻子碰到的东西全给破坏了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一直到挨了几发子弹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一命呜呼才罢休。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这样一来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鸽子们的长期屈辱的生活算是结束了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这是值得祝贺的。可是鸽子们在生存竞争十分激烈的其他地方却难以生活。不到几天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就因为饥饿而悲惨地死掉了。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星新一微型小说选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2071655"/>
            <a:ext cx="7670355" cy="292456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1"/>
          <p:cNvSpPr txBox="1"/>
          <p:nvPr/>
        </p:nvSpPr>
        <p:spPr>
          <a:xfrm>
            <a:off x="818893" y="2072873"/>
            <a:ext cx="7589626"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这几句话是一个官员说的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他要表达的意思是卖花人虽然对花店热爱和用心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但招牌成了摆设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只是一个形式。其实只要橱窗里摆满了美丽的花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卖花人为此付出了真挚的汗水与辛勤的劳动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不论是几个字的招牌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人们都会从内心里接受。表达了表面文章只是一种形式而已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关键是要人们付出真心与实际行动的主题。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要分解具体的句子再进行逐一分析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你的花店位置适中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橱窗布置得幽雅大方”表明卖花人对花店的热爱和用心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我对于你的招牌有些想法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你的橱窗里摆满了美丽的花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那么你的招牌就是摆设了”表明招牌成了摆设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只是一个形式。依据这些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最后归纳出主题。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005" y="1970729"/>
            <a:ext cx="7592144" cy="33701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1"/>
          <p:cNvSpPr txBox="1"/>
          <p:nvPr/>
        </p:nvSpPr>
        <p:spPr>
          <a:xfrm>
            <a:off x="803990" y="2034854"/>
            <a:ext cx="7589626"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九</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5</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850" y="2856981"/>
            <a:ext cx="4212319"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探究小说内容</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2510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文学类文本阅读“探究”能力中与此相对应的考点是</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从不同角度和层面发掘作品的意蕴、民族心理和人文精神</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探讨作者的创作背景和创作意图</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对作品进行个性化阅读和有创意的解读。考查探究能力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F</a:t>
            </a:r>
            <a:r>
              <a:rPr lang="zh-CN" altLang="en-US" sz="1695" dirty="0">
                <a:latin typeface="微软雅黑" panose="020B0503020204020204" charset="-122"/>
                <a:ea typeface="微软雅黑" panose="020B0503020204020204" charset="-122"/>
              </a:rPr>
              <a:t>。前两点是探究的内容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最后一点是探究的方式和要求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三者之间存在着交叉关系</a:t>
            </a:r>
            <a:endParaRPr lang="en-US" altLang="zh-CN" sz="1695" dirty="0">
              <a:latin typeface="微软雅黑" panose="020B0503020204020204" charset="-122"/>
              <a:ea typeface="微软雅黑" panose="020B0503020204020204" charset="-122"/>
            </a:endParaRPr>
          </a:p>
          <a:p>
            <a:pPr>
              <a:lnSpc>
                <a:spcPct val="130000"/>
              </a:lnSpc>
            </a:pPr>
            <a:r>
              <a:rPr lang="en-US" altLang="zh-CN" sz="2000" b="1" dirty="0">
                <a:solidFill>
                  <a:srgbClr val="EF8340"/>
                </a:solidFill>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5304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探究题是全国卷小说阅读的压轴题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年之前是每年的必考内容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年高考小说阅读的题量、分值、题型都有了变化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这一考点变成了轮考考点。探究题强调整体阅读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要求能在整体把握文本的基础上对小说的某个疑难问题或某个要素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进行富有深度或广度的探究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或者能在整体把握文本的基础上联系现实、调动积累进行一定程度的再发现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再创造。虽然高考小说探究题每年都有变化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但探究点都离不开小说的四要素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人物、环境、情节、主题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15856"/>
            <a:ext cx="761455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战　争</a:t>
            </a:r>
            <a:endParaRPr lang="zh-CN" altLang="en-US" sz="1695" b="1"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迈尔尼</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1941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我在伦敦被炸伤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住进了医院。我的军旅生涯就此黯然结束。我对自己很失望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对这场战争也很失望。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一天深夜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我想给一位朋友打电话。接线生把我的电话接到了一位妇女的电话线上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她当时也正准备跟别人通话。</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“我是格罗斯文诺</a:t>
            </a:r>
            <a:r>
              <a:rPr lang="en-US" altLang="zh-CN" sz="1695" dirty="0">
                <a:latin typeface="微软雅黑" panose="020B0503020204020204" charset="-122"/>
                <a:ea typeface="微软雅黑" panose="020B0503020204020204" charset="-122"/>
              </a:rPr>
              <a:t>8829,”</a:t>
            </a:r>
            <a:r>
              <a:rPr lang="zh-CN" altLang="en-US" sz="1695" dirty="0">
                <a:latin typeface="微软雅黑" panose="020B0503020204020204" charset="-122"/>
                <a:ea typeface="微软雅黑" panose="020B0503020204020204" charset="-122"/>
              </a:rPr>
              <a:t>我听见她对接线生说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我要的是汉姆普斯特的号码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你接错了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那个倒霉蛋并不想跟我通话。”</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我想是。”我忙插嘴。</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810638" cy="3149600"/>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她的声音很柔和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也很清晰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我立刻喜欢上了它。我们相互致歉后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挂上了话筒。可是两分钟后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我又拨通了她的号码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也许是命中注定我们要通话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我们在电话中交谈了</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多分钟。</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“你干吗三更半夜找人说话呢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她问。</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我跟她说了原因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然后反问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那么你呢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她说她老母亲睡不好觉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她常常深夜打电话与她聊聊天。之后我们又谈了谈彼此正在读的几本书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还有这场战争。</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最后我说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我有好多年没这样畅快地跟人说话了。”</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“是吗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就到这里吧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晚安。祝你做个好梦。”她说。</a:t>
            </a:r>
            <a:endParaRPr lang="zh-CN" altLang="en-US" sz="1695" dirty="0">
              <a:latin typeface="微软雅黑" panose="020B0503020204020204" charset="-122"/>
              <a:ea typeface="微软雅黑" panose="020B0503020204020204" charset="-122"/>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6"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第二天整整一天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我老在想昨晚的对话情形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想她的机智、大方、热情和幽默感。当然还有那悦耳的口音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那么富有魅力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像乐曲一样老在我的脑海里回旋。到了晚上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我简直什么也看不进。午夜时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格罗斯文诺</a:t>
            </a:r>
            <a:r>
              <a:rPr lang="en-US" altLang="zh-CN" sz="1695" dirty="0">
                <a:latin typeface="微软雅黑" panose="020B0503020204020204" charset="-122"/>
                <a:ea typeface="微软雅黑" panose="020B0503020204020204" charset="-122"/>
              </a:rPr>
              <a:t>8829</a:t>
            </a:r>
            <a:r>
              <a:rPr lang="zh-CN" altLang="en-US" sz="1695" dirty="0">
                <a:latin typeface="微软雅黑" panose="020B0503020204020204" charset="-122"/>
                <a:ea typeface="微软雅黑" panose="020B0503020204020204" charset="-122"/>
              </a:rPr>
              <a:t>老在我脑海里闪现。我实在难以忍受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颤抖着拨了那个号码。电话线彼端的铃声刚响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就马上被人接起来。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“哈罗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是我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真对不起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打扰你了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我们继续谈昨晚的话题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行吗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没说行还是不行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她立即谈起了巴尔扎克的小说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贝姨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。不到两分钟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我们就相互开起玩笑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好像是多年的至交。这次我们谈了</a:t>
            </a:r>
            <a:r>
              <a:rPr lang="en-US" altLang="zh-CN" sz="1695" dirty="0">
                <a:latin typeface="微软雅黑" panose="020B0503020204020204" charset="-122"/>
                <a:ea typeface="微软雅黑" panose="020B0503020204020204" charset="-122"/>
              </a:rPr>
              <a:t>45</a:t>
            </a:r>
            <a:r>
              <a:rPr lang="zh-CN" altLang="en-US" sz="1695" dirty="0">
                <a:latin typeface="微软雅黑" panose="020B0503020204020204" charset="-122"/>
                <a:ea typeface="微软雅黑" panose="020B0503020204020204" charset="-122"/>
              </a:rPr>
              <a:t>分钟。午夜时光和相互的不认识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打破了两人初交时的拘谨。我提议彼此介绍一下各自的身份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可是她婉言谢绝了。她说这会把事情全弄糟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不过她留下了我的电话号码。我一再许诺为她保密</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直到战争结束。①</a:t>
            </a:r>
            <a:r>
              <a:rPr lang="zh-CN" altLang="en-US" sz="1695" u="sng" dirty="0">
                <a:latin typeface="微软雅黑" panose="020B0503020204020204" charset="-122"/>
                <a:ea typeface="微软雅黑" panose="020B0503020204020204" charset="-122"/>
              </a:rPr>
              <a:t>于是她说了一些她的情况</a:t>
            </a:r>
            <a:r>
              <a:rPr lang="en-US" altLang="zh-CN" sz="1695" u="sng" dirty="0">
                <a:latin typeface="微软雅黑" panose="020B0503020204020204" charset="-122"/>
                <a:ea typeface="微软雅黑" panose="020B0503020204020204" charset="-122"/>
              </a:rPr>
              <a:t>,17</a:t>
            </a:r>
            <a:r>
              <a:rPr lang="zh-CN" altLang="en-US" sz="1695" u="sng" dirty="0">
                <a:latin typeface="微软雅黑" panose="020B0503020204020204" charset="-122"/>
                <a:ea typeface="微软雅黑" panose="020B0503020204020204" charset="-122"/>
              </a:rPr>
              <a:t>岁时她嫁给一个自己不喜欢的男人</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以后一直分居。她今年</a:t>
            </a:r>
            <a:r>
              <a:rPr lang="en-US" altLang="zh-CN" sz="1695" u="sng" dirty="0">
                <a:latin typeface="微软雅黑" panose="020B0503020204020204" charset="-122"/>
                <a:ea typeface="微软雅黑" panose="020B0503020204020204" charset="-122"/>
              </a:rPr>
              <a:t>36</a:t>
            </a:r>
            <a:r>
              <a:rPr lang="zh-CN" altLang="en-US" sz="1695" u="sng" dirty="0">
                <a:latin typeface="微软雅黑" panose="020B0503020204020204" charset="-122"/>
                <a:ea typeface="微软雅黑" panose="020B0503020204020204" charset="-122"/>
              </a:rPr>
              <a:t>岁</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唯一的儿子在前不久的一次空袭中被炸死了</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年仅</a:t>
            </a:r>
            <a:r>
              <a:rPr lang="en-US" altLang="zh-CN" sz="1695" u="sng" dirty="0">
                <a:latin typeface="微软雅黑" panose="020B0503020204020204" charset="-122"/>
                <a:ea typeface="微软雅黑" panose="020B0503020204020204" charset="-122"/>
              </a:rPr>
              <a:t>18</a:t>
            </a:r>
            <a:r>
              <a:rPr lang="zh-CN" altLang="en-US" sz="1695" u="sng" dirty="0">
                <a:latin typeface="微软雅黑" panose="020B0503020204020204" charset="-122"/>
                <a:ea typeface="微软雅黑" panose="020B0503020204020204" charset="-122"/>
              </a:rPr>
              <a:t>岁。</a:t>
            </a:r>
            <a:r>
              <a:rPr lang="zh-CN" altLang="en-US" sz="1695" dirty="0">
                <a:latin typeface="微软雅黑" panose="020B0503020204020204" charset="-122"/>
                <a:ea typeface="微软雅黑" panose="020B0503020204020204" charset="-122"/>
              </a:rPr>
              <a:t>他是她的一切。她常常跟他说话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好像他还活着。她形容他像朝霞一样美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就跟她自己一样。于是她给我留下了一幅美丽的肖像。我说她一定很美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问道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你怎么知道的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我们越来越相互依赖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什么都谈。我们在大部分话题上看法相似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包括对战争的看法。我们开始读同样的书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以增加谈话的情趣。每天夜晚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不管多晚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我们都要通一次话。如果哪天我因事出城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没能通话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她就会埋怨说她那天晚上寂寞得辗转难眠。</a:t>
            </a:r>
            <a:endParaRPr lang="en-US"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②</a:t>
            </a:r>
            <a:r>
              <a:rPr lang="zh-CN" altLang="en-US" sz="1695" u="wavy" dirty="0">
                <a:latin typeface="微软雅黑" panose="020B0503020204020204" charset="-122"/>
                <a:ea typeface="微软雅黑" panose="020B0503020204020204" charset="-122"/>
              </a:rPr>
              <a:t>随着时间的推移</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我愈来愈渴望见到她。我有时吓唬她说我要找辆出租车立刻奔到她跟前。可是她不允许。她说如果我们相见后发现彼此并不相爱</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她会死掉的。整整</a:t>
            </a:r>
            <a:r>
              <a:rPr lang="en-US" altLang="zh-CN" sz="1695" u="wavy" dirty="0">
                <a:latin typeface="微软雅黑" panose="020B0503020204020204" charset="-122"/>
                <a:ea typeface="微软雅黑" panose="020B0503020204020204" charset="-122"/>
              </a:rPr>
              <a:t>12</a:t>
            </a:r>
            <a:r>
              <a:rPr lang="zh-CN" altLang="en-US" sz="1695" u="wavy" dirty="0">
                <a:latin typeface="微软雅黑" panose="020B0503020204020204" charset="-122"/>
                <a:ea typeface="微软雅黑" panose="020B0503020204020204" charset="-122"/>
              </a:rPr>
              <a:t>个月</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我是在期待中度过的。我们的爱情虽然近在咫尺</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却绕过了狂暴的感情波澜</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正平稳地驶向永恒的彼岸。通话的魅力胜过了秋波和拥抱。</a:t>
            </a:r>
            <a:endParaRPr lang="zh-CN" altLang="en-US" sz="1695" u="wavy"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一天晚上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我刚从乡间赶回伦敦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就连忙拿起话筒拨她的号码。一阵嘶哑的尖叫声代替了往日那清脆悦耳的银铃声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我顿时感到一阵晕眩。这意味着那条电话线出了故障或者被拆除了。第二天仍旧是嘶哑的尖叫。我找到接线生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请求他们帮我查查格罗斯文诺</a:t>
            </a:r>
            <a:r>
              <a:rPr lang="en-US" altLang="zh-CN" sz="1695" dirty="0">
                <a:latin typeface="微软雅黑" panose="020B0503020204020204" charset="-122"/>
                <a:ea typeface="微软雅黑" panose="020B0503020204020204" charset="-122"/>
              </a:rPr>
              <a:t>8829</a:t>
            </a:r>
            <a:r>
              <a:rPr lang="zh-CN" altLang="en-US" sz="1695" dirty="0">
                <a:latin typeface="微软雅黑" panose="020B0503020204020204" charset="-122"/>
                <a:ea typeface="微软雅黑" panose="020B0503020204020204" charset="-122"/>
              </a:rPr>
              <a:t>的地址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起先他们不理睬我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因为我说不出她的名字。后来一位富有同情心的接线小姐答应帮我查查。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6874" y="3299570"/>
            <a:ext cx="7592144" cy="181966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78528" y="3361349"/>
            <a:ext cx="7475354"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鸽子们在大象旁边安家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靠大象的余惠生活。发展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鸽子们逐渐对大象产生了怨恨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试图整治它。高潮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在鸽子的教唆下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大象挑战人类并被枪杀。结局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鸽子们的屈辱生活结束了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但它们也被饿死了。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本题考查概括作品情节的能力。梳理小说情节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先要对作品的内容要点进行概括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厘清全文的行文思路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然后再根据题目的具体要求答题。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1944574"/>
            <a:ext cx="7697024" cy="16941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情节的展开基本上遵循着“开端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结局”的模式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请梳理文章的基本情节。</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③</a:t>
            </a:r>
            <a:r>
              <a:rPr lang="zh-CN" altLang="en-US" sz="1695" u="wavy" dirty="0">
                <a:latin typeface="微软雅黑" panose="020B0503020204020204" charset="-122"/>
                <a:ea typeface="微软雅黑" panose="020B0503020204020204" charset="-122"/>
              </a:rPr>
              <a:t>“当然可以。”她说</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你好像很焦急。是吗</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嗯</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这个号码所属的那片区域前天夜里挨了炸弹</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号码主人叫</a:t>
            </a:r>
            <a:r>
              <a:rPr lang="en-US" altLang="zh-CN" sz="1695" u="wavy" dirty="0">
                <a:latin typeface="微软雅黑" panose="020B0503020204020204" charset="-122"/>
                <a:ea typeface="微软雅黑" panose="020B0503020204020204" charset="-122"/>
              </a:rPr>
              <a:t>……”</a:t>
            </a:r>
            <a:endParaRPr lang="en-US" altLang="zh-CN" sz="1695" u="wavy"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谢谢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别说了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请你别说了。”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我放下了话筒。</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沈东子译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438024"/>
            <a:ext cx="7587066"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小说以“</a:t>
            </a:r>
            <a:r>
              <a:rPr lang="en-US" altLang="zh-CN" sz="1695" dirty="0">
                <a:latin typeface="微软雅黑" panose="020B0503020204020204" charset="-122"/>
                <a:ea typeface="微软雅黑" panose="020B0503020204020204" charset="-122"/>
              </a:rPr>
              <a:t>1941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我在伦敦被炸伤”开头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不仅是为了交代故事发生的时间地点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更是为了强调这是作者的一段亲身经历。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我有好多年没这样畅快地跟人说话了”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话中有话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既委婉地表达了“我”对女主人公的喜爱之情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又为两人进一步交往做了铺垫。</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得知事情真相时“我”只说了句“别说了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请你别说了”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就放下了话筒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这看似不合常情的表现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背后传达的却是难以言说的悲哀。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接线生的失误让两人相识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心灵的需要让他们相恋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无情的轰炸让他们永别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小说情节既在意料之外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又在情理之中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设计自然而又精巧。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2" name="组合 12"/>
          <p:cNvGrpSpPr/>
          <p:nvPr/>
        </p:nvGrpSpPr>
        <p:grpSpPr>
          <a:xfrm>
            <a:off x="797272" y="1947643"/>
            <a:ext cx="1212009" cy="360684"/>
            <a:chOff x="2074961" y="4329310"/>
            <a:chExt cx="2755962"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20327" y="4329310"/>
              <a:ext cx="2610596" cy="583777"/>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6060" y="2721646"/>
            <a:ext cx="7592186" cy="27708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24030" y="2780263"/>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本题考查对小说内容的分析和理解的能力。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更是为了强调这是作者的一段亲身经历”分析错误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小说是虚构的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无须强调真实性。小说以“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1941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我在伦敦被炸伤”开头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是为了交代故事发生的背景。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应该是直接地表达了“我”对女主人公的喜爱之情。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小说没有表现“民众的必胜信念”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小说表现的是战争对于美好生活和爱情的摧残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以及作者对和平的期盼。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53"/>
          <p:cNvSpPr txBox="1"/>
          <p:nvPr/>
        </p:nvSpPr>
        <p:spPr>
          <a:xfrm>
            <a:off x="758048" y="1964214"/>
            <a:ext cx="7587066"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E.</a:t>
            </a:r>
            <a:r>
              <a:rPr lang="zh-CN" altLang="en-US" sz="1695" dirty="0">
                <a:latin typeface="微软雅黑" panose="020B0503020204020204" charset="-122"/>
                <a:ea typeface="微软雅黑" panose="020B0503020204020204" charset="-122"/>
              </a:rPr>
              <a:t>小说不仅描写了战时一对普通恋人的悲欢离合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也以真实的笔触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描绘了一幅世界反法西斯战争的历史画卷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表现了民众的必胜信念。</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3429000"/>
            <a:ext cx="7592186" cy="144085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小说中的女主人公有哪些性格特点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1" name="TextBox 1"/>
          <p:cNvSpPr txBox="1"/>
          <p:nvPr/>
        </p:nvSpPr>
        <p:spPr>
          <a:xfrm>
            <a:off x="740820" y="3640092"/>
            <a:ext cx="7589626"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大方热情、机智幽默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懂得及时化解生活矛盾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乐观向上、热爱生活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战争和不幸都不能阻止她对美好生活和爱情的追求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善良真诚、理性克制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有责任感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关心母亲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思念儿子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真诚待“我”。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82447" y="2043565"/>
            <a:ext cx="7592186" cy="27708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10417" y="2102182"/>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本题考查分析人物形象的能力。解答此题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应从小说的人物描写和具体的故事情节中去分析概括。小说中男主人公对女主人公有个评价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第二天整整一天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我老在想昨晚的对话情形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想她的机智、大方、热情和幽默感”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由这句话可以概括出女主人公大方热情、机智幽默的特点。常常深夜在电话里与母亲聊天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说明她关心母亲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向男主人公说了她的情况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说明她真诚善良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与男主人公电话聊天的话题很多时候是正在读的书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说明她乐观向上、热爱生活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婉言谢绝”介绍各自的身份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不允许见面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表明女主人公的理性克制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有责任感。要根据这几个事件概括她的性格特点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注意要多角度概括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不能单一、重复。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25877" y="3395952"/>
            <a:ext cx="7592186" cy="174564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小说以“电话”为枢纽连接人物、安排情节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这样处理有什么作用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57859" y="3506787"/>
            <a:ext cx="7589626"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①一个电话将两人命运连在一起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偶然与必然交错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凸显了战争背景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强化了戏剧性情节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主人公言行主要通过电话聊天呈现出来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便于透露人物心声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使人物形象更真实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电话交流的限制性给小说留下较多空白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丰富了人物与主题的想象空间。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592186" cy="27708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51519" y="2102182"/>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本题考查分析小说情节作用的能力。小说情节作用题应紧紧围绕主题、人物形象、情节三个方面来作答。“电话”作为枢纽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很显然起到线索作用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贯穿全文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人物语言描写也是在电话中进行的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这样便于人物形象的塑造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故事发生始于电话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终于电话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首尾呼应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使文章结构更加完整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电话故障是由于飞机的轰炸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凸显对战争的控诉这一主题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由于电话故障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小说并没有清楚交代女主人公的结局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给人留下想象空间。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88289" y="2601192"/>
            <a:ext cx="7592186" cy="276235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小说写的只是战争中的一个小故事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却用了“战争”这样一个大题目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你认为这样处理合适吗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谈谈你的观点。</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sp>
        <p:nvSpPr>
          <p:cNvPr id="11" name="TextBox 1"/>
          <p:cNvSpPr txBox="1"/>
          <p:nvPr/>
        </p:nvSpPr>
        <p:spPr>
          <a:xfrm>
            <a:off x="833368" y="2684659"/>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①小故事冠以大题目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强化了艺术张力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战争是故事发生的契机与悲剧的根源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是小说构思的基础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小说写的虽是爱情故事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但主题却是对战争的“失望”与反思。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不合适。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①小故事冠以大题目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故作高深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不符合写作的一般原则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小说的艺术感染力源自战争中的爱情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小说情节设置以小人物的坚强与不幸为主干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战争只</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9980" y="2095782"/>
            <a:ext cx="7592186" cy="344830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07950" y="2154400"/>
            <a:ext cx="7589626" cy="382968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是引起情节变化的背景。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答出两点给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答出三点给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可根据观点明确、理由充分、论述合理的程度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本题考查探究小说中题目内涵的能力。首先要明确观点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认为这样处理合适或者不合适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认同与否均可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但一定要能够自圆其说。选择观点时尽量与原文保持一致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这样容易在原文中找出理由。如果认为这样处理合适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可以从人物、情节、主题和标题本身的作用来回答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小说的主题就是控诉战争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呼唤和平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所以以“战争”为题合适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故事讲述的是一个美丽的爱情故事被战争摧毁了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有力地表达了主题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另外本文用了以小见大的写法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小故事用大题目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强化了艺术表现力。如果观点是不合适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也应围绕情节、主题、手法等进行作答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言之成理即可。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43802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有人说小说的主人公是“我”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也有人说是“她”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格罗斯文诺</a:t>
            </a:r>
            <a:r>
              <a:rPr lang="en-US" altLang="zh-CN" sz="1695" dirty="0">
                <a:latin typeface="微软雅黑" panose="020B0503020204020204" charset="-122"/>
                <a:ea typeface="微软雅黑" panose="020B0503020204020204" charset="-122"/>
              </a:rPr>
              <a:t>8829),</a:t>
            </a:r>
            <a:r>
              <a:rPr lang="zh-CN" altLang="en-US" sz="1695" dirty="0">
                <a:latin typeface="微软雅黑" panose="020B0503020204020204" charset="-122"/>
                <a:ea typeface="微软雅黑" panose="020B0503020204020204" charset="-122"/>
              </a:rPr>
              <a:t>你认为呢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请结合文本谈谈你的看法。</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2"/>
          <p:cNvGrpSpPr/>
          <p:nvPr/>
        </p:nvGrpSpPr>
        <p:grpSpPr>
          <a:xfrm>
            <a:off x="797272" y="1947644"/>
            <a:ext cx="1247396" cy="375440"/>
            <a:chOff x="2074961" y="4329310"/>
            <a:chExt cx="2836428" cy="621899"/>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300794" y="4367433"/>
              <a:ext cx="2610595" cy="583776"/>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2790" y="3219888"/>
            <a:ext cx="7647603" cy="23703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TextBox 1"/>
          <p:cNvSpPr txBox="1"/>
          <p:nvPr/>
        </p:nvSpPr>
        <p:spPr>
          <a:xfrm>
            <a:off x="773729" y="3292295"/>
            <a:ext cx="758962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主人公是“她”。原因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从情节看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全文是围绕“她”的身世、家庭、结局来有效地展开的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本就不幸的“她”又遭遇残酷的战争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失去儿子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最终还失去音信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甚至是生命。②从人物形象看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全文塑造了一个热爱生活、追求爱情、善良真诚、理性克制、关心母亲、思念儿子、真诚待友的“她”的形象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较“我”的形象更为饱满。③从环境看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她”生活的家庭环境十分糟糕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加之遇到战争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虽然在电话中认识了“我”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但还来不及与“我”相见就失去音信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甚至是生命。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877312"/>
            <a:ext cx="7760151" cy="3420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9305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本考点在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中的要求是“分析作品结构”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。就小说来讲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分析作品结构主要是分析小说的情节结构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包括情节本身及情节要素、情节的安排技巧等内容</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小说情节是小说阅读考查的重要内容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通常采用下面几种考查方式</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考查情节的内容。要求考生对小说的情节进行梳理概括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近年来全国卷没有对此直接命题。②考查情节的作用。如</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等。③考查情节安排的技巧。如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。有些试题把情节技巧和作用结合起来考查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年新课标全国卷</a:t>
            </a:r>
            <a:r>
              <a:rPr lang="en-US" altLang="zh-CN" sz="1695" dirty="0">
                <a:latin typeface="微软雅黑" panose="020B0503020204020204" charset="-122"/>
                <a:ea typeface="微软雅黑" panose="020B0503020204020204" charset="-122"/>
              </a:rPr>
              <a:t>Ⅰ</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429"/>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情节作用、技巧类</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621991" y="2444910"/>
            <a:ext cx="7697024" cy="770890"/>
          </a:xfrm>
          <a:prstGeom prst="rect">
            <a:avLst/>
          </a:prstGeom>
          <a:noFill/>
        </p:spPr>
        <p:txBody>
          <a:bodyPr wrap="square" rtlCol="0">
            <a:spAutoFit/>
          </a:bodyPr>
          <a:lstStyle/>
          <a:p>
            <a:pPr indent="0" algn="just" eaLnBrk="1" latinLnBrk="0" hangingPunct="1">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线索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0" algn="just"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线索的类型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907052" y="2436179"/>
            <a:ext cx="1025222"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644577" y="3316616"/>
          <a:ext cx="7886700" cy="2287270"/>
        </p:xfrm>
        <a:graphic>
          <a:graphicData uri="http://schemas.openxmlformats.org/drawingml/2006/table">
            <a:tbl>
              <a:tblPr firstRow="1" firstCol="1" bandRow="1">
                <a:tableStyleId>{5940675A-B579-460E-94D1-54222C63F5DA}</a:tableStyleId>
              </a:tblPr>
              <a:tblGrid>
                <a:gridCol w="2071370"/>
                <a:gridCol w="5815330"/>
              </a:tblGrid>
              <a:tr h="47053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47053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以人物为线索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如莫泊桑的《我的叔叔于勒》</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以事物为线索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即所谓的“物线法”。如安徒生的《皇帝的新装》、张之路的《羚羊木雕》等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以中心事件为线索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如契诃夫的《变色龙》以警官奥楚蔑洛夫处理“狗咬人事件”为中心来展开故事情节</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
        <p:nvSpPr>
          <p:cNvPr id="6" name="Rectangle 1"/>
          <p:cNvSpPr>
            <a:spLocks noChangeArrowheads="1"/>
          </p:cNvSpPr>
          <p:nvPr/>
        </p:nvSpPr>
        <p:spPr bwMode="auto">
          <a:xfrm>
            <a:off x="628586" y="3637456"/>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br>
            <a:endParaRPr kumimoji="0" lang="en-US" altLang="zh-CN" sz="77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9980" y="2095782"/>
            <a:ext cx="7592186" cy="344830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07950" y="2154400"/>
            <a:ext cx="7589626" cy="348932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④从主题看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小说主题是对战争的失望、反思和控诉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她”的遭遇更具典型性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更能激起人们对战争的痛恨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更能激发人们反对战争的情感。</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主人公是“我”。原因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从情节看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我”贯穿了小说的始末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主要情节都是围绕“我”展开的。开端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我”受伤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偶然认识了“她”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发展过程中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我”眷念“她”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听取“她”的倾诉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我”和“她”相爱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高潮是“我”发现“她”不接电话而得知“她”所在区域遭到了轰炸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结局是“我”十分失落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万分痛苦。②从人物形象看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我”真诚大方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待人热情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热爱生活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忠于爱情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痛恨战争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是“她”的知晓者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是所有事件的见证者。③从环境看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我”处在对战争失望的环境里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虽然有了爱情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但它又被残酷的战争摧毁了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战争夺走了“我”健康的体魄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也让“我”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9980" y="2095783"/>
            <a:ext cx="7617596" cy="30788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07950" y="2154400"/>
            <a:ext cx="7698748" cy="247015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失去了深爱的女人的信息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甚至可能剥夺了“她”的生命。④从主题看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小说主题是对战争的失望、反思和控诉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全都是通过“我”的亲身经历来表达的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被炸伤身体、失去“她”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都能激起人们对战争的失望、痛恨。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主人公是“她”和“我”。原因分析可将上述两者综合。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谁是小说的主人公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就这篇小说而言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确实存在异议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因为整个故事是围绕战争来写的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两个人物都是战争的受害者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解说时尽量结合“三要素”和主题来进行。</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902535"/>
            <a:ext cx="7896981" cy="23552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作者对画波浪线的段落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序号②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的安排有怎样的目的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请结合文本谈谈你的认识。</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23317" y="2970078"/>
            <a:ext cx="7730729"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①结构上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承上启下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承上文爱情的发展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启下文追寻“她”的下落。②内容上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描写两人的爱情关系达到巅峰状态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与后文的战争急速摧毁爱情、山崩地裂式的爱情毁灭形成强烈的对比。③展现人物的性格。情感上达到高潮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爱情的美好让“我”无比幸福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让“她”无比珍惜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小心翼翼。④烘托小说的主题。爱情越甜蜜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越浓厚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烘托战争残酷的程度越深、越彻底。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目的可以从文本中归纳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有结构、内容、人物性格、表现主题等方面的因素。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736284"/>
            <a:ext cx="7592186" cy="266003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探究艺术特色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这篇小说耐人寻味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探究作者主要运用了哪些写作技巧。</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765809" y="2749228"/>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①以小见大。以两个小人物在电话中产生爱情来揭露战争的残酷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表达对战争的控诉。②抑扬有致。文章波澜起伏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有抑有扬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以抑为主。开头“我”被炸伤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她”因接错电话而烦恼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中间两人电话交流产生感情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她”所住区域被炸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我”极其痛苦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是抑。③直接描写和间接描写相结合而又以侧面烘托为主。小说描写战争的残酷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既有直接描写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如“我”被炸伤、“她”的儿子被炸死等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也有间接描写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如“我”和“她”的爱情及爱情的逝去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间接地控诉了战争的残酷。但是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却以侧面烘托为主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也就是以“我”和“她”电话中产生的爱情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33709" y="2169165"/>
            <a:ext cx="7592186" cy="266003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23549" y="2182108"/>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的真挚及爱情被摧毁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烘托了战争的极端残酷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以及人类对战争的痛恨。④卒章显志。这篇小说在结尾点明主旨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表达出“我”强烈的思想感情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也鲜明地表达出作者反对战争的思想感情。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要分析小说的写作技巧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可从表现手法、行文技巧、结构技巧等方面思考作答。以整体的、主要的技巧为主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不要在局部上思考。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3298896"/>
            <a:ext cx="7592186" cy="209742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结尾画波浪线处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序号③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一位富有同情心的接线小姐所说的话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既是理解情节的关键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也是理解小说主旨的关键。请结合全文进行分析。</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775968" y="3300120"/>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情节层面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是小说情节发展的高潮部分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是女主人公在情节发展中的结局。主旨层面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揭露了战争又吞噬掉一个美好的生命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毁灭了一桩美好的姻缘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深刻揭示了战争给人类带来的痛苦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令人失望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引人反思。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按照要求从两个角度进行探究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必须在对整个文本内容理解的基础上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从情节、主题的角度进行归纳。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736284"/>
            <a:ext cx="7592186" cy="266003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探究环境描写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文中画横线的部分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序号①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描写“她”生活的环境有怎样的特点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请结合全文谈谈其作用。</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765809" y="2749228"/>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家庭环境的特点是恶劣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社会环境的特点是残酷。作用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渲染悲凉气氛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奠定感情基调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表现人物的身份、地位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烘托人物的心情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暗示人物的命运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使其自然地向男主人公倾诉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推动情节的发展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揭示了战争的残酷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深化了作品的主题。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环境的特点必须要进行概括。探究环境描写的作用时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往往有多方面的思考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要结合上下文归纳。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3405993"/>
            <a:ext cx="7592186" cy="174564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833368" y="1909274"/>
            <a:ext cx="7587066"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探究与经典篇目比较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这篇小说中的女主人公形象“她”与鲁迅笔下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祝福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中的祥林嫂都有着悲剧结局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但造成二人悲剧的环境大不相同。请简要分析这种相似与不同。</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768368" y="3418937"/>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都有丧子之痛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都是悲剧的结局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都是当时社会的因素造成了她们的悲剧结局。不同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她”处于社会混乱的战争状态中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悲剧根源在战争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而祥林嫂则处于中国封建落后的农村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悲剧根源是落后的封建礼教。②“她”有爱情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精神追求高尚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而祥林嫂无爱情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精神追求仅为捐门槛、人死了有没有魂灵之类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33709" y="2169165"/>
            <a:ext cx="7592186" cy="266003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23549" y="2182108"/>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落后愚昧的思想意识。③生活在“她”周围的人并不对“她”构成伤害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祥林嫂周围的人都对其生活构成伤害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人心冷漠。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本题将文本人物“她”与课内人物祥林嫂进行比较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解答时应先答出两个人物的相似之处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再答出不同之处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根据两人的遭遇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着重找出两个人物各自的“生活环境”。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486904"/>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51039" y="2015856"/>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题型一　探究标题</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48260" y="2985661"/>
            <a:ext cx="7587066" cy="1790065"/>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标题是文章的眼睛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或是情节的高度概括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或是人物性格的突出体现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等等。选择标题作为探究点是命题者的偏好。常见的探究方式有三种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一是侧重标题内容的意蕴探究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二是不同标题的比较探究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三是拟标题的意图。无论是哪种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都要关注两方面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一是标题本身的内容、艺术特点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二是标题与文本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如情节、人物、主旨、环境等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的联系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或就一个角度谈深谈透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或从多角度多层次切入。</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32885" y="2057412"/>
            <a:ext cx="7697024" cy="431165"/>
          </a:xfrm>
          <a:prstGeom prst="rect">
            <a:avLst/>
          </a:prstGeom>
          <a:noFill/>
        </p:spPr>
        <p:txBody>
          <a:bodyPr wrap="square" rtlCol="0">
            <a:spAutoFit/>
          </a:bodyPr>
          <a:lstStyle/>
          <a:p>
            <a:pPr indent="0" algn="r" eaLnBrk="1" latinLnBrk="0" hangingPunct="1">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9" name="表格 8"/>
          <p:cNvGraphicFramePr>
            <a:graphicFrameLocks noGrp="1"/>
          </p:cNvGraphicFramePr>
          <p:nvPr/>
        </p:nvGraphicFramePr>
        <p:xfrm>
          <a:off x="510625" y="2594280"/>
          <a:ext cx="7886700" cy="1872615"/>
        </p:xfrm>
        <a:graphic>
          <a:graphicData uri="http://schemas.openxmlformats.org/drawingml/2006/table">
            <a:tbl>
              <a:tblPr firstRow="1" firstCol="1" bandRow="1">
                <a:tableStyleId>{5940675A-B579-460E-94D1-54222C63F5DA}</a:tableStyleId>
              </a:tblPr>
              <a:tblGrid>
                <a:gridCol w="2675890"/>
                <a:gridCol w="5210810"/>
              </a:tblGrid>
              <a:tr h="52641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以作者思想感情为线索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如都德的《最后一课》即以“我”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小弗朗士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的情感变化为线索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以空间、时间为线索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如鲁迅的《社戏》以 “看戏前—看戏—看戏后”的时间为线索</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29294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18707"/>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78528" y="2875686"/>
          <a:ext cx="7886700" cy="1346200"/>
        </p:xfrm>
        <a:graphic>
          <a:graphicData uri="http://schemas.openxmlformats.org/drawingml/2006/table">
            <a:tbl>
              <a:tblPr firstRow="1" firstCol="1" bandRow="1">
                <a:tableStyleId>{5940675A-B579-460E-94D1-54222C63F5DA}</a:tableStyleId>
              </a:tblPr>
              <a:tblGrid>
                <a:gridCol w="551180"/>
                <a:gridCol w="7335520"/>
              </a:tblGrid>
              <a:tr h="13462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设问</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小说的标题有什么丰富的含义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请进行探究。</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小说以“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寓意何在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这对现实人生有许多启示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谈谈你感受最深的一点。</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结合文本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谈谈本文以“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”为题有什么好处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3" name="Rectangle 1"/>
          <p:cNvSpPr>
            <a:spLocks noChangeArrowheads="1"/>
          </p:cNvSpPr>
          <p:nvPr/>
        </p:nvSpPr>
        <p:spPr bwMode="auto">
          <a:xfrm>
            <a:off x="628586" y="371028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07007" y="2015856"/>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13735" y="2431450"/>
          <a:ext cx="7707630" cy="2715260"/>
        </p:xfrm>
        <a:graphic>
          <a:graphicData uri="http://schemas.openxmlformats.org/drawingml/2006/table">
            <a:tbl>
              <a:tblPr firstRow="1" firstCol="1" bandRow="1">
                <a:tableStyleId>{5940675A-B579-460E-94D1-54222C63F5DA}</a:tableStyleId>
              </a:tblPr>
              <a:tblGrid>
                <a:gridCol w="539115"/>
                <a:gridCol w="7168515"/>
              </a:tblGrid>
              <a:tr h="136906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辨别</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标志</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题干中一般有“题目”“标题”“为题”等字样。</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题干中有“好处”“妙处”等字样。</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题干中有“含义”“寓意”等字样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抓住“标题”“题目”这样的关键词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看准是要求分析“寓意”“含义”还是“好处”。</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准确把握“分析标题含义”与“探究标题意蕴”的区别与联系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两者虽然都是针对“标题”这一对象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但程度和范围均有不同</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56148" y="1876286"/>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13592" y="2542321"/>
          <a:ext cx="7886700" cy="2019300"/>
        </p:xfrm>
        <a:graphic>
          <a:graphicData uri="http://schemas.openxmlformats.org/drawingml/2006/table">
            <a:tbl>
              <a:tblPr firstRow="1" firstCol="1" bandRow="1">
                <a:tableStyleId>{5940675A-B579-460E-94D1-54222C63F5DA}</a:tableStyleId>
              </a:tblPr>
              <a:tblGrid>
                <a:gridCol w="395605"/>
                <a:gridCol w="452120"/>
                <a:gridCol w="7038975"/>
              </a:tblGrid>
              <a:tr h="20193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探究标题内涵</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从表里两个方面理解标题含义。表层含义即标题的字面含义、文中内容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深层含义即引申义、比喻义、象征义。如果标题是比喻性的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文中往往不是围绕标题的字面含义来展开叙述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那么我们就应该联系文章的具体内容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弄清比喻义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这样我们就可以领悟出标题的深刻含义。</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标题与文本的联系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如与情节、人物、主旨、环境的联系等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或就一个角度谈深谈透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或从多角度多层次切入</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1976334"/>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060" y="2394493"/>
          <a:ext cx="7618730" cy="3028950"/>
        </p:xfrm>
        <a:graphic>
          <a:graphicData uri="http://schemas.openxmlformats.org/drawingml/2006/table">
            <a:tbl>
              <a:tblPr firstRow="1" firstCol="1" bandRow="1">
                <a:tableStyleId>{5940675A-B579-460E-94D1-54222C63F5DA}</a:tableStyleId>
              </a:tblPr>
              <a:tblGrid>
                <a:gridCol w="488950"/>
                <a:gridCol w="603250"/>
                <a:gridCol w="805180"/>
                <a:gridCol w="5721350"/>
              </a:tblGrid>
              <a:tr h="3028950">
                <a:tc>
                  <a:txBody>
                    <a:bodyPr/>
                    <a:lstStyle/>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effectLst/>
                          <a:latin typeface="微软雅黑" panose="020B0503020204020204" charset="-122"/>
                          <a:ea typeface="微软雅黑" panose="020B0503020204020204" charset="-122"/>
                        </a:rPr>
                        <a:t>答题</a:t>
                      </a:r>
                      <a:endParaRPr lang="zh-CN"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effectLst/>
                          <a:latin typeface="微软雅黑" panose="020B0503020204020204" charset="-122"/>
                          <a:ea typeface="微软雅黑" panose="020B0503020204020204" charset="-122"/>
                        </a:rPr>
                        <a:t>思路</a:t>
                      </a:r>
                      <a:endParaRPr lang="zh-CN"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p>
                  </a:txBody>
                  <a:tcPr marL="35186" marR="35186" marT="17593" marB="17593"/>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探究标题作用</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根据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特点</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分析</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如果以时间、地点、环境为题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则标题可能具有“点明时间地点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创设故事背景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渲染环境氛围”的作用。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如果以物件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物象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则标题可能具有“作为结构线索贯穿全文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概括故事情节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寄托作者情感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揭示文章主题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隐含比喻象征意义”的作用。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如果以形象特征为题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则标题可能具有“铺开情节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呼应细节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对比讽刺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强化效果”的作用。如果标题是比喻性的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应该联系文章的具体内容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弄清比喻义或象征义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这样我们就可以领悟出标题的深刻含义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13406" marR="1340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30814" y="1951447"/>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558797" y="2292681"/>
          <a:ext cx="7958455" cy="3702050"/>
        </p:xfrm>
        <a:graphic>
          <a:graphicData uri="http://schemas.openxmlformats.org/drawingml/2006/table">
            <a:tbl>
              <a:tblPr firstRow="1" firstCol="1" bandRow="1">
                <a:tableStyleId>{5940675A-B579-460E-94D1-54222C63F5DA}</a:tableStyleId>
              </a:tblPr>
              <a:tblGrid>
                <a:gridCol w="390525"/>
                <a:gridCol w="360045"/>
                <a:gridCol w="488315"/>
                <a:gridCol w="6719570"/>
              </a:tblGrid>
              <a:tr h="3702050">
                <a:tc>
                  <a:txBody>
                    <a:bodyPr/>
                    <a:lstStyle/>
                    <a:p>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r>
                        <a:rPr lang="zh-CN" altLang="en-US" sz="1695" dirty="0">
                          <a:latin typeface="微软雅黑" panose="020B0503020204020204" charset="-122"/>
                          <a:ea typeface="微软雅黑" panose="020B0503020204020204" charset="-122"/>
                        </a:rPr>
                        <a:t>答题思路   </a:t>
                      </a:r>
                      <a:endParaRPr lang="zh-CN" altLang="en-US" sz="1695" dirty="0">
                        <a:latin typeface="微软雅黑" panose="020B0503020204020204" charset="-122"/>
                        <a:ea typeface="微软雅黑" panose="020B0503020204020204" charset="-122"/>
                      </a:endParaRPr>
                    </a:p>
                  </a:txBody>
                  <a:tcPr marL="35186" marR="35186" marT="17593" marB="17593"/>
                </a:tc>
                <a:tc>
                  <a:txBody>
                    <a:bodyPr/>
                    <a:lstStyle/>
                    <a:p>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endParaRPr lang="en-US" altLang="zh-CN" sz="1695" dirty="0">
                        <a:latin typeface="微软雅黑" panose="020B0503020204020204" charset="-122"/>
                        <a:ea typeface="微软雅黑" panose="020B0503020204020204" charset="-122"/>
                      </a:endParaRPr>
                    </a:p>
                    <a:p>
                      <a:r>
                        <a:rPr lang="zh-CN" altLang="en-US" sz="1695" dirty="0">
                          <a:latin typeface="微软雅黑" panose="020B0503020204020204" charset="-122"/>
                          <a:ea typeface="微软雅黑" panose="020B0503020204020204" charset="-122"/>
                        </a:rPr>
                        <a:t>探究标题作用</a:t>
                      </a:r>
                      <a:endParaRPr lang="zh-CN" altLang="en-US" sz="1695" dirty="0">
                        <a:latin typeface="微软雅黑" panose="020B0503020204020204" charset="-122"/>
                        <a:ea typeface="微软雅黑" panose="020B0503020204020204" charset="-122"/>
                      </a:endParaRPr>
                    </a:p>
                  </a:txBody>
                  <a:tcPr marL="35186" marR="35186" marT="17593" marB="17593"/>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“六结</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合” 探</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究标</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题作</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结合主旨看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标题是不是运用了双关、象征、暗讽、对比等手法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是否寄托情感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深化主题。</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结合结构看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重点看首尾段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看它们与标题之间有什么联系。一般而言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题目具有统领全文、贯穿全文、担当线索的作用。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结合情节看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标题是否有概括故事情节、铺开情节、呼应细节的作用。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a:t>
                      </a:r>
                      <a:r>
                        <a:rPr lang="zh-CN" sz="1695" kern="100" dirty="0">
                          <a:effectLst/>
                          <a:latin typeface="微软雅黑" panose="020B0503020204020204" charset="-122"/>
                          <a:ea typeface="微软雅黑" panose="020B0503020204020204" charset="-122"/>
                        </a:rPr>
                        <a:t>结合环境看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标题是否点明时间、地点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创设故事背景。</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5.</a:t>
                      </a:r>
                      <a:r>
                        <a:rPr lang="zh-CN" sz="1695" kern="100" dirty="0">
                          <a:effectLst/>
                          <a:latin typeface="微软雅黑" panose="020B0503020204020204" charset="-122"/>
                          <a:ea typeface="微软雅黑" panose="020B0503020204020204" charset="-122"/>
                        </a:rPr>
                        <a:t>结合人物看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明确文中人物的性格特征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看标题与人物形象、性格或命运之间有什么样的关系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以此来看题目是不是对人物形象的塑造、作者情感态度的表达有具体的作用。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6.</a:t>
                      </a:r>
                      <a:r>
                        <a:rPr lang="zh-CN" sz="1695" kern="100" dirty="0">
                          <a:effectLst/>
                          <a:latin typeface="微软雅黑" panose="020B0503020204020204" charset="-122"/>
                          <a:ea typeface="微软雅黑" panose="020B0503020204020204" charset="-122"/>
                        </a:rPr>
                        <a:t>结合标题本身的效果看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对读者而言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该标题是否新颖精妙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吸引读者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13406" marR="1340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4036" y="2455370"/>
          <a:ext cx="7618730" cy="2307590"/>
        </p:xfrm>
        <a:graphic>
          <a:graphicData uri="http://schemas.openxmlformats.org/drawingml/2006/table">
            <a:tbl>
              <a:tblPr firstRow="1" firstCol="1" bandRow="1">
                <a:tableStyleId>{5940675A-B579-460E-94D1-54222C63F5DA}</a:tableStyleId>
              </a:tblPr>
              <a:tblGrid>
                <a:gridCol w="410210"/>
                <a:gridCol w="794385"/>
                <a:gridCol w="6414135"/>
              </a:tblGrid>
              <a:tr h="1009650">
                <a:tc row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模板</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线索类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本文以……为题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而……又是文章线索</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不仅突出了小说的中心内容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又使情节脉络清晰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同时引发人们对……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线索负载内容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问题的思考</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深化主题</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29794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其他类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本文以……为题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其巧妙之处在于</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表面起了……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交代时间、地点、特定意境等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的作用</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又寓有……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深层含义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结合具体内容分析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的意蕴</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含蓄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深邃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令人回味</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具有……的表达效果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6788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冤　家</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他们兄弟俩终于都过世了。一个画家和一个医生。画家一直自以为有绘画的天才。他自大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骄傲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而且易怒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向来看不起他兄弟那副庸俗、多愁善感的德行。然而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他实际上并没有什么才气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如果不是他兄弟的接济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他早就要三餐不继了。奇怪的是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尽管他的画从技巧、内涵各方面看来都是极粗俗、拙劣的作品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他还是持续地画着。偶尔举办几次画展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总是刚好卖出两幅画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每次都是如此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一幅不多一幅不少。终于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医生也绝望地认清他兄弟的“天分”了。在不断地接济和支持之</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175831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医生发现自己的兄弟天生就只能当个二流的画家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心里着实难过。可是他一直隐埋在心里。医生去世的时候留下所有的财产给他的兄弟。画家在医生的房子里发现了二十五年来他卖给那个匿名者的所有作品。起初他疑惑不解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最后他给自己找到了解释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这狡猾的家伙终于做了一次正确的投资。</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 </a:t>
            </a:r>
            <a:endParaRPr lang="en-US" altLang="zh-CN" sz="1540" dirty="0">
              <a:latin typeface="微软雅黑" panose="020B0503020204020204" charset="-122"/>
              <a:ea typeface="微软雅黑" panose="020B0503020204020204" charset="-122"/>
            </a:endParaRPr>
          </a:p>
        </p:txBody>
      </p:sp>
      <p:sp>
        <p:nvSpPr>
          <p:cNvPr id="4" name="文本框 3"/>
          <p:cNvSpPr txBox="1"/>
          <p:nvPr/>
        </p:nvSpPr>
        <p:spPr>
          <a:xfrm>
            <a:off x="778528" y="4094009"/>
            <a:ext cx="7455355" cy="614045"/>
          </a:xfrm>
          <a:prstGeom prst="rect">
            <a:avLst/>
          </a:prstGeom>
          <a:noFill/>
        </p:spPr>
        <p:txBody>
          <a:bodyPr wrap="square" rtlCol="0">
            <a:spAutoFit/>
          </a:bodyPr>
          <a:lstStyle/>
          <a:p>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这篇小说的标题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有的写作“兄弟”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你认为哪个标题更好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请说说你的理由。</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071273"/>
            <a:ext cx="7592186" cy="32483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93239" y="2072497"/>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冤家”好。①“冤家”是站在医生的角度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表达对画家兄弟虽给他带来痛苦、难过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他却又不忍抛弃的手足深情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冤家”揭示了兄弟之间怨恨交织的情感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意蕴深沉丰富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冤家”照应了小说的结尾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画家狂妄地认为医生购买自己的画是一次正确的投资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令人啼笑皆非。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兄弟”好。①“兄弟”准确地指明了两者的关系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而“冤家”多指情人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用于兄弟的情况较少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兄弟”二字贯穿全篇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是作者一再强调的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兄弟”用在此篇中带有反讽的意味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而“冤家”反显得温情了。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071273"/>
            <a:ext cx="7592186" cy="32483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78528" y="2237526"/>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解答这类标题探究题要采用小论文的形式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开头表明自己的观点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接着结合文本分点列出依据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陈述理由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最后总结自己的观点。该题回答“冤家”好或“兄弟”好都可以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陈述理由应从标题的内涵风格、技巧手法、效果作用等角度展开。回答以“冤家”为标题好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应从兄弟之间爱恨交织的情感角度切入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回答以“兄弟”为标题好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应从两者的关系角度入手展开。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304920" y="2063667"/>
            <a:ext cx="7614556" cy="431165"/>
          </a:xfrm>
          <a:prstGeom prst="rect">
            <a:avLst/>
          </a:prstGeom>
          <a:noFill/>
        </p:spPr>
        <p:txBody>
          <a:bodyPr wrap="square" rtlCol="0">
            <a:spAutoFit/>
          </a:bodyPr>
          <a:lstStyle/>
          <a:p>
            <a:pPr indent="1080135" eaLnBrk="1" latinLnBrk="0" hangingPunct="1">
              <a:lnSpc>
                <a:spcPct val="130000"/>
              </a:lnSpc>
            </a:pPr>
            <a:r>
              <a:rPr lang="en-US" altLang="zh-CN" sz="1695" dirty="0">
                <a:latin typeface="微软雅黑" panose="020B0503020204020204" charset="-122"/>
                <a:ea typeface="微软雅黑" panose="020B0503020204020204" charset="-122"/>
                <a:sym typeface="+mn-ea"/>
              </a:rPr>
              <a:t>(2)</a:t>
            </a:r>
            <a:r>
              <a:rPr lang="zh-CN" altLang="en-US" sz="1695" dirty="0">
                <a:latin typeface="微软雅黑" panose="020B0503020204020204" charset="-122"/>
                <a:ea typeface="微软雅黑" panose="020B0503020204020204" charset="-122"/>
                <a:sym typeface="+mn-ea"/>
              </a:rPr>
              <a:t>线索的结构</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75968" y="2514613"/>
          <a:ext cx="7592060" cy="2388235"/>
        </p:xfrm>
        <a:graphic>
          <a:graphicData uri="http://schemas.openxmlformats.org/drawingml/2006/table">
            <a:tbl>
              <a:tblPr/>
              <a:tblGrid>
                <a:gridCol w="502285"/>
                <a:gridCol w="4291330"/>
                <a:gridCol w="2798445"/>
              </a:tblGrid>
              <a:tr h="368935">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示例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193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单线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结构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这种结构类型的特点是情节简单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线索明晰。构成小说情节的线索只有一条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多是围绕一两个主要人物来展开情节。小说情节由开端、发展、高潮到结局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依次展开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环环相扣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犹如链条一般。主题在完整的情节描写和人物刻画中表现出来</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如鲁迅的小说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孔乙己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以孔乙己到咸亨酒店喝酒的前后经过为线索来展开叙事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生动而深刻地表现了辛亥革命前一个底层知识分子的复杂性格和悲惨的一生</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39540" y="2580949"/>
            <a:ext cx="7697024" cy="1790065"/>
          </a:xfrm>
          <a:prstGeom prst="rect">
            <a:avLst/>
          </a:prstGeom>
          <a:noFill/>
        </p:spPr>
        <p:txBody>
          <a:bodyPr wrap="square" rtlCol="0">
            <a:spAutoFit/>
          </a:bodyPr>
          <a:lstStyle/>
          <a:p>
            <a:pPr algn="just">
              <a:lnSpc>
                <a:spcPct val="130000"/>
              </a:lnSpc>
              <a:spcAft>
                <a:spcPts val="0"/>
              </a:spcAft>
            </a:pP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人物形象是小说的中心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因而人物形象也是探究的重点。人物形象探究题是以人物形象特征及人物形象塑造艺术为探究点的。其主要从两个方面命题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一是主次人物的安排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探究谁是主人公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二是人物身份、地位、性格特征及所反映出的民族心理和人文精神。</a:t>
            </a:r>
            <a:endParaRPr lang="en-US" altLang="zh-CN" sz="1695" dirty="0">
              <a:latin typeface="微软雅黑" panose="020B0503020204020204" charset="-122"/>
              <a:ea typeface="微软雅黑" panose="020B0503020204020204" charset="-122"/>
            </a:endParaRPr>
          </a:p>
        </p:txBody>
      </p:sp>
      <p:sp>
        <p:nvSpPr>
          <p:cNvPr id="11" name="矩形 10"/>
          <p:cNvSpPr/>
          <p:nvPr/>
        </p:nvSpPr>
        <p:spPr>
          <a:xfrm>
            <a:off x="3851635" y="2320652"/>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778528" y="2014573"/>
            <a:ext cx="4874173" cy="614045"/>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题型二　探究人物形象</a:t>
            </a:r>
            <a:endParaRPr lang="en-US" altLang="zh-CN" sz="1695" b="1" dirty="0">
              <a:latin typeface="微软雅黑" panose="020B0503020204020204" charset="-122"/>
              <a:ea typeface="微软雅黑" panose="020B0503020204020204" charset="-122"/>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934761" y="2031234"/>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sp>
        <p:nvSpPr>
          <p:cNvPr id="9" name="TextBox 8"/>
          <p:cNvSpPr txBox="1"/>
          <p:nvPr/>
        </p:nvSpPr>
        <p:spPr>
          <a:xfrm>
            <a:off x="613592" y="2228028"/>
            <a:ext cx="758706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722025" y="2585390"/>
          <a:ext cx="7886700" cy="3432175"/>
        </p:xfrm>
        <a:graphic>
          <a:graphicData uri="http://schemas.openxmlformats.org/drawingml/2006/table">
            <a:tbl>
              <a:tblPr firstRow="1" firstCol="1" bandRow="1">
                <a:tableStyleId>{5940675A-B579-460E-94D1-54222C63F5DA}</a:tableStyleId>
              </a:tblPr>
              <a:tblGrid>
                <a:gridCol w="590550"/>
                <a:gridCol w="7296150"/>
              </a:tblGrid>
              <a:tr h="125158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设问</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1.</a:t>
                      </a:r>
                      <a:r>
                        <a:rPr lang="zh-CN" sz="1695" kern="100">
                          <a:effectLst/>
                          <a:latin typeface="微软雅黑" panose="020B0503020204020204" charset="-122"/>
                          <a:ea typeface="微软雅黑" panose="020B0503020204020204" charset="-122"/>
                        </a:rPr>
                        <a:t>小说的主人公是哪一个</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为什么</a:t>
                      </a:r>
                      <a:r>
                        <a:rPr lang="en-US" sz="1695" kern="10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2.</a:t>
                      </a:r>
                      <a:r>
                        <a:rPr lang="zh-CN" sz="1695" kern="100">
                          <a:effectLst/>
                          <a:latin typeface="微软雅黑" panose="020B0503020204020204" charset="-122"/>
                          <a:ea typeface="微软雅黑" panose="020B0503020204020204" charset="-122"/>
                        </a:rPr>
                        <a:t>有人认为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小说中的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也有人性弱点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你同意这种观点吗</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谈谈你的理由。</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3.</a:t>
                      </a:r>
                      <a:r>
                        <a:rPr lang="zh-CN" sz="1695" kern="100">
                          <a:effectLst/>
                          <a:latin typeface="微软雅黑" panose="020B0503020204020204" charset="-122"/>
                          <a:ea typeface="微软雅黑" panose="020B0503020204020204" charset="-122"/>
                        </a:rPr>
                        <a:t>结合对小说中人物形象的分析</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谈谈小说给你的启示</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3439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辨别</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标志</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题干中有“主人公”“人物形象”等字样</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这类题设问角度比较宽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没有固定的设问模式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题目多样化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因而要审准设问角度。</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明确指向性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看题目要求的是对比分析还是概括评价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是探究内在性格还是综合人物言行</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48969" y="2017569"/>
            <a:ext cx="7587066"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题型细解</a:t>
            </a:r>
            <a:endParaRPr lang="zh-CN" altLang="en-US" sz="1695" dirty="0">
              <a:latin typeface="微软雅黑" panose="020B0503020204020204" charset="-122"/>
              <a:ea typeface="微软雅黑" panose="020B0503020204020204" charset="-122"/>
            </a:endParaRPr>
          </a:p>
        </p:txBody>
      </p:sp>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661494" y="2796868"/>
          <a:ext cx="7886700" cy="3002280"/>
        </p:xfrm>
        <a:graphic>
          <a:graphicData uri="http://schemas.openxmlformats.org/drawingml/2006/table">
            <a:tbl>
              <a:tblPr firstRow="1" firstCol="1" bandRow="1">
                <a:tableStyleId>{5940675A-B579-460E-94D1-54222C63F5DA}</a:tableStyleId>
              </a:tblPr>
              <a:tblGrid>
                <a:gridCol w="1346200"/>
                <a:gridCol w="6540500"/>
              </a:tblGrid>
              <a:tr h="64643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常见题型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答题角度</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小说的主人公是谁</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从描写的篇幅看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一般描写谁的篇幅多</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谁就是主人公</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从主题的体现看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谁是主题的集中体现者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谁就是主人公</a:t>
                      </a:r>
                      <a:r>
                        <a:rPr lang="en-US" sz="1695" kern="100">
                          <a:effectLst/>
                          <a:latin typeface="微软雅黑" panose="020B0503020204020204" charset="-122"/>
                          <a:ea typeface="微软雅黑" panose="020B0503020204020204" charset="-122"/>
                        </a:rPr>
                        <a:t>;③</a:t>
                      </a:r>
                      <a:r>
                        <a:rPr lang="zh-CN" sz="1695" kern="100">
                          <a:effectLst/>
                          <a:latin typeface="微软雅黑" panose="020B0503020204020204" charset="-122"/>
                          <a:ea typeface="微软雅黑" panose="020B0503020204020204" charset="-122"/>
                        </a:rPr>
                        <a:t>从情节的发展看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谁在情节发展中占主导地位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谁就是主人公</a:t>
                      </a:r>
                      <a:r>
                        <a:rPr lang="en-US" sz="1695" kern="100">
                          <a:effectLst/>
                          <a:latin typeface="微软雅黑" panose="020B0503020204020204" charset="-122"/>
                          <a:ea typeface="微软雅黑" panose="020B0503020204020204" charset="-122"/>
                        </a:rPr>
                        <a:t>;④</a:t>
                      </a:r>
                      <a:r>
                        <a:rPr lang="zh-CN" sz="1695" kern="100">
                          <a:effectLst/>
                          <a:latin typeface="微软雅黑" panose="020B0503020204020204" charset="-122"/>
                          <a:ea typeface="微软雅黑" panose="020B0503020204020204" charset="-122"/>
                        </a:rPr>
                        <a:t>从描写的侧重看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正面描写的是谁</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其他人都与之形成衬托对比关系</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谁就是主人公</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小说中的某个人物是否多余</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看此人物是否对主要人物有对比、衬托的作用</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看此人物是否对情节的发展起推动作用</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看此人物是否对主题的丰富和表达起积极作用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48969" y="2017569"/>
            <a:ext cx="758706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599758" y="2514594"/>
          <a:ext cx="7886700" cy="3574415"/>
        </p:xfrm>
        <a:graphic>
          <a:graphicData uri="http://schemas.openxmlformats.org/drawingml/2006/table">
            <a:tbl>
              <a:tblPr firstRow="1" firstCol="1" bandRow="1">
                <a:tableStyleId>{5940675A-B579-460E-94D1-54222C63F5DA}</a:tableStyleId>
              </a:tblPr>
              <a:tblGrid>
                <a:gridCol w="1346200"/>
                <a:gridCol w="6540500"/>
              </a:tblGrid>
              <a:tr h="121856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常见题型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答题角度</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对某人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是赞颂还是批评</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从时代发展的趋势看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此人言行是否符合时代的主旋律</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从作者的感情倾向看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作者对此人的评价是赞扬还是贬斥</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从其他人物的反应看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其他人物对此人是同情还是厌恶</a:t>
                      </a: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从人物的命运结局看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此人的结局是值得赞扬还是批评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对某人有不同的认识</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你认为呢</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从人物的不同表现、对人物品行的辩证认识分析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肯定其合理的一面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否定其不合理的一面</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48969" y="2017569"/>
            <a:ext cx="758706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通用步骤</a:t>
            </a:r>
            <a:endParaRPr lang="zh-CN" altLang="en-US" sz="1695" dirty="0">
              <a:latin typeface="微软雅黑" panose="020B0503020204020204" charset="-122"/>
              <a:ea typeface="微软雅黑" panose="020B0503020204020204" charset="-122"/>
            </a:endParaRPr>
          </a:p>
        </p:txBody>
      </p:sp>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5" name="表格 4"/>
          <p:cNvGraphicFramePr>
            <a:graphicFrameLocks noGrp="1"/>
          </p:cNvGraphicFramePr>
          <p:nvPr/>
        </p:nvGraphicFramePr>
        <p:xfrm>
          <a:off x="714363" y="2358803"/>
          <a:ext cx="7886700" cy="3475990"/>
        </p:xfrm>
        <a:graphic>
          <a:graphicData uri="http://schemas.openxmlformats.org/drawingml/2006/table">
            <a:tbl>
              <a:tblPr firstRow="1" firstCol="1" bandRow="1">
                <a:tableStyleId>{5940675A-B579-460E-94D1-54222C63F5DA}</a:tableStyleId>
              </a:tblPr>
              <a:tblGrid>
                <a:gridCol w="551180"/>
                <a:gridCol w="7335520"/>
              </a:tblGrid>
              <a:tr h="246634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人物形象探究“五角度”</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角度一</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情节的角度。情节的发展过程就是人物性格的成长史</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探究人物形象与情节密不可分。</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角度二</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人物自身的角度。看看是否符合人物自身的性格逻辑。</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角度三</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主题的角度。主题主要是从人物形象的塑造中体现出来的。</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角度四</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环境的角度。即人物所处的现实环境</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看人物与环境的关系。</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角度五</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合理的角度。考虑人物形象的塑造是否符合生活真实和艺术真实</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模板</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文中主人公……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具有……的性格</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与他所处的环境是有密切关系的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具体分析情节、社会环境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他自身……</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具体分析他自身因素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这一形象具有……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社会角度、小说主题角度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的意义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符合生活真实和艺术真实的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1"/>
          <p:cNvSpPr>
            <a:spLocks noChangeArrowheads="1"/>
          </p:cNvSpPr>
          <p:nvPr/>
        </p:nvSpPr>
        <p:spPr bwMode="auto">
          <a:xfrm>
            <a:off x="628586" y="370844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20657" y="1960439"/>
            <a:ext cx="7700461"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窃　喜</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老李住胡局长对门。老李经常从门缝里看到有人拎着大包小包往胡局长家跑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看到此情景老李就会咬牙切齿地对老婆说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现在当官的就是贪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但到了单位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老李对胡局长总是恭恭敬敬、服服帖帖的。一天夜里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突然有人敲老李家的门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几个神态严肃的人说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对不起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胡局长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我们是检察院的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请跟我们走一趟。”老李努力控制住内心的喜悦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对不起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您找错人了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胡局长住对门。”关门后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老李抱着老婆狠狠地亲了一口。</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20657" y="1960439"/>
            <a:ext cx="7700461" cy="491490"/>
          </a:xfrm>
          <a:prstGeom prst="rect">
            <a:avLst/>
          </a:prstGeom>
          <a:noFill/>
        </p:spPr>
        <p:txBody>
          <a:bodyPr wrap="square" rtlCol="0">
            <a:spAutoFit/>
          </a:bodyPr>
          <a:lstStyle/>
          <a:p>
            <a:pPr>
              <a:lnSpc>
                <a:spcPct val="130000"/>
              </a:lnSpc>
            </a:pPr>
            <a:r>
              <a:rPr lang="en-US" altLang="zh-CN" sz="2000"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有人认为老李是个可恨的人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也有人认为老李不可恨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你认为呢</a:t>
            </a:r>
            <a:r>
              <a:rPr lang="en-US" altLang="zh-CN" sz="1695" dirty="0">
                <a:latin typeface="微软雅黑" panose="020B0503020204020204" charset="-122"/>
                <a:ea typeface="微软雅黑" panose="020B0503020204020204" charset="-122"/>
              </a:rPr>
              <a:t>?</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74366" y="3024247"/>
            <a:ext cx="7592186" cy="213159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791636" y="3025471"/>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老李是个可恨的人。他表里不一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表面言听计从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阿谀谄媚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内心充满嫉妒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幸灾乐祸。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老李不可恨。他既对社会上种种不正风气无能为力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也不得不为工作而谨小慎微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卑躬屈膝。对正义的最终胜利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他表现出来的喜悦也是真诚的。他是芸芸众生中的普通人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具有大多数人都有的人性弱点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所以不可恨。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071273"/>
            <a:ext cx="7592186" cy="32483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93239" y="2072497"/>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人物形象探究题主要考查对文中人物形象的客观公正的评价能力或个性化、创意化解读的综合探究分析能力。这类题的设问角度比较宽泛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开放性强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解答这类题时可以从环境交代、情节安排、人物性格、主题表达、手法技巧等方面切入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寻找突破点。同时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答题时要力求做到观点鲜明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言之有据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能够自圆其说。老李是个普通人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他的身上有着普通人的弱点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也有着普通人的优点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答可恨或不可恨都可以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关键是要说明理由。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459195"/>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51039" y="2015856"/>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题型三　 探究情节</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48260" y="2985661"/>
            <a:ext cx="7587066" cy="1450340"/>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小说中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情节设置都是为更好地表达主题、塑造人物形象服务的。情节安排得是否合理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直接影响到一篇小说能否很好地表达主题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体现其社会价值。探究小说情节的合理性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探究情节结构技巧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尤其是探究结尾安排的合理性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是小说阅读情节类探究题中最常见的题型。</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20551" y="236741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1585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62600" y="2877542"/>
          <a:ext cx="7886700" cy="2355850"/>
        </p:xfrm>
        <a:graphic>
          <a:graphicData uri="http://schemas.openxmlformats.org/drawingml/2006/table">
            <a:tbl>
              <a:tblPr firstRow="1" firstCol="1" bandRow="1">
                <a:tableStyleId>{5940675A-B579-460E-94D1-54222C63F5DA}</a:tableStyleId>
              </a:tblPr>
              <a:tblGrid>
                <a:gridCol w="618490"/>
                <a:gridCol w="7268210"/>
              </a:tblGrid>
              <a:tr h="23558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作者在结局上的这种处理是否合理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请结合小说具体内容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谈谈你的看法和理由。</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有人说</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文中故事情节的安排不尽合理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你是否同意这种说法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请阐述你的理由。</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a:t>
                      </a:r>
                      <a:r>
                        <a:rPr lang="zh-CN" altLang="en-US" sz="1695" kern="100" dirty="0">
                          <a:solidFill>
                            <a:schemeClr val="tx1"/>
                          </a:solidFill>
                          <a:effectLst/>
                          <a:latin typeface="微软雅黑" panose="020B0503020204020204" charset="-122"/>
                          <a:ea typeface="微软雅黑" panose="020B0503020204020204" charset="-122"/>
                        </a:rPr>
                        <a:t>小说的结尾</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或其他部分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写了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这样安排有什么作用</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4.</a:t>
                      </a:r>
                      <a:r>
                        <a:rPr lang="zh-CN" altLang="en-US" sz="1695" kern="100" dirty="0">
                          <a:solidFill>
                            <a:schemeClr val="tx1"/>
                          </a:solidFill>
                          <a:effectLst/>
                          <a:latin typeface="微软雅黑" panose="020B0503020204020204" charset="-122"/>
                          <a:ea typeface="微软雅黑" panose="020B0503020204020204" charset="-122"/>
                        </a:rPr>
                        <a:t>小说前半部分侧重写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后半部分侧重写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。作者这样安排有什么用意</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请结合全文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谈谈你的看法</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654826" y="2273964"/>
          <a:ext cx="7592060" cy="3409950"/>
        </p:xfrm>
        <a:graphic>
          <a:graphicData uri="http://schemas.openxmlformats.org/drawingml/2006/table">
            <a:tbl>
              <a:tblPr/>
              <a:tblGrid>
                <a:gridCol w="502285"/>
                <a:gridCol w="4994275"/>
                <a:gridCol w="2095500"/>
              </a:tblGrid>
              <a:tr h="3810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类型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示例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289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复线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结构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①明线</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在小说中由人物活动或事件发展所直接呈现出来的线索。小说明线所叙述的人物故事较集中、突出。</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②暗线</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未直接描写的人物活动或事件发展所间接呈现出来的线索。暗线能够在更广大、更深的层面上揭示出当时社会的各种矛盾或斗争的焦点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使故事情节的安排更加巧妙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使小说的矛盾和主题更加突出。</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③复线结构的特点是双线并行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同时展开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能容纳更为纷繁复杂的生活内容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能使人物形象更丰满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如鲁迅的小说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采用双线结构模式。明线是华老栓一家的故事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暗线则是夏家的故事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通过华、夏两家的命运表现双重主题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群众的愚昧和革命者的悲哀</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605054" y="2384798"/>
          <a:ext cx="7886700" cy="2319655"/>
        </p:xfrm>
        <a:graphic>
          <a:graphicData uri="http://schemas.openxmlformats.org/drawingml/2006/table">
            <a:tbl>
              <a:tblPr firstRow="1" firstCol="1" bandRow="1">
                <a:tableStyleId>{5940675A-B579-460E-94D1-54222C63F5DA}</a:tableStyleId>
              </a:tblPr>
              <a:tblGrid>
                <a:gridCol w="618490"/>
                <a:gridCol w="7268210"/>
              </a:tblGrid>
              <a:tr h="97345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辨别</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标志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题干中有“结局</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开头</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是否合理”“情节是否合理”等字样</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情节类探究题的考查角度较多</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审题时要分清是探究小说情节的合理性还是探究情节结构技巧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是全局情节还是局部情节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比如结尾</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看清是“分析鉴赏”还是“谈观点、看法”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是“说明理由”还是谈“启示”“感悟”</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932730"/>
            <a:ext cx="7614556" cy="770890"/>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题型细解</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67678" y="2688933"/>
          <a:ext cx="7886700" cy="2696845"/>
        </p:xfrm>
        <a:graphic>
          <a:graphicData uri="http://schemas.openxmlformats.org/drawingml/2006/table">
            <a:tbl>
              <a:tblPr firstRow="1" firstCol="1" bandRow="1">
                <a:tableStyleId>{5940675A-B579-460E-94D1-54222C63F5DA}</a:tableStyleId>
              </a:tblPr>
              <a:tblGrid>
                <a:gridCol w="1050925"/>
                <a:gridCol w="6835775"/>
              </a:tblGrid>
              <a:tr h="5626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常见题型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小说的结尾是否合理</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从前面的情节</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包括标题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是否有伏笔暗示、结尾对主题的拓展与深化、情节突转造成的艺术效果、结尾对人物形象的丰富、结尾提供给读者的想象空间等角度进行分析</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24585">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小说中某处文字是否多余</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从文字上下串联是否合理顺畅、情节完整与不完整的不同艺术效果、人物形象性格显得复杂还是单纯、主题是直接揭示较好还是含蓄蕴藉较好、文字对典型环境营造的效果等角度进行分析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20796" y="2564428"/>
          <a:ext cx="7886700" cy="2769235"/>
        </p:xfrm>
        <a:graphic>
          <a:graphicData uri="http://schemas.openxmlformats.org/drawingml/2006/table">
            <a:tbl>
              <a:tblPr firstRow="1" firstCol="1" bandRow="1">
                <a:tableStyleId>{5940675A-B579-460E-94D1-54222C63F5DA}</a:tableStyleId>
              </a:tblPr>
              <a:tblGrid>
                <a:gridCol w="1753870"/>
                <a:gridCol w="6132830"/>
              </a:tblGrid>
              <a:tr h="74993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常见题型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小说的结局会是怎样</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请想象并说明理由</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从情节的合理发展、人物性格的必然表现、艺术效果的制造、主题的拓展等角度进行推断</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小说中某段文字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多是插叙、倒叙</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有何作用</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从对上文做解释、为下文做铺垫、设置悬念、激发阅读兴趣等角度进行分析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3" name="TextBox 68"/>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31538" y="1863002"/>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通用步骤</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701898" y="2206684"/>
          <a:ext cx="7886700" cy="4154170"/>
        </p:xfrm>
        <a:graphic>
          <a:graphicData uri="http://schemas.openxmlformats.org/drawingml/2006/table">
            <a:tbl>
              <a:tblPr firstRow="1" firstCol="1" bandRow="1">
                <a:tableStyleId>{5940675A-B579-460E-94D1-54222C63F5DA}</a:tableStyleId>
              </a:tblPr>
              <a:tblGrid>
                <a:gridCol w="256540"/>
                <a:gridCol w="424180"/>
                <a:gridCol w="692785"/>
                <a:gridCol w="6513195"/>
              </a:tblGrid>
              <a:tr h="711835">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探究情节“四步曲”</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第一步</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明确表达出观点。只有这样才能围绕观点组织材料</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并形成答案</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第二步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从文本情节引述论据分析。对于小说情节合理性的探究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绝对不能离开文本而漫无边际地去谈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而应该紧密结合文本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并运用文本中的具体情节等进行分析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这样才能得出正确的结论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423035">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第三步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从文本叙事形式分析</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文本的叙事形式</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包括结构的组织、线索的安排、叙事的顺序等</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从故事结构的主体入手分析</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才能不脱离故事的主干</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从线索的安排入手分析</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才能明确情节安排的奇妙之处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从叙事的顺序入手分析</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才能明确在谋篇布局上的匠心</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第四步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从人物与主题的角度分析。思考情节安排是否符合人物性格特征和发展、变化的轨迹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是否切合时代特征和环境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是否有利于丰富或深化主题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4082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1967438"/>
            <a:ext cx="7614556" cy="431165"/>
          </a:xfrm>
          <a:prstGeom prst="rect">
            <a:avLst/>
          </a:prstGeom>
          <a:noFill/>
        </p:spPr>
        <p:txBody>
          <a:bodyPr wrap="square" rtlCol="0">
            <a:spAutoFit/>
          </a:bodyPr>
          <a:lstStyle/>
          <a:p>
            <a:pPr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692842" y="2414332"/>
          <a:ext cx="7926070" cy="2019300"/>
        </p:xfrm>
        <a:graphic>
          <a:graphicData uri="http://schemas.openxmlformats.org/drawingml/2006/table">
            <a:tbl>
              <a:tblPr firstRow="1" firstCol="1" bandRow="1">
                <a:tableStyleId>{5940675A-B579-460E-94D1-54222C63F5DA}</a:tableStyleId>
              </a:tblPr>
              <a:tblGrid>
                <a:gridCol w="295910"/>
                <a:gridCol w="556260"/>
                <a:gridCol w="7073900"/>
              </a:tblGrid>
              <a:tr h="1009650">
                <a:tc row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模板</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模板一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这样安排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处理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是正确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恰当、合理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的。从情节上看……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引具体情节进行分析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从本文主题上看……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引文本具体内容进行分析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从当时的历史时代看……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结合时代特点分析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。可见这一处理是巧妙的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模板二</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这样安排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处理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是不妥当的。从本文情节、情理上看……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引文本内容具体分析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从文本叙事形式上看……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引具体内容分析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从实际情况看……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结合实际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。可见这一安排是不合理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不妥当、不贴切……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4082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13592" y="1932730"/>
            <a:ext cx="7752002"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心　障</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瘟疫袭击了山寨。三天内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夺去十几条人命。寨里人纷纷出逃。除几个走不动的老人外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只有健壮的阿罗留在寨里。</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老人们听天由命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每天靠在墙脚晒太阳。</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阿罗储备了足够一个月用的粮食及饮用水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便将自己房子的门窗反锁上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过起与外界隔绝的生活。</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阿罗每天吃了便睡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但噩梦频频。四天前一起饮酒的死了的二狗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五天前一起打猎的死了的胡三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他屡屡惊醒。</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山外救援队十天后来了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几个老人居然还活着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阿罗却已死在床上。医检报告显示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阿罗并未感染瘟疫。</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8" name="TextBox 9"/>
          <p:cNvSpPr txBox="1"/>
          <p:nvPr/>
        </p:nvSpPr>
        <p:spPr>
          <a:xfrm>
            <a:off x="723549" y="3789213"/>
            <a:ext cx="7587066" cy="111061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３</a:t>
            </a:r>
            <a:r>
              <a:rPr lang="en-US" altLang="zh-CN" sz="1695" b="1" dirty="0">
                <a:solidFill>
                  <a:srgbClr val="EF834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可能感染瘟疫的老人居然活着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而未被感染瘟疫的健壮的阿罗却死了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这个结尾合理吗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请说说你的理由。</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90679" y="2140543"/>
            <a:ext cx="7592186" cy="26738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63817" y="2343921"/>
            <a:ext cx="758962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合理。①因为阿罗与世隔绝导致噩梦频频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心理崩溃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这种看似不合理的情节给读者强烈的刺激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进而促使读者探究阿罗的死因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强化了心理障碍的可怕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其能置人于死地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从而警醒读者。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不合理。①阿罗虽有心理障碍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但健壮的他还不至于死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可能感染瘟疫的老人居然活着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这夸大了所谓自然、健康生活方式的作用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不符合医学常识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小说为强调心理障碍的可怕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不惜违背科学常识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是一种耸人听闻的写法。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90679" y="2140543"/>
            <a:ext cx="7592186" cy="191190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07950" y="2154400"/>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这个情节探究题具有一定的开放性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回答合理或不合理均可。可以分别从小说的整体情节的安排技巧、人物的塑造方法、主题的表现三个角度思考探究。回答合理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可从其心理崩溃的角度切入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结合“心理障碍的可怕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其能置人于死地”的写作主题作答。回答不合理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可从健壮的阿罗因有心理障碍而最终死去的情节不符合医学常识、科学常识的角度思考作答。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403778"/>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39540" y="1998135"/>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题型四　探究艺术特色</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48260" y="2819408"/>
            <a:ext cx="7587066" cy="1658620"/>
          </a:xfrm>
          <a:prstGeom prst="rect">
            <a:avLst/>
          </a:prstGeom>
          <a:noFill/>
        </p:spPr>
        <p:txBody>
          <a:bodyPr wrap="square" rtlCol="0">
            <a:spAutoFit/>
          </a:bodyPr>
          <a:lstStyle/>
          <a:p>
            <a:pPr>
              <a:lnSpc>
                <a:spcPct val="12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小说艺术特色类探究题的探究点往往不局限在艺术手法的某一方面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如情节艺术、人物形象塑造艺术、谋篇布局的艺术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而是将目光放在小说艺术的整体构思和布局上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它涉及小说写作技巧的方方面面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如情节线索、表现手法、人物间的相互关系、主题及其象征意蕴等。艺术特色的探究往往从文本的某一艺术特色切入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要求探究其使用的意图或表达效果。</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17900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小说线索安排的作用。一般来说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恰当地设置小说的线索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一、可使小说结构清晰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情节集中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二、可巧妙安排结构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揭示主题。在分析小说的线索时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尤其要注意双线结构。</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情节结构安排</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情节结构安排除了上面提到的基本模式外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还有以下几种较为常见的方式</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2225097"/>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4641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925697" y="2930243"/>
          <a:ext cx="7453630" cy="1682750"/>
        </p:xfrm>
        <a:graphic>
          <a:graphicData uri="http://schemas.openxmlformats.org/drawingml/2006/table">
            <a:tbl>
              <a:tblPr/>
              <a:tblGrid>
                <a:gridCol w="415925"/>
                <a:gridCol w="7037705"/>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这篇小说在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等方面有鲜明特色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请选取一个方面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陈述你的观点。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这篇小说在写法上有哪些突出特色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请选取几个方面简要分析。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本文在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方面有什么特点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请结合文本进行探究。</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文中写到了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这样写对表现小说内容有何作用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2717"/>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nvGraphicFramePr>
        <p:xfrm>
          <a:off x="845240" y="2364890"/>
          <a:ext cx="7453630" cy="1816100"/>
        </p:xfrm>
        <a:graphic>
          <a:graphicData uri="http://schemas.openxmlformats.org/drawingml/2006/table">
            <a:tbl>
              <a:tblPr/>
              <a:tblGrid>
                <a:gridCol w="595630"/>
                <a:gridCol w="6858000"/>
              </a:tblGrid>
              <a:tr h="8064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题干中有“手法”“特色”“艺术技巧”等字样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抓住题目中“手法”“效果”“技巧”“安排”等关键词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明确题型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找到探究方向。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准确区分手法技巧的类别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明确探究点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932730"/>
            <a:ext cx="7614556" cy="770890"/>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题型细解</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6953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833689" y="2736282"/>
          <a:ext cx="7508240" cy="2320925"/>
        </p:xfrm>
        <a:graphic>
          <a:graphicData uri="http://schemas.openxmlformats.org/drawingml/2006/table">
            <a:tbl>
              <a:tblPr firstRow="1" firstCol="1" bandRow="1">
                <a:tableStyleId>{5940675A-B579-460E-94D1-54222C63F5DA}</a:tableStyleId>
              </a:tblPr>
              <a:tblGrid>
                <a:gridCol w="1687830"/>
                <a:gridCol w="5820410"/>
              </a:tblGrid>
              <a:tr h="63817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常见题型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答题角度</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某个物象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在文中有什么作用</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从物象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的线索作用、物象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的象征意义、物象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对人物的表现作用、物象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环境背景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揭示了什么样的主题等角度进行分析</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“我”在文中有何作用</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从“我”的线索作用、第一人称叙述的效果、对主要人物的衬托等角度进行分析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r>
            </a:tbl>
          </a:graphicData>
        </a:graphic>
      </p:graphicFrame>
      <p:sp>
        <p:nvSpPr>
          <p:cNvPr id="7" name="Rectangle 1"/>
          <p:cNvSpPr>
            <a:spLocks noChangeArrowheads="1"/>
          </p:cNvSpPr>
          <p:nvPr/>
        </p:nvSpPr>
        <p:spPr bwMode="auto">
          <a:xfrm>
            <a:off x="456931" y="3636144"/>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17698" y="2384798"/>
          <a:ext cx="7508240" cy="3181985"/>
        </p:xfrm>
        <a:graphic>
          <a:graphicData uri="http://schemas.openxmlformats.org/drawingml/2006/table">
            <a:tbl>
              <a:tblPr firstRow="1" firstCol="1" bandRow="1">
                <a:tableStyleId>{5940675A-B579-460E-94D1-54222C63F5DA}</a:tableStyleId>
              </a:tblPr>
              <a:tblGrid>
                <a:gridCol w="1687830"/>
                <a:gridCol w="5820410"/>
              </a:tblGrid>
              <a:tr h="11626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常见题型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答题角度</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0096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小说为何主要采用侧面描写的手法</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从侧面人物的身份特征、叙述视角的特点、给读者的想象空间等角度进行分析</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小说主要是运用什么手法来构思的</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从对比、象征、抑扬等角度进行分析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1863002"/>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通用步骤</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78528" y="2265234"/>
          <a:ext cx="7618730" cy="2692400"/>
        </p:xfrm>
        <a:graphic>
          <a:graphicData uri="http://schemas.openxmlformats.org/drawingml/2006/table">
            <a:tbl>
              <a:tblPr/>
              <a:tblGrid>
                <a:gridCol w="433070"/>
                <a:gridCol w="7185660"/>
              </a:tblGrid>
              <a:tr h="26924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因为艺术特色类探究题以“艺术技巧”为基础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所以应先掌握考查艺术技巧的几种题型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①文中特有的表达方式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记叙、描写、说明、议论、抒情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是如何为作者表情达意服务的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②文中运用了什么表现手法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细节描写、象征、对比、衬托、铺垫、照应、悬念、欲抑先扬、欲扬先抑、巧合等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在塑造形象时起到了怎样的作用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③明确各种修辞手法的特点和作用。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④结构方式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前后照应、设置悬念、埋下伏笔、总结上文、点题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是怎样的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71556" y="2225031"/>
          <a:ext cx="7614285" cy="3528695"/>
        </p:xfrm>
        <a:graphic>
          <a:graphicData uri="http://schemas.openxmlformats.org/drawingml/2006/table">
            <a:tbl>
              <a:tblPr/>
              <a:tblGrid>
                <a:gridCol w="585470"/>
                <a:gridCol w="7028815"/>
              </a:tblGrid>
              <a:tr h="184594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⑤在语言运用上有何特点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语言精练、句式整齐而有节奏感、用词准确而形象、用词丰富而多样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把艺术技巧与人物、情节、环境、主题等结合起来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从“特色”与“效果”两方面组织答案</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①该部分这样安排是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观点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从人物的故事看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在此处这样安排</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结合小说情节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更表现出人物的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这部分在语言上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技巧、修辞、语言风格等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在整个故事中起到了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侧重结构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;⑤</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在深化文章主题上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更深刻地揭示了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当时社会背景、个人性格形成等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在当今社会仍有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结合现实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意义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778528" y="1872948"/>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墙头枇杷</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五月的枇杷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缀满枝头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连片成云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硕大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状如蜜桃。枇杷压过红墙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诱人垂涎。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杜老师如莲花般灿烂的脸抵不过那片金黄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课室里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一个个小脑袋扭向了窗外。</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洪仁想起外婆年年送来的枇杷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鲜嫩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不觉舌根生津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喉头滚动不停。</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一本书扇在了洪仁左脸上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火辣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生痛。转头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杜老师莲花般的脸如霜打的荷叶。</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洪仁被罚面壁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同学们的脸集体左转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目不转睛盯着黑板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杜老师的脸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得意如莲花盛开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可黑板上那一个个生字全成了一颗颗金灿灿的枇杷。</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入夜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天上一轮新月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黄灿灿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在洪仁眼里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它远没有那片枇杷生动、明亮。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洪仁找到一条长凳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爬上去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仰头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伸手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还够不着。一个小跳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差点坠落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如鼓敲。</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突然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只觉身子一轻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他陡然长高了半尺。他惊喜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他贪婪猛吃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甜甜的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幸福迅即布满全身。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“好吃吗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洪仁扭头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眼睛睁圆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惊惶惨叫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杜老师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771199"/>
            <a:ext cx="7592186" cy="27082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778528" y="1932730"/>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请结合文本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探究小说塑造杜老师这个人物形象所运用的手法。</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08440" y="2798583"/>
            <a:ext cx="7589626"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先抑后扬。先写洪仁因为课堂上走神而被杜老师惩罚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写出了杜老师的严厉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又写洪仁夜晚摘枇杷而不得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被杜老师托举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写出了杜老师的和善亲切。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解答艺术特色探究题一般采用小论文的形式。首先提出观点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然后选准一个角度或方面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如情节、材料组织等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结合文本内容分析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在结合文本时应注意有针对性、概括性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理由要充分。本题要求探究塑造杜老师这个人物形象所运用的“手法”。小说前面写杜老师用书扇洪仁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一本书扇在了洪仁左脸上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火辣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后面写杜老师举起够不着枇杷的洪仁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只觉身子一轻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他陡然长高了半尺”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是扬。不难看出是运用了“先抑后扬”的手法。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4641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39540" y="1998135"/>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题型五　探究主题</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35689" y="2514613"/>
            <a:ext cx="7587066" cy="3540125"/>
          </a:xfrm>
          <a:prstGeom prst="rect">
            <a:avLst/>
          </a:prstGeom>
          <a:noFill/>
        </p:spPr>
        <p:txBody>
          <a:bodyPr wrap="square" rtlCol="0">
            <a:spAutoFit/>
          </a:bodyPr>
          <a:lstStyle/>
          <a:p>
            <a:pPr>
              <a:lnSpc>
                <a:spcPct val="12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主题类探究是一种基于文本内容的探究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探究的内容多是小说所表现的丰富意蕴或深刻内涵以及作者的创作意图。它不是要求直接概括主题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而是要求挖掘主题的丰富性或深刻性。它可以分为思想意蕴探究和情感意蕴探究两种。</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所谓思想意蕴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是指作品表现出的思想意义或价值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重在指文本带给读者的思考、认识和启示。</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所谓情感意蕴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是指作品的情感意义或取向。其实就是作者的情感态度、喜怒褒贬等。它与“思想意蕴”不是一回事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虽说有时在具体题目中有相通之处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但思想意蕴重在思想性、认识性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而情感意蕴重在作者的倾向性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即他赞成什么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反对什么。</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小说的思想、情感意蕴都是附着在小说的具体形象之中的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探究时要善于抓住小说中不同的人、事、物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分析探究附着在他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们身上的意蕴。</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56720" y="2071273"/>
          <a:ext cx="7480935" cy="3281680"/>
        </p:xfrm>
        <a:graphic>
          <a:graphicData uri="http://schemas.openxmlformats.org/drawingml/2006/table">
            <a:tbl>
              <a:tblPr/>
              <a:tblGrid>
                <a:gridCol w="498475"/>
                <a:gridCol w="6982460"/>
              </a:tblGrid>
              <a:tr h="925830">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5850">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摇摆式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即通常所说的“一波三折”。大多数小说情节发展轨迹并非呈现为一条直线</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不会很顺利地开端、发展、高潮、结局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而往往会在发展或高潮处横生枝节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使情节发生波折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经历一定的波折后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再回到正轨。这就出现了情节的摇摆。情节的摇摆往往赋予小说更为摄人心魄的魅力。如王任叔的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河豚子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写一位农民在二十世纪二三十年代的社会背景下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因穷困而想自杀的过程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弄回毒鱼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却看到孩子们兴高采烈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怕见惨象而外出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回来后却见妻儿欢笑等待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吃后等死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却因鱼煮的时间过长失去毒性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死不成仍要受苦</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2225097"/>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4641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845240" y="2791700"/>
          <a:ext cx="7453630" cy="2355850"/>
        </p:xfrm>
        <a:graphic>
          <a:graphicData uri="http://schemas.openxmlformats.org/drawingml/2006/table">
            <a:tbl>
              <a:tblPr/>
              <a:tblGrid>
                <a:gridCol w="415925"/>
                <a:gridCol w="7037705"/>
              </a:tblGrid>
              <a:tr h="23558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带给你哪些思考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结合作品谈谈你的看法。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故事中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你认识到了一个什么样的社会现实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这篇小说告诉了我们什么道理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请联系现实谈谈你的看法。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本文写了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请探究其中的深刻意蕴和作者的情感取向。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请结合文本简要探究作品蕴含的情感。</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6.</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小说意蕴丰富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你认为它表达了怎样的主题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请结合文本谈谈你的看法和理由。</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2717"/>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nvGraphicFramePr>
        <p:xfrm>
          <a:off x="845240" y="2364890"/>
          <a:ext cx="7453630" cy="1756410"/>
        </p:xfrm>
        <a:graphic>
          <a:graphicData uri="http://schemas.openxmlformats.org/drawingml/2006/table">
            <a:tbl>
              <a:tblPr/>
              <a:tblGrid>
                <a:gridCol w="595630"/>
                <a:gridCol w="6858000"/>
              </a:tblGrid>
              <a:tr h="1083310">
                <a:tc>
                  <a:txBody>
                    <a:bodyPr/>
                    <a:lstStyle/>
                    <a:p>
                      <a:pPr marL="0" algn="ctr" defTabSz="2118995" rtl="0" eaLnBrk="1" latinLnBrk="0" hangingPunct="1">
                        <a:lnSpc>
                          <a:spcPct val="130000"/>
                        </a:lnSpc>
                        <a:spcAft>
                          <a:spcPts val="0"/>
                        </a:spcAft>
                      </a:pPr>
                      <a:r>
                        <a:rPr lang="zh-CN" alt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7.</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有人说这篇小说反映了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又有人说这篇小说反映了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你的观点是什么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请结合小说的内容具体分析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题干中有“意图”“意蕴”“情感”“主题”等字样。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题干中有“探讨”“探析”“看法”“见解”“启示”等字样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932730"/>
            <a:ext cx="7614556" cy="770890"/>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题型细解</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6953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456931" y="3636144"/>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nvGraphicFramePr>
        <p:xfrm>
          <a:off x="778528" y="2735882"/>
          <a:ext cx="7618730" cy="2320925"/>
        </p:xfrm>
        <a:graphic>
          <a:graphicData uri="http://schemas.openxmlformats.org/drawingml/2006/table">
            <a:tbl>
              <a:tblPr firstRow="1" firstCol="1" bandRow="1">
                <a:tableStyleId>{5940675A-B579-460E-94D1-54222C63F5DA}</a:tableStyleId>
              </a:tblPr>
              <a:tblGrid>
                <a:gridCol w="1604645"/>
                <a:gridCol w="6014085"/>
              </a:tblGrid>
              <a:tr h="63817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常见题型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答题角度</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小说给我们什么启示</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从小说相对应的人物如孩子、学生、父母、老师等</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小说反映的社会问题如环境保护、传统文化保护、道德的沦丧等不同角度切入</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小说中人物体现了哪种思想</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从人物的言行举止、精神境界及为人处世等角度进行分析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8" name="Rectangle 1"/>
          <p:cNvSpPr>
            <a:spLocks noChangeArrowheads="1"/>
          </p:cNvSpPr>
          <p:nvPr/>
        </p:nvSpPr>
        <p:spPr bwMode="auto">
          <a:xfrm>
            <a:off x="456931" y="3582387"/>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62537" y="2448828"/>
          <a:ext cx="7618730" cy="2994025"/>
        </p:xfrm>
        <a:graphic>
          <a:graphicData uri="http://schemas.openxmlformats.org/drawingml/2006/table">
            <a:tbl>
              <a:tblPr firstRow="1" firstCol="1" bandRow="1">
                <a:tableStyleId>{5940675A-B579-460E-94D1-54222C63F5DA}</a:tableStyleId>
              </a:tblPr>
              <a:tblGrid>
                <a:gridCol w="2371090"/>
                <a:gridCol w="5247640"/>
              </a:tblGrid>
              <a:tr h="63817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常见题型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答题角度</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6731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这篇小说揭示了怎样的主题</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从不同人物的表现、不同主题的阐释、不同层面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现实、历史、哲理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的深化等角度进行分析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10096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有人说小说表现了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有人说表现了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你认为呢</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从文本对某个主题的呈现、现实生活对某个主题的呼吁等角度进行分析</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结合文本</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谈谈你对某句话</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某词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的理解和看法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从文字本身的内涵、与现实的关联、与自我的关联等角度分析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875" y="1965708"/>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通用步骤</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23549" y="2459195"/>
          <a:ext cx="7614285" cy="2692400"/>
        </p:xfrm>
        <a:graphic>
          <a:graphicData uri="http://schemas.openxmlformats.org/drawingml/2006/table">
            <a:tbl>
              <a:tblPr/>
              <a:tblGrid>
                <a:gridCol w="585470"/>
                <a:gridCol w="7028815"/>
              </a:tblGrid>
              <a:tr h="26924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三从”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从小说的标题入手。有的小说的标题除了表面意思外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还有比喻义、象征义、双关义、引申义等。②从小说的情节和人物形象入手。从故事情节的发展中和人物性格、命运的变化中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去挖掘小说所要揭示的社会意义。③从作者的思想倾向入手。这可以通过小说中的关键性词语或语句来把握。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联系作品的时代背景及典型的环境描写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认识人物形象思想性格上所打上的时代烙印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把握住人物形象所折射出的时代特征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达到探究思想意蕴与情感意蕴的目的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表格 12"/>
          <p:cNvGraphicFramePr>
            <a:graphicFrameLocks noGrp="1"/>
          </p:cNvGraphicFramePr>
          <p:nvPr/>
        </p:nvGraphicFramePr>
        <p:xfrm>
          <a:off x="771556" y="2225031"/>
          <a:ext cx="7614285" cy="748030"/>
        </p:xfrm>
        <a:graphic>
          <a:graphicData uri="http://schemas.openxmlformats.org/drawingml/2006/table">
            <a:tbl>
              <a:tblPr/>
              <a:tblGrid>
                <a:gridCol w="585470"/>
                <a:gridCol w="7028815"/>
              </a:tblGrid>
              <a:tr h="74803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该故事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简述情节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我认为反映了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的社会现实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可结合原文分析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警示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告诫、提醒</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778528" y="1872948"/>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花园里的独角兽</a:t>
            </a:r>
            <a:endParaRPr lang="zh-CN" altLang="en-US" sz="1695" b="1"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詹姆斯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瑟伯</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从前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在一个阳光灿烂的早晨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有一个男人坐在厨房角落的小饭桌旁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刚从他的炒鸡蛋上抬起眼来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就看见花园里有只洁白的头顶长着金色角的独角兽在安详地啮嚼着玫瑰花。这个男人上楼到卧室去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见妻子还在酣睡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他叫醒了她。“花园里有只独角兽在吃玫瑰花呢。”他说。她睁开了一只眼睛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不高兴地看了看他。 “独角兽可是神兽。”她说完就又转过身去。男人慢慢下了楼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走出屋子来到花园。独角兽还在那儿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正在玫瑰花丛中慢腾腾地嚼着。“来这儿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独角兽。”男人</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说。他拔起一枝百合花给它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独角兽悠然自得地把它吃了。由于花园里有只独角兽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这个男人喜出望外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又跑到楼上叫醒妻子。“那只独角兽吃了一枝百合花。”他说。他妻子从床上坐了起来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冷冷地看着他。“你真是个神经病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我要把你关进疯人院里去。”这个男人从来都不喜欢“神经病”和“疯人院”这种字眼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在这阳光灿烂的早晨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花园里还来了只独角兽的当儿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听来就更不入耳了。他想了想说道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等着瞧吧。”他走到门口时又对她说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它前额当中还有一只金色的角。”说罢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又回到花园去看那只独角兽了。但是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这时独角兽已经走开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这个男人就坐在玫瑰花丛中入睡了。妻子等她丈夫一离开屋子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就飞快地起了床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穿好衣服。她兴奋激动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眼里闪出幸灾乐祸的亮光。她打了个电话给警察队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又给一位精神病医生打了个电话。她叫他们马上来她家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再捎上一件给疯子穿的紧身衣。</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警察和精神病医生来到她家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坐在椅子上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颇感兴趣地看着她。“我的丈夫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今天早晨看见了一只独角兽。”警察瞧瞧精神病医生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精神病医生瞧瞧警察。“他对我说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它吃了一枝百合花。”她说。精神病医生瞅瞅警察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警察瞅瞅精神病医生。“他对我说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它的前额当中还有一只金色的角。”她说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并用手在额头上比画着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仿佛那里真长着一只角。这时警察见精神病医生发出一个正式暗号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便一跃而起抓住了那个妻子。他们费了好大的劲才制服了她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因为她拼命挣扎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但是最后还是把她镇住了。就在给她穿上紧身衣的时候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她的丈夫走进了屋子。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“你对你妻子说过你看见一只独角兽了吗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警察问道。“当然没有啦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那丈夫说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独角兽可是神兽。” “这就是我要知道的一切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精神病医生说道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把她带走吧。很对不起你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可是你的妻子病得很重。”于是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她骂着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喊着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就被他们带走了。他们把她关进了疯人院。从此以后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这个丈夫过得很快活。</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11458" y="3096495"/>
            <a:ext cx="7592186" cy="238294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778528" y="1932730"/>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关于本文的主旨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有人认为是揭示“聪明反被聪明误”的道理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有人认为是讽刺了“话语强权”。你的意见是什么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请结合文章分析。</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11458" y="3262748"/>
            <a:ext cx="758962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我认为本文的主旨是揭示“聪明反被聪明误”的道理。小说中的妻子以为抓住了丈夫的把柄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自作聪明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幸灾乐祸”地通知警察和精神病医生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想借机把丈夫送入疯人院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并绘声绘色地描述丈夫的“病情”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结果自己反被当成精神病人关进了疯人院。小说正是通过妻子的下场揭示了害人终害己、聪明反被聪明误的道理。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57460" y="2273964"/>
          <a:ext cx="7804150" cy="3269615"/>
        </p:xfrm>
        <a:graphic>
          <a:graphicData uri="http://schemas.openxmlformats.org/drawingml/2006/table">
            <a:tbl>
              <a:tblPr/>
              <a:tblGrid>
                <a:gridCol w="520065"/>
                <a:gridCol w="7284085"/>
              </a:tblGrid>
              <a:tr h="577215">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92400">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欧·亨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利式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结尾出人意料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而又在情理之中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这是欧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亨利式情节结构的主要特征和构思要求。这种结构形式是将生活的矛盾扭结成集中、尖锐、强烈的冲突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然后又把笔力凝聚在剧变的关键上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以合乎逻辑的陡变实现矛盾转化的戏剧性效果。</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例如莫泊桑的短篇小说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写小公务员的妻子玛蒂尔德为参加一次晚会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向朋友借了一串钻石项链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来炫耀自己的美丽。不料项链在回家途中不慎丢失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她只得借钱买了新项链还给朋友。为了偿还债务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她节衣缩食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凡事亲力亲为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整整劳苦了十年。十年后与朋友再次相遇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却得知当年丢失的是假钻石项链。结局让人哭笑不得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极大地讽刺了玛蒂尔德的虚荣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既出乎意料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又在情理之中</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615" y="2237850"/>
            <a:ext cx="7592186" cy="27082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56087" y="2265234"/>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我认为本文的主旨是讽刺“话语强权”。小说中的丈夫和妻子尽管矛盾重重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互相算计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但从理智上来说都属于正常人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无论谁被抓进疯人院都是不正常的。而判断一个人是否精神正常的话语权不是看事实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而是掌握在警察与精神病医生的手里。正因为有这一话语强权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这对夫妻才想着去互相算计。小说正是通过这一荒诞的故事讽刺社会上颠倒黑白的话语强权的现象。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403778"/>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39540" y="1998135"/>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题型六　探究环境描写</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48260" y="2819408"/>
            <a:ext cx="7587066" cy="718185"/>
          </a:xfrm>
          <a:prstGeom prst="rect">
            <a:avLst/>
          </a:prstGeom>
          <a:noFill/>
        </p:spPr>
        <p:txBody>
          <a:bodyPr wrap="square" rtlCol="0">
            <a:spAutoFit/>
          </a:bodyPr>
          <a:lstStyle/>
          <a:p>
            <a:pPr>
              <a:lnSpc>
                <a:spcPct val="12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环境是形成人物性格、驱使人物活动的特定场所。环境描写是指对人物所处的具体的自然环境和社会环境的描写。</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2225097"/>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4641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925697" y="2930243"/>
          <a:ext cx="7453630" cy="1677670"/>
        </p:xfrm>
        <a:graphic>
          <a:graphicData uri="http://schemas.openxmlformats.org/drawingml/2006/table">
            <a:tbl>
              <a:tblPr/>
              <a:tblGrid>
                <a:gridCol w="570865"/>
                <a:gridCol w="6882765"/>
              </a:tblGrid>
              <a:tr h="838835">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试结合文本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探究这篇小说中自然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环境描写的特点及作用。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的环境有怎样的特点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请结合全文谈谈其作用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8835">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题干中往往有“环境”“自然环境”“社会环境”“环境特点”等字样</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932730"/>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6953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456931" y="3636144"/>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nvGraphicFramePr>
        <p:xfrm>
          <a:off x="874119" y="2468882"/>
          <a:ext cx="7423150" cy="2692400"/>
        </p:xfrm>
        <a:graphic>
          <a:graphicData uri="http://schemas.openxmlformats.org/drawingml/2006/table">
            <a:tbl>
              <a:tblPr firstRow="1" firstCol="1" bandRow="1">
                <a:tableStyleId>{5940675A-B579-460E-94D1-54222C63F5DA}</a:tableStyleId>
              </a:tblPr>
              <a:tblGrid>
                <a:gridCol w="370840"/>
                <a:gridCol w="370840"/>
                <a:gridCol w="6681470"/>
              </a:tblGrid>
              <a:tr h="26924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环境</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特点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分清环境描写的种类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是自然环境还是社会环境。</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找出环境描写的句段。如果是社会环境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需要关注人物活动的场所、人物与人物之间的关系、人物的身份、人物的对话、情节发展过程以及写作时间等。如果是自然环境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需抓住景物特征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从形、声、色等方面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调动视觉、听觉、嗅觉等多种感官来感知景物特点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在感知时重新组合画面并在脑海中再现画面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品味画面的整体特色。</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用几个形容词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多为自然环境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或名词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多为社会环境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概括所写环境的特点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83340" y="18668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5500" y="2206874"/>
          <a:ext cx="7793355" cy="3567430"/>
        </p:xfrm>
        <a:graphic>
          <a:graphicData uri="http://schemas.openxmlformats.org/drawingml/2006/table">
            <a:tbl>
              <a:tblPr firstRow="1" firstCol="1" bandRow="1">
                <a:tableStyleId>{5940675A-B579-460E-94D1-54222C63F5DA}</a:tableStyleId>
              </a:tblPr>
              <a:tblGrid>
                <a:gridCol w="271145"/>
                <a:gridCol w="245745"/>
                <a:gridCol w="465455"/>
                <a:gridCol w="6811010"/>
              </a:tblGrid>
              <a:tr h="1211580">
                <a:tc rowSpan="4">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rowSpan="4">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环境</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自身</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自然环境</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交代故事发生的时间或地点</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暗示社会环境</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渲染气氛。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社会环境</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交代人物活动及其成长的时代背景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揭示社会关系</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交代人物身份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表现人物性格</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揭示社会本质特征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揭示主题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19221" marR="19221" marT="0" marB="0" anchor="ctr"/>
                </a:tc>
              </a:tr>
              <a:tr h="336550">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人物</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烘托心情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表现身份、地位、性格等</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暗示命运</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19221" marR="19221" marT="0" marB="0" anchor="ctr"/>
                </a:tc>
              </a:tr>
              <a:tr h="1682750">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情节</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根据环境描写部分在文中的不同位置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具体思考。</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在开头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往往是交代故事发生的时间、地点、背景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营造氛围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渲染气氛</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为后面情节的发展做铺垫或制造悬念。</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在中间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往往是推动情节发展</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烘托气氛</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衬托情感</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表现心理。</a:t>
                      </a:r>
                      <a:r>
                        <a:rPr lang="en-US" sz="1695" kern="100">
                          <a:effectLst/>
                          <a:latin typeface="微软雅黑" panose="020B0503020204020204" charset="-122"/>
                          <a:ea typeface="微软雅黑" panose="020B0503020204020204" charset="-122"/>
                        </a:rPr>
                        <a:t>③</a:t>
                      </a:r>
                      <a:r>
                        <a:rPr lang="zh-CN" sz="1695" kern="100">
                          <a:effectLst/>
                          <a:latin typeface="微软雅黑" panose="020B0503020204020204" charset="-122"/>
                          <a:ea typeface="微软雅黑" panose="020B0503020204020204" charset="-122"/>
                        </a:rPr>
                        <a:t>在结尾</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往往是暗示主题</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照应开头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尤其是以景结情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令人回味</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19221" marR="19221" marT="0" marB="0" anchor="ctr"/>
                </a:tc>
              </a:tr>
              <a:tr h="336550">
                <a:tc vMerge="1">
                  <a:tcPr/>
                </a:tc>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主题</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奠定基调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揭示主题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深化主旨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19221" marR="19221"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古渡头</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叶　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太阳渐渐地隐没到树林中去了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晚霞散射着一片凌乱的光辉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映到茫无际涯的淡绿的湖上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现出各种各样的色彩来。微风波动着皱纹似的浪头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轻轻地吻着沙岸。</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破烂不堪的老渡船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横在枯杨的下面。渡夫戴着一顶尖头的斗笠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弯着腰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在那里洗刷一叶断片的船篷。</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我轻轻地踏到他的船上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他抬起头来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带血色的昏花的眼睛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望着我大声说道</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“过湖吗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我放下包袱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“那么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要等到明天啰。”他又弯腰做事去了。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“为什么呢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我茫然地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我多给你些钱不能吗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你有多少钱呢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他的声音来得更加响亮了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教训似的。他重新站起来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抛掉破篷子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把斗笠脱在手中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立时现出了白雪般的头发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年纪轻轻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开口就是‘钱’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有钱就命都不要了吗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我不由得暗自吃了一惊。</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他从舱里拿出一根烟管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饱饱地吸足了一口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接着说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看你的样子也不是一个老出门的。哪里来的呀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从军队里回来。”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“军队里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他又停了一停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是当兵的吧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为什么又跑开来呢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我是请长假的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我妈病了。”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“唔</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两个人都沉默了一会儿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他把烟管在船头上磕了两磕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接着又燃第二口。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夜色苍茫地侵袭着我们的周围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浪头荡出了微微的合拍的呼啸。我的心里偷偷地发急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不知道这老头子到底要玩什么花头。于是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既然不开船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就让我回到岸上去找店家吧</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店家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老头子用鼻子哼着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年轻人到底不知事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回到岸上去还不同过湖一样的危险吗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到连头镇去还要退回七里路。唉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就在我这船中过一宵吧。”</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他擦着一根火柴把我引到船艘后头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给了我一个两尺多宽的地方。好在天气和暖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还不至于十分受冻。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当他再擦火柴吸上了第三口烟的时候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他的声音已经和缓多了。我躺着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一面细细地听着孤雁唳过寂静的长空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一面又留心他和我谈的一些江湖上的情形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和出门人的秘诀。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就算你有钱吧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你也不应当说出来的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这湖上有多少歹人啊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我欢喜你这样的孝顺孩子。是的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你的妈妈一定比我还欢喜你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要是在病中看见你这样远跑回去。只是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我有一个桂儿。你知道吗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我的桂儿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他比你大得多呀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你怕不认识他吧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外乡人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那个时候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我们爷儿俩同驾着这条船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我给他收了个媳妇</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“他们呢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他们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那一年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北佬来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你知道了吗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北佬打了败仗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从我们这里过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我的桂儿给北佬兵拉着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要他做伕子。桂儿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他不肯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脸上一拳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脸上一拳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你做过这些个丧天良的事情吗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3020"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57460" y="2273964"/>
          <a:ext cx="7480935" cy="2938780"/>
        </p:xfrm>
        <a:graphic>
          <a:graphicData uri="http://schemas.openxmlformats.org/drawingml/2006/table">
            <a:tbl>
              <a:tblPr/>
              <a:tblGrid>
                <a:gridCol w="498475"/>
                <a:gridCol w="6982460"/>
              </a:tblGrid>
              <a:tr h="570865">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2171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蒙太</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奇式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或叫“镜头组合式”。即运用电影蒙太奇组接法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把几个有内在联系的镜头或场面连接起来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构成一个有机完整的结构。几个镜头的衔接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能造成一种意境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表达出作者的思想</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对话式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以人物在特定场景中的富有个性的对话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构成作品的主体。言为心声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这种形式便于突出人物性格特征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结构简洁明快。采用对话的手法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直接切入生活的横断面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透视人物的精神世界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将他们各自所持生活态度的差异显示出来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在有限的篇幅里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折射出较丰富的思想</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我等了一年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我又等了两年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我的儿媳妇改嫁给卖肉的朱胡子了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我的孙子长大了。可是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我看不见我的桂儿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我的孙子他们不肯给我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等你有了钱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我们一定将孙子给你送回来。’可是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我得有钱呀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结冰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落雪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我得过湖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刮风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落雨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我得过湖</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“年成荒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捐重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湖里的匪多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过湖的人少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我得找钱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你是有爹妈的人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你将来也得做爹妈的。我欢喜你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要是你真的有孝心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你是有好处的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我一定得死在这湖中。我没有钱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我寻不到我的桂儿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我的孙子不认识我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没有人替我做坟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没有人给我烧纸钱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我没有丧过天良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可是天老爷他不向我睁开眼睛</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他逐渐地说得悲哀起来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终于哭了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不住地把船篷弄得呱啦呱啦地响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他的脚在船舱边下力地蹬着。可是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我寻不出来一句能够劝慰他的话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心头像给什么东西塞得紧紧的。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外面风浪渐渐地大了起来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我翻来覆去地睡不着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他也翻来覆去地睡不着。</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又是一般的微风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细雨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太阳还没有出来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他就把我叫起了。他的脸上丝毫看不出一点异样的表情来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好像昨夜间的事情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全都忘记了。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我目不转睛地瞧着他。</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“有什么好瞧呢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小伙子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过了湖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你还要赶你的路程呀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离开渡口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因为是走顺风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他就搭上橹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扯起破碎风篷来。他独自坐在船艘上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毫无表情地捋着雪白的胡子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任情地高声朗唱着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1932730"/>
            <a:ext cx="7587066" cy="2470150"/>
          </a:xfrm>
          <a:prstGeom prst="rect">
            <a:avLst/>
          </a:prstGeom>
          <a:noFill/>
        </p:spPr>
        <p:txBody>
          <a:bodyPr wrap="square" rtlCol="0">
            <a:spAutoFit/>
          </a:bodyPr>
          <a:lstStyle/>
          <a:p>
            <a:pPr algn="ctr">
              <a:lnSpc>
                <a:spcPct val="130000"/>
              </a:lnSpc>
            </a:pPr>
            <a:r>
              <a:rPr lang="zh-CN" altLang="en-US" sz="1695" dirty="0">
                <a:latin typeface="微软雅黑" panose="020B0503020204020204" charset="-122"/>
                <a:ea typeface="微软雅黑" panose="020B0503020204020204" charset="-122"/>
              </a:rPr>
              <a:t>我住在这古渡前头六十年。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我不管地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也不管天</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我凭良心吃饭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我靠气力赚钱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有钱的人我不爱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无钱的人我不怜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771199"/>
            <a:ext cx="7592186" cy="27082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778528" y="1932730"/>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小说多次写到风浪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包括风或浪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请从文中找出三处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结合全文谈谈各自的作用。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08440" y="2798583"/>
            <a:ext cx="758962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①开篇“微风波动着皱纹似的浪头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轻轻地吻着沙岸”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交代环境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为人物出场做铺垫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暗示老人生活的艰辛。②第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段“夜色苍茫地侵袭着我们的周围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浪头荡出了微微的合拍的呼啸”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推动情节发展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浪头荡出呼啸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让“我”发急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合拍”暗示二人和谐相处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深入交流。③第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段“外面风浪渐渐地大了起来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我翻来覆去地睡不着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他也翻来覆去地睡不着”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承上启下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巧妙过渡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似乎老天也为老人的悲惨遭遇鸣不平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风浪渐大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同情更深。④第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段“第二天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又是一般的微风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5968" y="2127016"/>
            <a:ext cx="7592186" cy="27082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08440" y="2154400"/>
            <a:ext cx="7589626"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节突转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看似微风细雨依旧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其实是老人历尽艰辛的泰然。⑤第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段“离开渡口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因为是走顺风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他就搭上橹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扯起破碎风篷来”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寄寓美好祝福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收束全文。“顺风”让人想到老人的生活、青年的未来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希望能够一帆风顺。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本题要求探究环境描写的作用。先按照题干要求在文中筛选出三处关于风浪的描写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再从情感表达与情节发展的角度去思考其作用。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403778"/>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知识储备</a:t>
            </a:r>
            <a:endParaRPr lang="zh-CN" altLang="en-US" sz="1695" b="1" dirty="0">
              <a:solidFill>
                <a:schemeClr val="tx1"/>
              </a:solidFill>
              <a:latin typeface="微软雅黑" panose="020B0503020204020204" charset="-122"/>
              <a:ea typeface="微软雅黑" panose="020B0503020204020204" charset="-122"/>
            </a:endParaRPr>
          </a:p>
        </p:txBody>
      </p:sp>
      <p:sp>
        <p:nvSpPr>
          <p:cNvPr id="14" name="TextBox 13"/>
          <p:cNvSpPr txBox="1"/>
          <p:nvPr/>
        </p:nvSpPr>
        <p:spPr>
          <a:xfrm>
            <a:off x="739540" y="1998135"/>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题型七　探究与经典篇目比较</a:t>
            </a:r>
            <a:endParaRPr lang="en-US" altLang="zh-CN" sz="1695" b="1" dirty="0">
              <a:latin typeface="微软雅黑" panose="020B0503020204020204" charset="-122"/>
              <a:ea typeface="微软雅黑" panose="020B0503020204020204" charset="-122"/>
            </a:endParaRPr>
          </a:p>
        </p:txBody>
      </p:sp>
      <p:sp>
        <p:nvSpPr>
          <p:cNvPr id="9" name="TextBox 8"/>
          <p:cNvSpPr txBox="1"/>
          <p:nvPr/>
        </p:nvSpPr>
        <p:spPr>
          <a:xfrm>
            <a:off x="748260" y="2819408"/>
            <a:ext cx="7587066" cy="718185"/>
          </a:xfrm>
          <a:prstGeom prst="rect">
            <a:avLst/>
          </a:prstGeom>
          <a:noFill/>
        </p:spPr>
        <p:txBody>
          <a:bodyPr wrap="square" rtlCol="0">
            <a:spAutoFit/>
          </a:bodyPr>
          <a:lstStyle/>
          <a:p>
            <a:pPr>
              <a:lnSpc>
                <a:spcPct val="12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比较阅读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一般来说是把和课本中内容相关而又有所不同的文章联系起来进行比较的阅读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这是一个同中求异、异中求同的思维过程。</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2225097"/>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879344" y="2046416"/>
            <a:ext cx="934639" cy="3573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5" b="1" dirty="0">
                <a:solidFill>
                  <a:schemeClr val="tx1"/>
                </a:solidFill>
                <a:latin typeface="微软雅黑" panose="020B0503020204020204" charset="-122"/>
                <a:ea typeface="微软雅黑" panose="020B0503020204020204" charset="-122"/>
              </a:rPr>
              <a:t>审答指津</a:t>
            </a:r>
            <a:endParaRPr lang="zh-CN" altLang="en-US" sz="1695" b="1" dirty="0">
              <a:solidFill>
                <a:schemeClr val="tx1"/>
              </a:solidFill>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931205" y="2588416"/>
          <a:ext cx="7453630" cy="2891155"/>
        </p:xfrm>
        <a:graphic>
          <a:graphicData uri="http://schemas.openxmlformats.org/drawingml/2006/table">
            <a:tbl>
              <a:tblPr/>
              <a:tblGrid>
                <a:gridCol w="515620"/>
                <a:gridCol w="6938010"/>
              </a:tblGrid>
              <a:tr h="120840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这篇小说的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篇的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有相似之处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不相同。请简要分析异同</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827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要审明题干的要求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明确相应的比较点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比较什么方面的异同点。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根据比较点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比较异同。先结合文本内容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总结文本中需比较的要点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再走出文本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回忆课本内容并加以比较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回答时先逐条说出它们的相同之处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再回答不同之处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相互对照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相互阐发。比如回答人物性情、气质的相似点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要想想两个人都有什么样的性情、气质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两个人都有什么样的优点、缺点等</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26683" y="3539835"/>
            <a:ext cx="7592186" cy="19178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778528" y="1932730"/>
            <a:ext cx="7587066" cy="145034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 老渡夫这一形象与沈从文笔下的老船夫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翠翠的爷爷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在性情、气质上有不少相似之处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但二人精神困境的根源却不同。请简要分析这种相似与不同。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原文见本讲“针对训练”的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古渡头</a:t>
            </a:r>
            <a:r>
              <a:rPr lang="en-US" altLang="zh-CN" sz="1695" dirty="0">
                <a:latin typeface="微软雅黑" panose="020B0503020204020204" charset="-122"/>
                <a:ea typeface="微软雅黑" panose="020B0503020204020204" charset="-122"/>
              </a:rPr>
              <a:t>》)</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1"/>
          <p:cNvSpPr txBox="1"/>
          <p:nvPr/>
        </p:nvSpPr>
        <p:spPr>
          <a:xfrm>
            <a:off x="834329" y="3555592"/>
            <a:ext cx="7589626"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性情、气质上的相似之处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温和善良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诚挚率真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善于自我解脱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刚强不屈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淡泊名利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不卑不亢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追求独立自在的生活。精神困境的不同根源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老渡夫的精神困境源自战乱的生活现实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独生子被抓做伕子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儿媳妇带着孙子改嫁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兵连祸结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民不聊生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老船夫的精神困境源自现代文明对传统的冲击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为孙女翠翠的未来而担心。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182108"/>
            <a:ext cx="7592186" cy="270824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93239" y="2376069"/>
            <a:ext cx="7589626"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本题将文本人物老渡夫与课内人物老船夫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翠翠的爷爷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解答时应先答出两个人物的相同之处。注意“性情、气质”的限定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即人物的性格特点。再答出不同之处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根据两人的遭遇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着重找出两人各自的“精神困境的根源”。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86221" y="2071273"/>
            <a:ext cx="7592186" cy="191190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TextBox 9"/>
          <p:cNvSpPr txBox="1"/>
          <p:nvPr/>
        </p:nvSpPr>
        <p:spPr>
          <a:xfrm>
            <a:off x="695353" y="2213653"/>
            <a:ext cx="7587066"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跟踪训练验收</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请完成子母变式练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3020"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57460" y="2273964"/>
          <a:ext cx="7480935" cy="2517140"/>
        </p:xfrm>
        <a:graphic>
          <a:graphicData uri="http://schemas.openxmlformats.org/drawingml/2006/table">
            <a:tbl>
              <a:tblPr/>
              <a:tblGrid>
                <a:gridCol w="498475"/>
                <a:gridCol w="6982460"/>
              </a:tblGrid>
              <a:tr h="497840">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独白式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以人物在特定环境中的心理活动为线索叙述故事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推动情节的发展。这种形式便于抒发人物内心深处的情感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表达对事件、人物的思考。能使结构严谨、自然</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抑扬式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假如“扬”是主体</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却先在“抑”上着笔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突然一转归于“扬”。或者相反。用这种方法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使情节多变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造成鲜明对比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使读者产生恍然大悟的感觉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可以给读者留下较深刻的印象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6"/>
            <a:ext cx="9127992" cy="5135501"/>
          </a:xfrm>
          <a:prstGeom prst="rect">
            <a:avLst/>
          </a:prstGeom>
        </p:spPr>
      </p:pic>
      <p:sp>
        <p:nvSpPr>
          <p:cNvPr id="18" name="TextBox 17"/>
          <p:cNvSpPr txBox="1"/>
          <p:nvPr/>
        </p:nvSpPr>
        <p:spPr>
          <a:xfrm>
            <a:off x="2881830" y="1928056"/>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微突破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2881830" y="2288174"/>
            <a:ext cx="5529458" cy="1276350"/>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三步骤</a:t>
            </a:r>
            <a:r>
              <a:rPr lang="en-US" altLang="zh-CN" sz="3850" b="1" dirty="0">
                <a:latin typeface="微软雅黑" panose="020B0503020204020204" charset="-122"/>
                <a:ea typeface="微软雅黑" panose="020B0503020204020204" charset="-122"/>
              </a:rPr>
              <a:t>,</a:t>
            </a:r>
            <a:r>
              <a:rPr lang="zh-CN" altLang="en-US" sz="3850" b="1" dirty="0">
                <a:latin typeface="微软雅黑" panose="020B0503020204020204" charset="-122"/>
                <a:ea typeface="微软雅黑" panose="020B0503020204020204" charset="-122"/>
              </a:rPr>
              <a:t>解答小说综合性选择题</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56931" y="2042739"/>
          <a:ext cx="8230235" cy="3100070"/>
        </p:xfrm>
        <a:graphic>
          <a:graphicData uri="http://schemas.openxmlformats.org/drawingml/2006/table">
            <a:tbl>
              <a:tblPr firstRow="1" firstCol="1" bandRow="1">
                <a:tableStyleId>{5940675A-B579-460E-94D1-54222C63F5DA}</a:tableStyleId>
              </a:tblPr>
              <a:tblGrid>
                <a:gridCol w="479425"/>
                <a:gridCol w="7750810"/>
              </a:tblGrid>
              <a:tr h="1087755">
                <a:tc>
                  <a:txBody>
                    <a:bodyPr/>
                    <a:lstStyle/>
                    <a:p>
                      <a:pPr algn="ctr">
                        <a:lnSpc>
                          <a:spcPct val="140000"/>
                        </a:lnSpc>
                        <a:spcAft>
                          <a:spcPts val="0"/>
                        </a:spcAft>
                      </a:pPr>
                      <a:r>
                        <a:rPr lang="zh-CN" sz="1695" kern="100">
                          <a:effectLst/>
                          <a:latin typeface="微软雅黑" panose="020B0503020204020204" charset="-122"/>
                          <a:ea typeface="微软雅黑" panose="020B0503020204020204" charset="-122"/>
                        </a:rPr>
                        <a:t>步骤一</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40000"/>
                        </a:lnSpc>
                        <a:spcAft>
                          <a:spcPts val="0"/>
                        </a:spcAft>
                      </a:pPr>
                      <a:r>
                        <a:rPr lang="zh-CN" sz="1695" kern="100">
                          <a:effectLst/>
                          <a:latin typeface="微软雅黑" panose="020B0503020204020204" charset="-122"/>
                          <a:ea typeface="微软雅黑" panose="020B0503020204020204" charset="-122"/>
                        </a:rPr>
                        <a:t>　浏览选项标敏感点。题干中已经明确的各个选项的敏感点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考查点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就是题干要求的“内容”“艺术特色”等。快速浏览各选项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把与它们相关的核心词语标注出来</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1087755">
                <a:tc>
                  <a:txBody>
                    <a:bodyPr/>
                    <a:lstStyle/>
                    <a:p>
                      <a:pPr algn="ctr">
                        <a:lnSpc>
                          <a:spcPct val="140000"/>
                        </a:lnSpc>
                        <a:spcAft>
                          <a:spcPts val="0"/>
                        </a:spcAft>
                      </a:pPr>
                      <a:r>
                        <a:rPr lang="zh-CN" sz="1695" kern="100">
                          <a:effectLst/>
                          <a:latin typeface="微软雅黑" panose="020B0503020204020204" charset="-122"/>
                          <a:ea typeface="微软雅黑" panose="020B0503020204020204" charset="-122"/>
                        </a:rPr>
                        <a:t>步骤二</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40000"/>
                        </a:lnSpc>
                        <a:spcAft>
                          <a:spcPts val="0"/>
                        </a:spcAft>
                      </a:pPr>
                      <a:r>
                        <a:rPr lang="zh-CN" sz="1695" kern="100" dirty="0">
                          <a:effectLst/>
                          <a:latin typeface="微软雅黑" panose="020B0503020204020204" charset="-122"/>
                          <a:ea typeface="微软雅黑" panose="020B0503020204020204" charset="-122"/>
                        </a:rPr>
                        <a:t>　回归原文找对应句。根据选项内容回归原文寻找对应句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筛选信息类的选项要注意是否改变了原文意思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评价赏析类的选项要特别关注标注的敏感点是否有原文依据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924560">
                <a:tc>
                  <a:txBody>
                    <a:bodyPr/>
                    <a:lstStyle/>
                    <a:p>
                      <a:pPr algn="ctr">
                        <a:lnSpc>
                          <a:spcPct val="140000"/>
                        </a:lnSpc>
                        <a:spcAft>
                          <a:spcPts val="0"/>
                        </a:spcAft>
                      </a:pPr>
                      <a:r>
                        <a:rPr lang="zh-CN" sz="1695" kern="100">
                          <a:effectLst/>
                          <a:latin typeface="微软雅黑" panose="020B0503020204020204" charset="-122"/>
                          <a:ea typeface="微软雅黑" panose="020B0503020204020204" charset="-122"/>
                        </a:rPr>
                        <a:t>步骤三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40000"/>
                        </a:lnSpc>
                        <a:spcAft>
                          <a:spcPts val="0"/>
                        </a:spcAft>
                      </a:pPr>
                      <a:r>
                        <a:rPr lang="zh-CN" sz="1695" kern="100" dirty="0">
                          <a:effectLst/>
                          <a:latin typeface="微软雅黑" panose="020B0503020204020204" charset="-122"/>
                          <a:ea typeface="微软雅黑" panose="020B0503020204020204" charset="-122"/>
                        </a:rPr>
                        <a:t>　逐步排除定答案。根据“知识性错误”优先的原则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先将有“知识性错误”的选项挑选出来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然后再考虑赏析不当的选项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最后确定答案</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 name="Rectangle 1"/>
          <p:cNvSpPr>
            <a:spLocks noChangeArrowheads="1"/>
          </p:cNvSpPr>
          <p:nvPr/>
        </p:nvSpPr>
        <p:spPr bwMode="auto">
          <a:xfrm>
            <a:off x="456931" y="3689900"/>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59095" y="1544808"/>
            <a:ext cx="7614556"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典型例题</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塾师老汪</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老汪在开封上过七年学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也算有学问了。老汪瘦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留个分头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穿上长衫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像个读书人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但老汪嘴笨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又有些结巴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并不适合教书。也许他肚子里有东西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但像茶壶里煮饺子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倒不出来。头几年教私塾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每到一家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教不到三个月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就被人辞退了。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人问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你有学问吗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老汪红着脸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拿纸笔来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我给你做一篇述论。”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咋说不出来呢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4783" y="1627934"/>
            <a:ext cx="7614556" cy="382968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老汪叹息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我跟你说不清楚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躁人之辞多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吉人之辞寡。”</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但不管辞之多寡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学堂上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中“四海困穷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天禄永终”一句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哪有翻来覆去讲十天还讲不清楚的道理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自己讲不清楚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动不动还跟学生急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啥叫朽木不可雕呢</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圣人指的就是你们。”</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四处流落七八年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老汪终于在镇上落下了脚。</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老汪的私塾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设在东家老范的牛屋。老汪亲题了一块匾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种桃书屋”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挂在牛屋的门楣上。老范自家设私塾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允许别家孩子来随听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不用交束脩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自带干粮就行了。十里八乡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便有许多孩子来随听。由于老汪讲文讲不清楚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徒儿们十有八个与他作对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何况十有八个本也没想听学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只是借此躲开家中活计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图个安逸罢了。但老汪是个认真的人</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便平添了许多烦恼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往往讲着讲着就不讲了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我讲你们也不懂。”</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572517"/>
            <a:ext cx="7728169" cy="416941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如讲到“有朋自远方来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不亦乐乎”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徒儿们以为远道来了朋友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孔子高兴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而老汪说高兴个啥呀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恰恰是圣人伤了心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如果身边有朋友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心里的话都说完了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远道来个人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不是添堵吗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恰恰是身边没朋友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才把这个远道来的人当朋友呢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这个远道来的人</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是不是朋友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还两说着呢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只不过借着这话儿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拐着弯骂人罢了。徒儿们都说孔子不是东西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老汪一个人伤心地流下了眼泪。</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老汪教学之余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有个癖好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每月两次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阴历十五和三十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中午时分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爱一个人四处乱走。拽开大步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一路走去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见人也不打招呼。有时顺着大路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有时在野地里。夏天走出一头汗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冬天也走出一头汗。大家一开始觉得他是乱走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但月月如此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年年如此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也就不是乱走了。十五或三十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偶尔刮大风下大雨不能走了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老汪会被憋得满头青筋。一天中午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东家老范从各村起租子回来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老汪身披褂子正要出门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两人在门口碰上了。老范想起今天是阴历十五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便拦住老汪问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这一年一年的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到底走个啥呢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572517"/>
            <a:ext cx="7614556" cy="348932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没法给你说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说也说不清。”</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这年端午节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老范招待老汪吃饭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吃着吃着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又说到走上。老汪喝多了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趴到桌角上哭着说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总想一个人。半个月积得憋得慌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走走散散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也就好了。”</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这下老范明白了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怕不是你爹吧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当年供你上学不容易。”</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老汪哭着摇头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不会是他。”</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如果是活着的人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找谁一趟不就完了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老汪摇头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找不得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找不得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当年就是因为个找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我差点丢了命。”</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老范心里一惊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不再问了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大中午的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野地里不干净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别碰着无常。”</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老汪摇头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缘溪行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忘路之远近。”</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572517"/>
            <a:ext cx="7614556" cy="382968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又说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碰到无常也不怕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他要让我走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我就跟他走了。”</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老汪的老婆叫银瓶。银瓶不识字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但跟老汪一起张罗私塾。老汪嘴笨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银瓶嘴却能说。但她说的不是学堂的事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尽是些东邻西舍的闲话。嘴像刮风似的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想起什么说什么</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人劝老汪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你是有学问的人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你老婆那个嘴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你也劝劝。”</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老汪一声叹息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一个人说正经话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说得不对可以劝他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一个人胡言乱语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何劝之有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银瓶除了嘴能说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还爱占人便宜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不占便宜就觉得吃亏。逛一趟集市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买人几棵葱</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非拿人两头蒜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买人二尺布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非搭两绺线。夏秋两季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爱到地里拾庄稼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碰到谁家还没收的庄稼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也顺手牵羊捋上两把。从学堂出南门离东家老范的地亩最近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所以捋拿老范的庄稼最多。一次老范到后院牲口棚看牲口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管家老季跟了过来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把老汪辞了吧。”</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572517"/>
            <a:ext cx="7614556" cy="416941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老范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老汪教书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娃儿们都听不懂。”</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 老范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不懂才教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懂还教个啥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不为老汪。”</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为他老婆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爱偷庄稼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是个贼。”</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老范挥挥手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娘们儿家。”</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又说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贼就贼吧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我五十顷地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还养不起一个贼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这话被喂牲口的老宋听到了。老宋也有一个娃跟着老汪学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老宋便把这话又学给了老汪。没想到老汪潸然泪下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啥叫有朋自远方来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这就叫有朋自远方来。”</a:t>
            </a:r>
            <a:endParaRPr lang="zh-CN" altLang="en-US" sz="1695" dirty="0">
              <a:latin typeface="微软雅黑" panose="020B0503020204020204" charset="-122"/>
              <a:ea typeface="微软雅黑" panose="020B0503020204020204" charset="-122"/>
            </a:endParaRPr>
          </a:p>
          <a:p>
            <a:pPr indent="1080135"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选自刘震云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一句顶一万句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348932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下列对本文相关内容和艺术特色的分析和鉴赏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文中老汪每月两次的“乱走”令人备感困惑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直到端午节老汪酒后吐真言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暴露内心秘密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说出“总想一个人”时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才让人明白了部分真相。</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本文在人物关系的参照之中塑造老汪的形象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如他对学生、银瓶及老范等不同的人就有不同的言谈、态度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很好地表现了他的个性。</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本文以白话口语为主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又掺入了方言和文言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读来别有风味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这样的语言既契合老汪的身份和生活环境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也暗合他的尴尬处境。</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本文虽只是选段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但故事情节相对完整。作者以简约沉稳的白描手法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生动地塑造了人物群像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展开了一幅北方村镇的风俗画卷。</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431165"/>
          </a:xfrm>
          <a:prstGeom prst="rect">
            <a:avLst/>
          </a:prstGeom>
          <a:noFill/>
        </p:spPr>
        <p:txBody>
          <a:bodyPr wrap="square" rtlCol="0">
            <a:spAutoFit/>
          </a:bodyPr>
          <a:lstStyle/>
          <a:p>
            <a:pPr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答题演示</a:t>
            </a:r>
            <a:r>
              <a:rPr lang="en-US" altLang="zh-CN" sz="1695" b="1"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48260" y="1988147"/>
          <a:ext cx="7619365" cy="3010535"/>
        </p:xfrm>
        <a:graphic>
          <a:graphicData uri="http://schemas.openxmlformats.org/drawingml/2006/table">
            <a:tbl>
              <a:tblPr firstRow="1" firstCol="1" bandRow="1">
                <a:tableStyleId>{5940675A-B579-460E-94D1-54222C63F5DA}</a:tableStyleId>
              </a:tblPr>
              <a:tblGrid>
                <a:gridCol w="2770505"/>
                <a:gridCol w="3891915"/>
                <a:gridCol w="956945"/>
              </a:tblGrid>
              <a:tr h="6546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3558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A.</a:t>
                      </a:r>
                      <a:r>
                        <a:rPr lang="zh-CN" altLang="en-US" sz="1695" kern="100" dirty="0">
                          <a:effectLst/>
                          <a:latin typeface="微软雅黑" panose="020B0503020204020204" charset="-122"/>
                          <a:ea typeface="微软雅黑" panose="020B0503020204020204" charset="-122"/>
                        </a:rPr>
                        <a:t>文中老汪每月两次的“乱走”令人备感困惑</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直到端午节老汪酒后吐真言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暴露内心秘密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说出“总想一个人”时</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才让人明白了部分真相</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老汪教学之余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有个癖好</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每月两次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爱一个人四处乱走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老范想起今天是阴历十五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便拦住老汪问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这一年一年的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到底走个啥呢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老汪喝多了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这下老范明白了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怕不是你爹吧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当年供你上学不容易。”老汪哭着摇头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不会是他。”</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老范心里一惊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不再问了</a:t>
                      </a:r>
                      <a:r>
                        <a:rPr lang="en-US" altLang="zh-CN"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符合原文</a:t>
                      </a:r>
                      <a:r>
                        <a:rPr lang="en-US" alt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明白了部分真相”表述准确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老范并没有明白全部真相</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 name="矩形 2"/>
          <p:cNvSpPr/>
          <p:nvPr/>
        </p:nvSpPr>
        <p:spPr>
          <a:xfrm>
            <a:off x="2105986" y="2985661"/>
            <a:ext cx="942096" cy="3153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1662647" y="3955465"/>
            <a:ext cx="1607105" cy="3047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91959" y="2098982"/>
            <a:ext cx="7592186" cy="2493784"/>
            <a:chOff x="2081334" y="2772718"/>
            <a:chExt cx="19730192" cy="6480720"/>
          </a:xfrm>
        </p:grpSpPr>
        <p:sp>
          <p:nvSpPr>
            <p:cNvPr id="13" name="TextBox 12"/>
            <p:cNvSpPr txBox="1"/>
            <p:nvPr/>
          </p:nvSpPr>
          <p:spPr>
            <a:xfrm>
              <a:off x="2081334" y="2772718"/>
              <a:ext cx="19730192" cy="11204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小说常用开头方式及作用</a:t>
              </a:r>
              <a:endParaRPr lang="en-US" altLang="zh-CN" sz="1695" dirty="0">
                <a:latin typeface="微软雅黑" panose="020B0503020204020204" charset="-122"/>
                <a:ea typeface="微软雅黑" panose="020B0503020204020204" charset="-122"/>
              </a:endParaRPr>
            </a:p>
          </p:txBody>
        </p:sp>
        <p:pic>
          <p:nvPicPr>
            <p:cNvPr id="15" name="YWCS31.EPS" descr="id:2147497351;FounderCES"/>
            <p:cNvPicPr/>
            <p:nvPr/>
          </p:nvPicPr>
          <p:blipFill>
            <a:blip r:embed="rId1" cstate="print"/>
            <a:stretch>
              <a:fillRect/>
            </a:stretch>
          </p:blipFill>
          <p:spPr>
            <a:xfrm>
              <a:off x="2592612" y="4068862"/>
              <a:ext cx="10225136" cy="518457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48260" y="1988147"/>
          <a:ext cx="7619365" cy="3686810"/>
        </p:xfrm>
        <a:graphic>
          <a:graphicData uri="http://schemas.openxmlformats.org/drawingml/2006/table">
            <a:tbl>
              <a:tblPr firstRow="1" firstCol="1" bandRow="1">
                <a:tableStyleId>{5940675A-B579-460E-94D1-54222C63F5DA}</a:tableStyleId>
              </a:tblPr>
              <a:tblGrid>
                <a:gridCol w="2770505"/>
                <a:gridCol w="3891915"/>
                <a:gridCol w="956945"/>
              </a:tblGrid>
              <a:tr h="65786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30289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B.</a:t>
                      </a:r>
                      <a:r>
                        <a:rPr lang="zh-CN" altLang="en-US" sz="1695" kern="100" dirty="0">
                          <a:effectLst/>
                          <a:latin typeface="微软雅黑" panose="020B0503020204020204" charset="-122"/>
                          <a:ea typeface="微软雅黑" panose="020B0503020204020204" charset="-122"/>
                        </a:rPr>
                        <a:t>本文在人物关系的参照之中塑造老汪的形象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如他对学生、银瓶及老范等不同的人就有不同的言谈、态度</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很好地表现了他的个性</a:t>
                      </a:r>
                      <a:endParaRPr lang="zh-CN" altLang="en-US" sz="1695" kern="100" dirty="0">
                        <a:effectLst/>
                        <a:latin typeface="微软雅黑" panose="020B0503020204020204" charset="-122"/>
                        <a:ea typeface="微软雅黑" panose="020B0503020204020204" charset="-122"/>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①自己讲不清楚</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动不动还跟学生急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啥叫朽木不可雕呢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圣人指的就是你们。”</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②人劝老汪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你是有学问的人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你老婆那个嘴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你也劝劝。”</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老汪一声叹息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一个人说正经话</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说得不对可以劝他</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一个人胡言乱语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何劝之有</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符合原文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1884317" y="3013369"/>
            <a:ext cx="1607105" cy="2561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748260" y="3269477"/>
            <a:ext cx="479016" cy="33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1413269" y="4010883"/>
            <a:ext cx="1772575"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6" grpId="0" bldLvl="0" animBg="1"/>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48260" y="1988147"/>
          <a:ext cx="7619365" cy="2169795"/>
        </p:xfrm>
        <a:graphic>
          <a:graphicData uri="http://schemas.openxmlformats.org/drawingml/2006/table">
            <a:tbl>
              <a:tblPr firstRow="1" firstCol="1" bandRow="1">
                <a:tableStyleId>{5940675A-B579-460E-94D1-54222C63F5DA}</a:tableStyleId>
              </a:tblPr>
              <a:tblGrid>
                <a:gridCol w="2770505"/>
                <a:gridCol w="3891915"/>
                <a:gridCol w="956945"/>
              </a:tblGrid>
              <a:tr h="48704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6827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C.</a:t>
                      </a:r>
                      <a:r>
                        <a:rPr lang="zh-CN" altLang="en-US" sz="1695" kern="100" dirty="0">
                          <a:effectLst/>
                          <a:latin typeface="微软雅黑" panose="020B0503020204020204" charset="-122"/>
                          <a:ea typeface="微软雅黑" panose="020B0503020204020204" charset="-122"/>
                        </a:rPr>
                        <a:t>本文以白话口语为主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又掺入了方言和文言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读来别有风味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同时</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这样的语言既契合老汪的身份和生活环境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也暗合他的尴尬处境</a:t>
                      </a:r>
                      <a:endParaRPr lang="zh-CN" altLang="en-US" sz="1695" kern="100" dirty="0">
                        <a:effectLst/>
                        <a:latin typeface="微软雅黑" panose="020B0503020204020204" charset="-122"/>
                        <a:ea typeface="微软雅黑" panose="020B0503020204020204" charset="-122"/>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老范心里一惊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不再问了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只是说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大中午的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野地里不干净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别碰着无常。”</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老汪摇头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缘溪行</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忘路之远近。”</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又说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碰到无常也不怕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他要让我走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我就跟他走了。”</a:t>
                      </a:r>
                      <a:endParaRPr lang="zh-CN" altLang="en-US" sz="1695" kern="100" dirty="0">
                        <a:effectLst/>
                        <a:latin typeface="微软雅黑" panose="020B0503020204020204" charset="-122"/>
                        <a:ea typeface="微软雅黑" panose="020B0503020204020204" charset="-122"/>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符合原文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1634938" y="2320652"/>
            <a:ext cx="1551688"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矩形 4"/>
          <p:cNvSpPr/>
          <p:nvPr/>
        </p:nvSpPr>
        <p:spPr>
          <a:xfrm>
            <a:off x="1440828" y="3351228"/>
            <a:ext cx="1551836"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1451879" y="2625448"/>
            <a:ext cx="1097446" cy="3602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48260" y="1988147"/>
          <a:ext cx="7619365" cy="3686810"/>
        </p:xfrm>
        <a:graphic>
          <a:graphicData uri="http://schemas.openxmlformats.org/drawingml/2006/table">
            <a:tbl>
              <a:tblPr firstRow="1" firstCol="1" bandRow="1">
                <a:tableStyleId>{5940675A-B579-460E-94D1-54222C63F5DA}</a:tableStyleId>
              </a:tblPr>
              <a:tblGrid>
                <a:gridCol w="2077720"/>
                <a:gridCol w="2576830"/>
                <a:gridCol w="2964815"/>
              </a:tblGrid>
              <a:tr h="65786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30289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D.</a:t>
                      </a:r>
                      <a:r>
                        <a:rPr lang="zh-CN" altLang="en-US" sz="1695" kern="100" dirty="0">
                          <a:effectLst/>
                          <a:latin typeface="微软雅黑" panose="020B0503020204020204" charset="-122"/>
                          <a:ea typeface="微软雅黑" panose="020B0503020204020204" charset="-122"/>
                        </a:rPr>
                        <a:t>本文虽只是选段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但故事情节相对完整。作者以简约沉稳的白描手法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生动地塑造了人物群像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展开了一幅北方村镇的风俗画卷</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每月两次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阴历十五和三十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中午时分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爱一个人四处乱走。拽开大步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一路走去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见人也不打招呼。有时顺着大路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有时在野地里。夏天走出一头汗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冬天也走出一头汗。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十五或三十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偶尔刮大风下大雨不能走了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老汪会被憋得满头青筋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不符合原文。白描手法是用最精练的文字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粗线条勾勒出人物的精神面貌。而老汪“乱走”等内容写得很细致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运用的不是白描手法。“塑造了人物群像”不确切</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虽然银瓶、老范等形象跃然纸上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但仍然以老汪为中心。至于“风俗画卷”</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在全文中并未呈现</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775968" y="3622961"/>
            <a:ext cx="665009" cy="3047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矩形 4"/>
          <p:cNvSpPr/>
          <p:nvPr/>
        </p:nvSpPr>
        <p:spPr>
          <a:xfrm>
            <a:off x="2577034" y="3345874"/>
            <a:ext cx="249378"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803677" y="3955465"/>
            <a:ext cx="858970" cy="3047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矩形 6"/>
          <p:cNvSpPr/>
          <p:nvPr/>
        </p:nvSpPr>
        <p:spPr>
          <a:xfrm>
            <a:off x="1884317" y="4315679"/>
            <a:ext cx="817407" cy="3047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7" grpId="0" bldLvl="0" animBg="1"/>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54299" y="1600225"/>
            <a:ext cx="753420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塾师老汪</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下列对本文相关内容和艺术特色的分析和鉴赏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开头介绍老汪的形象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目的是说他“像个读书人”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但又说他“不适合教书”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主要原因或许是他肚里有学问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但说不出来。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老汪的老婆银瓶的嘴像刮风似的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人劝老汪“你老婆那个嘴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你也劝劝”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老汪打心眼儿里就不愿意劝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他认为他老婆说的都是胡言乱语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没什么可劝的。</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老汪教学之余的乱走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其实没有规律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虽然有相对稳定的次数、时间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走的地点就是大路、野地里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但走的方式跟常人迥然不同。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小说的内容总体来看一波三折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从介绍老汪到老汪在老范家的私塾教学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再到老汪的乱走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然后介绍他老婆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最后写老汪感动。</a:t>
            </a:r>
            <a:endParaRPr lang="zh-CN" altLang="en-US"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98526" y="2008733"/>
            <a:ext cx="7536769" cy="202273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
          <p:cNvSpPr txBox="1"/>
          <p:nvPr/>
        </p:nvSpPr>
        <p:spPr>
          <a:xfrm>
            <a:off x="824058" y="2109470"/>
            <a:ext cx="7485704"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本题考查对小说内容的分析和理解能力。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互相矛盾。“其实没有规律”的说法错误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结合相关段落可知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次数、时间”都相对稳定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其实是有规律的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走的方式跟常人迥然不同”错误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原文只说“拽开大步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一路走去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见人也不打招呼”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这并不存在“迥然不同”。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54299" y="1600225"/>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下列对本文相关内容和艺术特色的分析和鉴赏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小说中的老汪一出口就是经典文句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如“躁人之辞多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吉人之辞寡”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意思是作为乡村塾师的他是个吉利之人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谁用他谁就吉星高照。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塾师老汪是个认真的人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教学时孩子们不听使他平添了许多烦恼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有时讲着讲着就不讲了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是他发现自己讲了孩子们也不懂。</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小说的语言十分独特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一是人物之间通俗易懂的对话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二是叙述性的语言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能感染读者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显示出作者驾驭语言的功力之深。</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小说通过塑造一个口拙心诚、认真教学、急躁却孤独的教书先生的形象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表现了底层人物内心的情感世界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表现了他们对“有朋”人生的向往。</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98526" y="2008733"/>
            <a:ext cx="7536769" cy="202273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
          <p:cNvSpPr txBox="1"/>
          <p:nvPr/>
        </p:nvSpPr>
        <p:spPr>
          <a:xfrm>
            <a:off x="824058" y="2109470"/>
            <a:ext cx="7485704"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本题考查对小说内容的分析和理解能力。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他是个吉利之人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谁用他谁就吉星高照”分析错误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跟前面“躁人”相对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吉人”可以理解为不急躁的人。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雪猴子</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陈　毓</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小雪这天无雪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有霾。微信朋友圈里一片雾霾爆表声。</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舞阳想起十年前接母亲从陕南老家到西安小住。汽车翻越秦岭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临近城市的     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会有一条蓝灰分明的天际线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呈圆形笼罩在城市上空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这让舞阳的母亲吃惊。她惊叹平原上的那片暗沉为锅盖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她说这城就像在锅盖下盖着。后来舞阳每次心情不好的时候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就想起头顶的天空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觉得自己是在锅盖底下。但这几年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再从秦岭山区进入城市的时候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被母亲形容为锅盖的那片灰和蓝没分界了。天气特别恶劣的时候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她向南开车穿越十几个隧道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才能把那片灰色抛在身后。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今天就是这样的天气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雾霾天。高速路封了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航班不能正点起落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私家车限行一半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中小学校停课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但这些并没使眼前这场霾消散。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停课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小学三年级的喜洲简直要欢庆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他冲到眉头紧锁的舞阳跟前说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我想放炮。 </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但第二天喜洲就不欢乐了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停课不停学”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比霾重的是桌上的作业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作业比平时多出几倍。他几乎一天都埋头在桌前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写作业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写作业。</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第三天当然继续停课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周末嘛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喜洲呆呆的。舞阳心里不安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她顺着喜洲的目光看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看见黑沉沉的天空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对面脏脏的屋檐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灰蒙蒙的窗子一律紧闭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死寂寂的。舞阳有点难过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她小声对喜洲说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作业可以稍后做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先过来和妈妈一起做个游戏好不好</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喜洲忽然说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扑鸽没来。三天了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扑鸽都没来。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舞阳喜欢在阳台空调板上放米放菜叶放馒头粒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所以有对扑鸽几乎每天都来。     现在不见扑鸽的踪影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是霾的缘故吗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喜洲站在窗前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自言自语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下雪后扑鸽就能回来了。是的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雪一下就好了。舞阳说。</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舞阳想把喜洲从窗边喊过来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喜洲过来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我给你讲个故事。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这一说舞阳惊了一下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她有多久没给喜洲讲过故事了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喜洲欢喜地走过来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舞阳就讲雪猴子的故事。</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13097" y="1973187"/>
            <a:ext cx="7614556" cy="416941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天　嚣</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赵长天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像浪一样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梗着头向钢架房冲撞。钢架房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便发疟疾般地一阵阵战栗、摇晃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像是随时都要散架。</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难忍难挨的渴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使人的思想退化得十分简单、十分原始。欲望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分解成最简单的元素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只要有一杯水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哪怕半杯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一口也好哇</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空气失去了气体的性质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像液体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厚重而凝滞。粉尘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被风化成的极细极小的砂粒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从昏天黑地的旷野钻入小屋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在人的五脏六腑间自由遨游。它无情地和人体争夺着仅有的一点水分。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800898" y="1932730"/>
            <a:ext cx="7592186" cy="2659335"/>
            <a:chOff x="2081334" y="2772718"/>
            <a:chExt cx="19730192" cy="6910948"/>
          </a:xfrm>
        </p:grpSpPr>
        <p:sp>
          <p:nvSpPr>
            <p:cNvPr id="13" name="TextBox 12"/>
            <p:cNvSpPr txBox="1"/>
            <p:nvPr/>
          </p:nvSpPr>
          <p:spPr>
            <a:xfrm>
              <a:off x="2081334" y="2772718"/>
              <a:ext cx="19730192" cy="11204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小说中间情节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的作用</a:t>
              </a:r>
              <a:endParaRPr lang="en-US" altLang="zh-CN" sz="1695" dirty="0">
                <a:latin typeface="微软雅黑" panose="020B0503020204020204" charset="-122"/>
                <a:ea typeface="微软雅黑" panose="020B0503020204020204" charset="-122"/>
              </a:endParaRPr>
            </a:p>
          </p:txBody>
        </p:sp>
        <p:pic>
          <p:nvPicPr>
            <p:cNvPr id="14" name="YWCS32.EPS" descr="id:2147497358;FounderCES"/>
            <p:cNvPicPr/>
            <p:nvPr/>
          </p:nvPicPr>
          <p:blipFill>
            <a:blip r:embed="rId1" cstate="print"/>
            <a:stretch>
              <a:fillRect/>
            </a:stretch>
          </p:blipFill>
          <p:spPr>
            <a:xfrm>
              <a:off x="2232572" y="3887304"/>
              <a:ext cx="11665296" cy="579636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说有个镇子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镇子后面的山上有汪温泉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温泉附近的林子里住着一群猴子。冬天寒冷的时候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猴子就去温泉里待着。猴子待在温泉中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个个脸通红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它们红着脸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热腾腾地彼此嬉闹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捉虱子。猴子舍不得离开温泉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于是它们就会越来越热越来越热。热又使猴子们口渴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于是猴王率领众猴上到后山。猴王倒挂树枝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其余猴子一个牵着一个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倒挂半空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逮住一朵一朵浮在半空含着雪气的云朵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一朵一朵吃掉。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这样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那些含雪的云就不能飘到山下的小镇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小镇不下雪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镇上的人就不能看到雪花。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霾是不是因为不下雪才有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喜洲问。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要是能下雪就好了。今天节气是小雪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却没有一片雪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只有漫天霾。舞阳有气无力地回答。</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喜洲又回到摊开的作业前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却很难集中注意力。他不安地扭动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回头喊舞阳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说头疼。舞阳走到喜洲跟前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摸摸喜洲的额头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不发烧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看看喜洲的眼睛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黑白分明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再看看窗外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觉得自己也头疼。舞阳走进厨房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榨一杯柚子汁给喜洲喝。</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舞阳努力平定自己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她再不能把坏情绪带给喜洲。当初离婚的时候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舞阳得到喜洲的抚养权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就是因为喜洲的爸爸那暴烈的脾气让法庭以为他会虐待孩子。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舞阳背对窗子跏趺而坐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调息稳定情绪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她想要画一幅画。 离婚两年来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画画成为舞阳唯一的自修方法。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她在宣纸上画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笔尖落纸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一滴墨汁沁入纸中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她从那一滴墨生发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一路旖旎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一路葳蕤。不知不觉中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一尊尊菩萨像在舞阳的笔底浮现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最后舞阳在一尊菩萨的裙子边写下小小的一行字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等风来。</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此时喜洲已做完数学作业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写完了一篇名为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的作文。眼下他在画一幅画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画画从来都难不住他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今天他更有感觉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他的画就叫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雪猴子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。画面上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一群雪猴子被赶开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眼巴巴地望着温泉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温泉的两面各站着一个人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矮的分明是喜洲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另一个高大男人像是喜洲爸爸。温泉的上方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饱满的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饱含雪气的云一朵跟一朵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接踵向下面的镇子飘。</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舞阳和喜洲都看到了对方的画。他们嘻嘻哈哈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很快乐的样子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画画的乐趣使他们暂时忽略了窗外灰蒙蒙的天空。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这天夜里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在舞阳和喜洲的睡梦中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一场大雪纷纷扬扬地落下来了。</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小说第二段插叙了舞阳的回忆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不仅交代了城市空气污浊、天色越来越暗沉的环境特点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也暗示了主人公焦躁、压抑的内心感受。</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小说善于巧妙地表现人物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推进情节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如喜洲忽然说“三天了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扑鸽都没来”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不仅体现了喜洲的细心敏感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也引出了下文对雪的盼望和舞阳讲故事的情节。</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离婚后独自抚养儿子喜洲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自修克制不良情绪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用心体察儿子身心状况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用积极的方式与之沟通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这些说明舞阳是一位坚强、尽职的母亲。</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漫天的雾霾导致了生活不便、学校停课、人心烦躁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可见环境保护刻不容缓。小说借普通人家发生的平凡故事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旨在表达这一主题。</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8260" y="2126692"/>
            <a:ext cx="7536769" cy="177335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740273" y="2182108"/>
            <a:ext cx="7485704"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从小说内容看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影响人心的不仅有自然界的雾霾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还有生活和情感的阴霾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因此小说的主题并不仅仅是“环境保护”。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1"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534208"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 小说中设置了雪猴子的故事和喜洲画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雪猴子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这两个情节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颇有艺术匠心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请谈谈你的理解。</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19668" y="2874826"/>
            <a:ext cx="7536769" cy="254336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821311" y="2874826"/>
            <a:ext cx="7485704"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雪猴子的故事以艺术的方式揭示了雾霾的成因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雪猴子象征贪婪的人类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正是因为人类无休止地追求物质享受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无节制地向大自然索取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才破坏了自然的平衡。喜洲画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雪猴子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表达出他想通过自己的努力消除雾霾的朴素愿望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或答“画中出现喜洲爸爸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说明喜洲渴望得到父爱”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。②雪猴子的故事为喜洲画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雪猴子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做了铺垫。③丰富了小说情节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增强了小说的趣味性和可读性。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解答本题时要注意从内容、结构和表达效果的角度分析。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729449"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 小说以舞阳母子的梦结尾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这样安排有怎样的好处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请结合作品进行分析。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19668" y="2459195"/>
            <a:ext cx="7536769" cy="308877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893493" y="2497001"/>
            <a:ext cx="7552376"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①梦中雪落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象征对降雪的渴望。雪能驱走雾霾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引来扑鸽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让人们恢复正常的生活节奏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所以母子俩衷心期盼雪的降临。②梦中雪落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表明内心获得安宁。单亲生活的阴霾中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母子俩沟通心灵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作画自修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战胜了焦躁不安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获得了内心平静。③梦中雪落与小说开头“小雪这天无雪”呼应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使文章结构圆合。④梦中雪落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雪景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营造出宁静祥和的氛围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与前文雾霾笼罩下的暗沉、压抑形成对比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给生活增加了一抹亮色。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任意答出三点即可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如“似真似幻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亦实亦虚”等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言之成理也可酌情给分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本题要求回答小说以舞阳母子的梦结尾的好处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要注意从内容、结构和手法的角度分析。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8260" y="2126692"/>
            <a:ext cx="7536769" cy="177335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740273" y="2182108"/>
            <a:ext cx="7485704"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请完成综合提升练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十一</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1"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54826" y="1974791"/>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小说常用的结尾方式及作用</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84373" y="2431487"/>
          <a:ext cx="7886700" cy="2158365"/>
        </p:xfrm>
        <a:graphic>
          <a:graphicData uri="http://schemas.openxmlformats.org/drawingml/2006/table">
            <a:tbl>
              <a:tblPr firstRow="1" firstCol="1" bandRow="1">
                <a:tableStyleId>{5940675A-B579-460E-94D1-54222C63F5DA}</a:tableStyleId>
              </a:tblPr>
              <a:tblGrid>
                <a:gridCol w="1005840"/>
                <a:gridCol w="6880860"/>
              </a:tblGrid>
              <a:tr h="38290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出人意料</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的结局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①从结构安排上看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它使平淡的故事情节陡然生出波澜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猛烈撞击读者的心灵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产生出震撼人心的力量</a:t>
                      </a:r>
                      <a:r>
                        <a:rPr lang="en-US" altLang="zh-CN" sz="1695" kern="100" dirty="0">
                          <a:effectLst/>
                          <a:latin typeface="微软雅黑" panose="020B0503020204020204" charset="-122"/>
                          <a:ea typeface="微软雅黑" panose="020B0503020204020204" charset="-122"/>
                        </a:rPr>
                        <a:t>;②</a:t>
                      </a:r>
                      <a:r>
                        <a:rPr lang="zh-CN" altLang="en-US" sz="1695" kern="100" dirty="0">
                          <a:effectLst/>
                          <a:latin typeface="微软雅黑" panose="020B0503020204020204" charset="-122"/>
                          <a:ea typeface="微软雅黑" panose="020B0503020204020204" charset="-122"/>
                        </a:rPr>
                        <a:t>从表现手法上看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与前文的伏笔相照应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使人觉得又在情理之中</a:t>
                      </a:r>
                      <a:r>
                        <a:rPr lang="en-US" altLang="zh-CN" sz="1695" kern="100" dirty="0">
                          <a:effectLst/>
                          <a:latin typeface="微软雅黑" panose="020B0503020204020204" charset="-122"/>
                          <a:ea typeface="微软雅黑" panose="020B0503020204020204" charset="-122"/>
                        </a:rPr>
                        <a:t>;③</a:t>
                      </a:r>
                      <a:r>
                        <a:rPr lang="zh-CN" altLang="en-US" sz="1695" kern="100" dirty="0">
                          <a:effectLst/>
                          <a:latin typeface="微软雅黑" panose="020B0503020204020204" charset="-122"/>
                          <a:ea typeface="微软雅黑" panose="020B0503020204020204" charset="-122"/>
                        </a:rPr>
                        <a:t>突出人物形象</a:t>
                      </a:r>
                      <a:r>
                        <a:rPr lang="en-US" altLang="zh-CN" sz="1695" kern="100" dirty="0">
                          <a:effectLst/>
                          <a:latin typeface="微软雅黑" panose="020B0503020204020204" charset="-122"/>
                          <a:ea typeface="微软雅黑" panose="020B0503020204020204" charset="-122"/>
                        </a:rPr>
                        <a:t>;④</a:t>
                      </a:r>
                      <a:r>
                        <a:rPr lang="zh-CN" altLang="en-US" sz="1695" kern="100" dirty="0">
                          <a:effectLst/>
                          <a:latin typeface="微软雅黑" panose="020B0503020204020204" charset="-122"/>
                          <a:ea typeface="微软雅黑" panose="020B0503020204020204" charset="-122"/>
                        </a:rPr>
                        <a:t>突出文章主旨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6581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令人伤感</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的结局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①从主题上看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能更好地深化主题</a:t>
                      </a:r>
                      <a:r>
                        <a:rPr lang="en-US" altLang="zh-CN" sz="1695" kern="100" dirty="0">
                          <a:effectLst/>
                          <a:latin typeface="微软雅黑" panose="020B0503020204020204" charset="-122"/>
                          <a:ea typeface="微软雅黑" panose="020B0503020204020204" charset="-122"/>
                        </a:rPr>
                        <a:t>;②</a:t>
                      </a:r>
                      <a:r>
                        <a:rPr lang="zh-CN" altLang="en-US" sz="1695" kern="100" dirty="0">
                          <a:effectLst/>
                          <a:latin typeface="微软雅黑" panose="020B0503020204020204" charset="-122"/>
                          <a:ea typeface="微软雅黑" panose="020B0503020204020204" charset="-122"/>
                        </a:rPr>
                        <a:t>从表现人物性格上看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能更好地塑造人物性格</a:t>
                      </a:r>
                      <a:r>
                        <a:rPr lang="en-US" altLang="zh-CN" sz="1695" kern="100" dirty="0">
                          <a:effectLst/>
                          <a:latin typeface="微软雅黑" panose="020B0503020204020204" charset="-122"/>
                          <a:ea typeface="微软雅黑" panose="020B0503020204020204" charset="-122"/>
                        </a:rPr>
                        <a:t>;③</a:t>
                      </a:r>
                      <a:r>
                        <a:rPr lang="zh-CN" altLang="en-US" sz="1695" kern="100" dirty="0">
                          <a:effectLst/>
                          <a:latin typeface="微软雅黑" panose="020B0503020204020204" charset="-122"/>
                          <a:ea typeface="微软雅黑" panose="020B0503020204020204" charset="-122"/>
                        </a:rPr>
                        <a:t>这种结局令人感动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令人回味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引人思考</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84373" y="2431487"/>
          <a:ext cx="7886700" cy="3023235"/>
        </p:xfrm>
        <a:graphic>
          <a:graphicData uri="http://schemas.openxmlformats.org/drawingml/2006/table">
            <a:tbl>
              <a:tblPr firstRow="1" firstCol="1" bandRow="1">
                <a:tableStyleId>{5940675A-B579-460E-94D1-54222C63F5DA}</a:tableStyleId>
              </a:tblPr>
              <a:tblGrid>
                <a:gridCol w="1005840"/>
                <a:gridCol w="6880860"/>
              </a:tblGrid>
              <a:tr h="100393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令人喜悦</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的结局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①从表达效果上看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小说的喜剧结局符合人们的阅读心理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寄托对美好生活的向往之情</a:t>
                      </a:r>
                      <a:r>
                        <a:rPr lang="en-US" altLang="zh-CN" sz="1695" kern="100" dirty="0">
                          <a:effectLst/>
                          <a:latin typeface="微软雅黑" panose="020B0503020204020204" charset="-122"/>
                          <a:ea typeface="微软雅黑" panose="020B0503020204020204" charset="-122"/>
                        </a:rPr>
                        <a:t>;②</a:t>
                      </a:r>
                      <a:r>
                        <a:rPr lang="zh-CN" altLang="en-US" sz="1695" kern="100" dirty="0">
                          <a:effectLst/>
                          <a:latin typeface="微软雅黑" panose="020B0503020204020204" charset="-122"/>
                          <a:ea typeface="微软雅黑" panose="020B0503020204020204" charset="-122"/>
                        </a:rPr>
                        <a:t>从阅读者的情感体验上看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符合人们阅读的心理预期</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容易引起读者的共鸣</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给人以欣慰、愉悦之感</a:t>
                      </a:r>
                      <a:r>
                        <a:rPr lang="en-US" altLang="zh-CN" sz="1695" kern="100" dirty="0">
                          <a:effectLst/>
                          <a:latin typeface="微软雅黑" panose="020B0503020204020204" charset="-122"/>
                          <a:ea typeface="微软雅黑" panose="020B0503020204020204" charset="-122"/>
                        </a:rPr>
                        <a:t>;③</a:t>
                      </a:r>
                      <a:r>
                        <a:rPr lang="zh-CN" altLang="en-US" sz="1695" kern="100" dirty="0">
                          <a:effectLst/>
                          <a:latin typeface="微软雅黑" panose="020B0503020204020204" charset="-122"/>
                          <a:ea typeface="微软雅黑" panose="020B0503020204020204" charset="-122"/>
                        </a:rPr>
                        <a:t>从主题上看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这样的结局凸显出的美好人性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符合大众对审美的追求</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留下空白</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的结局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耐人寻味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留下了“空白”</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让读者想象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进行艺术再创造</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48260" y="2320652"/>
            <a:ext cx="7614556" cy="77089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一、情节作用类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4" name="表格 13"/>
          <p:cNvGraphicFramePr>
            <a:graphicFrameLocks noGrp="1"/>
          </p:cNvGraphicFramePr>
          <p:nvPr/>
        </p:nvGraphicFramePr>
        <p:xfrm>
          <a:off x="859095" y="3059422"/>
          <a:ext cx="7730490" cy="2809240"/>
        </p:xfrm>
        <a:graphic>
          <a:graphicData uri="http://schemas.openxmlformats.org/drawingml/2006/table">
            <a:tbl>
              <a:tblPr/>
              <a:tblGrid>
                <a:gridCol w="526415"/>
                <a:gridCol w="7204075"/>
              </a:tblGrid>
              <a:tr h="921385">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小说叙述某一情节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情节在小说中起到什么作用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请具体说明</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题干中有某某情节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情景、段、开头、结尾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题干中有“作用”“意义”“效果”等字样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就题干中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情节的安排</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谈谈“看法”。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变式问法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深度探究作用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820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看清题目要求分析的是某一情节或某一段落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还是某一细节。</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看清是分析结构作用还是分析情节作用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5" name="TextBox 14"/>
          <p:cNvSpPr txBox="1"/>
          <p:nvPr/>
        </p:nvSpPr>
        <p:spPr>
          <a:xfrm>
            <a:off x="3907052" y="2071273"/>
            <a:ext cx="1108348" cy="35242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774021" y="2523812"/>
          <a:ext cx="7592060" cy="2692400"/>
        </p:xfrm>
        <a:graphic>
          <a:graphicData uri="http://schemas.openxmlformats.org/drawingml/2006/table">
            <a:tbl>
              <a:tblPr/>
              <a:tblGrid>
                <a:gridCol w="304800"/>
                <a:gridCol w="304800"/>
                <a:gridCol w="6982460"/>
              </a:tblGrid>
              <a:tr h="26924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考虑对结构的作用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①开头部分情节的作用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总领全文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照应题目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呼应下文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引出下文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为后文做铺垫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开门见山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直入主题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欲扬先抑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对比衬托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渲染气氛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奠定基调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埋下伏笔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设置悬念。②中间部分情节的作用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过渡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承上启下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转向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如由叙述转向议论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由写景转向抒情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由正面到反面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为下文写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做铺垫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为议论、抒情做铺垫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推动情节的发展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照应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总结上文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呼应前文。③结尾的作用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卒章显志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点明中心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戛然而止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回味深长</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点明题旨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深化主题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照应前文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结构严谨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升华感情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画龙点睛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言有尽而意无穷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以小见大。④将情节浓缩为标题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其作用有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一是起线索作用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贯穿全文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二是点明主题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TextBox 12"/>
          <p:cNvSpPr txBox="1"/>
          <p:nvPr/>
        </p:nvSpPr>
        <p:spPr>
          <a:xfrm>
            <a:off x="696060" y="1932730"/>
            <a:ext cx="7614556"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754704" y="2466406"/>
          <a:ext cx="7592060" cy="2019300"/>
        </p:xfrm>
        <a:graphic>
          <a:graphicData uri="http://schemas.openxmlformats.org/drawingml/2006/table">
            <a:tbl>
              <a:tblPr/>
              <a:tblGrid>
                <a:gridCol w="471170"/>
                <a:gridCol w="991235"/>
                <a:gridCol w="6129655"/>
              </a:tblGrid>
              <a:tr h="673100">
                <a:tc rowSpan="3">
                  <a:txBody>
                    <a:bodyPr/>
                    <a:lstStyle/>
                    <a:p>
                      <a:endParaRPr lang="en-US" altLang="zh-CN" sz="1695" dirty="0">
                        <a:latin typeface="微软雅黑" panose="020B0503020204020204" charset="-122"/>
                        <a:ea typeface="微软雅黑" panose="020B0503020204020204" charset="-122"/>
                      </a:endParaRPr>
                    </a:p>
                    <a:p>
                      <a:pPr algn="ctr"/>
                      <a:r>
                        <a:rPr lang="zh-CN" altLang="en-US" sz="1695" dirty="0">
                          <a:latin typeface="微软雅黑" panose="020B0503020204020204" charset="-122"/>
                          <a:ea typeface="微软雅黑" panose="020B0503020204020204" charset="-122"/>
                        </a:rPr>
                        <a:t>答题</a:t>
                      </a:r>
                      <a:endParaRPr lang="zh-CN" altLang="en-US" sz="1695" dirty="0">
                        <a:latin typeface="微软雅黑" panose="020B0503020204020204" charset="-122"/>
                        <a:ea typeface="微软雅黑" panose="020B0503020204020204" charset="-122"/>
                      </a:endParaRPr>
                    </a:p>
                    <a:p>
                      <a:pPr algn="ctr"/>
                      <a:r>
                        <a:rPr lang="zh-CN" altLang="en-US" sz="1695" dirty="0">
                          <a:latin typeface="微软雅黑" panose="020B0503020204020204" charset="-122"/>
                          <a:ea typeface="微软雅黑" panose="020B0503020204020204" charset="-122"/>
                        </a:rPr>
                        <a:t>思路</a:t>
                      </a:r>
                      <a:endParaRPr lang="zh-CN" altLang="en-US" sz="1695" dirty="0">
                        <a:latin typeface="微软雅黑" panose="020B0503020204020204" charset="-122"/>
                        <a:ea typeface="微软雅黑" panose="020B0503020204020204" charset="-122"/>
                      </a:endParaRPr>
                    </a:p>
                    <a:p>
                      <a:endParaRPr lang="zh-CN" altLang="en-US" sz="695" dirty="0"/>
                    </a:p>
                  </a:txBody>
                  <a:tcPr marL="35186" marR="35186" marT="17593" marB="17593"/>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考虑对人</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物的作用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或刻画了人物形象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或突出了人物的性格特点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交代人物活动的社会环境</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考虑对主</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点题和突出深化主题等作用。常用答题术语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揭示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表达、寄托、暗示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的主题、深化主题、突出主题等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考虑对读</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者的作用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吸引读者注意力、激发读者的阅读兴趣、引发读者思考等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TextBox 12"/>
          <p:cNvSpPr txBox="1"/>
          <p:nvPr/>
        </p:nvSpPr>
        <p:spPr>
          <a:xfrm>
            <a:off x="754704" y="1991373"/>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0551" y="1960439"/>
            <a:ext cx="7614556" cy="398780"/>
          </a:xfrm>
          <a:prstGeom prst="rect">
            <a:avLst/>
          </a:prstGeom>
          <a:noFill/>
        </p:spPr>
        <p:txBody>
          <a:bodyPr wrap="square" rtlCol="0">
            <a:spAutoFit/>
          </a:bodyPr>
          <a:lstStyle/>
          <a:p>
            <a:pPr algn="r">
              <a:lnSpc>
                <a:spcPct val="130000"/>
              </a:lnSpc>
              <a:spcAft>
                <a:spcPts val="0"/>
              </a:spcAft>
            </a:pPr>
            <a:r>
              <a:rPr lang="zh-CN" altLang="en-US" sz="1540" kern="100" dirty="0">
                <a:latin typeface="微软雅黑" panose="020B0503020204020204" charset="-122"/>
                <a:ea typeface="微软雅黑" panose="020B0503020204020204" charset="-122"/>
                <a:cs typeface="Courier New" panose="02070309020205020404" pitchFamily="49" charset="0"/>
              </a:rPr>
              <a:t>（续表）</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9" name="表格 8"/>
          <p:cNvGraphicFramePr>
            <a:graphicFrameLocks noGrp="1"/>
          </p:cNvGraphicFramePr>
          <p:nvPr/>
        </p:nvGraphicFramePr>
        <p:xfrm>
          <a:off x="859095" y="2320652"/>
          <a:ext cx="7592060" cy="3028950"/>
        </p:xfrm>
        <a:graphic>
          <a:graphicData uri="http://schemas.openxmlformats.org/drawingml/2006/table">
            <a:tbl>
              <a:tblPr/>
              <a:tblGrid>
                <a:gridCol w="471170"/>
                <a:gridCol w="7120890"/>
              </a:tblGrid>
              <a:tr h="30289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4" name="图片 13"/>
          <p:cNvPicPr/>
          <p:nvPr/>
        </p:nvPicPr>
        <p:blipFill>
          <a:blip r:embed="rId1" cstate="print"/>
          <a:stretch>
            <a:fillRect/>
          </a:stretch>
        </p:blipFill>
        <p:spPr>
          <a:xfrm>
            <a:off x="1828899" y="2372551"/>
            <a:ext cx="3380462" cy="890197"/>
          </a:xfrm>
          <a:prstGeom prst="rect">
            <a:avLst/>
          </a:prstGeom>
        </p:spPr>
      </p:pic>
      <p:pic>
        <p:nvPicPr>
          <p:cNvPr id="16" name="图片 15"/>
          <p:cNvPicPr/>
          <p:nvPr/>
        </p:nvPicPr>
        <p:blipFill>
          <a:blip r:embed="rId2" cstate="print"/>
          <a:stretch>
            <a:fillRect/>
          </a:stretch>
        </p:blipFill>
        <p:spPr>
          <a:xfrm>
            <a:off x="1773482" y="3390074"/>
            <a:ext cx="3629841" cy="172776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1970489"/>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标*的为本考点题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[2019·</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Ⅲ]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到梨花屯去</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何士光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这故事开场时是颇为平淡的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马车快要进梨花屯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而两个乘客也沉默时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回过头来看一看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兴许才有一点故事的意味</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一辆马车从白杨坝出来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车夫是个老人家。在一座石桥旁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他把一个中年人让到车上来。看得出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这是位下乡干部。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754256" y="1970489"/>
            <a:ext cx="7697024" cy="5188585"/>
          </a:xfrm>
          <a:prstGeom prst="rect">
            <a:avLst/>
          </a:prstGeom>
          <a:noFill/>
        </p:spPr>
        <p:txBody>
          <a:bodyPr wrap="square" rtlCol="0">
            <a:spAutoFit/>
          </a:bodyPr>
          <a:lstStyle/>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天色好晴朗。水田还没有栽上秧子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但苞谷已长得十分青葱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初夏的山野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透露着旺盛的生命力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叫人沉醉不已。碎石的马路拐弯了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爬坡了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又拐弯了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又爬坡了。不时有布谷在啼叫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车上的人似乎打起盹来了。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不知过了多久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马车停住。打盹的干部猛地抬头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看见有人正上到车上来。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来人犹豫地打招呼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似乎有些意外。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老赵同志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谢主任嗫嚅了一下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也有些突然。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车抖了一下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从横过路面的小小水沟上驶过。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谢主任把香烟掏出来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递一支给老赵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去梨花屯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语气中有和解的意味。</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老赵谨慎地回答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“去包队吗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是。胜利大队。”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754256" y="1970489"/>
            <a:ext cx="7863276" cy="4509135"/>
          </a:xfrm>
          <a:prstGeom prst="rect">
            <a:avLst/>
          </a:prstGeom>
          <a:noFill/>
        </p:spPr>
        <p:txBody>
          <a:bodyPr wrap="square" rtlCol="0">
            <a:spAutoFit/>
          </a:bodyPr>
          <a:lstStyle/>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“我也是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谢主任和蔼地笑起来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我们都是十回下乡九回在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老走梨花这一方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笑颜使气氛松动起来。三只白鹤高高飞过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不慌不忙扇动着长长的翅膀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在蓝天里显得又白又亮</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谢主任开诚布公地谈起来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我一直想找机会和你谈谈呢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为七六年秋天在梨花挖那条沟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你怕还对我有些意见呐</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你说到哪里去了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“实事求是嘛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当时我是工作队的负责人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瞎指挥是我搞的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该由我负责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有人把责任归到你头上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当然不应当</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“我也明知那条沟不该挖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一气就占了四十亩良田。但当时压力大啊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上边决定要挖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社员不同意挖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是我硬表了态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我叫挖的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我负责</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8528" y="1877799"/>
            <a:ext cx="7614556" cy="3829685"/>
            <a:chOff x="2023200" y="2629967"/>
            <a:chExt cx="19788326" cy="9952394"/>
          </a:xfrm>
        </p:grpSpPr>
        <p:sp>
          <p:nvSpPr>
            <p:cNvPr id="69" name="TextBox 68"/>
            <p:cNvSpPr txBox="1"/>
            <p:nvPr/>
          </p:nvSpPr>
          <p:spPr>
            <a:xfrm>
              <a:off x="2023200" y="2629967"/>
              <a:ext cx="19788326" cy="9952394"/>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他躺着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喉头有梗阻感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他怀疑粉尘已经在食道结成硬块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会不会引起别的疾病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比如矽肺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但他懒得想下去。疾病的威胁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似乎已退得十分遥远。</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他闭上眼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调整头部姿势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让左耳朵不受任何阻碍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他左耳听力比右耳强。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风声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丝毫没有减弱的趋势。</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他仍然充满希望地倾听。</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基地首长一定牵挂着这支小试验队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但无能为力。远隔一百公里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运水车不能出动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直升机无法起飞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在狂虐的大自然面前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人暂时还只能居于屈从的地位。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他不想再费劲去听了。目前最明智的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也许就是进入半昏迷状态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减少消耗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最大限度地保存体力。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这间屋子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便沉入无生命状态</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9" name="TextBox 8"/>
            <p:cNvSpPr txBox="1"/>
            <p:nvPr/>
          </p:nvSpPr>
          <p:spPr>
            <a:xfrm>
              <a:off x="15482044" y="2696720"/>
              <a:ext cx="1944216" cy="1250856"/>
            </a:xfrm>
            <a:prstGeom prst="rect">
              <a:avLst/>
            </a:prstGeom>
            <a:noFill/>
          </p:spPr>
          <p:txBody>
            <a:bodyPr wrap="square" rtlCol="0">
              <a:spAutoFit/>
            </a:bodyPr>
            <a:lstStyle/>
            <a:p>
              <a:r>
                <a:rPr lang="en-US" altLang="zh-CN" sz="2540" dirty="0"/>
                <a:t>· ·</a:t>
              </a:r>
              <a:endParaRPr lang="zh-CN" altLang="en-US" sz="2540"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613592" y="1970489"/>
            <a:ext cx="7948523" cy="4509135"/>
          </a:xfrm>
          <a:prstGeom prst="rect">
            <a:avLst/>
          </a:prstGeom>
          <a:noFill/>
        </p:spPr>
        <p:txBody>
          <a:bodyPr wrap="square" rtlCol="0">
            <a:spAutoFit/>
          </a:bodyPr>
          <a:lstStyle/>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这种表态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老赵想了一想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我也表过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那是因为我先表嘛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谢主任接过话头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去年报上有篇报道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你读过没有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哪一篇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谈得真好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谢主任不胜感慨地说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是基层干部座谈。总结说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上面是‘嘴巴硬’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基层干部是‘肩膀硬’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基层干部负责任。像是报道的安徽</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路转了一个大弯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在一座杉树土岗前好像到了尽头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接着又一下子在马车前重新展现出来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一直延伸到老远的山垭口</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正是这样嘛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谢主任点头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那条沟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责任由我负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我也有责任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那是分派给我的任务。如果不是我催得紧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态度那样硬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说不定就挖不成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责任归我负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526590" y="1960439"/>
            <a:ext cx="7697024" cy="3829685"/>
          </a:xfrm>
          <a:prstGeom prst="rect">
            <a:avLst/>
          </a:prstGeom>
          <a:noFill/>
        </p:spPr>
        <p:txBody>
          <a:bodyPr wrap="square" rtlCol="0">
            <a:spAutoFit/>
          </a:bodyPr>
          <a:lstStyle/>
          <a:p>
            <a:pPr indent="1115695">
              <a:lnSpc>
                <a:spcPct val="130000"/>
              </a:lnSpc>
            </a:pPr>
            <a:r>
              <a:rPr lang="zh-CN" altLang="en-US" sz="1695" dirty="0">
                <a:latin typeface="微软雅黑" panose="020B0503020204020204" charset="-122"/>
                <a:ea typeface="微软雅黑" panose="020B0503020204020204" charset="-122"/>
              </a:rPr>
              <a:t>双方都有诚恳的态度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气氛十分亲切了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甚至到了甜蜜的地步。</a:t>
            </a:r>
            <a:endParaRPr lang="zh-CN" altLang="en-US"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路旁出现了一条水沟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水欢快地流淌着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发出叫人喜悦的响声</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他们无拘无束地谈下去了。谈形势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谈这次去梨花屯纠正“定产到组”中出现的种种偏差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等等。后来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拉起家常来了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越近梨花屯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地势就越平坦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心里也越舒畅。突然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谢主任拍了拍赶车老汉的肩膀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停一停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老人家把缰收住了。</a:t>
            </a:r>
            <a:endParaRPr lang="zh-CN" altLang="en-US"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“两年多没到梨花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看看那条沟怎样了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坝子上水田一块接着一块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已经犁过了。带着铧印的泥土静静地横陈着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吸收着阳光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像刚切开的梨子一样新鲜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透着沁人心脾的气息</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看不见那条沟。</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754256" y="1970489"/>
            <a:ext cx="7697024" cy="4848860"/>
          </a:xfrm>
          <a:prstGeom prst="rect">
            <a:avLst/>
          </a:prstGeom>
          <a:noFill/>
        </p:spPr>
        <p:txBody>
          <a:bodyPr wrap="square" rtlCol="0">
            <a:spAutoFit/>
          </a:bodyPr>
          <a:lstStyle/>
          <a:p>
            <a:pPr indent="1115695">
              <a:lnSpc>
                <a:spcPct val="130000"/>
              </a:lnSpc>
            </a:pPr>
            <a:r>
              <a:rPr lang="zh-CN" altLang="en-US" sz="1695" dirty="0">
                <a:latin typeface="微软雅黑" panose="020B0503020204020204" charset="-122"/>
                <a:ea typeface="微软雅黑" panose="020B0503020204020204" charset="-122"/>
              </a:rPr>
              <a:t>谢主任问车夫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老同志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那条沟是不是在这一带</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老人家听不清。</a:t>
            </a:r>
            <a:endParaRPr lang="zh-CN" altLang="en-US"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老赵大声说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挖过一条沟啊</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老人家听懂了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点点头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是挖过一条沟。唔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大前年的事喽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立冬后开挖的。分给我们六个生产队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每个劳力摊一截。我都有一截呢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顶上头一段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是红星队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看来老人家说起话来是絮絮不休的。老赵终于打断了他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现在沟在哪里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老人家摇着头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后来填了嘛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开春过后</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谢主任问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哪个喊填的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indent="1115695" algn="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indent="1115695">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754256" y="1970489"/>
            <a:ext cx="7697024" cy="3149600"/>
          </a:xfrm>
          <a:prstGeom prst="rect">
            <a:avLst/>
          </a:prstGeom>
          <a:noFill/>
        </p:spPr>
        <p:txBody>
          <a:bodyPr wrap="square" rtlCol="0">
            <a:spAutoFit/>
          </a:bodyPr>
          <a:lstStyle/>
          <a:p>
            <a:pPr indent="111569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老人家认真地想了一回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没有哪个。是我们六个队的人商量的。总不成就让它摆在那里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沟不沟坎不坎的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先是抬那些石头。论挑抬活路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这一带的人都是好手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肩膀最硬</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像我们在乡下会碰到的许多老人家一样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这位老人也有着对往事的惊人记忆。也许平时不大有机会说话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一旦有人听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他们就会把点点滴滴说得详详细细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有几分像自言自语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牵连不断地说下去。说下去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平平静静的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像是在叙述别人的而不是自身的事情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多少波澜都化为了涓涓细流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想当初虽未必如此简单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而今却尽掩在老人家略带沙哑的嗓音里了。</a:t>
            </a:r>
            <a:endParaRPr lang="zh-CN" altLang="zh-CN" sz="1695" dirty="0">
              <a:latin typeface="微软雅黑" panose="020B0503020204020204" charset="-122"/>
              <a:ea typeface="微软雅黑" panose="020B0503020204020204" charset="-122"/>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754256" y="1970489"/>
            <a:ext cx="7697024" cy="2470150"/>
          </a:xfrm>
          <a:prstGeom prst="rect">
            <a:avLst/>
          </a:prstGeom>
          <a:noFill/>
        </p:spPr>
        <p:txBody>
          <a:bodyPr wrap="square" rtlCol="0">
            <a:spAutoFit/>
          </a:bodyPr>
          <a:lstStyle/>
          <a:p>
            <a:pPr indent="1115695">
              <a:lnSpc>
                <a:spcPct val="130000"/>
              </a:lnSpc>
            </a:pPr>
            <a:r>
              <a:rPr lang="zh-CN" altLang="en-US" sz="1695" dirty="0">
                <a:latin typeface="微软雅黑" panose="020B0503020204020204" charset="-122"/>
                <a:ea typeface="微软雅黑" panose="020B0503020204020204" charset="-122"/>
              </a:rPr>
              <a:t>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老赵提醒他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我们走吧</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老赵的声音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柔和得有些异样。而且不知为什么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这以后不论是老赵还是谢主任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都没再说一句话。</a:t>
            </a:r>
            <a:endParaRPr lang="zh-CN" altLang="en-US" sz="1695" dirty="0">
              <a:latin typeface="微软雅黑" panose="020B0503020204020204" charset="-122"/>
              <a:ea typeface="微软雅黑" panose="020B0503020204020204" charset="-122"/>
            </a:endParaRPr>
          </a:p>
          <a:p>
            <a:pPr indent="1115695">
              <a:lnSpc>
                <a:spcPct val="130000"/>
              </a:lnSpc>
            </a:pPr>
            <a:r>
              <a:rPr lang="zh-CN" altLang="en-US" sz="1695" dirty="0">
                <a:latin typeface="微软雅黑" panose="020B0503020204020204" charset="-122"/>
                <a:ea typeface="微软雅黑" panose="020B0503020204020204" charset="-122"/>
              </a:rPr>
              <a:t>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杂树的碧绿和砖瓦的青灰看得见了。是的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梨花屯就要到了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gn="r">
              <a:lnSpc>
                <a:spcPct val="130000"/>
              </a:lnSpc>
            </a:pPr>
            <a:r>
              <a:rPr lang="en-US" altLang="zh-CN" sz="1695" dirty="0">
                <a:latin typeface="微软雅黑" panose="020B0503020204020204" charset="-122"/>
                <a:ea typeface="微软雅黑" panose="020B0503020204020204" charset="-122"/>
              </a:rPr>
              <a:t>1979</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月</a:t>
            </a:r>
            <a:endParaRPr lang="zh-CN" altLang="en-US" sz="1695" dirty="0">
              <a:latin typeface="微软雅黑" panose="020B0503020204020204" charset="-122"/>
              <a:ea typeface="微软雅黑" panose="020B0503020204020204" charset="-122"/>
            </a:endParaRPr>
          </a:p>
          <a:p>
            <a:pPr indent="1115695"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115695">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20583" y="1988078"/>
            <a:ext cx="7619862" cy="3149600"/>
          </a:xfrm>
          <a:prstGeom prst="rect">
            <a:avLst/>
          </a:prstGeom>
          <a:noFill/>
        </p:spPr>
        <p:txBody>
          <a:bodyPr wrap="square" rtlCol="0" anchor="t">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sym typeface="+mn-ea"/>
              </a:rPr>
              <a:t>*2. </a:t>
            </a:r>
            <a:r>
              <a:rPr lang="zh-CN" altLang="en-US" sz="1695" dirty="0">
                <a:latin typeface="微软雅黑" panose="020B0503020204020204" charset="-122"/>
                <a:ea typeface="微软雅黑" panose="020B0503020204020204" charset="-122"/>
                <a:sym typeface="+mn-ea"/>
              </a:rPr>
              <a:t>下列对小说相关内容和艺术特色的分析鉴赏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不正确的一项是	</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　　</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A.</a:t>
            </a:r>
            <a:r>
              <a:rPr lang="zh-CN" altLang="en-US" sz="1695" dirty="0">
                <a:latin typeface="微软雅黑" panose="020B0503020204020204" charset="-122"/>
                <a:ea typeface="微软雅黑" panose="020B0503020204020204" charset="-122"/>
                <a:sym typeface="+mn-ea"/>
              </a:rPr>
              <a:t>小说中的“包队”“定产到组”等词语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以及关于“安徽”的报道</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都指向改革初期的现实</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在今天又使小说具有记录历史的意味。</a:t>
            </a:r>
            <a:endParaRPr lang="zh-CN" altLang="en-US"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B.</a:t>
            </a:r>
            <a:r>
              <a:rPr lang="zh-CN" altLang="en-US" sz="1695" dirty="0">
                <a:latin typeface="微软雅黑" panose="020B0503020204020204" charset="-122"/>
                <a:ea typeface="微软雅黑" panose="020B0503020204020204" charset="-122"/>
                <a:sym typeface="+mn-ea"/>
              </a:rPr>
              <a:t>谢主任感慨报道中基层干部的“肩膀硬”</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而赶车老人随后提及这一带做挑抬活路的农民们“肩膀最硬”</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对谢主任予以嘲讽与回击。</a:t>
            </a:r>
            <a:endParaRPr lang="zh-CN" altLang="en-US"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C.</a:t>
            </a:r>
            <a:r>
              <a:rPr lang="zh-CN" altLang="en-US" sz="1695" dirty="0">
                <a:latin typeface="微软雅黑" panose="020B0503020204020204" charset="-122"/>
                <a:ea typeface="微软雅黑" panose="020B0503020204020204" charset="-122"/>
                <a:sym typeface="+mn-ea"/>
              </a:rPr>
              <a:t>小说前半部分描写了两个下乡干部逐步消除因挖沟曾产生的隔阂</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后半部分转而描写赶车老人讲述填沟等往事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进一步深化了时代主题。</a:t>
            </a:r>
            <a:endParaRPr lang="zh-CN" altLang="en-US"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D.</a:t>
            </a:r>
            <a:r>
              <a:rPr lang="zh-CN" altLang="en-US" sz="1695" dirty="0">
                <a:latin typeface="微软雅黑" panose="020B0503020204020204" charset="-122"/>
                <a:ea typeface="微软雅黑" panose="020B0503020204020204" charset="-122"/>
                <a:sym typeface="+mn-ea"/>
              </a:rPr>
              <a:t>小说多次写到路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拐弯”“爬坡”“重新展现”“越平坦”等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既是写实</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又使最后一段自然地传达出“柳暗花明又一村”的愿景。</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209817"/>
            <a:ext cx="7592186" cy="245730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23549" y="2209817"/>
            <a:ext cx="745364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本题考查理解文章内容、赏析文学作品的艺术特色的能力。赶车老人提及农民们“肩膀最硬”根本不是对谢主任的嘲讽与回击。原因分析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一、老人耳聋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不会听清谢主任和老赵的对话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二、老人也不认识谢主任和老赵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不会知道他们是主张挖那条沟的负责人。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48260" y="2455612"/>
            <a:ext cx="7592186" cy="246965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48260" y="2460547"/>
            <a:ext cx="7453642"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到梨花屯去的沿途风景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为故事展开提供自然的背景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以景物描写的插入来配合氛围的变化及谢、赵二人的心理变化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使小说具有清新的田园风格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流露出生机勃勃的时代气息。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本题考查对文章景物描写作用的分析能力。小说中的景物描写应是为情节、人物等服务的。答题思路可确定为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一、从景物描写所处的位置分析其作用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二、从全文角度思考其对情节发展或人物刻画的作用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三、结合语言及故事发生的时代背景进行分析。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20583" y="1988078"/>
            <a:ext cx="7619862" cy="431165"/>
          </a:xfrm>
          <a:prstGeom prst="rect">
            <a:avLst/>
          </a:prstGeom>
          <a:noFill/>
        </p:spPr>
        <p:txBody>
          <a:bodyPr wrap="square" rtlCol="0" anchor="t">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sym typeface="+mn-ea"/>
              </a:rPr>
              <a:t>3. </a:t>
            </a:r>
            <a:r>
              <a:rPr lang="zh-CN" altLang="en-US" sz="1695" dirty="0">
                <a:latin typeface="微软雅黑" panose="020B0503020204020204" charset="-122"/>
                <a:ea typeface="微软雅黑" panose="020B0503020204020204" charset="-122"/>
                <a:sym typeface="+mn-ea"/>
              </a:rPr>
              <a:t>小说中有多处景物描写</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请分析其功能。</a:t>
            </a:r>
            <a:r>
              <a:rPr lang="en-US" altLang="zh-CN" sz="1540" dirty="0">
                <a:solidFill>
                  <a:schemeClr val="tx1">
                    <a:lumMod val="75000"/>
                    <a:lumOff val="25000"/>
                  </a:schemeClr>
                </a:solidFill>
                <a:latin typeface="微软雅黑" panose="020B0503020204020204" charset="-122"/>
                <a:ea typeface="微软雅黑" panose="020B0503020204020204" charset="-122"/>
                <a:sym typeface="+mn-ea"/>
              </a:rPr>
              <a:t> </a:t>
            </a:r>
            <a:endParaRPr lang="zh-CN" altLang="zh-CN" sz="154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043566"/>
            <a:ext cx="7592186" cy="34635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23549" y="2052036"/>
            <a:ext cx="7453642" cy="348932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第一点是最容易答出的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小说开头的景物描写往往起交代时间、地点、背景等作用。文本第三段给出的景物描写很明显是为故事的展开提供背景的。答出第二点稍有难度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但认真读文中景物描写的语句可找出语言提示。如第十三段“笑颜使气氛松动起来。三只白鹤高高飞过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不慌不忙扇动着长长的翅膀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在蓝天里显得又白又亮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第二十七段“路旁出现了一条水沟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水欢快地流淌着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发出叫人喜悦的响声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联系情节很容易看出这些景物描写是谢、赵二人交谈时的气氛及心理的反映。答出第三点难度最大。这是考查学生对故事发生的背景及小说叙述语言的领悟理解能力的。小说中有多处景物描写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并且均为清新、美丽、富有生机的初夏之景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结合文中“包队”“安徽”等字眼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可知文章写的是改革初期的事情。注意到这些信息才可答出第三点。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48260" y="2602526"/>
            <a:ext cx="7592186" cy="284921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803693" y="2785016"/>
            <a:ext cx="7453642"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两个乘客的沉默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是由于赶车老人的话使他们产生触动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并陷入沉思。第二问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首尾两度写到沉默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既是结构上的呼应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也强调了沉默之中含有深意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小说在开头提示“回过头来看一看”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结尾又说“不知为什么”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都指引读者去思考这个看似平淡的故事所包含着的深刻意味。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本题考查理解文章内容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分析开头、结尾及情节设置的作用的能力。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第一问考查对文本内容的理解。结合文本可以看出结尾的沉默是谢、赵二人听了老人的话后的反应。老人的话让他们有所触动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有所反思。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20583" y="1988078"/>
            <a:ext cx="7619862" cy="431165"/>
          </a:xfrm>
          <a:prstGeom prst="rect">
            <a:avLst/>
          </a:prstGeom>
          <a:noFill/>
        </p:spPr>
        <p:txBody>
          <a:bodyPr wrap="square" rtlCol="0" anchor="t">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sym typeface="+mn-ea"/>
              </a:rPr>
              <a:t>*4. </a:t>
            </a: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两个乘客为什么沉默</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小说为什么首尾均有这一细节</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请结合全文分析。</a:t>
            </a:r>
            <a:endParaRPr lang="zh-CN" altLang="zh-CN" sz="154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169410"/>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忽然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处于混沌状态的他</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像被雷电击中</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浑身一震</a:t>
            </a:r>
            <a:r>
              <a:rPr lang="zh-CN" altLang="en-US" sz="1695" dirty="0">
                <a:latin typeface="微软雅黑" panose="020B0503020204020204" charset="-122"/>
                <a:ea typeface="微软雅黑" panose="020B0503020204020204" charset="-122"/>
              </a:rPr>
              <a:t>。一种声音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他转过头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他相信左耳的听觉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滤去风声、沙声、钢架呻吟声、铁皮震颤声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还有一种虽然微弱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却执着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并带节奏的敲击声。 </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“有人敲门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他喊起来。</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u="sng" dirty="0">
                <a:latin typeface="微软雅黑" panose="020B0503020204020204" charset="-122"/>
                <a:ea typeface="微软雅黑" panose="020B0503020204020204" charset="-122"/>
              </a:rPr>
              <a:t>遭雷击了</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都遭雷击了</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一个个全从床上跳起</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跌跌撞撞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竟全扑到门口。</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真真切切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有人敲门。谁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当然不可能是运水车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运水车会揿喇叭。微弱的敲门声已经明白无误地告诉大家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不是来救他们的天神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而是需要他们援救的弱者。</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人的生命力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也许是最尖端的科研项目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远比上天的导弹玄秘。如果破门而入的是一队救援大军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屋里这几个人准兴奋得瘫倒在地。而此刻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个个都像喝足了人参汤。 </a:t>
            </a:r>
            <a:endParaRPr lang="zh-CN" altLang="en-US"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5390" y="2126691"/>
            <a:ext cx="7592186" cy="21889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817916" y="2273604"/>
            <a:ext cx="7453642" cy="111061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第二问既是对情节作用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或细节描写作用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的考查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同时也是对开头、结尾作用的考查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所以可以从结构和内容两方面考虑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结构上首尾呼应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使情节更紧凑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内容上则突出沉默的深意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即在结尾处引发读者思考。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12"/>
          <p:cNvSpPr txBox="1"/>
          <p:nvPr/>
        </p:nvSpPr>
        <p:spPr>
          <a:xfrm>
            <a:off x="778528" y="1988147"/>
            <a:ext cx="7614556" cy="77089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二、分析情节安排的技巧</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31386" y="2680865"/>
          <a:ext cx="7536180" cy="2692400"/>
        </p:xfrm>
        <a:graphic>
          <a:graphicData uri="http://schemas.openxmlformats.org/drawingml/2006/table">
            <a:tbl>
              <a:tblPr/>
              <a:tblGrid>
                <a:gridCol w="609600"/>
                <a:gridCol w="6926580"/>
              </a:tblGrid>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小说的情节安排很有特色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请结合相关情节简要分析。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小说的开头或结尾有何特色或作用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作者反复写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题干中有“线索”“叙述”“处理”“安排”“情节展开”“构思”“布局”等字样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首先要分清是整体情节的手法还是局部情节的手法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进而体会是叙述手法还是结构手法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还是要两者兼顾。</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看是否给出手法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是“安排的用意”还是“赏析”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TextBox 12"/>
          <p:cNvSpPr txBox="1"/>
          <p:nvPr/>
        </p:nvSpPr>
        <p:spPr>
          <a:xfrm>
            <a:off x="778528" y="1988147"/>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31386" y="2459195"/>
          <a:ext cx="7536180" cy="3086100"/>
        </p:xfrm>
        <a:graphic>
          <a:graphicData uri="http://schemas.openxmlformats.org/drawingml/2006/table">
            <a:tbl>
              <a:tblPr/>
              <a:tblGrid>
                <a:gridCol w="748030"/>
                <a:gridCol w="6788150"/>
              </a:tblGrid>
              <a:tr h="20193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若就作品局部情节设题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并且明确了具体技巧的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就应结合具体内容进行分析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并分析技巧的艺术效果。若就整篇作品设题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并未明确解题技巧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则应从形象塑造、情节安排、环境描写、主题表现、表现手法、修辞手法、艺术效果等角度思考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并做到“四看”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看情节自身前后的关联性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看情节安排是否符合人物性格特征及其发展变化的轨迹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看情节安排是否有利于表现主题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看情节安排是否合乎生活逻辑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68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情节结构特点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结合文本具体分析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表达效果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对表达主题的作用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80987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坐</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a:t>
            </a:r>
            <a:r>
              <a:rPr lang="en-US" altLang="zh-CN" sz="1695" kern="100" dirty="0">
                <a:latin typeface="微软雅黑" panose="020B0503020204020204" charset="-122"/>
                <a:ea typeface="微软雅黑" panose="020B0503020204020204" charset="-122"/>
                <a:cs typeface="Courier New" panose="02070309020205020404" pitchFamily="49" charset="0"/>
              </a:rPr>
              <a:t>] H.E.</a:t>
            </a:r>
            <a:r>
              <a:rPr lang="zh-CN" altLang="en-US" sz="1695" kern="100" dirty="0">
                <a:latin typeface="微软雅黑" panose="020B0503020204020204" charset="-122"/>
                <a:ea typeface="微软雅黑" panose="020B0503020204020204" charset="-122"/>
                <a:cs typeface="Courier New" panose="02070309020205020404" pitchFamily="49" charset="0"/>
              </a:rPr>
              <a:t>弗朗西斯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早晨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他看见一男一女坐在他家门前的台阶上。他们整天坐着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一动也不动。他每隔一阵子就从前门的玻璃偷看他们一下。天黑了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他们还不走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他猜测他们什么时候吃东西、睡觉、做其他的事情。黎明时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他们还坐在那儿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坐在那儿任凭日晒雨淋。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起初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只有隔壁的邻居打电话来问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他们是谁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在那儿干什么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他不知道。后来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街坊邻里都打电话来问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连经过那儿看见他们的人都打电话来。他从未听过那对男女交谈。接着他开始接到来自市内各个角落的电话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有陌生人和市参议员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有专门职业者和办事员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有收垃圾者及从事其他社会工作的人。还有邮差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每天都得绕过他们来送信。这时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他觉得必须采取一些行动了。他要求他们离开。他们什么也没说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只是坐着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一脸漠然。他说他要叫警察来。警察骂了他们一顿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向他们解释自己的权力范围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然后用警车把他们带走了。早上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他们又回来了。这回警察说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如果不是监牢太挤了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就要把他们关起来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其实如果他坚持的话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警察仍得找个地方关他们。“那是你们的问题。”他说。“不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实际上是你的问题。”警察这么对他说</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47015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但仍然将二人带走了。隔天早上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他向外一看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那男人和女人又坐在台阶上了。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他们在那儿坐了好几年。冬天时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他希望他们冻死。但是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他自己却死了。他没有亲戚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所以房子收归该市所有。那男人和女人继续坐在那里。当市政当局要将那男人和女人弄走时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邻居和市民对市政当局提出了控告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那男人和女人在那儿坐了那么久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房子该归他们所有。请愿者胜诉。男人和女人接管那幢房子。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翌日早晨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全市每一家的门前台阶上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都坐了一对陌生的男女。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5148" y="2990206"/>
            <a:ext cx="7592186" cy="227211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818274" y="2981333"/>
            <a:ext cx="7453642"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①巧设悬念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文章开头写一对男女一直坐在“他”家门前的台阶上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没有人知道他们是谁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在那儿干什么。②线索清晰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以这一对坐在台阶上的男女为线索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写了周围各种人的态度和反应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最后房子主人去世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这对男女接管了房子。③摇摆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小说的情节其实很简单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就是写这对男女坚持坐在别人家门口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最后接管了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20583" y="1988078"/>
            <a:ext cx="7619862" cy="1354455"/>
          </a:xfrm>
          <a:prstGeom prst="rect">
            <a:avLst/>
          </a:prstGeom>
          <a:noFill/>
        </p:spPr>
        <p:txBody>
          <a:bodyPr wrap="square" rtlCol="0" anchor="t">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sym typeface="+mn-ea"/>
              </a:rPr>
              <a:t>5. </a:t>
            </a:r>
            <a:r>
              <a:rPr lang="zh-CN" altLang="en-US" sz="1695" dirty="0">
                <a:latin typeface="微软雅黑" panose="020B0503020204020204" charset="-122"/>
                <a:ea typeface="微软雅黑" panose="020B0503020204020204" charset="-122"/>
                <a:sym typeface="+mn-ea"/>
              </a:rPr>
              <a:t>请简析小说情节安排的特点。</a:t>
            </a:r>
            <a:r>
              <a:rPr lang="en-US" altLang="zh-CN" sz="1695" dirty="0">
                <a:latin typeface="微软雅黑" panose="020B0503020204020204" charset="-122"/>
                <a:ea typeface="微软雅黑" panose="020B0503020204020204" charset="-122"/>
                <a:sym typeface="+mn-ea"/>
              </a:rPr>
              <a:t> </a:t>
            </a:r>
            <a:endParaRPr lang="en-US" altLang="zh-CN" sz="1695" dirty="0">
              <a:latin typeface="微软雅黑" panose="020B0503020204020204" charset="-122"/>
              <a:ea typeface="微软雅黑" panose="020B0503020204020204" charset="-122"/>
              <a:sym typeface="+mn-ea"/>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sym typeface="+mn-ea"/>
              </a:rPr>
              <a:t>____________________________________________________________________________________________________________________________________________________________________________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576" y="2080488"/>
            <a:ext cx="7592186" cy="217977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79702" y="2071615"/>
            <a:ext cx="7453642"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别人的房子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可是中间花了大量笔墨来写周围人对此的态度和反应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以及双方之间的拉锯战。④结尾巧妙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情节出人意料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又在情理之中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小说的结局是这对男女最终接管了房子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乍看之下不可思议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但仔细思索又在情理之中。小说对结尾做了层层铺垫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写了主人的无可奈何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写了警察的敷衍了事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写了周围人的态度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写了这对男女的执着坚持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因此这个结局又是合乎情理的。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4" name="组合 56"/>
          <p:cNvGrpSpPr/>
          <p:nvPr/>
        </p:nvGrpSpPr>
        <p:grpSpPr>
          <a:xfrm>
            <a:off x="613592" y="1517099"/>
            <a:ext cx="7783984" cy="398780"/>
            <a:chOff x="1594572" y="1803366"/>
            <a:chExt cx="20228628" cy="1036330"/>
          </a:xfrm>
        </p:grpSpPr>
        <p:grpSp>
          <p:nvGrpSpPr>
            <p:cNvPr id="5"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209817"/>
            <a:ext cx="7592186" cy="245730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TextBox 1"/>
          <p:cNvSpPr txBox="1"/>
          <p:nvPr/>
        </p:nvSpPr>
        <p:spPr>
          <a:xfrm>
            <a:off x="723549" y="2209817"/>
            <a:ext cx="7453642"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六</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0"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赏析小说形象</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50913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“桌子上有资料没有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当心被风卷出去</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门别开得太大</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找根棍子撑住</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每个人都找到了合适的位置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摆好了下死力的姿势。</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他朝后看看。 “开啦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撤掉顶门棍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他慢慢移动门闩。</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门闩吱吱叫着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痛苦地撤离自己的岗位。当门闩终于脱离了销眼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便呼地弹开来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紧接着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从门外滚进灰扑扑一团什么东西和打得脸生疼的砂砾石块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屋里霎时一片混乱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像回到神话中的史前状态。</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却喊不出声。但不用喊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谁都调动了每个细胞的力量。</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门终于关上了。一伙人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都顺门板滑到地上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瘫成一堆稀泥。</a:t>
            </a:r>
            <a:endParaRPr lang="zh-CN" altLang="en-US"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indent="1080135">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7425" y="1489391"/>
            <a:ext cx="7760151" cy="39901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44064" y="1509696"/>
            <a:ext cx="7646537" cy="394970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本考点对应的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中的要求是“鉴赏作品的文学形象”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考查鉴赏评价能力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。小说的形象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既指小说所塑造的人物形象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又包括作为人物形象陪衬的事物形象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物象</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赏析作品形象是小说考查的重点。从近几年的考查情况来看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此考点多从三个方面设题</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结合整篇小说对人物形象进行分析与概括。如</a:t>
            </a:r>
            <a:r>
              <a:rPr lang="en-US" altLang="zh-CN" sz="1695" dirty="0">
                <a:latin typeface="微软雅黑" panose="020B0503020204020204" charset="-122"/>
                <a:ea typeface="微软雅黑" panose="020B0503020204020204" charset="-122"/>
              </a:rPr>
              <a:t>2014—2016</a:t>
            </a:r>
            <a:r>
              <a:rPr lang="zh-CN" altLang="en-US" sz="1695" dirty="0">
                <a:latin typeface="微软雅黑" panose="020B0503020204020204" charset="-122"/>
                <a:ea typeface="微软雅黑" panose="020B0503020204020204" charset="-122"/>
              </a:rPr>
              <a:t>年新课标全国卷、</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都考查分析人物形象。②结合部分描写分析人物心理或性格特点。命题者通常选择小说中描写人物语言、行动的一段文字来考查人物的性格特征或心理活动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考查的人物心理。③分析形象的作用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主要分析次要人物或物象的作用。如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年新课标全国卷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。④分析塑造人物形象的手法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39540" y="1913893"/>
            <a:ext cx="7697024"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赵一曼女士</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阿　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伪满时期的哈尔滨市立医院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如今仍是医院。后来得知赵一曼女士曾在这里住过院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我便翻阅了她的一些资料。</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是一个略显瘦秀且成熟的女性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在她身上弥漫着拔俗的文人气质和职业军人的冷峻。在任何地方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你都能看出她有别于他人的风度。</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赵一曼女士率领的抗联活动在小兴安岭的崇山峻岭中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那儿能够听到来自坡镇的钟声。冬夜里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钟声会传得很远很远。钟声里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抗联的兵士在森林里烤火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烤野味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39540" y="1913893"/>
            <a:ext cx="7697024" cy="450913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或者唱着“火烤胸前暖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风吹背后寒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战士们哟”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这些都给躺在病床上的赵一曼女士留下清晰回忆。</a:t>
            </a:r>
            <a:endParaRPr lang="zh-CN" altLang="en-US" sz="1695" dirty="0">
              <a:latin typeface="微软雅黑" panose="020B0503020204020204" charset="-122"/>
              <a:ea typeface="微软雅黑" panose="020B0503020204020204" charset="-122"/>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赵一曼女士单独一间病房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由警察昼夜看守。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白色的小柜上有一个玻璃花瓶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里面插着丁香花。赵一曼女士喜欢丁香花。这束丁香花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是女护士韩勇义折来摆放在那里的。听说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丁香花现在已经成为这座城市的“市花”了。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她是在山区中了日军的子弹后被捕的。滨江省警务厅的大野泰治对赵一曼女士进行了严刑拷问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始终没有得到有价值的回答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他觉得很没面子。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大野泰治在向上司呈送的审讯报告上写道</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赵一曼是中国共产党珠河县委委员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在该党工作上有与赵尚志同等的权力。她是北满共产党的重要干部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通过对此人的严厉审讯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有可能澄清中共与苏联的关系。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1970489"/>
            <a:ext cx="7697024" cy="484886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1936</a:t>
            </a:r>
            <a:r>
              <a:rPr lang="zh-CN" altLang="en-US" sz="1695" dirty="0">
                <a:latin typeface="微软雅黑" panose="020B0503020204020204" charset="-122"/>
                <a:ea typeface="微软雅黑" panose="020B0503020204020204" charset="-122"/>
              </a:rPr>
              <a:t>年初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赵一曼女士以假名“王氏”被送到医院监禁治疗。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滨江省警务厅关于赵一曼的情况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扼要地介绍了赵一曼女士从市立医院逃走和被害的情况。</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赵一曼女士是在</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28</a:t>
            </a:r>
            <a:r>
              <a:rPr lang="zh-CN" altLang="en-US" sz="1695" dirty="0">
                <a:latin typeface="微软雅黑" panose="020B0503020204020204" charset="-122"/>
                <a:ea typeface="微软雅黑" panose="020B0503020204020204" charset="-122"/>
              </a:rPr>
              <a:t>日逃走的。夜里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看守董宪勋在他叔叔的协助下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将赵一曼抬出医院的后门。一辆雇好的出租车已等在那里。几个人上了车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车立刻就开走了。出租车开到文庙屠宰场的后面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韩勇义早就等候在那里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扶着赵一曼女士上了雇好的轿子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大家立刻向宾县方向逃去。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赵一曼女士住院期间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发现警士董宪勋似乎可以争取。经过一段时间的观察、分析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她觉得有把握去试一试。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她躺在病床上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和蔼地问董警士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董先生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您一个月的薪俸是多少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董警士显得有些忸怩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十多块钱吧</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1970489"/>
            <a:ext cx="7697024"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赵一曼女士遗憾地笑了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真没有想到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薪俸会这样少。”</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董警士更加忸怩了。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赵一曼女士神情端庄地说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七尺男儿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为着区区十几块钱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甘为日本人役使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不是太愚蠢了吗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董警士无法再正视这位成熟女性的眼睛了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只是哆哆嗦嗦给自己点了一颗烟。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此后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赵一曼女士经常与董警士聊抗联的战斗和生活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聊小兴安岭的风光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飞鸟走兽。她用通俗的、有吸引力的小说体记述日军侵略东北的罪行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写在包药的纸上。董警士对这些纸片很有兴趣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以为这是赵一曼女士记述的一些资料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并不知道是专门写给他看的。看了这些记述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董警士非常向往“山区生活”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愿意救赵一曼女士出去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和她一道上山。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赵一曼女士对董警士的争取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共用了</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天时间。</a:t>
            </a:r>
            <a:endParaRPr lang="zh-CN" altLang="en-US"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169410"/>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对女护士韩勇义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赵一曼女士采取的则是“女人对女人”的攻心术。</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半年多的相处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使韩勇义对赵一曼女士十分信赖。她讲述了自己幼年丧母、恋爱不幸、工作受欺负等等。赵一曼女士向她讲述自己和其他女战士在抗日队伍中的生活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有趣的、欢乐的生活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语调是深情的、甜蜜的。</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韩护士真诚地问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如果中国实现了共产主义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我应当是什么样的地位呢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赵一曼女士说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你到了山区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一切都能明白了。”</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南岗警察署在赵一曼女士逃走后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马上开车去追。</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追到阿什河以东</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多公里的地方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发现了赵一曼、韩勇义、董宪勋及他的叔父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将他们逮捕。</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赵一曼女士淡淡地笑了。</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赵一曼女士是在珠河县被日本宪兵枪杀的。</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那个地方我去过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有一座纪念碑。环境十分幽静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周围种植着一些松树。</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我去的时候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在那里遇到一位年迈的老人。他指着石碑说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赵一曼被枪杀前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写了一份遗书</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宁儿</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母亲对于你没有能尽到教育的责任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实在是遗憾的事情。</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母亲因为坚决地做了反满抗日的斗争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今天已经到了牺牲的前夕了。</a:t>
            </a:r>
            <a:endParaRPr lang="zh-CN" altLang="en-US"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470150"/>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母亲和你在生前是永久没有再见的机会了。希望你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宁儿啊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赶快成人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来安慰你地下的母亲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我最亲爱的孩子啊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母亲不用千言万语来教育你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就用实行来教育你。</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在你长大成人之后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希望不要忘记你的母亲是为国而牺牲的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gn="r">
              <a:lnSpc>
                <a:spcPct val="130000"/>
              </a:lnSpc>
            </a:pPr>
            <a:r>
              <a:rPr lang="zh-CN" altLang="en-US" sz="1695" dirty="0">
                <a:latin typeface="微软雅黑" panose="020B0503020204020204" charset="-122"/>
                <a:ea typeface="微软雅黑" panose="020B0503020204020204" charset="-122"/>
              </a:rPr>
              <a:t>一九三六年八月二日</a:t>
            </a:r>
            <a:endParaRPr lang="zh-CN" altLang="en-US" sz="1695" dirty="0">
              <a:latin typeface="微软雅黑" panose="020B0503020204020204" charset="-122"/>
              <a:ea typeface="微软雅黑" panose="020B0503020204020204" charset="-122"/>
            </a:endParaRPr>
          </a:p>
          <a:p>
            <a:pPr indent="1080135"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438024"/>
            <a:ext cx="758706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下列对小说相关内容和艺术特色的分析鉴赏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小说以“赵一曼女士”为题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不同于以往烈士、同志、英雄等惯常用法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称谓的陌生化既表达了对主人公的尊敬之意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又引起了读者的注意。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通过对此人的严厉审讯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有可能澄清中共与苏联的关系”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这既是大野泰治向上级提出的建议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也暗示他已从赵一曼那里得到有价值的回答。</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他指着石碑说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赵一曼。”两个陌生人之间有意无意的搭讪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看似闲笔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实则很有用心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说明赵一曼仍活在人们的记忆里。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医院是“我”与赵一曼的连接点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小说由此切入主人公监禁期间鲜为人知的特殊生活经历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在跨越时空的精神对话中再现了赵一曼的英雄本色。</a:t>
            </a:r>
            <a:endParaRPr lang="zh-CN" altLang="en-US" sz="1695" dirty="0">
              <a:latin typeface="微软雅黑" panose="020B0503020204020204" charset="-122"/>
              <a:ea typeface="微软雅黑" panose="020B0503020204020204" charset="-122"/>
            </a:endParaRPr>
          </a:p>
        </p:txBody>
      </p:sp>
      <p:grpSp>
        <p:nvGrpSpPr>
          <p:cNvPr id="2" name="组合 12"/>
          <p:cNvGrpSpPr/>
          <p:nvPr/>
        </p:nvGrpSpPr>
        <p:grpSpPr>
          <a:xfrm>
            <a:off x="792671" y="1978015"/>
            <a:ext cx="1366087" cy="471832"/>
            <a:chOff x="2074961" y="4329310"/>
            <a:chExt cx="2781983"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08566" y="4398191"/>
              <a:ext cx="2648378" cy="504955"/>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50070" y="2153177"/>
            <a:ext cx="7687610" cy="237475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50070" y="2154400"/>
            <a:ext cx="7647506"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本题考查对小说内容与艺术特色的理解与分析能力。据原文第六段中的“始终没有得到有价值的回答”可知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暗示他已从赵一曼那里得到有价值的回答”是错误的。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169410"/>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谁也不作声。谁也不想动。直到桌上亮起一盏暗淡的马灯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大家才记起滚进来的那团灰扑扑的东西。</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是个人。马灯就是这人点亮的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穿着毡袍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说着谁也听不懂的蒙语。他知道别人听不懂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所以不多说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便动手解皮口袋。</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西瓜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从皮口袋里滚出来的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竟是大西瓜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绿生生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油津津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像是刚从藤上摘下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有一只还带着一片叶儿呢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戈壁滩有好西瓜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西瓜能一直吃到冬天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这不稀罕。稀罕的是现在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当一口水都成了奢侈品的时候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谁还敢想西瓜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蒙古族同胞利索地剖开西瓜。红红的汁水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顺着刀把滴滴答答淌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馋人极了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indent="1080135">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043565"/>
            <a:ext cx="7587066" cy="10788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小说中说赵一曼“身上弥漫着拔俗的文人气质和职业军人的冷峻”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请结合作品简要分析。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64299" y="3161362"/>
            <a:ext cx="7687610" cy="203604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64299" y="3162585"/>
            <a:ext cx="7647506"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①文人的气质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喜欢丁香花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情趣不俗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时常深情、甜蜜地回忆战斗生活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文雅浪漫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用大义与真情感化青年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智慧过人。②军人的冷峻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遭严刑拷打而不屈服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意志坚定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笑对即将到来的死亡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从容淡定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充满母爱又不忘大义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理智沉稳。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本题考查对人物形象的分析。题干已经明确了“拔俗的文人气质”和“职业军人的冷峻”两个答题方向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答题时要从赵一曼的言行入手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从题干中的两个角度概括她的性格特征。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043565"/>
            <a:ext cx="7587066" cy="16941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小说中历史与现实交织穿插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这种叙述方式有哪些好处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请结合作品简要分析。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4517" y="3707519"/>
            <a:ext cx="7687610" cy="151453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74517" y="3708742"/>
            <a:ext cx="7647506"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①既能表现当代人对赵一曼女士的尊敬之情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又能表现赵一曼精神的当下意义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使主题内蕴更深刻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可以拉开时间距离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更加全面地认识英雄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使人物形象更加立体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灵活使用文献档案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与小说叙述相互印证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使艺术描写更真实。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50070" y="2153177"/>
            <a:ext cx="7687610" cy="327084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17378" y="2268607"/>
            <a:ext cx="7647506" cy="416941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本题考查对小说艺术手法的理解与分析能力。题干要求分析“历史与现实交织穿插”的叙述方式的好处。小说开头与结尾都是从现实的角度写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中间回忆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或穿插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了赵一曼被捕、受刑、就医中成功劝说警士与护士帮自己出逃、再次被捕遭杀害的故事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最后以赵一曼的遗书结尾。从历史角度写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直接表现赵一曼的精神与智慧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从现实角度写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表达作者和人们对赵一曼的敬仰与怀念之情。两者相互结合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着力表现了赵一曼的精神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使小说主题更加全面深厚。同时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又使赵一曼这个人物形象在直接描写与侧面烘托中显得更加立体全面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特别是小说中两次引用历史文献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增加了故事的真实性与人物形象的感染力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突出了赵一曼的精神。答题时应从内容主旨、表达效果、人物形象塑造、结构情节等角度分析艺术手法的好处。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7548" y="3406835"/>
            <a:ext cx="7801441" cy="17416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12"/>
          <p:cNvGrpSpPr/>
          <p:nvPr/>
        </p:nvGrpSpPr>
        <p:grpSpPr>
          <a:xfrm>
            <a:off x="778528" y="1923210"/>
            <a:ext cx="1297630" cy="377038"/>
            <a:chOff x="2074961" y="4329310"/>
            <a:chExt cx="2884194" cy="609025"/>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407360" y="4369066"/>
              <a:ext cx="2551795" cy="569269"/>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53"/>
          <p:cNvSpPr txBox="1"/>
          <p:nvPr/>
        </p:nvSpPr>
        <p:spPr>
          <a:xfrm>
            <a:off x="723549" y="2354518"/>
            <a:ext cx="7587066" cy="138620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分析次要人物形象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女护士韩勇义是一个什么样的人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请结合全文内容简要分析。</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9" name="TextBox 1"/>
          <p:cNvSpPr txBox="1"/>
          <p:nvPr/>
        </p:nvSpPr>
        <p:spPr>
          <a:xfrm>
            <a:off x="831484" y="3557863"/>
            <a:ext cx="7647506"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①细心呵护病人。赵一曼女士喜欢丁香花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她就折来丁香花插在玻璃瓶里放在病房。②生活不幸。幼年丧母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恋爱不幸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工作受欺负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等等。③思想积极。经过赵一曼女士的思想动员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她愿意投身抗日活动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并参与协助赵一曼女士从医院逃跑。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810510" y="2043565"/>
            <a:ext cx="7587066" cy="10788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概括主要人物形象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除了“拔俗的文人气质和职业军人的冷峻”特点外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赵一曼女士还有哪些形象特点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结合全文内容概括</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6624" y="3096496"/>
            <a:ext cx="7687610" cy="242751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816728" y="3389635"/>
            <a:ext cx="7647506"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重要的共产党干部。从大野泰治在向上司呈送的审讯报告内容可以看出。②始终关心抗日工作。住院期间也不忘动员身边人参加抗日活动。③眼光敏锐。通过观察分析能够发现可以争取过来的力量。④讲究策略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充满智慧。在动员女护士韩勇义和警士董宪勋时采用了不同的方法。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043565"/>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分析物象的作用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小说中“丁香花”这一物象具有什么作用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6624" y="3096496"/>
            <a:ext cx="7687610" cy="20504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96676" y="3217266"/>
            <a:ext cx="7647506"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反映赵一曼女士身上的文人气质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引出次要人物女护士韩勇义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并表现出她的细心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丁香花后来成为哈尔滨市“市花”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体现了后人对赵一曼女士的缅怀和敬仰。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043565"/>
            <a:ext cx="7587066" cy="138620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分析人物的心理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在和赵一曼女士的三句对话中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警士董宪勋是如何表现的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请用原文词句回答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并试着分析警士董宪勋的心理活动。</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65618" y="3216041"/>
            <a:ext cx="7687610" cy="21889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
          <p:cNvSpPr txBox="1"/>
          <p:nvPr/>
        </p:nvSpPr>
        <p:spPr>
          <a:xfrm>
            <a:off x="796676" y="3217266"/>
            <a:ext cx="7647506"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显得有些忸怩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更加忸怩了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无法再正视这位成熟女性的眼睛了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只是哆哆嗦嗦给自己点了一颗烟。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心理活动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面对赵一曼女士的突然发问有些不知所措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并为自己微薄的薪俸感到难堪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当赵一曼女士强调他的薪俸确实很少时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他感到更加羞愧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当赵一曼女士指出他为日本人效力是一种愚蠢行为时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他为自己身为男儿而没有为国家效力感到羞愧难当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甚至害怕面对赵一曼女士。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75968" y="1988147"/>
            <a:ext cx="7697024" cy="431165"/>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题型一　概括形象类</a:t>
            </a:r>
            <a:endParaRPr lang="en-US" altLang="zh-CN" sz="1695" b="1" dirty="0">
              <a:solidFill>
                <a:srgbClr val="EF8340"/>
              </a:solidFill>
              <a:latin typeface="微软雅黑" panose="020B0503020204020204" charset="-122"/>
              <a:ea typeface="微软雅黑" panose="020B0503020204020204" charset="-122"/>
            </a:endParaRPr>
          </a:p>
        </p:txBody>
      </p:sp>
      <p:sp>
        <p:nvSpPr>
          <p:cNvPr id="12" name="TextBox 11"/>
          <p:cNvSpPr txBox="1"/>
          <p:nvPr/>
        </p:nvSpPr>
        <p:spPr>
          <a:xfrm>
            <a:off x="778528" y="2708574"/>
            <a:ext cx="7614556" cy="2809875"/>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人物形象是小说的主要要素。小说的核心任务就是通过塑造典型的人物形象来揭示社会生活的本质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从而表现一定的主题。小说中人物的形象特征包括两个方面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外在特征和内在特征。外在特征指的是人物的外貌、职业、生活习惯等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内在特征指的是人物的心理状态、精神品质等。把握小说人物形象特征要从两点入手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一是重视小说中人物的身份、地位、经历、教养和气质等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因为它们直接决定着人物的言行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影响着人物的性格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二是结合小说对人物语言、外貌、行动和心理的直接描写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以及对环境、与他人的关系等的间接描写来把握人物的思想感情和性格特征。</a:t>
            </a:r>
            <a:endParaRPr lang="zh-CN" altLang="zh-CN" sz="1695" dirty="0">
              <a:latin typeface="微软雅黑" panose="020B0503020204020204" charset="-122"/>
              <a:ea typeface="微软雅黑" panose="020B0503020204020204" charset="-122"/>
            </a:endParaRPr>
          </a:p>
        </p:txBody>
      </p:sp>
      <p:sp>
        <p:nvSpPr>
          <p:cNvPr id="13" name="TextBox 12"/>
          <p:cNvSpPr txBox="1"/>
          <p:nvPr/>
        </p:nvSpPr>
        <p:spPr>
          <a:xfrm>
            <a:off x="3907052" y="2285792"/>
            <a:ext cx="969805"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p:nvPr/>
        </p:nvGraphicFramePr>
        <p:xfrm>
          <a:off x="836952" y="2542321"/>
          <a:ext cx="7560310" cy="3432175"/>
        </p:xfrm>
        <a:graphic>
          <a:graphicData uri="http://schemas.openxmlformats.org/drawingml/2006/table">
            <a:tbl>
              <a:tblPr firstRow="1" bandRow="1">
                <a:tableStyleId>{5C22544A-7EE6-4342-B048-85BDC9FD1C3A}</a:tableStyleId>
              </a:tblPr>
              <a:tblGrid>
                <a:gridCol w="502285"/>
                <a:gridCol w="470535"/>
                <a:gridCol w="6587490"/>
              </a:tblGrid>
              <a:tr h="1040765">
                <a:tc gridSpan="2">
                  <a:txBody>
                    <a:bodyPr/>
                    <a:lstStyle/>
                    <a:p>
                      <a:pPr algn="ctr">
                        <a:buNone/>
                      </a:pPr>
                      <a:r>
                        <a:rPr sz="1695" b="0" dirty="0" err="1">
                          <a:solidFill>
                            <a:schemeClr val="tx1"/>
                          </a:solidFill>
                          <a:latin typeface="微软雅黑" panose="020B0503020204020204" charset="-122"/>
                          <a:ea typeface="微软雅黑" panose="020B0503020204020204" charset="-122"/>
                        </a:rPr>
                        <a:t>描写手法</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b="0" dirty="0" err="1">
                          <a:solidFill>
                            <a:schemeClr val="tx1"/>
                          </a:solidFill>
                          <a:latin typeface="微软雅黑" panose="020B0503020204020204" charset="-122"/>
                          <a:ea typeface="微软雅黑" panose="020B0503020204020204" charset="-122"/>
                        </a:rPr>
                        <a:t>特点、作用</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391410">
                <a:tc>
                  <a:txBody>
                    <a:bodyPr/>
                    <a:lstStyle/>
                    <a:p>
                      <a:pPr algn="ctr">
                        <a:buNone/>
                      </a:pPr>
                      <a:r>
                        <a:rPr sz="1695" dirty="0" err="1">
                          <a:solidFill>
                            <a:schemeClr val="tx1"/>
                          </a:solidFill>
                          <a:latin typeface="微软雅黑" panose="020B0503020204020204" charset="-122"/>
                          <a:ea typeface="微软雅黑" panose="020B0503020204020204" charset="-122"/>
                        </a:rPr>
                        <a:t>正面描写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dirty="0" err="1">
                          <a:solidFill>
                            <a:schemeClr val="tx1"/>
                          </a:solidFill>
                          <a:latin typeface="微软雅黑" panose="020B0503020204020204" charset="-122"/>
                          <a:ea typeface="微软雅黑" panose="020B0503020204020204" charset="-122"/>
                        </a:rPr>
                        <a:t>肖像描写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nSpc>
                          <a:spcPct val="130000"/>
                        </a:lnSpc>
                        <a:buNone/>
                      </a:pPr>
                      <a:r>
                        <a:rPr lang="zh-CN" altLang="en-US" sz="1695" dirty="0">
                          <a:solidFill>
                            <a:schemeClr val="tx1"/>
                          </a:solidFill>
                          <a:latin typeface="微软雅黑" panose="020B0503020204020204" charset="-122"/>
                          <a:ea typeface="微软雅黑" panose="020B0503020204020204" charset="-122"/>
                        </a:rPr>
                        <a:t>　肖像描写是对人物形象的外部特征的描写</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包括人物的容貌、身材、服饰等。它对于人物性格和人物形象的完整体现</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有着重要的烘托作用。从人物肖像描写入手</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可以迅速掌握人物的外在特征</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甚至内在性格。小说人物的肖像描写可以是相对静止的整体显示</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如同电影中的人物特写镜头一样</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从正面刻画人物肖像</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如</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林黛玉进贾府</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中对林黛玉的肖像描写</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也可以是对某一局部的重点刻画</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如鲁迅在</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祝福</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里对祥林嫂的眼神的三次描写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
        <p:nvSpPr>
          <p:cNvPr id="8" name="TextBox 7"/>
          <p:cNvSpPr txBox="1"/>
          <p:nvPr/>
        </p:nvSpPr>
        <p:spPr>
          <a:xfrm>
            <a:off x="791974" y="2052784"/>
            <a:ext cx="7536768" cy="352425"/>
          </a:xfrm>
          <a:prstGeom prst="rect">
            <a:avLst/>
          </a:prstGeom>
          <a:noFill/>
        </p:spPr>
        <p:txBody>
          <a:bodyPr wrap="square" rtlCol="0">
            <a:spAutoFit/>
          </a:bodyPr>
          <a:lstStyle/>
          <a:p>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运用各种描写手法来塑造人物形象</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831386" y="2027418"/>
            <a:ext cx="7564477"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p:nvPr/>
        </p:nvGraphicFramePr>
        <p:xfrm>
          <a:off x="836952" y="2542321"/>
          <a:ext cx="7560310" cy="2963545"/>
        </p:xfrm>
        <a:graphic>
          <a:graphicData uri="http://schemas.openxmlformats.org/drawingml/2006/table">
            <a:tbl>
              <a:tblPr firstRow="1" bandRow="1">
                <a:tableStyleId>{5C22544A-7EE6-4342-B048-85BDC9FD1C3A}</a:tableStyleId>
              </a:tblPr>
              <a:tblGrid>
                <a:gridCol w="502285"/>
                <a:gridCol w="470535"/>
                <a:gridCol w="6587490"/>
              </a:tblGrid>
              <a:tr h="908685">
                <a:tc gridSpan="2">
                  <a:txBody>
                    <a:bodyPr/>
                    <a:lstStyle/>
                    <a:p>
                      <a:pPr algn="ctr">
                        <a:buNone/>
                      </a:pPr>
                      <a:r>
                        <a:rPr sz="1695" b="0" dirty="0" err="1">
                          <a:solidFill>
                            <a:schemeClr val="tx1"/>
                          </a:solidFill>
                          <a:latin typeface="微软雅黑" panose="020B0503020204020204" charset="-122"/>
                          <a:ea typeface="微软雅黑" panose="020B0503020204020204" charset="-122"/>
                        </a:rPr>
                        <a:t>描写手法</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b="0" dirty="0" err="1">
                          <a:solidFill>
                            <a:schemeClr val="tx1"/>
                          </a:solidFill>
                          <a:latin typeface="微软雅黑" panose="020B0503020204020204" charset="-122"/>
                          <a:ea typeface="微软雅黑" panose="020B0503020204020204" charset="-122"/>
                        </a:rPr>
                        <a:t>特点、作用</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054860">
                <a:tc>
                  <a:txBody>
                    <a:bodyPr/>
                    <a:lstStyle/>
                    <a:p>
                      <a:pPr algn="ctr">
                        <a:buNone/>
                      </a:pPr>
                      <a:r>
                        <a:rPr sz="1695" dirty="0" err="1">
                          <a:solidFill>
                            <a:schemeClr val="tx1"/>
                          </a:solidFill>
                          <a:latin typeface="微软雅黑" panose="020B0503020204020204" charset="-122"/>
                          <a:ea typeface="微软雅黑" panose="020B0503020204020204" charset="-122"/>
                        </a:rPr>
                        <a:t>正面描写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lang="zh-CN" altLang="en-US" sz="1695" dirty="0">
                          <a:solidFill>
                            <a:schemeClr val="tx1"/>
                          </a:solidFill>
                          <a:latin typeface="微软雅黑" panose="020B0503020204020204" charset="-122"/>
                          <a:ea typeface="微软雅黑" panose="020B0503020204020204" charset="-122"/>
                        </a:rPr>
                        <a:t>语言</a:t>
                      </a:r>
                      <a:endParaRPr lang="zh-CN" altLang="en-US" sz="1695" dirty="0">
                        <a:solidFill>
                          <a:schemeClr val="tx1"/>
                        </a:solidFill>
                        <a:latin typeface="微软雅黑" panose="020B0503020204020204" charset="-122"/>
                        <a:ea typeface="微软雅黑" panose="020B0503020204020204" charset="-122"/>
                      </a:endParaRPr>
                    </a:p>
                    <a:p>
                      <a:pPr algn="ctr">
                        <a:buNone/>
                      </a:pPr>
                      <a:r>
                        <a:rPr lang="zh-CN" altLang="en-US" sz="1695" dirty="0">
                          <a:solidFill>
                            <a:schemeClr val="tx1"/>
                          </a:solidFill>
                          <a:latin typeface="微软雅黑" panose="020B0503020204020204" charset="-122"/>
                          <a:ea typeface="微软雅黑" panose="020B0503020204020204" charset="-122"/>
                        </a:rPr>
                        <a:t>描写</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nSpc>
                          <a:spcPct val="130000"/>
                        </a:lnSpc>
                        <a:buNone/>
                      </a:pPr>
                      <a:r>
                        <a:rPr lang="zh-CN" altLang="en-US" sz="1695" dirty="0">
                          <a:solidFill>
                            <a:schemeClr val="tx1"/>
                          </a:solidFill>
                          <a:latin typeface="微软雅黑" panose="020B0503020204020204" charset="-122"/>
                          <a:ea typeface="微软雅黑" panose="020B0503020204020204" charset="-122"/>
                        </a:rPr>
                        <a:t>　小说的语言描写包括对话和独白。个性化的对话</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可以表现人物的不同性格。鲁迅笔下人物的语言</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都极有性格特色</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孔乙己的迂腐斯文</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杨二嫂的尖刻利己</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阿</a:t>
                      </a:r>
                      <a:r>
                        <a:rPr lang="en-US" altLang="zh-CN" sz="1695" dirty="0">
                          <a:solidFill>
                            <a:schemeClr val="tx1"/>
                          </a:solidFill>
                          <a:latin typeface="微软雅黑" panose="020B0503020204020204" charset="-122"/>
                          <a:ea typeface="微软雅黑" panose="020B0503020204020204" charset="-122"/>
                        </a:rPr>
                        <a:t>Q</a:t>
                      </a:r>
                      <a:r>
                        <a:rPr lang="zh-CN" altLang="en-US" sz="1695" dirty="0">
                          <a:solidFill>
                            <a:schemeClr val="tx1"/>
                          </a:solidFill>
                          <a:latin typeface="微软雅黑" panose="020B0503020204020204" charset="-122"/>
                          <a:ea typeface="微软雅黑" panose="020B0503020204020204" charset="-122"/>
                        </a:rPr>
                        <a:t>的自欺自慰</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无不绘声绘色。富有特征的内心独白</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也是透视人物内心、展现人物性格特点的一种重要手段。如</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欧也妮</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葛朗台</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中葛朗台的一句独白</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那简直是抹自己的脖子</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这句独白直接揭示了人物对金钱赤裸裸的占有欲</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13042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应该是平生吃过的最甜最美的西瓜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但谁也说不出味来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谁都不知道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那几块西瓜是怎么落进肚子里去的。</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至于送瓜人是怎么冲破风沙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奇迹般地来到这里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最终也没弄清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因为谁也听不懂蒙语。只好让它成为一个美好的谜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永久地留在记忆中。</a:t>
            </a:r>
            <a:endParaRPr lang="zh-CN" altLang="en-US" sz="1695" dirty="0">
              <a:latin typeface="微软雅黑" panose="020B0503020204020204" charset="-122"/>
              <a:ea typeface="微软雅黑" panose="020B0503020204020204" charset="-122"/>
            </a:endParaRPr>
          </a:p>
          <a:p>
            <a:pPr indent="1080135"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831386" y="2027418"/>
            <a:ext cx="7564477"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p:nvPr/>
        </p:nvGraphicFramePr>
        <p:xfrm>
          <a:off x="836952" y="2542321"/>
          <a:ext cx="7560310" cy="2182495"/>
        </p:xfrm>
        <a:graphic>
          <a:graphicData uri="http://schemas.openxmlformats.org/drawingml/2006/table">
            <a:tbl>
              <a:tblPr firstRow="1" bandRow="1">
                <a:tableStyleId>{5C22544A-7EE6-4342-B048-85BDC9FD1C3A}</a:tableStyleId>
              </a:tblPr>
              <a:tblGrid>
                <a:gridCol w="502285"/>
                <a:gridCol w="470535"/>
                <a:gridCol w="6587490"/>
              </a:tblGrid>
              <a:tr h="800735">
                <a:tc gridSpan="2">
                  <a:txBody>
                    <a:bodyPr/>
                    <a:lstStyle/>
                    <a:p>
                      <a:pPr algn="ctr">
                        <a:buNone/>
                      </a:pPr>
                      <a:r>
                        <a:rPr sz="1695" b="0" dirty="0" err="1">
                          <a:solidFill>
                            <a:schemeClr val="tx1"/>
                          </a:solidFill>
                          <a:latin typeface="微软雅黑" panose="020B0503020204020204" charset="-122"/>
                          <a:ea typeface="微软雅黑" panose="020B0503020204020204" charset="-122"/>
                        </a:rPr>
                        <a:t>描写手法</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b="0" dirty="0" err="1">
                          <a:solidFill>
                            <a:schemeClr val="tx1"/>
                          </a:solidFill>
                          <a:latin typeface="微软雅黑" panose="020B0503020204020204" charset="-122"/>
                          <a:ea typeface="微软雅黑" panose="020B0503020204020204" charset="-122"/>
                        </a:rPr>
                        <a:t>特点、作用</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1381760">
                <a:tc>
                  <a:txBody>
                    <a:bodyPr/>
                    <a:lstStyle/>
                    <a:p>
                      <a:pPr algn="ctr">
                        <a:buNone/>
                      </a:pPr>
                      <a:r>
                        <a:rPr sz="1695" dirty="0" err="1">
                          <a:solidFill>
                            <a:schemeClr val="tx1"/>
                          </a:solidFill>
                          <a:latin typeface="微软雅黑" panose="020B0503020204020204" charset="-122"/>
                          <a:ea typeface="微软雅黑" panose="020B0503020204020204" charset="-122"/>
                        </a:rPr>
                        <a:t>正面描写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lang="zh-CN" altLang="en-US" sz="1695" dirty="0">
                          <a:solidFill>
                            <a:schemeClr val="tx1"/>
                          </a:solidFill>
                          <a:latin typeface="微软雅黑" panose="020B0503020204020204" charset="-122"/>
                          <a:ea typeface="微软雅黑" panose="020B0503020204020204" charset="-122"/>
                        </a:rPr>
                        <a:t>动作</a:t>
                      </a:r>
                      <a:endParaRPr lang="zh-CN" altLang="en-US" sz="1695" dirty="0">
                        <a:solidFill>
                          <a:schemeClr val="tx1"/>
                        </a:solidFill>
                        <a:latin typeface="微软雅黑" panose="020B0503020204020204" charset="-122"/>
                        <a:ea typeface="微软雅黑" panose="020B0503020204020204" charset="-122"/>
                      </a:endParaRPr>
                    </a:p>
                    <a:p>
                      <a:pPr algn="ctr">
                        <a:buNone/>
                      </a:pPr>
                      <a:r>
                        <a:rPr lang="zh-CN" altLang="en-US" sz="1695" dirty="0">
                          <a:solidFill>
                            <a:schemeClr val="tx1"/>
                          </a:solidFill>
                          <a:latin typeface="微软雅黑" panose="020B0503020204020204" charset="-122"/>
                          <a:ea typeface="微软雅黑" panose="020B0503020204020204" charset="-122"/>
                        </a:rPr>
                        <a:t>描写</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nSpc>
                          <a:spcPct val="130000"/>
                        </a:lnSpc>
                        <a:buNone/>
                      </a:pPr>
                      <a:r>
                        <a:rPr lang="zh-CN" altLang="en-US" sz="1695" dirty="0">
                          <a:solidFill>
                            <a:schemeClr val="tx1"/>
                          </a:solidFill>
                          <a:latin typeface="微软雅黑" panose="020B0503020204020204" charset="-122"/>
                          <a:ea typeface="微软雅黑" panose="020B0503020204020204" charset="-122"/>
                        </a:rPr>
                        <a:t>　动作描写是指作家对人物富有性格特征的动作所做的生动、具体的描绘和刻画。人的行为动作是人物的思想感情的外在显现</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是人物性格的具体展露。如</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林黛玉进贾府</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中“便不上炕</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只向东边椅子上坐了”就表现了林黛玉的小心谨慎</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831386" y="2027418"/>
            <a:ext cx="7564477"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p:nvPr/>
        </p:nvGraphicFramePr>
        <p:xfrm>
          <a:off x="836952" y="2542321"/>
          <a:ext cx="7560310" cy="2963545"/>
        </p:xfrm>
        <a:graphic>
          <a:graphicData uri="http://schemas.openxmlformats.org/drawingml/2006/table">
            <a:tbl>
              <a:tblPr firstRow="1" bandRow="1">
                <a:tableStyleId>{5C22544A-7EE6-4342-B048-85BDC9FD1C3A}</a:tableStyleId>
              </a:tblPr>
              <a:tblGrid>
                <a:gridCol w="502285"/>
                <a:gridCol w="470535"/>
                <a:gridCol w="6587490"/>
              </a:tblGrid>
              <a:tr h="908685">
                <a:tc gridSpan="2">
                  <a:txBody>
                    <a:bodyPr/>
                    <a:lstStyle/>
                    <a:p>
                      <a:pPr algn="ctr">
                        <a:buNone/>
                      </a:pPr>
                      <a:r>
                        <a:rPr sz="1695" b="0" dirty="0" err="1">
                          <a:solidFill>
                            <a:schemeClr val="tx1"/>
                          </a:solidFill>
                          <a:latin typeface="微软雅黑" panose="020B0503020204020204" charset="-122"/>
                          <a:ea typeface="微软雅黑" panose="020B0503020204020204" charset="-122"/>
                        </a:rPr>
                        <a:t>描写手法</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b="0" dirty="0" err="1">
                          <a:solidFill>
                            <a:schemeClr val="tx1"/>
                          </a:solidFill>
                          <a:latin typeface="微软雅黑" panose="020B0503020204020204" charset="-122"/>
                          <a:ea typeface="微软雅黑" panose="020B0503020204020204" charset="-122"/>
                        </a:rPr>
                        <a:t>特点、作用</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054860">
                <a:tc>
                  <a:txBody>
                    <a:bodyPr/>
                    <a:lstStyle/>
                    <a:p>
                      <a:pPr algn="ctr">
                        <a:buNone/>
                      </a:pPr>
                      <a:r>
                        <a:rPr sz="1695" dirty="0" err="1">
                          <a:solidFill>
                            <a:schemeClr val="tx1"/>
                          </a:solidFill>
                          <a:latin typeface="微软雅黑" panose="020B0503020204020204" charset="-122"/>
                          <a:ea typeface="微软雅黑" panose="020B0503020204020204" charset="-122"/>
                        </a:rPr>
                        <a:t>正面描写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lang="zh-CN" altLang="en-US" sz="1695" dirty="0">
                          <a:solidFill>
                            <a:schemeClr val="tx1"/>
                          </a:solidFill>
                          <a:latin typeface="微软雅黑" panose="020B0503020204020204" charset="-122"/>
                          <a:ea typeface="微软雅黑" panose="020B0503020204020204" charset="-122"/>
                        </a:rPr>
                        <a:t>心理</a:t>
                      </a:r>
                      <a:endParaRPr lang="zh-CN" altLang="en-US" sz="1695" dirty="0">
                        <a:solidFill>
                          <a:schemeClr val="tx1"/>
                        </a:solidFill>
                        <a:latin typeface="微软雅黑" panose="020B0503020204020204" charset="-122"/>
                        <a:ea typeface="微软雅黑" panose="020B0503020204020204" charset="-122"/>
                      </a:endParaRPr>
                    </a:p>
                    <a:p>
                      <a:pPr algn="ctr">
                        <a:buNone/>
                      </a:pPr>
                      <a:r>
                        <a:rPr lang="zh-CN" altLang="en-US" sz="1695" dirty="0">
                          <a:solidFill>
                            <a:schemeClr val="tx1"/>
                          </a:solidFill>
                          <a:latin typeface="微软雅黑" panose="020B0503020204020204" charset="-122"/>
                          <a:ea typeface="微软雅黑" panose="020B0503020204020204" charset="-122"/>
                        </a:rPr>
                        <a:t>描写</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nSpc>
                          <a:spcPct val="130000"/>
                        </a:lnSpc>
                        <a:buNone/>
                      </a:pPr>
                      <a:r>
                        <a:rPr lang="zh-CN" altLang="en-US" sz="1695" dirty="0">
                          <a:solidFill>
                            <a:schemeClr val="tx1"/>
                          </a:solidFill>
                          <a:latin typeface="微软雅黑" panose="020B0503020204020204" charset="-122"/>
                          <a:ea typeface="微软雅黑" panose="020B0503020204020204" charset="-122"/>
                        </a:rPr>
                        <a:t>　心理描写直接表现人物的思想和内在情感</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矛盾、焦虑、担心、喜悦、兴奋等</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表现人物思想品质</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刻画人物性格</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推动情节发展</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可以使人物“深刻化”</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在人物描写中具有重要的意义。如</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项链</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里对玛蒂尔德的一段心理分析</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让现实生活与她的梦想形成鲜明的对照</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突出了现实与梦想的尖锐矛盾</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揭示了玛蒂尔德一心想摆脱寒酸的生活而挤入上流社会</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成为生活优裕而受人奉承的贵夫人的心理</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p:nvPr/>
        </p:nvGraphicFramePr>
        <p:xfrm>
          <a:off x="828096" y="2436702"/>
          <a:ext cx="7560310" cy="2799080"/>
        </p:xfrm>
        <a:graphic>
          <a:graphicData uri="http://schemas.openxmlformats.org/drawingml/2006/table">
            <a:tbl>
              <a:tblPr firstRow="1" bandRow="1">
                <a:tableStyleId>{5C22544A-7EE6-4342-B048-85BDC9FD1C3A}</a:tableStyleId>
              </a:tblPr>
              <a:tblGrid>
                <a:gridCol w="474345"/>
                <a:gridCol w="498475"/>
                <a:gridCol w="6587490"/>
              </a:tblGrid>
              <a:tr h="327660">
                <a:tc gridSpan="2">
                  <a:txBody>
                    <a:bodyPr/>
                    <a:lstStyle/>
                    <a:p>
                      <a:pPr algn="ctr">
                        <a:buNone/>
                      </a:pPr>
                      <a:r>
                        <a:rPr sz="1695" b="0" dirty="0" err="1">
                          <a:solidFill>
                            <a:schemeClr val="tx1"/>
                          </a:solidFill>
                          <a:latin typeface="微软雅黑" panose="020B0503020204020204" charset="-122"/>
                          <a:ea typeface="微软雅黑" panose="020B0503020204020204" charset="-122"/>
                        </a:rPr>
                        <a:t>描写手法</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buNone/>
                      </a:pPr>
                      <a:r>
                        <a:rPr sz="1695" b="0" dirty="0" err="1">
                          <a:solidFill>
                            <a:schemeClr val="tx1"/>
                          </a:solidFill>
                          <a:latin typeface="微软雅黑" panose="020B0503020204020204" charset="-122"/>
                          <a:ea typeface="微软雅黑" panose="020B0503020204020204" charset="-122"/>
                        </a:rPr>
                        <a:t>特点、作用</a:t>
                      </a:r>
                      <a:endParaRPr sz="1695" b="0"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1381760">
                <a:tc>
                  <a:txBody>
                    <a:bodyPr/>
                    <a:lstStyle/>
                    <a:p>
                      <a:pPr algn="ctr">
                        <a:buNone/>
                      </a:pPr>
                      <a:r>
                        <a:rPr sz="1695" dirty="0" err="1">
                          <a:solidFill>
                            <a:schemeClr val="tx1"/>
                          </a:solidFill>
                          <a:latin typeface="微软雅黑" panose="020B0503020204020204" charset="-122"/>
                          <a:ea typeface="微软雅黑" panose="020B0503020204020204" charset="-122"/>
                        </a:rPr>
                        <a:t>正面描写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695" dirty="0">
                          <a:solidFill>
                            <a:schemeClr val="tx1"/>
                          </a:solidFill>
                          <a:latin typeface="微软雅黑" panose="020B0503020204020204" charset="-122"/>
                          <a:ea typeface="微软雅黑" panose="020B0503020204020204" charset="-122"/>
                        </a:rPr>
                        <a:t>细节</a:t>
                      </a:r>
                      <a:r>
                        <a:rPr sz="1695" dirty="0" err="1">
                          <a:solidFill>
                            <a:schemeClr val="tx1"/>
                          </a:solidFill>
                          <a:latin typeface="微软雅黑" panose="020B0503020204020204" charset="-122"/>
                          <a:ea typeface="微软雅黑" panose="020B0503020204020204" charset="-122"/>
                        </a:rPr>
                        <a:t>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algn="l">
                        <a:lnSpc>
                          <a:spcPct val="130000"/>
                        </a:lnSpc>
                        <a:buNone/>
                      </a:pPr>
                      <a:r>
                        <a:rPr lang="zh-CN" altLang="en-US" sz="1695" dirty="0">
                          <a:solidFill>
                            <a:schemeClr val="tx1"/>
                          </a:solidFill>
                          <a:latin typeface="微软雅黑" panose="020B0503020204020204" charset="-122"/>
                          <a:ea typeface="微软雅黑" panose="020B0503020204020204" charset="-122"/>
                        </a:rPr>
                        <a:t>　细节描写是指对文学作品中的人物、环境或事件的某一局部、某一特征、某一细微事实所做的具体、深入的描写</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能更细腻地展示人物的某一特征。如</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林黛玉进贾府</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中林黛玉对“读书”问题的两次不同的回答</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就展现了林黛玉小心谨慎的性格</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r>
              <a:tr h="1089660">
                <a:tc gridSpan="2">
                  <a:txBody>
                    <a:bodyPr/>
                    <a:lstStyle/>
                    <a:p>
                      <a:pPr algn="ctr">
                        <a:buNone/>
                      </a:pPr>
                      <a:r>
                        <a:rPr lang="zh-CN" altLang="en-US" sz="1695" dirty="0">
                          <a:solidFill>
                            <a:schemeClr val="tx1"/>
                          </a:solidFill>
                          <a:latin typeface="微软雅黑" panose="020B0503020204020204" charset="-122"/>
                          <a:ea typeface="微软雅黑" panose="020B0503020204020204" charset="-122"/>
                        </a:rPr>
                        <a:t>侧面描写</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noFill/>
                  </a:tcPr>
                </a:tc>
                <a:tc h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noFill/>
                  </a:tcPr>
                </a:tc>
                <a:tc>
                  <a:txBody>
                    <a:bodyPr/>
                    <a:lstStyle/>
                    <a:p>
                      <a:pPr algn="l">
                        <a:lnSpc>
                          <a:spcPct val="130000"/>
                        </a:lnSpc>
                        <a:buNone/>
                      </a:pPr>
                      <a:r>
                        <a:rPr lang="zh-CN" altLang="en-US" sz="1695" dirty="0">
                          <a:solidFill>
                            <a:schemeClr val="tx1"/>
                          </a:solidFill>
                          <a:latin typeface="微软雅黑" panose="020B0503020204020204" charset="-122"/>
                          <a:ea typeface="微软雅黑" panose="020B0503020204020204" charset="-122"/>
                        </a:rPr>
                        <a:t>　侧面描写又叫间接描写</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是从侧面烘托人物形象</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通过对周围人物或环境的描绘来表现所要描写的对象</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以使其鲜明突出</a:t>
                      </a:r>
                      <a:endParaRPr sz="1695" dirty="0">
                        <a:solidFill>
                          <a:schemeClr val="tx1"/>
                        </a:solidFill>
                        <a:latin typeface="微软雅黑" panose="020B0503020204020204" charset="-122"/>
                        <a:ea typeface="微软雅黑" panose="020B0503020204020204" charset="-122"/>
                      </a:endParaRPr>
                    </a:p>
                  </a:txBody>
                  <a:tcPr marL="35186" marR="35186" marT="17593" marB="17593" anchor="ctr">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
        <p:nvSpPr>
          <p:cNvPr id="7" name="文本框 6"/>
          <p:cNvSpPr txBox="1"/>
          <p:nvPr/>
        </p:nvSpPr>
        <p:spPr>
          <a:xfrm>
            <a:off x="831386" y="2027418"/>
            <a:ext cx="7564477"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34881"/>
            <a:ext cx="761455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借助人物的身份、地位、经历、教养、气质等来表现人物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小说中人物的身份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所拥有的社会地位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以及他的人生经历、教养、气质等因素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直接决定了人物的言行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影响着人物的性格。如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祝福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中的鲁四老爷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他是“一个讲理学的老监生”</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是封建礼教的坚决捍卫者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他思想僵化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反对新党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反对一切变革。已经是民国时代了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而他的思想还停留在封建时代。对于祥林嫂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他起初只是因为她是寡妇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觉得很不吉利罢了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但还能容忍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后来祥林嫂改嫁回来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他实在无法容忍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因为在他的封建伦理观念里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改嫁是女子最大的罪恶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他害怕玷污了祖先。正是这种歧视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才彻底地毁灭了祥林嫂想要活下去的希望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她被扫地出门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悲惨而死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还要被骂一句“谬种”。</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71273"/>
            <a:ext cx="7755878" cy="17900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借助情节来展现人物的形象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性格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特征</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情节是小说故事推进的过程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是人物性格的发展史。在情节的展开中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通过描写人物的外貌、行为和心理状态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再现人物的鲜明个性。因此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欣赏人物形象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必须从情节入手。</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71273"/>
            <a:ext cx="7755878" cy="4169410"/>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把人物置于特定的社会历史背景中展现</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小说中的人物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都是在一定的社会历史背景下活动的。鉴赏人物如果离开了人物活动的社会历史背景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就不可能正确理解人物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更不可能理解人物形象的社会意义。因为人物的个性形成与他的生活环境有关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作者塑造一个人物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都是把他当成特定历史时期的典型人物来塑造的。一个人物形象塑造得成功与否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不但要看他是否有鲜明的个性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还要看他是否有广泛的共性。而对人物共性的分析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就必须在一定的社会历史背景中去把握。如祥林嫂就是半殖民地半封建社会时期中国农村底层妇女的典型代表。</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如果说前三条是侧重对人物个性方面的分析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结合人物的社会历史背景而做的分析则是侧重于共性方面的分析。对人物形象的分析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最好采用两者相结合的方法。</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4825" y="2587106"/>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4" name="TextBox 68"/>
          <p:cNvSpPr txBox="1"/>
          <p:nvPr/>
        </p:nvSpPr>
        <p:spPr>
          <a:xfrm>
            <a:off x="778528" y="1980519"/>
            <a:ext cx="766953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一、整体概括与分析人物形象或性格特点</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6" name="表格 15"/>
          <p:cNvGraphicFramePr>
            <a:graphicFrameLocks noGrp="1"/>
          </p:cNvGraphicFramePr>
          <p:nvPr/>
        </p:nvGraphicFramePr>
        <p:xfrm>
          <a:off x="845131" y="3029600"/>
          <a:ext cx="7480935" cy="2355850"/>
        </p:xfrm>
        <a:graphic>
          <a:graphicData uri="http://schemas.openxmlformats.org/drawingml/2006/table">
            <a:tbl>
              <a:tblPr/>
              <a:tblGrid>
                <a:gridCol w="554355"/>
                <a:gridCol w="6926580"/>
              </a:tblGrid>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小说中的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是一个什么样的人物形象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是一个什么样的人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请结合全文简要分析。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结合文章内容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的性格特点。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有哪些性格特点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题干有“形象”“性格”“品质”等字样。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题干有“文中”“全文”等字样。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题干有“概括”“分析”等字样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3907052" y="2380761"/>
            <a:ext cx="997513"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07200"/>
            <a:ext cx="7614556" cy="431165"/>
          </a:xfrm>
          <a:prstGeom prst="rect">
            <a:avLst/>
          </a:prstGeom>
          <a:noFill/>
        </p:spPr>
        <p:txBody>
          <a:bodyPr wrap="square" rtlCol="0">
            <a:spAutoFit/>
          </a:bodyPr>
          <a:lstStyle/>
          <a:p>
            <a:pPr indent="1080135"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23549" y="2354623"/>
          <a:ext cx="7669530" cy="3028950"/>
        </p:xfrm>
        <a:graphic>
          <a:graphicData uri="http://schemas.openxmlformats.org/drawingml/2006/table">
            <a:tbl>
              <a:tblPr/>
              <a:tblGrid>
                <a:gridCol w="551180"/>
                <a:gridCol w="7118350"/>
              </a:tblGrid>
              <a:tr h="30289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审准是整体把握还是局部分析。整体把握的提问方式主要有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他是什么样的人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分析其性格特点。局部分析的提问方式主要有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画线的句子体现了人物怎样的情感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画线的句子写出了人物怎样的性格</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分清是概括还是分析。概括题只要求写出人物形象或性格特点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分析题要在此基础上结合有关描写分析。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分清是性格还是形象。人物形象特点的核心是人物的性格特点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但还包括人物形象的身份、职业、地位、技能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能力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、行为习惯等因素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而人物形象的性格特点则只指人物的品行、情感、精神等心理特点。答形象题时不要忘记人物的身份、地位、职业等因素</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48217" y="2009064"/>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49430" y="2390687"/>
          <a:ext cx="7672705" cy="2487295"/>
        </p:xfrm>
        <a:graphic>
          <a:graphicData uri="http://schemas.openxmlformats.org/drawingml/2006/table">
            <a:tbl>
              <a:tblPr/>
              <a:tblGrid>
                <a:gridCol w="429260"/>
                <a:gridCol w="621030"/>
                <a:gridCol w="6622415"/>
              </a:tblGrid>
              <a:tr h="1141095">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理情节</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情节往往是人物性格形成发展的过程。从人物行为、情节的发展、矛盾冲突中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可以推断其价值取向、性格特点、内心状态。首先要明确小说的人物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然后找出人物的一系列动作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最后用主谓句来概括</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看描写</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作品中人物的肖像描写、语言描写、动作描写、心理描写、细节描写等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都是为表现人物的思想感情和性格特征服务的。找出小说中描写人物的句子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对这些直接描述人物肖像、神态、语言、动作和心理的语段进行提取和整合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进而概括出人物的性格和形象特点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nvGraphicFramePr>
        <p:xfrm>
          <a:off x="942221" y="2265234"/>
          <a:ext cx="7425690" cy="2416810"/>
        </p:xfrm>
        <a:graphic>
          <a:graphicData uri="http://schemas.openxmlformats.org/drawingml/2006/table">
            <a:tbl>
              <a:tblPr/>
              <a:tblGrid>
                <a:gridCol w="415925"/>
                <a:gridCol w="553720"/>
                <a:gridCol w="6456045"/>
              </a:tblGrid>
              <a:tr h="1407160">
                <a:tc rowSpan="2">
                  <a:txBody>
                    <a:bodyPr/>
                    <a:lstStyle/>
                    <a:p>
                      <a:pPr marL="0" algn="ctr" defTabSz="2118995" rtl="0" eaLnBrk="1" latinLnBrk="0" hangingPunct="1">
                        <a:lnSpc>
                          <a:spcPct val="130000"/>
                        </a:lnSpc>
                        <a:spcAft>
                          <a:spcPts val="0"/>
                        </a:spcAft>
                      </a:pPr>
                      <a:endParaRPr lang="en-US" altLang="zh-CN" sz="1540"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endParaRPr lang="en-US" altLang="zh-CN" sz="1540"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zh-CN" sz="1540"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zh-CN" sz="1540"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zh-CN" sz="1540"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zh-CN" sz="1540" kern="100" dirty="0">
                        <a:solidFill>
                          <a:schemeClr val="tx1"/>
                        </a:solidFill>
                        <a:latin typeface="微软雅黑" panose="020B0503020204020204" charset="-122"/>
                        <a:ea typeface="微软雅黑" panose="020B0503020204020204" charset="-122"/>
                        <a:cs typeface="Times New Roman" panose="02020603050405020304"/>
                      </a:endParaRPr>
                    </a:p>
                    <a:p>
                      <a:endParaRPr lang="zh-CN" altLang="en-US" sz="695" dirty="0"/>
                    </a:p>
                  </a:txBody>
                  <a:tcPr marL="35186" marR="35186" marT="17593" marB="17593"/>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析关系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从主要人物与次要人物、人物与环境等关系中分析形象特征。形象的典型意义往往要根据故事发生的历史背景来思考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而人物活动的具体场所、人物之间的关系等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往往也与其典型意义有关</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找评价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借助作者对人物的介绍和评价把握人物基本特征。找出作者或他人对相关人物的介绍或评价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进而辨析、提取人物的形象特点。合理利用自嘲、反语、他人衬托的成分</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90990</Words>
  <Application>WPS 演示</Application>
  <PresentationFormat/>
  <Paragraphs>4553</Paragraphs>
  <Slides>407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407</vt:i4>
      </vt:variant>
    </vt:vector>
  </HeadingPairs>
  <TitlesOfParts>
    <vt:vector size="418" baseType="lpstr">
      <vt:lpstr>Arial</vt:lpstr>
      <vt:lpstr>宋体</vt:lpstr>
      <vt:lpstr>Wingdings</vt:lpstr>
      <vt:lpstr>微软雅黑</vt:lpstr>
      <vt:lpstr>Arial Unicode MS</vt:lpstr>
      <vt:lpstr>Calibri</vt:lpstr>
      <vt:lpstr>Times New Roman</vt:lpstr>
      <vt:lpstr>Courier New</vt:lpstr>
      <vt:lpstr>Times New Roman</vt:lpstr>
      <vt:lpstr>NEU-BZ-S92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