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256" r:id="rId2"/>
    <p:sldId id="334" r:id="rId3"/>
    <p:sldId id="335" r:id="rId4"/>
    <p:sldId id="336" r:id="rId5"/>
    <p:sldId id="642" r:id="rId6"/>
    <p:sldId id="643" r:id="rId7"/>
    <p:sldId id="644" r:id="rId8"/>
    <p:sldId id="645" r:id="rId9"/>
    <p:sldId id="337" r:id="rId10"/>
    <p:sldId id="378" r:id="rId11"/>
    <p:sldId id="402" r:id="rId12"/>
    <p:sldId id="403" r:id="rId13"/>
    <p:sldId id="646" r:id="rId14"/>
    <p:sldId id="647" r:id="rId15"/>
    <p:sldId id="648" r:id="rId16"/>
    <p:sldId id="649" r:id="rId17"/>
    <p:sldId id="650" r:id="rId18"/>
    <p:sldId id="651" r:id="rId19"/>
    <p:sldId id="652" r:id="rId20"/>
    <p:sldId id="653" r:id="rId21"/>
    <p:sldId id="654" r:id="rId22"/>
    <p:sldId id="655" r:id="rId23"/>
    <p:sldId id="656" r:id="rId24"/>
    <p:sldId id="657" r:id="rId25"/>
    <p:sldId id="598" r:id="rId26"/>
    <p:sldId id="660" r:id="rId27"/>
    <p:sldId id="658" r:id="rId28"/>
    <p:sldId id="659" r:id="rId29"/>
    <p:sldId id="405" r:id="rId30"/>
    <p:sldId id="455" r:id="rId31"/>
    <p:sldId id="592" r:id="rId32"/>
    <p:sldId id="562" r:id="rId33"/>
    <p:sldId id="561" r:id="rId34"/>
    <p:sldId id="363" r:id="rId35"/>
    <p:sldId id="354" r:id="rId36"/>
    <p:sldId id="506" r:id="rId37"/>
    <p:sldId id="641" r:id="rId38"/>
    <p:sldId id="359" r:id="rId39"/>
    <p:sldId id="342" r:id="rId40"/>
    <p:sldId id="661" r:id="rId4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7370"/>
    <a:srgbClr val="FBE5D6"/>
    <a:srgbClr val="009999"/>
    <a:srgbClr val="4F855D"/>
    <a:srgbClr val="B2B2B2"/>
    <a:srgbClr val="202020"/>
    <a:srgbClr val="323232"/>
    <a:srgbClr val="CC3300"/>
    <a:srgbClr val="C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78" autoAdjust="0"/>
    <p:restoredTop sz="94660"/>
  </p:normalViewPr>
  <p:slideViewPr>
    <p:cSldViewPr snapToGrid="0" showGuides="1">
      <p:cViewPr varScale="1">
        <p:scale>
          <a:sx n="114" d="100"/>
          <a:sy n="114" d="100"/>
        </p:scale>
        <p:origin x="-630" y="-96"/>
      </p:cViewPr>
      <p:guideLst>
        <p:guide orient="horz" pos="2207"/>
        <p:guide pos="384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2022/3/16</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pPr/>
              <a:t>2022/3/16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lstStyle/>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2022/3/16</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custDataLst>
              <p:tags r:id="rId3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2022/3/16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a:p>
        </p:txBody>
      </p:sp>
      <p:sp>
        <p:nvSpPr>
          <p:cNvPr id="7" name="KSO_TEMPLATE" hidden="1"/>
          <p:cNvSpPr/>
          <p:nvPr userDrawn="1">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37"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6" r:id="rId27"/>
    <p:sldLayoutId id="2147483677" r:id="rId28"/>
    <p:sldLayoutId id="2147483678" r:id="rId29"/>
    <p:sldLayoutId id="2147483679" r:id="rId30"/>
    <p:sldLayoutId id="2147483680" r:id="rId31"/>
    <p:sldLayoutId id="2147483681" r:id="rId3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831033" y="2149076"/>
            <a:ext cx="4231486"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sym typeface="+mn-ea"/>
              </a:rPr>
              <a:t>11 </a:t>
            </a:r>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老 王</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1028" name="Text Box 1027"/>
          <p:cNvSpPr txBox="1"/>
          <p:nvPr/>
        </p:nvSpPr>
        <p:spPr>
          <a:xfrm>
            <a:off x="6433503" y="3342640"/>
            <a:ext cx="2697163" cy="645160"/>
          </a:xfrm>
          <a:prstGeom prst="rect">
            <a:avLst/>
          </a:prstGeom>
          <a:solidFill>
            <a:schemeClr val="bg1">
              <a:alpha val="54117"/>
            </a:schemeClr>
          </a:solidFill>
          <a:ln w="9525" cap="flat" cmpd="sng">
            <a:solidFill>
              <a:schemeClr val="bg1"/>
            </a:solidFill>
            <a:prstDash val="solid"/>
            <a:miter/>
            <a:headEnd type="none" w="med" len="med"/>
            <a:tailEnd type="none" w="med" len="med"/>
          </a:ln>
        </p:spPr>
        <p:txBody>
          <a:bodyPr wrap="square" anchor="t">
            <a:spAutoFit/>
          </a:bodyPr>
          <a:lstStyle/>
          <a:p>
            <a:pPr>
              <a:spcBef>
                <a:spcPct val="50000"/>
              </a:spcBef>
            </a:pPr>
            <a:r>
              <a:rPr lang="zh-CN" altLang="en-US" sz="3600" noProof="1">
                <a:latin typeface="Arial" panose="020B0604020202020204" pitchFamily="34" charset="0"/>
                <a:ea typeface="宋体" panose="02010600030101010101" pitchFamily="2" charset="-122"/>
                <a:cs typeface="+mn-cs"/>
              </a:rPr>
              <a:t> </a:t>
            </a:r>
            <a:r>
              <a:rPr lang="zh-CN" altLang="en-US" sz="3600" b="1" noProof="1">
                <a:latin typeface="Arial" panose="020B0604020202020204" pitchFamily="34" charset="0"/>
                <a:ea typeface="宋体" panose="02010600030101010101" pitchFamily="2" charset="-122"/>
                <a:cs typeface="+mn-cs"/>
              </a:rPr>
              <a:t>杨绛</a:t>
            </a:r>
            <a:r>
              <a:rPr lang="en-US" altLang="zh-CN" sz="3600" noProof="1">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ji</a:t>
            </a:r>
            <a:r>
              <a:rPr lang="en-US" altLang="zh-CN" sz="3600" b="1" noProof="1">
                <a:solidFill>
                  <a:srgbClr val="0000FF"/>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à</a:t>
            </a:r>
            <a:r>
              <a:rPr lang="en-US" altLang="zh-CN" sz="3600" noProof="1">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nɡ</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500"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ppt_x</p:attrName>
                                        </p:attrNameLst>
                                      </p:cBhvr>
                                      <p:tavLst>
                                        <p:tav tm="0">
                                          <p:val>
                                            <p:strVal val="0-#ppt_w/2"/>
                                          </p:val>
                                        </p:tav>
                                        <p:tav tm="100000">
                                          <p:val>
                                            <p:strVal val="#ppt_x"/>
                                          </p:val>
                                        </p:tav>
                                      </p:tavLst>
                                    </p:anim>
                                    <p:anim calcmode="lin" valueType="num">
                                      <p:cBhvr>
                                        <p:cTn id="8"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89" name="Rectangle 3"/>
          <p:cNvSpPr>
            <a:spLocks noGrp="1"/>
          </p:cNvSpPr>
          <p:nvPr/>
        </p:nvSpPr>
        <p:spPr>
          <a:xfrm>
            <a:off x="627381" y="1507067"/>
            <a:ext cx="11760200" cy="2501900"/>
          </a:xfrm>
          <a:prstGeom prst="rect">
            <a:avLst/>
          </a:prstGeom>
          <a:noFill/>
          <a:ln w="9525">
            <a:noFill/>
          </a:ln>
        </p:spPr>
        <p:txBody>
          <a:bodyPr anchor="t"/>
          <a:lstStyle/>
          <a:p>
            <a:pPr marL="342900" indent="-342900">
              <a:lnSpc>
                <a:spcPct val="125000"/>
              </a:lnSpc>
              <a:spcBef>
                <a:spcPts val="20"/>
              </a:spcBef>
              <a:spcAft>
                <a:spcPts val="0"/>
              </a:spcAft>
            </a:pPr>
            <a:r>
              <a:rPr lang="en-US" altLang="zh-CN" sz="3600" b="1" dirty="0">
                <a:latin typeface="宋体" panose="02010600030101010101" pitchFamily="2" charset="-122"/>
                <a:ea typeface="宋体" panose="02010600030101010101" pitchFamily="2" charset="-122"/>
                <a:sym typeface="+mn-ea"/>
              </a:rPr>
              <a:t>1.</a:t>
            </a:r>
            <a:r>
              <a:rPr lang="zh-CN" sz="3600" b="1" dirty="0">
                <a:latin typeface="宋体" panose="02010600030101010101" pitchFamily="2" charset="-122"/>
                <a:ea typeface="宋体" panose="02010600030101010101" pitchFamily="2" charset="-122"/>
                <a:sym typeface="+mn-ea"/>
              </a:rPr>
              <a:t>给红色</a:t>
            </a:r>
            <a:r>
              <a:rPr sz="3600" b="1" dirty="0">
                <a:latin typeface="宋体" panose="02010600030101010101" pitchFamily="2" charset="-122"/>
                <a:ea typeface="宋体" panose="02010600030101010101" pitchFamily="2" charset="-122"/>
                <a:sym typeface="+mn-ea"/>
              </a:rPr>
              <a:t>字</a:t>
            </a:r>
            <a:r>
              <a:rPr lang="zh-CN" sz="3600" b="1" dirty="0">
                <a:latin typeface="宋体" panose="02010600030101010101" pitchFamily="2" charset="-122"/>
                <a:ea typeface="宋体" panose="02010600030101010101" pitchFamily="2" charset="-122"/>
                <a:sym typeface="+mn-ea"/>
              </a:rPr>
              <a:t>注</a:t>
            </a:r>
            <a:r>
              <a:rPr sz="3600" b="1" dirty="0">
                <a:latin typeface="宋体" panose="02010600030101010101" pitchFamily="2" charset="-122"/>
                <a:ea typeface="宋体" panose="02010600030101010101" pitchFamily="2" charset="-122"/>
                <a:sym typeface="+mn-ea"/>
              </a:rPr>
              <a:t>音</a:t>
            </a:r>
            <a:r>
              <a:rPr lang="zh-CN" sz="3600" b="1" dirty="0">
                <a:latin typeface="宋体" panose="02010600030101010101" pitchFamily="2" charset="-122"/>
                <a:ea typeface="宋体" panose="02010600030101010101" pitchFamily="2" charset="-122"/>
                <a:sym typeface="+mn-ea"/>
              </a:rPr>
              <a:t>或根据拼音写汉字</a:t>
            </a:r>
            <a:r>
              <a:rPr lang="zh-CN"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sz="3600" b="1" dirty="0">
                <a:latin typeface="宋体" panose="02010600030101010101" pitchFamily="2" charset="-122"/>
                <a:ea typeface="宋体" panose="02010600030101010101" pitchFamily="2" charset="-122"/>
                <a:sym typeface="+mn-ea"/>
              </a:rPr>
              <a:t>预学三</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sz="36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zh-CN" sz="3600" b="1" dirty="0" smtClean="0">
                <a:solidFill>
                  <a:srgbClr val="FF0000"/>
                </a:solidFill>
                <a:latin typeface="新宋体" panose="02010609030101010101" pitchFamily="49" charset="-122"/>
                <a:ea typeface="新宋体" panose="02010609030101010101" pitchFamily="49" charset="-122"/>
                <a:sym typeface="+mn-ea"/>
              </a:rPr>
              <a:t>蹬</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rgbClr val="FF0000"/>
                </a:solidFill>
                <a:effectLst/>
                <a:latin typeface="宋体" panose="02010600030101010101" pitchFamily="2" charset="-122"/>
                <a:ea typeface="宋体" panose="02010600030101010101" pitchFamily="2" charset="-122"/>
                <a:sym typeface="+mn-ea"/>
              </a:rPr>
              <a:t>绷</a:t>
            </a:r>
            <a:r>
              <a:rPr lang="zh-CN" altLang="en-US" sz="36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zh-CN" sz="3600" b="1" dirty="0">
                <a:solidFill>
                  <a:srgbClr val="FF0000"/>
                </a:solidFill>
                <a:latin typeface="新宋体" panose="02010609030101010101" pitchFamily="49" charset="-122"/>
                <a:ea typeface="新宋体" panose="02010609030101010101" pitchFamily="49" charset="-122"/>
                <a:sym typeface="+mn-ea"/>
              </a:rPr>
              <a:t>捎</a:t>
            </a:r>
            <a:r>
              <a:rPr lang="zh-CN" altLang="zh-CN" sz="3600" b="1" dirty="0">
                <a:solidFill>
                  <a:schemeClr val="tx1"/>
                </a:solidFill>
                <a:latin typeface="新宋体" panose="02010609030101010101" pitchFamily="49" charset="-122"/>
                <a:ea typeface="新宋体" panose="02010609030101010101" pitchFamily="49" charset="-122"/>
                <a:sym typeface="+mn-ea"/>
              </a:rPr>
              <a:t>     </a:t>
            </a:r>
            <a:r>
              <a:rPr lang="en-US" altLang="zh-CN" sz="3600" b="1" dirty="0">
                <a:solidFill>
                  <a:schemeClr val="tx1"/>
                </a:solidFill>
                <a:latin typeface="新宋体" panose="02010609030101010101" pitchFamily="49" charset="-122"/>
                <a:ea typeface="新宋体" panose="02010609030101010101" pitchFamily="49" charset="-122"/>
                <a:sym typeface="+mn-ea"/>
              </a:rPr>
              <a:t> </a:t>
            </a:r>
            <a:r>
              <a:rPr lang="zh-CN" altLang="zh-CN" sz="3600" b="1" dirty="0">
                <a:solidFill>
                  <a:schemeClr val="tx1"/>
                </a:solidFill>
                <a:latin typeface="新宋体" panose="02010609030101010101" pitchFamily="49" charset="-122"/>
                <a:ea typeface="新宋体" panose="02010609030101010101" pitchFamily="49" charset="-122"/>
                <a:sym typeface="+mn-ea"/>
              </a:rPr>
              <a:t>  </a:t>
            </a:r>
            <a:r>
              <a:rPr lang="zh-CN" altLang="en-US" sz="3600" b="1" dirty="0">
                <a:latin typeface="宋体" panose="02010600030101010101" pitchFamily="2" charset="-122"/>
                <a:ea typeface="宋体" panose="02010600030101010101" pitchFamily="2" charset="-122"/>
                <a:sym typeface="+mn-ea"/>
              </a:rPr>
              <a:t>肿</a:t>
            </a:r>
            <a:r>
              <a:rPr lang="zh-CN" altLang="en-US" sz="3600" b="1" dirty="0">
                <a:solidFill>
                  <a:srgbClr val="FF0000"/>
                </a:solidFill>
                <a:latin typeface="宋体" panose="02010600030101010101" pitchFamily="2" charset="-122"/>
                <a:ea typeface="宋体" panose="02010600030101010101" pitchFamily="2" charset="-122"/>
                <a:sym typeface="+mn-ea"/>
              </a:rPr>
              <a:t>胀</a:t>
            </a:r>
            <a:endParaRPr lang="zh-CN" altLang="en-US" sz="36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zh-CN" sz="3600" b="1" dirty="0" smtClean="0">
                <a:latin typeface="新宋体" panose="02010609030101010101" pitchFamily="49" charset="-122"/>
                <a:ea typeface="新宋体" panose="02010609030101010101" pitchFamily="49" charset="-122"/>
                <a:sym typeface="+mn-ea"/>
              </a:rPr>
              <a:t>门</a:t>
            </a:r>
            <a:r>
              <a:rPr lang="zh-CN" altLang="zh-CN" sz="3600" b="1" dirty="0" smtClean="0">
                <a:solidFill>
                  <a:srgbClr val="FF0000"/>
                </a:solidFill>
                <a:latin typeface="新宋体" panose="02010609030101010101" pitchFamily="49" charset="-122"/>
                <a:ea typeface="新宋体" panose="02010609030101010101" pitchFamily="49" charset="-122"/>
                <a:sym typeface="+mn-ea"/>
              </a:rPr>
              <a:t>框</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zh-CN" sz="3600" b="1" dirty="0" smtClean="0">
                <a:solidFill>
                  <a:srgbClr val="FF3300"/>
                </a:solidFill>
                <a:latin typeface="新宋体" panose="02010609030101010101" pitchFamily="49" charset="-122"/>
                <a:ea typeface="新宋体" panose="02010609030101010101" pitchFamily="49" charset="-122"/>
                <a:sym typeface="+mn-ea"/>
              </a:rPr>
              <a:t>伛偻</a:t>
            </a:r>
            <a:r>
              <a:rPr lang="en-US" altLang="zh-CN" sz="3600" b="1" dirty="0" smtClean="0">
                <a:solidFill>
                  <a:srgbClr val="FF3300"/>
                </a:solidFill>
                <a:latin typeface="新宋体" panose="02010609030101010101" pitchFamily="49" charset="-122"/>
                <a:ea typeface="新宋体" panose="02010609030101010101" pitchFamily="49" charset="-122"/>
                <a:sym typeface="+mn-ea"/>
              </a:rPr>
              <a:t>        </a:t>
            </a:r>
            <a:r>
              <a:rPr lang="zh-CN" altLang="zh-CN" sz="3600" b="1" dirty="0" smtClean="0">
                <a:solidFill>
                  <a:srgbClr val="FF3300"/>
                </a:solidFill>
                <a:latin typeface="新宋体" panose="02010609030101010101" pitchFamily="49" charset="-122"/>
                <a:ea typeface="新宋体" panose="02010609030101010101" pitchFamily="49" charset="-122"/>
                <a:sym typeface="+mn-ea"/>
              </a:rPr>
              <a:t>骷髅</a:t>
            </a:r>
            <a:r>
              <a:rPr lang="zh-CN" altLang="zh-CN" sz="3600" b="1" dirty="0">
                <a:solidFill>
                  <a:schemeClr val="tx1"/>
                </a:solidFill>
                <a:latin typeface="新宋体" panose="02010609030101010101" pitchFamily="49" charset="-122"/>
                <a:ea typeface="新宋体" panose="02010609030101010101" pitchFamily="49" charset="-122"/>
                <a:sym typeface="+mn-ea"/>
              </a:rPr>
              <a:t>      </a:t>
            </a:r>
          </a:p>
          <a:p>
            <a:pPr marL="342900" indent="-342900">
              <a:lnSpc>
                <a:spcPct val="125000"/>
              </a:lnSpc>
              <a:spcBef>
                <a:spcPts val="20"/>
              </a:spcBef>
              <a:spcAft>
                <a:spcPts val="0"/>
              </a:spcAft>
            </a:pPr>
            <a:r>
              <a:rPr lang="zh-CN" altLang="zh-CN" sz="3600" b="1" dirty="0">
                <a:solidFill>
                  <a:srgbClr val="FF0000"/>
                </a:solidFill>
                <a:latin typeface="新宋体" panose="02010609030101010101" pitchFamily="49" charset="-122"/>
                <a:ea typeface="新宋体" panose="02010609030101010101" pitchFamily="49" charset="-122"/>
                <a:sym typeface="+mn-ea"/>
              </a:rPr>
              <a:t>攥</a:t>
            </a:r>
            <a:r>
              <a:rPr lang="en-US" altLang="zh-CN" sz="3600" b="1" dirty="0">
                <a:solidFill>
                  <a:schemeClr val="tx1"/>
                </a:solidFill>
                <a:latin typeface="新宋体" panose="02010609030101010101" pitchFamily="49" charset="-122"/>
                <a:ea typeface="新宋体" panose="02010609030101010101" pitchFamily="49" charset="-122"/>
                <a:sym typeface="+mn-ea"/>
              </a:rPr>
              <a:t>      </a:t>
            </a:r>
            <a:r>
              <a:rPr sz="3600" b="1">
                <a:latin typeface="宋体" panose="02010600030101010101" pitchFamily="2" charset="-122"/>
                <a:ea typeface="宋体" panose="02010600030101010101" pitchFamily="2" charset="-122"/>
              </a:rPr>
              <a:t>愧</a:t>
            </a:r>
            <a:r>
              <a:rPr sz="3600" b="1">
                <a:solidFill>
                  <a:srgbClr val="FF0000"/>
                </a:solidFill>
                <a:latin typeface="宋体" panose="02010600030101010101" pitchFamily="2" charset="-122"/>
                <a:ea typeface="宋体" panose="02010600030101010101" pitchFamily="2" charset="-122"/>
              </a:rPr>
              <a:t>怍</a:t>
            </a:r>
            <a:r>
              <a:rPr lang="zh-CN" altLang="zh-CN" sz="3600">
                <a:latin typeface="Arial" panose="020B0604020202020204" pitchFamily="34" charset="0"/>
                <a:ea typeface="宋体" panose="02010600030101010101" pitchFamily="2" charset="-122"/>
              </a:rPr>
              <a:t>     </a:t>
            </a:r>
            <a:r>
              <a:rPr lang="en-US" altLang="zh-CN" sz="3600">
                <a:latin typeface="Arial" panose="020B0604020202020204" pitchFamily="34" charset="0"/>
                <a:ea typeface="宋体" panose="02010600030101010101" pitchFamily="2" charset="-122"/>
              </a:rPr>
              <a:t>     </a:t>
            </a:r>
            <a:r>
              <a:rPr lang="zh-CN" altLang="zh-CN" sz="3600">
                <a:latin typeface="Arial" panose="020B0604020202020204" pitchFamily="34" charset="0"/>
                <a:ea typeface="宋体" panose="02010600030101010101" pitchFamily="2" charset="-122"/>
              </a:rPr>
              <a:t> </a:t>
            </a:r>
            <a:r>
              <a:rPr lang="zh-CN" altLang="zh-CN" sz="3600" b="1">
                <a:latin typeface="Arial" panose="020B0604020202020204" pitchFamily="34" charset="0"/>
                <a:ea typeface="宋体" panose="02010600030101010101" pitchFamily="2" charset="-122"/>
              </a:rPr>
              <a:t>阴</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yì</a:t>
            </a:r>
            <a:r>
              <a:rPr lang="en-US" altLang="zh-CN" sz="36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zh-CN" sz="3600" b="1">
                <a:latin typeface="Arial" panose="020B0604020202020204" pitchFamily="34" charset="0"/>
                <a:ea typeface="宋体" panose="02010600030101010101" pitchFamily="2" charset="-122"/>
              </a:rPr>
              <a:t> </a:t>
            </a:r>
            <a:r>
              <a:rPr lang="zh-CN" altLang="zh-CN" sz="3600">
                <a:latin typeface="Arial" panose="020B0604020202020204" pitchFamily="34" charset="0"/>
                <a:ea typeface="宋体" panose="02010600030101010101" pitchFamily="2" charset="-122"/>
              </a:rPr>
              <a:t>     </a:t>
            </a:r>
            <a:r>
              <a:rPr lang="en-US" altLang="zh-CN" sz="3600">
                <a:latin typeface="Arial" panose="020B0604020202020204" pitchFamily="34" charset="0"/>
                <a:ea typeface="宋体" panose="02010600030101010101" pitchFamily="2" charset="-122"/>
              </a:rPr>
              <a:t>    </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xi</a:t>
            </a:r>
            <a:r>
              <a:rPr lang="en-US" altLang="zh-CN" sz="3600" b="1" dirty="0" err="1">
                <a:solidFill>
                  <a:srgbClr val="00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ng</a:t>
            </a:r>
            <a:r>
              <a:rPr lang="en-US" altLang="zh-CN" sz="36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qi</a:t>
            </a:r>
            <a:r>
              <a:rPr lang="en-US" altLang="zh-CN" sz="3600" b="1" dirty="0" err="1">
                <a:solidFill>
                  <a:srgbClr val="00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                 </a:t>
            </a:r>
          </a:p>
          <a:p>
            <a:pPr marL="342900" indent="-342900">
              <a:lnSpc>
                <a:spcPct val="125000"/>
              </a:lnSpc>
              <a:spcBef>
                <a:spcPts val="20"/>
              </a:spcBef>
              <a:spcAft>
                <a:spcPts val="0"/>
              </a:spcAft>
            </a:pPr>
            <a:r>
              <a:rPr lang="en-US" altLang="zh-CN" sz="3600" dirty="0" err="1" smtClean="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hu</a:t>
            </a:r>
            <a:r>
              <a:rPr lang="en-US" altLang="zh-CN" sz="3600" b="1" dirty="0" err="1" smtClean="0">
                <a:solidFill>
                  <a:srgbClr val="000000"/>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dirty="0" err="1" smtClean="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ng     </a:t>
            </a:r>
            <a:r>
              <a:rPr lang="en-US" altLang="zh-CN" sz="3600" b="1" dirty="0" err="1" smtClean="0">
                <a:solidFill>
                  <a:srgbClr val="FF0000"/>
                </a:solidFill>
                <a:effectLst/>
                <a:latin typeface="宋体" panose="02010600030101010101" pitchFamily="2" charset="-122"/>
                <a:ea typeface="宋体" panose="02010600030101010101" pitchFamily="2" charset="-122"/>
                <a:sym typeface="+mn-ea"/>
              </a:rPr>
              <a:t>恐     </a:t>
            </a:r>
            <a:r>
              <a:rPr lang="en-US" altLang="zh-CN" sz="3600" b="1" dirty="0" err="1" smtClean="0">
                <a:solidFill>
                  <a:schemeClr val="tx1"/>
                </a:solidFill>
                <a:effectLst/>
                <a:latin typeface="宋体" panose="02010600030101010101" pitchFamily="2" charset="-122"/>
                <a:ea typeface="宋体" panose="02010600030101010101" pitchFamily="2" charset="-122"/>
                <a:sym typeface="+mn-ea"/>
              </a:rPr>
              <a:t>荒</a:t>
            </a:r>
            <a:r>
              <a:rPr lang="en-US" altLang="zh-CN" sz="3600" dirty="0" err="1" smtClean="0">
                <a:solidFill>
                  <a:srgbClr val="FF0000"/>
                </a:solidFill>
                <a:effectLst/>
                <a:latin typeface="Arial" panose="020B0604020202020204" pitchFamily="34" charset="0"/>
                <a:ea typeface="宋体" panose="02010600030101010101" pitchFamily="2" charset="-122"/>
                <a:cs typeface="Arial" panose="020B0604020202020204" pitchFamily="34" charset="0"/>
                <a:sym typeface="+mn-ea"/>
              </a:rPr>
              <a:t>pì</a:t>
            </a:r>
            <a:r>
              <a:rPr lang="en-US" altLang="zh-CN" sz="3600" b="1" dirty="0" err="1" smtClean="0">
                <a:solidFill>
                  <a:srgbClr val="FF0000"/>
                </a:solidFill>
                <a:effectLst/>
                <a:latin typeface="宋体" panose="02010600030101010101" pitchFamily="2" charset="-122"/>
                <a:ea typeface="宋体" panose="02010600030101010101" pitchFamily="2" charset="-122"/>
                <a:sym typeface="+mn-ea"/>
              </a:rPr>
              <a:t>      </a:t>
            </a:r>
            <a:r>
              <a:rPr lang="en-US" altLang="zh-CN" sz="3600" b="1" dirty="0" err="1" smtClean="0">
                <a:solidFill>
                  <a:schemeClr val="tx1"/>
                </a:solidFill>
                <a:effectLst/>
                <a:latin typeface="宋体" panose="02010600030101010101" pitchFamily="2" charset="-122"/>
                <a:ea typeface="宋体" panose="02010600030101010101" pitchFamily="2" charset="-122"/>
                <a:sym typeface="+mn-ea"/>
              </a:rPr>
              <a:t>取</a:t>
            </a:r>
            <a:r>
              <a:rPr lang="en-US" altLang="zh-CN" sz="3600" dirty="0" err="1" smtClean="0">
                <a:solidFill>
                  <a:srgbClr val="FF0000"/>
                </a:solidFill>
                <a:effectLst/>
                <a:latin typeface="Arial" panose="020B0604020202020204" pitchFamily="34" charset="0"/>
                <a:ea typeface="宋体" panose="02010600030101010101" pitchFamily="2" charset="-122"/>
                <a:cs typeface="Arial" panose="020B0604020202020204" pitchFamily="34" charset="0"/>
                <a:sym typeface="+mn-ea"/>
              </a:rPr>
              <a:t>dì           zhì    </a:t>
            </a:r>
            <a:r>
              <a:rPr lang="en-US" altLang="zh-CN" sz="3600" b="1" dirty="0" err="1" smtClean="0">
                <a:solidFill>
                  <a:schemeClr val="tx1"/>
                </a:solidFill>
                <a:effectLst/>
                <a:latin typeface="宋体" panose="02010600030101010101" pitchFamily="2" charset="-122"/>
                <a:ea typeface="宋体" panose="02010600030101010101" pitchFamily="2" charset="-122"/>
                <a:cs typeface="Arial" panose="020B0604020202020204" pitchFamily="34" charset="0"/>
                <a:sym typeface="+mn-ea"/>
              </a:rPr>
              <a:t>笨</a:t>
            </a:r>
          </a:p>
        </p:txBody>
      </p:sp>
      <p:sp>
        <p:nvSpPr>
          <p:cNvPr id="2" name="Text Box 4"/>
          <p:cNvSpPr txBox="1"/>
          <p:nvPr/>
        </p:nvSpPr>
        <p:spPr>
          <a:xfrm>
            <a:off x="1164167" y="2082377"/>
            <a:ext cx="11027833" cy="3046095"/>
          </a:xfrm>
          <a:prstGeom prst="rect">
            <a:avLst/>
          </a:prstGeom>
          <a:noFill/>
          <a:ln w="9525">
            <a:noFill/>
          </a:ln>
        </p:spPr>
        <p:txBody>
          <a:bodyPr wrap="square" anchor="t">
            <a:spAutoFit/>
          </a:bodyPr>
          <a:lstStyle/>
          <a:p>
            <a:pPr>
              <a:lnSpc>
                <a:spcPct val="120000"/>
              </a:lnSpc>
              <a:spcBef>
                <a:spcPts val="0"/>
              </a:spcBef>
              <a:spcAft>
                <a:spcPts val="0"/>
              </a:spcAft>
            </a:pP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dēng</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bēng</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sh</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ā</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o           </a:t>
            </a:r>
            <a:r>
              <a:rPr lang="en-US" altLang="zh-CN" sz="4000" b="1" dirty="0" smtClean="0">
                <a:solidFill>
                  <a:srgbClr val="000000"/>
                </a:solidFill>
                <a:latin typeface="微软雅黑" panose="020B0503020204020204" pitchFamily="34" charset="-122"/>
                <a:ea typeface="微软雅黑" panose="020B0503020204020204" pitchFamily="34" charset="-122"/>
                <a:sym typeface="+mn-ea"/>
              </a:rPr>
              <a:t>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zh</a:t>
            </a:r>
            <a:r>
              <a:rPr lang="en-US" altLang="zh-CN" sz="40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ng</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p>
          <a:p>
            <a:pPr>
              <a:lnSpc>
                <a:spcPct val="120000"/>
              </a:lnSpc>
              <a:spcBef>
                <a:spcPts val="0"/>
              </a:spcBef>
              <a:spcAft>
                <a:spcPts val="0"/>
              </a:spcAft>
            </a:pP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ku</a:t>
            </a:r>
            <a:r>
              <a:rPr lang="en-US" altLang="zh-CN" sz="40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ng            yǔ lǚ            kū lóu</a:t>
            </a:r>
          </a:p>
          <a:p>
            <a:pPr>
              <a:lnSpc>
                <a:spcPct val="120000"/>
              </a:lnSpc>
              <a:spcBef>
                <a:spcPts val="0"/>
              </a:spcBef>
              <a:spcAft>
                <a:spcPts val="0"/>
              </a:spcAft>
            </a:pP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zu</a:t>
            </a:r>
            <a:r>
              <a:rPr lang="en-US" altLang="zh-CN" sz="40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zuò          </a:t>
            </a:r>
            <a:r>
              <a:rPr lang="en-US" altLang="zh-CN" sz="40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翳            </a:t>
            </a:r>
            <a:r>
              <a:rPr lang="zh-CN" altLang="en-US" sz="4000" b="1" dirty="0" smtClean="0">
                <a:solidFill>
                  <a:srgbClr val="FF0000"/>
                </a:solidFill>
                <a:effectLst/>
                <a:latin typeface="宋体" panose="02010600030101010101" pitchFamily="2" charset="-122"/>
                <a:ea typeface="宋体" panose="02010600030101010101" pitchFamily="2" charset="-122"/>
                <a:sym typeface="+mn-ea"/>
              </a:rPr>
              <a:t>镶</a:t>
            </a:r>
            <a:r>
              <a:rPr lang="zh-CN" altLang="en-US" sz="4000" b="1" dirty="0">
                <a:solidFill>
                  <a:srgbClr val="FF0000"/>
                </a:solidFill>
                <a:effectLst/>
                <a:latin typeface="宋体" panose="02010600030101010101" pitchFamily="2" charset="-122"/>
                <a:ea typeface="宋体" panose="02010600030101010101" pitchFamily="2" charset="-122"/>
                <a:sym typeface="+mn-ea"/>
              </a:rPr>
              <a:t>嵌</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p>
          <a:p>
            <a:pPr>
              <a:lnSpc>
                <a:spcPct val="120000"/>
              </a:lnSpc>
              <a:spcBef>
                <a:spcPts val="0"/>
              </a:spcBef>
              <a:spcAft>
                <a:spcPts val="0"/>
              </a:spcAft>
            </a:pP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4000" b="1" dirty="0" err="1" smtClean="0">
                <a:solidFill>
                  <a:srgbClr val="FF0000"/>
                </a:solidFill>
                <a:effectLst/>
                <a:latin typeface="宋体" panose="02010600030101010101" pitchFamily="2" charset="-122"/>
                <a:ea typeface="宋体" panose="02010600030101010101" pitchFamily="2" charset="-122"/>
                <a:sym typeface="+mn-ea"/>
              </a:rPr>
              <a:t>惶</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僻</a:t>
            </a:r>
            <a:r>
              <a:rPr lang="zh-CN"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r>
              <a:rPr lang="zh-CN" altLang="en-US" sz="4000" b="1" dirty="0">
                <a:solidFill>
                  <a:srgbClr val="FF0000"/>
                </a:solidFill>
                <a:effectLst/>
                <a:latin typeface="宋体" panose="02010600030101010101" pitchFamily="2" charset="-122"/>
                <a:ea typeface="宋体" panose="02010600030101010101" pitchFamily="2" charset="-122"/>
                <a:sym typeface="+mn-ea"/>
              </a:rPr>
              <a:t>缔</a:t>
            </a:r>
            <a:r>
              <a:rPr lang="zh-CN" altLang="en-US"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sz="4000" b="1">
                <a:solidFill>
                  <a:srgbClr val="FF0000"/>
                </a:solidFill>
                <a:latin typeface="宋体" panose="02010600030101010101" pitchFamily="2" charset="-122"/>
                <a:ea typeface="宋体" panose="02010600030101010101" pitchFamily="2" charset="-122"/>
              </a:rPr>
              <a:t>滞</a:t>
            </a:r>
            <a:r>
              <a:rPr lang="zh-CN" altLang="zh-CN" sz="3735">
                <a:latin typeface="黑体" panose="02010609060101010101" charset="-122"/>
                <a:ea typeface="黑体" panose="02010609060101010101" charset="-122"/>
              </a:rPr>
              <a:t>             </a:t>
            </a:r>
          </a:p>
        </p:txBody>
      </p:sp>
      <p:grpSp>
        <p:nvGrpSpPr>
          <p:cNvPr id="12291" name="组合 7"/>
          <p:cNvGrpSpPr/>
          <p:nvPr/>
        </p:nvGrpSpPr>
        <p:grpSpPr>
          <a:xfrm>
            <a:off x="776817" y="541867"/>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525145" y="638810"/>
            <a:ext cx="10762615" cy="1124585"/>
          </a:xfrm>
          <a:prstGeom prst="rect">
            <a:avLst/>
          </a:prstGeom>
          <a:noFill/>
        </p:spPr>
        <p:txBody>
          <a:bodyPr wrap="square" rtlCol="0" anchor="t">
            <a:spAutoFit/>
          </a:bodyPr>
          <a:lstStyle/>
          <a:p>
            <a:pPr>
              <a:lnSpc>
                <a:spcPct val="120000"/>
              </a:lnSpc>
              <a:spcBef>
                <a:spcPts val="0"/>
              </a:spcBef>
              <a:spcAft>
                <a:spcPts val="0"/>
              </a:spcAft>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初读课文</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感受平凡人给我们带来的心灵震撼。结合课文内容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试着用杨绛先生的口吻说说老王是个怎样的人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完成下面的</a:t>
            </a:r>
            <a:r>
              <a:rPr lang="zh-CN" sz="2800" b="1" dirty="0">
                <a:latin typeface="宋体" panose="02010600030101010101" pitchFamily="2" charset="-122"/>
                <a:ea typeface="宋体" panose="02010600030101010101" pitchFamily="2" charset="-122"/>
                <a:sym typeface="+mn-ea"/>
              </a:rPr>
              <a:t>填空</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预学一</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524510" y="1870710"/>
            <a:ext cx="11019155" cy="3192145"/>
          </a:xfrm>
          <a:prstGeom prst="rect">
            <a:avLst/>
          </a:prstGeom>
          <a:noFill/>
        </p:spPr>
        <p:txBody>
          <a:bodyPr wrap="square" rtlCol="0" anchor="t">
            <a:spAutoFit/>
          </a:bodyPr>
          <a:lstStyle/>
          <a:p>
            <a:pPr>
              <a:lnSpc>
                <a:spcPct val="12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老王靠着活命的只是一辆破旧的三轮车</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我觉得他真是一个</a:t>
            </a:r>
            <a:r>
              <a:rPr lang="zh-CN" altLang="en-US" sz="2800" b="1" u="sng">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的人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同样带给我这样感觉的还因为</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rPr>
              <a:t>等处境；但是他又是那么</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的</a:t>
            </a:r>
            <a:r>
              <a:rPr lang="zh-CN" altLang="en-US" sz="2800" b="1">
                <a:latin typeface="宋体" panose="02010600030101010101" pitchFamily="2" charset="-122"/>
                <a:ea typeface="宋体" panose="02010600030101010101" pitchFamily="2" charset="-122"/>
                <a:cs typeface="宋体" panose="02010600030101010101" pitchFamily="2" charset="-122"/>
              </a:rPr>
              <a:t>一个人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因为他愿意给我们家顺带送冰并车费减半</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所以我写</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他</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压根儿</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没想过我们好欺负。他还做过类似的事情</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如</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这种种事情</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让我感谢他</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同时又感到愧怍。</a:t>
            </a:r>
          </a:p>
        </p:txBody>
      </p:sp>
      <p:sp>
        <p:nvSpPr>
          <p:cNvPr id="2" name="文本框 1"/>
          <p:cNvSpPr txBox="1"/>
          <p:nvPr/>
        </p:nvSpPr>
        <p:spPr>
          <a:xfrm>
            <a:off x="9573895" y="1870710"/>
            <a:ext cx="1642110" cy="506730"/>
          </a:xfrm>
          <a:prstGeom prst="rect">
            <a:avLst/>
          </a:prstGeom>
          <a:noFill/>
        </p:spPr>
        <p:txBody>
          <a:bodyPr wrap="square" rtlCol="0">
            <a:spAutoFit/>
          </a:bodyPr>
          <a:lstStyle/>
          <a:p>
            <a:r>
              <a:rPr lang="zh-CN" altLang="en-US" sz="2700" b="1">
                <a:solidFill>
                  <a:srgbClr val="FF0000"/>
                </a:solidFill>
              </a:rPr>
              <a:t>可怜不幸</a:t>
            </a:r>
          </a:p>
        </p:txBody>
      </p:sp>
      <p:sp>
        <p:nvSpPr>
          <p:cNvPr id="3" name="文本框 2"/>
          <p:cNvSpPr txBox="1"/>
          <p:nvPr/>
        </p:nvSpPr>
        <p:spPr>
          <a:xfrm>
            <a:off x="5765800" y="2377440"/>
            <a:ext cx="1642110" cy="506730"/>
          </a:xfrm>
          <a:prstGeom prst="rect">
            <a:avLst/>
          </a:prstGeom>
          <a:noFill/>
        </p:spPr>
        <p:txBody>
          <a:bodyPr wrap="square" rtlCol="0">
            <a:spAutoFit/>
          </a:bodyPr>
          <a:lstStyle/>
          <a:p>
            <a:r>
              <a:rPr lang="zh-CN" altLang="en-US" sz="2700" b="1">
                <a:solidFill>
                  <a:srgbClr val="FF0000"/>
                </a:solidFill>
              </a:rPr>
              <a:t>没有亲人</a:t>
            </a:r>
          </a:p>
        </p:txBody>
      </p:sp>
      <p:sp>
        <p:nvSpPr>
          <p:cNvPr id="6" name="文本框 5"/>
          <p:cNvSpPr txBox="1"/>
          <p:nvPr/>
        </p:nvSpPr>
        <p:spPr>
          <a:xfrm>
            <a:off x="7520305" y="2377440"/>
            <a:ext cx="1642110" cy="506730"/>
          </a:xfrm>
          <a:prstGeom prst="rect">
            <a:avLst/>
          </a:prstGeom>
          <a:noFill/>
        </p:spPr>
        <p:txBody>
          <a:bodyPr wrap="square" rtlCol="0">
            <a:spAutoFit/>
          </a:bodyPr>
          <a:lstStyle/>
          <a:p>
            <a:r>
              <a:rPr lang="zh-CN" altLang="en-US" sz="2700" b="1">
                <a:solidFill>
                  <a:srgbClr val="FF0000"/>
                </a:solidFill>
              </a:rPr>
              <a:t>生活贫困</a:t>
            </a:r>
          </a:p>
        </p:txBody>
      </p:sp>
      <p:sp>
        <p:nvSpPr>
          <p:cNvPr id="7" name="文本框 6"/>
          <p:cNvSpPr txBox="1"/>
          <p:nvPr/>
        </p:nvSpPr>
        <p:spPr>
          <a:xfrm>
            <a:off x="2130804" y="2884170"/>
            <a:ext cx="1934466" cy="506730"/>
          </a:xfrm>
          <a:prstGeom prst="rect">
            <a:avLst/>
          </a:prstGeom>
          <a:noFill/>
        </p:spPr>
        <p:txBody>
          <a:bodyPr wrap="square" rtlCol="0">
            <a:spAutoFit/>
          </a:bodyPr>
          <a:lstStyle/>
          <a:p>
            <a:r>
              <a:rPr lang="zh-CN" altLang="en-US" sz="2700" b="1" dirty="0">
                <a:solidFill>
                  <a:srgbClr val="FF0000"/>
                </a:solidFill>
              </a:rPr>
              <a:t>善良老实</a:t>
            </a:r>
          </a:p>
        </p:txBody>
      </p:sp>
      <p:sp>
        <p:nvSpPr>
          <p:cNvPr id="8" name="文本框 7"/>
          <p:cNvSpPr txBox="1"/>
          <p:nvPr/>
        </p:nvSpPr>
        <p:spPr>
          <a:xfrm>
            <a:off x="1033780" y="3916045"/>
            <a:ext cx="4488180" cy="506730"/>
          </a:xfrm>
          <a:prstGeom prst="rect">
            <a:avLst/>
          </a:prstGeom>
          <a:noFill/>
        </p:spPr>
        <p:txBody>
          <a:bodyPr wrap="square">
            <a:spAutoFit/>
          </a:bodyPr>
          <a:lstStyle/>
          <a:p>
            <a:pPr fontAlgn="auto">
              <a:spcBef>
                <a:spcPts val="0"/>
              </a:spcBef>
              <a:spcAft>
                <a:spcPts val="0"/>
              </a:spcAft>
              <a:defRPr/>
            </a:pPr>
            <a:r>
              <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rPr>
              <a:t>送钱先生去医院不愿意收钱</a:t>
            </a:r>
          </a:p>
        </p:txBody>
      </p:sp>
      <p:sp>
        <p:nvSpPr>
          <p:cNvPr id="9" name="文本框 8"/>
          <p:cNvSpPr txBox="1"/>
          <p:nvPr/>
        </p:nvSpPr>
        <p:spPr>
          <a:xfrm>
            <a:off x="5838190" y="3916045"/>
            <a:ext cx="5908040" cy="506730"/>
          </a:xfrm>
          <a:prstGeom prst="rect">
            <a:avLst/>
          </a:prstGeom>
          <a:noFill/>
        </p:spPr>
        <p:txBody>
          <a:bodyPr wrap="square">
            <a:spAutoFit/>
          </a:bodyPr>
          <a:lstStyle/>
          <a:p>
            <a:pPr fontAlgn="auto">
              <a:spcBef>
                <a:spcPts val="0"/>
              </a:spcBef>
              <a:spcAft>
                <a:spcPts val="0"/>
              </a:spcAft>
              <a:defRPr/>
            </a:pPr>
            <a:r>
              <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rPr>
              <a:t>在病入膏肓之时给我送来香油和鸡蛋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525145" y="638810"/>
            <a:ext cx="11176635" cy="1124585"/>
          </a:xfrm>
          <a:prstGeom prst="rect">
            <a:avLst/>
          </a:prstGeom>
          <a:noFill/>
        </p:spPr>
        <p:txBody>
          <a:bodyPr wrap="square" rtlCol="0" anchor="t">
            <a:spAutoFit/>
          </a:bodyPr>
          <a:lstStyle/>
          <a:p>
            <a:pPr>
              <a:lnSpc>
                <a:spcPct val="120000"/>
              </a:lnSpc>
              <a:spcBef>
                <a:spcPts val="0"/>
              </a:spcBef>
              <a:spcAft>
                <a:spcPts val="0"/>
              </a:spcAft>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再读课文</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下列场景中的</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我</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即老王。请你以老王的视角将场景中的空格补充完整</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预学二</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524510" y="1763395"/>
            <a:ext cx="11003280" cy="3538220"/>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场景一：与别人不同</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杨绛先生常坐我的三轮</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我蹬她坐</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一路说着闲话</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她总是很仔细地听我讲</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她真是一个</a:t>
            </a:r>
            <a:r>
              <a:rPr lang="zh-CN" altLang="en-US" sz="2800" b="1" u="sng">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的人。</a:t>
            </a:r>
          </a:p>
          <a:p>
            <a:r>
              <a:rPr lang="zh-CN" altLang="en-US" sz="2800" b="1">
                <a:latin typeface="宋体" panose="02010600030101010101" pitchFamily="2" charset="-122"/>
                <a:ea typeface="宋体" panose="02010600030101010101" pitchFamily="2" charset="-122"/>
                <a:cs typeface="宋体" panose="02010600030101010101" pitchFamily="2" charset="-122"/>
              </a:rPr>
              <a:t>场景二：知道我</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她女儿</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我</a:t>
            </a:r>
            <a:r>
              <a:rPr lang="zh-CN" altLang="en-US" sz="2800" b="1">
                <a:latin typeface="宋体" panose="02010600030101010101" pitchFamily="2" charset="-122"/>
                <a:ea typeface="宋体" panose="02010600030101010101" pitchFamily="2" charset="-122"/>
                <a:cs typeface="宋体" panose="02010600030101010101" pitchFamily="2" charset="-122"/>
              </a:rPr>
              <a:t>感受到了她和她家人的</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uFillTx/>
                <a:ea typeface="SimSun-ExtB" panose="02010609060101010101" charset="-122"/>
                <a:cs typeface="+mj-cs"/>
                <a:sym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场景三：我顺带给杨绛家里送冰</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我想要减半收费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她却认为</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“当然”</a:t>
            </a:r>
            <a:r>
              <a:rPr lang="zh-CN" altLang="en-US" sz="2800" b="1">
                <a:latin typeface="宋体" panose="02010600030101010101" pitchFamily="2" charset="-122"/>
                <a:ea typeface="宋体" panose="02010600030101010101" pitchFamily="2" charset="-122"/>
                <a:cs typeface="宋体" panose="02010600030101010101" pitchFamily="2" charset="-122"/>
              </a:rPr>
              <a:t>不行</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我想她不接受是因为觉得我本身困难面对我怀有</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rPr>
              <a:t>之心。</a:t>
            </a:r>
          </a:p>
          <a:p>
            <a:r>
              <a:rPr lang="zh-CN" altLang="en-US" sz="2800" b="1">
                <a:latin typeface="宋体" panose="02010600030101010101" pitchFamily="2" charset="-122"/>
                <a:ea typeface="宋体" panose="02010600030101010101" pitchFamily="2" charset="-122"/>
                <a:cs typeface="宋体" panose="02010600030101010101" pitchFamily="2" charset="-122"/>
              </a:rPr>
              <a:t>场景四；我去送香油和鸡蛋给她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我不是要钱</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但她还是拿了一些钱给我</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我觉得她对我送东西的本意</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uFillTx/>
                <a:ea typeface="SimSun-ExtB" panose="02010609060101010101" charset="-122"/>
                <a:cs typeface="+mj-cs"/>
                <a:sym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136005" y="2134870"/>
            <a:ext cx="2950845" cy="506730"/>
          </a:xfrm>
          <a:prstGeom prst="rect">
            <a:avLst/>
          </a:prstGeom>
          <a:noFill/>
        </p:spPr>
        <p:txBody>
          <a:bodyPr wrap="square" rtlCol="0">
            <a:spAutoFit/>
          </a:bodyPr>
          <a:lstStyle/>
          <a:p>
            <a:r>
              <a:rPr lang="zh-CN" altLang="en-US" sz="2700" b="1">
                <a:solidFill>
                  <a:srgbClr val="FF0000"/>
                </a:solidFill>
              </a:rPr>
              <a:t>尊重他人、没架子</a:t>
            </a:r>
          </a:p>
        </p:txBody>
      </p:sp>
      <p:sp>
        <p:nvSpPr>
          <p:cNvPr id="3" name="文本框 2"/>
          <p:cNvSpPr txBox="1"/>
          <p:nvPr/>
        </p:nvSpPr>
        <p:spPr>
          <a:xfrm>
            <a:off x="3098800" y="2566035"/>
            <a:ext cx="2950845" cy="506730"/>
          </a:xfrm>
          <a:prstGeom prst="rect">
            <a:avLst/>
          </a:prstGeom>
          <a:noFill/>
        </p:spPr>
        <p:txBody>
          <a:bodyPr wrap="square" rtlCol="0">
            <a:spAutoFit/>
          </a:bodyPr>
          <a:lstStyle/>
          <a:p>
            <a:r>
              <a:rPr lang="zh-CN" altLang="en-US" sz="2700" b="1">
                <a:solidFill>
                  <a:srgbClr val="0070C0"/>
                </a:solidFill>
              </a:rPr>
              <a:t>晚上眼睛看不见</a:t>
            </a:r>
          </a:p>
        </p:txBody>
      </p:sp>
      <p:sp>
        <p:nvSpPr>
          <p:cNvPr id="6" name="文本框 5"/>
          <p:cNvSpPr txBox="1"/>
          <p:nvPr/>
        </p:nvSpPr>
        <p:spPr>
          <a:xfrm>
            <a:off x="6796405" y="2566035"/>
            <a:ext cx="2950845" cy="506730"/>
          </a:xfrm>
          <a:prstGeom prst="rect">
            <a:avLst/>
          </a:prstGeom>
          <a:noFill/>
        </p:spPr>
        <p:txBody>
          <a:bodyPr wrap="square" rtlCol="0">
            <a:spAutoFit/>
          </a:bodyPr>
          <a:lstStyle/>
          <a:p>
            <a:r>
              <a:rPr lang="zh-CN" altLang="en-US" sz="2700" b="1">
                <a:solidFill>
                  <a:srgbClr val="0070C0"/>
                </a:solidFill>
              </a:rPr>
              <a:t>送我鱼肝油</a:t>
            </a:r>
          </a:p>
        </p:txBody>
      </p:sp>
      <p:sp>
        <p:nvSpPr>
          <p:cNvPr id="7" name="文本框 6"/>
          <p:cNvSpPr txBox="1"/>
          <p:nvPr/>
        </p:nvSpPr>
        <p:spPr>
          <a:xfrm>
            <a:off x="2043430" y="2972435"/>
            <a:ext cx="2291715" cy="506730"/>
          </a:xfrm>
          <a:prstGeom prst="rect">
            <a:avLst/>
          </a:prstGeom>
          <a:noFill/>
        </p:spPr>
        <p:txBody>
          <a:bodyPr wrap="square" rtlCol="0">
            <a:spAutoFit/>
          </a:bodyPr>
          <a:lstStyle/>
          <a:p>
            <a:r>
              <a:rPr lang="zh-CN" altLang="en-US" sz="2700" b="1" dirty="0">
                <a:solidFill>
                  <a:srgbClr val="FF0000"/>
                </a:solidFill>
              </a:rPr>
              <a:t>善良，有爱心</a:t>
            </a:r>
          </a:p>
        </p:txBody>
      </p:sp>
      <p:sp>
        <p:nvSpPr>
          <p:cNvPr id="8" name="文本框 7"/>
          <p:cNvSpPr txBox="1"/>
          <p:nvPr/>
        </p:nvSpPr>
        <p:spPr>
          <a:xfrm>
            <a:off x="8825218" y="3880485"/>
            <a:ext cx="947956" cy="506730"/>
          </a:xfrm>
          <a:prstGeom prst="rect">
            <a:avLst/>
          </a:prstGeom>
          <a:noFill/>
        </p:spPr>
        <p:txBody>
          <a:bodyPr wrap="square" rtlCol="0">
            <a:spAutoFit/>
          </a:bodyPr>
          <a:lstStyle/>
          <a:p>
            <a:r>
              <a:rPr lang="zh-CN" altLang="en-US" sz="2700" b="1" dirty="0">
                <a:solidFill>
                  <a:srgbClr val="FF0000"/>
                </a:solidFill>
              </a:rPr>
              <a:t>同情</a:t>
            </a:r>
          </a:p>
        </p:txBody>
      </p:sp>
      <p:sp>
        <p:nvSpPr>
          <p:cNvPr id="9" name="文本框 8"/>
          <p:cNvSpPr txBox="1"/>
          <p:nvPr/>
        </p:nvSpPr>
        <p:spPr>
          <a:xfrm>
            <a:off x="5314315" y="4703445"/>
            <a:ext cx="3357245" cy="506730"/>
          </a:xfrm>
          <a:prstGeom prst="rect">
            <a:avLst/>
          </a:prstGeom>
          <a:noFill/>
        </p:spPr>
        <p:txBody>
          <a:bodyPr wrap="square" rtlCol="0">
            <a:spAutoFit/>
          </a:bodyPr>
          <a:lstStyle/>
          <a:p>
            <a:r>
              <a:rPr lang="zh-CN" altLang="en-US" sz="2700" b="1">
                <a:solidFill>
                  <a:srgbClr val="FF0000"/>
                </a:solidFill>
              </a:rPr>
              <a:t>有所误会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414867" y="285750"/>
            <a:ext cx="3141133" cy="641350"/>
          </a:xfrm>
          <a:prstGeom prst="rect">
            <a:avLst/>
          </a:prstGeom>
          <a:noFill/>
          <a:ln w="9525">
            <a:noFill/>
            <a:miter lim="800000"/>
            <a:headEnd/>
            <a:tailEnd/>
          </a:ln>
        </p:spPr>
        <p:txBody>
          <a:bodyPr>
            <a:spAutoFit/>
          </a:bodyPr>
          <a:lstStyle/>
          <a:p>
            <a:r>
              <a:rPr lang="zh-CN" altLang="en-US" sz="3600" b="1">
                <a:solidFill>
                  <a:srgbClr val="9900CC"/>
                </a:solidFill>
                <a:ea typeface="楷体" pitchFamily="49" charset="-122"/>
              </a:rPr>
              <a:t>整体感知</a:t>
            </a:r>
          </a:p>
        </p:txBody>
      </p:sp>
      <p:sp>
        <p:nvSpPr>
          <p:cNvPr id="13315" name="Text Box 3"/>
          <p:cNvSpPr txBox="1">
            <a:spLocks noChangeArrowheads="1"/>
          </p:cNvSpPr>
          <p:nvPr/>
        </p:nvSpPr>
        <p:spPr bwMode="auto">
          <a:xfrm>
            <a:off x="414867" y="1054100"/>
            <a:ext cx="11777133" cy="579438"/>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1.速读课文，找出本文的文眼。（原句回答）</a:t>
            </a:r>
          </a:p>
        </p:txBody>
      </p:sp>
      <p:sp>
        <p:nvSpPr>
          <p:cNvPr id="39940" name="Text Box 4"/>
          <p:cNvSpPr txBox="1">
            <a:spLocks noChangeArrowheads="1"/>
          </p:cNvSpPr>
          <p:nvPr/>
        </p:nvSpPr>
        <p:spPr bwMode="auto">
          <a:xfrm>
            <a:off x="1439333" y="1892300"/>
            <a:ext cx="9685867" cy="584200"/>
          </a:xfrm>
          <a:prstGeom prst="rect">
            <a:avLst/>
          </a:prstGeom>
          <a:solidFill>
            <a:schemeClr val="accent5"/>
          </a:solidFill>
          <a:ln w="9525">
            <a:solidFill>
              <a:schemeClr val="tx2"/>
            </a:solidFill>
            <a:miter lim="800000"/>
          </a:ln>
        </p:spPr>
        <p:txBody>
          <a:bodyPr>
            <a:spAutoFit/>
          </a:bodyPr>
          <a:lstStyle/>
          <a:p>
            <a:pPr>
              <a:defRPr/>
            </a:pPr>
            <a:r>
              <a:rPr lang="zh-CN" altLang="en-US" sz="3200" b="1" dirty="0">
                <a:solidFill>
                  <a:srgbClr val="FFFF00"/>
                </a:solidFill>
                <a:ea typeface="楷体" pitchFamily="49" charset="-122"/>
              </a:rPr>
              <a:t>那是一个幸运的人对一个不幸者的愧怍。</a:t>
            </a:r>
          </a:p>
        </p:txBody>
      </p:sp>
      <p:sp>
        <p:nvSpPr>
          <p:cNvPr id="39941" name="Text Box 5"/>
          <p:cNvSpPr txBox="1">
            <a:spLocks noChangeArrowheads="1"/>
          </p:cNvSpPr>
          <p:nvPr/>
        </p:nvSpPr>
        <p:spPr bwMode="auto">
          <a:xfrm>
            <a:off x="414867" y="2730500"/>
            <a:ext cx="10765367" cy="579438"/>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2.本文是以什么为记叙线索的。</a:t>
            </a:r>
          </a:p>
        </p:txBody>
      </p:sp>
      <p:sp>
        <p:nvSpPr>
          <p:cNvPr id="39942" name="Text Box 6"/>
          <p:cNvSpPr txBox="1">
            <a:spLocks noChangeArrowheads="1"/>
          </p:cNvSpPr>
          <p:nvPr/>
        </p:nvSpPr>
        <p:spPr bwMode="auto">
          <a:xfrm>
            <a:off x="1439334" y="3498850"/>
            <a:ext cx="8447617" cy="584200"/>
          </a:xfrm>
          <a:prstGeom prst="rect">
            <a:avLst/>
          </a:prstGeom>
          <a:solidFill>
            <a:schemeClr val="accent5"/>
          </a:solidFill>
          <a:ln w="9525">
            <a:solidFill>
              <a:schemeClr val="tx2"/>
            </a:solidFill>
            <a:miter lim="800000"/>
          </a:ln>
        </p:spPr>
        <p:txBody>
          <a:bodyPr>
            <a:spAutoFit/>
          </a:bodyPr>
          <a:lstStyle/>
          <a:p>
            <a:pPr>
              <a:defRPr/>
            </a:pPr>
            <a:r>
              <a:rPr lang="zh-CN" altLang="en-US" sz="3200" b="1" dirty="0">
                <a:solidFill>
                  <a:srgbClr val="FFFF00"/>
                </a:solidFill>
                <a:latin typeface="楷体" pitchFamily="49" charset="-122"/>
                <a:ea typeface="楷体" pitchFamily="49" charset="-122"/>
              </a:rPr>
              <a:t>本文以“我”与老王的交往为线索。</a:t>
            </a:r>
          </a:p>
        </p:txBody>
      </p:sp>
      <p:sp>
        <p:nvSpPr>
          <p:cNvPr id="39943" name="Text Box 7"/>
          <p:cNvSpPr txBox="1">
            <a:spLocks noChangeArrowheads="1"/>
          </p:cNvSpPr>
          <p:nvPr/>
        </p:nvSpPr>
        <p:spPr bwMode="auto">
          <a:xfrm>
            <a:off x="508000" y="4337050"/>
            <a:ext cx="10989733"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3.老王是一个什么样的人？请用两个关键词概括。</a:t>
            </a:r>
          </a:p>
        </p:txBody>
      </p:sp>
      <p:sp>
        <p:nvSpPr>
          <p:cNvPr id="13320" name="Text Box 8"/>
          <p:cNvSpPr txBox="1">
            <a:spLocks noChangeArrowheads="1"/>
          </p:cNvSpPr>
          <p:nvPr/>
        </p:nvSpPr>
        <p:spPr bwMode="auto">
          <a:xfrm>
            <a:off x="3022600" y="6083301"/>
            <a:ext cx="5268384" cy="366713"/>
          </a:xfrm>
          <a:prstGeom prst="rect">
            <a:avLst/>
          </a:prstGeom>
          <a:noFill/>
          <a:ln w="9525">
            <a:noFill/>
            <a:miter lim="800000"/>
            <a:headEnd/>
            <a:tailEnd/>
          </a:ln>
        </p:spPr>
        <p:txBody>
          <a:bodyPr>
            <a:spAutoFit/>
          </a:bodyPr>
          <a:lstStyle/>
          <a:p>
            <a:endParaRPr lang="zh-CN" altLang="en-US"/>
          </a:p>
        </p:txBody>
      </p:sp>
      <p:sp>
        <p:nvSpPr>
          <p:cNvPr id="39945" name="Text Box 9"/>
          <p:cNvSpPr txBox="1">
            <a:spLocks noChangeArrowheads="1"/>
          </p:cNvSpPr>
          <p:nvPr/>
        </p:nvSpPr>
        <p:spPr bwMode="auto">
          <a:xfrm>
            <a:off x="1583267" y="5516563"/>
            <a:ext cx="3873500" cy="588962"/>
          </a:xfrm>
          <a:prstGeom prst="rect">
            <a:avLst/>
          </a:prstGeom>
          <a:solidFill>
            <a:schemeClr val="accent5"/>
          </a:solidFill>
          <a:ln w="9525">
            <a:solidFill>
              <a:schemeClr val="tx2"/>
            </a:solidFill>
            <a:miter lim="800000"/>
          </a:ln>
        </p:spPr>
        <p:txBody>
          <a:bodyPr>
            <a:spAutoFit/>
          </a:bodyPr>
          <a:lstStyle/>
          <a:p>
            <a:pPr>
              <a:defRPr/>
            </a:pPr>
            <a:r>
              <a:rPr lang="zh-CN" altLang="en-US" sz="3200" b="1" dirty="0">
                <a:solidFill>
                  <a:srgbClr val="FFFF00"/>
                </a:solidFill>
                <a:ea typeface="楷体" pitchFamily="49" charset="-122"/>
              </a:rPr>
              <a:t>不幸、善良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linds(horizontal)">
                                      <p:cBhvr>
                                        <p:cTn id="7" dur="5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41"/>
                                        </p:tgtEl>
                                        <p:attrNameLst>
                                          <p:attrName>style.visibility</p:attrName>
                                        </p:attrNameLst>
                                      </p:cBhvr>
                                      <p:to>
                                        <p:strVal val="visible"/>
                                      </p:to>
                                    </p:set>
                                    <p:animEffect transition="in" filter="fade">
                                      <p:cBhvr>
                                        <p:cTn id="12" dur="10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42"/>
                                        </p:tgtEl>
                                        <p:attrNameLst>
                                          <p:attrName>style.visibility</p:attrName>
                                        </p:attrNameLst>
                                      </p:cBhvr>
                                      <p:to>
                                        <p:strVal val="visible"/>
                                      </p:to>
                                    </p:set>
                                    <p:animEffect transition="in" filter="blinds(horizontal)">
                                      <p:cBhvr>
                                        <p:cTn id="17" dur="500"/>
                                        <p:tgtEl>
                                          <p:spTgt spid="399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43"/>
                                        </p:tgtEl>
                                        <p:attrNameLst>
                                          <p:attrName>style.visibility</p:attrName>
                                        </p:attrNameLst>
                                      </p:cBhvr>
                                      <p:to>
                                        <p:strVal val="visible"/>
                                      </p:to>
                                    </p:set>
                                    <p:animEffect transition="in" filter="fade">
                                      <p:cBhvr>
                                        <p:cTn id="22" dur="1000"/>
                                        <p:tgtEl>
                                          <p:spTgt spid="3994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9945"/>
                                        </p:tgtEl>
                                        <p:attrNameLst>
                                          <p:attrName>style.visibility</p:attrName>
                                        </p:attrNameLst>
                                      </p:cBhvr>
                                      <p:to>
                                        <p:strVal val="visible"/>
                                      </p:to>
                                    </p:set>
                                    <p:animEffect transition="in" filter="blinds(horizontal)">
                                      <p:cBhvr>
                                        <p:cTn id="27" dur="5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ldLvl="0" animBg="1"/>
      <p:bldP spid="39941" grpId="0" bldLvl="0"/>
      <p:bldP spid="39942" grpId="0" bldLvl="0" animBg="1"/>
      <p:bldP spid="39943" grpId="0" bldLvl="0"/>
      <p:bldP spid="3994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414867" y="285750"/>
            <a:ext cx="3141133" cy="641350"/>
          </a:xfrm>
          <a:prstGeom prst="rect">
            <a:avLst/>
          </a:prstGeom>
          <a:noFill/>
          <a:ln w="9525">
            <a:noFill/>
            <a:miter lim="800000"/>
            <a:headEnd/>
            <a:tailEnd/>
          </a:ln>
        </p:spPr>
        <p:txBody>
          <a:bodyPr>
            <a:spAutoFit/>
          </a:bodyPr>
          <a:lstStyle/>
          <a:p>
            <a:r>
              <a:rPr lang="zh-CN" altLang="en-US" sz="3600" b="1">
                <a:solidFill>
                  <a:srgbClr val="9900CC"/>
                </a:solidFill>
                <a:ea typeface="楷体" pitchFamily="49" charset="-122"/>
              </a:rPr>
              <a:t>整体感知</a:t>
            </a:r>
          </a:p>
        </p:txBody>
      </p:sp>
      <p:sp>
        <p:nvSpPr>
          <p:cNvPr id="14339" name="Text Box 3"/>
          <p:cNvSpPr txBox="1">
            <a:spLocks noChangeArrowheads="1"/>
          </p:cNvSpPr>
          <p:nvPr/>
        </p:nvSpPr>
        <p:spPr bwMode="auto">
          <a:xfrm>
            <a:off x="414867" y="1412876"/>
            <a:ext cx="11250084" cy="3539430"/>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全文分三部分：</a:t>
            </a:r>
          </a:p>
          <a:p>
            <a:r>
              <a:rPr lang="en-US" altLang="zh-CN" sz="3200" b="1">
                <a:latin typeface="楷体" pitchFamily="49" charset="-122"/>
                <a:ea typeface="楷体" pitchFamily="49" charset="-122"/>
              </a:rPr>
              <a:t>1—4</a:t>
            </a:r>
            <a:r>
              <a:rPr lang="zh-CN" altLang="en-US" sz="3200" b="1">
                <a:latin typeface="楷体" pitchFamily="49" charset="-122"/>
                <a:ea typeface="楷体" pitchFamily="49" charset="-122"/>
              </a:rPr>
              <a:t>多角度展现老王孤苦寒微的生活状态，</a:t>
            </a:r>
          </a:p>
          <a:p>
            <a:r>
              <a:rPr lang="zh-CN" altLang="en-US" sz="3200" b="1">
                <a:latin typeface="楷体" pitchFamily="49" charset="-122"/>
                <a:ea typeface="楷体" pitchFamily="49" charset="-122"/>
              </a:rPr>
              <a:t>表达对老王同情。</a:t>
            </a:r>
          </a:p>
          <a:p>
            <a:r>
              <a:rPr lang="en-US" altLang="zh-CN" sz="3200" b="1">
                <a:latin typeface="楷体" pitchFamily="49" charset="-122"/>
                <a:ea typeface="楷体" pitchFamily="49" charset="-122"/>
              </a:rPr>
              <a:t>5—7</a:t>
            </a:r>
            <a:r>
              <a:rPr lang="zh-CN" altLang="en-US" sz="3200" b="1">
                <a:latin typeface="楷体" pitchFamily="49" charset="-122"/>
                <a:ea typeface="楷体" pitchFamily="49" charset="-122"/>
              </a:rPr>
              <a:t>回忆与老王交往的三个片断，</a:t>
            </a:r>
          </a:p>
          <a:p>
            <a:r>
              <a:rPr lang="zh-CN" altLang="en-US" sz="3200" b="1">
                <a:latin typeface="楷体" pitchFamily="49" charset="-122"/>
                <a:ea typeface="楷体" pitchFamily="49" charset="-122"/>
              </a:rPr>
              <a:t>表达对老王尊重、感激、同情。</a:t>
            </a:r>
          </a:p>
          <a:p>
            <a:r>
              <a:rPr lang="en-US" altLang="zh-CN" sz="3200" b="1">
                <a:latin typeface="楷体" pitchFamily="49" charset="-122"/>
                <a:ea typeface="楷体" pitchFamily="49" charset="-122"/>
              </a:rPr>
              <a:t>8—22</a:t>
            </a:r>
            <a:r>
              <a:rPr lang="zh-CN" altLang="en-US" sz="3200" b="1">
                <a:latin typeface="楷体" pitchFamily="49" charset="-122"/>
                <a:ea typeface="楷体" pitchFamily="49" charset="-122"/>
              </a:rPr>
              <a:t>详写老王临终送香油、鸡蛋，</a:t>
            </a:r>
          </a:p>
          <a:p>
            <a:r>
              <a:rPr lang="zh-CN" altLang="en-US" sz="3200" b="1">
                <a:latin typeface="楷体" pitchFamily="49" charset="-122"/>
                <a:ea typeface="楷体" pitchFamily="49" charset="-122"/>
              </a:rPr>
              <a:t>表达老王的深厚情谊和我的感念、愧疚。</a:t>
            </a:r>
          </a:p>
        </p:txBody>
      </p:sp>
      <p:sp>
        <p:nvSpPr>
          <p:cNvPr id="14340" name="Text Box 8"/>
          <p:cNvSpPr txBox="1">
            <a:spLocks noChangeArrowheads="1"/>
          </p:cNvSpPr>
          <p:nvPr/>
        </p:nvSpPr>
        <p:spPr bwMode="auto">
          <a:xfrm>
            <a:off x="3022600" y="6083301"/>
            <a:ext cx="5268384" cy="366713"/>
          </a:xfrm>
          <a:prstGeom prst="rect">
            <a:avLst/>
          </a:prstGeom>
          <a:noFill/>
          <a:ln w="9525">
            <a:noFill/>
            <a:miter lim="800000"/>
            <a:headEnd/>
            <a:tailEnd/>
          </a:ln>
        </p:spPr>
        <p:txBody>
          <a:bodyPr>
            <a:spAutoFit/>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15363" name="Text Box 2"/>
          <p:cNvSpPr txBox="1">
            <a:spLocks noChangeArrowheads="1"/>
          </p:cNvSpPr>
          <p:nvPr/>
        </p:nvSpPr>
        <p:spPr bwMode="auto">
          <a:xfrm>
            <a:off x="1200152" y="765175"/>
            <a:ext cx="6623049" cy="1189038"/>
          </a:xfrm>
          <a:prstGeom prst="rect">
            <a:avLst/>
          </a:prstGeom>
          <a:noFill/>
          <a:ln w="9525">
            <a:noFill/>
            <a:miter lim="800000"/>
            <a:headEnd/>
            <a:tailEnd/>
          </a:ln>
        </p:spPr>
        <p:txBody>
          <a:bodyPr>
            <a:spAutoFit/>
          </a:bodyPr>
          <a:lstStyle/>
          <a:p>
            <a:pPr>
              <a:spcBef>
                <a:spcPct val="50000"/>
              </a:spcBef>
            </a:pPr>
            <a:r>
              <a:rPr lang="zh-CN" altLang="en-US" sz="7200" b="1">
                <a:solidFill>
                  <a:srgbClr val="990099"/>
                </a:solidFill>
              </a:rPr>
              <a:t>研讨探究</a:t>
            </a:r>
          </a:p>
        </p:txBody>
      </p:sp>
      <p:sp>
        <p:nvSpPr>
          <p:cNvPr id="361475" name="Text Box 3"/>
          <p:cNvSpPr txBox="1">
            <a:spLocks noChangeArrowheads="1"/>
          </p:cNvSpPr>
          <p:nvPr/>
        </p:nvSpPr>
        <p:spPr bwMode="auto">
          <a:xfrm>
            <a:off x="1102785" y="2852739"/>
            <a:ext cx="10274300" cy="1006475"/>
          </a:xfrm>
          <a:prstGeom prst="rect">
            <a:avLst/>
          </a:prstGeom>
          <a:solidFill>
            <a:schemeClr val="bg1"/>
          </a:solidFill>
          <a:ln w="9525">
            <a:noFill/>
            <a:miter lim="800000"/>
            <a:headEnd/>
            <a:tailEnd/>
          </a:ln>
        </p:spPr>
        <p:txBody>
          <a:bodyPr>
            <a:spAutoFit/>
          </a:bodyPr>
          <a:lstStyle/>
          <a:p>
            <a:pPr algn="just">
              <a:spcBef>
                <a:spcPct val="50000"/>
              </a:spcBef>
            </a:pPr>
            <a:r>
              <a:rPr lang="en-US" altLang="zh-CN" sz="6000" b="1">
                <a:solidFill>
                  <a:srgbClr val="0000FF"/>
                </a:solidFill>
                <a:latin typeface="楷体_GB2312" pitchFamily="49" charset="-122"/>
                <a:ea typeface="楷体_GB2312" pitchFamily="49" charset="-122"/>
              </a:rPr>
              <a:t>1</a:t>
            </a:r>
            <a:r>
              <a:rPr lang="zh-CN" altLang="en-US" sz="6000" b="1">
                <a:solidFill>
                  <a:srgbClr val="0000FF"/>
                </a:solidFill>
                <a:latin typeface="楷体_GB2312" pitchFamily="49" charset="-122"/>
                <a:ea typeface="楷体_GB2312" pitchFamily="49" charset="-122"/>
              </a:rPr>
              <a:t>、研讨老王之</a:t>
            </a:r>
            <a:r>
              <a:rPr lang="zh-CN" altLang="en-US" sz="6000" b="1">
                <a:solidFill>
                  <a:srgbClr val="0000FF"/>
                </a:solidFill>
                <a:latin typeface="Times New Roman" pitchFamily="18" charset="0"/>
                <a:ea typeface="楷体_GB2312" pitchFamily="49" charset="-122"/>
              </a:rPr>
              <a:t>“</a:t>
            </a:r>
            <a:r>
              <a:rPr lang="zh-CN" altLang="en-US" sz="6000" b="1">
                <a:solidFill>
                  <a:srgbClr val="0000FF"/>
                </a:solidFill>
                <a:latin typeface="楷体_GB2312" pitchFamily="49" charset="-122"/>
                <a:ea typeface="楷体_GB2312" pitchFamily="49" charset="-122"/>
              </a:rPr>
              <a:t>苦</a:t>
            </a:r>
            <a:r>
              <a:rPr lang="zh-CN" altLang="en-US" sz="6000" b="1">
                <a:solidFill>
                  <a:srgbClr val="0000FF"/>
                </a:solidFill>
                <a:latin typeface="Times New Roman" pitchFamily="18" charset="0"/>
                <a:ea typeface="楷体_GB2312" pitchFamily="49" charset="-122"/>
              </a:rPr>
              <a:t>”</a:t>
            </a:r>
            <a:endParaRPr lang="zh-CN" altLang="en-US" sz="6000" b="1">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1475"/>
                                        </p:tgtEl>
                                        <p:attrNameLst>
                                          <p:attrName>style.visibility</p:attrName>
                                        </p:attrNameLst>
                                      </p:cBhvr>
                                      <p:to>
                                        <p:strVal val="visible"/>
                                      </p:to>
                                    </p:set>
                                    <p:animEffect transition="in" filter="blinds(horizontal)">
                                      <p:cBhvr>
                                        <p:cTn id="7" dur="500"/>
                                        <p:tgtEl>
                                          <p:spTgt spid="361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2"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366595" name="Rectangle 3"/>
          <p:cNvSpPr>
            <a:spLocks noChangeArrowheads="1"/>
          </p:cNvSpPr>
          <p:nvPr/>
        </p:nvSpPr>
        <p:spPr bwMode="auto">
          <a:xfrm>
            <a:off x="1968500" y="400050"/>
            <a:ext cx="7109639" cy="646331"/>
          </a:xfrm>
          <a:prstGeom prst="rect">
            <a:avLst/>
          </a:prstGeom>
          <a:noFill/>
          <a:ln w="9525">
            <a:noFill/>
            <a:miter lim="800000"/>
            <a:headEnd/>
            <a:tailEnd/>
          </a:ln>
        </p:spPr>
        <p:txBody>
          <a:bodyPr wrap="none">
            <a:spAutoFit/>
          </a:bodyPr>
          <a:lstStyle/>
          <a:p>
            <a:r>
              <a:rPr lang="zh-CN" altLang="en-US" sz="3600" b="1">
                <a:solidFill>
                  <a:srgbClr val="990099"/>
                </a:solidFill>
              </a:rPr>
              <a:t>职业</a:t>
            </a:r>
            <a:r>
              <a:rPr lang="en-US" altLang="zh-CN" sz="3600" b="1"/>
              <a:t>——</a:t>
            </a:r>
            <a:r>
              <a:rPr lang="zh-CN" altLang="en-US" sz="3600" b="1"/>
              <a:t>靠一辆破旧三轮维持生活</a:t>
            </a:r>
          </a:p>
        </p:txBody>
      </p:sp>
      <p:sp>
        <p:nvSpPr>
          <p:cNvPr id="366596" name="Rectangle 4"/>
          <p:cNvSpPr>
            <a:spLocks noChangeArrowheads="1"/>
          </p:cNvSpPr>
          <p:nvPr/>
        </p:nvSpPr>
        <p:spPr bwMode="auto">
          <a:xfrm>
            <a:off x="1968501" y="1695451"/>
            <a:ext cx="4878259" cy="1477328"/>
          </a:xfrm>
          <a:prstGeom prst="rect">
            <a:avLst/>
          </a:prstGeom>
          <a:noFill/>
          <a:ln w="9525">
            <a:noFill/>
            <a:miter lim="800000"/>
            <a:headEnd/>
            <a:tailEnd/>
          </a:ln>
        </p:spPr>
        <p:txBody>
          <a:bodyPr wrap="none">
            <a:spAutoFit/>
          </a:bodyPr>
          <a:lstStyle/>
          <a:p>
            <a:pPr>
              <a:spcBef>
                <a:spcPct val="50000"/>
              </a:spcBef>
            </a:pPr>
            <a:r>
              <a:rPr lang="zh-CN" altLang="en-US" sz="3600" b="1">
                <a:solidFill>
                  <a:srgbClr val="990099"/>
                </a:solidFill>
              </a:rPr>
              <a:t>生活</a:t>
            </a:r>
            <a:r>
              <a:rPr lang="en-US" altLang="zh-CN" sz="3600" b="1"/>
              <a:t>——</a:t>
            </a:r>
            <a:r>
              <a:rPr lang="zh-CN" altLang="en-US" sz="3600" b="1"/>
              <a:t>打了一辈子光</a:t>
            </a:r>
          </a:p>
          <a:p>
            <a:pPr>
              <a:spcBef>
                <a:spcPct val="50000"/>
              </a:spcBef>
            </a:pPr>
            <a:r>
              <a:rPr lang="zh-CN" altLang="en-US" sz="3600" b="1"/>
              <a:t>              棍，孤苦伶仃 </a:t>
            </a:r>
          </a:p>
        </p:txBody>
      </p:sp>
      <p:sp>
        <p:nvSpPr>
          <p:cNvPr id="366597" name="Rectangle 5"/>
          <p:cNvSpPr>
            <a:spLocks noChangeArrowheads="1"/>
          </p:cNvSpPr>
          <p:nvPr/>
        </p:nvSpPr>
        <p:spPr bwMode="auto">
          <a:xfrm>
            <a:off x="1871134" y="3403600"/>
            <a:ext cx="9986433" cy="1465263"/>
          </a:xfrm>
          <a:prstGeom prst="rect">
            <a:avLst/>
          </a:prstGeom>
          <a:noFill/>
          <a:ln w="9525">
            <a:noFill/>
            <a:miter lim="800000"/>
            <a:headEnd/>
            <a:tailEnd/>
          </a:ln>
        </p:spPr>
        <p:txBody>
          <a:bodyPr>
            <a:spAutoFit/>
          </a:bodyPr>
          <a:lstStyle/>
          <a:p>
            <a:pPr>
              <a:spcBef>
                <a:spcPct val="50000"/>
              </a:spcBef>
            </a:pPr>
            <a:r>
              <a:rPr lang="zh-CN" altLang="en-US" sz="3600" b="1">
                <a:solidFill>
                  <a:srgbClr val="990099"/>
                </a:solidFill>
              </a:rPr>
              <a:t>身体</a:t>
            </a:r>
            <a:r>
              <a:rPr lang="en-US" altLang="zh-CN" sz="3600" b="1"/>
              <a:t>——</a:t>
            </a:r>
            <a:r>
              <a:rPr lang="zh-CN" altLang="en-US" sz="3600" b="1"/>
              <a:t>眼睛残疾</a:t>
            </a:r>
            <a:r>
              <a:rPr lang="en-US" altLang="zh-CN" sz="3600" b="1"/>
              <a:t>,</a:t>
            </a:r>
          </a:p>
          <a:p>
            <a:pPr>
              <a:spcBef>
                <a:spcPct val="50000"/>
              </a:spcBef>
            </a:pPr>
            <a:r>
              <a:rPr lang="en-US" altLang="zh-CN" sz="3600" b="1"/>
              <a:t>              </a:t>
            </a:r>
            <a:r>
              <a:rPr lang="zh-CN" altLang="en-US" sz="3600" b="1"/>
              <a:t>生意受影响。</a:t>
            </a:r>
          </a:p>
        </p:txBody>
      </p:sp>
      <p:sp>
        <p:nvSpPr>
          <p:cNvPr id="366598" name="Rectangle 6"/>
          <p:cNvSpPr>
            <a:spLocks noChangeArrowheads="1"/>
          </p:cNvSpPr>
          <p:nvPr/>
        </p:nvSpPr>
        <p:spPr bwMode="auto">
          <a:xfrm>
            <a:off x="1968500" y="5059363"/>
            <a:ext cx="7681384" cy="1465262"/>
          </a:xfrm>
          <a:prstGeom prst="rect">
            <a:avLst/>
          </a:prstGeom>
          <a:noFill/>
          <a:ln w="9525">
            <a:noFill/>
            <a:miter lim="800000"/>
            <a:headEnd/>
            <a:tailEnd/>
          </a:ln>
        </p:spPr>
        <p:txBody>
          <a:bodyPr>
            <a:spAutoFit/>
          </a:bodyPr>
          <a:lstStyle/>
          <a:p>
            <a:pPr>
              <a:spcBef>
                <a:spcPct val="50000"/>
              </a:spcBef>
            </a:pPr>
            <a:r>
              <a:rPr lang="zh-CN" altLang="en-US" sz="3600" b="1">
                <a:solidFill>
                  <a:srgbClr val="990099"/>
                </a:solidFill>
              </a:rPr>
              <a:t>居住</a:t>
            </a:r>
            <a:r>
              <a:rPr lang="en-US" altLang="zh-CN" sz="3600" b="1"/>
              <a:t>——</a:t>
            </a:r>
            <a:r>
              <a:rPr lang="zh-CN" altLang="en-US" sz="3600" b="1"/>
              <a:t>荒僻的小胡同，</a:t>
            </a:r>
          </a:p>
          <a:p>
            <a:pPr>
              <a:spcBef>
                <a:spcPct val="50000"/>
              </a:spcBef>
            </a:pPr>
            <a:r>
              <a:rPr lang="zh-CN" altLang="en-US" sz="3600" b="1"/>
              <a:t>              塌败的小屋</a:t>
            </a:r>
          </a:p>
        </p:txBody>
      </p:sp>
      <p:sp>
        <p:nvSpPr>
          <p:cNvPr id="366599" name="Text Box 7"/>
          <p:cNvSpPr txBox="1">
            <a:spLocks noChangeArrowheads="1"/>
          </p:cNvSpPr>
          <p:nvPr/>
        </p:nvSpPr>
        <p:spPr bwMode="auto">
          <a:xfrm>
            <a:off x="590431" y="1412875"/>
            <a:ext cx="800219" cy="4752975"/>
          </a:xfrm>
          <a:prstGeom prst="rect">
            <a:avLst/>
          </a:prstGeom>
          <a:noFill/>
          <a:ln w="9525">
            <a:noFill/>
            <a:miter lim="800000"/>
            <a:headEnd/>
            <a:tailEnd/>
          </a:ln>
        </p:spPr>
        <p:txBody>
          <a:bodyPr vert="eaVert">
            <a:spAutoFit/>
          </a:bodyPr>
          <a:lstStyle/>
          <a:p>
            <a:pPr>
              <a:spcBef>
                <a:spcPct val="50000"/>
              </a:spcBef>
            </a:pPr>
            <a:r>
              <a:rPr lang="zh-CN" altLang="en-US" sz="4000" b="1">
                <a:ea typeface="华文彩云" pitchFamily="2" charset="-122"/>
              </a:rPr>
              <a:t>凄凉艰难的老王</a:t>
            </a:r>
          </a:p>
        </p:txBody>
      </p:sp>
      <p:sp>
        <p:nvSpPr>
          <p:cNvPr id="366600" name="AutoShape 8"/>
          <p:cNvSpPr>
            <a:spLocks/>
          </p:cNvSpPr>
          <p:nvPr/>
        </p:nvSpPr>
        <p:spPr bwMode="auto">
          <a:xfrm>
            <a:off x="1390651" y="765176"/>
            <a:ext cx="287867" cy="4968875"/>
          </a:xfrm>
          <a:prstGeom prst="leftBrace">
            <a:avLst>
              <a:gd name="adj1" fmla="val 191363"/>
              <a:gd name="adj2" fmla="val 50000"/>
            </a:avLst>
          </a:prstGeom>
          <a:noFill/>
          <a:ln w="9525">
            <a:solidFill>
              <a:schemeClr val="tx1"/>
            </a:solidFill>
            <a:round/>
            <a:headEnd/>
            <a:tailEnd/>
          </a:ln>
        </p:spPr>
        <p:txBody>
          <a:bodyPr wrap="none" anchor="ctr"/>
          <a:lstStyle/>
          <a:p>
            <a:endParaRPr lang="zh-CN" altLang="en-US"/>
          </a:p>
        </p:txBody>
      </p:sp>
      <p:sp>
        <p:nvSpPr>
          <p:cNvPr id="25609" name="WordArt 10"/>
          <p:cNvSpPr>
            <a:spLocks noChangeArrowheads="1" noChangeShapeType="1" noTextEdit="1"/>
          </p:cNvSpPr>
          <p:nvPr/>
        </p:nvSpPr>
        <p:spPr bwMode="auto">
          <a:xfrm>
            <a:off x="8976785" y="2565400"/>
            <a:ext cx="2400300" cy="1944688"/>
          </a:xfrm>
          <a:prstGeom prst="rect">
            <a:avLst/>
          </a:prstGeom>
        </p:spPr>
        <p:txBody>
          <a:bodyPr wrap="none" fromWordArt="1">
            <a:prstTxWarp prst="textCascadeUp">
              <a:avLst>
                <a:gd name="adj" fmla="val 93977"/>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8000" kern="10">
                <a:ln w="9525">
                  <a:round/>
                  <a:headEnd/>
                  <a:tailEnd/>
                </a:ln>
                <a:gradFill rotWithShape="1">
                  <a:gsLst>
                    <a:gs pos="0">
                      <a:srgbClr val="FFE701"/>
                    </a:gs>
                    <a:gs pos="100000">
                      <a:srgbClr val="FE3E02"/>
                    </a:gs>
                  </a:gsLst>
                  <a:lin ang="5400000" scaled="1"/>
                </a:gradFill>
                <a:latin typeface="华文行楷"/>
                <a:ea typeface="华文行楷"/>
              </a:rPr>
              <a:t>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66599"/>
                                        </p:tgtEl>
                                        <p:attrNameLst>
                                          <p:attrName>style.visibility</p:attrName>
                                        </p:attrNameLst>
                                      </p:cBhvr>
                                      <p:to>
                                        <p:strVal val="visible"/>
                                      </p:to>
                                    </p:set>
                                    <p:anim calcmode="discrete" valueType="clr">
                                      <p:cBhvr override="childStyle">
                                        <p:cTn id="7" dur="500"/>
                                        <p:tgtEl>
                                          <p:spTgt spid="36659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66599"/>
                                        </p:tgtEl>
                                        <p:attrNameLst>
                                          <p:attrName>fillcolor</p:attrName>
                                        </p:attrNameLst>
                                      </p:cBhvr>
                                      <p:tavLst>
                                        <p:tav tm="0">
                                          <p:val>
                                            <p:clrVal>
                                              <a:schemeClr val="accent2"/>
                                            </p:clrVal>
                                          </p:val>
                                        </p:tav>
                                        <p:tav tm="50000">
                                          <p:val>
                                            <p:clrVal>
                                              <a:schemeClr val="hlink"/>
                                            </p:clrVal>
                                          </p:val>
                                        </p:tav>
                                      </p:tavLst>
                                    </p:anim>
                                    <p:set>
                                      <p:cBhvr>
                                        <p:cTn id="9" dur="500"/>
                                        <p:tgtEl>
                                          <p:spTgt spid="36659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66600"/>
                                        </p:tgtEl>
                                        <p:attrNameLst>
                                          <p:attrName>style.visibility</p:attrName>
                                        </p:attrNameLst>
                                      </p:cBhvr>
                                      <p:to>
                                        <p:strVal val="visible"/>
                                      </p:to>
                                    </p:set>
                                    <p:animEffect transition="in" filter="fade">
                                      <p:cBhvr>
                                        <p:cTn id="14" dur="2000"/>
                                        <p:tgtEl>
                                          <p:spTgt spid="36660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66595"/>
                                        </p:tgtEl>
                                        <p:attrNameLst>
                                          <p:attrName>style.visibility</p:attrName>
                                        </p:attrNameLst>
                                      </p:cBhvr>
                                      <p:to>
                                        <p:strVal val="visible"/>
                                      </p:to>
                                    </p:set>
                                    <p:animEffect transition="in" filter="fade">
                                      <p:cBhvr>
                                        <p:cTn id="19" dur="2000"/>
                                        <p:tgtEl>
                                          <p:spTgt spid="36659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66596"/>
                                        </p:tgtEl>
                                        <p:attrNameLst>
                                          <p:attrName>style.visibility</p:attrName>
                                        </p:attrNameLst>
                                      </p:cBhvr>
                                      <p:to>
                                        <p:strVal val="visible"/>
                                      </p:to>
                                    </p:set>
                                    <p:animEffect transition="in" filter="fade">
                                      <p:cBhvr>
                                        <p:cTn id="24" dur="2000"/>
                                        <p:tgtEl>
                                          <p:spTgt spid="36659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66597"/>
                                        </p:tgtEl>
                                        <p:attrNameLst>
                                          <p:attrName>style.visibility</p:attrName>
                                        </p:attrNameLst>
                                      </p:cBhvr>
                                      <p:to>
                                        <p:strVal val="visible"/>
                                      </p:to>
                                    </p:set>
                                    <p:animEffect transition="in" filter="fade">
                                      <p:cBhvr>
                                        <p:cTn id="29" dur="2000"/>
                                        <p:tgtEl>
                                          <p:spTgt spid="36659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6598"/>
                                        </p:tgtEl>
                                        <p:attrNameLst>
                                          <p:attrName>style.visibility</p:attrName>
                                        </p:attrNameLst>
                                      </p:cBhvr>
                                      <p:to>
                                        <p:strVal val="visible"/>
                                      </p:to>
                                    </p:set>
                                    <p:animEffect transition="in" filter="fade">
                                      <p:cBhvr>
                                        <p:cTn id="34" dur="2000"/>
                                        <p:tgtEl>
                                          <p:spTgt spid="36659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iterate type="lt">
                                    <p:tmPct val="5000"/>
                                  </p:iterate>
                                  <p:childTnLst>
                                    <p:set>
                                      <p:cBhvr>
                                        <p:cTn id="38" dur="1" fill="hold">
                                          <p:stCondLst>
                                            <p:cond delay="0"/>
                                          </p:stCondLst>
                                        </p:cTn>
                                        <p:tgtEl>
                                          <p:spTgt spid="25609"/>
                                        </p:tgtEl>
                                        <p:attrNameLst>
                                          <p:attrName>style.visibility</p:attrName>
                                        </p:attrNameLst>
                                      </p:cBhvr>
                                      <p:to>
                                        <p:strVal val="visible"/>
                                      </p:to>
                                    </p:set>
                                    <p:anim calcmode="lin" valueType="num">
                                      <p:cBhvr>
                                        <p:cTn id="39" dur="2000" fill="hold"/>
                                        <p:tgtEl>
                                          <p:spTgt spid="25609"/>
                                        </p:tgtEl>
                                        <p:attrNameLst>
                                          <p:attrName>ppt_w</p:attrName>
                                        </p:attrNameLst>
                                      </p:cBhvr>
                                      <p:tavLst>
                                        <p:tav tm="0">
                                          <p:val>
                                            <p:fltVal val="0"/>
                                          </p:val>
                                        </p:tav>
                                        <p:tav tm="100000">
                                          <p:val>
                                            <p:strVal val="#ppt_w"/>
                                          </p:val>
                                        </p:tav>
                                      </p:tavLst>
                                    </p:anim>
                                    <p:anim calcmode="lin" valueType="num">
                                      <p:cBhvr>
                                        <p:cTn id="40" dur="2000" fill="hold"/>
                                        <p:tgtEl>
                                          <p:spTgt spid="25609"/>
                                        </p:tgtEl>
                                        <p:attrNameLst>
                                          <p:attrName>ppt_h</p:attrName>
                                        </p:attrNameLst>
                                      </p:cBhvr>
                                      <p:tavLst>
                                        <p:tav tm="0">
                                          <p:val>
                                            <p:fltVal val="0"/>
                                          </p:val>
                                        </p:tav>
                                        <p:tav tm="100000">
                                          <p:val>
                                            <p:strVal val="#ppt_h"/>
                                          </p:val>
                                        </p:tav>
                                      </p:tavLst>
                                    </p:anim>
                                    <p:anim calcmode="lin" valueType="num">
                                      <p:cBhvr>
                                        <p:cTn id="41" dur="2000" fill="hold"/>
                                        <p:tgtEl>
                                          <p:spTgt spid="25609"/>
                                        </p:tgtEl>
                                        <p:attrNameLst>
                                          <p:attrName>style.rotation</p:attrName>
                                        </p:attrNameLst>
                                      </p:cBhvr>
                                      <p:tavLst>
                                        <p:tav tm="0">
                                          <p:val>
                                            <p:fltVal val="90"/>
                                          </p:val>
                                        </p:tav>
                                        <p:tav tm="100000">
                                          <p:val>
                                            <p:fltVal val="0"/>
                                          </p:val>
                                        </p:tav>
                                      </p:tavLst>
                                    </p:anim>
                                    <p:animEffect transition="in" filter="fade">
                                      <p:cBhvr>
                                        <p:cTn id="42" dur="20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5" grpId="0"/>
      <p:bldP spid="366596" grpId="0"/>
      <p:bldP spid="366597" grpId="0"/>
      <p:bldP spid="366598" grpId="0"/>
      <p:bldP spid="366599" grpId="0"/>
      <p:bldP spid="366600" grpId="0" animBg="1"/>
      <p:bldP spid="2560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17411" name="Rectangle 2"/>
          <p:cNvSpPr>
            <a:spLocks noGrp="1" noChangeArrowheads="1"/>
          </p:cNvSpPr>
          <p:nvPr>
            <p:ph type="title"/>
          </p:nvPr>
        </p:nvSpPr>
        <p:spPr>
          <a:xfrm>
            <a:off x="527051" y="692151"/>
            <a:ext cx="10972800" cy="1858963"/>
          </a:xfrm>
        </p:spPr>
        <p:txBody>
          <a:bodyPr/>
          <a:lstStyle/>
          <a:p>
            <a:pPr algn="l" eaLnBrk="1" hangingPunct="1"/>
            <a:r>
              <a:rPr lang="en-US" altLang="zh-CN" sz="3600" b="1" smtClean="0">
                <a:solidFill>
                  <a:srgbClr val="FF0000"/>
                </a:solidFill>
              </a:rPr>
              <a:t>       </a:t>
            </a:r>
            <a:r>
              <a:rPr lang="zh-CN" altLang="en-US" sz="3600" b="1" smtClean="0">
                <a:solidFill>
                  <a:srgbClr val="FF0000"/>
                </a:solidFill>
              </a:rPr>
              <a:t>课文第</a:t>
            </a:r>
            <a:r>
              <a:rPr lang="en-US" altLang="zh-CN" sz="3600" b="1" smtClean="0">
                <a:solidFill>
                  <a:srgbClr val="FF0000"/>
                </a:solidFill>
              </a:rPr>
              <a:t>3</a:t>
            </a:r>
            <a:r>
              <a:rPr lang="zh-CN" altLang="en-US" sz="3600" b="1" smtClean="0">
                <a:solidFill>
                  <a:srgbClr val="FF0000"/>
                </a:solidFill>
              </a:rPr>
              <a:t>自然段写老王的生理残疾，还介绍了人们对老王的态度。别人如何对待老王？</a:t>
            </a:r>
            <a:r>
              <a:rPr lang="zh-CN" altLang="en-US" sz="4000" smtClean="0">
                <a:solidFill>
                  <a:srgbClr val="FF0000"/>
                </a:solidFill>
              </a:rPr>
              <a:t> </a:t>
            </a:r>
          </a:p>
        </p:txBody>
      </p:sp>
      <p:sp>
        <p:nvSpPr>
          <p:cNvPr id="399363" name="Rectangle 3"/>
          <p:cNvSpPr>
            <a:spLocks noGrp="1" noChangeArrowheads="1"/>
          </p:cNvSpPr>
          <p:nvPr>
            <p:ph idx="1"/>
          </p:nvPr>
        </p:nvSpPr>
        <p:spPr>
          <a:xfrm>
            <a:off x="912285" y="2997201"/>
            <a:ext cx="10957983" cy="2087563"/>
          </a:xfrm>
        </p:spPr>
        <p:txBody>
          <a:bodyPr/>
          <a:lstStyle/>
          <a:p>
            <a:pPr eaLnBrk="1" hangingPunct="1">
              <a:buFontTx/>
              <a:buNone/>
            </a:pPr>
            <a:r>
              <a:rPr lang="en-US" altLang="zh-CN" sz="3600" b="1" smtClean="0">
                <a:solidFill>
                  <a:srgbClr val="990099"/>
                </a:solidFill>
                <a:latin typeface="楷体_GB2312" pitchFamily="49" charset="-122"/>
                <a:ea typeface="楷体_GB2312" pitchFamily="49" charset="-122"/>
              </a:rPr>
              <a:t>1</a:t>
            </a:r>
            <a:r>
              <a:rPr lang="zh-CN" altLang="en-US" sz="3600" b="1" smtClean="0">
                <a:solidFill>
                  <a:srgbClr val="990099"/>
                </a:solidFill>
                <a:latin typeface="楷体_GB2312" pitchFamily="49" charset="-122"/>
                <a:ea typeface="楷体_GB2312" pitchFamily="49" charset="-122"/>
              </a:rPr>
              <a:t>、不愿坐他的车；</a:t>
            </a:r>
          </a:p>
          <a:p>
            <a:pPr eaLnBrk="1" hangingPunct="1">
              <a:buFontTx/>
              <a:buNone/>
            </a:pPr>
            <a:r>
              <a:rPr lang="en-US" altLang="zh-CN" sz="3600" b="1" smtClean="0">
                <a:solidFill>
                  <a:srgbClr val="990099"/>
                </a:solidFill>
                <a:latin typeface="楷体_GB2312" pitchFamily="49" charset="-122"/>
                <a:ea typeface="楷体_GB2312" pitchFamily="49" charset="-122"/>
              </a:rPr>
              <a:t>2</a:t>
            </a:r>
            <a:r>
              <a:rPr lang="zh-CN" altLang="en-US" sz="3600" b="1" smtClean="0">
                <a:solidFill>
                  <a:srgbClr val="990099"/>
                </a:solidFill>
                <a:latin typeface="楷体_GB2312" pitchFamily="49" charset="-122"/>
                <a:ea typeface="楷体_GB2312" pitchFamily="49" charset="-122"/>
              </a:rPr>
              <a:t>、叫他</a:t>
            </a:r>
            <a:r>
              <a:rPr lang="zh-CN" altLang="en-US" sz="3600" b="1" smtClean="0">
                <a:solidFill>
                  <a:srgbClr val="990099"/>
                </a:solidFill>
                <a:ea typeface="楷体_GB2312" pitchFamily="49" charset="-122"/>
              </a:rPr>
              <a:t>“</a:t>
            </a:r>
            <a:r>
              <a:rPr lang="zh-CN" altLang="en-US" sz="3600" b="1" smtClean="0">
                <a:solidFill>
                  <a:srgbClr val="990099"/>
                </a:solidFill>
                <a:latin typeface="楷体_GB2312" pitchFamily="49" charset="-122"/>
                <a:ea typeface="楷体_GB2312" pitchFamily="49" charset="-122"/>
              </a:rPr>
              <a:t>老光棍</a:t>
            </a:r>
            <a:r>
              <a:rPr lang="zh-CN" altLang="en-US" sz="3600" b="1" smtClean="0">
                <a:solidFill>
                  <a:srgbClr val="990099"/>
                </a:solidFill>
                <a:ea typeface="楷体_GB2312" pitchFamily="49" charset="-122"/>
              </a:rPr>
              <a:t>”</a:t>
            </a:r>
            <a:r>
              <a:rPr lang="zh-CN" altLang="en-US" sz="3600" b="1" smtClean="0">
                <a:solidFill>
                  <a:srgbClr val="990099"/>
                </a:solidFill>
                <a:latin typeface="楷体_GB2312" pitchFamily="49" charset="-122"/>
                <a:ea typeface="楷体_GB2312" pitchFamily="49" charset="-122"/>
              </a:rPr>
              <a:t>；</a:t>
            </a:r>
          </a:p>
          <a:p>
            <a:pPr eaLnBrk="1" hangingPunct="1">
              <a:buFontTx/>
              <a:buNone/>
            </a:pPr>
            <a:r>
              <a:rPr lang="en-US" altLang="zh-CN" sz="3600" b="1" smtClean="0">
                <a:solidFill>
                  <a:srgbClr val="990099"/>
                </a:solidFill>
                <a:latin typeface="楷体_GB2312" pitchFamily="49" charset="-122"/>
                <a:ea typeface="楷体_GB2312" pitchFamily="49" charset="-122"/>
              </a:rPr>
              <a:t>3</a:t>
            </a:r>
            <a:r>
              <a:rPr lang="zh-CN" altLang="en-US" sz="3600" b="1" smtClean="0">
                <a:solidFill>
                  <a:srgbClr val="990099"/>
                </a:solidFill>
                <a:latin typeface="楷体_GB2312" pitchFamily="49" charset="-122"/>
                <a:ea typeface="楷体_GB2312" pitchFamily="49" charset="-122"/>
              </a:rPr>
              <a:t>、恶意的揣测他眼睛瞎掉的原因。</a:t>
            </a:r>
          </a:p>
          <a:p>
            <a:pPr eaLnBrk="1" hangingPunct="1">
              <a:buFontTx/>
              <a:buNone/>
            </a:pPr>
            <a:endParaRPr lang="en-US" altLang="zh-CN" smtClean="0">
              <a:solidFill>
                <a:srgbClr val="99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 calcmode="lin" valueType="num">
                                      <p:cBhvr additive="base">
                                        <p:cTn id="7" dur="500" fill="hold"/>
                                        <p:tgtEl>
                                          <p:spTgt spid="399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9363">
                                            <p:txEl>
                                              <p:pRg st="1" end="1"/>
                                            </p:txEl>
                                          </p:spTgt>
                                        </p:tgtEl>
                                        <p:attrNameLst>
                                          <p:attrName>style.visibility</p:attrName>
                                        </p:attrNameLst>
                                      </p:cBhvr>
                                      <p:to>
                                        <p:strVal val="visible"/>
                                      </p:to>
                                    </p:set>
                                    <p:anim calcmode="lin" valueType="num">
                                      <p:cBhvr additive="base">
                                        <p:cTn id="11" dur="500" fill="hold"/>
                                        <p:tgtEl>
                                          <p:spTgt spid="3993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93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9363">
                                            <p:txEl>
                                              <p:pRg st="2" end="2"/>
                                            </p:txEl>
                                          </p:spTgt>
                                        </p:tgtEl>
                                        <p:attrNameLst>
                                          <p:attrName>style.visibility</p:attrName>
                                        </p:attrNameLst>
                                      </p:cBhvr>
                                      <p:to>
                                        <p:strVal val="visible"/>
                                      </p:to>
                                    </p:set>
                                    <p:anim calcmode="lin" valueType="num">
                                      <p:cBhvr additive="base">
                                        <p:cTn id="15" dur="500" fill="hold"/>
                                        <p:tgtEl>
                                          <p:spTgt spid="3993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993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952500" y="285750"/>
            <a:ext cx="5994400" cy="579438"/>
          </a:xfrm>
          <a:prstGeom prst="rect">
            <a:avLst/>
          </a:prstGeom>
          <a:noFill/>
          <a:ln w="9525">
            <a:noFill/>
            <a:miter lim="800000"/>
            <a:headEnd/>
            <a:tailEnd/>
          </a:ln>
        </p:spPr>
        <p:txBody>
          <a:bodyPr/>
          <a:lstStyle/>
          <a:p>
            <a:pPr marL="609600" indent="-609600">
              <a:spcBef>
                <a:spcPct val="20000"/>
              </a:spcBef>
            </a:pPr>
            <a:r>
              <a:rPr lang="zh-CN" altLang="en-US" sz="2800" b="1">
                <a:solidFill>
                  <a:srgbClr val="0000CC"/>
                </a:solidFill>
                <a:latin typeface="Times New Roman" pitchFamily="18" charset="0"/>
                <a:ea typeface="华文中宋" pitchFamily="2" charset="-122"/>
              </a:rPr>
              <a:t>填写老王档案。</a:t>
            </a:r>
          </a:p>
        </p:txBody>
      </p:sp>
      <p:sp>
        <p:nvSpPr>
          <p:cNvPr id="40963" name="Text Box 3"/>
          <p:cNvSpPr txBox="1">
            <a:spLocks noChangeArrowheads="1"/>
          </p:cNvSpPr>
          <p:nvPr/>
        </p:nvSpPr>
        <p:spPr bwMode="auto">
          <a:xfrm>
            <a:off x="1422400" y="1476376"/>
            <a:ext cx="2133600" cy="683264"/>
          </a:xfrm>
          <a:prstGeom prst="rect">
            <a:avLst/>
          </a:prstGeom>
          <a:noFill/>
          <a:ln w="9525">
            <a:noFill/>
            <a:miter lim="800000"/>
            <a:headEnd/>
            <a:tailEnd/>
          </a:ln>
        </p:spPr>
        <p:txBody>
          <a:bodyPr anchor="ctr">
            <a:spAutoFit/>
          </a:bodyPr>
          <a:lstStyle/>
          <a:p>
            <a:pPr>
              <a:lnSpc>
                <a:spcPct val="120000"/>
              </a:lnSpc>
            </a:pPr>
            <a:r>
              <a:rPr lang="zh-CN" altLang="en-US" sz="3200" b="1">
                <a:solidFill>
                  <a:srgbClr val="660066"/>
                </a:solidFill>
                <a:latin typeface="楷体_GB2312" pitchFamily="49" charset="-122"/>
                <a:ea typeface="楷体_GB2312" pitchFamily="49" charset="-122"/>
              </a:rPr>
              <a:t>姓名：</a:t>
            </a:r>
          </a:p>
        </p:txBody>
      </p:sp>
      <p:sp>
        <p:nvSpPr>
          <p:cNvPr id="40964" name="Text Box 4"/>
          <p:cNvSpPr txBox="1">
            <a:spLocks noChangeArrowheads="1"/>
          </p:cNvSpPr>
          <p:nvPr/>
        </p:nvSpPr>
        <p:spPr bwMode="auto">
          <a:xfrm>
            <a:off x="3149600" y="1511300"/>
            <a:ext cx="1422400" cy="604838"/>
          </a:xfrm>
          <a:prstGeom prst="rect">
            <a:avLst/>
          </a:prstGeom>
          <a:noFill/>
          <a:ln w="9525">
            <a:noFill/>
            <a:miter lim="800000"/>
            <a:headEnd/>
            <a:tailEnd/>
          </a:ln>
        </p:spPr>
        <p:txBody>
          <a:bodyPr anchor="ctr">
            <a:spAutoFit/>
          </a:bodyPr>
          <a:lstStyle/>
          <a:p>
            <a:pPr>
              <a:lnSpc>
                <a:spcPct val="120000"/>
              </a:lnSpc>
            </a:pPr>
            <a:r>
              <a:rPr lang="zh-CN" altLang="en-US" sz="2800" b="1">
                <a:solidFill>
                  <a:srgbClr val="FF0000"/>
                </a:solidFill>
                <a:latin typeface="楷体_GB2312" pitchFamily="49" charset="-122"/>
                <a:ea typeface="楷体_GB2312" pitchFamily="49" charset="-122"/>
              </a:rPr>
              <a:t>老王</a:t>
            </a:r>
          </a:p>
        </p:txBody>
      </p:sp>
      <p:sp>
        <p:nvSpPr>
          <p:cNvPr id="40965" name="Text Box 5"/>
          <p:cNvSpPr txBox="1">
            <a:spLocks noChangeArrowheads="1"/>
          </p:cNvSpPr>
          <p:nvPr/>
        </p:nvSpPr>
        <p:spPr bwMode="auto">
          <a:xfrm>
            <a:off x="1422400" y="2162176"/>
            <a:ext cx="2032000" cy="683264"/>
          </a:xfrm>
          <a:prstGeom prst="rect">
            <a:avLst/>
          </a:prstGeom>
          <a:noFill/>
          <a:ln w="9525">
            <a:noFill/>
            <a:miter lim="800000"/>
            <a:headEnd/>
            <a:tailEnd/>
          </a:ln>
        </p:spPr>
        <p:txBody>
          <a:bodyPr anchor="ctr">
            <a:spAutoFit/>
          </a:bodyPr>
          <a:lstStyle/>
          <a:p>
            <a:pPr>
              <a:lnSpc>
                <a:spcPct val="120000"/>
              </a:lnSpc>
            </a:pPr>
            <a:r>
              <a:rPr lang="zh-CN" altLang="en-US" sz="3200" b="1">
                <a:solidFill>
                  <a:srgbClr val="660066"/>
                </a:solidFill>
                <a:latin typeface="楷体_GB2312" pitchFamily="49" charset="-122"/>
                <a:ea typeface="楷体_GB2312" pitchFamily="49" charset="-122"/>
              </a:rPr>
              <a:t>职业：</a:t>
            </a:r>
          </a:p>
        </p:txBody>
      </p:sp>
      <p:sp>
        <p:nvSpPr>
          <p:cNvPr id="40966" name="Text Box 6"/>
          <p:cNvSpPr txBox="1">
            <a:spLocks noChangeArrowheads="1"/>
          </p:cNvSpPr>
          <p:nvPr/>
        </p:nvSpPr>
        <p:spPr bwMode="auto">
          <a:xfrm>
            <a:off x="3149600" y="2197100"/>
            <a:ext cx="2641600" cy="604838"/>
          </a:xfrm>
          <a:prstGeom prst="rect">
            <a:avLst/>
          </a:prstGeom>
          <a:noFill/>
          <a:ln w="9525">
            <a:noFill/>
            <a:miter lim="800000"/>
            <a:headEnd/>
            <a:tailEnd/>
          </a:ln>
        </p:spPr>
        <p:txBody>
          <a:bodyPr anchor="ctr">
            <a:spAutoFit/>
          </a:bodyPr>
          <a:lstStyle/>
          <a:p>
            <a:pPr>
              <a:lnSpc>
                <a:spcPct val="120000"/>
              </a:lnSpc>
            </a:pPr>
            <a:r>
              <a:rPr lang="zh-CN" altLang="en-US" sz="2800" b="1">
                <a:solidFill>
                  <a:srgbClr val="FF0000"/>
                </a:solidFill>
                <a:latin typeface="楷体_GB2312" pitchFamily="49" charset="-122"/>
                <a:ea typeface="楷体_GB2312" pitchFamily="49" charset="-122"/>
              </a:rPr>
              <a:t>蹬三轮车</a:t>
            </a:r>
          </a:p>
        </p:txBody>
      </p:sp>
      <p:sp>
        <p:nvSpPr>
          <p:cNvPr id="40967" name="Text Box 7"/>
          <p:cNvSpPr txBox="1">
            <a:spLocks noChangeArrowheads="1"/>
          </p:cNvSpPr>
          <p:nvPr/>
        </p:nvSpPr>
        <p:spPr bwMode="auto">
          <a:xfrm>
            <a:off x="1422400" y="2819401"/>
            <a:ext cx="3657600" cy="683264"/>
          </a:xfrm>
          <a:prstGeom prst="rect">
            <a:avLst/>
          </a:prstGeom>
          <a:noFill/>
          <a:ln w="9525">
            <a:noFill/>
            <a:miter lim="800000"/>
            <a:headEnd/>
            <a:tailEnd/>
          </a:ln>
        </p:spPr>
        <p:txBody>
          <a:bodyPr anchor="ctr">
            <a:spAutoFit/>
          </a:bodyPr>
          <a:lstStyle/>
          <a:p>
            <a:pPr>
              <a:lnSpc>
                <a:spcPct val="120000"/>
              </a:lnSpc>
            </a:pPr>
            <a:r>
              <a:rPr lang="zh-CN" altLang="en-US" sz="3200" b="1">
                <a:solidFill>
                  <a:srgbClr val="660066"/>
                </a:solidFill>
                <a:latin typeface="楷体_GB2312" pitchFamily="49" charset="-122"/>
                <a:ea typeface="楷体_GB2312" pitchFamily="49" charset="-122"/>
              </a:rPr>
              <a:t>家庭成员：</a:t>
            </a:r>
          </a:p>
        </p:txBody>
      </p:sp>
      <p:sp>
        <p:nvSpPr>
          <p:cNvPr id="40968" name="Text Box 8"/>
          <p:cNvSpPr txBox="1">
            <a:spLocks noChangeArrowheads="1"/>
          </p:cNvSpPr>
          <p:nvPr/>
        </p:nvSpPr>
        <p:spPr bwMode="auto">
          <a:xfrm>
            <a:off x="3962400" y="2895600"/>
            <a:ext cx="7315200" cy="1117600"/>
          </a:xfrm>
          <a:prstGeom prst="rect">
            <a:avLst/>
          </a:prstGeom>
          <a:noFill/>
          <a:ln w="9525">
            <a:noFill/>
            <a:miter lim="800000"/>
            <a:headEnd/>
            <a:tailEnd/>
          </a:ln>
        </p:spPr>
        <p:txBody>
          <a:bodyPr anchor="ctr">
            <a:spAutoFit/>
          </a:bodyPr>
          <a:lstStyle/>
          <a:p>
            <a:pPr>
              <a:lnSpc>
                <a:spcPct val="120000"/>
              </a:lnSpc>
            </a:pPr>
            <a:r>
              <a:rPr lang="zh-CN" altLang="en-US" sz="2800" b="1">
                <a:solidFill>
                  <a:srgbClr val="FF0000"/>
                </a:solidFill>
                <a:latin typeface="楷体_GB2312" pitchFamily="49" charset="-122"/>
                <a:ea typeface="楷体_GB2312" pitchFamily="49" charset="-122"/>
              </a:rPr>
              <a:t>有个哥哥，死了，有两个侄儿，</a:t>
            </a:r>
            <a:r>
              <a:rPr lang="zh-CN" altLang="en-US" sz="2800" b="1">
                <a:solidFill>
                  <a:srgbClr val="FF0000"/>
                </a:solidFill>
                <a:latin typeface="宋体" pitchFamily="2" charset="-122"/>
                <a:ea typeface="楷体_GB2312" pitchFamily="49" charset="-122"/>
              </a:rPr>
              <a:t>“</a:t>
            </a:r>
            <a:r>
              <a:rPr lang="zh-CN" altLang="en-US" sz="2800" b="1">
                <a:solidFill>
                  <a:srgbClr val="FF0000"/>
                </a:solidFill>
                <a:latin typeface="楷体_GB2312" pitchFamily="49" charset="-122"/>
                <a:ea typeface="楷体_GB2312" pitchFamily="49" charset="-122"/>
              </a:rPr>
              <a:t>没出息</a:t>
            </a:r>
            <a:r>
              <a:rPr lang="zh-CN" altLang="en-US" sz="2800" b="1">
                <a:solidFill>
                  <a:srgbClr val="FF0000"/>
                </a:solidFill>
                <a:latin typeface="宋体" pitchFamily="2" charset="-122"/>
                <a:ea typeface="楷体_GB2312" pitchFamily="49" charset="-122"/>
              </a:rPr>
              <a:t>”</a:t>
            </a:r>
            <a:r>
              <a:rPr lang="zh-CN" altLang="en-US" sz="2800" b="1">
                <a:solidFill>
                  <a:srgbClr val="FF0000"/>
                </a:solidFill>
                <a:latin typeface="楷体_GB2312" pitchFamily="49" charset="-122"/>
                <a:ea typeface="楷体_GB2312" pitchFamily="49" charset="-122"/>
              </a:rPr>
              <a:t>，此外就没什么亲人</a:t>
            </a:r>
          </a:p>
        </p:txBody>
      </p:sp>
      <p:sp>
        <p:nvSpPr>
          <p:cNvPr id="40969" name="Text Box 9"/>
          <p:cNvSpPr txBox="1">
            <a:spLocks noChangeArrowheads="1"/>
          </p:cNvSpPr>
          <p:nvPr/>
        </p:nvSpPr>
        <p:spPr bwMode="auto">
          <a:xfrm>
            <a:off x="1422400" y="3810000"/>
            <a:ext cx="3657600" cy="683264"/>
          </a:xfrm>
          <a:prstGeom prst="rect">
            <a:avLst/>
          </a:prstGeom>
          <a:noFill/>
          <a:ln w="9525">
            <a:noFill/>
            <a:miter lim="800000"/>
            <a:headEnd/>
            <a:tailEnd/>
          </a:ln>
        </p:spPr>
        <p:txBody>
          <a:bodyPr anchor="ctr">
            <a:spAutoFit/>
          </a:bodyPr>
          <a:lstStyle/>
          <a:p>
            <a:pPr>
              <a:lnSpc>
                <a:spcPct val="120000"/>
              </a:lnSpc>
            </a:pPr>
            <a:r>
              <a:rPr lang="zh-CN" altLang="en-US" sz="3200" b="1">
                <a:solidFill>
                  <a:srgbClr val="660066"/>
                </a:solidFill>
                <a:latin typeface="楷体_GB2312" pitchFamily="49" charset="-122"/>
                <a:ea typeface="楷体_GB2312" pitchFamily="49" charset="-122"/>
              </a:rPr>
              <a:t>外貌特征：</a:t>
            </a:r>
          </a:p>
        </p:txBody>
      </p:sp>
      <p:sp>
        <p:nvSpPr>
          <p:cNvPr id="40970" name="Text Box 10"/>
          <p:cNvSpPr txBox="1">
            <a:spLocks noChangeArrowheads="1"/>
          </p:cNvSpPr>
          <p:nvPr/>
        </p:nvSpPr>
        <p:spPr bwMode="auto">
          <a:xfrm>
            <a:off x="3962400" y="3937000"/>
            <a:ext cx="5486400" cy="1117600"/>
          </a:xfrm>
          <a:prstGeom prst="rect">
            <a:avLst/>
          </a:prstGeom>
          <a:noFill/>
          <a:ln w="9525">
            <a:noFill/>
            <a:miter lim="800000"/>
            <a:headEnd/>
            <a:tailEnd/>
          </a:ln>
        </p:spPr>
        <p:txBody>
          <a:bodyPr anchor="ctr">
            <a:spAutoFit/>
          </a:bodyPr>
          <a:lstStyle/>
          <a:p>
            <a:pPr>
              <a:lnSpc>
                <a:spcPct val="120000"/>
              </a:lnSpc>
            </a:pPr>
            <a:r>
              <a:rPr lang="zh-CN" altLang="en-US" sz="2800" b="1">
                <a:solidFill>
                  <a:srgbClr val="FF0000"/>
                </a:solidFill>
                <a:latin typeface="楷体_GB2312" pitchFamily="49" charset="-122"/>
                <a:ea typeface="楷体_GB2312" pitchFamily="49" charset="-122"/>
              </a:rPr>
              <a:t>只有一只眼，另一只是</a:t>
            </a:r>
            <a:r>
              <a:rPr lang="zh-CN" altLang="en-US" sz="2800" b="1">
                <a:solidFill>
                  <a:srgbClr val="FF0000"/>
                </a:solidFill>
                <a:latin typeface="宋体" pitchFamily="2" charset="-122"/>
                <a:ea typeface="楷体_GB2312" pitchFamily="49" charset="-122"/>
              </a:rPr>
              <a:t>“</a:t>
            </a:r>
            <a:r>
              <a:rPr lang="zh-CN" altLang="en-US" sz="2800" b="1">
                <a:solidFill>
                  <a:srgbClr val="FF0000"/>
                </a:solidFill>
                <a:latin typeface="楷体_GB2312" pitchFamily="49" charset="-122"/>
                <a:ea typeface="楷体_GB2312" pitchFamily="49" charset="-122"/>
              </a:rPr>
              <a:t>田螺眼</a:t>
            </a:r>
            <a:r>
              <a:rPr lang="zh-CN" altLang="en-US" sz="2800" b="1">
                <a:solidFill>
                  <a:srgbClr val="FF0000"/>
                </a:solidFill>
                <a:latin typeface="宋体" pitchFamily="2" charset="-122"/>
                <a:ea typeface="楷体_GB2312" pitchFamily="49" charset="-122"/>
              </a:rPr>
              <a:t>”</a:t>
            </a:r>
            <a:r>
              <a:rPr lang="zh-CN" altLang="en-US" sz="2800" b="1">
                <a:solidFill>
                  <a:srgbClr val="FF0000"/>
                </a:solidFill>
                <a:latin typeface="楷体_GB2312" pitchFamily="49" charset="-122"/>
                <a:ea typeface="楷体_GB2312" pitchFamily="49" charset="-122"/>
              </a:rPr>
              <a:t>，瞎的。</a:t>
            </a:r>
          </a:p>
        </p:txBody>
      </p:sp>
      <p:sp>
        <p:nvSpPr>
          <p:cNvPr id="40971" name="Text Box 11"/>
          <p:cNvSpPr txBox="1">
            <a:spLocks noChangeArrowheads="1"/>
          </p:cNvSpPr>
          <p:nvPr/>
        </p:nvSpPr>
        <p:spPr bwMode="auto">
          <a:xfrm>
            <a:off x="1320800" y="5105401"/>
            <a:ext cx="3352800" cy="683264"/>
          </a:xfrm>
          <a:prstGeom prst="rect">
            <a:avLst/>
          </a:prstGeom>
          <a:noFill/>
          <a:ln w="9525">
            <a:noFill/>
            <a:miter lim="800000"/>
            <a:headEnd/>
            <a:tailEnd/>
          </a:ln>
        </p:spPr>
        <p:txBody>
          <a:bodyPr anchor="ctr">
            <a:spAutoFit/>
          </a:bodyPr>
          <a:lstStyle/>
          <a:p>
            <a:pPr>
              <a:lnSpc>
                <a:spcPct val="120000"/>
              </a:lnSpc>
            </a:pPr>
            <a:r>
              <a:rPr lang="zh-CN" altLang="en-US" sz="3200" b="1">
                <a:solidFill>
                  <a:srgbClr val="660066"/>
                </a:solidFill>
                <a:latin typeface="楷体_GB2312" pitchFamily="49" charset="-122"/>
                <a:ea typeface="楷体_GB2312" pitchFamily="49" charset="-122"/>
              </a:rPr>
              <a:t>家庭住址：</a:t>
            </a:r>
          </a:p>
        </p:txBody>
      </p:sp>
      <p:sp>
        <p:nvSpPr>
          <p:cNvPr id="40972" name="Rectangle 12"/>
          <p:cNvSpPr>
            <a:spLocks noChangeArrowheads="1"/>
          </p:cNvSpPr>
          <p:nvPr/>
        </p:nvSpPr>
        <p:spPr bwMode="auto">
          <a:xfrm>
            <a:off x="3759200" y="5181600"/>
            <a:ext cx="4876800" cy="1117600"/>
          </a:xfrm>
          <a:prstGeom prst="rect">
            <a:avLst/>
          </a:prstGeom>
          <a:noFill/>
          <a:ln w="9525">
            <a:noFill/>
            <a:miter lim="800000"/>
            <a:headEnd/>
            <a:tailEnd/>
          </a:ln>
        </p:spPr>
        <p:txBody>
          <a:bodyPr anchor="ctr">
            <a:spAutoFit/>
          </a:bodyPr>
          <a:lstStyle/>
          <a:p>
            <a:pPr>
              <a:lnSpc>
                <a:spcPct val="120000"/>
              </a:lnSpc>
            </a:pPr>
            <a:r>
              <a:rPr lang="zh-CN" altLang="en-US" sz="2800" b="1">
                <a:solidFill>
                  <a:srgbClr val="FF0000"/>
                </a:solidFill>
                <a:latin typeface="楷体_GB2312" pitchFamily="49" charset="-122"/>
                <a:ea typeface="楷体_GB2312" pitchFamily="49" charset="-122"/>
              </a:rPr>
              <a:t>荒僻小胡同里的破落大院里的塌败小屋</a:t>
            </a:r>
          </a:p>
        </p:txBody>
      </p:sp>
      <p:grpSp>
        <p:nvGrpSpPr>
          <p:cNvPr id="2" name="Group 13"/>
          <p:cNvGrpSpPr>
            <a:grpSpLocks/>
          </p:cNvGrpSpPr>
          <p:nvPr/>
        </p:nvGrpSpPr>
        <p:grpSpPr bwMode="auto">
          <a:xfrm>
            <a:off x="5588000" y="1600200"/>
            <a:ext cx="3149601" cy="838200"/>
            <a:chOff x="0" y="0"/>
            <a:chExt cx="1488" cy="528"/>
          </a:xfrm>
        </p:grpSpPr>
        <p:sp>
          <p:nvSpPr>
            <p:cNvPr id="18458" name="AutoShape 14"/>
            <p:cNvSpPr>
              <a:spLocks noChangeArrowheads="1"/>
            </p:cNvSpPr>
            <p:nvPr/>
          </p:nvSpPr>
          <p:spPr bwMode="auto">
            <a:xfrm>
              <a:off x="0" y="0"/>
              <a:ext cx="1488" cy="528"/>
            </a:xfrm>
            <a:prstGeom prst="cloudCallout">
              <a:avLst>
                <a:gd name="adj1" fmla="val -43750"/>
                <a:gd name="adj2" fmla="val 70000"/>
              </a:avLst>
            </a:prstGeom>
            <a:solidFill>
              <a:schemeClr val="accent1"/>
            </a:solidFill>
            <a:ln w="9525">
              <a:solidFill>
                <a:schemeClr val="tx1"/>
              </a:solidFill>
              <a:round/>
              <a:headEnd/>
              <a:tailEnd/>
            </a:ln>
          </p:spPr>
          <p:txBody>
            <a:bodyPr/>
            <a:lstStyle/>
            <a:p>
              <a:pPr algn="ctr"/>
              <a:endParaRPr lang="zh-CN" altLang="en-US"/>
            </a:p>
          </p:txBody>
        </p:sp>
        <p:sp>
          <p:nvSpPr>
            <p:cNvPr id="18459" name="Rectangle 15"/>
            <p:cNvSpPr>
              <a:spLocks noChangeArrowheads="1"/>
            </p:cNvSpPr>
            <p:nvPr/>
          </p:nvSpPr>
          <p:spPr bwMode="auto">
            <a:xfrm>
              <a:off x="48" y="96"/>
              <a:ext cx="1105" cy="291"/>
            </a:xfrm>
            <a:prstGeom prst="rect">
              <a:avLst/>
            </a:prstGeom>
            <a:noFill/>
            <a:ln w="9525">
              <a:noFill/>
              <a:miter lim="800000"/>
              <a:headEnd/>
              <a:tailEnd/>
            </a:ln>
          </p:spPr>
          <p:txBody>
            <a:bodyPr wrap="none">
              <a:spAutoFit/>
            </a:bodyPr>
            <a:lstStyle/>
            <a:p>
              <a:r>
                <a:rPr lang="zh-CN" altLang="en-US" sz="2400" b="1"/>
                <a:t>谋生手段的艰苦</a:t>
              </a:r>
            </a:p>
          </p:txBody>
        </p:sp>
      </p:grpSp>
      <p:grpSp>
        <p:nvGrpSpPr>
          <p:cNvPr id="3" name="Group 16"/>
          <p:cNvGrpSpPr>
            <a:grpSpLocks/>
          </p:cNvGrpSpPr>
          <p:nvPr/>
        </p:nvGrpSpPr>
        <p:grpSpPr bwMode="auto">
          <a:xfrm>
            <a:off x="8839200" y="1371600"/>
            <a:ext cx="3048000" cy="1371600"/>
            <a:chOff x="0" y="0"/>
            <a:chExt cx="1440" cy="864"/>
          </a:xfrm>
        </p:grpSpPr>
        <p:sp>
          <p:nvSpPr>
            <p:cNvPr id="18456" name="AutoShape 17"/>
            <p:cNvSpPr>
              <a:spLocks noChangeArrowheads="1"/>
            </p:cNvSpPr>
            <p:nvPr/>
          </p:nvSpPr>
          <p:spPr bwMode="auto">
            <a:xfrm>
              <a:off x="0" y="0"/>
              <a:ext cx="1440" cy="864"/>
            </a:xfrm>
            <a:prstGeom prst="cloudCallout">
              <a:avLst>
                <a:gd name="adj1" fmla="val -56875"/>
                <a:gd name="adj2" fmla="val 68866"/>
              </a:avLst>
            </a:prstGeom>
            <a:solidFill>
              <a:schemeClr val="accent1"/>
            </a:solidFill>
            <a:ln w="9525">
              <a:solidFill>
                <a:schemeClr val="tx1"/>
              </a:solidFill>
              <a:round/>
              <a:headEnd/>
              <a:tailEnd/>
            </a:ln>
          </p:spPr>
          <p:txBody>
            <a:bodyPr/>
            <a:lstStyle/>
            <a:p>
              <a:pPr algn="ctr"/>
              <a:endParaRPr lang="zh-CN" altLang="en-US"/>
            </a:p>
          </p:txBody>
        </p:sp>
        <p:sp>
          <p:nvSpPr>
            <p:cNvPr id="18457" name="Rectangle 18"/>
            <p:cNvSpPr>
              <a:spLocks noChangeArrowheads="1"/>
            </p:cNvSpPr>
            <p:nvPr/>
          </p:nvSpPr>
          <p:spPr bwMode="auto">
            <a:xfrm>
              <a:off x="96" y="144"/>
              <a:ext cx="1248" cy="291"/>
            </a:xfrm>
            <a:prstGeom prst="rect">
              <a:avLst/>
            </a:prstGeom>
            <a:noFill/>
            <a:ln w="9525">
              <a:noFill/>
              <a:miter lim="800000"/>
              <a:headEnd/>
              <a:tailEnd/>
            </a:ln>
          </p:spPr>
          <p:txBody>
            <a:bodyPr>
              <a:spAutoFit/>
            </a:bodyPr>
            <a:lstStyle/>
            <a:p>
              <a:r>
                <a:rPr lang="zh-CN" altLang="en-US" sz="2400" b="1"/>
                <a:t>老光棍、孤独终老</a:t>
              </a:r>
            </a:p>
          </p:txBody>
        </p:sp>
      </p:grpSp>
      <p:grpSp>
        <p:nvGrpSpPr>
          <p:cNvPr id="4" name="Group 19"/>
          <p:cNvGrpSpPr>
            <a:grpSpLocks/>
          </p:cNvGrpSpPr>
          <p:nvPr/>
        </p:nvGrpSpPr>
        <p:grpSpPr bwMode="auto">
          <a:xfrm>
            <a:off x="8839200" y="3733800"/>
            <a:ext cx="2641600" cy="762000"/>
            <a:chOff x="0" y="0"/>
            <a:chExt cx="1248" cy="480"/>
          </a:xfrm>
        </p:grpSpPr>
        <p:sp>
          <p:nvSpPr>
            <p:cNvPr id="18454" name="AutoShape 20"/>
            <p:cNvSpPr>
              <a:spLocks noChangeArrowheads="1"/>
            </p:cNvSpPr>
            <p:nvPr/>
          </p:nvSpPr>
          <p:spPr bwMode="auto">
            <a:xfrm>
              <a:off x="0" y="0"/>
              <a:ext cx="1248" cy="480"/>
            </a:xfrm>
            <a:prstGeom prst="cloudCallout">
              <a:avLst>
                <a:gd name="adj1" fmla="val -43750"/>
                <a:gd name="adj2" fmla="val 70000"/>
              </a:avLst>
            </a:prstGeom>
            <a:solidFill>
              <a:schemeClr val="accent1"/>
            </a:solidFill>
            <a:ln w="9525">
              <a:solidFill>
                <a:schemeClr val="tx1"/>
              </a:solidFill>
              <a:round/>
              <a:headEnd/>
              <a:tailEnd/>
            </a:ln>
          </p:spPr>
          <p:txBody>
            <a:bodyPr/>
            <a:lstStyle/>
            <a:p>
              <a:pPr algn="ctr"/>
              <a:endParaRPr lang="zh-CN" altLang="en-US"/>
            </a:p>
          </p:txBody>
        </p:sp>
        <p:sp>
          <p:nvSpPr>
            <p:cNvPr id="18455" name="Rectangle 21"/>
            <p:cNvSpPr>
              <a:spLocks noChangeArrowheads="1"/>
            </p:cNvSpPr>
            <p:nvPr/>
          </p:nvSpPr>
          <p:spPr bwMode="auto">
            <a:xfrm>
              <a:off x="192" y="96"/>
              <a:ext cx="669" cy="291"/>
            </a:xfrm>
            <a:prstGeom prst="rect">
              <a:avLst/>
            </a:prstGeom>
            <a:noFill/>
            <a:ln w="9525">
              <a:noFill/>
              <a:miter lim="800000"/>
              <a:headEnd/>
              <a:tailEnd/>
            </a:ln>
          </p:spPr>
          <p:txBody>
            <a:bodyPr wrap="none">
              <a:spAutoFit/>
            </a:bodyPr>
            <a:lstStyle/>
            <a:p>
              <a:r>
                <a:rPr lang="zh-CN" altLang="en-US" sz="2400" b="1"/>
                <a:t>生理缺陷</a:t>
              </a:r>
            </a:p>
          </p:txBody>
        </p:sp>
      </p:grpSp>
      <p:grpSp>
        <p:nvGrpSpPr>
          <p:cNvPr id="5" name="Group 22"/>
          <p:cNvGrpSpPr>
            <a:grpSpLocks/>
          </p:cNvGrpSpPr>
          <p:nvPr/>
        </p:nvGrpSpPr>
        <p:grpSpPr bwMode="auto">
          <a:xfrm>
            <a:off x="4064000" y="914400"/>
            <a:ext cx="2235200" cy="685800"/>
            <a:chOff x="0" y="0"/>
            <a:chExt cx="1056" cy="432"/>
          </a:xfrm>
        </p:grpSpPr>
        <p:sp>
          <p:nvSpPr>
            <p:cNvPr id="18452" name="AutoShape 23"/>
            <p:cNvSpPr>
              <a:spLocks noChangeArrowheads="1"/>
            </p:cNvSpPr>
            <p:nvPr/>
          </p:nvSpPr>
          <p:spPr bwMode="auto">
            <a:xfrm>
              <a:off x="0" y="0"/>
              <a:ext cx="1056" cy="432"/>
            </a:xfrm>
            <a:prstGeom prst="cloudCallout">
              <a:avLst>
                <a:gd name="adj1" fmla="val -35227"/>
                <a:gd name="adj2" fmla="val 90046"/>
              </a:avLst>
            </a:prstGeom>
            <a:solidFill>
              <a:schemeClr val="accent1"/>
            </a:solidFill>
            <a:ln w="9525">
              <a:solidFill>
                <a:schemeClr val="tx1"/>
              </a:solidFill>
              <a:round/>
              <a:headEnd/>
              <a:tailEnd/>
            </a:ln>
          </p:spPr>
          <p:txBody>
            <a:bodyPr/>
            <a:lstStyle/>
            <a:p>
              <a:pPr algn="ctr"/>
              <a:endParaRPr lang="zh-CN" altLang="en-US"/>
            </a:p>
          </p:txBody>
        </p:sp>
        <p:sp>
          <p:nvSpPr>
            <p:cNvPr id="18453" name="Rectangle 24"/>
            <p:cNvSpPr>
              <a:spLocks noChangeArrowheads="1"/>
            </p:cNvSpPr>
            <p:nvPr/>
          </p:nvSpPr>
          <p:spPr bwMode="auto">
            <a:xfrm>
              <a:off x="144" y="48"/>
              <a:ext cx="669" cy="291"/>
            </a:xfrm>
            <a:prstGeom prst="rect">
              <a:avLst/>
            </a:prstGeom>
            <a:noFill/>
            <a:ln w="9525">
              <a:noFill/>
              <a:miter lim="800000"/>
              <a:headEnd/>
              <a:tailEnd/>
            </a:ln>
          </p:spPr>
          <p:txBody>
            <a:bodyPr wrap="none">
              <a:spAutoFit/>
            </a:bodyPr>
            <a:lstStyle/>
            <a:p>
              <a:r>
                <a:rPr lang="zh-CN" altLang="en-US" sz="2400" b="1"/>
                <a:t>地位卑微</a:t>
              </a:r>
            </a:p>
          </p:txBody>
        </p:sp>
      </p:grpSp>
      <p:grpSp>
        <p:nvGrpSpPr>
          <p:cNvPr id="6" name="Group 25"/>
          <p:cNvGrpSpPr>
            <a:grpSpLocks/>
          </p:cNvGrpSpPr>
          <p:nvPr/>
        </p:nvGrpSpPr>
        <p:grpSpPr bwMode="auto">
          <a:xfrm>
            <a:off x="8839200" y="4876800"/>
            <a:ext cx="2133600" cy="1066800"/>
            <a:chOff x="0" y="0"/>
            <a:chExt cx="1008" cy="672"/>
          </a:xfrm>
        </p:grpSpPr>
        <p:sp>
          <p:nvSpPr>
            <p:cNvPr id="18450" name="AutoShape 26"/>
            <p:cNvSpPr>
              <a:spLocks noChangeArrowheads="1"/>
            </p:cNvSpPr>
            <p:nvPr/>
          </p:nvSpPr>
          <p:spPr bwMode="auto">
            <a:xfrm>
              <a:off x="0" y="0"/>
              <a:ext cx="1008" cy="672"/>
            </a:xfrm>
            <a:prstGeom prst="cloudCallout">
              <a:avLst>
                <a:gd name="adj1" fmla="val -85815"/>
                <a:gd name="adj2" fmla="val 64583"/>
              </a:avLst>
            </a:prstGeom>
            <a:solidFill>
              <a:schemeClr val="accent1"/>
            </a:solidFill>
            <a:ln w="9525">
              <a:solidFill>
                <a:schemeClr val="tx1"/>
              </a:solidFill>
              <a:round/>
              <a:headEnd/>
              <a:tailEnd/>
            </a:ln>
          </p:spPr>
          <p:txBody>
            <a:bodyPr/>
            <a:lstStyle/>
            <a:p>
              <a:pPr algn="ctr"/>
              <a:endParaRPr lang="zh-CN" altLang="en-US"/>
            </a:p>
          </p:txBody>
        </p:sp>
        <p:sp>
          <p:nvSpPr>
            <p:cNvPr id="18451" name="Rectangle 27"/>
            <p:cNvSpPr>
              <a:spLocks noChangeArrowheads="1"/>
            </p:cNvSpPr>
            <p:nvPr/>
          </p:nvSpPr>
          <p:spPr bwMode="auto">
            <a:xfrm>
              <a:off x="167" y="48"/>
              <a:ext cx="745" cy="523"/>
            </a:xfrm>
            <a:prstGeom prst="rect">
              <a:avLst/>
            </a:prstGeom>
            <a:noFill/>
            <a:ln w="9525">
              <a:noFill/>
              <a:miter lim="800000"/>
              <a:headEnd/>
              <a:tailEnd/>
            </a:ln>
          </p:spPr>
          <p:txBody>
            <a:bodyPr>
              <a:spAutoFit/>
            </a:bodyPr>
            <a:lstStyle/>
            <a:p>
              <a:r>
                <a:rPr lang="zh-CN" altLang="en-US" sz="2400" b="1"/>
                <a:t>居住条件恶劣</a:t>
              </a: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ppt_x"/>
                                          </p:val>
                                        </p:tav>
                                        <p:tav tm="100000">
                                          <p:val>
                                            <p:strVal val="#ppt_x"/>
                                          </p:val>
                                        </p:tav>
                                      </p:tavLst>
                                    </p:anim>
                                    <p:anim calcmode="lin" valueType="num">
                                      <p:cBhvr additive="base">
                                        <p:cTn id="8" dur="500" fill="hold"/>
                                        <p:tgtEl>
                                          <p:spTgt spid="409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additive="base">
                                        <p:cTn id="13" dur="500" fill="hold"/>
                                        <p:tgtEl>
                                          <p:spTgt spid="40963"/>
                                        </p:tgtEl>
                                        <p:attrNameLst>
                                          <p:attrName>ppt_x</p:attrName>
                                        </p:attrNameLst>
                                      </p:cBhvr>
                                      <p:tavLst>
                                        <p:tav tm="0">
                                          <p:val>
                                            <p:strVal val="#ppt_x"/>
                                          </p:val>
                                        </p:tav>
                                        <p:tav tm="100000">
                                          <p:val>
                                            <p:strVal val="#ppt_x"/>
                                          </p:val>
                                        </p:tav>
                                      </p:tavLst>
                                    </p:anim>
                                    <p:anim calcmode="lin" valueType="num">
                                      <p:cBhvr additive="base">
                                        <p:cTn id="14"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additive="base">
                                        <p:cTn id="19" dur="500" fill="hold"/>
                                        <p:tgtEl>
                                          <p:spTgt spid="40965"/>
                                        </p:tgtEl>
                                        <p:attrNameLst>
                                          <p:attrName>ppt_x</p:attrName>
                                        </p:attrNameLst>
                                      </p:cBhvr>
                                      <p:tavLst>
                                        <p:tav tm="0">
                                          <p:val>
                                            <p:strVal val="#ppt_x"/>
                                          </p:val>
                                        </p:tav>
                                        <p:tav tm="100000">
                                          <p:val>
                                            <p:strVal val="#ppt_x"/>
                                          </p:val>
                                        </p:tav>
                                      </p:tavLst>
                                    </p:anim>
                                    <p:anim calcmode="lin" valueType="num">
                                      <p:cBhvr additive="base">
                                        <p:cTn id="20"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7"/>
                                        </p:tgtEl>
                                        <p:attrNameLst>
                                          <p:attrName>style.visibility</p:attrName>
                                        </p:attrNameLst>
                                      </p:cBhvr>
                                      <p:to>
                                        <p:strVal val="visible"/>
                                      </p:to>
                                    </p:set>
                                    <p:anim calcmode="lin" valueType="num">
                                      <p:cBhvr additive="base">
                                        <p:cTn id="25" dur="500" fill="hold"/>
                                        <p:tgtEl>
                                          <p:spTgt spid="40967"/>
                                        </p:tgtEl>
                                        <p:attrNameLst>
                                          <p:attrName>ppt_x</p:attrName>
                                        </p:attrNameLst>
                                      </p:cBhvr>
                                      <p:tavLst>
                                        <p:tav tm="0">
                                          <p:val>
                                            <p:strVal val="#ppt_x"/>
                                          </p:val>
                                        </p:tav>
                                        <p:tav tm="100000">
                                          <p:val>
                                            <p:strVal val="#ppt_x"/>
                                          </p:val>
                                        </p:tav>
                                      </p:tavLst>
                                    </p:anim>
                                    <p:anim calcmode="lin" valueType="num">
                                      <p:cBhvr additive="base">
                                        <p:cTn id="26"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9"/>
                                        </p:tgtEl>
                                        <p:attrNameLst>
                                          <p:attrName>style.visibility</p:attrName>
                                        </p:attrNameLst>
                                      </p:cBhvr>
                                      <p:to>
                                        <p:strVal val="visible"/>
                                      </p:to>
                                    </p:set>
                                    <p:anim calcmode="lin" valueType="num">
                                      <p:cBhvr additive="base">
                                        <p:cTn id="31" dur="500" fill="hold"/>
                                        <p:tgtEl>
                                          <p:spTgt spid="40969"/>
                                        </p:tgtEl>
                                        <p:attrNameLst>
                                          <p:attrName>ppt_x</p:attrName>
                                        </p:attrNameLst>
                                      </p:cBhvr>
                                      <p:tavLst>
                                        <p:tav tm="0">
                                          <p:val>
                                            <p:strVal val="#ppt_x"/>
                                          </p:val>
                                        </p:tav>
                                        <p:tav tm="100000">
                                          <p:val>
                                            <p:strVal val="#ppt_x"/>
                                          </p:val>
                                        </p:tav>
                                      </p:tavLst>
                                    </p:anim>
                                    <p:anim calcmode="lin" valueType="num">
                                      <p:cBhvr additive="base">
                                        <p:cTn id="32" dur="500" fill="hold"/>
                                        <p:tgtEl>
                                          <p:spTgt spid="4096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71"/>
                                        </p:tgtEl>
                                        <p:attrNameLst>
                                          <p:attrName>style.visibility</p:attrName>
                                        </p:attrNameLst>
                                      </p:cBhvr>
                                      <p:to>
                                        <p:strVal val="visible"/>
                                      </p:to>
                                    </p:set>
                                    <p:anim calcmode="lin" valueType="num">
                                      <p:cBhvr additive="base">
                                        <p:cTn id="37" dur="500" fill="hold"/>
                                        <p:tgtEl>
                                          <p:spTgt spid="40971"/>
                                        </p:tgtEl>
                                        <p:attrNameLst>
                                          <p:attrName>ppt_x</p:attrName>
                                        </p:attrNameLst>
                                      </p:cBhvr>
                                      <p:tavLst>
                                        <p:tav tm="0">
                                          <p:val>
                                            <p:strVal val="#ppt_x"/>
                                          </p:val>
                                        </p:tav>
                                        <p:tav tm="100000">
                                          <p:val>
                                            <p:strVal val="#ppt_x"/>
                                          </p:val>
                                        </p:tav>
                                      </p:tavLst>
                                    </p:anim>
                                    <p:anim calcmode="lin" valueType="num">
                                      <p:cBhvr additive="base">
                                        <p:cTn id="38" dur="500" fill="hold"/>
                                        <p:tgtEl>
                                          <p:spTgt spid="4097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grpId="0" nodeType="clickEffect">
                                  <p:stCondLst>
                                    <p:cond delay="0"/>
                                  </p:stCondLst>
                                  <p:childTnLst>
                                    <p:set>
                                      <p:cBhvr>
                                        <p:cTn id="42" dur="1" fill="hold">
                                          <p:stCondLst>
                                            <p:cond delay="0"/>
                                          </p:stCondLst>
                                        </p:cTn>
                                        <p:tgtEl>
                                          <p:spTgt spid="40964"/>
                                        </p:tgtEl>
                                        <p:attrNameLst>
                                          <p:attrName>style.visibility</p:attrName>
                                        </p:attrNameLst>
                                      </p:cBhvr>
                                      <p:to>
                                        <p:strVal val="visible"/>
                                      </p:to>
                                    </p:set>
                                    <p:animEffect transition="in" filter="fade">
                                      <p:cBhvr>
                                        <p:cTn id="43" dur="800" decel="100000"/>
                                        <p:tgtEl>
                                          <p:spTgt spid="40964"/>
                                        </p:tgtEl>
                                      </p:cBhvr>
                                    </p:animEffect>
                                    <p:anim calcmode="lin" valueType="num">
                                      <p:cBhvr>
                                        <p:cTn id="44" dur="800" decel="100000" fill="hold"/>
                                        <p:tgtEl>
                                          <p:spTgt spid="40964"/>
                                        </p:tgtEl>
                                        <p:attrNameLst>
                                          <p:attrName>style.rotation</p:attrName>
                                        </p:attrNameLst>
                                      </p:cBhvr>
                                      <p:tavLst>
                                        <p:tav tm="0">
                                          <p:val>
                                            <p:fltVal val="-90"/>
                                          </p:val>
                                        </p:tav>
                                        <p:tav tm="100000">
                                          <p:val>
                                            <p:fltVal val="0"/>
                                          </p:val>
                                        </p:tav>
                                      </p:tavLst>
                                    </p:anim>
                                    <p:anim calcmode="lin" valueType="num">
                                      <p:cBhvr>
                                        <p:cTn id="45" dur="800" decel="100000" fill="hold"/>
                                        <p:tgtEl>
                                          <p:spTgt spid="40964"/>
                                        </p:tgtEl>
                                        <p:attrNameLst>
                                          <p:attrName>ppt_x</p:attrName>
                                        </p:attrNameLst>
                                      </p:cBhvr>
                                      <p:tavLst>
                                        <p:tav tm="0">
                                          <p:val>
                                            <p:strVal val="#ppt_x+0.4"/>
                                          </p:val>
                                        </p:tav>
                                        <p:tav tm="100000">
                                          <p:val>
                                            <p:strVal val="#ppt_x-0.05"/>
                                          </p:val>
                                        </p:tav>
                                      </p:tavLst>
                                    </p:anim>
                                    <p:anim calcmode="lin" valueType="num">
                                      <p:cBhvr>
                                        <p:cTn id="46" dur="800" decel="100000" fill="hold"/>
                                        <p:tgtEl>
                                          <p:spTgt spid="40964"/>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40964"/>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40964"/>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ppt_x"/>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6" presetClass="entr" presetSubtype="0" fill="hold" grpId="0" nodeType="clickEffect">
                                  <p:stCondLst>
                                    <p:cond delay="0"/>
                                  </p:stCondLst>
                                  <p:iterate type="lt">
                                    <p:tmPct val="10000"/>
                                  </p:iterate>
                                  <p:childTnLst>
                                    <p:set>
                                      <p:cBhvr>
                                        <p:cTn id="58" dur="1" fill="hold">
                                          <p:stCondLst>
                                            <p:cond delay="0"/>
                                          </p:stCondLst>
                                        </p:cTn>
                                        <p:tgtEl>
                                          <p:spTgt spid="40966"/>
                                        </p:tgtEl>
                                        <p:attrNameLst>
                                          <p:attrName>style.visibility</p:attrName>
                                        </p:attrNameLst>
                                      </p:cBhvr>
                                      <p:to>
                                        <p:strVal val="visible"/>
                                      </p:to>
                                    </p:set>
                                    <p:anim by="(-#ppt_w*2)" calcmode="lin" valueType="num">
                                      <p:cBhvr rctx="PPT">
                                        <p:cTn id="59" dur="500" autoRev="1" fill="hold">
                                          <p:stCondLst>
                                            <p:cond delay="0"/>
                                          </p:stCondLst>
                                        </p:cTn>
                                        <p:tgtEl>
                                          <p:spTgt spid="40966"/>
                                        </p:tgtEl>
                                        <p:attrNameLst>
                                          <p:attrName>ppt_w</p:attrName>
                                        </p:attrNameLst>
                                      </p:cBhvr>
                                    </p:anim>
                                    <p:anim by="(#ppt_w*0.50)" calcmode="lin" valueType="num">
                                      <p:cBhvr>
                                        <p:cTn id="60" dur="500" decel="50000" autoRev="1" fill="hold">
                                          <p:stCondLst>
                                            <p:cond delay="0"/>
                                          </p:stCondLst>
                                        </p:cTn>
                                        <p:tgtEl>
                                          <p:spTgt spid="40966"/>
                                        </p:tgtEl>
                                        <p:attrNameLst>
                                          <p:attrName>ppt_x</p:attrName>
                                        </p:attrNameLst>
                                      </p:cBhvr>
                                    </p:anim>
                                    <p:anim from="(-#ppt_h/2)" to="(#ppt_y)" calcmode="lin" valueType="num">
                                      <p:cBhvr>
                                        <p:cTn id="61" dur="1000" fill="hold">
                                          <p:stCondLst>
                                            <p:cond delay="0"/>
                                          </p:stCondLst>
                                        </p:cTn>
                                        <p:tgtEl>
                                          <p:spTgt spid="40966"/>
                                        </p:tgtEl>
                                        <p:attrNameLst>
                                          <p:attrName>ppt_y</p:attrName>
                                        </p:attrNameLst>
                                      </p:cBhvr>
                                    </p:anim>
                                    <p:animRot by="21600000">
                                      <p:cBhvr>
                                        <p:cTn id="62" dur="1000" fill="hold">
                                          <p:stCondLst>
                                            <p:cond delay="0"/>
                                          </p:stCondLst>
                                        </p:cTn>
                                        <p:tgtEl>
                                          <p:spTgt spid="40966"/>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childTnLst>
                                    <p:set>
                                      <p:cBhvr>
                                        <p:cTn id="72" dur="1" fill="hold">
                                          <p:stCondLst>
                                            <p:cond delay="0"/>
                                          </p:stCondLst>
                                        </p:cTn>
                                        <p:tgtEl>
                                          <p:spTgt spid="40968"/>
                                        </p:tgtEl>
                                        <p:attrNameLst>
                                          <p:attrName>style.visibility</p:attrName>
                                        </p:attrNameLst>
                                      </p:cBhvr>
                                      <p:to>
                                        <p:strVal val="visible"/>
                                      </p:to>
                                    </p:set>
                                    <p:anim calcmode="lin" valueType="num">
                                      <p:cBhvr>
                                        <p:cTn id="73" dur="500" fill="hold"/>
                                        <p:tgtEl>
                                          <p:spTgt spid="40968"/>
                                        </p:tgtEl>
                                        <p:attrNameLst>
                                          <p:attrName>ppt_w</p:attrName>
                                        </p:attrNameLst>
                                      </p:cBhvr>
                                      <p:tavLst>
                                        <p:tav tm="0">
                                          <p:val>
                                            <p:fltVal val="0"/>
                                          </p:val>
                                        </p:tav>
                                        <p:tav tm="100000">
                                          <p:val>
                                            <p:strVal val="#ppt_w"/>
                                          </p:val>
                                        </p:tav>
                                      </p:tavLst>
                                    </p:anim>
                                    <p:anim calcmode="lin" valueType="num">
                                      <p:cBhvr>
                                        <p:cTn id="74" dur="500" fill="hold"/>
                                        <p:tgtEl>
                                          <p:spTgt spid="40968"/>
                                        </p:tgtEl>
                                        <p:attrNameLst>
                                          <p:attrName>ppt_h</p:attrName>
                                        </p:attrNameLst>
                                      </p:cBhvr>
                                      <p:tavLst>
                                        <p:tav tm="0">
                                          <p:val>
                                            <p:fltVal val="0"/>
                                          </p:val>
                                        </p:tav>
                                        <p:tav tm="100000">
                                          <p:val>
                                            <p:strVal val="#ppt_h"/>
                                          </p:val>
                                        </p:tav>
                                      </p:tavLst>
                                    </p:anim>
                                    <p:anim calcmode="lin" valueType="num">
                                      <p:cBhvr>
                                        <p:cTn id="75" dur="500" fill="hold"/>
                                        <p:tgtEl>
                                          <p:spTgt spid="40968"/>
                                        </p:tgtEl>
                                        <p:attrNameLst>
                                          <p:attrName>style.rotation</p:attrName>
                                        </p:attrNameLst>
                                      </p:cBhvr>
                                      <p:tavLst>
                                        <p:tav tm="0">
                                          <p:val>
                                            <p:fltVal val="360"/>
                                          </p:val>
                                        </p:tav>
                                        <p:tav tm="100000">
                                          <p:val>
                                            <p:fltVal val="0"/>
                                          </p:val>
                                        </p:tav>
                                      </p:tavLst>
                                    </p:anim>
                                    <p:animEffect transition="in" filter="fade">
                                      <p:cBhvr>
                                        <p:cTn id="76" dur="500"/>
                                        <p:tgtEl>
                                          <p:spTgt spid="40968"/>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3"/>
                                        </p:tgtEl>
                                        <p:attrNameLst>
                                          <p:attrName>style.visibility</p:attrName>
                                        </p:attrNameLst>
                                      </p:cBhvr>
                                      <p:to>
                                        <p:strVal val="visible"/>
                                      </p:to>
                                    </p:set>
                                    <p:anim calcmode="lin" valueType="num">
                                      <p:cBhvr>
                                        <p:cTn id="81" dur="500" fill="hold"/>
                                        <p:tgtEl>
                                          <p:spTgt spid="3"/>
                                        </p:tgtEl>
                                        <p:attrNameLst>
                                          <p:attrName>ppt_w</p:attrName>
                                        </p:attrNameLst>
                                      </p:cBhvr>
                                      <p:tavLst>
                                        <p:tav tm="0">
                                          <p:val>
                                            <p:fltVal val="0"/>
                                          </p:val>
                                        </p:tav>
                                        <p:tav tm="100000">
                                          <p:val>
                                            <p:strVal val="#ppt_w"/>
                                          </p:val>
                                        </p:tav>
                                      </p:tavLst>
                                    </p:anim>
                                    <p:anim calcmode="lin" valueType="num">
                                      <p:cBhvr>
                                        <p:cTn id="82" dur="500" fill="hold"/>
                                        <p:tgtEl>
                                          <p:spTgt spid="3"/>
                                        </p:tgtEl>
                                        <p:attrNameLst>
                                          <p:attrName>ppt_h</p:attrName>
                                        </p:attrNameLst>
                                      </p:cBhvr>
                                      <p:tavLst>
                                        <p:tav tm="0">
                                          <p:val>
                                            <p:fltVal val="0"/>
                                          </p:val>
                                        </p:tav>
                                        <p:tav tm="100000">
                                          <p:val>
                                            <p:strVal val="#ppt_h"/>
                                          </p:val>
                                        </p:tav>
                                      </p:tavLst>
                                    </p:anim>
                                    <p:anim calcmode="lin" valueType="num">
                                      <p:cBhvr>
                                        <p:cTn id="83" dur="500" fill="hold"/>
                                        <p:tgtEl>
                                          <p:spTgt spid="3"/>
                                        </p:tgtEl>
                                        <p:attrNameLst>
                                          <p:attrName>style.rotation</p:attrName>
                                        </p:attrNameLst>
                                      </p:cBhvr>
                                      <p:tavLst>
                                        <p:tav tm="0">
                                          <p:val>
                                            <p:fltVal val="360"/>
                                          </p:val>
                                        </p:tav>
                                        <p:tav tm="100000">
                                          <p:val>
                                            <p:fltVal val="0"/>
                                          </p:val>
                                        </p:tav>
                                      </p:tavLst>
                                    </p:anim>
                                    <p:animEffect transition="in" filter="fade">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56" presetClass="entr" presetSubtype="0" fill="hold" grpId="0" nodeType="clickEffect">
                                  <p:stCondLst>
                                    <p:cond delay="0"/>
                                  </p:stCondLst>
                                  <p:iterate type="lt">
                                    <p:tmPct val="10000"/>
                                  </p:iterate>
                                  <p:childTnLst>
                                    <p:set>
                                      <p:cBhvr>
                                        <p:cTn id="88" dur="1" fill="hold">
                                          <p:stCondLst>
                                            <p:cond delay="0"/>
                                          </p:stCondLst>
                                        </p:cTn>
                                        <p:tgtEl>
                                          <p:spTgt spid="40970"/>
                                        </p:tgtEl>
                                        <p:attrNameLst>
                                          <p:attrName>style.visibility</p:attrName>
                                        </p:attrNameLst>
                                      </p:cBhvr>
                                      <p:to>
                                        <p:strVal val="visible"/>
                                      </p:to>
                                    </p:set>
                                    <p:anim by="(-#ppt_w*2)" calcmode="lin" valueType="num">
                                      <p:cBhvr rctx="PPT">
                                        <p:cTn id="89" dur="500" autoRev="1" fill="hold">
                                          <p:stCondLst>
                                            <p:cond delay="0"/>
                                          </p:stCondLst>
                                        </p:cTn>
                                        <p:tgtEl>
                                          <p:spTgt spid="40970"/>
                                        </p:tgtEl>
                                        <p:attrNameLst>
                                          <p:attrName>ppt_w</p:attrName>
                                        </p:attrNameLst>
                                      </p:cBhvr>
                                    </p:anim>
                                    <p:anim by="(#ppt_w*0.50)" calcmode="lin" valueType="num">
                                      <p:cBhvr>
                                        <p:cTn id="90" dur="500" decel="50000" autoRev="1" fill="hold">
                                          <p:stCondLst>
                                            <p:cond delay="0"/>
                                          </p:stCondLst>
                                        </p:cTn>
                                        <p:tgtEl>
                                          <p:spTgt spid="40970"/>
                                        </p:tgtEl>
                                        <p:attrNameLst>
                                          <p:attrName>ppt_x</p:attrName>
                                        </p:attrNameLst>
                                      </p:cBhvr>
                                    </p:anim>
                                    <p:anim from="(-#ppt_h/2)" to="(#ppt_y)" calcmode="lin" valueType="num">
                                      <p:cBhvr>
                                        <p:cTn id="91" dur="1000" fill="hold">
                                          <p:stCondLst>
                                            <p:cond delay="0"/>
                                          </p:stCondLst>
                                        </p:cTn>
                                        <p:tgtEl>
                                          <p:spTgt spid="40970"/>
                                        </p:tgtEl>
                                        <p:attrNameLst>
                                          <p:attrName>ppt_y</p:attrName>
                                        </p:attrNameLst>
                                      </p:cBhvr>
                                    </p:anim>
                                    <p:animRot by="21600000">
                                      <p:cBhvr>
                                        <p:cTn id="92" dur="1000" fill="hold">
                                          <p:stCondLst>
                                            <p:cond delay="0"/>
                                          </p:stCondLst>
                                        </p:cTn>
                                        <p:tgtEl>
                                          <p:spTgt spid="40970"/>
                                        </p:tgtEl>
                                        <p:attrNameLst>
                                          <p:attrName>r</p:attrName>
                                        </p:attrNameLst>
                                      </p:cBhvr>
                                    </p:animRot>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nodeType="click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fade">
                                      <p:cBhvr>
                                        <p:cTn id="97" dur="800" decel="100000"/>
                                        <p:tgtEl>
                                          <p:spTgt spid="4"/>
                                        </p:tgtEl>
                                      </p:cBhvr>
                                    </p:animEffect>
                                    <p:anim calcmode="lin" valueType="num">
                                      <p:cBhvr>
                                        <p:cTn id="98" dur="800" decel="100000" fill="hold"/>
                                        <p:tgtEl>
                                          <p:spTgt spid="4"/>
                                        </p:tgtEl>
                                        <p:attrNameLst>
                                          <p:attrName>style.rotation</p:attrName>
                                        </p:attrNameLst>
                                      </p:cBhvr>
                                      <p:tavLst>
                                        <p:tav tm="0">
                                          <p:val>
                                            <p:fltVal val="-90"/>
                                          </p:val>
                                        </p:tav>
                                        <p:tav tm="100000">
                                          <p:val>
                                            <p:fltVal val="0"/>
                                          </p:val>
                                        </p:tav>
                                      </p:tavLst>
                                    </p:anim>
                                    <p:anim calcmode="lin" valueType="num">
                                      <p:cBhvr>
                                        <p:cTn id="99" dur="800" decel="100000" fill="hold"/>
                                        <p:tgtEl>
                                          <p:spTgt spid="4"/>
                                        </p:tgtEl>
                                        <p:attrNameLst>
                                          <p:attrName>ppt_x</p:attrName>
                                        </p:attrNameLst>
                                      </p:cBhvr>
                                      <p:tavLst>
                                        <p:tav tm="0">
                                          <p:val>
                                            <p:strVal val="#ppt_x+0.4"/>
                                          </p:val>
                                        </p:tav>
                                        <p:tav tm="100000">
                                          <p:val>
                                            <p:strVal val="#ppt_x-0.05"/>
                                          </p:val>
                                        </p:tav>
                                      </p:tavLst>
                                    </p:anim>
                                    <p:anim calcmode="lin" valueType="num">
                                      <p:cBhvr>
                                        <p:cTn id="100" dur="800" decel="100000" fill="hold"/>
                                        <p:tgtEl>
                                          <p:spTgt spid="4"/>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40972"/>
                                        </p:tgtEl>
                                        <p:attrNameLst>
                                          <p:attrName>style.visibility</p:attrName>
                                        </p:attrNameLst>
                                      </p:cBhvr>
                                      <p:to>
                                        <p:strVal val="visible"/>
                                      </p:to>
                                    </p:set>
                                    <p:animEffect transition="in" filter="checkerboard(across)">
                                      <p:cBhvr>
                                        <p:cTn id="107" dur="500"/>
                                        <p:tgtEl>
                                          <p:spTgt spid="40972"/>
                                        </p:tgtEl>
                                      </p:cBhvr>
                                    </p:animEffect>
                                  </p:childTnLst>
                                </p:cTn>
                              </p:par>
                            </p:childTnLst>
                          </p:cTn>
                        </p:par>
                      </p:childTnLst>
                    </p:cTn>
                  </p:par>
                  <p:par>
                    <p:cTn id="108" fill="hold">
                      <p:stCondLst>
                        <p:cond delay="indefinite"/>
                      </p:stCondLst>
                      <p:childTnLst>
                        <p:par>
                          <p:cTn id="109" fill="hold">
                            <p:stCondLst>
                              <p:cond delay="0"/>
                            </p:stCondLst>
                            <p:childTnLst>
                              <p:par>
                                <p:cTn id="110" presetID="51" presetClass="entr" presetSubtype="0" fill="hold" nodeType="clickEffect">
                                  <p:stCondLst>
                                    <p:cond delay="0"/>
                                  </p:stCondLst>
                                  <p:childTnLst>
                                    <p:set>
                                      <p:cBhvr>
                                        <p:cTn id="111" dur="1" fill="hold">
                                          <p:stCondLst>
                                            <p:cond delay="0"/>
                                          </p:stCondLst>
                                        </p:cTn>
                                        <p:tgtEl>
                                          <p:spTgt spid="6"/>
                                        </p:tgtEl>
                                        <p:attrNameLst>
                                          <p:attrName>style.visibility</p:attrName>
                                        </p:attrNameLst>
                                      </p:cBhvr>
                                      <p:to>
                                        <p:strVal val="visible"/>
                                      </p:to>
                                    </p:set>
                                    <p:animEffect transition="in" filter="fade">
                                      <p:cBhvr>
                                        <p:cTn id="112" dur="770" decel="100000"/>
                                        <p:tgtEl>
                                          <p:spTgt spid="6"/>
                                        </p:tgtEl>
                                      </p:cBhvr>
                                    </p:animEffect>
                                    <p:animScale>
                                      <p:cBhvr>
                                        <p:cTn id="113" dur="770" decel="100000"/>
                                        <p:tgtEl>
                                          <p:spTgt spid="6"/>
                                        </p:tgtEl>
                                      </p:cBhvr>
                                      <p:from x="10000" y="10000"/>
                                      <p:to x="200000" y="450000"/>
                                    </p:animScale>
                                    <p:animScale>
                                      <p:cBhvr>
                                        <p:cTn id="114" dur="1230" accel="100000" fill="hold">
                                          <p:stCondLst>
                                            <p:cond delay="770"/>
                                          </p:stCondLst>
                                        </p:cTn>
                                        <p:tgtEl>
                                          <p:spTgt spid="6"/>
                                        </p:tgtEl>
                                      </p:cBhvr>
                                      <p:from x="200000" y="450000"/>
                                      <p:to x="100000" y="100000"/>
                                    </p:animScale>
                                    <p:set>
                                      <p:cBhvr>
                                        <p:cTn id="115" dur="770" fill="hold"/>
                                        <p:tgtEl>
                                          <p:spTgt spid="6"/>
                                        </p:tgtEl>
                                        <p:attrNameLst>
                                          <p:attrName>ppt_x</p:attrName>
                                        </p:attrNameLst>
                                      </p:cBhvr>
                                      <p:to>
                                        <p:strVal val="(0.5)"/>
                                      </p:to>
                                    </p:set>
                                    <p:anim from="(0.5)" to="(#ppt_x)" calcmode="lin" valueType="num">
                                      <p:cBhvr>
                                        <p:cTn id="116" dur="1230" accel="100000" fill="hold">
                                          <p:stCondLst>
                                            <p:cond delay="770"/>
                                          </p:stCondLst>
                                        </p:cTn>
                                        <p:tgtEl>
                                          <p:spTgt spid="6"/>
                                        </p:tgtEl>
                                        <p:attrNameLst>
                                          <p:attrName>ppt_x</p:attrName>
                                        </p:attrNameLst>
                                      </p:cBhvr>
                                    </p:anim>
                                    <p:set>
                                      <p:cBhvr>
                                        <p:cTn id="117" dur="770" fill="hold"/>
                                        <p:tgtEl>
                                          <p:spTgt spid="6"/>
                                        </p:tgtEl>
                                        <p:attrNameLst>
                                          <p:attrName>ppt_y</p:attrName>
                                        </p:attrNameLst>
                                      </p:cBhvr>
                                      <p:to>
                                        <p:strVal val="(#ppt_y+0.4)"/>
                                      </p:to>
                                    </p:set>
                                    <p:anim from="(#ppt_y+0.4)" to="(#ppt_y)" calcmode="lin" valueType="num">
                                      <p:cBhvr>
                                        <p:cTn id="118"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P spid="40965" grpId="0"/>
      <p:bldP spid="40966" grpId="0"/>
      <p:bldP spid="40967" grpId="0"/>
      <p:bldP spid="40968" grpId="0"/>
      <p:bldP spid="40969" grpId="0"/>
      <p:bldP spid="40970" grpId="0"/>
      <p:bldP spid="40971" grpId="0"/>
      <p:bldP spid="409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19459" name="Text Box 2"/>
          <p:cNvSpPr txBox="1">
            <a:spLocks noChangeArrowheads="1"/>
          </p:cNvSpPr>
          <p:nvPr/>
        </p:nvSpPr>
        <p:spPr bwMode="auto">
          <a:xfrm>
            <a:off x="1007534" y="908050"/>
            <a:ext cx="7103533" cy="1098550"/>
          </a:xfrm>
          <a:prstGeom prst="rect">
            <a:avLst/>
          </a:prstGeom>
          <a:noFill/>
          <a:ln w="9525">
            <a:noFill/>
            <a:miter lim="800000"/>
            <a:headEnd/>
            <a:tailEnd/>
          </a:ln>
        </p:spPr>
        <p:txBody>
          <a:bodyPr>
            <a:spAutoFit/>
          </a:bodyPr>
          <a:lstStyle/>
          <a:p>
            <a:pPr>
              <a:spcBef>
                <a:spcPct val="50000"/>
              </a:spcBef>
            </a:pPr>
            <a:r>
              <a:rPr lang="zh-CN" altLang="en-US" sz="6600" b="1">
                <a:solidFill>
                  <a:srgbClr val="990099"/>
                </a:solidFill>
              </a:rPr>
              <a:t>研讨探究</a:t>
            </a:r>
          </a:p>
        </p:txBody>
      </p:sp>
      <p:sp>
        <p:nvSpPr>
          <p:cNvPr id="400387" name="Text Box 3"/>
          <p:cNvSpPr txBox="1">
            <a:spLocks noChangeArrowheads="1"/>
          </p:cNvSpPr>
          <p:nvPr/>
        </p:nvSpPr>
        <p:spPr bwMode="auto">
          <a:xfrm>
            <a:off x="1200151" y="2852739"/>
            <a:ext cx="10274300" cy="1006475"/>
          </a:xfrm>
          <a:prstGeom prst="rect">
            <a:avLst/>
          </a:prstGeom>
          <a:solidFill>
            <a:schemeClr val="bg1"/>
          </a:solidFill>
          <a:ln w="9525">
            <a:noFill/>
            <a:miter lim="800000"/>
            <a:headEnd/>
            <a:tailEnd/>
          </a:ln>
        </p:spPr>
        <p:txBody>
          <a:bodyPr>
            <a:spAutoFit/>
          </a:bodyPr>
          <a:lstStyle/>
          <a:p>
            <a:pPr algn="just">
              <a:spcBef>
                <a:spcPct val="50000"/>
              </a:spcBef>
            </a:pPr>
            <a:r>
              <a:rPr lang="en-US" altLang="zh-CN" sz="6000" b="1">
                <a:solidFill>
                  <a:srgbClr val="0000FF"/>
                </a:solidFill>
                <a:latin typeface="楷体_GB2312" pitchFamily="49" charset="-122"/>
                <a:ea typeface="楷体_GB2312" pitchFamily="49" charset="-122"/>
              </a:rPr>
              <a:t>2</a:t>
            </a:r>
            <a:r>
              <a:rPr lang="zh-CN" altLang="en-US" sz="6000" b="1">
                <a:solidFill>
                  <a:srgbClr val="0000FF"/>
                </a:solidFill>
                <a:latin typeface="楷体_GB2312" pitchFamily="49" charset="-122"/>
                <a:ea typeface="楷体_GB2312" pitchFamily="49" charset="-122"/>
              </a:rPr>
              <a:t>、研讨老王之</a:t>
            </a:r>
            <a:r>
              <a:rPr lang="zh-CN" altLang="en-US" sz="6000" b="1">
                <a:solidFill>
                  <a:srgbClr val="0000FF"/>
                </a:solidFill>
                <a:latin typeface="Times New Roman" pitchFamily="18" charset="0"/>
                <a:ea typeface="楷体_GB2312" pitchFamily="49" charset="-122"/>
              </a:rPr>
              <a:t>“</a:t>
            </a:r>
            <a:r>
              <a:rPr lang="zh-CN" altLang="en-US" sz="6000" b="1">
                <a:solidFill>
                  <a:srgbClr val="0000FF"/>
                </a:solidFill>
                <a:latin typeface="楷体_GB2312" pitchFamily="49" charset="-122"/>
                <a:ea typeface="楷体_GB2312" pitchFamily="49" charset="-122"/>
              </a:rPr>
              <a:t>善</a:t>
            </a:r>
            <a:r>
              <a:rPr lang="zh-CN" altLang="en-US" sz="6000" b="1">
                <a:solidFill>
                  <a:srgbClr val="0000FF"/>
                </a:solidFill>
                <a:latin typeface="Times New Roman" pitchFamily="18" charset="0"/>
                <a:ea typeface="楷体_GB2312" pitchFamily="49" charset="-122"/>
              </a:rPr>
              <a:t>”</a:t>
            </a:r>
            <a:endParaRPr lang="zh-CN" altLang="en-US" sz="6000" b="1">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0387"/>
                                        </p:tgtEl>
                                        <p:attrNameLst>
                                          <p:attrName>style.visibility</p:attrName>
                                        </p:attrNameLst>
                                      </p:cBhvr>
                                      <p:to>
                                        <p:strVal val="visible"/>
                                      </p:to>
                                    </p:set>
                                    <p:animEffect transition="in" filter="blinds(horizontal)">
                                      <p:cBhvr>
                                        <p:cTn id="7" dur="500"/>
                                        <p:tgtEl>
                                          <p:spTgt spid="400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3" name="矩形 1"/>
          <p:cNvSpPr>
            <a:spLocks noChangeArrowheads="1"/>
          </p:cNvSpPr>
          <p:nvPr/>
        </p:nvSpPr>
        <p:spPr bwMode="auto">
          <a:xfrm>
            <a:off x="784052" y="1204470"/>
            <a:ext cx="10693400" cy="13309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30000"/>
              </a:lnSpc>
              <a:spcBef>
                <a:spcPts val="1200"/>
              </a:spcBef>
            </a:pPr>
            <a:r>
              <a:rPr lang="zh-CN" altLang="en-US" sz="2800" b="1" dirty="0">
                <a:latin typeface="黑体" panose="02010609060101010101" charset="-122"/>
                <a:ea typeface="黑体" panose="02010609060101010101" charset="-122"/>
              </a:rPr>
              <a:t>   </a:t>
            </a:r>
            <a:r>
              <a:rPr lang="zh-CN" altLang="en-US" sz="3200" b="1" dirty="0">
                <a:latin typeface="黑体" panose="02010609060101010101" charset="-122"/>
                <a:ea typeface="黑体" panose="02010609060101010101" charset="-122"/>
              </a:rPr>
              <a:t> </a:t>
            </a:r>
            <a:r>
              <a:rPr lang="zh-CN" altLang="en-US" sz="3000" b="1" dirty="0">
                <a:latin typeface="宋体" panose="02010600030101010101" pitchFamily="2" charset="-122"/>
                <a:ea typeface="宋体" panose="02010600030101010101" pitchFamily="2" charset="-122"/>
              </a:rPr>
              <a:t>在我们身边有着很多生活艰难但心灵美好的人</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他们平凡、普通</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不引人注意也不被人注意</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你是怎样对待他们的呢？</a:t>
            </a:r>
          </a:p>
        </p:txBody>
      </p:sp>
      <p:pic>
        <p:nvPicPr>
          <p:cNvPr id="2" name="图片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53533" y="3104515"/>
            <a:ext cx="4749800" cy="316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902933" y="3104515"/>
            <a:ext cx="5261652" cy="2766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组合 4"/>
          <p:cNvGrpSpPr/>
          <p:nvPr/>
        </p:nvGrpSpPr>
        <p:grpSpPr>
          <a:xfrm>
            <a:off x="753533" y="233237"/>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ssolve">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367619" name="Rectangle 3"/>
          <p:cNvSpPr>
            <a:spLocks noGrp="1" noChangeArrowheads="1"/>
          </p:cNvSpPr>
          <p:nvPr>
            <p:ph idx="1"/>
          </p:nvPr>
        </p:nvSpPr>
        <p:spPr>
          <a:xfrm>
            <a:off x="609600" y="1052513"/>
            <a:ext cx="10972800" cy="5256212"/>
          </a:xfrm>
        </p:spPr>
        <p:txBody>
          <a:bodyPr/>
          <a:lstStyle/>
          <a:p>
            <a:pPr eaLnBrk="1" hangingPunct="1">
              <a:buFontTx/>
              <a:buNone/>
            </a:pPr>
            <a:r>
              <a:rPr lang="en-US" altLang="zh-CN" sz="3600" smtClean="0">
                <a:ea typeface="黑体" pitchFamily="49" charset="-122"/>
              </a:rPr>
              <a:t>          </a:t>
            </a:r>
            <a:r>
              <a:rPr lang="zh-CN" altLang="en-US" sz="3600" b="1" smtClean="0">
                <a:ea typeface="黑体" pitchFamily="49" charset="-122"/>
              </a:rPr>
              <a:t>朗读读课文</a:t>
            </a:r>
            <a:r>
              <a:rPr lang="en-US" altLang="zh-CN" sz="3600" b="1" smtClean="0">
                <a:ea typeface="黑体" pitchFamily="49" charset="-122"/>
              </a:rPr>
              <a:t>5—22</a:t>
            </a:r>
            <a:r>
              <a:rPr lang="zh-CN" altLang="en-US" sz="3600" b="1" smtClean="0">
                <a:ea typeface="黑体" pitchFamily="49" charset="-122"/>
              </a:rPr>
              <a:t>自然段，思考下列问题：</a:t>
            </a:r>
          </a:p>
          <a:p>
            <a:pPr algn="just" eaLnBrk="1" hangingPunct="1">
              <a:buFontTx/>
              <a:buNone/>
            </a:pPr>
            <a:r>
              <a:rPr lang="zh-CN" altLang="en-US" sz="3600" b="1" smtClean="0">
                <a:solidFill>
                  <a:srgbClr val="000000"/>
                </a:solidFill>
                <a:latin typeface="Times New Roman" pitchFamily="18" charset="0"/>
                <a:ea typeface="黑体" pitchFamily="49" charset="-122"/>
              </a:rPr>
              <a:t>   ①作者记叙了与老王交往中的哪几件事？这几件事说明老王品质如何？</a:t>
            </a:r>
          </a:p>
          <a:p>
            <a:pPr algn="just" eaLnBrk="1" hangingPunct="1">
              <a:buFontTx/>
              <a:buNone/>
            </a:pPr>
            <a:endParaRPr lang="zh-CN" altLang="en-US" sz="3600" b="1" smtClean="0">
              <a:solidFill>
                <a:srgbClr val="000000"/>
              </a:solidFill>
              <a:latin typeface="Times New Roman" pitchFamily="18" charset="0"/>
              <a:ea typeface="黑体" pitchFamily="49" charset="-122"/>
            </a:endParaRPr>
          </a:p>
          <a:p>
            <a:pPr algn="just" eaLnBrk="1" hangingPunct="1">
              <a:buFontTx/>
              <a:buNone/>
            </a:pPr>
            <a:r>
              <a:rPr lang="zh-CN" altLang="en-US" sz="3600" b="1" smtClean="0">
                <a:solidFill>
                  <a:srgbClr val="000000"/>
                </a:solidFill>
                <a:latin typeface="Times New Roman" pitchFamily="18" charset="0"/>
                <a:ea typeface="黑体" pitchFamily="49" charset="-122"/>
              </a:rPr>
              <a:t>   ②老王所做的哪一件事最令你感动？为什么？</a:t>
            </a:r>
            <a:r>
              <a:rPr lang="zh-CN" altLang="en-US" sz="3600" b="1" smtClean="0">
                <a:ea typeface="黑体" pitchFamily="49" charset="-122"/>
              </a:rPr>
              <a:t> </a:t>
            </a:r>
          </a:p>
          <a:p>
            <a:pPr algn="just" eaLnBrk="1" hangingPunct="1">
              <a:buFontTx/>
              <a:buNone/>
            </a:pPr>
            <a:r>
              <a:rPr lang="zh-CN" altLang="en-US" sz="3600" b="1" smtClean="0">
                <a:solidFill>
                  <a:srgbClr val="000000"/>
                </a:solidFill>
                <a:latin typeface="Times New Roman" pitchFamily="18" charset="0"/>
                <a:ea typeface="黑体"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67619">
                                            <p:txEl>
                                              <p:pRg st="0" end="0"/>
                                            </p:txEl>
                                          </p:spTgt>
                                        </p:tgtEl>
                                        <p:attrNameLst>
                                          <p:attrName>style.visibility</p:attrName>
                                        </p:attrNameLst>
                                      </p:cBhvr>
                                      <p:to>
                                        <p:strVal val="visible"/>
                                      </p:to>
                                    </p:set>
                                    <p:anim calcmode="lin" valueType="num">
                                      <p:cBhvr>
                                        <p:cTn id="7" dur="500" fill="hold"/>
                                        <p:tgtEl>
                                          <p:spTgt spid="36761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6761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67619">
                                            <p:txEl>
                                              <p:pRg st="1" end="1"/>
                                            </p:txEl>
                                          </p:spTgt>
                                        </p:tgtEl>
                                        <p:attrNameLst>
                                          <p:attrName>style.visibility</p:attrName>
                                        </p:attrNameLst>
                                      </p:cBhvr>
                                      <p:to>
                                        <p:strVal val="visible"/>
                                      </p:to>
                                    </p:set>
                                    <p:anim calcmode="lin" valueType="num">
                                      <p:cBhvr>
                                        <p:cTn id="13" dur="500" fill="hold"/>
                                        <p:tgtEl>
                                          <p:spTgt spid="36761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6761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67619">
                                            <p:txEl>
                                              <p:pRg st="3" end="3"/>
                                            </p:txEl>
                                          </p:spTgt>
                                        </p:tgtEl>
                                        <p:attrNameLst>
                                          <p:attrName>style.visibility</p:attrName>
                                        </p:attrNameLst>
                                      </p:cBhvr>
                                      <p:to>
                                        <p:strVal val="visible"/>
                                      </p:to>
                                    </p:set>
                                    <p:anim calcmode="lin" valueType="num">
                                      <p:cBhvr>
                                        <p:cTn id="19" dur="500" fill="hold"/>
                                        <p:tgtEl>
                                          <p:spTgt spid="367619">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67619">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67619">
                                            <p:txEl>
                                              <p:pRg st="4" end="4"/>
                                            </p:txEl>
                                          </p:spTgt>
                                        </p:tgtEl>
                                        <p:attrNameLst>
                                          <p:attrName>style.visibility</p:attrName>
                                        </p:attrNameLst>
                                      </p:cBhvr>
                                      <p:to>
                                        <p:strVal val="visible"/>
                                      </p:to>
                                    </p:set>
                                    <p:anim calcmode="lin" valueType="num">
                                      <p:cBhvr>
                                        <p:cTn id="25" dur="500" fill="hold"/>
                                        <p:tgtEl>
                                          <p:spTgt spid="367619">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367619">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1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graphicFrame>
        <p:nvGraphicFramePr>
          <p:cNvPr id="5" name="表格 4"/>
          <p:cNvGraphicFramePr>
            <a:graphicFrameLocks noGrp="1"/>
          </p:cNvGraphicFramePr>
          <p:nvPr/>
        </p:nvGraphicFramePr>
        <p:xfrm>
          <a:off x="476251" y="1214438"/>
          <a:ext cx="11715790" cy="5760752"/>
        </p:xfrm>
        <a:graphic>
          <a:graphicData uri="http://schemas.openxmlformats.org/drawingml/2006/table">
            <a:tbl>
              <a:tblPr firstRow="1" bandRow="1">
                <a:tableStyleId>{5C22544A-7EE6-4342-B048-85BDC9FD1C3A}</a:tableStyleId>
              </a:tblPr>
              <a:tblGrid>
                <a:gridCol w="5857895"/>
                <a:gridCol w="5857895"/>
              </a:tblGrid>
              <a:tr h="1071546">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cap="none" normalizeH="0" baseline="0" dirty="0" smtClean="0">
                          <a:ln>
                            <a:noFill/>
                          </a:ln>
                          <a:solidFill>
                            <a:schemeClr val="tx1"/>
                          </a:solidFill>
                          <a:effectLst/>
                          <a:latin typeface="Arial" pitchFamily="34" charset="0"/>
                          <a:ea typeface="宋体" pitchFamily="2" charset="-122"/>
                        </a:rPr>
                        <a:t>事件</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1" i="0" u="none" strike="noStrike" cap="none" normalizeH="0" baseline="0" dirty="0" smtClean="0">
                        <a:ln>
                          <a:noFill/>
                        </a:ln>
                        <a:solidFill>
                          <a:schemeClr val="tx1"/>
                        </a:solidFill>
                        <a:effectLst/>
                        <a:latin typeface="Arial" pitchFamily="34" charset="0"/>
                        <a:ea typeface="宋体" pitchFamily="2" charset="-122"/>
                      </a:endParaRPr>
                    </a:p>
                  </a:txBody>
                  <a:tcPr marL="121920" marR="121920"/>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dirty="0" smtClean="0">
                          <a:ln>
                            <a:noFill/>
                          </a:ln>
                          <a:solidFill>
                            <a:schemeClr val="tx1"/>
                          </a:solidFill>
                          <a:effectLst/>
                          <a:latin typeface="Arial" pitchFamily="34" charset="0"/>
                          <a:ea typeface="宋体" pitchFamily="2" charset="-122"/>
                        </a:rPr>
                        <a:t>老王的品质</a:t>
                      </a:r>
                    </a:p>
                  </a:txBody>
                  <a:tcPr marL="121920" marR="121920"/>
                </a:tc>
              </a:tr>
              <a:tr h="1143008">
                <a:tc>
                  <a: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cap="none" normalizeH="0" baseline="0" dirty="0" smtClean="0">
                        <a:ln>
                          <a:noFill/>
                        </a:ln>
                        <a:solidFill>
                          <a:srgbClr val="0000FF"/>
                        </a:solidFill>
                        <a:effectLst/>
                        <a:latin typeface="Arial" pitchFamily="34" charset="0"/>
                        <a:ea typeface="宋体" pitchFamily="2" charset="-122"/>
                      </a:endParaRPr>
                    </a:p>
                    <a:p>
                      <a:endParaRPr lang="zh-CN" altLang="en-US" dirty="0"/>
                    </a:p>
                  </a:txBody>
                  <a:tcPr marL="121920" marR="121920"/>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txBody>
                  <a:tcPr marL="121920" marR="121920"/>
                </a:tc>
              </a:tr>
              <a:tr h="1143008">
                <a:tc>
                  <a:txBody>
                    <a:bodyPr/>
                    <a:lstStyle/>
                    <a:p>
                      <a:endParaRPr lang="zh-CN" altLang="en-US"/>
                    </a:p>
                  </a:txBody>
                  <a:tcPr marL="121920" marR="121920"/>
                </a:tc>
                <a:tc>
                  <a:txBody>
                    <a:bodyPr/>
                    <a:lstStyle/>
                    <a:p>
                      <a:endParaRPr lang="zh-CN" altLang="en-US"/>
                    </a:p>
                  </a:txBody>
                  <a:tcPr marL="121920" marR="121920"/>
                </a:tc>
              </a:tr>
              <a:tr h="1143008">
                <a:tc>
                  <a:txBody>
                    <a:bodyPr/>
                    <a:lstStyle/>
                    <a:p>
                      <a:endParaRPr lang="zh-CN" altLang="en-US"/>
                    </a:p>
                  </a:txBody>
                  <a:tcPr marL="121920" marR="121920"/>
                </a:tc>
                <a:tc>
                  <a:txBody>
                    <a:bodyPr/>
                    <a:lstStyle/>
                    <a:p>
                      <a:endParaRPr lang="zh-CN" altLang="en-US"/>
                    </a:p>
                  </a:txBody>
                  <a:tcPr marL="121920" marR="121920"/>
                </a:tc>
              </a:tr>
              <a:tr h="1143008">
                <a:tc>
                  <a:txBody>
                    <a:bodyPr/>
                    <a:lstStyle/>
                    <a:p>
                      <a:endParaRPr lang="zh-CN" altLang="en-US"/>
                    </a:p>
                  </a:txBody>
                  <a:tcPr marL="121920" marR="121920"/>
                </a:tc>
                <a:tc>
                  <a:txBody>
                    <a:bodyPr/>
                    <a:lstStyle/>
                    <a:p>
                      <a:endParaRPr lang="zh-CN" altLang="en-US" dirty="0"/>
                    </a:p>
                  </a:txBody>
                  <a:tcPr marL="121920" marR="121920"/>
                </a:tc>
              </a:tr>
            </a:tbl>
          </a:graphicData>
        </a:graphic>
      </p:graphicFrame>
      <p:sp>
        <p:nvSpPr>
          <p:cNvPr id="6" name="Rectangle 2"/>
          <p:cNvSpPr txBox="1">
            <a:spLocks noChangeArrowheads="1"/>
          </p:cNvSpPr>
          <p:nvPr/>
        </p:nvSpPr>
        <p:spPr bwMode="auto">
          <a:xfrm>
            <a:off x="1524000" y="0"/>
            <a:ext cx="8763000" cy="1143000"/>
          </a:xfrm>
          <a:prstGeom prst="rect">
            <a:avLst/>
          </a:prstGeom>
          <a:noFill/>
          <a:ln w="9525">
            <a:noFill/>
            <a:miter lim="800000"/>
          </a:ln>
        </p:spPr>
        <p:txBody>
          <a:bodyPr anchor="ctr"/>
          <a:lstStyle/>
          <a:p>
            <a:pPr>
              <a:buFontTx/>
              <a:buNone/>
              <a:defRPr/>
            </a:pPr>
            <a:r>
              <a:rPr lang="zh-CN" altLang="en-US" sz="5400" b="1" kern="0">
                <a:solidFill>
                  <a:srgbClr val="990099"/>
                </a:solidFill>
                <a:latin typeface="+mj-lt"/>
                <a:ea typeface="+mj-ea"/>
                <a:cs typeface="+mj-cs"/>
              </a:rPr>
              <a:t>精读课文，填写下表</a:t>
            </a:r>
            <a:endParaRPr lang="zh-CN" altLang="en-US" sz="5400" b="1" kern="0" dirty="0">
              <a:solidFill>
                <a:srgbClr val="990099"/>
              </a:solidFill>
              <a:latin typeface="+mj-lt"/>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graphicFrame>
        <p:nvGraphicFramePr>
          <p:cNvPr id="5" name="表格 4"/>
          <p:cNvGraphicFramePr>
            <a:graphicFrameLocks noGrp="1"/>
          </p:cNvGraphicFramePr>
          <p:nvPr/>
        </p:nvGraphicFramePr>
        <p:xfrm>
          <a:off x="476251" y="1285875"/>
          <a:ext cx="11715790" cy="5286412"/>
        </p:xfrm>
        <a:graphic>
          <a:graphicData uri="http://schemas.openxmlformats.org/drawingml/2006/table">
            <a:tbl>
              <a:tblPr firstRow="1" bandRow="1">
                <a:tableStyleId>{5C22544A-7EE6-4342-B048-85BDC9FD1C3A}</a:tableStyleId>
              </a:tblPr>
              <a:tblGrid>
                <a:gridCol w="5857895"/>
                <a:gridCol w="5857895"/>
              </a:tblGrid>
              <a:tr h="1073802">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rgbClr val="FF0000"/>
                          </a:solidFill>
                          <a:effectLst/>
                          <a:latin typeface="Arial" pitchFamily="34" charset="0"/>
                          <a:ea typeface="宋体" pitchFamily="2" charset="-122"/>
                        </a:rPr>
                        <a:t>事件</a:t>
                      </a:r>
                    </a:p>
                    <a:p>
                      <a:pPr algn="ctr"/>
                      <a:endParaRPr lang="zh-CN" altLang="en-US" sz="2800" dirty="0">
                        <a:solidFill>
                          <a:srgbClr val="FF0000"/>
                        </a:solidFill>
                      </a:endParaRPr>
                    </a:p>
                  </a:txBody>
                  <a:tcPr marL="121920" marR="121920"/>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Arial" pitchFamily="34" charset="0"/>
                          <a:ea typeface="宋体" pitchFamily="2" charset="-122"/>
                        </a:rPr>
                        <a:t>老王的品质</a:t>
                      </a:r>
                    </a:p>
                  </a:txBody>
                  <a:tcPr marL="121920" marR="121920"/>
                </a:tc>
              </a:tr>
              <a:tr h="1073802">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rgbClr val="0000FF"/>
                          </a:solidFill>
                          <a:effectLst/>
                          <a:latin typeface="Arial" pitchFamily="34" charset="0"/>
                          <a:ea typeface="宋体" pitchFamily="2" charset="-122"/>
                        </a:rPr>
                        <a:t>送冰块，车费减半</a:t>
                      </a:r>
                    </a:p>
                    <a:p>
                      <a:pPr algn="l"/>
                      <a:endParaRPr lang="zh-CN" altLang="en-US" sz="2800" dirty="0"/>
                    </a:p>
                  </a:txBody>
                  <a:tcPr marL="121920" marR="121920"/>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老实厚道</a:t>
                      </a:r>
                    </a:p>
                  </a:txBody>
                  <a:tcPr marL="121920" marR="121920"/>
                </a:tc>
              </a:tr>
              <a:tr h="1569404">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rgbClr val="0000FF"/>
                          </a:solidFill>
                          <a:effectLst/>
                          <a:latin typeface="Arial" pitchFamily="34" charset="0"/>
                          <a:ea typeface="宋体" pitchFamily="2" charset="-122"/>
                        </a:rPr>
                        <a:t>送钱先生看病，不要钱</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endParaRPr>
                    </a:p>
                    <a:p>
                      <a:pPr algn="l"/>
                      <a:endParaRPr lang="zh-CN" altLang="en-US" sz="2800" dirty="0"/>
                    </a:p>
                  </a:txBody>
                  <a:tcPr marL="121920" marR="12192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重情重义</a:t>
                      </a:r>
                    </a:p>
                    <a:p>
                      <a:pPr algn="l"/>
                      <a:endParaRPr lang="zh-CN" altLang="en-US" sz="2800" dirty="0"/>
                    </a:p>
                  </a:txBody>
                  <a:tcPr marL="121920" marR="121920"/>
                </a:tc>
              </a:tr>
              <a:tr h="1569404">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rgbClr val="0000FF"/>
                          </a:solidFill>
                          <a:effectLst/>
                          <a:latin typeface="Arial" pitchFamily="34" charset="0"/>
                          <a:ea typeface="宋体" pitchFamily="2" charset="-122"/>
                        </a:rPr>
                        <a:t>临死前送来香油、鸡蛋</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endParaRPr>
                    </a:p>
                    <a:p>
                      <a:pPr algn="l"/>
                      <a:endParaRPr lang="zh-CN" altLang="en-US" sz="2800" dirty="0"/>
                    </a:p>
                  </a:txBody>
                  <a:tcPr marL="121920" marR="12192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知恩图报</a:t>
                      </a:r>
                    </a:p>
                    <a:p>
                      <a:pPr algn="l"/>
                      <a:endParaRPr lang="zh-CN" altLang="en-US" sz="2800" dirty="0"/>
                    </a:p>
                  </a:txBody>
                  <a:tcPr marL="121920" marR="121920"/>
                </a:tc>
              </a:tr>
            </a:tbl>
          </a:graphicData>
        </a:graphic>
      </p:graphicFrame>
      <p:sp>
        <p:nvSpPr>
          <p:cNvPr id="6" name="Rectangle 2"/>
          <p:cNvSpPr txBox="1">
            <a:spLocks noChangeArrowheads="1"/>
          </p:cNvSpPr>
          <p:nvPr/>
        </p:nvSpPr>
        <p:spPr bwMode="auto">
          <a:xfrm>
            <a:off x="1524000" y="0"/>
            <a:ext cx="8763000" cy="1143000"/>
          </a:xfrm>
          <a:prstGeom prst="rect">
            <a:avLst/>
          </a:prstGeom>
          <a:noFill/>
          <a:ln w="9525">
            <a:noFill/>
            <a:miter lim="800000"/>
          </a:ln>
        </p:spPr>
        <p:txBody>
          <a:bodyPr anchor="ctr"/>
          <a:lstStyle/>
          <a:p>
            <a:pPr>
              <a:buFontTx/>
              <a:buNone/>
              <a:defRPr/>
            </a:pPr>
            <a:r>
              <a:rPr lang="zh-CN" altLang="en-US" sz="5400" b="1" kern="0">
                <a:solidFill>
                  <a:srgbClr val="990099"/>
                </a:solidFill>
                <a:latin typeface="+mj-lt"/>
                <a:ea typeface="+mj-ea"/>
                <a:cs typeface="+mj-cs"/>
              </a:rPr>
              <a:t>精读课文，填写下表</a:t>
            </a:r>
            <a:endParaRPr lang="zh-CN" altLang="en-US" sz="5400" b="1" kern="0" dirty="0">
              <a:solidFill>
                <a:srgbClr val="990099"/>
              </a:solidFill>
              <a:latin typeface="+mj-lt"/>
              <a:ea typeface="+mj-ea"/>
              <a:cs typeface="+mj-cs"/>
            </a:endParaRPr>
          </a:p>
        </p:txBody>
      </p:sp>
      <p:sp>
        <p:nvSpPr>
          <p:cNvPr id="7" name="圆角矩形标注 6"/>
          <p:cNvSpPr/>
          <p:nvPr/>
        </p:nvSpPr>
        <p:spPr bwMode="auto">
          <a:xfrm>
            <a:off x="4000501" y="5643563"/>
            <a:ext cx="2571751" cy="857250"/>
          </a:xfrm>
          <a:prstGeom prst="wedgeRoundRectCallout">
            <a:avLst>
              <a:gd name="adj1" fmla="val -28358"/>
              <a:gd name="adj2" fmla="val -79721"/>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a:lstStyle/>
          <a:p>
            <a:pPr algn="ctr">
              <a:buFontTx/>
              <a:buNone/>
              <a:defRPr/>
            </a:pPr>
            <a:r>
              <a:rPr lang="zh-CN" altLang="en-US" sz="3600" b="1" dirty="0">
                <a:solidFill>
                  <a:srgbClr val="FF0000"/>
                </a:solidFill>
              </a:rPr>
              <a:t>详写</a:t>
            </a:r>
          </a:p>
        </p:txBody>
      </p:sp>
      <p:sp>
        <p:nvSpPr>
          <p:cNvPr id="8" name="圆角矩形标注 7"/>
          <p:cNvSpPr/>
          <p:nvPr/>
        </p:nvSpPr>
        <p:spPr bwMode="auto">
          <a:xfrm>
            <a:off x="4191000" y="4000500"/>
            <a:ext cx="2000251" cy="571500"/>
          </a:xfrm>
          <a:prstGeom prst="wedgeRoundRectCallout">
            <a:avLst>
              <a:gd name="adj1" fmla="val -28358"/>
              <a:gd name="adj2" fmla="val -79721"/>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a:lstStyle/>
          <a:p>
            <a:pPr algn="ctr">
              <a:buFontTx/>
              <a:buNone/>
              <a:defRPr/>
            </a:pPr>
            <a:r>
              <a:rPr lang="zh-CN" altLang="en-US" sz="3600" b="1" dirty="0">
                <a:solidFill>
                  <a:srgbClr val="FF0000"/>
                </a:solidFill>
              </a:rPr>
              <a:t>略写</a:t>
            </a:r>
          </a:p>
        </p:txBody>
      </p:sp>
      <p:sp>
        <p:nvSpPr>
          <p:cNvPr id="9" name="圆角矩形标注 8"/>
          <p:cNvSpPr/>
          <p:nvPr/>
        </p:nvSpPr>
        <p:spPr bwMode="auto">
          <a:xfrm>
            <a:off x="4286252" y="2643188"/>
            <a:ext cx="2000249" cy="571500"/>
          </a:xfrm>
          <a:prstGeom prst="wedgeRoundRectCallout">
            <a:avLst>
              <a:gd name="adj1" fmla="val -28358"/>
              <a:gd name="adj2" fmla="val -79721"/>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a:lstStyle/>
          <a:p>
            <a:pPr algn="ctr">
              <a:buFontTx/>
              <a:buNone/>
              <a:defRPr/>
            </a:pPr>
            <a:r>
              <a:rPr lang="zh-CN" altLang="en-US" sz="3600" b="1" dirty="0">
                <a:solidFill>
                  <a:srgbClr val="FF0000"/>
                </a:solidFill>
              </a:rPr>
              <a:t>略写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1"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370692" name="Rectangle 4"/>
          <p:cNvSpPr>
            <a:spLocks noChangeArrowheads="1"/>
          </p:cNvSpPr>
          <p:nvPr/>
        </p:nvSpPr>
        <p:spPr bwMode="auto">
          <a:xfrm>
            <a:off x="2063751" y="608013"/>
            <a:ext cx="3877985" cy="646331"/>
          </a:xfrm>
          <a:prstGeom prst="rect">
            <a:avLst/>
          </a:prstGeom>
          <a:noFill/>
          <a:ln w="9525">
            <a:noFill/>
            <a:miter lim="800000"/>
            <a:headEnd/>
            <a:tailEnd/>
          </a:ln>
        </p:spPr>
        <p:txBody>
          <a:bodyPr wrap="none">
            <a:spAutoFit/>
          </a:bodyPr>
          <a:lstStyle/>
          <a:p>
            <a:pPr>
              <a:spcBef>
                <a:spcPct val="50000"/>
              </a:spcBef>
            </a:pPr>
            <a:r>
              <a:rPr lang="zh-CN" altLang="en-US" sz="3600" b="1">
                <a:solidFill>
                  <a:srgbClr val="0000FF"/>
                </a:solidFill>
              </a:rPr>
              <a:t>送冰块，车费减半</a:t>
            </a:r>
          </a:p>
        </p:txBody>
      </p:sp>
      <p:sp>
        <p:nvSpPr>
          <p:cNvPr id="370693" name="Rectangle 5"/>
          <p:cNvSpPr>
            <a:spLocks noChangeArrowheads="1"/>
          </p:cNvSpPr>
          <p:nvPr/>
        </p:nvSpPr>
        <p:spPr bwMode="auto">
          <a:xfrm>
            <a:off x="2063751" y="2500313"/>
            <a:ext cx="4801314" cy="646331"/>
          </a:xfrm>
          <a:prstGeom prst="rect">
            <a:avLst/>
          </a:prstGeom>
          <a:noFill/>
          <a:ln w="9525">
            <a:noFill/>
            <a:miter lim="800000"/>
            <a:headEnd/>
            <a:tailEnd/>
          </a:ln>
        </p:spPr>
        <p:txBody>
          <a:bodyPr wrap="none">
            <a:spAutoFit/>
          </a:bodyPr>
          <a:lstStyle/>
          <a:p>
            <a:pPr>
              <a:spcBef>
                <a:spcPct val="50000"/>
              </a:spcBef>
            </a:pPr>
            <a:r>
              <a:rPr lang="zh-CN" altLang="en-US" sz="3600" b="1">
                <a:solidFill>
                  <a:srgbClr val="0000FF"/>
                </a:solidFill>
              </a:rPr>
              <a:t>送钱先生看病，不要钱</a:t>
            </a:r>
          </a:p>
        </p:txBody>
      </p:sp>
      <p:sp>
        <p:nvSpPr>
          <p:cNvPr id="370694" name="Rectangle 6"/>
          <p:cNvSpPr>
            <a:spLocks noChangeArrowheads="1"/>
          </p:cNvSpPr>
          <p:nvPr/>
        </p:nvSpPr>
        <p:spPr bwMode="auto">
          <a:xfrm>
            <a:off x="1871134" y="4292600"/>
            <a:ext cx="5761567" cy="1200329"/>
          </a:xfrm>
          <a:prstGeom prst="rect">
            <a:avLst/>
          </a:prstGeom>
          <a:noFill/>
          <a:ln w="9525">
            <a:noFill/>
            <a:miter lim="800000"/>
            <a:headEnd/>
            <a:tailEnd/>
          </a:ln>
        </p:spPr>
        <p:txBody>
          <a:bodyPr>
            <a:spAutoFit/>
          </a:bodyPr>
          <a:lstStyle/>
          <a:p>
            <a:r>
              <a:rPr lang="zh-CN" altLang="en-US" sz="3600" b="1">
                <a:solidFill>
                  <a:srgbClr val="0000FF"/>
                </a:solidFill>
              </a:rPr>
              <a:t>受人好处，总也不忘，临死前送来香油、鸡蛋感谢我</a:t>
            </a:r>
          </a:p>
        </p:txBody>
      </p:sp>
      <p:sp>
        <p:nvSpPr>
          <p:cNvPr id="370695" name="Text Box 7"/>
          <p:cNvSpPr txBox="1">
            <a:spLocks noChangeArrowheads="1"/>
          </p:cNvSpPr>
          <p:nvPr/>
        </p:nvSpPr>
        <p:spPr bwMode="auto">
          <a:xfrm>
            <a:off x="384944" y="1268413"/>
            <a:ext cx="861774" cy="4248150"/>
          </a:xfrm>
          <a:prstGeom prst="rect">
            <a:avLst/>
          </a:prstGeom>
          <a:solidFill>
            <a:schemeClr val="accent2"/>
          </a:solidFill>
          <a:ln w="9525">
            <a:noFill/>
            <a:miter lim="800000"/>
            <a:headEnd/>
            <a:tailEnd/>
          </a:ln>
        </p:spPr>
        <p:txBody>
          <a:bodyPr vert="eaVert">
            <a:spAutoFit/>
          </a:bodyPr>
          <a:lstStyle/>
          <a:p>
            <a:pPr>
              <a:spcBef>
                <a:spcPct val="50000"/>
              </a:spcBef>
            </a:pPr>
            <a:r>
              <a:rPr lang="zh-CN" altLang="en-US" sz="4400" b="1">
                <a:solidFill>
                  <a:schemeClr val="tx2"/>
                </a:solidFill>
                <a:ea typeface="华文彩云" pitchFamily="2" charset="-122"/>
              </a:rPr>
              <a:t>善良淳朴的老王</a:t>
            </a:r>
          </a:p>
        </p:txBody>
      </p:sp>
      <p:sp>
        <p:nvSpPr>
          <p:cNvPr id="370696" name="AutoShape 8"/>
          <p:cNvSpPr>
            <a:spLocks/>
          </p:cNvSpPr>
          <p:nvPr/>
        </p:nvSpPr>
        <p:spPr bwMode="auto">
          <a:xfrm>
            <a:off x="1390652" y="908051"/>
            <a:ext cx="385233" cy="5186363"/>
          </a:xfrm>
          <a:prstGeom prst="leftBrace">
            <a:avLst>
              <a:gd name="adj1" fmla="val 149256"/>
              <a:gd name="adj2" fmla="val 50000"/>
            </a:avLst>
          </a:prstGeom>
          <a:noFill/>
          <a:ln w="9525">
            <a:solidFill>
              <a:schemeClr val="tx1"/>
            </a:solidFill>
            <a:round/>
            <a:headEnd/>
            <a:tailEnd/>
          </a:ln>
        </p:spPr>
        <p:txBody>
          <a:bodyPr wrap="none" anchor="ctr"/>
          <a:lstStyle/>
          <a:p>
            <a:endParaRPr lang="zh-CN" altLang="en-US"/>
          </a:p>
        </p:txBody>
      </p:sp>
      <p:sp>
        <p:nvSpPr>
          <p:cNvPr id="35848" name="WordArt 9"/>
          <p:cNvSpPr>
            <a:spLocks noChangeArrowheads="1" noChangeShapeType="1" noTextEdit="1"/>
          </p:cNvSpPr>
          <p:nvPr/>
        </p:nvSpPr>
        <p:spPr bwMode="auto">
          <a:xfrm>
            <a:off x="8879418" y="2060575"/>
            <a:ext cx="2400300" cy="1944688"/>
          </a:xfrm>
          <a:prstGeom prst="rect">
            <a:avLst/>
          </a:prstGeom>
        </p:spPr>
        <p:txBody>
          <a:bodyPr wrap="none" fromWordArt="1">
            <a:prstTxWarp prst="textCascadeUp">
              <a:avLst>
                <a:gd name="adj" fmla="val 100000"/>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8000" kern="10">
                <a:ln w="9525">
                  <a:round/>
                  <a:headEnd/>
                  <a:tailEnd/>
                </a:ln>
                <a:gradFill rotWithShape="1">
                  <a:gsLst>
                    <a:gs pos="0">
                      <a:srgbClr val="FFE701"/>
                    </a:gs>
                    <a:gs pos="100000">
                      <a:srgbClr val="FE3E02"/>
                    </a:gs>
                  </a:gsLst>
                  <a:lin ang="5400000" scaled="1"/>
                </a:gradFill>
                <a:latin typeface="华文行楷"/>
                <a:ea typeface="华文行楷"/>
              </a:rPr>
              <a:t>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70695"/>
                                        </p:tgtEl>
                                        <p:attrNameLst>
                                          <p:attrName>style.visibility</p:attrName>
                                        </p:attrNameLst>
                                      </p:cBhvr>
                                      <p:to>
                                        <p:strVal val="visible"/>
                                      </p:to>
                                    </p:set>
                                    <p:anim calcmode="discrete" valueType="clr">
                                      <p:cBhvr override="childStyle">
                                        <p:cTn id="7" dur="500"/>
                                        <p:tgtEl>
                                          <p:spTgt spid="370695"/>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70695"/>
                                        </p:tgtEl>
                                        <p:attrNameLst>
                                          <p:attrName>fillcolor</p:attrName>
                                        </p:attrNameLst>
                                      </p:cBhvr>
                                      <p:tavLst>
                                        <p:tav tm="0">
                                          <p:val>
                                            <p:clrVal>
                                              <a:schemeClr val="accent2"/>
                                            </p:clrVal>
                                          </p:val>
                                        </p:tav>
                                        <p:tav tm="50000">
                                          <p:val>
                                            <p:clrVal>
                                              <a:schemeClr val="hlink"/>
                                            </p:clrVal>
                                          </p:val>
                                        </p:tav>
                                      </p:tavLst>
                                    </p:anim>
                                    <p:set>
                                      <p:cBhvr>
                                        <p:cTn id="9" dur="500"/>
                                        <p:tgtEl>
                                          <p:spTgt spid="37069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70696"/>
                                        </p:tgtEl>
                                        <p:attrNameLst>
                                          <p:attrName>style.visibility</p:attrName>
                                        </p:attrNameLst>
                                      </p:cBhvr>
                                      <p:to>
                                        <p:strVal val="visible"/>
                                      </p:to>
                                    </p:set>
                                    <p:animEffect transition="in" filter="fade">
                                      <p:cBhvr>
                                        <p:cTn id="14" dur="2000"/>
                                        <p:tgtEl>
                                          <p:spTgt spid="37069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70692"/>
                                        </p:tgtEl>
                                        <p:attrNameLst>
                                          <p:attrName>style.visibility</p:attrName>
                                        </p:attrNameLst>
                                      </p:cBhvr>
                                      <p:to>
                                        <p:strVal val="visible"/>
                                      </p:to>
                                    </p:set>
                                    <p:animEffect transition="in" filter="fade">
                                      <p:cBhvr>
                                        <p:cTn id="19" dur="2000"/>
                                        <p:tgtEl>
                                          <p:spTgt spid="37069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0693"/>
                                        </p:tgtEl>
                                        <p:attrNameLst>
                                          <p:attrName>style.visibility</p:attrName>
                                        </p:attrNameLst>
                                      </p:cBhvr>
                                      <p:to>
                                        <p:strVal val="visible"/>
                                      </p:to>
                                    </p:set>
                                    <p:animEffect transition="in" filter="fade">
                                      <p:cBhvr>
                                        <p:cTn id="24" dur="2000"/>
                                        <p:tgtEl>
                                          <p:spTgt spid="37069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70694"/>
                                        </p:tgtEl>
                                        <p:attrNameLst>
                                          <p:attrName>style.visibility</p:attrName>
                                        </p:attrNameLst>
                                      </p:cBhvr>
                                      <p:to>
                                        <p:strVal val="visible"/>
                                      </p:to>
                                    </p:set>
                                    <p:animEffect transition="in" filter="fade">
                                      <p:cBhvr>
                                        <p:cTn id="29" dur="2000"/>
                                        <p:tgtEl>
                                          <p:spTgt spid="370694"/>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iterate type="lt">
                                    <p:tmPct val="5000"/>
                                  </p:iterate>
                                  <p:childTnLst>
                                    <p:set>
                                      <p:cBhvr>
                                        <p:cTn id="33" dur="1" fill="hold">
                                          <p:stCondLst>
                                            <p:cond delay="0"/>
                                          </p:stCondLst>
                                        </p:cTn>
                                        <p:tgtEl>
                                          <p:spTgt spid="35848"/>
                                        </p:tgtEl>
                                        <p:attrNameLst>
                                          <p:attrName>style.visibility</p:attrName>
                                        </p:attrNameLst>
                                      </p:cBhvr>
                                      <p:to>
                                        <p:strVal val="visible"/>
                                      </p:to>
                                    </p:set>
                                    <p:anim calcmode="lin" valueType="num">
                                      <p:cBhvr>
                                        <p:cTn id="34" dur="2000" fill="hold"/>
                                        <p:tgtEl>
                                          <p:spTgt spid="35848"/>
                                        </p:tgtEl>
                                        <p:attrNameLst>
                                          <p:attrName>ppt_w</p:attrName>
                                        </p:attrNameLst>
                                      </p:cBhvr>
                                      <p:tavLst>
                                        <p:tav tm="0">
                                          <p:val>
                                            <p:fltVal val="0"/>
                                          </p:val>
                                        </p:tav>
                                        <p:tav tm="100000">
                                          <p:val>
                                            <p:strVal val="#ppt_w"/>
                                          </p:val>
                                        </p:tav>
                                      </p:tavLst>
                                    </p:anim>
                                    <p:anim calcmode="lin" valueType="num">
                                      <p:cBhvr>
                                        <p:cTn id="35" dur="2000" fill="hold"/>
                                        <p:tgtEl>
                                          <p:spTgt spid="35848"/>
                                        </p:tgtEl>
                                        <p:attrNameLst>
                                          <p:attrName>ppt_h</p:attrName>
                                        </p:attrNameLst>
                                      </p:cBhvr>
                                      <p:tavLst>
                                        <p:tav tm="0">
                                          <p:val>
                                            <p:fltVal val="0"/>
                                          </p:val>
                                        </p:tav>
                                        <p:tav tm="100000">
                                          <p:val>
                                            <p:strVal val="#ppt_h"/>
                                          </p:val>
                                        </p:tav>
                                      </p:tavLst>
                                    </p:anim>
                                    <p:anim calcmode="lin" valueType="num">
                                      <p:cBhvr>
                                        <p:cTn id="36" dur="2000" fill="hold"/>
                                        <p:tgtEl>
                                          <p:spTgt spid="35848"/>
                                        </p:tgtEl>
                                        <p:attrNameLst>
                                          <p:attrName>style.rotation</p:attrName>
                                        </p:attrNameLst>
                                      </p:cBhvr>
                                      <p:tavLst>
                                        <p:tav tm="0">
                                          <p:val>
                                            <p:fltVal val="90"/>
                                          </p:val>
                                        </p:tav>
                                        <p:tav tm="100000">
                                          <p:val>
                                            <p:fltVal val="0"/>
                                          </p:val>
                                        </p:tav>
                                      </p:tavLst>
                                    </p:anim>
                                    <p:animEffect transition="in" filter="fade">
                                      <p:cBhvr>
                                        <p:cTn id="37" dur="20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2" grpId="0"/>
      <p:bldP spid="370693" grpId="0"/>
      <p:bldP spid="370694" grpId="0"/>
      <p:bldP spid="370695" grpId="0" animBg="1"/>
      <p:bldP spid="370696" grpId="0" animBg="1"/>
      <p:bldP spid="358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 descr="219"/>
          <p:cNvPicPr>
            <a:picLocks noChangeAspect="1" noChangeArrowheads="1"/>
          </p:cNvPicPr>
          <p:nvPr/>
        </p:nvPicPr>
        <p:blipFill>
          <a:blip r:embed="rId3"/>
          <a:srcRect/>
          <a:stretch>
            <a:fillRect/>
          </a:stretch>
        </p:blipFill>
        <p:spPr bwMode="auto">
          <a:xfrm>
            <a:off x="0" y="0"/>
            <a:ext cx="12293600" cy="6858000"/>
          </a:xfrm>
          <a:prstGeom prst="rect">
            <a:avLst/>
          </a:prstGeom>
          <a:noFill/>
          <a:ln w="9525">
            <a:noFill/>
            <a:miter lim="800000"/>
            <a:headEnd/>
            <a:tailEnd/>
          </a:ln>
        </p:spPr>
      </p:pic>
      <p:sp>
        <p:nvSpPr>
          <p:cNvPr id="389122" name="Text Box 2"/>
          <p:cNvSpPr txBox="1">
            <a:spLocks noChangeArrowheads="1"/>
          </p:cNvSpPr>
          <p:nvPr/>
        </p:nvSpPr>
        <p:spPr bwMode="auto">
          <a:xfrm>
            <a:off x="624417" y="188913"/>
            <a:ext cx="10752667" cy="1066800"/>
          </a:xfrm>
          <a:prstGeom prst="rect">
            <a:avLst/>
          </a:prstGeom>
          <a:noFill/>
          <a:ln w="9525">
            <a:noFill/>
            <a:miter lim="800000"/>
            <a:headEnd/>
            <a:tailEnd/>
          </a:ln>
        </p:spPr>
        <p:txBody>
          <a:bodyPr>
            <a:spAutoFit/>
          </a:bodyPr>
          <a:lstStyle/>
          <a:p>
            <a:pPr>
              <a:spcBef>
                <a:spcPct val="50000"/>
              </a:spcBef>
            </a:pPr>
            <a:r>
              <a:rPr lang="en-US" altLang="zh-CN" sz="3200" b="1">
                <a:solidFill>
                  <a:srgbClr val="FF0000"/>
                </a:solidFill>
                <a:ea typeface="黑体" pitchFamily="49" charset="-122"/>
              </a:rPr>
              <a:t>        </a:t>
            </a:r>
            <a:r>
              <a:rPr lang="zh-CN" altLang="en-US" sz="3200" b="1">
                <a:solidFill>
                  <a:srgbClr val="FF0000"/>
                </a:solidFill>
                <a:ea typeface="黑体" pitchFamily="49" charset="-122"/>
              </a:rPr>
              <a:t>思考：作者对老王的</a:t>
            </a:r>
            <a:r>
              <a:rPr lang="zh-CN" altLang="en-US" sz="3200" b="1">
                <a:solidFill>
                  <a:srgbClr val="0033CC"/>
                </a:solidFill>
                <a:ea typeface="黑体" pitchFamily="49" charset="-122"/>
              </a:rPr>
              <a:t>友好</a:t>
            </a:r>
            <a:r>
              <a:rPr lang="zh-CN" altLang="en-US" sz="3200" b="1">
                <a:solidFill>
                  <a:srgbClr val="FF0000"/>
                </a:solidFill>
                <a:ea typeface="黑体" pitchFamily="49" charset="-122"/>
              </a:rPr>
              <a:t>表现在哪里？体现出作者怎样的品质？</a:t>
            </a:r>
          </a:p>
        </p:txBody>
      </p:sp>
      <p:sp>
        <p:nvSpPr>
          <p:cNvPr id="21508" name="Text Box 3"/>
          <p:cNvSpPr txBox="1">
            <a:spLocks noChangeArrowheads="1"/>
          </p:cNvSpPr>
          <p:nvPr/>
        </p:nvSpPr>
        <p:spPr bwMode="auto">
          <a:xfrm>
            <a:off x="431800" y="1341439"/>
            <a:ext cx="11567584" cy="3108543"/>
          </a:xfrm>
          <a:prstGeom prst="rect">
            <a:avLst/>
          </a:prstGeom>
          <a:noFill/>
          <a:ln w="9525">
            <a:noFill/>
            <a:miter lim="800000"/>
            <a:headEnd/>
            <a:tailEnd/>
          </a:ln>
        </p:spPr>
        <p:txBody>
          <a:bodyPr>
            <a:spAutoFit/>
          </a:bodyPr>
          <a:lstStyle/>
          <a:p>
            <a:pPr>
              <a:spcBef>
                <a:spcPct val="50000"/>
              </a:spcBef>
            </a:pPr>
            <a:r>
              <a:rPr lang="en-US" altLang="zh-CN" sz="2800" b="1"/>
              <a:t>1</a:t>
            </a:r>
            <a:r>
              <a:rPr lang="zh-CN" altLang="en-US" sz="2800" b="1"/>
              <a:t>、照顾老王的生意，坐他车。（第</a:t>
            </a:r>
            <a:r>
              <a:rPr lang="en-US" altLang="zh-CN" sz="2800" b="1"/>
              <a:t>1</a:t>
            </a:r>
            <a:r>
              <a:rPr lang="zh-CN" altLang="en-US" sz="2800" b="1"/>
              <a:t>段）</a:t>
            </a:r>
          </a:p>
          <a:p>
            <a:r>
              <a:rPr lang="en-US" altLang="zh-CN" sz="2800" b="1"/>
              <a:t>2 </a:t>
            </a:r>
            <a:r>
              <a:rPr lang="zh-CN" altLang="en-US" sz="2800" b="1"/>
              <a:t>、她的女儿也如她一样善良，送老王大瓶鱼肝油，治好他的夜盲症。（第</a:t>
            </a:r>
            <a:r>
              <a:rPr lang="en-US" altLang="zh-CN" sz="2800" b="1"/>
              <a:t>3</a:t>
            </a:r>
            <a:r>
              <a:rPr lang="zh-CN" altLang="en-US" sz="2800" b="1"/>
              <a:t>段）</a:t>
            </a:r>
          </a:p>
          <a:p>
            <a:r>
              <a:rPr lang="en-US" altLang="zh-CN" sz="2800" b="1"/>
              <a:t>3</a:t>
            </a:r>
            <a:r>
              <a:rPr lang="zh-CN" altLang="en-US" sz="2800" b="1"/>
              <a:t>、老王再客气，也付给他应得的报酬。（第</a:t>
            </a:r>
            <a:r>
              <a:rPr lang="en-US" altLang="zh-CN" sz="2800" b="1"/>
              <a:t>6</a:t>
            </a:r>
            <a:r>
              <a:rPr lang="zh-CN" altLang="en-US" sz="2800" b="1"/>
              <a:t>段）</a:t>
            </a:r>
          </a:p>
          <a:p>
            <a:r>
              <a:rPr lang="en-US" altLang="zh-CN" sz="2800" b="1"/>
              <a:t>4</a:t>
            </a:r>
            <a:r>
              <a:rPr lang="zh-CN" altLang="en-US" sz="2800" b="1"/>
              <a:t>、关心老王的生计：三轮车改装后，生意不好做，关切询问他是否能维持生活。（第</a:t>
            </a:r>
            <a:r>
              <a:rPr lang="en-US" altLang="zh-CN" sz="2800" b="1"/>
              <a:t>7</a:t>
            </a:r>
            <a:r>
              <a:rPr lang="zh-CN" altLang="en-US" sz="2800" b="1"/>
              <a:t>段）</a:t>
            </a:r>
          </a:p>
          <a:p>
            <a:r>
              <a:rPr lang="en-US" altLang="zh-CN" sz="2800" b="1"/>
              <a:t>5</a:t>
            </a:r>
            <a:r>
              <a:rPr lang="zh-CN" altLang="en-US" sz="2800" b="1"/>
              <a:t>、老王送来香油鸡蛋，不能让他白送，也给了钱。（第</a:t>
            </a:r>
            <a:r>
              <a:rPr lang="en-US" altLang="zh-CN" sz="2800" b="1"/>
              <a:t>14</a:t>
            </a:r>
            <a:r>
              <a:rPr lang="zh-CN" altLang="en-US" sz="2800" b="1"/>
              <a:t>段）</a:t>
            </a:r>
          </a:p>
        </p:txBody>
      </p:sp>
      <p:sp>
        <p:nvSpPr>
          <p:cNvPr id="389124" name="AutoShape 4"/>
          <p:cNvSpPr>
            <a:spLocks noChangeArrowheads="1"/>
          </p:cNvSpPr>
          <p:nvPr/>
        </p:nvSpPr>
        <p:spPr bwMode="auto">
          <a:xfrm>
            <a:off x="8667752" y="4652963"/>
            <a:ext cx="4286249" cy="2089150"/>
          </a:xfrm>
          <a:prstGeom prst="irregularSeal1">
            <a:avLst/>
          </a:prstGeom>
          <a:solidFill>
            <a:srgbClr val="FF99CC"/>
          </a:solidFill>
          <a:ln w="9525">
            <a:solidFill>
              <a:schemeClr val="tx1"/>
            </a:solidFill>
            <a:miter lim="800000"/>
            <a:headEnd/>
            <a:tailEnd/>
          </a:ln>
        </p:spPr>
        <p:txBody>
          <a:bodyPr wrap="none" anchor="ctr"/>
          <a:lstStyle/>
          <a:p>
            <a:pPr algn="ctr"/>
            <a:r>
              <a:rPr lang="zh-CN" altLang="en-US" sz="6600" b="1">
                <a:solidFill>
                  <a:srgbClr val="0000FF"/>
                </a:solidFill>
                <a:latin typeface="Times New Roman" pitchFamily="18" charset="0"/>
                <a:ea typeface="黑体" pitchFamily="49" charset="-122"/>
              </a:rPr>
              <a:t>善良</a:t>
            </a:r>
          </a:p>
        </p:txBody>
      </p:sp>
      <p:sp>
        <p:nvSpPr>
          <p:cNvPr id="389126" name="Rectangle 6"/>
          <p:cNvSpPr>
            <a:spLocks noChangeArrowheads="1"/>
          </p:cNvSpPr>
          <p:nvPr/>
        </p:nvSpPr>
        <p:spPr bwMode="auto">
          <a:xfrm>
            <a:off x="4656667" y="5445126"/>
            <a:ext cx="4607984" cy="576263"/>
          </a:xfrm>
          <a:prstGeom prst="rect">
            <a:avLst/>
          </a:prstGeom>
          <a:noFill/>
          <a:ln w="9525">
            <a:noFill/>
            <a:miter lim="800000"/>
            <a:headEnd/>
            <a:tailEnd/>
          </a:ln>
        </p:spPr>
        <p:txBody>
          <a:bodyPr/>
          <a:lstStyle/>
          <a:p>
            <a:pPr algn="ctr">
              <a:lnSpc>
                <a:spcPct val="90000"/>
              </a:lnSpc>
            </a:pPr>
            <a:r>
              <a:rPr lang="zh-CN" altLang="en-US" sz="4800" b="1">
                <a:solidFill>
                  <a:srgbClr val="FF3300"/>
                </a:solidFill>
              </a:rPr>
              <a:t>关  爱</a:t>
            </a:r>
          </a:p>
          <a:p>
            <a:pPr algn="ctr">
              <a:lnSpc>
                <a:spcPct val="90000"/>
              </a:lnSpc>
            </a:pPr>
            <a:r>
              <a:rPr lang="zh-CN" altLang="en-US" sz="3200" b="1">
                <a:solidFill>
                  <a:srgbClr val="FF3300"/>
                </a:solidFill>
              </a:rPr>
              <a:t>（人道主义精神）</a:t>
            </a:r>
          </a:p>
        </p:txBody>
      </p:sp>
      <p:sp>
        <p:nvSpPr>
          <p:cNvPr id="389127" name="AutoShape 7"/>
          <p:cNvSpPr>
            <a:spLocks noChangeArrowheads="1"/>
          </p:cNvSpPr>
          <p:nvPr/>
        </p:nvSpPr>
        <p:spPr bwMode="auto">
          <a:xfrm>
            <a:off x="1200151" y="5086351"/>
            <a:ext cx="3697816" cy="16557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pPr algn="ctr"/>
            <a:r>
              <a:rPr lang="zh-CN" altLang="en-US" sz="3600" b="1">
                <a:solidFill>
                  <a:srgbClr val="FF3300"/>
                </a:solidFill>
                <a:latin typeface="Times New Roman" pitchFamily="18" charset="0"/>
              </a:rPr>
              <a:t>极富爱心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389122"/>
                                        </p:tgtEl>
                                        <p:attrNameLst>
                                          <p:attrName>style.visibility</p:attrName>
                                        </p:attrNameLst>
                                      </p:cBhvr>
                                      <p:to>
                                        <p:strVal val="visible"/>
                                      </p:to>
                                    </p:set>
                                    <p:anim calcmode="lin" valueType="num">
                                      <p:cBhvr additive="base">
                                        <p:cTn id="7" dur="75" fill="hold"/>
                                        <p:tgtEl>
                                          <p:spTgt spid="389122"/>
                                        </p:tgtEl>
                                        <p:attrNameLst>
                                          <p:attrName>ppt_x</p:attrName>
                                        </p:attrNameLst>
                                      </p:cBhvr>
                                      <p:tavLst>
                                        <p:tav tm="0">
                                          <p:val>
                                            <p:strVal val="0-#ppt_w/2"/>
                                          </p:val>
                                        </p:tav>
                                        <p:tav tm="100000">
                                          <p:val>
                                            <p:strVal val="#ppt_x"/>
                                          </p:val>
                                        </p:tav>
                                      </p:tavLst>
                                    </p:anim>
                                    <p:anim calcmode="lin" valueType="num">
                                      <p:cBhvr additive="base">
                                        <p:cTn id="8" dur="75" fill="hold"/>
                                        <p:tgtEl>
                                          <p:spTgt spid="389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8"/>
                                        </p:tgtEl>
                                        <p:attrNameLst>
                                          <p:attrName>style.visibility</p:attrName>
                                        </p:attrNameLst>
                                      </p:cBhvr>
                                      <p:to>
                                        <p:strVal val="visible"/>
                                      </p:to>
                                    </p:set>
                                    <p:anim calcmode="lin" valueType="num">
                                      <p:cBhvr additive="base">
                                        <p:cTn id="13" dur="500" fill="hold"/>
                                        <p:tgtEl>
                                          <p:spTgt spid="21508"/>
                                        </p:tgtEl>
                                        <p:attrNameLst>
                                          <p:attrName>ppt_x</p:attrName>
                                        </p:attrNameLst>
                                      </p:cBhvr>
                                      <p:tavLst>
                                        <p:tav tm="0">
                                          <p:val>
                                            <p:strVal val="0-#ppt_w/2"/>
                                          </p:val>
                                        </p:tav>
                                        <p:tav tm="100000">
                                          <p:val>
                                            <p:strVal val="#ppt_x"/>
                                          </p:val>
                                        </p:tav>
                                      </p:tavLst>
                                    </p:anim>
                                    <p:anim calcmode="lin" valueType="num">
                                      <p:cBhvr additive="base">
                                        <p:cTn id="14"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24"/>
                                        </p:tgtEl>
                                        <p:attrNameLst>
                                          <p:attrName>style.visibility</p:attrName>
                                        </p:attrNameLst>
                                      </p:cBhvr>
                                      <p:to>
                                        <p:strVal val="visible"/>
                                      </p:to>
                                    </p:set>
                                    <p:anim calcmode="lin" valueType="num">
                                      <p:cBhvr additive="base">
                                        <p:cTn id="19" dur="500" fill="hold"/>
                                        <p:tgtEl>
                                          <p:spTgt spid="389124"/>
                                        </p:tgtEl>
                                        <p:attrNameLst>
                                          <p:attrName>ppt_x</p:attrName>
                                        </p:attrNameLst>
                                      </p:cBhvr>
                                      <p:tavLst>
                                        <p:tav tm="0">
                                          <p:val>
                                            <p:strVal val="0-#ppt_w/2"/>
                                          </p:val>
                                        </p:tav>
                                        <p:tav tm="100000">
                                          <p:val>
                                            <p:strVal val="#ppt_x"/>
                                          </p:val>
                                        </p:tav>
                                      </p:tavLst>
                                    </p:anim>
                                    <p:anim calcmode="lin" valueType="num">
                                      <p:cBhvr additive="base">
                                        <p:cTn id="20" dur="500" fill="hold"/>
                                        <p:tgtEl>
                                          <p:spTgt spid="38912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glass.wav" builtIn="1"/>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9126"/>
                                        </p:tgtEl>
                                        <p:attrNameLst>
                                          <p:attrName>style.visibility</p:attrName>
                                        </p:attrNameLst>
                                      </p:cBhvr>
                                      <p:to>
                                        <p:strVal val="visible"/>
                                      </p:to>
                                    </p:set>
                                    <p:anim calcmode="lin" valueType="num">
                                      <p:cBhvr additive="base">
                                        <p:cTn id="25" dur="500" fill="hold"/>
                                        <p:tgtEl>
                                          <p:spTgt spid="389126"/>
                                        </p:tgtEl>
                                        <p:attrNameLst>
                                          <p:attrName>ppt_x</p:attrName>
                                        </p:attrNameLst>
                                      </p:cBhvr>
                                      <p:tavLst>
                                        <p:tav tm="0">
                                          <p:val>
                                            <p:strVal val="0-#ppt_w/2"/>
                                          </p:val>
                                        </p:tav>
                                        <p:tav tm="100000">
                                          <p:val>
                                            <p:strVal val="#ppt_x"/>
                                          </p:val>
                                        </p:tav>
                                      </p:tavLst>
                                    </p:anim>
                                    <p:anim calcmode="lin" valueType="num">
                                      <p:cBhvr additive="base">
                                        <p:cTn id="26" dur="500" fill="hold"/>
                                        <p:tgtEl>
                                          <p:spTgt spid="38912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89127"/>
                                        </p:tgtEl>
                                        <p:attrNameLst>
                                          <p:attrName>style.visibility</p:attrName>
                                        </p:attrNameLst>
                                      </p:cBhvr>
                                      <p:to>
                                        <p:strVal val="visible"/>
                                      </p:to>
                                    </p:set>
                                    <p:anim calcmode="lin" valueType="num">
                                      <p:cBhvr additive="base">
                                        <p:cTn id="31" dur="500" fill="hold"/>
                                        <p:tgtEl>
                                          <p:spTgt spid="389127"/>
                                        </p:tgtEl>
                                        <p:attrNameLst>
                                          <p:attrName>ppt_x</p:attrName>
                                        </p:attrNameLst>
                                      </p:cBhvr>
                                      <p:tavLst>
                                        <p:tav tm="0">
                                          <p:val>
                                            <p:strVal val="0-#ppt_w/2"/>
                                          </p:val>
                                        </p:tav>
                                        <p:tav tm="100000">
                                          <p:val>
                                            <p:strVal val="#ppt_x"/>
                                          </p:val>
                                        </p:tav>
                                      </p:tavLst>
                                    </p:anim>
                                    <p:anim calcmode="lin" valueType="num">
                                      <p:cBhvr additive="base">
                                        <p:cTn id="32" dur="500" fill="hold"/>
                                        <p:tgtEl>
                                          <p:spTgt spid="389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2" grpId="0"/>
      <p:bldP spid="21508" grpId="0"/>
      <p:bldP spid="389124" grpId="0" animBg="1"/>
      <p:bldP spid="389126" grpId="0"/>
      <p:bldP spid="38912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3553" name="文本框 2"/>
          <p:cNvSpPr txBox="1"/>
          <p:nvPr/>
        </p:nvSpPr>
        <p:spPr>
          <a:xfrm>
            <a:off x="5446713" y="1304925"/>
            <a:ext cx="1298575" cy="583565"/>
          </a:xfrm>
          <a:prstGeom prst="rect">
            <a:avLst/>
          </a:prstGeom>
          <a:noFill/>
          <a:ln w="9525">
            <a:noFill/>
          </a:ln>
        </p:spPr>
        <p:txBody>
          <a:bodyPr anchor="t" anchorCtr="0">
            <a:spAutoFit/>
          </a:bodyPr>
          <a:lstStyle/>
          <a:p>
            <a:r>
              <a:rPr lang="zh-CN" altLang="en-US" sz="3200" dirty="0">
                <a:solidFill>
                  <a:schemeClr val="tx1"/>
                </a:solidFill>
                <a:latin typeface="黑体" panose="02010609060101010101" charset="-122"/>
                <a:ea typeface="黑体" panose="02010609060101010101" charset="-122"/>
              </a:rPr>
              <a:t>老 王</a:t>
            </a:r>
          </a:p>
        </p:txBody>
      </p:sp>
      <p:sp>
        <p:nvSpPr>
          <p:cNvPr id="23554" name="文本框 27653"/>
          <p:cNvSpPr txBox="1"/>
          <p:nvPr/>
        </p:nvSpPr>
        <p:spPr>
          <a:xfrm>
            <a:off x="3871913" y="3929063"/>
            <a:ext cx="1827212" cy="1753235"/>
          </a:xfrm>
          <a:prstGeom prst="rect">
            <a:avLst/>
          </a:prstGeom>
          <a:noFill/>
          <a:ln w="9525">
            <a:noFill/>
          </a:ln>
        </p:spPr>
        <p:txBody>
          <a:bodyPr anchor="t" anchorCtr="0">
            <a:spAutoFit/>
          </a:bodyPr>
          <a:lstStyle/>
          <a:p>
            <a:pPr>
              <a:lnSpc>
                <a:spcPct val="120000"/>
              </a:lnSpc>
            </a:pPr>
            <a:r>
              <a:rPr lang="zh-CN" altLang="en-US" sz="3000" b="1" dirty="0">
                <a:latin typeface="宋体" panose="02010600030101010101" pitchFamily="2" charset="-122"/>
                <a:ea typeface="宋体" panose="02010600030101010101" pitchFamily="2" charset="-122"/>
              </a:rPr>
              <a:t>老实厚道</a:t>
            </a:r>
            <a:endParaRPr lang="zh-CN" altLang="en-US" sz="3000" dirty="0">
              <a:latin typeface="宋体" panose="02010600030101010101" pitchFamily="2" charset="-122"/>
              <a:ea typeface="宋体" panose="02010600030101010101" pitchFamily="2" charset="-122"/>
            </a:endParaRPr>
          </a:p>
          <a:p>
            <a:pPr>
              <a:lnSpc>
                <a:spcPct val="120000"/>
              </a:lnSpc>
            </a:pPr>
            <a:r>
              <a:rPr lang="zh-CN" altLang="en-US" sz="3000" b="1" dirty="0">
                <a:latin typeface="宋体" panose="02010600030101010101" pitchFamily="2" charset="-122"/>
                <a:ea typeface="宋体" panose="02010600030101010101" pitchFamily="2" charset="-122"/>
              </a:rPr>
              <a:t>善良淳朴</a:t>
            </a:r>
          </a:p>
          <a:p>
            <a:pPr>
              <a:lnSpc>
                <a:spcPct val="120000"/>
              </a:lnSpc>
            </a:pPr>
            <a:r>
              <a:rPr lang="zh-CN" altLang="en-US" sz="3000" b="1" dirty="0">
                <a:latin typeface="宋体" panose="02010600030101010101" pitchFamily="2" charset="-122"/>
                <a:ea typeface="宋体" panose="02010600030101010101" pitchFamily="2" charset="-122"/>
              </a:rPr>
              <a:t>知恩图报</a:t>
            </a:r>
          </a:p>
        </p:txBody>
      </p:sp>
      <p:sp>
        <p:nvSpPr>
          <p:cNvPr id="23555" name="文本框 27654"/>
          <p:cNvSpPr txBox="1"/>
          <p:nvPr/>
        </p:nvSpPr>
        <p:spPr>
          <a:xfrm>
            <a:off x="2751138" y="4446588"/>
            <a:ext cx="561975" cy="553085"/>
          </a:xfrm>
          <a:prstGeom prst="rect">
            <a:avLst/>
          </a:prstGeom>
          <a:noFill/>
          <a:ln w="9525">
            <a:noFill/>
          </a:ln>
        </p:spPr>
        <p:txBody>
          <a:bodyPr anchor="t" anchorCtr="0">
            <a:spAutoFit/>
          </a:bodyPr>
          <a:lstStyle/>
          <a:p>
            <a:r>
              <a:rPr lang="zh-CN" altLang="en-US" sz="3000" b="1" dirty="0">
                <a:solidFill>
                  <a:srgbClr val="0000FF"/>
                </a:solidFill>
                <a:latin typeface="宋体" panose="02010600030101010101" pitchFamily="2" charset="-122"/>
                <a:ea typeface="宋体" panose="02010600030101010101" pitchFamily="2" charset="-122"/>
              </a:rPr>
              <a:t>善</a:t>
            </a:r>
          </a:p>
        </p:txBody>
      </p:sp>
      <p:sp>
        <p:nvSpPr>
          <p:cNvPr id="23556" name="文本框 27655"/>
          <p:cNvSpPr txBox="1"/>
          <p:nvPr/>
        </p:nvSpPr>
        <p:spPr>
          <a:xfrm>
            <a:off x="3871913" y="2103438"/>
            <a:ext cx="1827212" cy="1198880"/>
          </a:xfrm>
          <a:prstGeom prst="rect">
            <a:avLst/>
          </a:prstGeom>
          <a:noFill/>
          <a:ln w="9525">
            <a:noFill/>
          </a:ln>
        </p:spPr>
        <p:txBody>
          <a:bodyPr anchor="t" anchorCtr="0">
            <a:spAutoFit/>
          </a:bodyPr>
          <a:lstStyle/>
          <a:p>
            <a:pPr>
              <a:lnSpc>
                <a:spcPct val="120000"/>
              </a:lnSpc>
            </a:pPr>
            <a:r>
              <a:rPr lang="zh-CN" altLang="en-US" sz="3000" b="1" dirty="0">
                <a:latin typeface="宋体" panose="02010600030101010101" pitchFamily="2" charset="-122"/>
                <a:ea typeface="宋体" panose="02010600030101010101" pitchFamily="2" charset="-122"/>
              </a:rPr>
              <a:t>穷苦卑微</a:t>
            </a:r>
            <a:endParaRPr lang="zh-CN" altLang="en-US" sz="3000" dirty="0">
              <a:latin typeface="宋体" panose="02010600030101010101" pitchFamily="2" charset="-122"/>
              <a:ea typeface="宋体" panose="02010600030101010101" pitchFamily="2" charset="-122"/>
            </a:endParaRPr>
          </a:p>
          <a:p>
            <a:pPr>
              <a:lnSpc>
                <a:spcPct val="120000"/>
              </a:lnSpc>
            </a:pPr>
            <a:r>
              <a:rPr lang="zh-CN" altLang="en-US" sz="3000" b="1" dirty="0">
                <a:latin typeface="宋体" panose="02010600030101010101" pitchFamily="2" charset="-122"/>
                <a:ea typeface="宋体" panose="02010600030101010101" pitchFamily="2" charset="-122"/>
              </a:rPr>
              <a:t>孤苦眼疾</a:t>
            </a:r>
          </a:p>
        </p:txBody>
      </p:sp>
      <p:sp>
        <p:nvSpPr>
          <p:cNvPr id="23557" name="文本框 27656"/>
          <p:cNvSpPr txBox="1"/>
          <p:nvPr/>
        </p:nvSpPr>
        <p:spPr>
          <a:xfrm>
            <a:off x="2751138" y="2425700"/>
            <a:ext cx="630237" cy="553085"/>
          </a:xfrm>
          <a:prstGeom prst="rect">
            <a:avLst/>
          </a:prstGeom>
          <a:noFill/>
          <a:ln w="9525">
            <a:noFill/>
          </a:ln>
        </p:spPr>
        <p:txBody>
          <a:bodyPr anchor="t" anchorCtr="0">
            <a:spAutoFit/>
          </a:bodyPr>
          <a:lstStyle/>
          <a:p>
            <a:r>
              <a:rPr lang="zh-CN" altLang="en-US" sz="3000" b="1" dirty="0">
                <a:solidFill>
                  <a:srgbClr val="0000FF"/>
                </a:solidFill>
                <a:latin typeface="宋体" panose="02010600030101010101" pitchFamily="2" charset="-122"/>
                <a:ea typeface="宋体" panose="02010600030101010101" pitchFamily="2" charset="-122"/>
              </a:rPr>
              <a:t>苦</a:t>
            </a:r>
          </a:p>
        </p:txBody>
      </p:sp>
      <p:sp>
        <p:nvSpPr>
          <p:cNvPr id="6" name="左大括号 5"/>
          <p:cNvSpPr/>
          <p:nvPr/>
        </p:nvSpPr>
        <p:spPr>
          <a:xfrm>
            <a:off x="2390775" y="2584450"/>
            <a:ext cx="360363" cy="2284413"/>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23559" name="文本框 7"/>
          <p:cNvSpPr txBox="1"/>
          <p:nvPr/>
        </p:nvSpPr>
        <p:spPr>
          <a:xfrm>
            <a:off x="6207125" y="2192338"/>
            <a:ext cx="1428750" cy="553085"/>
          </a:xfrm>
          <a:prstGeom prst="rect">
            <a:avLst/>
          </a:prstGeom>
          <a:noFill/>
          <a:ln w="9525">
            <a:noFill/>
          </a:ln>
        </p:spPr>
        <p:txBody>
          <a:bodyPr anchor="t" anchorCtr="0">
            <a:spAutoFit/>
          </a:bodyPr>
          <a:lstStyle/>
          <a:p>
            <a:r>
              <a:rPr lang="zh-CN" altLang="en-US" sz="3000" b="1" dirty="0">
                <a:solidFill>
                  <a:srgbClr val="0000FF"/>
                </a:solidFill>
                <a:latin typeface="宋体" panose="02010600030101010101" pitchFamily="2" charset="-122"/>
                <a:ea typeface="宋体" panose="02010600030101010101" pitchFamily="2" charset="-122"/>
              </a:rPr>
              <a:t>不幸者</a:t>
            </a:r>
          </a:p>
        </p:txBody>
      </p:sp>
      <p:sp>
        <p:nvSpPr>
          <p:cNvPr id="2" name="左大括号 1"/>
          <p:cNvSpPr/>
          <p:nvPr/>
        </p:nvSpPr>
        <p:spPr>
          <a:xfrm>
            <a:off x="3381375" y="2305050"/>
            <a:ext cx="360363" cy="84455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左大括号 2"/>
          <p:cNvSpPr/>
          <p:nvPr/>
        </p:nvSpPr>
        <p:spPr>
          <a:xfrm>
            <a:off x="3381375" y="4133850"/>
            <a:ext cx="360363" cy="1343025"/>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23562" name="文本框 3"/>
          <p:cNvSpPr txBox="1"/>
          <p:nvPr/>
        </p:nvSpPr>
        <p:spPr>
          <a:xfrm>
            <a:off x="6207125" y="4924425"/>
            <a:ext cx="1428750" cy="553085"/>
          </a:xfrm>
          <a:prstGeom prst="rect">
            <a:avLst/>
          </a:prstGeom>
          <a:noFill/>
          <a:ln w="9525">
            <a:noFill/>
          </a:ln>
        </p:spPr>
        <p:txBody>
          <a:bodyPr anchor="t" anchorCtr="0">
            <a:spAutoFit/>
          </a:bodyPr>
          <a:lstStyle/>
          <a:p>
            <a:r>
              <a:rPr lang="zh-CN" altLang="en-US" sz="3000" b="1" dirty="0">
                <a:solidFill>
                  <a:srgbClr val="0000FF"/>
                </a:solidFill>
                <a:latin typeface="宋体" panose="02010600030101010101" pitchFamily="2" charset="-122"/>
                <a:ea typeface="宋体" panose="02010600030101010101" pitchFamily="2" charset="-122"/>
              </a:rPr>
              <a:t>幸运者</a:t>
            </a:r>
          </a:p>
        </p:txBody>
      </p:sp>
      <p:sp>
        <p:nvSpPr>
          <p:cNvPr id="23563" name="文本框 4"/>
          <p:cNvSpPr txBox="1"/>
          <p:nvPr/>
        </p:nvSpPr>
        <p:spPr>
          <a:xfrm>
            <a:off x="6964363" y="2979738"/>
            <a:ext cx="996950" cy="1753235"/>
          </a:xfrm>
          <a:prstGeom prst="rect">
            <a:avLst/>
          </a:prstGeom>
          <a:noFill/>
          <a:ln w="9525">
            <a:noFill/>
          </a:ln>
        </p:spPr>
        <p:txBody>
          <a:bodyPr anchor="t" anchorCtr="0">
            <a:spAutoFit/>
          </a:bodyPr>
          <a:lstStyle/>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关心</a:t>
            </a:r>
          </a:p>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同情</a:t>
            </a:r>
          </a:p>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尊重</a:t>
            </a:r>
          </a:p>
        </p:txBody>
      </p:sp>
      <p:sp>
        <p:nvSpPr>
          <p:cNvPr id="10" name="上下箭头 9"/>
          <p:cNvSpPr/>
          <p:nvPr/>
        </p:nvSpPr>
        <p:spPr>
          <a:xfrm>
            <a:off x="6888163" y="2852738"/>
            <a:ext cx="76200" cy="2016125"/>
          </a:xfrm>
          <a:prstGeom prst="upDownArrow">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grpSp>
        <p:nvGrpSpPr>
          <p:cNvPr id="7" name="组合 6"/>
          <p:cNvGrpSpPr/>
          <p:nvPr/>
        </p:nvGrpSpPr>
        <p:grpSpPr>
          <a:xfrm>
            <a:off x="427294" y="686213"/>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p>
          </p:txBody>
        </p:sp>
      </p:gr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4656667" y="5373689"/>
            <a:ext cx="5556251" cy="579437"/>
          </a:xfrm>
          <a:prstGeom prst="rect">
            <a:avLst/>
          </a:prstGeom>
          <a:noFill/>
          <a:ln w="9525">
            <a:noFill/>
            <a:miter lim="800000"/>
            <a:headEnd/>
            <a:tailEnd/>
          </a:ln>
        </p:spPr>
        <p:txBody>
          <a:bodyPr>
            <a:spAutoFit/>
          </a:bodyPr>
          <a:lstStyle/>
          <a:p>
            <a:pPr>
              <a:spcBef>
                <a:spcPct val="50000"/>
              </a:spcBef>
            </a:pPr>
            <a:endParaRPr lang="zh-CN" altLang="zh-CN" sz="3200">
              <a:solidFill>
                <a:srgbClr val="990033"/>
              </a:solidFill>
              <a:latin typeface="Times New Roman" pitchFamily="18" charset="0"/>
              <a:ea typeface="黑体" pitchFamily="49" charset="-122"/>
            </a:endParaRPr>
          </a:p>
        </p:txBody>
      </p:sp>
      <p:sp>
        <p:nvSpPr>
          <p:cNvPr id="143363" name="Text Box 3"/>
          <p:cNvSpPr txBox="1">
            <a:spLocks noChangeArrowheads="1"/>
          </p:cNvSpPr>
          <p:nvPr/>
        </p:nvSpPr>
        <p:spPr bwMode="auto">
          <a:xfrm>
            <a:off x="3790951" y="1628775"/>
            <a:ext cx="6874933" cy="584775"/>
          </a:xfrm>
          <a:prstGeom prst="rect">
            <a:avLst/>
          </a:prstGeom>
          <a:noFill/>
          <a:ln w="9525">
            <a:noFill/>
            <a:miter lim="800000"/>
            <a:headEnd/>
            <a:tailEnd/>
          </a:ln>
        </p:spPr>
        <p:txBody>
          <a:bodyPr>
            <a:spAutoFit/>
          </a:bodyPr>
          <a:lstStyle/>
          <a:p>
            <a:pPr>
              <a:spcBef>
                <a:spcPct val="50000"/>
              </a:spcBef>
            </a:pPr>
            <a:r>
              <a:rPr lang="zh-CN" altLang="en-US" sz="3200" b="1">
                <a:solidFill>
                  <a:srgbClr val="140200"/>
                </a:solidFill>
                <a:latin typeface="Times New Roman" pitchFamily="18" charset="0"/>
              </a:rPr>
              <a:t>生理：</a:t>
            </a:r>
            <a:r>
              <a:rPr lang="zh-CN" altLang="en-US" sz="3200" b="1">
                <a:solidFill>
                  <a:srgbClr val="000066"/>
                </a:solidFill>
                <a:latin typeface="Times New Roman" pitchFamily="18" charset="0"/>
              </a:rPr>
              <a:t>一只眼是瞎的，有夜盲症。</a:t>
            </a:r>
          </a:p>
        </p:txBody>
      </p:sp>
      <p:sp>
        <p:nvSpPr>
          <p:cNvPr id="143364" name="Text Box 4"/>
          <p:cNvSpPr txBox="1">
            <a:spLocks noChangeArrowheads="1"/>
          </p:cNvSpPr>
          <p:nvPr/>
        </p:nvSpPr>
        <p:spPr bwMode="auto">
          <a:xfrm>
            <a:off x="3790951" y="4292600"/>
            <a:ext cx="6957483" cy="584775"/>
          </a:xfrm>
          <a:prstGeom prst="rect">
            <a:avLst/>
          </a:prstGeom>
          <a:noFill/>
          <a:ln w="9525">
            <a:noFill/>
            <a:miter lim="800000"/>
            <a:headEnd/>
            <a:tailEnd/>
          </a:ln>
        </p:spPr>
        <p:txBody>
          <a:bodyPr>
            <a:spAutoFit/>
          </a:bodyPr>
          <a:lstStyle/>
          <a:p>
            <a:pPr>
              <a:spcBef>
                <a:spcPct val="50000"/>
              </a:spcBef>
            </a:pPr>
            <a:r>
              <a:rPr lang="zh-CN" altLang="en-US" sz="3200" b="1">
                <a:solidFill>
                  <a:srgbClr val="F82502"/>
                </a:solidFill>
                <a:latin typeface="Times New Roman" pitchFamily="18" charset="0"/>
              </a:rPr>
              <a:t>送钱先生看病，拿车费心不安。</a:t>
            </a:r>
          </a:p>
        </p:txBody>
      </p:sp>
      <p:sp>
        <p:nvSpPr>
          <p:cNvPr id="32773" name="Text Box 5"/>
          <p:cNvSpPr txBox="1">
            <a:spLocks noChangeArrowheads="1"/>
          </p:cNvSpPr>
          <p:nvPr/>
        </p:nvSpPr>
        <p:spPr bwMode="auto">
          <a:xfrm>
            <a:off x="1667644" y="2409826"/>
            <a:ext cx="861774" cy="1717675"/>
          </a:xfrm>
          <a:prstGeom prst="rect">
            <a:avLst/>
          </a:prstGeom>
          <a:noFill/>
          <a:ln w="9525">
            <a:noFill/>
            <a:miter lim="800000"/>
            <a:headEnd/>
            <a:tailEnd/>
          </a:ln>
        </p:spPr>
        <p:txBody>
          <a:bodyPr vert="eaVert">
            <a:spAutoFit/>
          </a:bodyPr>
          <a:lstStyle/>
          <a:p>
            <a:pPr algn="ctr">
              <a:spcBef>
                <a:spcPct val="50000"/>
              </a:spcBef>
            </a:pPr>
            <a:r>
              <a:rPr lang="zh-CN" altLang="en-US" sz="4400" b="1">
                <a:solidFill>
                  <a:schemeClr val="tx2"/>
                </a:solidFill>
                <a:latin typeface="黑体" pitchFamily="49" charset="-122"/>
                <a:ea typeface="黑体" pitchFamily="49" charset="-122"/>
              </a:rPr>
              <a:t>老 王</a:t>
            </a:r>
          </a:p>
        </p:txBody>
      </p:sp>
      <p:sp>
        <p:nvSpPr>
          <p:cNvPr id="143366" name="AutoShape 6"/>
          <p:cNvSpPr>
            <a:spLocks/>
          </p:cNvSpPr>
          <p:nvPr/>
        </p:nvSpPr>
        <p:spPr bwMode="auto">
          <a:xfrm>
            <a:off x="2351617" y="1341438"/>
            <a:ext cx="287867" cy="4248150"/>
          </a:xfrm>
          <a:prstGeom prst="leftBrace">
            <a:avLst>
              <a:gd name="adj1" fmla="val 163606"/>
              <a:gd name="adj2" fmla="val 49898"/>
            </a:avLst>
          </a:prstGeom>
          <a:noFill/>
          <a:ln w="28575">
            <a:solidFill>
              <a:schemeClr val="tx1"/>
            </a:solidFill>
            <a:round/>
            <a:headEnd/>
            <a:tailEnd/>
          </a:ln>
        </p:spPr>
        <p:txBody>
          <a:bodyPr wrap="none" lIns="54000" rIns="54000" anchor="ctr"/>
          <a:lstStyle/>
          <a:p>
            <a:pPr algn="ctr">
              <a:spcBef>
                <a:spcPct val="20000"/>
              </a:spcBef>
            </a:pPr>
            <a:endParaRPr lang="zh-CN" altLang="zh-CN" sz="2400" b="1">
              <a:latin typeface="Times New Roman" pitchFamily="18" charset="0"/>
            </a:endParaRPr>
          </a:p>
        </p:txBody>
      </p:sp>
      <p:sp>
        <p:nvSpPr>
          <p:cNvPr id="143367" name="Text Box 7"/>
          <p:cNvSpPr txBox="1">
            <a:spLocks noChangeArrowheads="1"/>
          </p:cNvSpPr>
          <p:nvPr/>
        </p:nvSpPr>
        <p:spPr bwMode="auto">
          <a:xfrm>
            <a:off x="2544234" y="1916114"/>
            <a:ext cx="969433" cy="701675"/>
          </a:xfrm>
          <a:prstGeom prst="rect">
            <a:avLst/>
          </a:prstGeom>
          <a:noFill/>
          <a:ln w="9525">
            <a:noFill/>
            <a:miter lim="800000"/>
            <a:headEnd/>
            <a:tailEnd/>
          </a:ln>
        </p:spPr>
        <p:txBody>
          <a:bodyPr>
            <a:spAutoFit/>
          </a:bodyPr>
          <a:lstStyle/>
          <a:p>
            <a:pPr>
              <a:spcBef>
                <a:spcPct val="50000"/>
              </a:spcBef>
            </a:pPr>
            <a:r>
              <a:rPr lang="zh-CN" altLang="en-US" sz="4000" b="1">
                <a:solidFill>
                  <a:srgbClr val="140200"/>
                </a:solidFill>
                <a:latin typeface="Times New Roman" pitchFamily="18" charset="0"/>
                <a:ea typeface="隶书" pitchFamily="49" charset="-122"/>
              </a:rPr>
              <a:t>苦</a:t>
            </a:r>
          </a:p>
        </p:txBody>
      </p:sp>
      <p:sp>
        <p:nvSpPr>
          <p:cNvPr id="143368" name="Text Box 8"/>
          <p:cNvSpPr txBox="1">
            <a:spLocks noChangeArrowheads="1"/>
          </p:cNvSpPr>
          <p:nvPr/>
        </p:nvSpPr>
        <p:spPr bwMode="auto">
          <a:xfrm>
            <a:off x="2544233" y="4652964"/>
            <a:ext cx="1060451" cy="701675"/>
          </a:xfrm>
          <a:prstGeom prst="rect">
            <a:avLst/>
          </a:prstGeom>
          <a:noFill/>
          <a:ln w="9525">
            <a:noFill/>
            <a:miter lim="800000"/>
            <a:headEnd/>
            <a:tailEnd/>
          </a:ln>
        </p:spPr>
        <p:txBody>
          <a:bodyPr>
            <a:spAutoFit/>
          </a:bodyPr>
          <a:lstStyle/>
          <a:p>
            <a:pPr>
              <a:spcBef>
                <a:spcPct val="50000"/>
              </a:spcBef>
            </a:pPr>
            <a:r>
              <a:rPr lang="zh-CN" altLang="en-US" sz="4000" b="1">
                <a:solidFill>
                  <a:srgbClr val="FF0000"/>
                </a:solidFill>
                <a:latin typeface="Times New Roman" pitchFamily="18" charset="0"/>
                <a:ea typeface="隶书" pitchFamily="49" charset="-122"/>
              </a:rPr>
              <a:t>善</a:t>
            </a:r>
          </a:p>
        </p:txBody>
      </p:sp>
      <p:sp>
        <p:nvSpPr>
          <p:cNvPr id="143369" name="AutoShape 9"/>
          <p:cNvSpPr>
            <a:spLocks/>
          </p:cNvSpPr>
          <p:nvPr/>
        </p:nvSpPr>
        <p:spPr bwMode="auto">
          <a:xfrm>
            <a:off x="3407834" y="1412875"/>
            <a:ext cx="368300" cy="1727200"/>
          </a:xfrm>
          <a:prstGeom prst="leftBrace">
            <a:avLst>
              <a:gd name="adj1" fmla="val 51991"/>
              <a:gd name="adj2" fmla="val 50000"/>
            </a:avLst>
          </a:prstGeom>
          <a:noFill/>
          <a:ln w="25400">
            <a:solidFill>
              <a:srgbClr val="000066"/>
            </a:solidFill>
            <a:round/>
            <a:headEnd/>
            <a:tailEnd/>
          </a:ln>
        </p:spPr>
        <p:txBody>
          <a:bodyPr wrap="none" lIns="54000" rIns="54000" anchor="ctr"/>
          <a:lstStyle/>
          <a:p>
            <a:pPr algn="ctr">
              <a:spcBef>
                <a:spcPct val="20000"/>
              </a:spcBef>
            </a:pPr>
            <a:endParaRPr lang="zh-CN" altLang="zh-CN" sz="3600" b="1">
              <a:latin typeface="宋体" pitchFamily="2" charset="-122"/>
            </a:endParaRPr>
          </a:p>
        </p:txBody>
      </p:sp>
      <p:sp>
        <p:nvSpPr>
          <p:cNvPr id="143370" name="Text Box 10"/>
          <p:cNvSpPr txBox="1">
            <a:spLocks noChangeArrowheads="1"/>
          </p:cNvSpPr>
          <p:nvPr/>
        </p:nvSpPr>
        <p:spPr bwMode="auto">
          <a:xfrm>
            <a:off x="3790951" y="692150"/>
            <a:ext cx="7346949" cy="1066800"/>
          </a:xfrm>
          <a:prstGeom prst="rect">
            <a:avLst/>
          </a:prstGeom>
          <a:noFill/>
          <a:ln w="9525">
            <a:noFill/>
            <a:miter lim="800000"/>
            <a:headEnd/>
            <a:tailEnd/>
          </a:ln>
        </p:spPr>
        <p:txBody>
          <a:bodyPr>
            <a:spAutoFit/>
          </a:bodyPr>
          <a:lstStyle/>
          <a:p>
            <a:pPr>
              <a:spcBef>
                <a:spcPct val="50000"/>
              </a:spcBef>
            </a:pPr>
            <a:r>
              <a:rPr lang="zh-CN" altLang="en-US" sz="3200" b="1">
                <a:solidFill>
                  <a:srgbClr val="140200"/>
                </a:solidFill>
                <a:latin typeface="Times New Roman" pitchFamily="18" charset="0"/>
              </a:rPr>
              <a:t>职业：</a:t>
            </a:r>
            <a:r>
              <a:rPr lang="zh-CN" altLang="en-US" sz="3200" b="1">
                <a:solidFill>
                  <a:srgbClr val="000066"/>
                </a:solidFill>
                <a:latin typeface="黑体" pitchFamily="49" charset="-122"/>
              </a:rPr>
              <a:t>蹬破旧三轮，文革期间    被取缔。</a:t>
            </a:r>
          </a:p>
        </p:txBody>
      </p:sp>
      <p:sp>
        <p:nvSpPr>
          <p:cNvPr id="143371" name="Text Box 11"/>
          <p:cNvSpPr txBox="1">
            <a:spLocks noChangeArrowheads="1"/>
          </p:cNvSpPr>
          <p:nvPr/>
        </p:nvSpPr>
        <p:spPr bwMode="auto">
          <a:xfrm>
            <a:off x="3790951" y="2636838"/>
            <a:ext cx="6703483" cy="584775"/>
          </a:xfrm>
          <a:prstGeom prst="rect">
            <a:avLst/>
          </a:prstGeom>
          <a:noFill/>
          <a:ln w="9525">
            <a:noFill/>
            <a:miter lim="800000"/>
            <a:headEnd/>
            <a:tailEnd/>
          </a:ln>
        </p:spPr>
        <p:txBody>
          <a:bodyPr>
            <a:spAutoFit/>
          </a:bodyPr>
          <a:lstStyle/>
          <a:p>
            <a:pPr>
              <a:spcBef>
                <a:spcPct val="50000"/>
              </a:spcBef>
            </a:pPr>
            <a:r>
              <a:rPr lang="zh-CN" altLang="en-US" sz="3200" b="1">
                <a:solidFill>
                  <a:srgbClr val="140200"/>
                </a:solidFill>
                <a:latin typeface="Times New Roman" pitchFamily="18" charset="0"/>
              </a:rPr>
              <a:t>居住：</a:t>
            </a:r>
            <a:r>
              <a:rPr lang="zh-CN" altLang="en-US" sz="3200" b="1">
                <a:solidFill>
                  <a:srgbClr val="000066"/>
                </a:solidFill>
                <a:latin typeface="Times New Roman" pitchFamily="18" charset="0"/>
              </a:rPr>
              <a:t>荒僻的小胡同，小屋破烂。</a:t>
            </a:r>
          </a:p>
        </p:txBody>
      </p:sp>
      <p:sp>
        <p:nvSpPr>
          <p:cNvPr id="143372" name="AutoShape 12"/>
          <p:cNvSpPr>
            <a:spLocks/>
          </p:cNvSpPr>
          <p:nvPr/>
        </p:nvSpPr>
        <p:spPr bwMode="auto">
          <a:xfrm>
            <a:off x="3407833" y="4149726"/>
            <a:ext cx="366184" cy="1800225"/>
          </a:xfrm>
          <a:prstGeom prst="leftBrace">
            <a:avLst>
              <a:gd name="adj1" fmla="val 54503"/>
              <a:gd name="adj2" fmla="val 50000"/>
            </a:avLst>
          </a:prstGeom>
          <a:noFill/>
          <a:ln w="25400">
            <a:solidFill>
              <a:srgbClr val="000066"/>
            </a:solidFill>
            <a:round/>
            <a:headEnd/>
            <a:tailEnd/>
          </a:ln>
        </p:spPr>
        <p:txBody>
          <a:bodyPr wrap="none" anchor="ctr"/>
          <a:lstStyle/>
          <a:p>
            <a:pPr algn="ctr">
              <a:spcBef>
                <a:spcPct val="20000"/>
              </a:spcBef>
            </a:pPr>
            <a:endParaRPr lang="zh-CN" altLang="zh-CN" sz="3600" b="1">
              <a:latin typeface="宋体" pitchFamily="2" charset="-122"/>
            </a:endParaRPr>
          </a:p>
        </p:txBody>
      </p:sp>
      <p:sp>
        <p:nvSpPr>
          <p:cNvPr id="143373" name="Text Box 13"/>
          <p:cNvSpPr txBox="1">
            <a:spLocks noChangeArrowheads="1"/>
          </p:cNvSpPr>
          <p:nvPr/>
        </p:nvSpPr>
        <p:spPr bwMode="auto">
          <a:xfrm>
            <a:off x="3790951" y="3860800"/>
            <a:ext cx="6625167" cy="579438"/>
          </a:xfrm>
          <a:prstGeom prst="rect">
            <a:avLst/>
          </a:prstGeom>
          <a:noFill/>
          <a:ln w="9525">
            <a:noFill/>
            <a:miter lim="800000"/>
            <a:headEnd/>
            <a:tailEnd/>
          </a:ln>
        </p:spPr>
        <p:txBody>
          <a:bodyPr>
            <a:spAutoFit/>
          </a:bodyPr>
          <a:lstStyle/>
          <a:p>
            <a:pPr>
              <a:spcBef>
                <a:spcPct val="50000"/>
              </a:spcBef>
            </a:pPr>
            <a:r>
              <a:rPr lang="zh-CN" altLang="en-US" sz="3200" b="1">
                <a:solidFill>
                  <a:srgbClr val="F82502"/>
                </a:solidFill>
                <a:latin typeface="Times New Roman" pitchFamily="18" charset="0"/>
              </a:rPr>
              <a:t>带送冰块，车费减半。</a:t>
            </a:r>
          </a:p>
        </p:txBody>
      </p:sp>
      <p:sp>
        <p:nvSpPr>
          <p:cNvPr id="143374" name="Text Box 14"/>
          <p:cNvSpPr txBox="1">
            <a:spLocks noChangeArrowheads="1"/>
          </p:cNvSpPr>
          <p:nvPr/>
        </p:nvSpPr>
        <p:spPr bwMode="auto">
          <a:xfrm>
            <a:off x="3790951" y="5229225"/>
            <a:ext cx="7059083" cy="1066800"/>
          </a:xfrm>
          <a:prstGeom prst="rect">
            <a:avLst/>
          </a:prstGeom>
          <a:noFill/>
          <a:ln w="9525">
            <a:noFill/>
            <a:miter lim="800000"/>
            <a:headEnd/>
            <a:tailEnd/>
          </a:ln>
        </p:spPr>
        <p:txBody>
          <a:bodyPr>
            <a:spAutoFit/>
          </a:bodyPr>
          <a:lstStyle/>
          <a:p>
            <a:pPr>
              <a:spcBef>
                <a:spcPct val="50000"/>
              </a:spcBef>
            </a:pPr>
            <a:r>
              <a:rPr lang="zh-CN" altLang="en-US" sz="3200" b="1">
                <a:solidFill>
                  <a:srgbClr val="F82502"/>
                </a:solidFill>
              </a:rPr>
              <a:t>去世前一天，还拿香油、鸡蛋上门感谢。</a:t>
            </a:r>
          </a:p>
        </p:txBody>
      </p:sp>
      <p:sp>
        <p:nvSpPr>
          <p:cNvPr id="143375" name="Line 15"/>
          <p:cNvSpPr>
            <a:spLocks noChangeShapeType="1"/>
          </p:cNvSpPr>
          <p:nvPr/>
        </p:nvSpPr>
        <p:spPr bwMode="auto">
          <a:xfrm flipH="1">
            <a:off x="11279717" y="1412875"/>
            <a:ext cx="0" cy="4464050"/>
          </a:xfrm>
          <a:prstGeom prst="line">
            <a:avLst/>
          </a:prstGeom>
          <a:noFill/>
          <a:ln w="28575">
            <a:solidFill>
              <a:schemeClr val="tx1"/>
            </a:solidFill>
            <a:round/>
            <a:headEnd/>
            <a:tailEnd type="triangle" w="med" len="med"/>
          </a:ln>
        </p:spPr>
        <p:txBody>
          <a:bodyPr/>
          <a:lstStyle/>
          <a:p>
            <a:endParaRPr lang="zh-CN" altLang="en-US"/>
          </a:p>
        </p:txBody>
      </p:sp>
      <p:sp>
        <p:nvSpPr>
          <p:cNvPr id="143376" name="Text Box 16"/>
          <p:cNvSpPr txBox="1">
            <a:spLocks noChangeArrowheads="1"/>
          </p:cNvSpPr>
          <p:nvPr/>
        </p:nvSpPr>
        <p:spPr bwMode="auto">
          <a:xfrm>
            <a:off x="11453338" y="1557338"/>
            <a:ext cx="738664" cy="1509712"/>
          </a:xfrm>
          <a:prstGeom prst="rect">
            <a:avLst/>
          </a:prstGeom>
          <a:noFill/>
          <a:ln w="9525">
            <a:noFill/>
            <a:miter lim="800000"/>
            <a:headEnd/>
            <a:tailEnd/>
          </a:ln>
        </p:spPr>
        <p:txBody>
          <a:bodyPr vert="eaVert">
            <a:spAutoFit/>
          </a:bodyPr>
          <a:lstStyle/>
          <a:p>
            <a:pPr algn="ctr">
              <a:spcBef>
                <a:spcPct val="50000"/>
              </a:spcBef>
            </a:pPr>
            <a:r>
              <a:rPr lang="zh-CN" altLang="en-US" sz="3600" b="1">
                <a:solidFill>
                  <a:srgbClr val="F82502"/>
                </a:solidFill>
                <a:ea typeface="楷体_GB2312" pitchFamily="49" charset="-122"/>
              </a:rPr>
              <a:t>逻辑</a:t>
            </a:r>
          </a:p>
        </p:txBody>
      </p:sp>
      <p:sp>
        <p:nvSpPr>
          <p:cNvPr id="143377" name="Text Box 17"/>
          <p:cNvSpPr txBox="1">
            <a:spLocks noChangeArrowheads="1"/>
          </p:cNvSpPr>
          <p:nvPr/>
        </p:nvSpPr>
        <p:spPr bwMode="auto">
          <a:xfrm>
            <a:off x="11453338" y="3789363"/>
            <a:ext cx="738664" cy="1657350"/>
          </a:xfrm>
          <a:prstGeom prst="rect">
            <a:avLst/>
          </a:prstGeom>
          <a:noFill/>
          <a:ln w="9525">
            <a:noFill/>
            <a:miter lim="800000"/>
            <a:headEnd/>
            <a:tailEnd/>
          </a:ln>
        </p:spPr>
        <p:txBody>
          <a:bodyPr vert="eaVert">
            <a:spAutoFit/>
          </a:bodyPr>
          <a:lstStyle/>
          <a:p>
            <a:pPr algn="ctr">
              <a:spcBef>
                <a:spcPct val="50000"/>
              </a:spcBef>
            </a:pPr>
            <a:r>
              <a:rPr lang="zh-CN" altLang="en-US" sz="3600" b="1">
                <a:solidFill>
                  <a:srgbClr val="F82502"/>
                </a:solidFill>
                <a:ea typeface="楷体_GB2312" pitchFamily="49" charset="-122"/>
              </a:rPr>
              <a:t>时间</a:t>
            </a:r>
          </a:p>
        </p:txBody>
      </p:sp>
      <p:sp>
        <p:nvSpPr>
          <p:cNvPr id="143378" name="Line 18"/>
          <p:cNvSpPr>
            <a:spLocks noChangeShapeType="1"/>
          </p:cNvSpPr>
          <p:nvPr/>
        </p:nvSpPr>
        <p:spPr bwMode="auto">
          <a:xfrm>
            <a:off x="1253067" y="1449389"/>
            <a:ext cx="0" cy="4321175"/>
          </a:xfrm>
          <a:prstGeom prst="line">
            <a:avLst/>
          </a:prstGeom>
          <a:noFill/>
          <a:ln w="57150">
            <a:solidFill>
              <a:srgbClr val="FF0000"/>
            </a:solidFill>
            <a:round/>
            <a:headEnd/>
            <a:tailEnd type="stealth" w="med" len="med"/>
          </a:ln>
        </p:spPr>
        <p:txBody>
          <a:bodyPr/>
          <a:lstStyle/>
          <a:p>
            <a:endParaRPr lang="zh-CN" altLang="en-US"/>
          </a:p>
        </p:txBody>
      </p:sp>
      <p:sp>
        <p:nvSpPr>
          <p:cNvPr id="143379" name="Text Box 19"/>
          <p:cNvSpPr txBox="1">
            <a:spLocks noChangeArrowheads="1"/>
          </p:cNvSpPr>
          <p:nvPr/>
        </p:nvSpPr>
        <p:spPr bwMode="auto">
          <a:xfrm>
            <a:off x="427768" y="692150"/>
            <a:ext cx="590349" cy="5616575"/>
          </a:xfrm>
          <a:prstGeom prst="rect">
            <a:avLst/>
          </a:prstGeom>
          <a:noFill/>
          <a:ln w="9525">
            <a:noFill/>
            <a:miter lim="800000"/>
            <a:headEnd/>
            <a:tailEnd/>
          </a:ln>
        </p:spPr>
        <p:txBody>
          <a:bodyPr vert="eaVert" lIns="18000" tIns="10800" rIns="18000" bIns="10800">
            <a:spAutoFit/>
          </a:bodyPr>
          <a:lstStyle/>
          <a:p>
            <a:pPr algn="ctr">
              <a:spcBef>
                <a:spcPct val="50000"/>
              </a:spcBef>
            </a:pPr>
            <a:r>
              <a:rPr lang="zh-CN" altLang="en-US" sz="3600" b="1">
                <a:solidFill>
                  <a:srgbClr val="000099"/>
                </a:solidFill>
              </a:rPr>
              <a:t>以作者与老王的交往为线索</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66"/>
                                        </p:tgtEl>
                                        <p:attrNameLst>
                                          <p:attrName>style.visibility</p:attrName>
                                        </p:attrNameLst>
                                      </p:cBhvr>
                                      <p:to>
                                        <p:strVal val="visible"/>
                                      </p:to>
                                    </p:set>
                                    <p:anim calcmode="lin" valueType="num">
                                      <p:cBhvr additive="base">
                                        <p:cTn id="7" dur="500" fill="hold"/>
                                        <p:tgtEl>
                                          <p:spTgt spid="143366"/>
                                        </p:tgtEl>
                                        <p:attrNameLst>
                                          <p:attrName>ppt_x</p:attrName>
                                        </p:attrNameLst>
                                      </p:cBhvr>
                                      <p:tavLst>
                                        <p:tav tm="0">
                                          <p:val>
                                            <p:strVal val="#ppt_x"/>
                                          </p:val>
                                        </p:tav>
                                        <p:tav tm="100000">
                                          <p:val>
                                            <p:strVal val="#ppt_x"/>
                                          </p:val>
                                        </p:tav>
                                      </p:tavLst>
                                    </p:anim>
                                    <p:anim calcmode="lin" valueType="num">
                                      <p:cBhvr additive="base">
                                        <p:cTn id="8" dur="500" fill="hold"/>
                                        <p:tgtEl>
                                          <p:spTgt spid="1433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67"/>
                                        </p:tgtEl>
                                        <p:attrNameLst>
                                          <p:attrName>style.visibility</p:attrName>
                                        </p:attrNameLst>
                                      </p:cBhvr>
                                      <p:to>
                                        <p:strVal val="visible"/>
                                      </p:to>
                                    </p:set>
                                    <p:anim calcmode="lin" valueType="num">
                                      <p:cBhvr additive="base">
                                        <p:cTn id="13" dur="500" fill="hold"/>
                                        <p:tgtEl>
                                          <p:spTgt spid="143367"/>
                                        </p:tgtEl>
                                        <p:attrNameLst>
                                          <p:attrName>ppt_x</p:attrName>
                                        </p:attrNameLst>
                                      </p:cBhvr>
                                      <p:tavLst>
                                        <p:tav tm="0">
                                          <p:val>
                                            <p:strVal val="0-#ppt_w/2"/>
                                          </p:val>
                                        </p:tav>
                                        <p:tav tm="100000">
                                          <p:val>
                                            <p:strVal val="#ppt_x"/>
                                          </p:val>
                                        </p:tav>
                                      </p:tavLst>
                                    </p:anim>
                                    <p:anim calcmode="lin" valueType="num">
                                      <p:cBhvr additive="base">
                                        <p:cTn id="14" dur="500" fill="hold"/>
                                        <p:tgtEl>
                                          <p:spTgt spid="14336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368"/>
                                        </p:tgtEl>
                                        <p:attrNameLst>
                                          <p:attrName>style.visibility</p:attrName>
                                        </p:attrNameLst>
                                      </p:cBhvr>
                                      <p:to>
                                        <p:strVal val="visible"/>
                                      </p:to>
                                    </p:set>
                                    <p:anim calcmode="lin" valueType="num">
                                      <p:cBhvr additive="base">
                                        <p:cTn id="19" dur="500" fill="hold"/>
                                        <p:tgtEl>
                                          <p:spTgt spid="143368"/>
                                        </p:tgtEl>
                                        <p:attrNameLst>
                                          <p:attrName>ppt_x</p:attrName>
                                        </p:attrNameLst>
                                      </p:cBhvr>
                                      <p:tavLst>
                                        <p:tav tm="0">
                                          <p:val>
                                            <p:strVal val="0-#ppt_w/2"/>
                                          </p:val>
                                        </p:tav>
                                        <p:tav tm="100000">
                                          <p:val>
                                            <p:strVal val="#ppt_x"/>
                                          </p:val>
                                        </p:tav>
                                      </p:tavLst>
                                    </p:anim>
                                    <p:anim calcmode="lin" valueType="num">
                                      <p:cBhvr additive="base">
                                        <p:cTn id="20" dur="500" fill="hold"/>
                                        <p:tgtEl>
                                          <p:spTgt spid="14336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369"/>
                                        </p:tgtEl>
                                        <p:attrNameLst>
                                          <p:attrName>style.visibility</p:attrName>
                                        </p:attrNameLst>
                                      </p:cBhvr>
                                      <p:to>
                                        <p:strVal val="visible"/>
                                      </p:to>
                                    </p:set>
                                    <p:anim calcmode="lin" valueType="num">
                                      <p:cBhvr additive="base">
                                        <p:cTn id="25" dur="500" fill="hold"/>
                                        <p:tgtEl>
                                          <p:spTgt spid="143369"/>
                                        </p:tgtEl>
                                        <p:attrNameLst>
                                          <p:attrName>ppt_x</p:attrName>
                                        </p:attrNameLst>
                                      </p:cBhvr>
                                      <p:tavLst>
                                        <p:tav tm="0">
                                          <p:val>
                                            <p:strVal val="#ppt_x"/>
                                          </p:val>
                                        </p:tav>
                                        <p:tav tm="100000">
                                          <p:val>
                                            <p:strVal val="#ppt_x"/>
                                          </p:val>
                                        </p:tav>
                                      </p:tavLst>
                                    </p:anim>
                                    <p:anim calcmode="lin" valueType="num">
                                      <p:cBhvr additive="base">
                                        <p:cTn id="26" dur="500" fill="hold"/>
                                        <p:tgtEl>
                                          <p:spTgt spid="14336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370">
                                            <p:txEl>
                                              <p:pRg st="0" end="0"/>
                                            </p:txEl>
                                          </p:spTgt>
                                        </p:tgtEl>
                                        <p:attrNameLst>
                                          <p:attrName>style.visibility</p:attrName>
                                        </p:attrNameLst>
                                      </p:cBhvr>
                                      <p:to>
                                        <p:strVal val="visible"/>
                                      </p:to>
                                    </p:set>
                                    <p:anim calcmode="lin" valueType="num">
                                      <p:cBhvr additive="base">
                                        <p:cTn id="31" dur="500" fill="hold"/>
                                        <p:tgtEl>
                                          <p:spTgt spid="14337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43363"/>
                                        </p:tgtEl>
                                        <p:attrNameLst>
                                          <p:attrName>style.visibility</p:attrName>
                                        </p:attrNameLst>
                                      </p:cBhvr>
                                      <p:to>
                                        <p:strVal val="visible"/>
                                      </p:to>
                                    </p:set>
                                    <p:animEffect transition="in" filter="box(in)">
                                      <p:cBhvr>
                                        <p:cTn id="37" dur="500"/>
                                        <p:tgtEl>
                                          <p:spTgt spid="143363"/>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43371"/>
                                        </p:tgtEl>
                                        <p:attrNameLst>
                                          <p:attrName>style.visibility</p:attrName>
                                        </p:attrNameLst>
                                      </p:cBhvr>
                                      <p:to>
                                        <p:strVal val="visible"/>
                                      </p:to>
                                    </p:set>
                                    <p:animEffect transition="in" filter="strips(downLeft)">
                                      <p:cBhvr>
                                        <p:cTn id="42" dur="500"/>
                                        <p:tgtEl>
                                          <p:spTgt spid="143371"/>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3372"/>
                                        </p:tgtEl>
                                        <p:attrNameLst>
                                          <p:attrName>style.visibility</p:attrName>
                                        </p:attrNameLst>
                                      </p:cBhvr>
                                      <p:to>
                                        <p:strVal val="visible"/>
                                      </p:to>
                                    </p:set>
                                    <p:anim calcmode="lin" valueType="num">
                                      <p:cBhvr additive="base">
                                        <p:cTn id="47" dur="500" fill="hold"/>
                                        <p:tgtEl>
                                          <p:spTgt spid="143372"/>
                                        </p:tgtEl>
                                        <p:attrNameLst>
                                          <p:attrName>ppt_x</p:attrName>
                                        </p:attrNameLst>
                                      </p:cBhvr>
                                      <p:tavLst>
                                        <p:tav tm="0">
                                          <p:val>
                                            <p:strVal val="#ppt_x"/>
                                          </p:val>
                                        </p:tav>
                                        <p:tav tm="100000">
                                          <p:val>
                                            <p:strVal val="#ppt_x"/>
                                          </p:val>
                                        </p:tav>
                                      </p:tavLst>
                                    </p:anim>
                                    <p:anim calcmode="lin" valueType="num">
                                      <p:cBhvr additive="base">
                                        <p:cTn id="48" dur="500" fill="hold"/>
                                        <p:tgtEl>
                                          <p:spTgt spid="14337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3373"/>
                                        </p:tgtEl>
                                        <p:attrNameLst>
                                          <p:attrName>style.visibility</p:attrName>
                                        </p:attrNameLst>
                                      </p:cBhvr>
                                      <p:to>
                                        <p:strVal val="visible"/>
                                      </p:to>
                                    </p:set>
                                    <p:anim calcmode="lin" valueType="num">
                                      <p:cBhvr additive="base">
                                        <p:cTn id="53" dur="500" fill="hold"/>
                                        <p:tgtEl>
                                          <p:spTgt spid="143373"/>
                                        </p:tgtEl>
                                        <p:attrNameLst>
                                          <p:attrName>ppt_x</p:attrName>
                                        </p:attrNameLst>
                                      </p:cBhvr>
                                      <p:tavLst>
                                        <p:tav tm="0">
                                          <p:val>
                                            <p:strVal val="#ppt_x"/>
                                          </p:val>
                                        </p:tav>
                                        <p:tav tm="100000">
                                          <p:val>
                                            <p:strVal val="#ppt_x"/>
                                          </p:val>
                                        </p:tav>
                                      </p:tavLst>
                                    </p:anim>
                                    <p:anim calcmode="lin" valueType="num">
                                      <p:cBhvr additive="base">
                                        <p:cTn id="54" dur="500" fill="hold"/>
                                        <p:tgtEl>
                                          <p:spTgt spid="14337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143364"/>
                                        </p:tgtEl>
                                        <p:attrNameLst>
                                          <p:attrName>style.visibility</p:attrName>
                                        </p:attrNameLst>
                                      </p:cBhvr>
                                      <p:to>
                                        <p:strVal val="visible"/>
                                      </p:to>
                                    </p:set>
                                    <p:animEffect transition="in" filter="box(in)">
                                      <p:cBhvr>
                                        <p:cTn id="59" dur="500"/>
                                        <p:tgtEl>
                                          <p:spTgt spid="143364"/>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143374"/>
                                        </p:tgtEl>
                                        <p:attrNameLst>
                                          <p:attrName>style.visibility</p:attrName>
                                        </p:attrNameLst>
                                      </p:cBhvr>
                                      <p:to>
                                        <p:strVal val="visible"/>
                                      </p:to>
                                    </p:set>
                                    <p:animEffect transition="in" filter="box(in)">
                                      <p:cBhvr>
                                        <p:cTn id="64" dur="500"/>
                                        <p:tgtEl>
                                          <p:spTgt spid="143374"/>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43375"/>
                                        </p:tgtEl>
                                        <p:attrNameLst>
                                          <p:attrName>style.visibility</p:attrName>
                                        </p:attrNameLst>
                                      </p:cBhvr>
                                      <p:to>
                                        <p:strVal val="visible"/>
                                      </p:to>
                                    </p:set>
                                    <p:anim calcmode="lin" valueType="num">
                                      <p:cBhvr additive="base">
                                        <p:cTn id="69" dur="500" fill="hold"/>
                                        <p:tgtEl>
                                          <p:spTgt spid="143375"/>
                                        </p:tgtEl>
                                        <p:attrNameLst>
                                          <p:attrName>ppt_x</p:attrName>
                                        </p:attrNameLst>
                                      </p:cBhvr>
                                      <p:tavLst>
                                        <p:tav tm="0">
                                          <p:val>
                                            <p:strVal val="#ppt_x"/>
                                          </p:val>
                                        </p:tav>
                                        <p:tav tm="100000">
                                          <p:val>
                                            <p:strVal val="#ppt_x"/>
                                          </p:val>
                                        </p:tav>
                                      </p:tavLst>
                                    </p:anim>
                                    <p:anim calcmode="lin" valueType="num">
                                      <p:cBhvr additive="base">
                                        <p:cTn id="70" dur="500" fill="hold"/>
                                        <p:tgtEl>
                                          <p:spTgt spid="143375"/>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43376"/>
                                        </p:tgtEl>
                                        <p:attrNameLst>
                                          <p:attrName>style.visibility</p:attrName>
                                        </p:attrNameLst>
                                      </p:cBhvr>
                                      <p:to>
                                        <p:strVal val="visible"/>
                                      </p:to>
                                    </p:set>
                                    <p:anim calcmode="lin" valueType="num">
                                      <p:cBhvr additive="base">
                                        <p:cTn id="75" dur="500" fill="hold"/>
                                        <p:tgtEl>
                                          <p:spTgt spid="143376"/>
                                        </p:tgtEl>
                                        <p:attrNameLst>
                                          <p:attrName>ppt_x</p:attrName>
                                        </p:attrNameLst>
                                      </p:cBhvr>
                                      <p:tavLst>
                                        <p:tav tm="0">
                                          <p:val>
                                            <p:strVal val="#ppt_x"/>
                                          </p:val>
                                        </p:tav>
                                        <p:tav tm="100000">
                                          <p:val>
                                            <p:strVal val="#ppt_x"/>
                                          </p:val>
                                        </p:tav>
                                      </p:tavLst>
                                    </p:anim>
                                    <p:anim calcmode="lin" valueType="num">
                                      <p:cBhvr additive="base">
                                        <p:cTn id="76" dur="500" fill="hold"/>
                                        <p:tgtEl>
                                          <p:spTgt spid="14337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43377"/>
                                        </p:tgtEl>
                                        <p:attrNameLst>
                                          <p:attrName>style.visibility</p:attrName>
                                        </p:attrNameLst>
                                      </p:cBhvr>
                                      <p:to>
                                        <p:strVal val="visible"/>
                                      </p:to>
                                    </p:set>
                                    <p:anim calcmode="lin" valueType="num">
                                      <p:cBhvr additive="base">
                                        <p:cTn id="79" dur="500" fill="hold"/>
                                        <p:tgtEl>
                                          <p:spTgt spid="143377"/>
                                        </p:tgtEl>
                                        <p:attrNameLst>
                                          <p:attrName>ppt_x</p:attrName>
                                        </p:attrNameLst>
                                      </p:cBhvr>
                                      <p:tavLst>
                                        <p:tav tm="0">
                                          <p:val>
                                            <p:strVal val="#ppt_x"/>
                                          </p:val>
                                        </p:tav>
                                        <p:tav tm="100000">
                                          <p:val>
                                            <p:strVal val="#ppt_x"/>
                                          </p:val>
                                        </p:tav>
                                      </p:tavLst>
                                    </p:anim>
                                    <p:anim calcmode="lin" valueType="num">
                                      <p:cBhvr additive="base">
                                        <p:cTn id="80" dur="500" fill="hold"/>
                                        <p:tgtEl>
                                          <p:spTgt spid="14337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5" presetClass="entr" presetSubtype="0" fill="hold" grpId="0" nodeType="clickEffect">
                                  <p:stCondLst>
                                    <p:cond delay="0"/>
                                  </p:stCondLst>
                                  <p:childTnLst>
                                    <p:set>
                                      <p:cBhvr>
                                        <p:cTn id="84" dur="1" fill="hold">
                                          <p:stCondLst>
                                            <p:cond delay="0"/>
                                          </p:stCondLst>
                                        </p:cTn>
                                        <p:tgtEl>
                                          <p:spTgt spid="143378"/>
                                        </p:tgtEl>
                                        <p:attrNameLst>
                                          <p:attrName>style.visibility</p:attrName>
                                        </p:attrNameLst>
                                      </p:cBhvr>
                                      <p:to>
                                        <p:strVal val="visible"/>
                                      </p:to>
                                    </p:set>
                                    <p:anim calcmode="lin" valueType="num">
                                      <p:cBhvr>
                                        <p:cTn id="85" dur="1000" fill="hold"/>
                                        <p:tgtEl>
                                          <p:spTgt spid="143378"/>
                                        </p:tgtEl>
                                        <p:attrNameLst>
                                          <p:attrName>ppt_w</p:attrName>
                                        </p:attrNameLst>
                                      </p:cBhvr>
                                      <p:tavLst>
                                        <p:tav tm="0">
                                          <p:val>
                                            <p:fltVal val="0"/>
                                          </p:val>
                                        </p:tav>
                                        <p:tav tm="100000">
                                          <p:val>
                                            <p:strVal val="#ppt_w"/>
                                          </p:val>
                                        </p:tav>
                                      </p:tavLst>
                                    </p:anim>
                                    <p:anim calcmode="lin" valueType="num">
                                      <p:cBhvr>
                                        <p:cTn id="86" dur="1000" fill="hold"/>
                                        <p:tgtEl>
                                          <p:spTgt spid="143378"/>
                                        </p:tgtEl>
                                        <p:attrNameLst>
                                          <p:attrName>ppt_h</p:attrName>
                                        </p:attrNameLst>
                                      </p:cBhvr>
                                      <p:tavLst>
                                        <p:tav tm="0">
                                          <p:val>
                                            <p:fltVal val="0"/>
                                          </p:val>
                                        </p:tav>
                                        <p:tav tm="100000">
                                          <p:val>
                                            <p:strVal val="#ppt_h"/>
                                          </p:val>
                                        </p:tav>
                                      </p:tavLst>
                                    </p:anim>
                                    <p:anim calcmode="lin" valueType="num">
                                      <p:cBhvr>
                                        <p:cTn id="87" dur="1000" fill="hold"/>
                                        <p:tgtEl>
                                          <p:spTgt spid="143378"/>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1433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9" fill="hold">
                      <p:stCondLst>
                        <p:cond delay="indefinite"/>
                      </p:stCondLst>
                      <p:childTnLst>
                        <p:par>
                          <p:cTn id="90" fill="hold">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143379"/>
                                        </p:tgtEl>
                                        <p:attrNameLst>
                                          <p:attrName>style.visibility</p:attrName>
                                        </p:attrNameLst>
                                      </p:cBhvr>
                                      <p:to>
                                        <p:strVal val="visible"/>
                                      </p:to>
                                    </p:set>
                                    <p:animEffect transition="in" filter="box(in)">
                                      <p:cBhvr>
                                        <p:cTn id="93" dur="500"/>
                                        <p:tgtEl>
                                          <p:spTgt spid="143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P spid="143364" grpId="0"/>
      <p:bldP spid="143366" grpId="0" animBg="1"/>
      <p:bldP spid="143367" grpId="0"/>
      <p:bldP spid="143368" grpId="0"/>
      <p:bldP spid="143369" grpId="0" animBg="1"/>
      <p:bldP spid="143371" grpId="0"/>
      <p:bldP spid="143372" grpId="0" animBg="1"/>
      <p:bldP spid="143373" grpId="0"/>
      <p:bldP spid="143374" grpId="0"/>
      <p:bldP spid="143375" grpId="0" animBg="1"/>
      <p:bldP spid="143376" grpId="0"/>
      <p:bldP spid="143377" grpId="0"/>
      <p:bldP spid="143378" grpId="0" animBg="1"/>
      <p:bldP spid="1433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8" descr="219"/>
          <p:cNvPicPr>
            <a:picLocks noChangeAspect="1" noChangeArrowheads="1"/>
          </p:cNvPicPr>
          <p:nvPr/>
        </p:nvPicPr>
        <p:blipFill>
          <a:blip r:embed="rId2"/>
          <a:srcRect/>
          <a:stretch>
            <a:fillRect/>
          </a:stretch>
        </p:blipFill>
        <p:spPr bwMode="auto">
          <a:xfrm>
            <a:off x="0" y="0"/>
            <a:ext cx="12293600" cy="6858000"/>
          </a:xfrm>
          <a:prstGeom prst="rect">
            <a:avLst/>
          </a:prstGeom>
          <a:noFill/>
          <a:ln w="9525">
            <a:noFill/>
            <a:miter lim="800000"/>
            <a:headEnd/>
            <a:tailEnd/>
          </a:ln>
        </p:spPr>
      </p:pic>
      <p:sp>
        <p:nvSpPr>
          <p:cNvPr id="390146" name="Text Box 2"/>
          <p:cNvSpPr txBox="1">
            <a:spLocks noChangeArrowheads="1"/>
          </p:cNvSpPr>
          <p:nvPr/>
        </p:nvSpPr>
        <p:spPr bwMode="auto">
          <a:xfrm>
            <a:off x="1007533" y="1358900"/>
            <a:ext cx="10752667" cy="2286000"/>
          </a:xfrm>
          <a:prstGeom prst="rect">
            <a:avLst/>
          </a:prstGeom>
          <a:noFill/>
          <a:ln w="9525">
            <a:noFill/>
            <a:miter lim="800000"/>
            <a:headEnd/>
            <a:tailEnd/>
          </a:ln>
        </p:spPr>
        <p:txBody>
          <a:bodyPr>
            <a:spAutoFit/>
          </a:bodyPr>
          <a:lstStyle/>
          <a:p>
            <a:pPr>
              <a:spcBef>
                <a:spcPct val="50000"/>
              </a:spcBef>
            </a:pPr>
            <a:r>
              <a:rPr lang="en-US" altLang="zh-CN" sz="3200" b="1">
                <a:solidFill>
                  <a:srgbClr val="7030A0"/>
                </a:solidFill>
              </a:rPr>
              <a:t>        </a:t>
            </a:r>
            <a:r>
              <a:rPr lang="zh-CN" altLang="en-US" sz="3200" b="1">
                <a:solidFill>
                  <a:srgbClr val="7030A0"/>
                </a:solidFill>
              </a:rPr>
              <a:t>那是一个幸运的人对一个不幸者的愧怍。</a:t>
            </a:r>
          </a:p>
          <a:p>
            <a:pPr>
              <a:spcBef>
                <a:spcPct val="50000"/>
              </a:spcBef>
            </a:pPr>
            <a:r>
              <a:rPr lang="zh-CN" altLang="en-US" sz="3200" b="1">
                <a:solidFill>
                  <a:srgbClr val="FF0000"/>
                </a:solidFill>
              </a:rPr>
              <a:t>        为什么作者觉得愧怍？假如你是作者，老王在生命最后的日子给你送来香油和鸡蛋时，你哪些地方会比杨绛做得更好？</a:t>
            </a:r>
          </a:p>
        </p:txBody>
      </p:sp>
      <p:sp>
        <p:nvSpPr>
          <p:cNvPr id="390147" name="Text Box 3"/>
          <p:cNvSpPr txBox="1">
            <a:spLocks noChangeArrowheads="1"/>
          </p:cNvSpPr>
          <p:nvPr/>
        </p:nvSpPr>
        <p:spPr bwMode="auto">
          <a:xfrm>
            <a:off x="1007533" y="3716338"/>
            <a:ext cx="10752667" cy="2308324"/>
          </a:xfrm>
          <a:prstGeom prst="rect">
            <a:avLst/>
          </a:prstGeom>
          <a:noFill/>
          <a:ln w="9525">
            <a:noFill/>
            <a:miter lim="800000"/>
            <a:headEnd/>
            <a:tailEnd/>
          </a:ln>
        </p:spPr>
        <p:txBody>
          <a:bodyPr>
            <a:spAutoFit/>
          </a:bodyPr>
          <a:lstStyle/>
          <a:p>
            <a:pPr>
              <a:spcBef>
                <a:spcPct val="50000"/>
              </a:spcBef>
            </a:pPr>
            <a:r>
              <a:rPr lang="en-US" altLang="zh-CN" sz="3600" b="1"/>
              <a:t>        </a:t>
            </a:r>
            <a:r>
              <a:rPr lang="zh-CN" altLang="en-US" sz="3600" b="1"/>
              <a:t>一个社会总有幸运者和不幸者，幸运者</a:t>
            </a:r>
            <a:r>
              <a:rPr lang="zh-CN" altLang="en-US" sz="3600" b="1">
                <a:solidFill>
                  <a:srgbClr val="FF0000"/>
                </a:solidFill>
              </a:rPr>
              <a:t>有责任关爱</a:t>
            </a:r>
            <a:r>
              <a:rPr lang="zh-CN" altLang="en-US" sz="3600" b="1"/>
              <a:t>不幸者，</a:t>
            </a:r>
            <a:r>
              <a:rPr lang="zh-CN" altLang="en-US" sz="3600" b="1">
                <a:solidFill>
                  <a:srgbClr val="FF0000"/>
                </a:solidFill>
              </a:rPr>
              <a:t>帮助改善他们的处境</a:t>
            </a:r>
            <a:r>
              <a:rPr lang="zh-CN" altLang="en-US" sz="3600" b="1"/>
              <a:t>。作者回想起来，觉得对老王的关爱还不够，还用钱“侮辱”他的一番好意，所以感到“愧怍”。</a:t>
            </a:r>
          </a:p>
        </p:txBody>
      </p:sp>
      <p:sp>
        <p:nvSpPr>
          <p:cNvPr id="25605" name="Text Box 4"/>
          <p:cNvSpPr txBox="1">
            <a:spLocks noChangeArrowheads="1"/>
          </p:cNvSpPr>
          <p:nvPr/>
        </p:nvSpPr>
        <p:spPr bwMode="auto">
          <a:xfrm>
            <a:off x="1295400" y="4941889"/>
            <a:ext cx="8161867" cy="579437"/>
          </a:xfrm>
          <a:prstGeom prst="rect">
            <a:avLst/>
          </a:prstGeom>
          <a:noFill/>
          <a:ln w="9525">
            <a:noFill/>
            <a:miter lim="800000"/>
            <a:headEnd/>
            <a:tailEnd/>
          </a:ln>
        </p:spPr>
        <p:txBody>
          <a:bodyPr>
            <a:spAutoFit/>
          </a:bodyPr>
          <a:lstStyle/>
          <a:p>
            <a:pPr>
              <a:spcBef>
                <a:spcPct val="50000"/>
              </a:spcBef>
            </a:pPr>
            <a:endParaRPr lang="zh-CN" altLang="zh-CN" sz="3200" b="1">
              <a:solidFill>
                <a:srgbClr val="008000"/>
              </a:solidFill>
              <a:latin typeface="华文隶书" pitchFamily="2" charset="-122"/>
              <a:ea typeface="华文隶书" pitchFamily="2" charset="-122"/>
            </a:endParaRPr>
          </a:p>
        </p:txBody>
      </p:sp>
      <p:sp>
        <p:nvSpPr>
          <p:cNvPr id="390149" name="Rectangle 5"/>
          <p:cNvSpPr>
            <a:spLocks noChangeArrowheads="1"/>
          </p:cNvSpPr>
          <p:nvPr/>
        </p:nvSpPr>
        <p:spPr bwMode="auto">
          <a:xfrm>
            <a:off x="912284" y="404814"/>
            <a:ext cx="7366119" cy="707886"/>
          </a:xfrm>
          <a:prstGeom prst="rect">
            <a:avLst/>
          </a:prstGeom>
          <a:solidFill>
            <a:schemeClr val="accent2"/>
          </a:solidFill>
          <a:ln w="9525">
            <a:noFill/>
            <a:miter lim="800000"/>
            <a:headEnd/>
            <a:tailEnd/>
          </a:ln>
        </p:spPr>
        <p:txBody>
          <a:bodyPr wrap="none">
            <a:spAutoFit/>
          </a:bodyPr>
          <a:lstStyle/>
          <a:p>
            <a:pPr>
              <a:spcBef>
                <a:spcPct val="50000"/>
              </a:spcBef>
            </a:pPr>
            <a:r>
              <a:rPr lang="zh-CN" altLang="en-US" sz="4000" b="1">
                <a:solidFill>
                  <a:srgbClr val="FF0066"/>
                </a:solidFill>
                <a:ea typeface="华文彩云" pitchFamily="2" charset="-122"/>
              </a:rPr>
              <a:t>揭示全文主旨的“</a:t>
            </a:r>
            <a:r>
              <a:rPr lang="zh-CN" altLang="en-US" sz="4000" b="1">
                <a:solidFill>
                  <a:srgbClr val="FF0000"/>
                </a:solidFill>
                <a:ea typeface="华文彩云" pitchFamily="2" charset="-122"/>
              </a:rPr>
              <a:t>文眼</a:t>
            </a:r>
            <a:r>
              <a:rPr lang="zh-CN" altLang="en-US" sz="4000" b="1">
                <a:solidFill>
                  <a:srgbClr val="FF0066"/>
                </a:solidFill>
                <a:ea typeface="华文彩云" pitchFamily="2" charset="-122"/>
              </a:rPr>
              <a:t>”的句子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90149"/>
                                        </p:tgtEl>
                                        <p:attrNameLst>
                                          <p:attrName>style.visibility</p:attrName>
                                        </p:attrNameLst>
                                      </p:cBhvr>
                                      <p:to>
                                        <p:strVal val="visible"/>
                                      </p:to>
                                    </p:set>
                                    <p:anim calcmode="lin" valueType="num">
                                      <p:cBhvr additive="base">
                                        <p:cTn id="7" dur="500" fill="hold"/>
                                        <p:tgtEl>
                                          <p:spTgt spid="390149"/>
                                        </p:tgtEl>
                                        <p:attrNameLst>
                                          <p:attrName>ppt_x</p:attrName>
                                        </p:attrNameLst>
                                      </p:cBhvr>
                                      <p:tavLst>
                                        <p:tav tm="0">
                                          <p:val>
                                            <p:strVal val="#ppt_x"/>
                                          </p:val>
                                        </p:tav>
                                        <p:tav tm="100000">
                                          <p:val>
                                            <p:strVal val="#ppt_x"/>
                                          </p:val>
                                        </p:tav>
                                      </p:tavLst>
                                    </p:anim>
                                    <p:anim calcmode="lin" valueType="num">
                                      <p:cBhvr additive="base">
                                        <p:cTn id="8" dur="500" fill="hold"/>
                                        <p:tgtEl>
                                          <p:spTgt spid="39014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lt">
                                    <p:tmAbs val="75"/>
                                  </p:iterate>
                                  <p:childTnLst>
                                    <p:set>
                                      <p:cBhvr>
                                        <p:cTn id="12" dur="1" fill="hold">
                                          <p:stCondLst>
                                            <p:cond delay="74"/>
                                          </p:stCondLst>
                                        </p:cTn>
                                        <p:tgtEl>
                                          <p:spTgt spid="3901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90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6" grpId="0"/>
      <p:bldP spid="390147" grpId="0"/>
      <p:bldP spid="3901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zh-CN" altLang="en-US" b="1" smtClean="0"/>
              <a:t>内容主旨</a:t>
            </a:r>
          </a:p>
        </p:txBody>
      </p:sp>
      <p:sp>
        <p:nvSpPr>
          <p:cNvPr id="26627" name="Rectangle 3"/>
          <p:cNvSpPr>
            <a:spLocks noGrp="1" noChangeArrowheads="1"/>
          </p:cNvSpPr>
          <p:nvPr>
            <p:ph idx="1"/>
          </p:nvPr>
        </p:nvSpPr>
        <p:spPr>
          <a:xfrm>
            <a:off x="609600" y="1600201"/>
            <a:ext cx="8942917" cy="4525963"/>
          </a:xfrm>
        </p:spPr>
        <p:txBody>
          <a:bodyPr>
            <a:normAutofit/>
          </a:bodyPr>
          <a:lstStyle/>
          <a:p>
            <a:r>
              <a:rPr lang="zh-CN" altLang="en-US" sz="3600" b="1" dirty="0" smtClean="0">
                <a:solidFill>
                  <a:srgbClr val="FF0066"/>
                </a:solidFill>
              </a:rPr>
              <a:t>这篇散文以“我”与老王的交往为</a:t>
            </a:r>
            <a:r>
              <a:rPr lang="zh-CN" altLang="en-US" sz="3600" b="1" dirty="0" smtClean="0">
                <a:solidFill>
                  <a:srgbClr val="0033CC"/>
                </a:solidFill>
              </a:rPr>
              <a:t>线索</a:t>
            </a:r>
            <a:r>
              <a:rPr lang="zh-CN" altLang="en-US" sz="3600" b="1" dirty="0" smtClean="0">
                <a:solidFill>
                  <a:srgbClr val="FF0066"/>
                </a:solidFill>
              </a:rPr>
              <a:t>，</a:t>
            </a:r>
            <a:r>
              <a:rPr lang="zh-CN" altLang="en-US" sz="3600" b="1" dirty="0" smtClean="0">
                <a:solidFill>
                  <a:srgbClr val="0033CC"/>
                </a:solidFill>
              </a:rPr>
              <a:t>回忆</a:t>
            </a:r>
            <a:r>
              <a:rPr lang="zh-CN" altLang="en-US" sz="3600" b="1" dirty="0" smtClean="0">
                <a:solidFill>
                  <a:srgbClr val="FF0066"/>
                </a:solidFill>
              </a:rPr>
              <a:t>了老王的几个生活片段，</a:t>
            </a:r>
            <a:r>
              <a:rPr lang="zh-CN" altLang="en-US" sz="3600" b="1" dirty="0" smtClean="0">
                <a:solidFill>
                  <a:srgbClr val="0033CC"/>
                </a:solidFill>
              </a:rPr>
              <a:t>刻画</a:t>
            </a:r>
            <a:r>
              <a:rPr lang="zh-CN" altLang="en-US" sz="3600" b="1" dirty="0" smtClean="0">
                <a:solidFill>
                  <a:srgbClr val="FF0066"/>
                </a:solidFill>
              </a:rPr>
              <a:t>了一个穷苦卑微但又心地善良、老实厚道的人物形象，</a:t>
            </a:r>
            <a:r>
              <a:rPr lang="zh-CN" altLang="en-US" sz="3600" b="1" dirty="0" smtClean="0">
                <a:solidFill>
                  <a:srgbClr val="0033CC"/>
                </a:solidFill>
              </a:rPr>
              <a:t>表达</a:t>
            </a:r>
            <a:r>
              <a:rPr lang="zh-CN" altLang="en-US" sz="3600" b="1" dirty="0" smtClean="0">
                <a:solidFill>
                  <a:srgbClr val="FF0066"/>
                </a:solidFill>
              </a:rPr>
              <a:t>了作者一家对老王那样的不幸者给予的关心、同情和尊重，</a:t>
            </a:r>
            <a:r>
              <a:rPr lang="zh-CN" altLang="en-US" sz="3600" b="1" dirty="0" smtClean="0">
                <a:solidFill>
                  <a:srgbClr val="0033CC"/>
                </a:solidFill>
              </a:rPr>
              <a:t>同时也含蓄地提出了“关怀不幸者”这一社会问题（</a:t>
            </a:r>
            <a:r>
              <a:rPr lang="zh-CN" altLang="en-US" sz="3600" b="1" dirty="0" smtClean="0">
                <a:solidFill>
                  <a:srgbClr val="FF0000"/>
                </a:solidFill>
              </a:rPr>
              <a:t>升华</a:t>
            </a:r>
            <a:r>
              <a:rPr lang="zh-CN" altLang="en-US" sz="3600" b="1" dirty="0" smtClean="0">
                <a:solidFill>
                  <a:srgbClr val="0033CC"/>
                </a:solidFill>
              </a:rPr>
              <a:t>）</a:t>
            </a:r>
            <a:r>
              <a:rPr lang="zh-CN" altLang="en-US" sz="3600" b="1" dirty="0" smtClean="0">
                <a:solidFill>
                  <a:srgbClr val="FF0066"/>
                </a:solidFill>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343535" y="1350645"/>
            <a:ext cx="11504295" cy="3138170"/>
          </a:xfrm>
          <a:prstGeom prst="rect">
            <a:avLst/>
          </a:prstGeom>
          <a:noFill/>
        </p:spPr>
        <p:txBody>
          <a:bodyPr wrap="square" rtlCol="0" anchor="t">
            <a:spAutoFit/>
          </a:bodyPr>
          <a:lstStyle/>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1.</a:t>
            </a:r>
            <a:r>
              <a:rPr lang="zh-CN" altLang="en-US" sz="3000" b="1">
                <a:latin typeface="宋体" panose="02010600030101010101" pitchFamily="2" charset="-122"/>
                <a:ea typeface="宋体" panose="02010600030101010101" pitchFamily="2" charset="-122"/>
                <a:cs typeface="宋体" panose="02010600030101010101" pitchFamily="2" charset="-122"/>
              </a:rPr>
              <a:t>任务一：下面是某同学在阅读课文时写下的批注。请你仿照示例</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选择你最认同的两个词语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做详细的批注</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思考探究一</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【批注】①穷苦 ②命运 ③平等 ④尊重 ⑤同情 ⑥人道主义关怀</a:t>
            </a:r>
          </a:p>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【示例】我选①</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结合课文第4段内容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荒僻的小胡同</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破破落落的大院</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塌败的小屋</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我感受到老王的</a:t>
            </a:r>
            <a:r>
              <a:rPr lang="zh-CN" altLang="en-US" sz="3000" b="1" u="sng">
                <a:latin typeface="宋体" panose="02010600030101010101" pitchFamily="2" charset="-122"/>
                <a:ea typeface="宋体" panose="02010600030101010101" pitchFamily="2" charset="-122"/>
                <a:cs typeface="宋体" panose="02010600030101010101" pitchFamily="2" charset="-122"/>
              </a:rPr>
              <a:t>居住条件很不好</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而且这么差的地方也不是他的家</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体现出一种没有家的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穷苦</a:t>
            </a:r>
            <a:r>
              <a:rPr lang="zh-CN" altLang="en-US" sz="3000" b="1">
                <a:latin typeface="宋体" panose="02010600030101010101" pitchFamily="2" charset="-122"/>
                <a:ea typeface="宋体" panose="02010600030101010101" pitchFamily="2" charset="-122"/>
                <a:cs typeface="宋体" panose="02010600030101010101" pitchFamily="2" charset="-122"/>
              </a:rPr>
              <a:t>。</a:t>
            </a:r>
          </a:p>
        </p:txBody>
      </p:sp>
      <p:grpSp>
        <p:nvGrpSpPr>
          <p:cNvPr id="7" name="组合 6"/>
          <p:cNvGrpSpPr/>
          <p:nvPr/>
        </p:nvGrpSpPr>
        <p:grpSpPr>
          <a:xfrm>
            <a:off x="428564" y="469043"/>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p>
          </p:txBody>
        </p:sp>
      </p:grpSp>
      <p:sp>
        <p:nvSpPr>
          <p:cNvPr id="4" name="文本框 3"/>
          <p:cNvSpPr txBox="1"/>
          <p:nvPr/>
        </p:nvSpPr>
        <p:spPr>
          <a:xfrm>
            <a:off x="343535" y="4586605"/>
            <a:ext cx="11504295" cy="1106805"/>
          </a:xfrm>
          <a:prstGeom prst="rect">
            <a:avLst/>
          </a:prstGeom>
          <a:noFill/>
        </p:spPr>
        <p:txBody>
          <a:bodyPr wrap="square" rtlCol="0" anchor="t">
            <a:spAutoFit/>
          </a:bodyPr>
          <a:lstStyle/>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②</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2</a:t>
            </a:r>
            <a:r>
              <a:rPr lang="zh-CN" altLang="en-US" sz="3000" b="1">
                <a:latin typeface="宋体" panose="02010600030101010101" pitchFamily="2" charset="-122"/>
                <a:ea typeface="宋体" panose="02010600030101010101" pitchFamily="2" charset="-122"/>
                <a:cs typeface="宋体" panose="02010600030101010101" pitchFamily="2" charset="-122"/>
              </a:rPr>
              <a:t>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有个哥哥</a:t>
            </a:r>
            <a:r>
              <a:rPr lang="en-US" altLang="zh-CN" sz="3000" b="1">
                <a:uFillTx/>
                <a:ea typeface="SimSun-ExtB" panose="02010609060101010101" charset="-122"/>
                <a:cs typeface="+mj-cs"/>
                <a:sym typeface="宋体" panose="02010600030101010101" pitchFamily="2" charset="-122"/>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死了</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有两个侄儿</a:t>
            </a:r>
            <a:r>
              <a:rPr lang="en-US" altLang="zh-CN" sz="3000" b="1">
                <a:uFillTx/>
                <a:ea typeface="SimSun-ExtB" panose="02010609060101010101" charset="-122"/>
                <a:cs typeface="+mj-cs"/>
                <a:sym typeface="宋体" panose="02010600030101010101" pitchFamily="2" charset="-122"/>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没出息</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老王的</a:t>
            </a:r>
            <a:r>
              <a:rPr lang="zh-CN" altLang="en-US" sz="3000" b="1" u="sng">
                <a:solidFill>
                  <a:srgbClr val="FF0000"/>
                </a:solidFill>
                <a:uFillTx/>
                <a:ea typeface="SimSun-ExtB" panose="02010609060101010101" charset="-122"/>
                <a:cs typeface="+mj-cs"/>
                <a:sym typeface="宋体" panose="02010600030101010101" pitchFamily="2" charset="-122"/>
              </a:rPr>
              <a:t>孤独无亲</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感受到他</a:t>
            </a:r>
            <a:r>
              <a:rPr lang="zh-CN" altLang="en-US" sz="3000" b="1" u="sng">
                <a:solidFill>
                  <a:srgbClr val="FF0000"/>
                </a:solidFill>
                <a:uFillTx/>
                <a:ea typeface="SimSun-ExtB" panose="02010609060101010101" charset="-122"/>
                <a:cs typeface="+mj-cs"/>
                <a:sym typeface="宋体" panose="02010600030101010101" pitchFamily="2" charset="-122"/>
              </a:rPr>
              <a:t>命运的不幸</a:t>
            </a:r>
            <a:r>
              <a:rPr lang="zh-CN" altLang="en-US" sz="3000" b="1">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146" name="矩形 1"/>
          <p:cNvSpPr>
            <a:spLocks noChangeArrowheads="1"/>
          </p:cNvSpPr>
          <p:nvPr/>
        </p:nvSpPr>
        <p:spPr bwMode="auto">
          <a:xfrm>
            <a:off x="1207770" y="1743075"/>
            <a:ext cx="10160635" cy="278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25000"/>
              </a:lnSpc>
              <a:spcBef>
                <a:spcPts val="0"/>
              </a:spcBef>
              <a:spcAft>
                <a:spcPts val="0"/>
              </a:spcAft>
            </a:pPr>
            <a:r>
              <a:rPr lang="en-US" altLang="zh-CN" sz="2800" b="1" dirty="0" smtClean="0">
                <a:solidFill>
                  <a:schemeClr val="tx1"/>
                </a:solidFill>
                <a:latin typeface="新宋体" panose="02010609030101010101" pitchFamily="49" charset="-122"/>
                <a:ea typeface="新宋体" panose="02010609030101010101" pitchFamily="49" charset="-122"/>
              </a:rPr>
              <a:t>1</a:t>
            </a:r>
            <a:r>
              <a:rPr lang="en-US" altLang="zh-CN" sz="2800" b="1" dirty="0">
                <a:solidFill>
                  <a:schemeClr val="tx1"/>
                </a:solidFill>
                <a:latin typeface="新宋体" panose="02010609030101010101" pitchFamily="49" charset="-122"/>
                <a:ea typeface="新宋体" panose="02010609030101010101" pitchFamily="49" charset="-122"/>
              </a:rPr>
              <a:t>.</a:t>
            </a:r>
            <a:r>
              <a:rPr lang="zh-CN" altLang="zh-CN" sz="2800" b="1" dirty="0">
                <a:solidFill>
                  <a:schemeClr val="tx1"/>
                </a:solidFill>
                <a:latin typeface="新宋体" panose="02010609030101010101" pitchFamily="49" charset="-122"/>
                <a:ea typeface="新宋体" panose="02010609030101010101" pitchFamily="49" charset="-122"/>
              </a:rPr>
              <a:t>细读课文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体</a:t>
            </a:r>
            <a:r>
              <a:rPr lang="zh-CN" altLang="en-US" sz="2800" b="1" dirty="0" smtClean="0">
                <a:solidFill>
                  <a:schemeClr val="tx1"/>
                </a:solidFill>
                <a:latin typeface="新宋体" panose="02010609030101010101" pitchFamily="49" charset="-122"/>
                <a:ea typeface="新宋体" panose="02010609030101010101" pitchFamily="49" charset="-122"/>
              </a:rPr>
              <a:t>会作者一家与老王之间的珍贵情谊</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理解老王身上闪耀的人性之美。</a:t>
            </a:r>
            <a:endParaRPr lang="zh-CN" altLang="zh-CN" sz="2800" b="1" dirty="0">
              <a:solidFill>
                <a:schemeClr val="tx1"/>
              </a:solidFill>
              <a:latin typeface="新宋体" panose="02010609030101010101" pitchFamily="49" charset="-122"/>
              <a:ea typeface="新宋体" panose="02010609030101010101" pitchFamily="49" charset="-122"/>
            </a:endParaRPr>
          </a:p>
          <a:p>
            <a:pPr algn="just">
              <a:lnSpc>
                <a:spcPct val="125000"/>
              </a:lnSpc>
              <a:spcBef>
                <a:spcPts val="0"/>
              </a:spcBef>
              <a:spcAft>
                <a:spcPts val="0"/>
              </a:spcAft>
            </a:pPr>
            <a:r>
              <a:rPr lang="en-US" altLang="zh-CN" sz="2800" b="1" dirty="0" smtClean="0">
                <a:solidFill>
                  <a:schemeClr val="tx1"/>
                </a:solidFill>
                <a:latin typeface="新宋体" panose="02010609030101010101" pitchFamily="49" charset="-122"/>
                <a:ea typeface="新宋体" panose="02010609030101010101" pitchFamily="49" charset="-122"/>
              </a:rPr>
              <a:t>2.</a:t>
            </a:r>
            <a:r>
              <a:rPr lang="zh-CN" altLang="en-US" sz="2800" b="1" dirty="0" smtClean="0">
                <a:solidFill>
                  <a:schemeClr val="tx1"/>
                </a:solidFill>
                <a:latin typeface="新宋体" panose="02010609030101010101" pitchFamily="49" charset="-122"/>
                <a:ea typeface="新宋体" panose="02010609030101010101" pitchFamily="49" charset="-122"/>
              </a:rPr>
              <a:t>结合时代背景</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解读老王临终前赠送香油和鸡蛋的丰富内涵。 </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just">
              <a:lnSpc>
                <a:spcPct val="125000"/>
              </a:lnSpc>
              <a:spcBef>
                <a:spcPts val="0"/>
              </a:spcBef>
              <a:spcAft>
                <a:spcPts val="0"/>
              </a:spcAft>
            </a:pPr>
            <a:r>
              <a:rPr lang="en-US" sz="2800" b="1" dirty="0" smtClean="0">
                <a:solidFill>
                  <a:schemeClr val="tx1"/>
                </a:solidFill>
                <a:latin typeface="新宋体" panose="02010609030101010101" pitchFamily="49" charset="-122"/>
                <a:ea typeface="新宋体" panose="02010609030101010101" pitchFamily="49" charset="-122"/>
              </a:rPr>
              <a:t>3</a:t>
            </a:r>
            <a:r>
              <a:rPr lang="en-US" altLang="zh-CN" sz="2800" b="1" dirty="0" smtClean="0">
                <a:solidFill>
                  <a:schemeClr val="tx1"/>
                </a:solidFill>
                <a:latin typeface="新宋体" panose="02010609030101010101" pitchFamily="49" charset="-122"/>
                <a:ea typeface="新宋体" panose="02010609030101010101" pitchFamily="49" charset="-122"/>
              </a:rPr>
              <a:t>.</a:t>
            </a:r>
            <a:r>
              <a:rPr lang="zh-CN" altLang="en-US" sz="2800" b="1" dirty="0" smtClean="0">
                <a:solidFill>
                  <a:schemeClr val="tx1"/>
                </a:solidFill>
                <a:latin typeface="新宋体" panose="02010609030101010101" pitchFamily="49" charset="-122"/>
                <a:ea typeface="新宋体" panose="02010609030101010101" pitchFamily="49" charset="-122"/>
              </a:rPr>
              <a:t>探究作者对老王心怀</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“愧怍”</a:t>
            </a:r>
            <a:r>
              <a:rPr lang="zh-CN" altLang="en-US" sz="2800" b="1" dirty="0" smtClean="0">
                <a:solidFill>
                  <a:schemeClr val="tx1"/>
                </a:solidFill>
                <a:latin typeface="新宋体" panose="02010609030101010101" pitchFamily="49" charset="-122"/>
                <a:ea typeface="新宋体" panose="02010609030101010101" pitchFamily="49" charset="-122"/>
              </a:rPr>
              <a:t>的深刻原因</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体会作者在平和语调中流露出的叹惋和感伤</a:t>
            </a:r>
            <a:r>
              <a:rPr lang="zh-CN" altLang="zh-CN" sz="2800" b="1" dirty="0" smtClean="0">
                <a:solidFill>
                  <a:schemeClr val="tx1"/>
                </a:solidFill>
                <a:latin typeface="新宋体" panose="02010609030101010101" pitchFamily="49" charset="-122"/>
                <a:ea typeface="新宋体" panose="02010609030101010101" pitchFamily="49" charset="-122"/>
              </a:rPr>
              <a:t>。</a:t>
            </a:r>
          </a:p>
        </p:txBody>
      </p:sp>
      <p:grpSp>
        <p:nvGrpSpPr>
          <p:cNvPr id="4" name="组合 3"/>
          <p:cNvGrpSpPr/>
          <p:nvPr/>
        </p:nvGrpSpPr>
        <p:grpSpPr>
          <a:xfrm>
            <a:off x="796107" y="47935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501015" y="691515"/>
            <a:ext cx="11504295" cy="1614805"/>
          </a:xfrm>
          <a:prstGeom prst="rect">
            <a:avLst/>
          </a:prstGeom>
          <a:noFill/>
        </p:spPr>
        <p:txBody>
          <a:bodyPr wrap="square" rtlCol="0" anchor="t">
            <a:spAutoFit/>
          </a:bodyPr>
          <a:lstStyle/>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③④</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1</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en-US" altLang="zh-CN" sz="3000" b="1">
                <a:latin typeface="宋体" panose="02010600030101010101" pitchFamily="2" charset="-122"/>
                <a:ea typeface="宋体" panose="02010600030101010101" pitchFamily="2" charset="-122"/>
                <a:cs typeface="宋体" panose="02010600030101010101" pitchFamily="2" charset="-122"/>
              </a:rPr>
              <a:t>5</a:t>
            </a:r>
            <a:r>
              <a:rPr lang="zh-CN" altLang="en-US" sz="3000" b="1">
                <a:latin typeface="宋体" panose="02010600030101010101" pitchFamily="2" charset="-122"/>
                <a:ea typeface="宋体" panose="02010600030101010101" pitchFamily="2" charset="-122"/>
                <a:cs typeface="宋体" panose="02010600030101010101" pitchFamily="2" charset="-122"/>
              </a:rPr>
              <a:t>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常坐老王的三轮</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车费减半</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p>
          <a:p>
            <a:pPr>
              <a:lnSpc>
                <a:spcPct val="110000"/>
              </a:lnSpc>
              <a:spcBef>
                <a:spcPts val="0"/>
              </a:spcBef>
              <a:spcAft>
                <a:spcPts val="0"/>
              </a:spcAft>
            </a:pP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当然不要</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老王</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渴望得到一种平等的尊重</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而作者确实要比别人尊重他</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但是也不完全平等</a:t>
            </a:r>
            <a:r>
              <a:rPr lang="zh-CN" altLang="en-US" sz="3000" b="1">
                <a:latin typeface="宋体" panose="02010600030101010101" pitchFamily="2" charset="-122"/>
                <a:ea typeface="宋体" panose="02010600030101010101" pitchFamily="2" charset="-122"/>
                <a:cs typeface="宋体" panose="02010600030101010101" pitchFamily="2" charset="-122"/>
              </a:rPr>
              <a:t>。</a:t>
            </a:r>
          </a:p>
        </p:txBody>
      </p:sp>
      <p:sp>
        <p:nvSpPr>
          <p:cNvPr id="7" name="文本框 6"/>
          <p:cNvSpPr txBox="1"/>
          <p:nvPr/>
        </p:nvSpPr>
        <p:spPr>
          <a:xfrm>
            <a:off x="501015" y="2725420"/>
            <a:ext cx="11504295" cy="1106805"/>
          </a:xfrm>
          <a:prstGeom prst="rect">
            <a:avLst/>
          </a:prstGeom>
          <a:noFill/>
        </p:spPr>
        <p:txBody>
          <a:bodyPr wrap="square" rtlCol="0" anchor="t">
            <a:spAutoFit/>
          </a:bodyPr>
          <a:lstStyle/>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⑤</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6</a:t>
            </a:r>
            <a:r>
              <a:rPr lang="zh-CN" altLang="en-US" sz="3000" b="1">
                <a:latin typeface="宋体" panose="02010600030101010101" pitchFamily="2" charset="-122"/>
                <a:ea typeface="宋体" panose="02010600030101010101" pitchFamily="2" charset="-122"/>
                <a:cs typeface="宋体" panose="02010600030101010101" pitchFamily="2" charset="-122"/>
              </a:rPr>
              <a:t>段内容和老王送香油鸡蛋的片段</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我一定要给他钱</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我不是要钱</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作者对老王的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同情</a:t>
            </a:r>
            <a:r>
              <a:rPr lang="zh-CN" altLang="en-US" sz="3000" b="1">
                <a:latin typeface="宋体" panose="02010600030101010101" pitchFamily="2" charset="-122"/>
                <a:ea typeface="宋体" panose="02010600030101010101" pitchFamily="2" charset="-122"/>
                <a:cs typeface="宋体" panose="02010600030101010101" pitchFamily="2" charset="-122"/>
              </a:rPr>
              <a:t>。</a:t>
            </a:r>
          </a:p>
        </p:txBody>
      </p:sp>
      <p:sp>
        <p:nvSpPr>
          <p:cNvPr id="8" name="文本框 7"/>
          <p:cNvSpPr txBox="1"/>
          <p:nvPr/>
        </p:nvSpPr>
        <p:spPr>
          <a:xfrm>
            <a:off x="501015" y="4333240"/>
            <a:ext cx="11504295" cy="1106805"/>
          </a:xfrm>
          <a:prstGeom prst="rect">
            <a:avLst/>
          </a:prstGeom>
          <a:noFill/>
        </p:spPr>
        <p:txBody>
          <a:bodyPr wrap="square" rtlCol="0" anchor="t">
            <a:spAutoFit/>
          </a:bodyPr>
          <a:lstStyle/>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⑥</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结合课文结尾</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不幸者</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愧怍</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作者作为知识分子对自己内心的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反省</a:t>
            </a:r>
            <a:r>
              <a:rPr lang="en-US" altLang="zh-CN" sz="3000" b="1">
                <a:uFillTx/>
                <a:ea typeface="SimSun-ExtB" panose="02010609060101010101" charset="-122"/>
                <a:cs typeface="+mj-cs"/>
                <a:sym typeface="宋体" panose="02010600030101010101" pitchFamily="2" charset="-122"/>
              </a:rPr>
              <a:t>,</a:t>
            </a:r>
            <a:r>
              <a:rPr lang="zh-CN" altLang="en-US" sz="3000" b="1" u="sng">
                <a:latin typeface="宋体" panose="02010600030101010101" pitchFamily="2" charset="-122"/>
                <a:ea typeface="宋体" panose="02010600030101010101" pitchFamily="2" charset="-122"/>
                <a:cs typeface="宋体" panose="02010600030101010101" pitchFamily="2" charset="-122"/>
              </a:rPr>
              <a:t>充满</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人道主义关怀</a:t>
            </a:r>
            <a:r>
              <a:rPr lang="zh-CN" altLang="en-US" sz="3000" b="1">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342900" y="427355"/>
            <a:ext cx="11504295" cy="1106805"/>
          </a:xfrm>
          <a:prstGeom prst="rect">
            <a:avLst/>
          </a:prstGeom>
          <a:noFill/>
        </p:spPr>
        <p:txBody>
          <a:bodyPr wrap="square" rtlCol="0" anchor="t">
            <a:spAutoFit/>
          </a:bodyPr>
          <a:lstStyle/>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2.</a:t>
            </a:r>
            <a:r>
              <a:rPr sz="3000" b="1">
                <a:latin typeface="宋体" panose="02010600030101010101" pitchFamily="2" charset="-122"/>
                <a:ea typeface="宋体" panose="02010600030101010101" pitchFamily="2" charset="-122"/>
                <a:cs typeface="宋体" panose="02010600030101010101" pitchFamily="2" charset="-122"/>
              </a:rPr>
              <a:t>文中多次提到</a:t>
            </a:r>
            <a:r>
              <a:rPr lang="en-US" altLang="zh-CN" sz="3000" b="1">
                <a:uFillTx/>
                <a:ea typeface="SimSun-ExtB" panose="02010609060101010101" charset="-122"/>
                <a:cs typeface="+mj-cs"/>
                <a:sym typeface="宋体" panose="02010600030101010101" pitchFamily="2" charset="-122"/>
              </a:rPr>
              <a:t>“我”</a:t>
            </a:r>
            <a:r>
              <a:rPr sz="3000" b="1">
                <a:latin typeface="宋体" panose="02010600030101010101" pitchFamily="2" charset="-122"/>
                <a:ea typeface="宋体" panose="02010600030101010101" pitchFamily="2" charset="-122"/>
                <a:cs typeface="宋体" panose="02010600030101010101" pitchFamily="2" charset="-122"/>
              </a:rPr>
              <a:t>付钱给老王</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找出相关的语句</a:t>
            </a:r>
            <a:r>
              <a:rPr lang="en-US" altLang="zh-CN" sz="3000" b="1">
                <a:uFillTx/>
                <a:ea typeface="SimSun-ExtB" panose="02010609060101010101" charset="-122"/>
                <a:cs typeface="+mj-cs"/>
                <a:sym typeface="宋体" panose="02010600030101010101" pitchFamily="2" charset="-122"/>
              </a:rPr>
              <a:t>,</a:t>
            </a:r>
            <a:r>
              <a:rPr lang="zh-CN" sz="3000" b="1">
                <a:latin typeface="宋体" panose="02010600030101010101" pitchFamily="2" charset="-122"/>
                <a:ea typeface="宋体" panose="02010600030101010101" pitchFamily="2" charset="-122"/>
                <a:cs typeface="宋体" panose="02010600030101010101" pitchFamily="2" charset="-122"/>
              </a:rPr>
              <a:t>想一想</a:t>
            </a:r>
            <a:r>
              <a:rPr sz="3000" b="1">
                <a:latin typeface="宋体" panose="02010600030101010101" pitchFamily="2" charset="-122"/>
                <a:ea typeface="宋体" panose="02010600030101010101" pitchFamily="2" charset="-122"/>
                <a:cs typeface="宋体" panose="02010600030101010101" pitchFamily="2" charset="-122"/>
              </a:rPr>
              <a:t>：在</a:t>
            </a:r>
            <a:r>
              <a:rPr lang="en-US" altLang="zh-CN" sz="3000" b="1">
                <a:uFillTx/>
                <a:ea typeface="SimSun-ExtB" panose="02010609060101010101" charset="-122"/>
                <a:cs typeface="+mj-cs"/>
                <a:sym typeface="宋体" panose="02010600030101010101" pitchFamily="2" charset="-122"/>
              </a:rPr>
              <a:t>“我”</a:t>
            </a:r>
            <a:r>
              <a:rPr sz="3000" b="1">
                <a:latin typeface="宋体" panose="02010600030101010101" pitchFamily="2" charset="-122"/>
                <a:ea typeface="宋体" panose="02010600030101010101" pitchFamily="2" charset="-122"/>
                <a:cs typeface="宋体" panose="02010600030101010101" pitchFamily="2" charset="-122"/>
              </a:rPr>
              <a:t>和老王的交往中</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钱起到了什么作用</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思考探究二</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24579" name="内容占位符 3"/>
          <p:cNvSpPr txBox="1"/>
          <p:nvPr/>
        </p:nvSpPr>
        <p:spPr>
          <a:xfrm>
            <a:off x="344170" y="1534160"/>
            <a:ext cx="11503660" cy="2831465"/>
          </a:xfrm>
          <a:prstGeom prst="rect">
            <a:avLst/>
          </a:prstGeom>
          <a:noFill/>
          <a:ln w="9525">
            <a:noFill/>
          </a:ln>
        </p:spPr>
        <p:txBody>
          <a:bodyPr anchor="t" anchorCtr="0"/>
          <a:lstStyle/>
          <a:p>
            <a:pPr>
              <a:lnSpc>
                <a:spcPct val="110000"/>
              </a:lnSpc>
              <a:spcBef>
                <a:spcPts val="0"/>
              </a:spcBef>
              <a:spcAft>
                <a:spcPts val="0"/>
              </a:spcAft>
            </a:pPr>
            <a:r>
              <a:rPr lang="en-US" altLang="zh-CN" sz="3000" b="1" dirty="0">
                <a:latin typeface="Arial" panose="020B0604020202020204" pitchFamily="34" charset="0"/>
                <a:ea typeface="楷体_GB2312" pitchFamily="49" charset="-122"/>
              </a:rPr>
              <a:t>       </a:t>
            </a:r>
            <a:r>
              <a:rPr lang="zh-CN" altLang="en-US" sz="3000" b="1" dirty="0">
                <a:latin typeface="Arial" panose="020B0604020202020204" pitchFamily="34" charset="0"/>
                <a:ea typeface="楷体_GB2312" pitchFamily="49" charset="-122"/>
              </a:rPr>
              <a:t>作者虽然在</a:t>
            </a:r>
            <a:r>
              <a:rPr lang="en-US" altLang="zh-CN"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楷体_GB2312" pitchFamily="49" charset="-122"/>
              </a:rPr>
              <a:t>文革</a:t>
            </a:r>
            <a:r>
              <a:rPr lang="en-US" altLang="zh-CN"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楷体_GB2312" pitchFamily="49" charset="-122"/>
              </a:rPr>
              <a:t>中一度经济拮据</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但整体收入远在老王之上</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作者</a:t>
            </a:r>
            <a:r>
              <a:rPr lang="zh-CN" altLang="en-US" sz="3000" b="1" dirty="0">
                <a:latin typeface="Arial" panose="020B0604020202020204" pitchFamily="34" charset="0"/>
                <a:ea typeface="楷体_GB2312" pitchFamily="49" charset="-122"/>
              </a:rPr>
              <a:t>同情老王的不幸</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敬重老王的人品</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所以愿意尽力照顾老王的生意</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不让老王吃亏</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Arial" panose="020B0604020202020204" pitchFamily="34" charset="0"/>
                <a:ea typeface="楷体_GB2312" pitchFamily="49" charset="-122"/>
              </a:rPr>
              <a:t>不要他减半收车费</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不让他白送钱先生看病</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不白拿老王的鸡蛋香油</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SimSun-ExtB" panose="02010609060101010101"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宋体" panose="02010600030101010101" pitchFamily="2" charset="-122"/>
              </a:rPr>
              <a:t>钱</a:t>
            </a:r>
            <a:r>
              <a:rPr lang="zh-CN" altLang="en-US" sz="3000" b="1" dirty="0">
                <a:latin typeface="Arial" panose="020B0604020202020204" pitchFamily="34" charset="0"/>
                <a:ea typeface="SimSun-ExtB" panose="02010609060101010101" charset="-122"/>
                <a:sym typeface="宋体" panose="02010600030101010101" pitchFamily="2" charset="-122"/>
              </a:rPr>
              <a:t>”</a:t>
            </a:r>
            <a:r>
              <a:rPr lang="zh-CN" altLang="en-US" sz="3000" b="1" dirty="0">
                <a:latin typeface="Arial" panose="020B0604020202020204" pitchFamily="34" charset="0"/>
                <a:ea typeface="楷体_GB2312" pitchFamily="49" charset="-122"/>
              </a:rPr>
              <a:t>在作者这一方</a:t>
            </a:r>
            <a:r>
              <a:rPr lang="en-US" altLang="zh-CN" sz="3000" b="1">
                <a:uFillTx/>
                <a:ea typeface="SimSun-ExtB" panose="02010609060101010101" charset="-122"/>
                <a:cs typeface="+mj-cs"/>
                <a:sym typeface="宋体" panose="02010600030101010101" pitchFamily="2" charset="-122"/>
              </a:rPr>
              <a:t>,</a:t>
            </a:r>
            <a:r>
              <a:rPr lang="zh-CN" altLang="en-US" sz="3000" b="1" dirty="0">
                <a:solidFill>
                  <a:srgbClr val="FF0000"/>
                </a:solidFill>
                <a:latin typeface="Arial" panose="020B0604020202020204" pitchFamily="34" charset="0"/>
                <a:ea typeface="楷体_GB2312" pitchFamily="49" charset="-122"/>
              </a:rPr>
              <a:t>是尊重老王的诚实劳动、表达谢意的方式</a:t>
            </a:r>
            <a:r>
              <a:rPr lang="en-US" altLang="zh-CN" sz="3000" b="1">
                <a:uFillTx/>
                <a:ea typeface="SimSun-ExtB" panose="02010609060101010101" charset="-122"/>
                <a:cs typeface="+mj-cs"/>
                <a:sym typeface="宋体" panose="02010600030101010101" pitchFamily="2" charset="-122"/>
              </a:rPr>
              <a:t>,</a:t>
            </a:r>
            <a:r>
              <a:rPr lang="zh-CN" altLang="en-US" sz="3000" b="1" dirty="0">
                <a:solidFill>
                  <a:srgbClr val="FF0000"/>
                </a:solidFill>
                <a:latin typeface="Arial" panose="020B0604020202020204" pitchFamily="34" charset="0"/>
                <a:ea typeface="楷体_GB2312" pitchFamily="49" charset="-122"/>
              </a:rPr>
              <a:t>也是对生活窘困的老王表示同情和关怀的物质手段。</a:t>
            </a:r>
          </a:p>
        </p:txBody>
      </p:sp>
      <p:sp>
        <p:nvSpPr>
          <p:cNvPr id="2" name="文本框 1"/>
          <p:cNvSpPr txBox="1"/>
          <p:nvPr/>
        </p:nvSpPr>
        <p:spPr>
          <a:xfrm>
            <a:off x="424180" y="4281805"/>
            <a:ext cx="11504295" cy="1106805"/>
          </a:xfrm>
          <a:prstGeom prst="rect">
            <a:avLst/>
          </a:prstGeom>
          <a:noFill/>
        </p:spPr>
        <p:txBody>
          <a:bodyPr wrap="square" rtlCol="0" anchor="t">
            <a:spAutoFit/>
          </a:bodyPr>
          <a:lstStyle/>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3.</a:t>
            </a:r>
            <a:r>
              <a:rPr sz="3000" b="1">
                <a:latin typeface="宋体" panose="02010600030101010101" pitchFamily="2" charset="-122"/>
                <a:ea typeface="宋体" panose="02010600030101010101" pitchFamily="2" charset="-122"/>
                <a:cs typeface="宋体" panose="02010600030101010101" pitchFamily="2" charset="-122"/>
              </a:rPr>
              <a:t>对于本文的线索</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老王</a:t>
            </a:r>
            <a:r>
              <a:rPr lang="en-US" altLang="zh-CN" sz="3000" b="1" dirty="0">
                <a:latin typeface="Arial" panose="020B0604020202020204" pitchFamily="34" charset="0"/>
                <a:ea typeface="楷体_GB2312" pitchFamily="49" charset="-122"/>
                <a:sym typeface="+mn-ea"/>
              </a:rPr>
              <a:t>”</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我</a:t>
            </a:r>
            <a:r>
              <a:rPr lang="en-US" altLang="zh-CN" sz="3000" b="1" dirty="0">
                <a:latin typeface="Arial" panose="020B0604020202020204" pitchFamily="34" charset="0"/>
                <a:ea typeface="楷体_GB2312" pitchFamily="49" charset="-122"/>
                <a:sym typeface="+mn-ea"/>
              </a:rPr>
              <a:t>”</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我与老王之间的情感</a:t>
            </a:r>
            <a:r>
              <a:rPr lang="en-US" altLang="zh-CN" sz="3000" b="1" dirty="0">
                <a:latin typeface="Arial" panose="020B0604020202020204" pitchFamily="34" charset="0"/>
                <a:ea typeface="楷体_GB2312" pitchFamily="49" charset="-122"/>
                <a:sym typeface="+mn-ea"/>
              </a:rPr>
              <a:t>”</a:t>
            </a:r>
            <a:r>
              <a:rPr sz="3000" b="1">
                <a:latin typeface="宋体" panose="02010600030101010101" pitchFamily="2" charset="-122"/>
                <a:ea typeface="宋体" panose="02010600030101010101" pitchFamily="2" charset="-122"/>
                <a:cs typeface="宋体" panose="02010600030101010101" pitchFamily="2" charset="-122"/>
              </a:rPr>
              <a:t>。你认为呢？请谈谈理由</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任务二①</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3"/>
          <p:cNvSpPr txBox="1"/>
          <p:nvPr/>
        </p:nvSpPr>
        <p:spPr>
          <a:xfrm>
            <a:off x="221615" y="5388610"/>
            <a:ext cx="11503660" cy="1238885"/>
          </a:xfrm>
          <a:prstGeom prst="rect">
            <a:avLst/>
          </a:prstGeom>
          <a:noFill/>
          <a:ln w="9525">
            <a:noFill/>
          </a:ln>
        </p:spPr>
        <p:txBody>
          <a:bodyPr anchor="t" anchorCtr="0"/>
          <a:lstStyle/>
          <a:p>
            <a:pPr>
              <a:lnSpc>
                <a:spcPct val="120000"/>
              </a:lnSpc>
              <a:spcBef>
                <a:spcPts val="0"/>
              </a:spcBef>
              <a:spcAft>
                <a:spcPts val="0"/>
              </a:spcAft>
            </a:pPr>
            <a:r>
              <a:rPr lang="en-US" altLang="zh-CN" sz="3000" b="1" dirty="0">
                <a:latin typeface="Arial" panose="020B0604020202020204" pitchFamily="34" charset="0"/>
                <a:ea typeface="楷体_GB2312" pitchFamily="49" charset="-122"/>
              </a:rPr>
              <a:t>       </a:t>
            </a:r>
            <a:r>
              <a:rPr lang="zh-CN" altLang="en-US" sz="3000" b="1" dirty="0">
                <a:latin typeface="Arial" panose="020B0604020202020204" pitchFamily="34" charset="0"/>
                <a:ea typeface="楷体_GB2312" pitchFamily="49" charset="-122"/>
              </a:rPr>
              <a:t>我认为</a:t>
            </a:r>
            <a:r>
              <a:rPr lang="zh-CN" sz="3000" b="1" dirty="0">
                <a:latin typeface="Arial" panose="020B0604020202020204" pitchFamily="34" charset="0"/>
                <a:ea typeface="楷体_GB2312" pitchFamily="49" charset="-122"/>
              </a:rPr>
              <a:t>课文</a:t>
            </a:r>
            <a:r>
              <a:rPr lang="zh-CN" altLang="en-US" sz="3000" b="1">
                <a:uFillTx/>
                <a:ea typeface="SimSun-ExtB" panose="02010609060101010101" charset="-122"/>
                <a:cs typeface="+mj-cs"/>
                <a:sym typeface="宋体" panose="02010600030101010101" pitchFamily="2" charset="-122"/>
              </a:rPr>
              <a:t>以</a:t>
            </a:r>
            <a:r>
              <a:rPr lang="en-US" altLang="zh-CN" sz="3000" b="1" dirty="0">
                <a:latin typeface="Arial" panose="020B0604020202020204" pitchFamily="34" charset="0"/>
                <a:ea typeface="楷体_GB2312" pitchFamily="49" charset="-122"/>
                <a:sym typeface="+mn-ea"/>
              </a:rPr>
              <a:t>“</a:t>
            </a:r>
            <a:r>
              <a:rPr lang="zh-CN" altLang="en-US" sz="3000" b="1" dirty="0">
                <a:latin typeface="Arial" panose="020B0604020202020204" pitchFamily="34" charset="0"/>
                <a:ea typeface="楷体_GB2312" pitchFamily="49" charset="-122"/>
                <a:sym typeface="+mn-ea"/>
              </a:rPr>
              <a:t>我与老王之间的情感</a:t>
            </a:r>
            <a:r>
              <a:rPr lang="en-US" altLang="zh-CN" sz="3000" b="1" dirty="0">
                <a:latin typeface="Arial" panose="020B0604020202020204" pitchFamily="34" charset="0"/>
                <a:ea typeface="楷体_GB2312" pitchFamily="49" charset="-122"/>
                <a:sym typeface="+mn-ea"/>
              </a:rPr>
              <a:t>”</a:t>
            </a:r>
            <a:r>
              <a:rPr lang="zh-CN" altLang="en-US" sz="3000" b="1">
                <a:uFillTx/>
                <a:ea typeface="SimSun-ExtB" panose="02010609060101010101" charset="-122"/>
                <a:cs typeface="+mj-cs"/>
                <a:sym typeface="宋体" panose="02010600030101010101" pitchFamily="2" charset="-122"/>
              </a:rPr>
              <a:t>为线索</a:t>
            </a:r>
            <a:r>
              <a:rPr lang="en-US" altLang="zh-CN" sz="3000" b="1">
                <a:uFillTx/>
                <a:ea typeface="SimSun-ExtB" panose="02010609060101010101" charset="-122"/>
                <a:cs typeface="+mj-cs"/>
                <a:sym typeface="宋体" panose="02010600030101010101" pitchFamily="2" charset="-122"/>
              </a:rPr>
              <a:t>,</a:t>
            </a:r>
            <a:r>
              <a:rPr lang="zh-CN" sz="3000" b="1">
                <a:uFillTx/>
                <a:ea typeface="SimSun-ExtB" panose="02010609060101010101" charset="-122"/>
                <a:cs typeface="+mj-cs"/>
                <a:sym typeface="宋体" panose="02010600030101010101" pitchFamily="2" charset="-122"/>
              </a:rPr>
              <a:t>课文叙写的几件事</a:t>
            </a:r>
            <a:r>
              <a:rPr lang="en-US" altLang="zh-CN" sz="3000" b="1">
                <a:uFillTx/>
                <a:ea typeface="SimSun-ExtB" panose="02010609060101010101" charset="-122"/>
                <a:cs typeface="+mj-cs"/>
                <a:sym typeface="宋体" panose="02010600030101010101" pitchFamily="2" charset="-122"/>
              </a:rPr>
              <a:t>,</a:t>
            </a:r>
            <a:r>
              <a:rPr lang="zh-CN" sz="3000" b="1" dirty="0">
                <a:solidFill>
                  <a:srgbClr val="FF0000"/>
                </a:solidFill>
                <a:latin typeface="Arial" panose="020B0604020202020204" pitchFamily="34" charset="0"/>
                <a:ea typeface="楷体_GB2312" pitchFamily="49" charset="-122"/>
              </a:rPr>
              <a:t>贯穿始终的是</a:t>
            </a:r>
            <a:r>
              <a:rPr lang="zh-CN" altLang="en-US" sz="3000" b="1" dirty="0">
                <a:solidFill>
                  <a:srgbClr val="FF0000"/>
                </a:solidFill>
                <a:latin typeface="Arial" panose="020B0604020202020204" pitchFamily="34" charset="0"/>
                <a:ea typeface="SimSun-ExtB" panose="02010609060101010101"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我</a:t>
            </a:r>
            <a:r>
              <a:rPr lang="zh-CN" altLang="en-US" sz="3000" b="1" dirty="0">
                <a:solidFill>
                  <a:srgbClr val="FF0000"/>
                </a:solidFill>
                <a:latin typeface="Arial" panose="020B0604020202020204" pitchFamily="34" charset="0"/>
                <a:ea typeface="SimSun-ExtB" panose="02010609060101010101" charset="-122"/>
                <a:sym typeface="宋体" panose="02010600030101010101" pitchFamily="2" charset="-122"/>
              </a:rPr>
              <a:t>”</a:t>
            </a:r>
            <a:r>
              <a:rPr lang="zh-CN" sz="3000" b="1" dirty="0">
                <a:solidFill>
                  <a:srgbClr val="FF0000"/>
                </a:solidFill>
                <a:latin typeface="Arial" panose="020B0604020202020204" pitchFamily="34" charset="0"/>
                <a:ea typeface="楷体_GB2312" pitchFamily="49" charset="-122"/>
              </a:rPr>
              <a:t>与</a:t>
            </a:r>
            <a:r>
              <a:rPr lang="zh-CN" altLang="en-US" sz="3000" b="1" dirty="0">
                <a:solidFill>
                  <a:srgbClr val="FF0000"/>
                </a:solidFill>
                <a:latin typeface="Arial" panose="020B0604020202020204" pitchFamily="34" charset="0"/>
                <a:ea typeface="楷体_GB2312" pitchFamily="49" charset="-122"/>
              </a:rPr>
              <a:t>老王</a:t>
            </a:r>
            <a:r>
              <a:rPr lang="zh-CN" sz="3000" b="1" dirty="0">
                <a:solidFill>
                  <a:srgbClr val="FF0000"/>
                </a:solidFill>
                <a:latin typeface="Arial" panose="020B0604020202020204" pitchFamily="34" charset="0"/>
                <a:ea typeface="楷体_GB2312" pitchFamily="49" charset="-122"/>
              </a:rPr>
              <a:t>之间友好、平等的情感</a:t>
            </a:r>
            <a:r>
              <a:rPr lang="zh-CN" altLang="en-US" sz="3000" b="1" dirty="0">
                <a:solidFill>
                  <a:srgbClr val="FF0000"/>
                </a:solidFill>
                <a:latin typeface="Arial" panose="020B0604020202020204" pitchFamily="34" charset="0"/>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176169" y="847290"/>
            <a:ext cx="12015831" cy="4391972"/>
          </a:xfrm>
          <a:prstGeom prst="rect">
            <a:avLst/>
          </a:prstGeom>
          <a:noFill/>
        </p:spPr>
        <p:txBody>
          <a:bodyPr wrap="square" rtlCol="0" anchor="t">
            <a:spAutoFit/>
          </a:bodyPr>
          <a:lstStyle/>
          <a:p>
            <a:pPr>
              <a:lnSpc>
                <a:spcPct val="110000"/>
              </a:lnSpc>
              <a:spcBef>
                <a:spcPts val="0"/>
              </a:spcBef>
              <a:spcAft>
                <a:spcPts val="0"/>
              </a:spcAft>
            </a:pPr>
            <a:r>
              <a:rPr lang="en-US" altLang="zh-CN" sz="3000" b="1" dirty="0">
                <a:latin typeface="宋体" panose="02010600030101010101" pitchFamily="2" charset="-122"/>
                <a:ea typeface="宋体" panose="02010600030101010101" pitchFamily="2" charset="-122"/>
                <a:cs typeface="宋体" panose="02010600030101010101" pitchFamily="2" charset="-122"/>
              </a:rPr>
              <a:t>  </a:t>
            </a:r>
            <a:r>
              <a:rPr lang="zh-CN" altLang="en-US" sz="2800" b="1" dirty="0">
                <a:latin typeface="宋体" panose="02010600030101010101" pitchFamily="2" charset="-122"/>
                <a:ea typeface="宋体" panose="02010600030101010101" pitchFamily="2" charset="-122"/>
                <a:cs typeface="宋体" panose="02010600030101010101" pitchFamily="2" charset="-122"/>
              </a:rPr>
              <a:t>细读文中</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老王来送香油鸡蛋</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的段落</a:t>
            </a:r>
            <a:r>
              <a:rPr lang="en-US" altLang="zh-CN" sz="2800" b="1" dirty="0">
                <a:uFillTx/>
                <a:ea typeface="SimSun-ExtB" panose="02010609060101010101" charset="-122"/>
                <a:cs typeface="+mj-cs"/>
                <a:sym typeface="宋体" panose="02010600030101010101" pitchFamily="2" charset="-122"/>
              </a:rPr>
              <a:t>,</a:t>
            </a:r>
            <a:r>
              <a:rPr lang="zh-CN" sz="2800" b="1" dirty="0">
                <a:latin typeface="宋体" panose="02010600030101010101" pitchFamily="2" charset="-122"/>
                <a:ea typeface="宋体" panose="02010600030101010101" pitchFamily="2" charset="-122"/>
                <a:cs typeface="宋体" panose="02010600030101010101" pitchFamily="2" charset="-122"/>
              </a:rPr>
              <a:t>探究下列问题</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思考探究三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a:t>
            </a:r>
          </a:p>
          <a:p>
            <a:pPr>
              <a:lnSpc>
                <a:spcPct val="110000"/>
              </a:lnSpc>
              <a:spcBef>
                <a:spcPts val="0"/>
              </a:spcBef>
              <a:spcAft>
                <a:spcPts val="0"/>
              </a:spcAft>
            </a:pPr>
            <a:r>
              <a:rPr lang="zh-CN" altLang="en-US" sz="2800" b="1" dirty="0">
                <a:latin typeface="宋体" panose="02010600030101010101" pitchFamily="2" charset="-122"/>
                <a:ea typeface="宋体" panose="02010600030101010101" pitchFamily="2" charset="-122"/>
                <a:cs typeface="宋体" panose="02010600030101010101" pitchFamily="2" charset="-122"/>
              </a:rPr>
              <a:t>1.为什么要详写这部分内容？ </a:t>
            </a:r>
          </a:p>
          <a:p>
            <a:pPr>
              <a:lnSpc>
                <a:spcPct val="110000"/>
              </a:lnSpc>
              <a:spcBef>
                <a:spcPts val="0"/>
              </a:spcBef>
              <a:spcAft>
                <a:spcPts val="0"/>
              </a:spcAft>
            </a:pPr>
            <a:r>
              <a:rPr lang="zh-CN" altLang="en-US" sz="2800" b="1" dirty="0">
                <a:latin typeface="宋体" panose="02010600030101010101" pitchFamily="2" charset="-122"/>
                <a:ea typeface="宋体" panose="02010600030101010101" pitchFamily="2" charset="-122"/>
                <a:cs typeface="宋体" panose="02010600030101010101" pitchFamily="2" charset="-122"/>
              </a:rPr>
              <a:t> </a:t>
            </a:r>
            <a:r>
              <a:rPr lang="en-US" altLang="zh-CN" sz="2800" b="1" dirty="0">
                <a:latin typeface="宋体" panose="02010600030101010101" pitchFamily="2" charset="-122"/>
                <a:ea typeface="宋体" panose="02010600030101010101" pitchFamily="2" charset="-122"/>
                <a:cs typeface="宋体" panose="02010600030101010101" pitchFamily="2" charset="-122"/>
              </a:rPr>
              <a:t> </a:t>
            </a:r>
          </a:p>
          <a:p>
            <a:pPr>
              <a:lnSpc>
                <a:spcPct val="110000"/>
              </a:lnSpc>
              <a:spcBef>
                <a:spcPts val="0"/>
              </a:spcBef>
              <a:spcAft>
                <a:spcPts val="0"/>
              </a:spcAft>
            </a:pPr>
            <a:r>
              <a:rPr lang="en-US" altLang="zh-CN" sz="2800" b="1" dirty="0">
                <a:latin typeface="宋体" panose="02010600030101010101" pitchFamily="2" charset="-122"/>
                <a:ea typeface="宋体" panose="02010600030101010101" pitchFamily="2" charset="-122"/>
                <a:cs typeface="宋体" panose="02010600030101010101" pitchFamily="2" charset="-122"/>
              </a:rPr>
              <a:t>   </a:t>
            </a:r>
          </a:p>
          <a:p>
            <a:pPr>
              <a:lnSpc>
                <a:spcPct val="110000"/>
              </a:lnSpc>
              <a:spcBef>
                <a:spcPts val="0"/>
              </a:spcBef>
              <a:spcAft>
                <a:spcPts val="0"/>
              </a:spcAft>
            </a:pPr>
            <a:r>
              <a:rPr lang="en-US" altLang="zh-CN" sz="2800" b="1" dirty="0">
                <a:latin typeface="宋体" panose="02010600030101010101" pitchFamily="2" charset="-122"/>
                <a:ea typeface="宋体" panose="02010600030101010101" pitchFamily="2" charset="-122"/>
                <a:cs typeface="宋体" panose="02010600030101010101" pitchFamily="2" charset="-122"/>
              </a:rPr>
              <a:t>2.在这部分中,又为什么要详写老王的肖像、神态以及</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lang="en-US" altLang="zh-CN" sz="2800" b="1" dirty="0" err="1">
                <a:latin typeface="宋体" panose="02010600030101010101" pitchFamily="2" charset="-122"/>
                <a:ea typeface="宋体" panose="02010600030101010101" pitchFamily="2" charset="-122"/>
                <a:cs typeface="宋体" panose="02010600030101010101" pitchFamily="2" charset="-122"/>
              </a:rPr>
              <a:t>的心理活动</a:t>
            </a:r>
            <a:r>
              <a:rPr lang="en-US" altLang="zh-CN" sz="2800" b="1" dirty="0">
                <a:latin typeface="宋体" panose="02010600030101010101" pitchFamily="2" charset="-122"/>
                <a:ea typeface="宋体" panose="02010600030101010101" pitchFamily="2" charset="-122"/>
                <a:cs typeface="宋体" panose="02010600030101010101" pitchFamily="2" charset="-122"/>
              </a:rPr>
              <a:t>？</a:t>
            </a:r>
          </a:p>
          <a:p>
            <a:pPr>
              <a:lnSpc>
                <a:spcPct val="110000"/>
              </a:lnSpc>
              <a:spcBef>
                <a:spcPts val="0"/>
              </a:spcBef>
              <a:spcAft>
                <a:spcPts val="0"/>
              </a:spcAft>
            </a:pPr>
            <a:endParaRPr lang="en-US" altLang="zh-CN" sz="28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endParaRPr lang="en-US" altLang="zh-CN" sz="28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endParaRPr lang="en-US" altLang="zh-CN" sz="28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r>
              <a:rPr lang="en-US" altLang="zh-CN" sz="28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怎么理解作者所说的</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“可是我害怕得糊涂了”</a:t>
            </a:r>
            <a:r>
              <a:rPr 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sz="2800" b="1" dirty="0">
              <a:latin typeface="宋体" panose="02010600030101010101" pitchFamily="2" charset="-122"/>
              <a:ea typeface="宋体" panose="02010600030101010101" pitchFamily="2" charset="-122"/>
              <a:cs typeface="宋体" panose="02010600030101010101" pitchFamily="2" charset="-122"/>
            </a:endParaRPr>
          </a:p>
        </p:txBody>
      </p:sp>
      <p:grpSp>
        <p:nvGrpSpPr>
          <p:cNvPr id="2" name="组合 1"/>
          <p:cNvGrpSpPr/>
          <p:nvPr/>
        </p:nvGrpSpPr>
        <p:grpSpPr>
          <a:xfrm>
            <a:off x="742254" y="0"/>
            <a:ext cx="2792615" cy="974857"/>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874"/>
              <a:ext cx="2895" cy="678"/>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细读品味</a:t>
              </a:r>
            </a:p>
          </p:txBody>
        </p:sp>
      </p:grpSp>
      <p:sp>
        <p:nvSpPr>
          <p:cNvPr id="3" name="文本占位符 15362"/>
          <p:cNvSpPr>
            <a:spLocks noGrp="1"/>
          </p:cNvSpPr>
          <p:nvPr/>
        </p:nvSpPr>
        <p:spPr>
          <a:xfrm>
            <a:off x="742315" y="1786855"/>
            <a:ext cx="10904855" cy="1140903"/>
          </a:xfrm>
          <a:prstGeom prst="rect">
            <a:avLst/>
          </a:prstGeom>
          <a:noFill/>
          <a:ln w="9525">
            <a:noFill/>
          </a:ln>
        </p:spPr>
        <p:txBody>
          <a:bodyPr anchor="t" anchorCtr="0"/>
          <a:lstStyle/>
          <a:p>
            <a:pPr indent="0" eaLnBrk="0" fontAlgn="base" hangingPunct="0">
              <a:spcBef>
                <a:spcPct val="20000"/>
              </a:spcBef>
              <a:buFont typeface="Arial" panose="020B0604020202020204" pitchFamily="34" charset="0"/>
              <a:buNone/>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因为</a:t>
            </a:r>
            <a:r>
              <a:rPr lang="zh-CN" altLang="en-US" sz="2800" b="1" dirty="0">
                <a:solidFill>
                  <a:srgbClr val="FF0000"/>
                </a:solidFill>
                <a:latin typeface="宋体" panose="02010600030101010101" pitchFamily="2" charset="-122"/>
                <a:ea typeface="宋体" panose="02010600030101010101" pitchFamily="2" charset="-122"/>
              </a:rPr>
              <a:t>这部分</a:t>
            </a:r>
            <a:r>
              <a:rPr lang="zh-CN" altLang="en-US" sz="2800" b="1" dirty="0">
                <a:latin typeface="宋体" panose="02010600030101010101" pitchFamily="2" charset="-122"/>
                <a:ea typeface="宋体" panose="02010600030101010101" pitchFamily="2" charset="-122"/>
              </a:rPr>
              <a:t>内容记叙的是</a:t>
            </a:r>
            <a:r>
              <a:rPr lang="zh-CN" altLang="en-US" sz="2800" b="1" dirty="0">
                <a:solidFill>
                  <a:srgbClr val="FF0000"/>
                </a:solidFill>
                <a:latin typeface="宋体" panose="02010600030101010101" pitchFamily="2" charset="-122"/>
                <a:ea typeface="宋体" panose="02010600030101010101" pitchFamily="2" charset="-122"/>
              </a:rPr>
              <a:t>集中体现作者一家与老王珍贵友情的一幕</a:t>
            </a:r>
            <a:r>
              <a:rPr lang="en-US" altLang="zh-CN" sz="2800" b="1" dirty="0">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也是老王向作者一家表达敬意</a:t>
            </a:r>
            <a:r>
              <a:rPr lang="en-US" altLang="zh-CN" sz="2800" b="1" dirty="0">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令作者既感动又愧怍的一幕</a:t>
            </a:r>
            <a:r>
              <a:rPr lang="zh-CN" altLang="en-US" sz="2800" b="1" dirty="0">
                <a:latin typeface="宋体" panose="02010600030101010101" pitchFamily="2" charset="-122"/>
                <a:ea typeface="宋体" panose="02010600030101010101" pitchFamily="2" charset="-122"/>
              </a:rPr>
              <a:t>。</a:t>
            </a:r>
          </a:p>
        </p:txBody>
      </p:sp>
      <p:sp>
        <p:nvSpPr>
          <p:cNvPr id="7" name="文本占位符 15362"/>
          <p:cNvSpPr>
            <a:spLocks noGrp="1"/>
          </p:cNvSpPr>
          <p:nvPr/>
        </p:nvSpPr>
        <p:spPr>
          <a:xfrm>
            <a:off x="431165" y="5201174"/>
            <a:ext cx="11300460" cy="1087231"/>
          </a:xfrm>
          <a:prstGeom prst="rect">
            <a:avLst/>
          </a:prstGeom>
          <a:noFill/>
          <a:ln w="9525">
            <a:noFill/>
          </a:ln>
        </p:spPr>
        <p:txBody>
          <a:bodyPr anchor="t" anchorCtr="0"/>
          <a:lstStyle/>
          <a:p>
            <a:pPr indent="0" eaLnBrk="0" fontAlgn="base" hangingPunct="0">
              <a:spcBef>
                <a:spcPct val="20000"/>
              </a:spcBef>
              <a:buFont typeface="Arial" panose="020B0604020202020204" pitchFamily="34" charset="0"/>
              <a:buNone/>
            </a:pPr>
            <a:r>
              <a:rPr lang="en-US" altLang="zh-CN" sz="2800" b="1" dirty="0">
                <a:latin typeface="宋体" panose="02010600030101010101" pitchFamily="2" charset="-122"/>
                <a:ea typeface="宋体" panose="02010600030101010101" pitchFamily="2" charset="-122"/>
              </a:rPr>
              <a:t>     </a:t>
            </a:r>
            <a:r>
              <a:rPr sz="2800" b="1" dirty="0">
                <a:latin typeface="宋体" panose="02010600030101010101" pitchFamily="2" charset="-122"/>
                <a:ea typeface="宋体" panose="02010600030101010101" pitchFamily="2" charset="-122"/>
                <a:cs typeface="宋体" panose="02010600030101010101" pitchFamily="2" charset="-122"/>
              </a:rPr>
              <a:t>一是本能地被老王骇人的病容吓到了；二是担心老王马上就会倒下。所以</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sz="2800" b="1" dirty="0">
                <a:latin typeface="宋体" panose="02010600030101010101" pitchFamily="2" charset="-122"/>
                <a:ea typeface="宋体" panose="02010600030101010101" pitchFamily="2" charset="-122"/>
                <a:cs typeface="宋体" panose="02010600030101010101" pitchFamily="2" charset="-122"/>
              </a:rPr>
              <a:t>在害怕的心理下</a:t>
            </a:r>
            <a:r>
              <a:rPr lang="en-US" altLang="zh-CN" sz="2800" b="1" dirty="0">
                <a:uFillTx/>
                <a:ea typeface="SimSun-ExtB" panose="02010609060101010101" charset="-122"/>
                <a:cs typeface="+mj-cs"/>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rPr>
              <a:t>条件反射式地拿钱给老王</a:t>
            </a:r>
            <a:r>
              <a:rPr lang="en-US" altLang="zh-CN" sz="2800" b="1" dirty="0">
                <a:uFillTx/>
                <a:ea typeface="SimSun-ExtB" panose="02010609060101010101" charset="-122"/>
                <a:cs typeface="+mj-cs"/>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rPr>
              <a:t>没有请他坐坐</a:t>
            </a:r>
            <a:r>
              <a:rPr lang="zh-CN" sz="2800" b="1" dirty="0">
                <a:latin typeface="宋体" panose="02010600030101010101" pitchFamily="2" charset="-122"/>
                <a:ea typeface="宋体" panose="02010600030101010101" pitchFamily="2" charset="-122"/>
                <a:cs typeface="宋体" panose="02010600030101010101" pitchFamily="2" charset="-122"/>
              </a:rPr>
              <a:t>喝茶水</a:t>
            </a:r>
            <a:r>
              <a:rPr lang="en-US" altLang="zh-CN" sz="2800" b="1" dirty="0">
                <a:uFillTx/>
                <a:ea typeface="SimSun-ExtB" panose="02010609060101010101" charset="-122"/>
                <a:cs typeface="+mj-cs"/>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rPr>
              <a:t>事后看来确实有失礼貌</a:t>
            </a:r>
            <a:r>
              <a:rPr lang="en-US" altLang="zh-CN" sz="2800" b="1" dirty="0">
                <a:uFillTx/>
                <a:ea typeface="SimSun-ExtB" panose="02010609060101010101" charset="-122"/>
                <a:cs typeface="+mj-cs"/>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rPr>
              <a:t>显得</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sz="2800" b="1" dirty="0">
                <a:latin typeface="宋体" panose="02010600030101010101" pitchFamily="2" charset="-122"/>
                <a:ea typeface="宋体" panose="02010600030101010101" pitchFamily="2" charset="-122"/>
                <a:cs typeface="宋体" panose="02010600030101010101" pitchFamily="2" charset="-122"/>
              </a:rPr>
              <a:t>糊涂</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rPr>
              <a:t>。</a:t>
            </a:r>
          </a:p>
        </p:txBody>
      </p:sp>
      <p:sp>
        <p:nvSpPr>
          <p:cNvPr id="8" name="文本框 7"/>
          <p:cNvSpPr txBox="1"/>
          <p:nvPr/>
        </p:nvSpPr>
        <p:spPr>
          <a:xfrm>
            <a:off x="234892" y="3238150"/>
            <a:ext cx="11638973" cy="1384995"/>
          </a:xfrm>
          <a:prstGeom prst="rect">
            <a:avLst/>
          </a:prstGeom>
          <a:noFill/>
        </p:spPr>
        <p:txBody>
          <a:bodyPr wrap="square" rtlCol="0" anchor="t">
            <a:spAutoFit/>
          </a:bodyPr>
          <a:lstStyle/>
          <a:p>
            <a:r>
              <a:rPr lang="en-US"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“直僵僵地镶嵌”令人联想到“遗像”和“僵尸”</a:t>
            </a:r>
            <a:r>
              <a:rPr lang="en-US" altLang="zh-CN" sz="2800" b="1" dirty="0">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mj-cs"/>
                <a:sym typeface="宋体" panose="02010600030101010101" pitchFamily="2" charset="-122"/>
              </a:rPr>
              <a:t>以及</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dirty="0">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lang="zh-CN" altLang="en-US" sz="2800" b="1" dirty="0">
                <a:latin typeface="Arial" panose="020B0604020202020204" pitchFamily="34" charset="0"/>
                <a:ea typeface="楷体_GB2312" pitchFamily="49" charset="-122"/>
                <a:sym typeface="+mn-ea"/>
              </a:rPr>
              <a:t>害怕</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的心理</a:t>
            </a:r>
            <a:r>
              <a:rPr lang="en-US" altLang="zh-CN" sz="2800" b="1" dirty="0">
                <a:uFillTx/>
                <a:ea typeface="SimSun-ExtB" panose="02010609060101010101" charset="-122"/>
                <a:cs typeface="+mj-cs"/>
                <a:sym typeface="宋体" panose="02010600030101010101" pitchFamily="2" charset="-122"/>
              </a:rPr>
              <a:t>,</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这些暗示作者已隐约感到老王将死亡的气息。作者详写老王骇人的病容以及自己的心理活动</a:t>
            </a:r>
            <a:r>
              <a:rPr lang="en-US" altLang="zh-CN" sz="2800" b="1" dirty="0">
                <a:uFillTx/>
                <a:ea typeface="SimSun-ExtB" panose="02010609060101010101" charset="-122"/>
                <a:cs typeface="+mj-cs"/>
                <a:sym typeface="宋体" panose="02010600030101010101" pitchFamily="2" charset="-122"/>
              </a:rPr>
              <a:t>,</a:t>
            </a:r>
            <a:r>
              <a:rPr lang="zh-CN" altLang="en-US" sz="2800" b="1" dirty="0">
                <a:solidFill>
                  <a:srgbClr val="FF3300"/>
                </a:solidFill>
                <a:uFillTx/>
                <a:latin typeface="Arial" panose="020B0604020202020204" pitchFamily="34" charset="0"/>
                <a:ea typeface="SimSun-ExtB" panose="02010609060101010101" charset="-122"/>
                <a:cs typeface="Arial" panose="020B0604020202020204" pitchFamily="34" charset="0"/>
              </a:rPr>
              <a:t>为后面自责因受惊吓而忽略老王的心意做铺垫</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454660" y="650240"/>
            <a:ext cx="11282045" cy="1198880"/>
          </a:xfrm>
          <a:prstGeom prst="rect">
            <a:avLst/>
          </a:prstGeom>
          <a:noFill/>
        </p:spPr>
        <p:txBody>
          <a:bodyPr wrap="square" rtlCol="0" anchor="t">
            <a:spAutoFit/>
          </a:bodyPr>
          <a:lstStyle/>
          <a:p>
            <a:pPr>
              <a:lnSpc>
                <a:spcPct val="120000"/>
              </a:lnSpc>
              <a:spcBef>
                <a:spcPts val="0"/>
              </a:spcBef>
              <a:spcAft>
                <a:spcPts val="0"/>
              </a:spcAft>
            </a:pPr>
            <a:r>
              <a:rPr lang="zh-CN" sz="3000" b="1" dirty="0">
                <a:latin typeface="宋体" panose="02010600030101010101" pitchFamily="2" charset="-122"/>
                <a:ea typeface="宋体" panose="02010600030101010101" pitchFamily="2" charset="-122"/>
                <a:sym typeface="+mn-ea"/>
              </a:rPr>
              <a:t>任务二</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sz="3000" b="1">
                <a:uFillTx/>
                <a:ea typeface="SimSun-ExtB" panose="02010609060101010101" charset="-122"/>
                <a:cs typeface="+mj-cs"/>
                <a:sym typeface="宋体" panose="02010600030101010101" pitchFamily="2" charset="-122"/>
              </a:rPr>
              <a:t>你有没有发现反复出现对</a:t>
            </a:r>
            <a:r>
              <a:rPr lang="en-US" altLang="zh-CN" sz="3000" b="1">
                <a:uFillTx/>
                <a:ea typeface="SimSun-ExtB" panose="02010609060101010101" charset="-122"/>
                <a:cs typeface="+mj-cs"/>
                <a:sym typeface="宋体" panose="02010600030101010101" pitchFamily="2" charset="-122"/>
              </a:rPr>
              <a:t>老王肖像</a:t>
            </a:r>
            <a:r>
              <a:rPr lang="zh-CN" altLang="en-US" sz="3000" b="1">
                <a:uFillTx/>
                <a:ea typeface="SimSun-ExtB" panose="02010609060101010101" charset="-122"/>
                <a:cs typeface="+mj-cs"/>
                <a:sym typeface="宋体" panose="02010600030101010101" pitchFamily="2" charset="-122"/>
              </a:rPr>
              <a:t>和</a:t>
            </a:r>
            <a:r>
              <a:rPr lang="en-US" altLang="zh-CN" sz="3000" b="1">
                <a:uFillTx/>
                <a:ea typeface="SimSun-ExtB" panose="02010609060101010101" charset="-122"/>
                <a:cs typeface="+mj-cs"/>
                <a:sym typeface="宋体" panose="02010600030101010101" pitchFamily="2" charset="-122"/>
              </a:rPr>
              <a:t>神态</a:t>
            </a:r>
            <a:r>
              <a:rPr lang="zh-CN" altLang="en-US" sz="3000" b="1">
                <a:uFillTx/>
                <a:ea typeface="SimSun-ExtB" panose="02010609060101010101" charset="-122"/>
                <a:cs typeface="+mj-cs"/>
                <a:sym typeface="宋体" panose="02010600030101010101" pitchFamily="2" charset="-122"/>
              </a:rPr>
              <a:t>的描写</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内容近乎相同</a:t>
            </a:r>
            <a:r>
              <a:rPr lang="en-US" altLang="zh-CN" sz="3000" b="1">
                <a:uFillTx/>
                <a:ea typeface="SimSun-ExtB" panose="02010609060101010101" charset="-122"/>
                <a:cs typeface="+mj-cs"/>
                <a:sym typeface="宋体" panose="02010600030101010101" pitchFamily="2" charset="-122"/>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直僵僵</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这些词语有什么表达效果</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 </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532130" y="1909445"/>
            <a:ext cx="11290935" cy="1198880"/>
          </a:xfrm>
          <a:prstGeom prst="rect">
            <a:avLst/>
          </a:prstGeom>
          <a:noFill/>
        </p:spPr>
        <p:txBody>
          <a:bodyPr wrap="square" rtlCol="0" anchor="t">
            <a:spAutoFit/>
          </a:bodyPr>
          <a:lstStyle/>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latin typeface="Arial" panose="020B0604020202020204" pitchFamily="34" charset="0"/>
                <a:ea typeface="SimSun-ExtB" panose="02010609060101010101" charset="-122"/>
                <a:cs typeface="Arial" panose="020B0604020202020204" pitchFamily="34" charset="0"/>
                <a:sym typeface="+mn-ea"/>
              </a:rPr>
              <a:t>第</a:t>
            </a:r>
            <a:r>
              <a:rPr lang="en-US" altLang="en-US" sz="3000" dirty="0">
                <a:latin typeface="Arial" panose="020B0604020202020204" pitchFamily="34" charset="0"/>
                <a:ea typeface="SimSun-ExtB" panose="02010609060101010101" charset="-122"/>
                <a:cs typeface="Arial" panose="020B0604020202020204" pitchFamily="34" charset="0"/>
                <a:sym typeface="+mn-ea"/>
              </a:rPr>
              <a:t>8</a:t>
            </a:r>
            <a:r>
              <a:rPr lang="en-US" altLang="zh-CN" sz="3000" b="1" dirty="0">
                <a:latin typeface="Arial" panose="020B0604020202020204" pitchFamily="34" charset="0"/>
                <a:ea typeface="SimSun-ExtB" panose="02010609060101010101" charset="-122"/>
                <a:cs typeface="Arial" panose="020B0604020202020204" pitchFamily="34" charset="0"/>
                <a:sym typeface="+mn-ea"/>
              </a:rPr>
              <a:t>段</a:t>
            </a:r>
            <a:r>
              <a:rPr lang="zh-CN" altLang="en-US" sz="3000" b="1" dirty="0">
                <a:latin typeface="Arial" panose="020B0604020202020204" pitchFamily="34" charset="0"/>
                <a:ea typeface="SimSun-ExtB" panose="02010609060101010101" charset="-122"/>
                <a:cs typeface="Arial" panose="020B0604020202020204" pitchFamily="34" charset="0"/>
                <a:sym typeface="+mn-ea"/>
              </a:rPr>
              <a:t>中的</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“直僵僵”</a:t>
            </a:r>
            <a:r>
              <a:rPr lang="zh-CN" altLang="en-US" sz="3000" b="1" dirty="0">
                <a:latin typeface="Arial" panose="020B0604020202020204" pitchFamily="34" charset="0"/>
                <a:ea typeface="SimSun-ExtB" panose="02010609060101010101" charset="-122"/>
                <a:cs typeface="Arial" panose="020B0604020202020204" pitchFamily="34" charset="0"/>
                <a:sym typeface="+mn-ea"/>
              </a:rPr>
              <a:t>等词是为了</a:t>
            </a:r>
            <a:r>
              <a:rPr lang="en-US" altLang="zh-CN" sz="3000" b="1" err="1">
                <a:solidFill>
                  <a:srgbClr val="FF0000"/>
                </a:solidFill>
                <a:latin typeface="Arial" panose="020B0604020202020204" pitchFamily="34" charset="0"/>
                <a:ea typeface="SimSun-ExtB" panose="02010609060101010101" charset="-122"/>
                <a:cs typeface="Arial" panose="020B0604020202020204" pitchFamily="34" charset="0"/>
                <a:sym typeface="+mn-ea"/>
              </a:rPr>
              <a:t>写出老王病得严</a:t>
            </a:r>
            <a:r>
              <a:rPr lang="en-US" altLang="zh-CN" sz="3000" b="1">
                <a:solidFill>
                  <a:srgbClr val="FF0000"/>
                </a:solidFill>
                <a:latin typeface="Arial" panose="020B0604020202020204" pitchFamily="34" charset="0"/>
                <a:ea typeface="SimSun-ExtB" panose="02010609060101010101" charset="-122"/>
                <a:cs typeface="Arial" panose="020B0604020202020204" pitchFamily="34" charset="0"/>
                <a:sym typeface="+mn-ea"/>
              </a:rPr>
              <a:t>重</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SimSun-ExtB" panose="02010609060101010101" charset="-122"/>
                <a:cs typeface="Arial" panose="020B0604020202020204" pitchFamily="34" charset="0"/>
                <a:sym typeface="+mn-ea"/>
              </a:rPr>
              <a:t>而“我”面对这样的老王很</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惊讶</a:t>
            </a:r>
            <a:r>
              <a:rPr lang="en-US" altLang="en-US" sz="3000" b="1" dirty="0">
                <a:latin typeface="Arial" panose="020B0604020202020204" pitchFamily="34" charset="0"/>
                <a:ea typeface="SimSun-ExtB" panose="02010609060101010101" charset="-122"/>
                <a:cs typeface="Arial" panose="020B0604020202020204" pitchFamily="34" charset="0"/>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0" name="文本框 9"/>
          <p:cNvSpPr txBox="1"/>
          <p:nvPr/>
        </p:nvSpPr>
        <p:spPr>
          <a:xfrm>
            <a:off x="532130" y="3108325"/>
            <a:ext cx="11290935" cy="1198880"/>
          </a:xfrm>
          <a:prstGeom prst="rect">
            <a:avLst/>
          </a:prstGeom>
          <a:noFill/>
        </p:spPr>
        <p:txBody>
          <a:bodyPr wrap="square" rtlCol="0" anchor="t">
            <a:spAutoFit/>
          </a:bodyPr>
          <a:lstStyle/>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latin typeface="Arial" panose="020B0604020202020204" pitchFamily="34" charset="0"/>
                <a:ea typeface="SimSun-ExtB" panose="02010609060101010101" charset="-122"/>
                <a:cs typeface="Arial" panose="020B0604020202020204" pitchFamily="34" charset="0"/>
                <a:sym typeface="+mn-ea"/>
              </a:rPr>
              <a:t>第</a:t>
            </a:r>
            <a:r>
              <a:rPr lang="en-US" altLang="en-US" sz="3000" dirty="0">
                <a:latin typeface="Arial" panose="020B0604020202020204" pitchFamily="34" charset="0"/>
                <a:ea typeface="SimSun-ExtB" panose="02010609060101010101" charset="-122"/>
                <a:cs typeface="Arial" panose="020B0604020202020204" pitchFamily="34" charset="0"/>
                <a:sym typeface="+mn-ea"/>
              </a:rPr>
              <a:t>16</a:t>
            </a:r>
            <a:r>
              <a:rPr lang="en-US" altLang="zh-CN" sz="3000" b="1" dirty="0">
                <a:latin typeface="Arial" panose="020B0604020202020204" pitchFamily="34" charset="0"/>
                <a:ea typeface="SimSun-ExtB" panose="02010609060101010101" charset="-122"/>
                <a:cs typeface="Arial" panose="020B0604020202020204" pitchFamily="34" charset="0"/>
                <a:sym typeface="+mn-ea"/>
              </a:rPr>
              <a:t>段</a:t>
            </a:r>
            <a:r>
              <a:rPr lang="zh-CN" altLang="en-US" sz="3000" b="1" dirty="0">
                <a:latin typeface="Arial" panose="020B0604020202020204" pitchFamily="34" charset="0"/>
                <a:ea typeface="SimSun-ExtB" panose="02010609060101010101" charset="-122"/>
                <a:cs typeface="Arial" panose="020B0604020202020204" pitchFamily="34" charset="0"/>
                <a:sym typeface="+mn-ea"/>
              </a:rPr>
              <a:t>中的</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“直僵僵”</a:t>
            </a:r>
            <a:r>
              <a:rPr lang="zh-CN" altLang="en-US" sz="3000" b="1" dirty="0">
                <a:latin typeface="Arial" panose="020B0604020202020204" pitchFamily="34" charset="0"/>
                <a:ea typeface="SimSun-ExtB" panose="02010609060101010101" charset="-122"/>
                <a:cs typeface="Arial" panose="020B0604020202020204" pitchFamily="34" charset="0"/>
                <a:sym typeface="+mn-ea"/>
              </a:rPr>
              <a:t>是为了</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突出老王内心的落寞</a:t>
            </a:r>
            <a:r>
              <a:rPr lang="en-US" altLang="zh-CN" sz="3000" b="1">
                <a:uFillTx/>
                <a:ea typeface="SimSun-ExtB" panose="02010609060101010101" charset="-122"/>
                <a:cs typeface="+mj-cs"/>
                <a:sym typeface="宋体" panose="02010600030101010101" pitchFamily="2" charset="-122"/>
              </a:rPr>
              <a:t>,</a:t>
            </a:r>
            <a:r>
              <a:rPr lang="en-US" altLang="en-US" sz="3000" b="1" dirty="0">
                <a:latin typeface="Arial" panose="020B0604020202020204" pitchFamily="34" charset="0"/>
                <a:ea typeface="SimSun-ExtB" panose="02010609060101010101" charset="-122"/>
                <a:cs typeface="Arial" panose="020B0604020202020204" pitchFamily="34" charset="0"/>
                <a:sym typeface="+mn-ea"/>
              </a:rPr>
              <a:t>也写出了当时</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对老王的不理解和“我”</a:t>
            </a:r>
            <a:r>
              <a:rPr lang="en-US" altLang="zh-CN" sz="3000" b="1" err="1">
                <a:solidFill>
                  <a:srgbClr val="FF0000"/>
                </a:solidFill>
                <a:latin typeface="Arial" panose="020B0604020202020204" pitchFamily="34" charset="0"/>
                <a:ea typeface="SimSun-ExtB" panose="02010609060101010101" charset="-122"/>
                <a:cs typeface="Arial" panose="020B0604020202020204" pitchFamily="34" charset="0"/>
                <a:sym typeface="+mn-ea"/>
              </a:rPr>
              <a:t>内心</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的害怕</a:t>
            </a:r>
            <a:r>
              <a:rPr lang="en-US" altLang="en-US" sz="30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1" name="文本框 10"/>
          <p:cNvSpPr txBox="1"/>
          <p:nvPr/>
        </p:nvSpPr>
        <p:spPr>
          <a:xfrm>
            <a:off x="532130" y="4307205"/>
            <a:ext cx="11290935" cy="1198880"/>
          </a:xfrm>
          <a:prstGeom prst="rect">
            <a:avLst/>
          </a:prstGeom>
          <a:noFill/>
        </p:spPr>
        <p:txBody>
          <a:bodyPr wrap="square" rtlCol="0" anchor="t">
            <a:spAutoFit/>
          </a:bodyPr>
          <a:lstStyle/>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前后呼应</a:t>
            </a:r>
            <a:r>
              <a:rPr lang="en-US" altLang="zh-CN" sz="3000" b="1">
                <a:uFillTx/>
                <a:ea typeface="SimSun-ExtB" panose="02010609060101010101" charset="-122"/>
                <a:cs typeface="+mj-cs"/>
                <a:sym typeface="宋体" panose="02010600030101010101" pitchFamily="2" charset="-122"/>
              </a:rPr>
              <a:t>,</a:t>
            </a:r>
            <a:r>
              <a:rPr lang="en-US" altLang="en-US" sz="3000" b="1" dirty="0">
                <a:latin typeface="Arial" panose="020B0604020202020204" pitchFamily="34" charset="0"/>
                <a:ea typeface="SimSun-ExtB" panose="02010609060101010101" charset="-122"/>
                <a:cs typeface="Arial" panose="020B0604020202020204" pitchFamily="34" charset="0"/>
                <a:sym typeface="+mn-ea"/>
              </a:rPr>
              <a:t>完整地</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展现出老王重病时来送香油鸡蛋的真情</a:t>
            </a:r>
            <a:r>
              <a:rPr lang="en-US" altLang="zh-CN" sz="3000" b="1">
                <a:uFillTx/>
                <a:ea typeface="SimSun-ExtB" panose="02010609060101010101" charset="-122"/>
                <a:cs typeface="+mj-cs"/>
                <a:sym typeface="宋体" panose="02010600030101010101" pitchFamily="2" charset="-122"/>
              </a:rPr>
              <a:t>,</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为下文写“我”的愧怍做铺垫</a:t>
            </a:r>
            <a:r>
              <a:rPr lang="en-US" altLang="en-US" sz="3000" b="1" dirty="0">
                <a:latin typeface="Arial" panose="020B0604020202020204" pitchFamily="34" charset="0"/>
                <a:ea typeface="SimSun-ExtB" panose="02010609060101010101" charset="-122"/>
                <a:cs typeface="Arial" panose="020B0604020202020204" pitchFamily="34" charset="0"/>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432086" y="161570"/>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主旨探究</a:t>
              </a:r>
            </a:p>
          </p:txBody>
        </p:sp>
      </p:grpSp>
      <p:sp>
        <p:nvSpPr>
          <p:cNvPr id="5" name="文本框 4"/>
          <p:cNvSpPr txBox="1"/>
          <p:nvPr/>
        </p:nvSpPr>
        <p:spPr>
          <a:xfrm>
            <a:off x="219075" y="875030"/>
            <a:ext cx="11282045" cy="1938020"/>
          </a:xfrm>
          <a:prstGeom prst="rect">
            <a:avLst/>
          </a:prstGeom>
          <a:noFill/>
        </p:spPr>
        <p:txBody>
          <a:bodyPr wrap="square" rtlCol="0" anchor="t">
            <a:spAutoFit/>
          </a:bodyPr>
          <a:lstStyle/>
          <a:p>
            <a:pPr>
              <a:lnSpc>
                <a:spcPct val="100000"/>
              </a:lnSpc>
              <a:spcBef>
                <a:spcPts val="0"/>
              </a:spcBef>
              <a:spcAft>
                <a:spcPts val="0"/>
              </a:spcAft>
            </a:pPr>
            <a:r>
              <a:rPr lang="zh-CN" sz="3000" b="1" dirty="0">
                <a:latin typeface="宋体" panose="02010600030101010101" pitchFamily="2" charset="-122"/>
                <a:ea typeface="宋体" panose="02010600030101010101" pitchFamily="2" charset="-122"/>
                <a:sym typeface="+mn-ea"/>
              </a:rPr>
              <a:t>任务三</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sz="3000" b="1">
                <a:uFillTx/>
                <a:ea typeface="SimSun-ExtB" panose="02010609060101010101" charset="-122"/>
                <a:cs typeface="+mj-cs"/>
                <a:sym typeface="宋体" panose="02010600030101010101" pitchFamily="2" charset="-122"/>
              </a:rPr>
              <a:t>你小语反复研读课文结尾的语句</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并将之与杨绛所写初稿的结尾进行对照</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却产生了更大的困惑。现在邀请你一起来解惑。</a:t>
            </a:r>
          </a:p>
          <a:p>
            <a:pPr>
              <a:lnSpc>
                <a:spcPct val="100000"/>
              </a:lnSpc>
              <a:spcBef>
                <a:spcPts val="0"/>
              </a:spcBef>
              <a:spcAft>
                <a:spcPts val="0"/>
              </a:spcAft>
            </a:pPr>
            <a:r>
              <a:rPr lang="zh-CN" altLang="en-US" sz="3000" b="1">
                <a:uFillTx/>
                <a:ea typeface="SimSun-ExtB" panose="02010609060101010101" charset="-122"/>
                <a:cs typeface="+mj-cs"/>
                <a:sym typeface="宋体" panose="02010600030101010101" pitchFamily="2" charset="-122"/>
              </a:rPr>
              <a:t> </a:t>
            </a:r>
            <a:r>
              <a:rPr lang="en-US" altLang="zh-CN" sz="3000" b="1">
                <a:uFillTx/>
                <a:ea typeface="SimSun-ExtB" panose="02010609060101010101" charset="-122"/>
                <a:cs typeface="+mj-cs"/>
                <a:sym typeface="宋体" panose="02010600030101010101" pitchFamily="2" charset="-122"/>
              </a:rPr>
              <a:t>     </a:t>
            </a:r>
            <a:r>
              <a:rPr lang="zh-CN" altLang="en-US" sz="3000" b="1">
                <a:uFillTx/>
                <a:ea typeface="SimSun-ExtB" panose="02010609060101010101" charset="-122"/>
                <a:cs typeface="+mj-cs"/>
                <a:sym typeface="宋体" panose="02010600030101010101" pitchFamily="2" charset="-122"/>
              </a:rPr>
              <a:t>初稿：那是一个</a:t>
            </a:r>
            <a:r>
              <a:rPr lang="zh-CN" altLang="en-US" sz="3000" b="1" u="sng">
                <a:solidFill>
                  <a:schemeClr val="tx1"/>
                </a:solidFill>
                <a:uFillTx/>
                <a:ea typeface="SimSun-ExtB" panose="02010609060101010101" charset="-122"/>
                <a:cs typeface="+mj-cs"/>
                <a:sym typeface="宋体" panose="02010600030101010101" pitchFamily="2" charset="-122"/>
              </a:rPr>
              <a:t>多吃多占</a:t>
            </a:r>
            <a:r>
              <a:rPr lang="zh-CN" altLang="en-US" sz="3000" b="1">
                <a:uFillTx/>
                <a:ea typeface="SimSun-ExtB" panose="02010609060101010101" charset="-122"/>
                <a:cs typeface="+mj-cs"/>
                <a:sym typeface="宋体" panose="02010600030101010101" pitchFamily="2" charset="-122"/>
              </a:rPr>
              <a:t>的人对一个不幸者的愧怍。</a:t>
            </a:r>
          </a:p>
          <a:p>
            <a:pPr>
              <a:lnSpc>
                <a:spcPct val="100000"/>
              </a:lnSpc>
              <a:spcBef>
                <a:spcPts val="0"/>
              </a:spcBef>
              <a:spcAft>
                <a:spcPts val="0"/>
              </a:spcAft>
            </a:pPr>
            <a:r>
              <a:rPr lang="zh-CN" altLang="en-US" sz="3000" b="1">
                <a:uFillTx/>
                <a:ea typeface="SimSun-ExtB" panose="02010609060101010101" charset="-122"/>
                <a:cs typeface="+mj-cs"/>
                <a:sym typeface="宋体" panose="02010600030101010101" pitchFamily="2" charset="-122"/>
              </a:rPr>
              <a:t> </a:t>
            </a:r>
            <a:r>
              <a:rPr lang="en-US" altLang="zh-CN" sz="3000" b="1">
                <a:uFillTx/>
                <a:ea typeface="SimSun-ExtB" panose="02010609060101010101" charset="-122"/>
                <a:cs typeface="+mj-cs"/>
                <a:sym typeface="宋体" panose="02010600030101010101" pitchFamily="2" charset="-122"/>
              </a:rPr>
              <a:t>     </a:t>
            </a:r>
            <a:r>
              <a:rPr lang="zh-CN" altLang="en-US" sz="3000" b="1">
                <a:uFillTx/>
                <a:ea typeface="SimSun-ExtB" panose="02010609060101010101" charset="-122"/>
                <a:cs typeface="+mj-cs"/>
                <a:sym typeface="宋体" panose="02010600030101010101" pitchFamily="2" charset="-122"/>
              </a:rPr>
              <a:t>课文：那是一个</a:t>
            </a:r>
            <a:r>
              <a:rPr lang="zh-CN" altLang="en-US" sz="3000" b="1" u="sng">
                <a:solidFill>
                  <a:srgbClr val="FF0000"/>
                </a:solidFill>
                <a:uFillTx/>
                <a:ea typeface="SimSun-ExtB" panose="02010609060101010101" charset="-122"/>
                <a:cs typeface="+mj-cs"/>
                <a:sym typeface="宋体" panose="02010600030101010101" pitchFamily="2" charset="-122"/>
              </a:rPr>
              <a:t>幸运</a:t>
            </a:r>
            <a:r>
              <a:rPr lang="zh-CN" altLang="en-US" sz="3000" b="1">
                <a:uFillTx/>
                <a:ea typeface="SimSun-ExtB" panose="02010609060101010101" charset="-122"/>
                <a:cs typeface="+mj-cs"/>
                <a:sym typeface="宋体" panose="02010600030101010101" pitchFamily="2" charset="-122"/>
              </a:rPr>
              <a:t>的人对一个不幸者的愧怍。</a:t>
            </a:r>
            <a:r>
              <a:rPr lang="zh-CN" altLang="en-US" sz="3000" b="1">
                <a:latin typeface="宋体" panose="02010600030101010101" pitchFamily="2" charset="-122"/>
                <a:ea typeface="宋体" panose="02010600030101010101" pitchFamily="2" charset="-122"/>
                <a:cs typeface="宋体" panose="02010600030101010101" pitchFamily="2" charset="-122"/>
              </a:rPr>
              <a:t> </a:t>
            </a:r>
            <a:endParaRPr lang="zh-CN" sz="30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1774" name="表格 31773"/>
          <p:cNvGraphicFramePr/>
          <p:nvPr>
            <p:custDataLst>
              <p:tags r:id="rId1"/>
            </p:custDataLst>
          </p:nvPr>
        </p:nvGraphicFramePr>
        <p:xfrm>
          <a:off x="219075" y="2813050"/>
          <a:ext cx="11720195" cy="3901999"/>
        </p:xfrm>
        <a:graphic>
          <a:graphicData uri="http://schemas.openxmlformats.org/drawingml/2006/table">
            <a:tbl>
              <a:tblPr/>
              <a:tblGrid>
                <a:gridCol w="4336147"/>
                <a:gridCol w="7384048"/>
              </a:tblGrid>
              <a:tr h="94488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作者为什么把</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多吃多占</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改为</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幸运</a:t>
                      </a:r>
                      <a:r>
                        <a:rPr lang="zh-CN" altLang="en-US" sz="2800" b="1" dirty="0">
                          <a:solidFill>
                            <a:schemeClr val="tx1"/>
                          </a:solidFill>
                          <a:uFillTx/>
                          <a:latin typeface="Arial" panose="020B0604020202020204" pitchFamily="34" charset="0"/>
                          <a:ea typeface="SimSun-ExtB" panose="02010609060101010101" charset="-122"/>
                          <a:sym typeface="+mn-ea"/>
                        </a:rPr>
                        <a:t>”</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多吃多占</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指物质层面的占有</a:t>
                      </a:r>
                      <a:r>
                        <a:rPr lang="en-US" altLang="zh-CN" sz="2800" b="1">
                          <a:uFillTx/>
                          <a:ea typeface="SimSun-ExtB" panose="02010609060101010101" charset="-122"/>
                          <a:cs typeface="+mj-cs"/>
                          <a:sym typeface="宋体" panose="02010600030101010101" pitchFamily="2" charset="-122"/>
                        </a:rPr>
                        <a:t>,</a:t>
                      </a:r>
                      <a:r>
                        <a:rPr lang="zh-CN" altLang="en-US" b="1" dirty="0">
                          <a:solidFill>
                            <a:schemeClr val="tx1"/>
                          </a:solidFill>
                          <a:uFillTx/>
                          <a:latin typeface="Arial" panose="020B0604020202020204" pitchFamily="34" charset="0"/>
                          <a:ea typeface="SimSun-ExtB" panose="02010609060101010101" charset="-122"/>
                        </a:rPr>
                        <a:t>含贬义；相对而言</a:t>
                      </a:r>
                      <a:r>
                        <a:rPr lang="en-US" altLang="zh-CN" sz="2800" b="1">
                          <a:uFillTx/>
                          <a:ea typeface="SimSun-ExtB" panose="02010609060101010101" charset="-122"/>
                          <a:cs typeface="+mj-cs"/>
                          <a:sym typeface="宋体" panose="02010600030101010101" pitchFamily="2" charset="-122"/>
                        </a:rPr>
                        <a:t>,</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幸运</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则侧重于：</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85189">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老王是</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不幸者</a:t>
                      </a:r>
                      <a:r>
                        <a:rPr lang="zh-CN" altLang="en-US" sz="2800" b="1" dirty="0">
                          <a:solidFill>
                            <a:schemeClr val="tx1"/>
                          </a:solidFill>
                          <a:uFillTx/>
                          <a:latin typeface="Arial" panose="020B0604020202020204" pitchFamily="34" charset="0"/>
                          <a:ea typeface="SimSun-ExtB" panose="02010609060101010101" charset="-122"/>
                          <a:sym typeface="+mn-ea"/>
                        </a:rPr>
                        <a:t>”</a:t>
                      </a:r>
                      <a:r>
                        <a:rPr lang="en-US" altLang="zh-CN" sz="2800" b="1" dirty="0">
                          <a:uFillTx/>
                          <a:ea typeface="SimSun-ExtB" panose="02010609060101010101" charset="-122"/>
                          <a:cs typeface="+mj-cs"/>
                          <a:sym typeface="宋体" panose="02010600030101010101" pitchFamily="2" charset="-122"/>
                        </a:rPr>
                        <a:t>,</a:t>
                      </a:r>
                      <a:r>
                        <a:rPr lang="zh-CN" altLang="en-US" sz="2800" b="1" dirty="0">
                          <a:solidFill>
                            <a:schemeClr val="tx1"/>
                          </a:solidFill>
                          <a:uFillTx/>
                          <a:latin typeface="Arial" panose="020B0604020202020204" pitchFamily="34" charset="0"/>
                          <a:ea typeface="SimSun-ExtB" panose="02010609060101010101" charset="-122"/>
                        </a:rPr>
                        <a:t>但是作者一家就真的是</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幸运者</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smtClean="0">
                          <a:solidFill>
                            <a:schemeClr val="tx1"/>
                          </a:solidFill>
                          <a:uFillTx/>
                          <a:latin typeface="Arial" panose="020B0604020202020204" pitchFamily="34" charset="0"/>
                          <a:ea typeface="SimSun-ExtB" panose="02010609060101010101" charset="-122"/>
                        </a:rPr>
                        <a:t>吗</a:t>
                      </a:r>
                      <a:endParaRPr lang="zh-CN" altLang="en-US" sz="2800" b="1" dirty="0">
                        <a:solidFill>
                          <a:schemeClr val="tx1"/>
                        </a:solidFill>
                        <a:uFillTx/>
                        <a:latin typeface="Arial" panose="020B0604020202020204" pitchFamily="34" charset="0"/>
                        <a:ea typeface="SimSun-ExtB"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7193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既然各人有各人的</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不幸</a:t>
                      </a:r>
                      <a:r>
                        <a:rPr lang="zh-CN" altLang="en-US" sz="2800" b="1" dirty="0">
                          <a:solidFill>
                            <a:schemeClr val="tx1"/>
                          </a:solidFill>
                          <a:uFillTx/>
                          <a:latin typeface="Arial" panose="020B0604020202020204" pitchFamily="34" charset="0"/>
                          <a:ea typeface="SimSun-ExtB" panose="02010609060101010101" charset="-122"/>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latin typeface="Arial" panose="020B0604020202020204" pitchFamily="34" charset="0"/>
                          <a:ea typeface="SimSun-ExtB" panose="02010609060101010101" charset="-122"/>
                        </a:rPr>
                        <a:t>作者为什么要感到</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愧怍</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  </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1766" name="Rectangle 2"/>
          <p:cNvSpPr/>
          <p:nvPr/>
        </p:nvSpPr>
        <p:spPr>
          <a:xfrm>
            <a:off x="8231188" y="3276283"/>
            <a:ext cx="3960812" cy="521970"/>
          </a:xfrm>
          <a:prstGeom prst="rect">
            <a:avLst/>
          </a:prstGeom>
          <a:noFill/>
          <a:ln w="57150">
            <a:noFill/>
          </a:ln>
        </p:spPr>
        <p:txBody>
          <a:bodyPr anchor="t" anchorCtr="0">
            <a:spAutoFit/>
          </a:bodyPr>
          <a:lstStyle/>
          <a:p>
            <a:pPr fontAlgn="base">
              <a:spcBef>
                <a:spcPct val="50000"/>
              </a:spcBef>
            </a:pPr>
            <a:r>
              <a:rPr lang="zh-CN" altLang="en-US" sz="2800" b="1" dirty="0">
                <a:solidFill>
                  <a:srgbClr val="FF0000"/>
                </a:solidFill>
                <a:latin typeface="Arial" panose="020B0604020202020204" pitchFamily="34" charset="0"/>
                <a:ea typeface="新宋体" panose="02010609030101010101" pitchFamily="49" charset="-122"/>
              </a:rPr>
              <a:t>作者在精神层面的优势</a:t>
            </a:r>
          </a:p>
        </p:txBody>
      </p:sp>
      <p:sp>
        <p:nvSpPr>
          <p:cNvPr id="31775" name="Rectangle 2"/>
          <p:cNvSpPr/>
          <p:nvPr/>
        </p:nvSpPr>
        <p:spPr>
          <a:xfrm>
            <a:off x="4720590" y="3727450"/>
            <a:ext cx="7218680" cy="1383665"/>
          </a:xfrm>
          <a:prstGeom prst="rect">
            <a:avLst/>
          </a:prstGeom>
          <a:noFill/>
          <a:ln w="57150">
            <a:noFill/>
          </a:ln>
        </p:spPr>
        <p:txBody>
          <a:bodyPr wrap="square" anchor="t">
            <a:spAutoFit/>
          </a:bodyPr>
          <a:lstStyle/>
          <a:p>
            <a:pPr fontAlgn="base">
              <a:spcBef>
                <a:spcPct val="50000"/>
              </a:spcBef>
            </a:pPr>
            <a:r>
              <a:rPr lang="zh-CN" altLang="en-US" sz="2800" b="1" strike="noStrike" noProof="1">
                <a:solidFill>
                  <a:schemeClr val="tx1"/>
                </a:solidFill>
                <a:latin typeface="Arial" panose="020B0604020202020204" pitchFamily="34" charset="0"/>
                <a:ea typeface="新宋体" panose="02010609030101010101" pitchFamily="49" charset="-122"/>
                <a:cs typeface="+mn-cs"/>
              </a:rPr>
              <a:t>从</a:t>
            </a:r>
            <a:r>
              <a:rPr lang="en-US" altLang="en-US" sz="2800" b="1" strike="noStrike" noProof="1">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默存不知怎么的一条腿走不得路了</a:t>
            </a:r>
            <a:r>
              <a:rPr lang="zh-CN" altLang="en-US" sz="2800" b="1" strike="noStrike" noProof="1">
                <a:solidFill>
                  <a:schemeClr val="tx1"/>
                </a:solidFill>
                <a:uFillTx/>
                <a:latin typeface="Arial" panose="020B0604020202020204" pitchFamily="34" charset="0"/>
                <a:ea typeface="SimSun-ExtB" panose="02010609060101010101" charset="-122"/>
                <a:cs typeface="+mn-cs"/>
              </a:rPr>
              <a:t>”</a:t>
            </a:r>
            <a:r>
              <a:rPr lang="en-US" altLang="en-US" sz="2800" b="1" strike="noStrike" noProof="1">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我们在干校</a:t>
            </a:r>
            <a:r>
              <a:rPr lang="zh-CN" altLang="en-US" sz="2800" b="1" strike="noStrike" noProof="1">
                <a:uFillTx/>
                <a:latin typeface="Arial" panose="020B0604020202020204" pitchFamily="34" charset="0"/>
                <a:ea typeface="SimSun-ExtB" panose="02010609060101010101" charset="-122"/>
                <a:cs typeface="+mn-cs"/>
                <a:sym typeface="+mn-ea"/>
              </a:rPr>
              <a:t>”</a:t>
            </a:r>
            <a:r>
              <a:rPr lang="en-US" altLang="en-US" sz="2800" b="1" strike="noStrike" noProof="1">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我自己不敢乘三轮</a:t>
            </a:r>
            <a:r>
              <a:rPr lang="zh-CN" altLang="en-US" sz="2800" b="1" strike="noStrike" noProof="1">
                <a:uFillTx/>
                <a:latin typeface="Arial" panose="020B0604020202020204" pitchFamily="34" charset="0"/>
                <a:ea typeface="SimSun-ExtB" panose="02010609060101010101"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等可以看出</a:t>
            </a:r>
            <a:r>
              <a:rPr lang="zh-CN" altLang="en-US" sz="2800" b="1" strike="noStrike" noProof="1">
                <a:solidFill>
                  <a:srgbClr val="FF0000"/>
                </a:solidFill>
                <a:latin typeface="Arial" panose="020B0604020202020204" pitchFamily="34" charset="0"/>
                <a:ea typeface="新宋体" panose="02010609030101010101" pitchFamily="49" charset="-122"/>
                <a:cs typeface="+mn-cs"/>
              </a:rPr>
              <a:t>作者一家此时的境况也不尽如人意</a:t>
            </a:r>
            <a:endParaRPr lang="zh-CN" altLang="en-US" sz="2800" b="1" strike="noStrike" noProof="1">
              <a:solidFill>
                <a:srgbClr val="FF0000"/>
              </a:solidFill>
              <a:latin typeface="Arial" panose="020B0604020202020204" pitchFamily="34" charset="0"/>
              <a:ea typeface="黑体" panose="02010609060101010101" charset="-122"/>
            </a:endParaRPr>
          </a:p>
        </p:txBody>
      </p:sp>
      <p:sp>
        <p:nvSpPr>
          <p:cNvPr id="31776" name="Rectangle 2"/>
          <p:cNvSpPr/>
          <p:nvPr/>
        </p:nvSpPr>
        <p:spPr>
          <a:xfrm>
            <a:off x="4720590" y="5251508"/>
            <a:ext cx="7218680" cy="1384995"/>
          </a:xfrm>
          <a:prstGeom prst="rect">
            <a:avLst/>
          </a:prstGeom>
          <a:noFill/>
          <a:ln w="57150">
            <a:noFill/>
          </a:ln>
        </p:spPr>
        <p:txBody>
          <a:bodyPr wrap="square" anchor="t">
            <a:spAutoFit/>
          </a:bodyPr>
          <a:lstStyle/>
          <a:p>
            <a:pPr fontAlgn="base">
              <a:spcBef>
                <a:spcPct val="50000"/>
              </a:spcBef>
            </a:pPr>
            <a:r>
              <a:rPr lang="zh-CN" altLang="en-US" sz="2800" b="1" strike="noStrike" noProof="1">
                <a:solidFill>
                  <a:schemeClr val="tx1"/>
                </a:solidFill>
                <a:latin typeface="Arial" panose="020B0604020202020204" pitchFamily="34" charset="0"/>
                <a:ea typeface="新宋体" panose="02010609030101010101" pitchFamily="49" charset="-122"/>
                <a:cs typeface="+mn-cs"/>
              </a:rPr>
              <a:t>老王给了</a:t>
            </a:r>
            <a:r>
              <a:rPr lang="en-US" altLang="en-US" sz="2800" b="1" strike="noStrike" noProof="1">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我们</a:t>
            </a:r>
            <a:r>
              <a:rPr lang="zh-CN" altLang="en-US" sz="2800" b="1" strike="noStrike" noProof="1">
                <a:solidFill>
                  <a:schemeClr val="tx1"/>
                </a:solidFill>
                <a:uFillTx/>
                <a:latin typeface="Arial" panose="020B0604020202020204" pitchFamily="34" charset="0"/>
                <a:ea typeface="SimSun-ExtB" panose="02010609060101010101" charset="-122"/>
                <a:cs typeface="+mn-cs"/>
                <a:sym typeface="+mn-ea"/>
              </a:rPr>
              <a:t>”</a:t>
            </a:r>
            <a:r>
              <a:rPr lang="zh-CN" altLang="en-US" sz="2800" b="1" strike="noStrike" noProof="1">
                <a:solidFill>
                  <a:schemeClr val="tx1"/>
                </a:solidFill>
                <a:latin typeface="Arial" panose="020B0604020202020204" pitchFamily="34" charset="0"/>
                <a:ea typeface="新宋体" panose="02010609030101010101" pitchFamily="49" charset="-122"/>
                <a:cs typeface="+mn-cs"/>
              </a:rPr>
              <a:t>真情和尊重</a:t>
            </a:r>
            <a:r>
              <a:rPr lang="en-US" altLang="zh-CN" sz="2800" b="1" dirty="0">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mj-cs"/>
                <a:sym typeface="宋体" panose="02010600030101010101" pitchFamily="2" charset="-122"/>
              </a:rPr>
              <a:t>把</a:t>
            </a:r>
            <a:r>
              <a:rPr lang="en-US" altLang="en-US" sz="2800" b="1" dirty="0">
                <a:latin typeface="Arial" panose="020B0604020202020204" pitchFamily="34" charset="0"/>
                <a:ea typeface="宋体" panose="02010600030101010101" pitchFamily="2" charset="-122"/>
                <a:sym typeface="+mn-ea"/>
              </a:rPr>
              <a:t>“</a:t>
            </a:r>
            <a:r>
              <a:rPr lang="zh-CN" altLang="en-US" sz="2800" b="1" dirty="0">
                <a:latin typeface="Arial" panose="020B0604020202020204" pitchFamily="34" charset="0"/>
                <a:ea typeface="新宋体" panose="02010609030101010101" pitchFamily="49" charset="-122"/>
                <a:sym typeface="+mn-ea"/>
              </a:rPr>
              <a:t>我们</a:t>
            </a:r>
            <a:r>
              <a:rPr lang="zh-CN" altLang="en-US" sz="2800" b="1" dirty="0">
                <a:uFillTx/>
                <a:latin typeface="Arial" panose="020B0604020202020204" pitchFamily="34" charset="0"/>
                <a:ea typeface="SimSun-ExtB" panose="02010609060101010101" charset="-122"/>
                <a:sym typeface="+mn-ea"/>
              </a:rPr>
              <a:t>”</a:t>
            </a:r>
            <a:r>
              <a:rPr lang="zh-CN" altLang="en-US" sz="2800" b="1" dirty="0">
                <a:solidFill>
                  <a:srgbClr val="FF0000"/>
                </a:solidFill>
                <a:latin typeface="Arial" panose="020B0604020202020204" pitchFamily="34" charset="0"/>
                <a:ea typeface="宋体" panose="02010600030101010101" pitchFamily="2" charset="-122"/>
                <a:sym typeface="+mn-ea"/>
              </a:rPr>
              <a:t>当亲人</a:t>
            </a:r>
            <a:r>
              <a:rPr lang="zh-CN" altLang="en-US" sz="2800" b="1" strike="noStrike" noProof="1">
                <a:solidFill>
                  <a:schemeClr val="tx1"/>
                </a:solidFill>
                <a:latin typeface="Arial" panose="020B0604020202020204" pitchFamily="34" charset="0"/>
                <a:ea typeface="新宋体" panose="02010609030101010101" pitchFamily="49" charset="-122"/>
                <a:cs typeface="+mn-cs"/>
              </a:rPr>
              <a:t>。</a:t>
            </a:r>
            <a:r>
              <a:rPr lang="en-US" altLang="en-US" sz="2800" b="1" strike="noStrike" noProof="1">
                <a:latin typeface="Arial" panose="020B0604020202020204" pitchFamily="34" charset="0"/>
                <a:ea typeface="宋体" panose="02010600030101010101" pitchFamily="2" charset="-122"/>
                <a:cs typeface="+mn-cs"/>
                <a:sym typeface="+mn-ea"/>
              </a:rPr>
              <a:t>“</a:t>
            </a:r>
            <a:r>
              <a:rPr lang="zh-CN" altLang="en-US" sz="2800" b="1" strike="noStrike" noProof="1">
                <a:solidFill>
                  <a:srgbClr val="FF0000"/>
                </a:solidFill>
                <a:latin typeface="Arial" panose="020B0604020202020204" pitchFamily="34" charset="0"/>
                <a:ea typeface="新宋体" panose="02010609030101010101" pitchFamily="49" charset="-122"/>
                <a:cs typeface="+mn-cs"/>
              </a:rPr>
              <a:t>我</a:t>
            </a:r>
            <a:r>
              <a:rPr lang="zh-CN" altLang="en-US" sz="2800" b="1" strike="noStrike" noProof="1">
                <a:uFillTx/>
                <a:latin typeface="Arial" panose="020B0604020202020204" pitchFamily="34" charset="0"/>
                <a:ea typeface="SimSun-ExtB" panose="02010609060101010101" charset="-122"/>
                <a:cs typeface="+mn-cs"/>
                <a:sym typeface="+mn-ea"/>
              </a:rPr>
              <a:t>”</a:t>
            </a:r>
            <a:r>
              <a:rPr lang="zh-CN" altLang="en-US" sz="2800" b="1" strike="noStrike" noProof="1">
                <a:solidFill>
                  <a:srgbClr val="FF0000"/>
                </a:solidFill>
                <a:latin typeface="Arial" panose="020B0604020202020204" pitchFamily="34" charset="0"/>
                <a:ea typeface="新宋体" panose="02010609030101010101" pitchFamily="49" charset="-122"/>
                <a:cs typeface="+mn-cs"/>
              </a:rPr>
              <a:t>还之以善良</a:t>
            </a:r>
            <a:r>
              <a:rPr lang="en-US" altLang="zh-CN" sz="2800" b="1" dirty="0">
                <a:uFillTx/>
                <a:ea typeface="SimSun-ExtB" panose="02010609060101010101" charset="-122"/>
                <a:cs typeface="+mj-cs"/>
                <a:sym typeface="宋体" panose="02010600030101010101" pitchFamily="2" charset="-122"/>
              </a:rPr>
              <a:t>,</a:t>
            </a:r>
            <a:r>
              <a:rPr lang="zh-CN" altLang="en-US" sz="2800" b="1" strike="noStrike" noProof="1">
                <a:solidFill>
                  <a:srgbClr val="FF0000"/>
                </a:solidFill>
                <a:latin typeface="Arial" panose="020B0604020202020204" pitchFamily="34" charset="0"/>
                <a:ea typeface="新宋体" panose="02010609030101010101" pitchFamily="49" charset="-122"/>
                <a:cs typeface="+mn-cs"/>
              </a:rPr>
              <a:t>却并不同样深切和平等</a:t>
            </a:r>
            <a:r>
              <a:rPr lang="en-US" altLang="zh-CN" sz="2800" b="1" dirty="0">
                <a:uFillTx/>
                <a:ea typeface="SimSun-ExtB" panose="02010609060101010101" charset="-122"/>
                <a:cs typeface="+mj-cs"/>
                <a:sym typeface="宋体" panose="02010600030101010101" pitchFamily="2" charset="-122"/>
              </a:rPr>
              <a:t>,</a:t>
            </a:r>
            <a:r>
              <a:rPr lang="zh-CN" sz="2800" b="1" strike="noStrike" noProof="1">
                <a:solidFill>
                  <a:schemeClr val="tx1"/>
                </a:solidFill>
                <a:latin typeface="Arial" panose="020B0604020202020204" pitchFamily="34" charset="0"/>
                <a:ea typeface="新宋体" panose="02010609030101010101" pitchFamily="49" charset="-122"/>
                <a:cs typeface="+mn-cs"/>
              </a:rPr>
              <a:t>只是把老王</a:t>
            </a:r>
            <a:r>
              <a:rPr lang="zh-CN" altLang="en-US" sz="2800" b="1" dirty="0">
                <a:solidFill>
                  <a:srgbClr val="FF0000"/>
                </a:solidFill>
                <a:latin typeface="Arial" panose="020B0604020202020204" pitchFamily="34" charset="0"/>
                <a:ea typeface="宋体" panose="02010600030101010101" pitchFamily="2" charset="-122"/>
                <a:sym typeface="+mn-ea"/>
              </a:rPr>
              <a:t>当朋友</a:t>
            </a:r>
            <a:endParaRPr lang="zh-CN" altLang="en-US" sz="2800" b="1" strike="noStrike" noProof="1">
              <a:solidFill>
                <a:srgbClr val="FF0000"/>
              </a:solidFill>
              <a:uFillTx/>
              <a:latin typeface="Arial" panose="020B0604020202020204" pitchFamily="3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66"/>
                                        </p:tgtEl>
                                        <p:attrNameLst>
                                          <p:attrName>style.visibility</p:attrName>
                                        </p:attrNameLst>
                                      </p:cBhvr>
                                      <p:to>
                                        <p:strVal val="visible"/>
                                      </p:to>
                                    </p:set>
                                    <p:anim calcmode="lin" valueType="num">
                                      <p:cBhvr additive="base">
                                        <p:cTn id="7" dur="500" fill="hold"/>
                                        <p:tgtEl>
                                          <p:spTgt spid="31766"/>
                                        </p:tgtEl>
                                        <p:attrNameLst>
                                          <p:attrName>ppt_x</p:attrName>
                                        </p:attrNameLst>
                                      </p:cBhvr>
                                      <p:tavLst>
                                        <p:tav tm="0">
                                          <p:val>
                                            <p:strVal val="#ppt_x"/>
                                          </p:val>
                                        </p:tav>
                                        <p:tav tm="100000">
                                          <p:val>
                                            <p:strVal val="#ppt_x"/>
                                          </p:val>
                                        </p:tav>
                                      </p:tavLst>
                                    </p:anim>
                                    <p:anim calcmode="lin" valueType="num">
                                      <p:cBhvr additive="base">
                                        <p:cTn id="8" dur="500" fill="hold"/>
                                        <p:tgtEl>
                                          <p:spTgt spid="317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75"/>
                                        </p:tgtEl>
                                        <p:attrNameLst>
                                          <p:attrName>style.visibility</p:attrName>
                                        </p:attrNameLst>
                                      </p:cBhvr>
                                      <p:to>
                                        <p:strVal val="visible"/>
                                      </p:to>
                                    </p:set>
                                    <p:anim calcmode="lin" valueType="num">
                                      <p:cBhvr additive="base">
                                        <p:cTn id="13" dur="500" fill="hold"/>
                                        <p:tgtEl>
                                          <p:spTgt spid="31775"/>
                                        </p:tgtEl>
                                        <p:attrNameLst>
                                          <p:attrName>ppt_x</p:attrName>
                                        </p:attrNameLst>
                                      </p:cBhvr>
                                      <p:tavLst>
                                        <p:tav tm="0">
                                          <p:val>
                                            <p:strVal val="#ppt_x"/>
                                          </p:val>
                                        </p:tav>
                                        <p:tav tm="100000">
                                          <p:val>
                                            <p:strVal val="#ppt_x"/>
                                          </p:val>
                                        </p:tav>
                                      </p:tavLst>
                                    </p:anim>
                                    <p:anim calcmode="lin" valueType="num">
                                      <p:cBhvr additive="base">
                                        <p:cTn id="14" dur="500" fill="hold"/>
                                        <p:tgtEl>
                                          <p:spTgt spid="317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76"/>
                                        </p:tgtEl>
                                        <p:attrNameLst>
                                          <p:attrName>style.visibility</p:attrName>
                                        </p:attrNameLst>
                                      </p:cBhvr>
                                      <p:to>
                                        <p:strVal val="visible"/>
                                      </p:to>
                                    </p:set>
                                    <p:anim calcmode="lin" valueType="num">
                                      <p:cBhvr additive="base">
                                        <p:cTn id="19" dur="500" fill="hold"/>
                                        <p:tgtEl>
                                          <p:spTgt spid="31776"/>
                                        </p:tgtEl>
                                        <p:attrNameLst>
                                          <p:attrName>ppt_x</p:attrName>
                                        </p:attrNameLst>
                                      </p:cBhvr>
                                      <p:tavLst>
                                        <p:tav tm="0">
                                          <p:val>
                                            <p:strVal val="#ppt_x"/>
                                          </p:val>
                                        </p:tav>
                                        <p:tav tm="100000">
                                          <p:val>
                                            <p:strVal val="#ppt_x"/>
                                          </p:val>
                                        </p:tav>
                                      </p:tavLst>
                                    </p:anim>
                                    <p:anim calcmode="lin" valueType="num">
                                      <p:cBhvr additive="base">
                                        <p:cTn id="20" dur="500" fill="hold"/>
                                        <p:tgtEl>
                                          <p:spTgt spid="31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6" grpId="0"/>
      <p:bldP spid="31775" grpId="0"/>
      <p:bldP spid="3177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64" name="Text Box 4"/>
          <p:cNvSpPr txBox="1">
            <a:spLocks noChangeArrowheads="1"/>
          </p:cNvSpPr>
          <p:nvPr/>
        </p:nvSpPr>
        <p:spPr bwMode="auto">
          <a:xfrm>
            <a:off x="259715" y="1003300"/>
            <a:ext cx="11855450" cy="5784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2800" b="1" dirty="0">
                <a:latin typeface="宋体" panose="02010600030101010101" pitchFamily="2" charset="-122"/>
              </a:rPr>
              <a:t>1.</a:t>
            </a:r>
            <a:r>
              <a:rPr lang="zh-CN" altLang="en-US" sz="2800" b="1" dirty="0">
                <a:latin typeface="宋体" panose="02010600030101010101" pitchFamily="2" charset="-122"/>
              </a:rPr>
              <a:t>比较下列每组的两个句子</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联系上下文</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说说每组的第一句在表达上的好处。</a:t>
            </a:r>
          </a:p>
        </p:txBody>
      </p:sp>
      <p:sp>
        <p:nvSpPr>
          <p:cNvPr id="92170" name="Text Box 10"/>
          <p:cNvSpPr txBox="1">
            <a:spLocks noChangeArrowheads="1"/>
          </p:cNvSpPr>
          <p:nvPr/>
        </p:nvSpPr>
        <p:spPr bwMode="auto">
          <a:xfrm>
            <a:off x="747204" y="1581468"/>
            <a:ext cx="8504555" cy="9118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他送的冰比他</a:t>
            </a:r>
            <a:r>
              <a:rPr lang="zh-CN" altLang="en-US" sz="2800" b="1" dirty="0">
                <a:solidFill>
                  <a:srgbClr val="FF0000"/>
                </a:solidFill>
                <a:latin typeface="新宋体" panose="02010609030101010101" pitchFamily="49" charset="-122"/>
                <a:ea typeface="新宋体" panose="02010609030101010101" pitchFamily="49" charset="-122"/>
              </a:rPr>
              <a:t>前任</a:t>
            </a:r>
            <a:r>
              <a:rPr lang="zh-CN" altLang="en-US" sz="2800" b="1" dirty="0">
                <a:solidFill>
                  <a:schemeClr val="tx1"/>
                </a:solidFill>
                <a:latin typeface="新宋体" panose="02010609030101010101" pitchFamily="49" charset="-122"/>
                <a:ea typeface="新宋体" panose="02010609030101010101" pitchFamily="49" charset="-122"/>
              </a:rPr>
              <a:t>送的大一倍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冰价相等。</a:t>
            </a:r>
            <a:endParaRPr lang="zh-CN" altLang="en-US" sz="2800" b="1" dirty="0">
              <a:solidFill>
                <a:srgbClr val="0000FF"/>
              </a:solidFill>
              <a:latin typeface="新宋体" panose="02010609030101010101" pitchFamily="49" charset="-122"/>
              <a:ea typeface="新宋体" panose="02010609030101010101" pitchFamily="49" charset="-122"/>
            </a:endParaRPr>
          </a:p>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他送的冰比</a:t>
            </a:r>
            <a:r>
              <a:rPr lang="zh-CN" altLang="en-US" sz="2800" b="1" dirty="0">
                <a:solidFill>
                  <a:srgbClr val="FF0000"/>
                </a:solidFill>
                <a:latin typeface="新宋体" panose="02010609030101010101" pitchFamily="49" charset="-122"/>
                <a:ea typeface="新宋体" panose="02010609030101010101" pitchFamily="49" charset="-122"/>
              </a:rPr>
              <a:t>前一个三轮车工人</a:t>
            </a:r>
            <a:r>
              <a:rPr lang="zh-CN" altLang="en-US" sz="2800" b="1" dirty="0">
                <a:solidFill>
                  <a:schemeClr val="tx1"/>
                </a:solidFill>
                <a:latin typeface="新宋体" panose="02010609030101010101" pitchFamily="49" charset="-122"/>
                <a:ea typeface="新宋体" panose="02010609030101010101" pitchFamily="49" charset="-122"/>
              </a:rPr>
              <a:t>送的大一倍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冰价相等。</a:t>
            </a:r>
          </a:p>
        </p:txBody>
      </p:sp>
      <p:sp>
        <p:nvSpPr>
          <p:cNvPr id="92171" name="Text Box 11"/>
          <p:cNvSpPr txBox="1">
            <a:spLocks noChangeArrowheads="1"/>
          </p:cNvSpPr>
          <p:nvPr/>
        </p:nvSpPr>
        <p:spPr bwMode="auto">
          <a:xfrm>
            <a:off x="2886710" y="2419985"/>
            <a:ext cx="4046855" cy="521970"/>
          </a:xfrm>
          <a:prstGeom prst="rect">
            <a:avLst/>
          </a:prstGeom>
          <a:solidFill>
            <a:schemeClr val="accent6">
              <a:lumMod val="40000"/>
              <a:lumOff val="6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ahoma" panose="020B0604030504040204" pitchFamily="34" charset="0"/>
              </a:rPr>
              <a:t>大词小用</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Tahoma" panose="020B0604030504040204" pitchFamily="34" charset="0"/>
              </a:rPr>
              <a:t>简练、风趣</a:t>
            </a:r>
          </a:p>
        </p:txBody>
      </p:sp>
      <p:sp>
        <p:nvSpPr>
          <p:cNvPr id="14" name="Text Box 6"/>
          <p:cNvSpPr txBox="1">
            <a:spLocks noChangeArrowheads="1"/>
          </p:cNvSpPr>
          <p:nvPr/>
        </p:nvSpPr>
        <p:spPr bwMode="auto">
          <a:xfrm>
            <a:off x="651437" y="3088722"/>
            <a:ext cx="8862060" cy="9118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我在家听到打门</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开门看见老王直僵僵地</a:t>
            </a:r>
            <a:r>
              <a:rPr lang="zh-CN" altLang="en-US" sz="2800" b="1" dirty="0">
                <a:solidFill>
                  <a:srgbClr val="FF0000"/>
                </a:solidFill>
                <a:latin typeface="新宋体" panose="02010609030101010101" pitchFamily="49" charset="-122"/>
                <a:ea typeface="新宋体" panose="02010609030101010101" pitchFamily="49" charset="-122"/>
              </a:rPr>
              <a:t>镶嵌</a:t>
            </a:r>
            <a:r>
              <a:rPr lang="zh-CN" altLang="en-US" sz="2800" b="1" dirty="0">
                <a:solidFill>
                  <a:schemeClr val="tx1"/>
                </a:solidFill>
                <a:latin typeface="新宋体" panose="02010609030101010101" pitchFamily="49" charset="-122"/>
                <a:ea typeface="新宋体" panose="02010609030101010101" pitchFamily="49" charset="-122"/>
              </a:rPr>
              <a:t>在门框里。</a:t>
            </a:r>
            <a:endParaRPr lang="zh-CN" altLang="en-US" sz="2800" b="1" dirty="0">
              <a:solidFill>
                <a:srgbClr val="0000FF"/>
              </a:solidFill>
              <a:latin typeface="新宋体" panose="02010609030101010101" pitchFamily="49" charset="-122"/>
              <a:ea typeface="新宋体" panose="02010609030101010101" pitchFamily="49" charset="-122"/>
            </a:endParaRPr>
          </a:p>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我在家听到打门</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开门看见老王直僵僵地</a:t>
            </a:r>
            <a:r>
              <a:rPr lang="zh-CN" altLang="en-US" sz="2800" b="1" dirty="0">
                <a:solidFill>
                  <a:srgbClr val="FF0000"/>
                </a:solidFill>
                <a:latin typeface="新宋体" panose="02010609030101010101" pitchFamily="49" charset="-122"/>
                <a:ea typeface="新宋体" panose="02010609030101010101" pitchFamily="49" charset="-122"/>
              </a:rPr>
              <a:t>站立</a:t>
            </a:r>
            <a:r>
              <a:rPr lang="zh-CN" altLang="en-US" sz="2800" b="1" dirty="0">
                <a:solidFill>
                  <a:schemeClr val="tx1"/>
                </a:solidFill>
                <a:latin typeface="新宋体" panose="02010609030101010101" pitchFamily="49" charset="-122"/>
                <a:ea typeface="新宋体" panose="02010609030101010101" pitchFamily="49" charset="-122"/>
              </a:rPr>
              <a:t>在门口。</a:t>
            </a:r>
          </a:p>
        </p:txBody>
      </p:sp>
      <p:sp>
        <p:nvSpPr>
          <p:cNvPr id="15" name="Text Box 13"/>
          <p:cNvSpPr txBox="1">
            <a:spLocks noChangeArrowheads="1"/>
          </p:cNvSpPr>
          <p:nvPr/>
        </p:nvSpPr>
        <p:spPr bwMode="auto">
          <a:xfrm>
            <a:off x="5309870" y="3939540"/>
            <a:ext cx="4977765" cy="521970"/>
          </a:xfrm>
          <a:prstGeom prst="rect">
            <a:avLst/>
          </a:prstGeom>
          <a:solidFill>
            <a:schemeClr val="accent6">
              <a:lumMod val="40000"/>
              <a:lumOff val="6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夸张</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rPr>
              <a:t>强调老王身体僵直的状态</a:t>
            </a:r>
          </a:p>
        </p:txBody>
      </p:sp>
      <p:grpSp>
        <p:nvGrpSpPr>
          <p:cNvPr id="2" name="组合 1"/>
          <p:cNvGrpSpPr/>
          <p:nvPr/>
        </p:nvGrpSpPr>
        <p:grpSpPr>
          <a:xfrm>
            <a:off x="432086" y="161570"/>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揣摩语言</a:t>
              </a:r>
            </a:p>
          </p:txBody>
        </p:sp>
      </p:grpSp>
      <p:sp>
        <p:nvSpPr>
          <p:cNvPr id="5" name="Text Box 5"/>
          <p:cNvSpPr txBox="1">
            <a:spLocks noChangeArrowheads="1"/>
          </p:cNvSpPr>
          <p:nvPr/>
        </p:nvSpPr>
        <p:spPr bwMode="auto">
          <a:xfrm>
            <a:off x="747528" y="4715887"/>
            <a:ext cx="8244205" cy="9531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00000"/>
              </a:lnSpc>
            </a:pPr>
            <a:r>
              <a:rPr lang="zh-CN" altLang="en-US" sz="2800" b="1" dirty="0">
                <a:solidFill>
                  <a:schemeClr val="tx1"/>
                </a:solidFill>
                <a:latin typeface="新宋体" panose="02010609030101010101" pitchFamily="49" charset="-122"/>
                <a:ea typeface="新宋体" panose="02010609030101010101" pitchFamily="49" charset="-122"/>
              </a:rPr>
              <a:t>我</a:t>
            </a:r>
            <a:r>
              <a:rPr lang="zh-CN" altLang="en-US" sz="2800" b="1" dirty="0">
                <a:solidFill>
                  <a:srgbClr val="FF0000"/>
                </a:solidFill>
                <a:latin typeface="新宋体" panose="02010609030101010101" pitchFamily="49" charset="-122"/>
                <a:ea typeface="新宋体" panose="02010609030101010101" pitchFamily="49" charset="-122"/>
              </a:rPr>
              <a:t>强笑</a:t>
            </a:r>
            <a:r>
              <a:rPr lang="zh-CN" altLang="en-US" sz="2800" b="1" dirty="0">
                <a:uFillTx/>
                <a:ea typeface="SimSun-ExtB" panose="02010609060101010101" charset="-122"/>
                <a:cs typeface="Arial" panose="020B0604020202020204" pitchFamily="34" charset="0"/>
                <a:sym typeface="+mn-ea"/>
              </a:rPr>
              <a:t>说：“老王</a:t>
            </a:r>
            <a:r>
              <a:rPr lang="en-US" altLang="zh-CN" sz="2800" b="1">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Arial" panose="020B0604020202020204" pitchFamily="34" charset="0"/>
                <a:sym typeface="+mn-ea"/>
              </a:rPr>
              <a:t>这么新鲜的大鸡蛋</a:t>
            </a:r>
            <a:r>
              <a:rPr lang="en-US" altLang="zh-CN" sz="2800" b="1">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Arial" panose="020B0604020202020204" pitchFamily="34" charset="0"/>
                <a:sym typeface="+mn-ea"/>
              </a:rPr>
              <a:t>都给我们吃？”</a:t>
            </a:r>
            <a:endParaRPr lang="zh-CN" altLang="en-US" sz="2800" b="1" dirty="0">
              <a:solidFill>
                <a:schemeClr val="tx1"/>
              </a:solidFill>
              <a:uFillTx/>
              <a:ea typeface="SimSun-ExtB" panose="02010609060101010101" charset="-122"/>
              <a:cs typeface="Arial" panose="020B0604020202020204" pitchFamily="34" charset="0"/>
            </a:endParaRPr>
          </a:p>
          <a:p>
            <a:pPr algn="l" eaLnBrk="1" hangingPunct="1">
              <a:lnSpc>
                <a:spcPct val="100000"/>
              </a:lnSpc>
            </a:pPr>
            <a:r>
              <a:rPr lang="zh-CN" altLang="en-US" sz="2800" b="1" dirty="0">
                <a:solidFill>
                  <a:schemeClr val="tx1"/>
                </a:solidFill>
                <a:latin typeface="新宋体" panose="02010609030101010101" pitchFamily="49" charset="-122"/>
                <a:ea typeface="新宋体" panose="02010609030101010101" pitchFamily="49" charset="-122"/>
              </a:rPr>
              <a:t>我</a:t>
            </a:r>
            <a:r>
              <a:rPr lang="zh-CN" altLang="en-US" sz="2800" b="1" dirty="0">
                <a:solidFill>
                  <a:srgbClr val="FF0000"/>
                </a:solidFill>
                <a:latin typeface="新宋体" panose="02010609030101010101" pitchFamily="49" charset="-122"/>
                <a:ea typeface="新宋体" panose="02010609030101010101" pitchFamily="49" charset="-122"/>
              </a:rPr>
              <a:t>笑着</a:t>
            </a:r>
            <a:r>
              <a:rPr lang="zh-CN" altLang="en-US" sz="2800" b="1" dirty="0">
                <a:solidFill>
                  <a:schemeClr val="tx1"/>
                </a:solidFill>
                <a:uFillTx/>
                <a:ea typeface="SimSun-ExtB" panose="02010609060101010101" charset="-122"/>
                <a:cs typeface="Arial" panose="020B0604020202020204" pitchFamily="34" charset="0"/>
              </a:rPr>
              <a:t>说：“老王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ea typeface="SimSun-ExtB" panose="02010609060101010101" charset="-122"/>
                <a:cs typeface="Arial" panose="020B0604020202020204" pitchFamily="34" charset="0"/>
              </a:rPr>
              <a:t>这么新鲜的大鸡蛋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ea typeface="SimSun-ExtB" panose="02010609060101010101" charset="-122"/>
                <a:cs typeface="Arial" panose="020B0604020202020204" pitchFamily="34" charset="0"/>
              </a:rPr>
              <a:t>都给我们吃？”</a:t>
            </a:r>
          </a:p>
        </p:txBody>
      </p:sp>
      <p:sp>
        <p:nvSpPr>
          <p:cNvPr id="6" name="Text Box 13"/>
          <p:cNvSpPr txBox="1">
            <a:spLocks noChangeArrowheads="1"/>
          </p:cNvSpPr>
          <p:nvPr/>
        </p:nvSpPr>
        <p:spPr bwMode="auto">
          <a:xfrm>
            <a:off x="1243965" y="5669280"/>
            <a:ext cx="3963035" cy="521970"/>
          </a:xfrm>
          <a:prstGeom prst="rect">
            <a:avLst/>
          </a:prstGeom>
          <a:solidFill>
            <a:schemeClr val="accent6">
              <a:lumMod val="40000"/>
              <a:lumOff val="60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含蓄</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rPr>
              <a:t>心中有悲酸、感动</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171"/>
                                        </p:tgtEl>
                                        <p:attrNameLst>
                                          <p:attrName>style.visibility</p:attrName>
                                        </p:attrNameLst>
                                      </p:cBhvr>
                                      <p:to>
                                        <p:strVal val="visible"/>
                                      </p:to>
                                    </p:set>
                                    <p:animEffect transition="in" filter="wipe(down)">
                                      <p:cBhvr>
                                        <p:cTn id="7" dur="580">
                                          <p:stCondLst>
                                            <p:cond delay="0"/>
                                          </p:stCondLst>
                                        </p:cTn>
                                        <p:tgtEl>
                                          <p:spTgt spid="92171"/>
                                        </p:tgtEl>
                                      </p:cBhvr>
                                    </p:animEffect>
                                    <p:anim calcmode="lin" valueType="num">
                                      <p:cBhvr>
                                        <p:cTn id="8" dur="1822" tmFilter="0,0; 0.14,0.36; 0.43,0.73; 0.71,0.91; 1.0,1.0">
                                          <p:stCondLst>
                                            <p:cond delay="0"/>
                                          </p:stCondLst>
                                        </p:cTn>
                                        <p:tgtEl>
                                          <p:spTgt spid="9217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17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17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17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171"/>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71"/>
                                        </p:tgtEl>
                                      </p:cBhvr>
                                      <p:to x="100000" y="60000"/>
                                    </p:animScale>
                                    <p:animScale>
                                      <p:cBhvr>
                                        <p:cTn id="14" dur="166" decel="50000">
                                          <p:stCondLst>
                                            <p:cond delay="676"/>
                                          </p:stCondLst>
                                        </p:cTn>
                                        <p:tgtEl>
                                          <p:spTgt spid="92171"/>
                                        </p:tgtEl>
                                      </p:cBhvr>
                                      <p:to x="100000" y="100000"/>
                                    </p:animScale>
                                    <p:animScale>
                                      <p:cBhvr>
                                        <p:cTn id="15" dur="26">
                                          <p:stCondLst>
                                            <p:cond delay="1312"/>
                                          </p:stCondLst>
                                        </p:cTn>
                                        <p:tgtEl>
                                          <p:spTgt spid="92171"/>
                                        </p:tgtEl>
                                      </p:cBhvr>
                                      <p:to x="100000" y="80000"/>
                                    </p:animScale>
                                    <p:animScale>
                                      <p:cBhvr>
                                        <p:cTn id="16" dur="166" decel="50000">
                                          <p:stCondLst>
                                            <p:cond delay="1338"/>
                                          </p:stCondLst>
                                        </p:cTn>
                                        <p:tgtEl>
                                          <p:spTgt spid="92171"/>
                                        </p:tgtEl>
                                      </p:cBhvr>
                                      <p:to x="100000" y="100000"/>
                                    </p:animScale>
                                    <p:animScale>
                                      <p:cBhvr>
                                        <p:cTn id="17" dur="26">
                                          <p:stCondLst>
                                            <p:cond delay="1642"/>
                                          </p:stCondLst>
                                        </p:cTn>
                                        <p:tgtEl>
                                          <p:spTgt spid="92171"/>
                                        </p:tgtEl>
                                      </p:cBhvr>
                                      <p:to x="100000" y="90000"/>
                                    </p:animScale>
                                    <p:animScale>
                                      <p:cBhvr>
                                        <p:cTn id="18" dur="166" decel="50000">
                                          <p:stCondLst>
                                            <p:cond delay="1668"/>
                                          </p:stCondLst>
                                        </p:cTn>
                                        <p:tgtEl>
                                          <p:spTgt spid="92171"/>
                                        </p:tgtEl>
                                      </p:cBhvr>
                                      <p:to x="100000" y="100000"/>
                                    </p:animScale>
                                    <p:animScale>
                                      <p:cBhvr>
                                        <p:cTn id="19" dur="26">
                                          <p:stCondLst>
                                            <p:cond delay="1808"/>
                                          </p:stCondLst>
                                        </p:cTn>
                                        <p:tgtEl>
                                          <p:spTgt spid="92171"/>
                                        </p:tgtEl>
                                      </p:cBhvr>
                                      <p:to x="100000" y="95000"/>
                                    </p:animScale>
                                    <p:animScale>
                                      <p:cBhvr>
                                        <p:cTn id="20" dur="166" decel="50000">
                                          <p:stCondLst>
                                            <p:cond delay="1834"/>
                                          </p:stCondLst>
                                        </p:cTn>
                                        <p:tgtEl>
                                          <p:spTgt spid="9217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80">
                                          <p:stCondLst>
                                            <p:cond delay="0"/>
                                          </p:stCondLst>
                                        </p:cTn>
                                        <p:tgtEl>
                                          <p:spTgt spid="15"/>
                                        </p:tgtEl>
                                      </p:cBhvr>
                                    </p:animEffect>
                                    <p:anim calcmode="lin" valueType="num">
                                      <p:cBhvr>
                                        <p:cTn id="2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1" dur="26">
                                          <p:stCondLst>
                                            <p:cond delay="650"/>
                                          </p:stCondLst>
                                        </p:cTn>
                                        <p:tgtEl>
                                          <p:spTgt spid="15"/>
                                        </p:tgtEl>
                                      </p:cBhvr>
                                      <p:to x="100000" y="60000"/>
                                    </p:animScale>
                                    <p:animScale>
                                      <p:cBhvr>
                                        <p:cTn id="32" dur="166" decel="50000">
                                          <p:stCondLst>
                                            <p:cond delay="676"/>
                                          </p:stCondLst>
                                        </p:cTn>
                                        <p:tgtEl>
                                          <p:spTgt spid="15"/>
                                        </p:tgtEl>
                                      </p:cBhvr>
                                      <p:to x="100000" y="100000"/>
                                    </p:animScale>
                                    <p:animScale>
                                      <p:cBhvr>
                                        <p:cTn id="33" dur="26">
                                          <p:stCondLst>
                                            <p:cond delay="1312"/>
                                          </p:stCondLst>
                                        </p:cTn>
                                        <p:tgtEl>
                                          <p:spTgt spid="15"/>
                                        </p:tgtEl>
                                      </p:cBhvr>
                                      <p:to x="100000" y="80000"/>
                                    </p:animScale>
                                    <p:animScale>
                                      <p:cBhvr>
                                        <p:cTn id="34" dur="166" decel="50000">
                                          <p:stCondLst>
                                            <p:cond delay="1338"/>
                                          </p:stCondLst>
                                        </p:cTn>
                                        <p:tgtEl>
                                          <p:spTgt spid="15"/>
                                        </p:tgtEl>
                                      </p:cBhvr>
                                      <p:to x="100000" y="100000"/>
                                    </p:animScale>
                                    <p:animScale>
                                      <p:cBhvr>
                                        <p:cTn id="35" dur="26">
                                          <p:stCondLst>
                                            <p:cond delay="1642"/>
                                          </p:stCondLst>
                                        </p:cTn>
                                        <p:tgtEl>
                                          <p:spTgt spid="15"/>
                                        </p:tgtEl>
                                      </p:cBhvr>
                                      <p:to x="100000" y="90000"/>
                                    </p:animScale>
                                    <p:animScale>
                                      <p:cBhvr>
                                        <p:cTn id="36" dur="166" decel="50000">
                                          <p:stCondLst>
                                            <p:cond delay="1668"/>
                                          </p:stCondLst>
                                        </p:cTn>
                                        <p:tgtEl>
                                          <p:spTgt spid="15"/>
                                        </p:tgtEl>
                                      </p:cBhvr>
                                      <p:to x="100000" y="100000"/>
                                    </p:animScale>
                                    <p:animScale>
                                      <p:cBhvr>
                                        <p:cTn id="37" dur="26">
                                          <p:stCondLst>
                                            <p:cond delay="1808"/>
                                          </p:stCondLst>
                                        </p:cTn>
                                        <p:tgtEl>
                                          <p:spTgt spid="15"/>
                                        </p:tgtEl>
                                      </p:cBhvr>
                                      <p:to x="100000" y="95000"/>
                                    </p:animScale>
                                    <p:animScale>
                                      <p:cBhvr>
                                        <p:cTn id="38" dur="166" decel="50000">
                                          <p:stCondLst>
                                            <p:cond delay="1834"/>
                                          </p:stCondLst>
                                        </p:cTn>
                                        <p:tgtEl>
                                          <p:spTgt spid="1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1" grpId="0" bldLvl="0" animBg="1"/>
      <p:bldP spid="15" grpId="0" bldLvl="0" animBg="1"/>
      <p:bldP spid="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56870" y="2337435"/>
            <a:ext cx="11802745" cy="1383665"/>
          </a:xfrm>
          <a:prstGeom prst="rect">
            <a:avLst/>
          </a:prstGeom>
          <a:noFill/>
        </p:spPr>
        <p:txBody>
          <a:bodyPr wrap="square">
            <a:spAutoFit/>
            <a:scene3d>
              <a:camera prst="orthographicFront"/>
              <a:lightRig rig="threePt" dir="t"/>
            </a:scene3d>
          </a:bodyPr>
          <a:lstStyle/>
          <a:p>
            <a:pPr eaLnBrk="0" fontAlgn="auto" hangingPunct="0">
              <a:spcBef>
                <a:spcPts val="0"/>
              </a:spcBef>
              <a:spcAft>
                <a:spcPts val="0"/>
              </a:spcAft>
              <a:defRPr/>
            </a:pPr>
            <a:r>
              <a:rPr lang="en-US" altLang="zh-CN"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顺理成章</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的情况说</a:t>
            </a:r>
            <a:r>
              <a:rPr sz="2800" b="1">
                <a:latin typeface="Arial" panose="020B0604020202020204" pitchFamily="34" charset="0"/>
                <a:ea typeface="宋体" panose="02010600030101010101" pitchFamily="2" charset="-122"/>
                <a:sym typeface="+mn-ea"/>
              </a:rPr>
              <a:t>“当然”</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。表明</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作者一家之前帮助老王是诚心诚意的</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并</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不要求老王回报</a:t>
            </a:r>
            <a:r>
              <a:rPr lang="zh-CN" altLang="en-US"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作者一家也很</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同情老王的贫苦生活</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从来没有占便宜的念头。</a:t>
            </a:r>
          </a:p>
        </p:txBody>
      </p:sp>
      <p:sp>
        <p:nvSpPr>
          <p:cNvPr id="92164" name="Text Box 4"/>
          <p:cNvSpPr txBox="1">
            <a:spLocks noChangeArrowheads="1"/>
          </p:cNvSpPr>
          <p:nvPr/>
        </p:nvSpPr>
        <p:spPr bwMode="auto">
          <a:xfrm>
            <a:off x="259715" y="730250"/>
            <a:ext cx="11997055" cy="3989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2800" b="1" dirty="0">
                <a:latin typeface="宋体" panose="02010600030101010101" pitchFamily="2" charset="-122"/>
              </a:rPr>
              <a:t>2.</a:t>
            </a:r>
            <a:r>
              <a:rPr sz="2800" b="1"/>
              <a:t> 联系上下文</a:t>
            </a:r>
            <a:r>
              <a:rPr lang="en-US" altLang="zh-CN" sz="2800" b="1">
                <a:uFillTx/>
                <a:ea typeface="SimSun-ExtB" panose="02010609060101010101" charset="-122"/>
                <a:cs typeface="+mj-cs"/>
                <a:sym typeface="宋体" panose="02010600030101010101" pitchFamily="2" charset="-122"/>
              </a:rPr>
              <a:t>,</a:t>
            </a:r>
            <a:r>
              <a:rPr lang="zh-CN" sz="2800" b="1"/>
              <a:t>揣摩</a:t>
            </a:r>
            <a:r>
              <a:rPr sz="2800" b="1"/>
              <a:t>句中加点词表情达意的效果。</a:t>
            </a:r>
          </a:p>
          <a:p>
            <a:pPr eaLnBrk="1" hangingPunct="1">
              <a:lnSpc>
                <a:spcPts val="3800"/>
              </a:lnSpc>
            </a:pPr>
            <a:r>
              <a:rPr sz="2800" b="1"/>
              <a:t>①我们当然不要他减半收费。</a:t>
            </a:r>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一般什么情况下说“当然”</a:t>
            </a:r>
            <a:r>
              <a:rPr lang="zh-CN" sz="2800" b="1"/>
              <a:t>？</a:t>
            </a:r>
            <a:r>
              <a:rPr sz="2800" b="1"/>
              <a:t>“当然”用在这里</a:t>
            </a:r>
            <a:r>
              <a:rPr lang="en-US" altLang="zh-CN" sz="2800" b="1">
                <a:uFillTx/>
                <a:ea typeface="SimSun-ExtB" panose="02010609060101010101" charset="-122"/>
                <a:cs typeface="+mj-cs"/>
                <a:sym typeface="宋体" panose="02010600030101010101" pitchFamily="2" charset="-122"/>
              </a:rPr>
              <a:t>,</a:t>
            </a:r>
            <a:r>
              <a:rPr sz="2800" b="1"/>
              <a:t>流露了“我们”什么样的心理？</a:t>
            </a:r>
            <a:r>
              <a:rPr lang="zh-CN" altLang="zh-CN" sz="2800" b="1" dirty="0">
                <a:uFillTx/>
                <a:latin typeface="宋体" panose="02010600030101010101" pitchFamily="2" charset="-122"/>
                <a:cs typeface="宋体" panose="02010600030101010101" pitchFamily="2" charset="-122"/>
                <a:sym typeface="+mn-ea"/>
              </a:rPr>
              <a:t>)</a:t>
            </a:r>
            <a:endParaRPr sz="2800" b="1"/>
          </a:p>
          <a:p>
            <a:pPr eaLnBrk="1" hangingPunct="1">
              <a:lnSpc>
                <a:spcPts val="3800"/>
              </a:lnSpc>
            </a:pPr>
            <a:endParaRPr sz="2800" b="1"/>
          </a:p>
          <a:p>
            <a:pPr eaLnBrk="1" hangingPunct="1">
              <a:lnSpc>
                <a:spcPts val="3800"/>
              </a:lnSpc>
            </a:pPr>
            <a:endParaRPr sz="2800" b="1"/>
          </a:p>
          <a:p>
            <a:pPr eaLnBrk="1" hangingPunct="1">
              <a:lnSpc>
                <a:spcPts val="3800"/>
              </a:lnSpc>
            </a:pPr>
            <a:endParaRPr sz="2800" b="1"/>
          </a:p>
          <a:p>
            <a:pPr eaLnBrk="1" hangingPunct="1">
              <a:lnSpc>
                <a:spcPts val="3800"/>
              </a:lnSpc>
            </a:pPr>
            <a:r>
              <a:rPr sz="2800" b="1"/>
              <a:t>②他从没看透我们是好欺负的主顾</a:t>
            </a:r>
            <a:r>
              <a:rPr lang="en-US" altLang="zh-CN" sz="2800" b="1">
                <a:uFillTx/>
                <a:ea typeface="SimSun-ExtB" panose="02010609060101010101" charset="-122"/>
                <a:cs typeface="+mj-cs"/>
                <a:sym typeface="宋体" panose="02010600030101010101" pitchFamily="2" charset="-122"/>
              </a:rPr>
              <a:t>,</a:t>
            </a:r>
            <a:r>
              <a:rPr sz="2800" b="1"/>
              <a:t>他大概压根儿没想到这点。</a:t>
            </a:r>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“从”和“压根儿”强调的是什么？“大概”同“压根儿”是否矛盾？</a:t>
            </a:r>
            <a:r>
              <a:rPr lang="zh-CN" altLang="zh-CN" sz="2800" b="1" dirty="0">
                <a:uFillTx/>
                <a:latin typeface="宋体" panose="02010600030101010101" pitchFamily="2" charset="-122"/>
                <a:cs typeface="宋体" panose="02010600030101010101" pitchFamily="2" charset="-122"/>
                <a:sym typeface="+mn-ea"/>
              </a:rPr>
              <a:t>)</a:t>
            </a:r>
            <a:endParaRPr sz="2800" b="1"/>
          </a:p>
        </p:txBody>
      </p:sp>
      <p:sp>
        <p:nvSpPr>
          <p:cNvPr id="7" name="文本框 6"/>
          <p:cNvSpPr txBox="1"/>
          <p:nvPr/>
        </p:nvSpPr>
        <p:spPr>
          <a:xfrm>
            <a:off x="427990" y="4577715"/>
            <a:ext cx="11442065" cy="1630045"/>
          </a:xfrm>
          <a:prstGeom prst="rect">
            <a:avLst/>
          </a:prstGeom>
          <a:noFill/>
        </p:spPr>
        <p:txBody>
          <a:bodyPr wrap="square">
            <a:spAutoFit/>
            <a:scene3d>
              <a:camera prst="orthographicFront"/>
              <a:lightRig rig="threePt" dir="t"/>
            </a:scene3d>
          </a:bodyPr>
          <a:lstStyle/>
          <a:p>
            <a:pPr fontAlgn="auto">
              <a:spcBef>
                <a:spcPts val="0"/>
              </a:spcBef>
              <a:spcAft>
                <a:spcPts val="0"/>
              </a:spcAft>
              <a:defRPr/>
            </a:pPr>
            <a:r>
              <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en-US" altLang="zh-CN"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从</a:t>
            </a:r>
            <a:r>
              <a:rPr lang="en-US" altLang="zh-CN"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强调以前从未发生过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“压根儿”</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强调一点儿也没有过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“大概”</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表明这是作者的推测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而“压根儿” </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表明作者坚信老王的诚实和善良</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他绝不会有欺负主顾的念头</a:t>
            </a:r>
            <a:r>
              <a:rPr lang="zh-CN" altLang="en-US" sz="36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64" name="Text Box 4"/>
          <p:cNvSpPr txBox="1">
            <a:spLocks noChangeArrowheads="1"/>
          </p:cNvSpPr>
          <p:nvPr/>
        </p:nvSpPr>
        <p:spPr bwMode="auto">
          <a:xfrm>
            <a:off x="97155" y="1807210"/>
            <a:ext cx="11997055" cy="1065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sz="2800" b="1"/>
              <a:t>③我也赶忙解释</a:t>
            </a:r>
            <a:r>
              <a:rPr lang="zh-CN" sz="2800" b="1"/>
              <a:t>：</a:t>
            </a:r>
            <a:r>
              <a:rPr sz="2800" b="1"/>
              <a:t>“我知道</a:t>
            </a:r>
            <a:r>
              <a:rPr lang="en-US" altLang="zh-CN" sz="2800" b="1">
                <a:uFillTx/>
                <a:ea typeface="SimSun-ExtB" panose="02010609060101010101" charset="-122"/>
                <a:cs typeface="+mj-cs"/>
                <a:sym typeface="宋体" panose="02010600030101010101" pitchFamily="2" charset="-122"/>
              </a:rPr>
              <a:t>,</a:t>
            </a:r>
            <a:r>
              <a:rPr sz="2800" b="1"/>
              <a:t>我知道</a:t>
            </a:r>
            <a:r>
              <a:rPr lang="en-US" sz="2800" b="1"/>
              <a:t>——</a:t>
            </a:r>
            <a:r>
              <a:rPr sz="2800" b="1"/>
              <a:t>不过你既然来了</a:t>
            </a:r>
            <a:r>
              <a:rPr lang="en-US" altLang="zh-CN" sz="2800" b="1">
                <a:uFillTx/>
                <a:ea typeface="SimSun-ExtB" panose="02010609060101010101" charset="-122"/>
                <a:cs typeface="+mj-cs"/>
                <a:sym typeface="宋体" panose="02010600030101010101" pitchFamily="2" charset="-122"/>
              </a:rPr>
              <a:t>,</a:t>
            </a:r>
            <a:r>
              <a:rPr sz="2800" b="1"/>
              <a:t>就免得托人捎了。”</a:t>
            </a:r>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“我”为什么这么说？</a:t>
            </a:r>
            <a:r>
              <a:rPr lang="zh-CN" altLang="zh-CN" sz="2800" b="1" dirty="0">
                <a:uFillTx/>
                <a:latin typeface="宋体" panose="02010600030101010101" pitchFamily="2" charset="-122"/>
                <a:cs typeface="宋体" panose="02010600030101010101" pitchFamily="2" charset="-122"/>
                <a:sym typeface="+mn-ea"/>
              </a:rPr>
              <a:t>)</a:t>
            </a:r>
            <a:endParaRPr sz="2800" b="1"/>
          </a:p>
        </p:txBody>
      </p:sp>
      <p:sp>
        <p:nvSpPr>
          <p:cNvPr id="5" name="文本框 4"/>
          <p:cNvSpPr txBox="1"/>
          <p:nvPr/>
        </p:nvSpPr>
        <p:spPr>
          <a:xfrm>
            <a:off x="193040" y="2872740"/>
            <a:ext cx="11417935" cy="1506855"/>
          </a:xfrm>
          <a:prstGeom prst="rect">
            <a:avLst/>
          </a:prstGeom>
          <a:noFill/>
        </p:spPr>
        <p:txBody>
          <a:bodyPr wrap="square">
            <a:spAutoFit/>
            <a:scene3d>
              <a:camera prst="orthographicFront"/>
              <a:lightRig rig="threePt" dir="t"/>
            </a:scene3d>
          </a:bodyPr>
          <a:lstStyle/>
          <a:p>
            <a:pPr eaLnBrk="0" fontAlgn="auto" hangingPunct="0">
              <a:spcBef>
                <a:spcPts val="0"/>
              </a:spcBef>
              <a:spcAft>
                <a:spcPts val="0"/>
              </a:spcAft>
              <a:defRPr/>
            </a:pP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“我知道”重复两次</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表示作者对老王的尊重</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因为老王强调“我不是要钱”。“不过</a:t>
            </a:r>
            <a:r>
              <a:rPr lang="en-US" altLang="zh-CN"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既然</a:t>
            </a:r>
            <a:r>
              <a:rPr lang="en-US" altLang="zh-CN"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就”的句式</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强化了委婉的语气</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表明作者怕老王不好意思收钱</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以此方式让老王体面地收钱。</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908682" y="478229"/>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p>
          </p:txBody>
        </p:sp>
      </p:grpSp>
      <p:sp>
        <p:nvSpPr>
          <p:cNvPr id="2" name="文本框 1"/>
          <p:cNvSpPr txBox="1"/>
          <p:nvPr/>
        </p:nvSpPr>
        <p:spPr>
          <a:xfrm>
            <a:off x="687705" y="1305560"/>
            <a:ext cx="10753090" cy="3538220"/>
          </a:xfrm>
          <a:prstGeom prst="rect">
            <a:avLst/>
          </a:prstGeom>
          <a:noFill/>
        </p:spPr>
        <p:txBody>
          <a:bodyPr wrap="square" rtlCol="0" anchor="t">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有人评价杨绛与丈夫钱钟书还有女儿钱瑗所构成的</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我们仨</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是</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“一个单纯温馨的学者家庭”</a:t>
            </a:r>
            <a:r>
              <a:rPr lang="zh-CN" altLang="en-US" sz="2800" b="1">
                <a:latin typeface="宋体" panose="02010600030101010101" pitchFamily="2" charset="-122"/>
                <a:ea typeface="宋体" panose="02010600030101010101" pitchFamily="2" charset="-122"/>
                <a:cs typeface="宋体" panose="02010600030101010101" pitchFamily="2" charset="-122"/>
              </a:rPr>
              <a:t>。请熟读课文</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结合下列材料</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分析人物的语言和行为细节等</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完成学习任务。</a:t>
            </a:r>
          </a:p>
          <a:p>
            <a:r>
              <a:rPr lang="zh-CN" altLang="zh-CN" sz="2800" b="1" dirty="0">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1</a:t>
            </a:r>
            <a:r>
              <a:rPr lang="zh-CN" altLang="zh-CN" sz="2800" b="1" dirty="0">
                <a:uFillTx/>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根据材料一和材料二的内容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探究杨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绛</a:t>
            </a:r>
            <a:r>
              <a:rPr lang="zh-CN" altLang="en-US" sz="2800" b="1">
                <a:latin typeface="宋体" panose="02010600030101010101" pitchFamily="2" charset="-122"/>
                <a:ea typeface="宋体" panose="02010600030101010101" pitchFamily="2" charset="-122"/>
                <a:cs typeface="宋体" panose="02010600030101010101" pitchFamily="2" charset="-122"/>
              </a:rPr>
              <a:t>一家人的性格共同点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写出两条探究结果。</a:t>
            </a: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zh-CN" sz="2800" b="1" dirty="0">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2)根据材料三</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分析杨绛的生活态度。</a:t>
            </a:r>
          </a:p>
        </p:txBody>
      </p:sp>
      <p:sp>
        <p:nvSpPr>
          <p:cNvPr id="3" name="文本框 2"/>
          <p:cNvSpPr txBox="1"/>
          <p:nvPr/>
        </p:nvSpPr>
        <p:spPr>
          <a:xfrm>
            <a:off x="748665" y="3475355"/>
            <a:ext cx="9902825" cy="521970"/>
          </a:xfrm>
          <a:prstGeom prst="rect">
            <a:avLst/>
          </a:prstGeom>
          <a:noFill/>
        </p:spPr>
        <p:txBody>
          <a:bodyPr wrap="square" rtlCol="0" anchor="t">
            <a:spAutoFit/>
          </a:bodyPr>
          <a:lstStyle/>
          <a:p>
            <a:r>
              <a:rPr lang="en-US" altLang="zh-CN" sz="2800" b="1">
                <a:latin typeface="宋体" panose="02010600030101010101" pitchFamily="2" charset="-122"/>
                <a:ea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rPr>
              <a:t>杨绛一家是</a:t>
            </a:r>
            <a:r>
              <a:rPr lang="zh-CN" altLang="en-US" sz="2800" b="1">
                <a:solidFill>
                  <a:srgbClr val="FF0000"/>
                </a:solidFill>
                <a:latin typeface="宋体" panose="02010600030101010101" pitchFamily="2" charset="-122"/>
                <a:ea typeface="宋体" panose="02010600030101010101" pitchFamily="2" charset="-122"/>
              </a:rPr>
              <a:t>相亲相爱的学者家庭</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充满生活情趣</a:t>
            </a:r>
            <a:r>
              <a:rPr lang="zh-CN" altLang="en-US" sz="2800" b="1">
                <a:latin typeface="宋体" panose="02010600030101010101" pitchFamily="2" charset="-122"/>
                <a:ea typeface="宋体" panose="02010600030101010101" pitchFamily="2" charset="-122"/>
              </a:rPr>
              <a:t>；</a:t>
            </a:r>
          </a:p>
        </p:txBody>
      </p:sp>
      <p:sp>
        <p:nvSpPr>
          <p:cNvPr id="4" name="文本框 3"/>
          <p:cNvSpPr txBox="1"/>
          <p:nvPr/>
        </p:nvSpPr>
        <p:spPr>
          <a:xfrm>
            <a:off x="748665" y="3928110"/>
            <a:ext cx="8168640" cy="521970"/>
          </a:xfrm>
          <a:prstGeom prst="rect">
            <a:avLst/>
          </a:prstGeom>
          <a:noFill/>
        </p:spPr>
        <p:txBody>
          <a:bodyPr wrap="square" rtlCol="0" anchor="t">
            <a:spAutoFit/>
          </a:bodyPr>
          <a:lstStyle/>
          <a:p>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热爱祖国人民</a:t>
            </a:r>
            <a:r>
              <a:rPr lang="zh-CN" altLang="en-US" sz="2800" b="1">
                <a:latin typeface="宋体" panose="02010600030101010101" pitchFamily="2" charset="-122"/>
                <a:ea typeface="宋体" panose="02010600030101010101" pitchFamily="2" charset="-122"/>
              </a:rPr>
              <a:t>。</a:t>
            </a:r>
          </a:p>
        </p:txBody>
      </p:sp>
      <p:sp>
        <p:nvSpPr>
          <p:cNvPr id="5" name="文本框 4"/>
          <p:cNvSpPr txBox="1"/>
          <p:nvPr/>
        </p:nvSpPr>
        <p:spPr>
          <a:xfrm>
            <a:off x="908685" y="4752975"/>
            <a:ext cx="10653395" cy="953135"/>
          </a:xfrm>
          <a:prstGeom prst="rect">
            <a:avLst/>
          </a:prstGeom>
          <a:noFill/>
        </p:spPr>
        <p:txBody>
          <a:bodyPr wrap="square" rtlCol="0" anchor="t">
            <a:spAutoFit/>
          </a:bodyPr>
          <a:lstStyle/>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杨绛被剃了“阴阳头”还打趣自己来自嘲</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并想办法做假发以求过正常人的生活</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可见她是一个</a:t>
            </a:r>
            <a:r>
              <a:rPr lang="zh-CN" altLang="en-US" sz="2800" b="1">
                <a:solidFill>
                  <a:srgbClr val="FF3300"/>
                </a:solidFill>
                <a:uFillTx/>
                <a:latin typeface="Arial" panose="020B0604020202020204" pitchFamily="34" charset="0"/>
                <a:ea typeface="SimSun-ExtB" panose="02010609060101010101" charset="-122"/>
                <a:cs typeface="Arial" panose="020B0604020202020204" pitchFamily="34" charset="0"/>
              </a:rPr>
              <a:t>乐观</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的人；</a:t>
            </a:r>
          </a:p>
        </p:txBody>
      </p:sp>
      <p:sp>
        <p:nvSpPr>
          <p:cNvPr id="6" name="文本框 5"/>
          <p:cNvSpPr txBox="1"/>
          <p:nvPr/>
        </p:nvSpPr>
        <p:spPr>
          <a:xfrm>
            <a:off x="969010" y="5706110"/>
            <a:ext cx="10532110" cy="521970"/>
          </a:xfrm>
          <a:prstGeom prst="rect">
            <a:avLst/>
          </a:prstGeom>
          <a:noFill/>
        </p:spPr>
        <p:txBody>
          <a:bodyPr wrap="square" rtlCol="0" anchor="t">
            <a:spAutoFit/>
          </a:bodyPr>
          <a:lstStyle/>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和老王等人平等相待</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可见杨绛</a:t>
            </a:r>
            <a:r>
              <a:rPr lang="zh-CN" altLang="en-US" sz="2800" b="1">
                <a:solidFill>
                  <a:srgbClr val="FF3300"/>
                </a:solidFill>
                <a:uFillTx/>
                <a:latin typeface="Arial" panose="020B0604020202020204" pitchFamily="34" charset="0"/>
                <a:ea typeface="SimSun-ExtB" panose="02010609060101010101" charset="-122"/>
                <a:cs typeface="Arial" panose="020B0604020202020204" pitchFamily="34" charset="0"/>
              </a:rPr>
              <a:t>朴实、谦逊的生活作风</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6" name="TextBox 15"/>
          <p:cNvSpPr txBox="1">
            <a:spLocks noChangeArrowheads="1"/>
          </p:cNvSpPr>
          <p:nvPr/>
        </p:nvSpPr>
        <p:spPr bwMode="auto">
          <a:xfrm>
            <a:off x="1115060" y="3323590"/>
            <a:ext cx="613410" cy="1051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_GB2312" pitchFamily="49" charset="-122"/>
                <a:ea typeface="楷体_GB2312" pitchFamily="49" charset="-122"/>
              </a:rPr>
              <a:t>老 王</a:t>
            </a:r>
          </a:p>
        </p:txBody>
      </p:sp>
      <p:sp>
        <p:nvSpPr>
          <p:cNvPr id="18" name="左大括号 17"/>
          <p:cNvSpPr/>
          <p:nvPr/>
        </p:nvSpPr>
        <p:spPr>
          <a:xfrm>
            <a:off x="1771651" y="1758951"/>
            <a:ext cx="266700" cy="442436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22" name="左大括号 21"/>
          <p:cNvSpPr/>
          <p:nvPr/>
        </p:nvSpPr>
        <p:spPr>
          <a:xfrm>
            <a:off x="2896872" y="4374834"/>
            <a:ext cx="273049" cy="1862137"/>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24" name="右大括号 23"/>
          <p:cNvSpPr/>
          <p:nvPr/>
        </p:nvSpPr>
        <p:spPr>
          <a:xfrm>
            <a:off x="5915025" y="1352550"/>
            <a:ext cx="426720" cy="483108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5" name="TextBox 24"/>
          <p:cNvSpPr txBox="1">
            <a:spLocks noChangeArrowheads="1"/>
          </p:cNvSpPr>
          <p:nvPr/>
        </p:nvSpPr>
        <p:spPr bwMode="auto">
          <a:xfrm>
            <a:off x="6508115" y="3162300"/>
            <a:ext cx="2471420" cy="12109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FF0000"/>
                </a:solidFill>
                <a:latin typeface="楷体_GB2312" pitchFamily="49" charset="-122"/>
                <a:ea typeface="楷体_GB2312" pitchFamily="49" charset="-122"/>
              </a:rPr>
              <a:t>同情关爱</a:t>
            </a: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呼吁关怀尊重</a:t>
            </a:r>
          </a:p>
        </p:txBody>
      </p:sp>
      <p:sp>
        <p:nvSpPr>
          <p:cNvPr id="26" name="TextBox 25"/>
          <p:cNvSpPr txBox="1">
            <a:spLocks noChangeArrowheads="1"/>
          </p:cNvSpPr>
          <p:nvPr/>
        </p:nvSpPr>
        <p:spPr bwMode="auto">
          <a:xfrm>
            <a:off x="3105151" y="5776596"/>
            <a:ext cx="6330949"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愧怍：关爱不够</a:t>
            </a:r>
            <a:endParaRPr lang="zh-CN" altLang="en-US" sz="2800" b="1">
              <a:solidFill>
                <a:srgbClr val="FF0000"/>
              </a:solidFill>
              <a:latin typeface="楷体_GB2312" pitchFamily="49" charset="-122"/>
              <a:ea typeface="楷体_GB2312" pitchFamily="49" charset="-122"/>
            </a:endParaRPr>
          </a:p>
        </p:txBody>
      </p:sp>
      <p:sp>
        <p:nvSpPr>
          <p:cNvPr id="27" name="右大括号 26"/>
          <p:cNvSpPr/>
          <p:nvPr/>
        </p:nvSpPr>
        <p:spPr>
          <a:xfrm flipH="1">
            <a:off x="3728085" y="1352550"/>
            <a:ext cx="272415" cy="112395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8" name="右大括号 27"/>
          <p:cNvSpPr/>
          <p:nvPr/>
        </p:nvSpPr>
        <p:spPr>
          <a:xfrm flipH="1">
            <a:off x="3682365" y="4288790"/>
            <a:ext cx="318135" cy="125285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9" name="TextBox 28"/>
          <p:cNvSpPr txBox="1">
            <a:spLocks noChangeArrowheads="1"/>
          </p:cNvSpPr>
          <p:nvPr/>
        </p:nvSpPr>
        <p:spPr bwMode="auto">
          <a:xfrm>
            <a:off x="3105151" y="1718754"/>
            <a:ext cx="806449"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苦</a:t>
            </a:r>
          </a:p>
        </p:txBody>
      </p:sp>
      <p:sp>
        <p:nvSpPr>
          <p:cNvPr id="30" name="TextBox 29"/>
          <p:cNvSpPr txBox="1">
            <a:spLocks noChangeArrowheads="1"/>
          </p:cNvSpPr>
          <p:nvPr/>
        </p:nvSpPr>
        <p:spPr bwMode="auto">
          <a:xfrm>
            <a:off x="3105150" y="4801235"/>
            <a:ext cx="760095"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善</a:t>
            </a:r>
          </a:p>
        </p:txBody>
      </p:sp>
      <p:sp>
        <p:nvSpPr>
          <p:cNvPr id="31" name="TextBox 30"/>
          <p:cNvSpPr txBox="1">
            <a:spLocks noChangeArrowheads="1"/>
          </p:cNvSpPr>
          <p:nvPr/>
        </p:nvSpPr>
        <p:spPr bwMode="auto">
          <a:xfrm>
            <a:off x="1998345" y="2407920"/>
            <a:ext cx="996315"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老王</a:t>
            </a:r>
          </a:p>
        </p:txBody>
      </p:sp>
      <p:sp>
        <p:nvSpPr>
          <p:cNvPr id="32" name="左大括号 31"/>
          <p:cNvSpPr/>
          <p:nvPr/>
        </p:nvSpPr>
        <p:spPr>
          <a:xfrm>
            <a:off x="2884170" y="1532890"/>
            <a:ext cx="285750" cy="227139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33" name="TextBox 32"/>
          <p:cNvSpPr txBox="1">
            <a:spLocks noChangeArrowheads="1"/>
          </p:cNvSpPr>
          <p:nvPr/>
        </p:nvSpPr>
        <p:spPr bwMode="auto">
          <a:xfrm>
            <a:off x="4000501" y="1288415"/>
            <a:ext cx="2687970" cy="1383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a:latin typeface="楷体_GB2312" pitchFamily="49" charset="-122"/>
                <a:ea typeface="楷体_GB2312" pitchFamily="49" charset="-122"/>
              </a:rPr>
              <a:t>孤苦伶仃</a:t>
            </a:r>
          </a:p>
          <a:p>
            <a:pPr eaLnBrk="1" hangingPunct="1">
              <a:lnSpc>
                <a:spcPct val="100000"/>
              </a:lnSpc>
            </a:pPr>
            <a:r>
              <a:rPr lang="zh-CN" altLang="en-US" sz="2800" b="1">
                <a:latin typeface="楷体_GB2312" pitchFamily="49" charset="-122"/>
                <a:ea typeface="楷体_GB2312" pitchFamily="49" charset="-122"/>
              </a:rPr>
              <a:t>身有残疾</a:t>
            </a:r>
          </a:p>
          <a:p>
            <a:pPr eaLnBrk="1" hangingPunct="1">
              <a:lnSpc>
                <a:spcPct val="100000"/>
              </a:lnSpc>
            </a:pPr>
            <a:r>
              <a:rPr lang="zh-CN" altLang="en-US" sz="2800" b="1">
                <a:latin typeface="楷体_GB2312" pitchFamily="49" charset="-122"/>
                <a:ea typeface="楷体_GB2312" pitchFamily="49" charset="-122"/>
              </a:rPr>
              <a:t>家境破败</a:t>
            </a:r>
          </a:p>
        </p:txBody>
      </p:sp>
      <p:grpSp>
        <p:nvGrpSpPr>
          <p:cNvPr id="20" name="组合 19"/>
          <p:cNvGrpSpPr/>
          <p:nvPr/>
        </p:nvGrpSpPr>
        <p:grpSpPr>
          <a:xfrm>
            <a:off x="893236" y="477785"/>
            <a:ext cx="2792615" cy="713740"/>
            <a:chOff x="2371" y="690"/>
            <a:chExt cx="3471" cy="1124"/>
          </a:xfrm>
        </p:grpSpPr>
        <p:sp>
          <p:nvSpPr>
            <p:cNvPr id="3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板书</a:t>
              </a:r>
              <a:r>
                <a:rPr lang="zh-CN" altLang="en-US" sz="3200" b="1" dirty="0">
                  <a:solidFill>
                    <a:schemeClr val="bg1"/>
                  </a:solidFill>
                  <a:latin typeface="思源宋体 CN SemiBold" panose="02020600000000000000" charset="-122"/>
                  <a:ea typeface="思源宋体 CN SemiBold" panose="02020600000000000000" charset="-122"/>
                </a:rPr>
                <a:t>设计</a:t>
              </a:r>
            </a:p>
          </p:txBody>
        </p:sp>
      </p:grpSp>
      <p:sp>
        <p:nvSpPr>
          <p:cNvPr id="2" name="TextBox 28"/>
          <p:cNvSpPr txBox="1">
            <a:spLocks noChangeArrowheads="1"/>
          </p:cNvSpPr>
          <p:nvPr/>
        </p:nvSpPr>
        <p:spPr bwMode="auto">
          <a:xfrm>
            <a:off x="3105151" y="2982404"/>
            <a:ext cx="806449"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善</a:t>
            </a:r>
          </a:p>
        </p:txBody>
      </p:sp>
      <p:sp>
        <p:nvSpPr>
          <p:cNvPr id="3" name="右大括号 2"/>
          <p:cNvSpPr/>
          <p:nvPr/>
        </p:nvSpPr>
        <p:spPr>
          <a:xfrm flipH="1">
            <a:off x="3685540" y="2801620"/>
            <a:ext cx="272415" cy="112395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4" name="TextBox 22"/>
          <p:cNvSpPr txBox="1">
            <a:spLocks noChangeArrowheads="1"/>
          </p:cNvSpPr>
          <p:nvPr/>
        </p:nvSpPr>
        <p:spPr bwMode="auto">
          <a:xfrm>
            <a:off x="3957955" y="2736850"/>
            <a:ext cx="2151380" cy="1383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dirty="0">
                <a:latin typeface="楷体_GB2312" pitchFamily="49" charset="-122"/>
                <a:ea typeface="楷体_GB2312" pitchFamily="49" charset="-122"/>
              </a:rPr>
              <a:t>送冰块      </a:t>
            </a:r>
          </a:p>
          <a:p>
            <a:pPr eaLnBrk="1" hangingPunct="1">
              <a:lnSpc>
                <a:spcPct val="100000"/>
              </a:lnSpc>
            </a:pPr>
            <a:r>
              <a:rPr lang="zh-CN" altLang="en-US" sz="2800" b="1" dirty="0">
                <a:latin typeface="楷体_GB2312" pitchFamily="49" charset="-122"/>
                <a:ea typeface="楷体_GB2312" pitchFamily="49" charset="-122"/>
              </a:rPr>
              <a:t>送病人  </a:t>
            </a:r>
          </a:p>
          <a:p>
            <a:pPr eaLnBrk="1" hangingPunct="1">
              <a:lnSpc>
                <a:spcPct val="100000"/>
              </a:lnSpc>
            </a:pPr>
            <a:r>
              <a:rPr lang="zh-CN" altLang="en-US" sz="2800" b="1" dirty="0">
                <a:latin typeface="楷体_GB2312" pitchFamily="49" charset="-122"/>
                <a:ea typeface="楷体_GB2312" pitchFamily="49" charset="-122"/>
              </a:rPr>
              <a:t>送香油鸡蛋  </a:t>
            </a:r>
            <a:endParaRPr lang="en-US" altLang="zh-CN" sz="2800" b="1" dirty="0">
              <a:latin typeface="楷体_GB2312" pitchFamily="49" charset="-122"/>
              <a:ea typeface="楷体_GB2312" pitchFamily="49" charset="-122"/>
            </a:endParaRPr>
          </a:p>
        </p:txBody>
      </p:sp>
      <p:sp>
        <p:nvSpPr>
          <p:cNvPr id="5" name="TextBox 30"/>
          <p:cNvSpPr txBox="1">
            <a:spLocks noChangeArrowheads="1"/>
          </p:cNvSpPr>
          <p:nvPr/>
        </p:nvSpPr>
        <p:spPr bwMode="auto">
          <a:xfrm>
            <a:off x="1998345" y="2407920"/>
            <a:ext cx="996950"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老王</a:t>
            </a:r>
          </a:p>
        </p:txBody>
      </p:sp>
      <p:sp>
        <p:nvSpPr>
          <p:cNvPr id="6" name="TextBox 30"/>
          <p:cNvSpPr txBox="1">
            <a:spLocks noChangeArrowheads="1"/>
          </p:cNvSpPr>
          <p:nvPr/>
        </p:nvSpPr>
        <p:spPr bwMode="auto">
          <a:xfrm>
            <a:off x="1997710" y="5045075"/>
            <a:ext cx="996950" cy="521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我们</a:t>
            </a:r>
          </a:p>
        </p:txBody>
      </p:sp>
      <p:sp>
        <p:nvSpPr>
          <p:cNvPr id="7" name="TextBox 32"/>
          <p:cNvSpPr txBox="1">
            <a:spLocks noChangeArrowheads="1"/>
          </p:cNvSpPr>
          <p:nvPr/>
        </p:nvSpPr>
        <p:spPr bwMode="auto">
          <a:xfrm>
            <a:off x="3911601" y="4288790"/>
            <a:ext cx="2687970" cy="1383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a:latin typeface="楷体_GB2312" pitchFamily="49" charset="-122"/>
                <a:ea typeface="楷体_GB2312" pitchFamily="49" charset="-122"/>
              </a:rPr>
              <a:t>送鱼肝油</a:t>
            </a:r>
          </a:p>
          <a:p>
            <a:pPr eaLnBrk="1" hangingPunct="1">
              <a:lnSpc>
                <a:spcPct val="100000"/>
              </a:lnSpc>
            </a:pPr>
            <a:r>
              <a:rPr lang="zh-CN" altLang="en-US" sz="2800" b="1">
                <a:latin typeface="楷体_GB2312" pitchFamily="49" charset="-122"/>
                <a:ea typeface="楷体_GB2312" pitchFamily="49" charset="-122"/>
              </a:rPr>
              <a:t>照顾生意</a:t>
            </a:r>
          </a:p>
          <a:p>
            <a:pPr eaLnBrk="1" hangingPunct="1">
              <a:lnSpc>
                <a:spcPct val="100000"/>
              </a:lnSpc>
            </a:pPr>
            <a:r>
              <a:rPr lang="zh-CN" altLang="en-US" sz="2800" b="1">
                <a:latin typeface="楷体_GB2312" pitchFamily="49" charset="-122"/>
                <a:ea typeface="楷体_GB2312" pitchFamily="49" charset="-122"/>
              </a:rPr>
              <a:t>交流聊天</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933825" y="1823085"/>
            <a:ext cx="7813675" cy="30505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杨绛</a:t>
            </a:r>
            <a:r>
              <a:rPr lang="zh-CN" altLang="en-US" sz="2800" b="1" dirty="0">
                <a:latin typeface="宋体" panose="02010600030101010101" pitchFamily="2" charset="-122"/>
              </a:rPr>
              <a:t>（</a:t>
            </a:r>
            <a:r>
              <a:rPr lang="en-US" altLang="zh-CN" sz="2800" b="1" dirty="0">
                <a:latin typeface="宋体" panose="02010600030101010101" pitchFamily="2" charset="-122"/>
              </a:rPr>
              <a:t>1911—2016</a:t>
            </a:r>
            <a:r>
              <a:rPr lang="zh-CN" altLang="en-US" sz="2800" b="1" dirty="0">
                <a:latin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原名</a:t>
            </a:r>
            <a:r>
              <a:rPr lang="zh-CN" altLang="en-US" sz="2800" b="1" dirty="0">
                <a:solidFill>
                  <a:srgbClr val="00B0F0"/>
                </a:solidFill>
                <a:latin typeface="宋体" panose="02010600030101010101" pitchFamily="2" charset="-122"/>
              </a:rPr>
              <a:t>杨季康</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江苏无锡人</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作家、翻译家。</a:t>
            </a:r>
            <a:endParaRPr lang="en-US" altLang="zh-CN" sz="2800" b="1" dirty="0">
              <a:latin typeface="宋体" panose="02010600030101010101" pitchFamily="2" charset="-122"/>
            </a:endParaRPr>
          </a:p>
          <a:p>
            <a:pPr algn="just" eaLnBrk="1" hangingPunct="1">
              <a:lnSpc>
                <a:spcPct val="130000"/>
              </a:lnSpc>
            </a:pPr>
            <a:r>
              <a:rPr lang="en-US" altLang="zh-CN" sz="2800" b="1" dirty="0">
                <a:latin typeface="宋体" panose="02010600030101010101" pitchFamily="2" charset="-122"/>
              </a:rPr>
              <a:t>    </a:t>
            </a:r>
            <a:r>
              <a:rPr lang="zh-CN" altLang="en-US" sz="2800" b="1" dirty="0">
                <a:latin typeface="宋体" panose="02010600030101010101" pitchFamily="2" charset="-122"/>
              </a:rPr>
              <a:t>著有剧本</a:t>
            </a:r>
            <a:r>
              <a:rPr lang="en-US" altLang="zh-CN" sz="2800" b="1" dirty="0">
                <a:latin typeface="宋体" panose="02010600030101010101" pitchFamily="2" charset="-122"/>
              </a:rPr>
              <a:t>《</a:t>
            </a:r>
            <a:r>
              <a:rPr lang="zh-CN" altLang="en-US" sz="2800" b="1" dirty="0">
                <a:latin typeface="宋体" panose="02010600030101010101" pitchFamily="2" charset="-122"/>
              </a:rPr>
              <a:t>称心如意</a:t>
            </a:r>
            <a:r>
              <a:rPr lang="en-US" altLang="zh-CN" sz="2800" b="1" dirty="0">
                <a:latin typeface="宋体" panose="02010600030101010101" pitchFamily="2" charset="-122"/>
              </a:rPr>
              <a:t>》《</a:t>
            </a:r>
            <a:r>
              <a:rPr lang="zh-CN" altLang="en-US" sz="2800" b="1" dirty="0">
                <a:latin typeface="宋体" panose="02010600030101010101" pitchFamily="2" charset="-122"/>
              </a:rPr>
              <a:t>弄假成真</a:t>
            </a:r>
            <a:r>
              <a:rPr lang="en-US" altLang="zh-CN" sz="2800" b="1" dirty="0">
                <a:latin typeface="宋体" panose="02010600030101010101" pitchFamily="2" charset="-122"/>
              </a:rPr>
              <a:t>》</a:t>
            </a:r>
            <a:r>
              <a:rPr lang="zh-CN" altLang="en-US" sz="2800" b="1" dirty="0">
                <a:latin typeface="宋体" panose="02010600030101010101" pitchFamily="2" charset="-122"/>
              </a:rPr>
              <a:t>等；</a:t>
            </a:r>
            <a:r>
              <a:rPr lang="zh-CN" altLang="en-US" sz="2800" b="1" dirty="0">
                <a:solidFill>
                  <a:srgbClr val="FF0000"/>
                </a:solidFill>
                <a:latin typeface="宋体" panose="02010600030101010101" pitchFamily="2" charset="-122"/>
              </a:rPr>
              <a:t>小说</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洗澡</a:t>
            </a:r>
            <a:r>
              <a:rPr lang="en-US" altLang="zh-CN" sz="2800" b="1" dirty="0">
                <a:solidFill>
                  <a:srgbClr val="FF0000"/>
                </a:solidFill>
                <a:latin typeface="宋体" panose="02010600030101010101" pitchFamily="2" charset="-122"/>
              </a:rPr>
              <a:t>》</a:t>
            </a:r>
            <a:r>
              <a:rPr lang="zh-CN" altLang="en-US" sz="2800" b="1" dirty="0">
                <a:latin typeface="宋体" panose="02010600030101010101" pitchFamily="2" charset="-122"/>
              </a:rPr>
              <a:t>；</a:t>
            </a:r>
            <a:r>
              <a:rPr lang="zh-CN" altLang="en-US" sz="2800" b="1" dirty="0">
                <a:solidFill>
                  <a:srgbClr val="FF0000"/>
                </a:solidFill>
                <a:latin typeface="宋体" panose="02010600030101010101" pitchFamily="2" charset="-122"/>
              </a:rPr>
              <a:t>散文集</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干校六记</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我们仨</a:t>
            </a:r>
            <a:r>
              <a:rPr lang="en-US" altLang="zh-CN" sz="3600">
                <a:ln>
                  <a:noFill/>
                </a:ln>
                <a:solidFill>
                  <a:srgbClr val="FF0000"/>
                </a:solidFill>
                <a:effectLst/>
                <a:uLnTx/>
                <a:uFillTx/>
                <a:cs typeface="+mn-ea"/>
                <a:sym typeface="+mn-ea"/>
              </a:rPr>
              <a:t>s</a:t>
            </a:r>
            <a:r>
              <a:rPr lang="en-US" altLang="zh-CN" sz="3600" b="1">
                <a:ln>
                  <a:noFill/>
                </a:ln>
                <a:solidFill>
                  <a:srgbClr val="FF0000"/>
                </a:solidFill>
                <a:effectLst/>
                <a:uLnTx/>
                <a:uFillTx/>
                <a:latin typeface="宋体" panose="02010600030101010101" pitchFamily="2" charset="-122"/>
                <a:cs typeface="+mn-ea"/>
                <a:sym typeface="+mn-ea"/>
              </a:rPr>
              <a:t>ā</a:t>
            </a:r>
            <a:r>
              <a:rPr lang="en-US" altLang="zh-CN" sz="2800" b="1" dirty="0">
                <a:solidFill>
                  <a:srgbClr val="FF0000"/>
                </a:solidFill>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将饮茶</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zh-CN" altLang="en-US" sz="2800" b="1" dirty="0">
                <a:solidFill>
                  <a:srgbClr val="FF0000"/>
                </a:solidFill>
                <a:latin typeface="宋体" panose="02010600030101010101" pitchFamily="2" charset="-122"/>
              </a:rPr>
              <a:t>译作</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堂吉诃德</a:t>
            </a:r>
            <a:r>
              <a:rPr lang="en-US" altLang="zh-CN" sz="2800" b="1" dirty="0">
                <a:solidFill>
                  <a:srgbClr val="FF0000"/>
                </a:solidFill>
                <a:latin typeface="宋体" panose="02010600030101010101" pitchFamily="2" charset="-122"/>
              </a:rPr>
              <a:t>》</a:t>
            </a:r>
            <a:r>
              <a:rPr lang="zh-CN" altLang="en-US" sz="2800" b="1" dirty="0">
                <a:solidFill>
                  <a:schemeClr val="tx1"/>
                </a:solidFill>
                <a:latin typeface="宋体" panose="02010600030101010101" pitchFamily="2" charset="-122"/>
              </a:rPr>
              <a:t>等。</a:t>
            </a:r>
          </a:p>
        </p:txBody>
      </p:sp>
      <p:pic>
        <p:nvPicPr>
          <p:cNvPr id="8196" name="Picture 2" descr="E:\孙巧灵\2016秋上\上课课件\制作\R八语上\人八语大课堂正文\HZH10.tif"/>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86911" y="1823353"/>
            <a:ext cx="2756240" cy="34230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7" name="组合 6"/>
          <p:cNvGrpSpPr/>
          <p:nvPr/>
        </p:nvGrpSpPr>
        <p:grpSpPr>
          <a:xfrm>
            <a:off x="786911" y="552214"/>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fade">
                                      <p:cBhvr>
                                        <p:cTn id="10" dur="1000"/>
                                        <p:tgtEl>
                                          <p:spTgt spid="8196"/>
                                        </p:tgtEl>
                                      </p:cBhvr>
                                    </p:animEffect>
                                    <p:anim calcmode="lin" valueType="num">
                                      <p:cBhvr>
                                        <p:cTn id="11" dur="1000" fill="hold"/>
                                        <p:tgtEl>
                                          <p:spTgt spid="8196"/>
                                        </p:tgtEl>
                                        <p:attrNameLst>
                                          <p:attrName>ppt_x</p:attrName>
                                        </p:attrNameLst>
                                      </p:cBhvr>
                                      <p:tavLst>
                                        <p:tav tm="0">
                                          <p:val>
                                            <p:strVal val="#ppt_x"/>
                                          </p:val>
                                        </p:tav>
                                        <p:tav tm="100000">
                                          <p:val>
                                            <p:strVal val="#ppt_x"/>
                                          </p:val>
                                        </p:tav>
                                      </p:tavLst>
                                    </p:anim>
                                    <p:anim calcmode="lin" valueType="num">
                                      <p:cBhvr>
                                        <p:cTn id="12"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Picture 6" descr="3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145410" name="Rectangle 2"/>
          <p:cNvSpPr>
            <a:spLocks noChangeArrowheads="1"/>
          </p:cNvSpPr>
          <p:nvPr/>
        </p:nvSpPr>
        <p:spPr bwMode="auto">
          <a:xfrm>
            <a:off x="1775884" y="3644901"/>
            <a:ext cx="9313333" cy="1920875"/>
          </a:xfrm>
          <a:prstGeom prst="rect">
            <a:avLst/>
          </a:prstGeom>
          <a:noFill/>
          <a:ln w="9525">
            <a:noFill/>
            <a:miter lim="800000"/>
            <a:headEnd/>
            <a:tailEnd/>
          </a:ln>
        </p:spPr>
        <p:txBody>
          <a:bodyPr>
            <a:spAutoFit/>
          </a:bodyPr>
          <a:lstStyle/>
          <a:p>
            <a:r>
              <a:rPr lang="zh-CN" altLang="en-US" sz="4000" b="1">
                <a:solidFill>
                  <a:srgbClr val="C52707"/>
                </a:solidFill>
                <a:latin typeface="楷体_GB2312" pitchFamily="49" charset="-122"/>
                <a:ea typeface="楷体_GB2312" pitchFamily="49" charset="-122"/>
              </a:rPr>
              <a:t>幸运者，</a:t>
            </a:r>
          </a:p>
          <a:p>
            <a:r>
              <a:rPr lang="zh-CN" altLang="en-US" sz="4000" b="1">
                <a:solidFill>
                  <a:srgbClr val="C52707"/>
                </a:solidFill>
                <a:latin typeface="楷体_GB2312" pitchFamily="49" charset="-122"/>
                <a:ea typeface="楷体_GB2312" pitchFamily="49" charset="-122"/>
              </a:rPr>
              <a:t>只有关爱帮助不幸者的责任，</a:t>
            </a:r>
          </a:p>
          <a:p>
            <a:r>
              <a:rPr lang="zh-CN" altLang="en-US" sz="4000" b="1">
                <a:solidFill>
                  <a:srgbClr val="C52707"/>
                </a:solidFill>
                <a:latin typeface="楷体_GB2312" pitchFamily="49" charset="-122"/>
                <a:ea typeface="楷体_GB2312" pitchFamily="49" charset="-122"/>
              </a:rPr>
              <a:t>没有嘲笑歧视不幸者的理由。</a:t>
            </a:r>
          </a:p>
        </p:txBody>
      </p:sp>
      <p:sp>
        <p:nvSpPr>
          <p:cNvPr id="33796" name="Rectangle 3"/>
          <p:cNvSpPr>
            <a:spLocks noChangeArrowheads="1"/>
          </p:cNvSpPr>
          <p:nvPr/>
        </p:nvSpPr>
        <p:spPr bwMode="auto">
          <a:xfrm>
            <a:off x="1102785" y="2565400"/>
            <a:ext cx="9696449" cy="641350"/>
          </a:xfrm>
          <a:prstGeom prst="rect">
            <a:avLst/>
          </a:prstGeom>
          <a:noFill/>
          <a:ln w="9525">
            <a:noFill/>
            <a:miter lim="800000"/>
            <a:headEnd/>
            <a:tailEnd/>
          </a:ln>
        </p:spPr>
        <p:txBody>
          <a:bodyPr>
            <a:spAutoFit/>
          </a:bodyPr>
          <a:lstStyle/>
          <a:p>
            <a:r>
              <a:rPr lang="en-US" altLang="zh-CN" sz="3600" b="1">
                <a:solidFill>
                  <a:srgbClr val="FFFF00"/>
                </a:solidFill>
                <a:latin typeface="宋体" pitchFamily="2" charset="-122"/>
              </a:rPr>
              <a:t> </a:t>
            </a:r>
            <a:endParaRPr lang="en-US" altLang="zh-CN" sz="4000" b="1">
              <a:solidFill>
                <a:srgbClr val="000000"/>
              </a:solidFill>
              <a:latin typeface="宋体" pitchFamily="2" charset="-122"/>
            </a:endParaRPr>
          </a:p>
        </p:txBody>
      </p:sp>
      <p:sp>
        <p:nvSpPr>
          <p:cNvPr id="33797" name="Rectangle 4"/>
          <p:cNvSpPr>
            <a:spLocks noChangeArrowheads="1"/>
          </p:cNvSpPr>
          <p:nvPr/>
        </p:nvSpPr>
        <p:spPr bwMode="auto">
          <a:xfrm>
            <a:off x="719667" y="1989139"/>
            <a:ext cx="11040533" cy="1311275"/>
          </a:xfrm>
          <a:prstGeom prst="rect">
            <a:avLst/>
          </a:prstGeom>
          <a:noFill/>
          <a:ln w="9525">
            <a:noFill/>
            <a:miter lim="800000"/>
            <a:headEnd/>
            <a:tailEnd/>
          </a:ln>
        </p:spPr>
        <p:txBody>
          <a:bodyPr>
            <a:spAutoFit/>
          </a:bodyPr>
          <a:lstStyle/>
          <a:p>
            <a:pPr>
              <a:spcBef>
                <a:spcPct val="50000"/>
              </a:spcBef>
              <a:buClr>
                <a:schemeClr val="hlink"/>
              </a:buClr>
              <a:buSzPct val="110000"/>
              <a:buFont typeface="Wingdings" pitchFamily="2" charset="2"/>
              <a:buNone/>
            </a:pPr>
            <a:r>
              <a:rPr lang="en-US" altLang="zh-CN" sz="4000" b="1">
                <a:solidFill>
                  <a:srgbClr val="000000"/>
                </a:solidFill>
                <a:latin typeface="宋体" pitchFamily="2" charset="-122"/>
              </a:rPr>
              <a:t>    </a:t>
            </a:r>
            <a:r>
              <a:rPr lang="zh-CN" altLang="en-US" sz="4000" b="1">
                <a:solidFill>
                  <a:srgbClr val="000000"/>
                </a:solidFill>
                <a:latin typeface="宋体" pitchFamily="2" charset="-122"/>
              </a:rPr>
              <a:t>阅读学习过这篇文章，我们主要受到什么启示？</a:t>
            </a:r>
          </a:p>
        </p:txBody>
      </p:sp>
      <p:sp>
        <p:nvSpPr>
          <p:cNvPr id="145413" name="Oval 5"/>
          <p:cNvSpPr>
            <a:spLocks noChangeArrowheads="1"/>
          </p:cNvSpPr>
          <p:nvPr/>
        </p:nvSpPr>
        <p:spPr bwMode="auto">
          <a:xfrm>
            <a:off x="719667" y="404813"/>
            <a:ext cx="4032251" cy="1008062"/>
          </a:xfrm>
          <a:prstGeom prst="ellipse">
            <a:avLst/>
          </a:prstGeom>
          <a:gradFill rotWithShape="1">
            <a:gsLst>
              <a:gs pos="0">
                <a:srgbClr val="FFFF99"/>
              </a:gs>
              <a:gs pos="100000">
                <a:srgbClr val="CCECFF"/>
              </a:gs>
            </a:gsLst>
            <a:path path="shape">
              <a:fillToRect l="50000" t="50000" r="50000" b="50000"/>
            </a:path>
          </a:gradFill>
          <a:ln w="3175" cap="sq">
            <a:solidFill>
              <a:srgbClr val="000000"/>
            </a:solidFill>
            <a:round/>
            <a:headEnd type="none" w="sm" len="sm"/>
            <a:tailEnd type="none" w="sm" len="sm"/>
          </a:ln>
          <a:effectLst/>
        </p:spPr>
        <p:txBody>
          <a:bodyPr wrap="none" lIns="18000" tIns="10800" rIns="18000" bIns="10800" anchor="ctr"/>
          <a:lstStyle/>
          <a:p>
            <a:pPr algn="ctr">
              <a:defRPr/>
            </a:pPr>
            <a:r>
              <a:rPr lang="zh-CN" altLang="en-US" sz="4400" b="1">
                <a:solidFill>
                  <a:srgbClr val="000000"/>
                </a:solidFill>
                <a:effectLst>
                  <a:outerShdw blurRad="38100" dist="38100" dir="2700000" algn="tl">
                    <a:srgbClr val="FFFFFF"/>
                  </a:outerShdw>
                </a:effectLst>
                <a:latin typeface="迷你简启体" pitchFamily="1" charset="-122"/>
                <a:ea typeface="迷你简启体" pitchFamily="1" charset="-122"/>
              </a:rPr>
              <a:t>交流讨论</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p:cTn id="7" dur="1000" fill="hold"/>
                                        <p:tgtEl>
                                          <p:spTgt spid="145410"/>
                                        </p:tgtEl>
                                        <p:attrNameLst>
                                          <p:attrName>ppt_w</p:attrName>
                                        </p:attrNameLst>
                                      </p:cBhvr>
                                      <p:tavLst>
                                        <p:tav tm="0">
                                          <p:val>
                                            <p:fltVal val="0"/>
                                          </p:val>
                                        </p:tav>
                                        <p:tav tm="100000">
                                          <p:val>
                                            <p:strVal val="#ppt_w"/>
                                          </p:val>
                                        </p:tav>
                                      </p:tavLst>
                                    </p:anim>
                                    <p:anim calcmode="lin" valueType="num">
                                      <p:cBhvr>
                                        <p:cTn id="8" dur="1000" fill="hold"/>
                                        <p:tgtEl>
                                          <p:spTgt spid="145410"/>
                                        </p:tgtEl>
                                        <p:attrNameLst>
                                          <p:attrName>ppt_h</p:attrName>
                                        </p:attrNameLst>
                                      </p:cBhvr>
                                      <p:tavLst>
                                        <p:tav tm="0">
                                          <p:val>
                                            <p:fltVal val="0"/>
                                          </p:val>
                                        </p:tav>
                                        <p:tav tm="100000">
                                          <p:val>
                                            <p:strVal val="#ppt_h"/>
                                          </p:val>
                                        </p:tav>
                                      </p:tavLst>
                                    </p:anim>
                                    <p:anim calcmode="lin" valueType="num">
                                      <p:cBhvr>
                                        <p:cTn id="9" dur="1000" fill="hold"/>
                                        <p:tgtEl>
                                          <p:spTgt spid="1454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454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Text Box 3"/>
          <p:cNvSpPr txBox="1">
            <a:spLocks noChangeArrowheads="1"/>
          </p:cNvSpPr>
          <p:nvPr/>
        </p:nvSpPr>
        <p:spPr bwMode="auto">
          <a:xfrm>
            <a:off x="3934885" y="679508"/>
            <a:ext cx="8257116" cy="3108543"/>
          </a:xfrm>
          <a:prstGeom prst="rect">
            <a:avLst/>
          </a:prstGeom>
          <a:noFill/>
          <a:ln w="9525">
            <a:noFill/>
            <a:miter lim="800000"/>
            <a:headEnd/>
            <a:tailEnd/>
          </a:ln>
        </p:spPr>
        <p:txBody>
          <a:bodyPr wrap="square">
            <a:spAutoFit/>
          </a:bodyPr>
          <a:lstStyle/>
          <a:p>
            <a:pPr>
              <a:spcBef>
                <a:spcPct val="50000"/>
              </a:spcBef>
            </a:pPr>
            <a:r>
              <a:rPr lang="zh-CN" altLang="en-US" sz="2800" b="1" dirty="0">
                <a:latin typeface="华文行楷" pitchFamily="2" charset="-122"/>
                <a:ea typeface="华文行楷" pitchFamily="2" charset="-122"/>
              </a:rPr>
              <a:t>   </a:t>
            </a:r>
            <a:r>
              <a:rPr lang="en-US" altLang="zh-CN" sz="2800" b="1" dirty="0">
                <a:latin typeface="华文行楷" pitchFamily="2" charset="-122"/>
                <a:ea typeface="华文行楷" pitchFamily="2" charset="-122"/>
              </a:rPr>
              <a:t> </a:t>
            </a:r>
            <a:r>
              <a:rPr lang="zh-CN" altLang="en-US" sz="2800" b="1" dirty="0">
                <a:solidFill>
                  <a:srgbClr val="FF0000"/>
                </a:solidFill>
                <a:latin typeface="华文行楷" pitchFamily="2" charset="-122"/>
                <a:ea typeface="华文行楷" pitchFamily="2" charset="-122"/>
              </a:rPr>
              <a:t>杨绛</a:t>
            </a:r>
            <a:r>
              <a:rPr lang="zh-CN" altLang="en-US" sz="2800" b="1" dirty="0">
                <a:latin typeface="楷体_GB2312" pitchFamily="49" charset="-122"/>
                <a:ea typeface="楷体_GB2312" pitchFamily="49" charset="-122"/>
              </a:rPr>
              <a:t>,钱钟书夫人，原名杨季康,（</a:t>
            </a:r>
            <a:r>
              <a:rPr lang="en-US" altLang="zh-CN" sz="2800" b="1" dirty="0">
                <a:latin typeface="楷体_GB2312" pitchFamily="49" charset="-122"/>
                <a:ea typeface="楷体_GB2312" pitchFamily="49" charset="-122"/>
              </a:rPr>
              <a:t>1911</a:t>
            </a:r>
            <a:r>
              <a:rPr lang="en-US" altLang="zh-CN" sz="2800" b="1" dirty="0">
                <a:latin typeface="宋体" pitchFamily="2" charset="-122"/>
                <a:ea typeface="楷体_GB2312" pitchFamily="49" charset="-122"/>
              </a:rPr>
              <a:t>—</a:t>
            </a:r>
            <a:r>
              <a:rPr lang="en-US" altLang="zh-CN" sz="2800" b="1" dirty="0">
                <a:latin typeface="楷体_GB2312" pitchFamily="49" charset="-122"/>
                <a:ea typeface="楷体_GB2312" pitchFamily="49" charset="-122"/>
              </a:rPr>
              <a:t>2016</a:t>
            </a:r>
            <a:r>
              <a:rPr lang="zh-CN" altLang="en-US" sz="2800"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），江苏无锡人。</a:t>
            </a:r>
            <a:r>
              <a:rPr lang="zh-CN" altLang="en-US" sz="2800" b="1" dirty="0">
                <a:solidFill>
                  <a:srgbClr val="0000FF"/>
                </a:solidFill>
                <a:latin typeface="楷体_GB2312" pitchFamily="49" charset="-122"/>
                <a:ea typeface="楷体_GB2312" pitchFamily="49" charset="-122"/>
              </a:rPr>
              <a:t>作家、文学翻译家</a:t>
            </a:r>
            <a:r>
              <a:rPr lang="zh-CN" altLang="en-US" sz="2800" b="1" dirty="0">
                <a:latin typeface="楷体_GB2312" pitchFamily="49" charset="-122"/>
                <a:ea typeface="楷体_GB2312" pitchFamily="49" charset="-122"/>
              </a:rPr>
              <a:t>。1932年毕业于苏州东吴大学。1935</a:t>
            </a:r>
            <a:r>
              <a:rPr lang="zh-CN" altLang="en-US" sz="2800" b="1" dirty="0">
                <a:ea typeface="楷体_GB2312" pitchFamily="49" charset="-122"/>
              </a:rPr>
              <a:t>——</a:t>
            </a:r>
            <a:r>
              <a:rPr lang="zh-CN" altLang="en-US" sz="2800" b="1" dirty="0">
                <a:latin typeface="楷体_GB2312" pitchFamily="49" charset="-122"/>
                <a:ea typeface="楷体_GB2312" pitchFamily="49" charset="-122"/>
              </a:rPr>
              <a:t>1938年留学英法，回国后曾在上海震旦女子文理学院、清华大学任教。1949年后，在中国社会科学院文学研究所、外国文学研究所工作。主要</a:t>
            </a:r>
            <a:r>
              <a:rPr lang="zh-CN" altLang="en-US" sz="2800" b="1" dirty="0">
                <a:solidFill>
                  <a:srgbClr val="0000FF"/>
                </a:solidFill>
                <a:latin typeface="楷体_GB2312" pitchFamily="49" charset="-122"/>
                <a:ea typeface="楷体_GB2312" pitchFamily="49" charset="-122"/>
              </a:rPr>
              <a:t>译著有</a:t>
            </a:r>
            <a:r>
              <a:rPr lang="zh-CN" altLang="en-US" sz="2800" b="1" dirty="0">
                <a:solidFill>
                  <a:srgbClr val="FF0066"/>
                </a:solidFill>
                <a:latin typeface="楷体_GB2312" pitchFamily="49" charset="-122"/>
                <a:ea typeface="楷体_GB2312" pitchFamily="49" charset="-122"/>
              </a:rPr>
              <a:t>《堂</a:t>
            </a:r>
            <a:r>
              <a:rPr lang="zh-CN" altLang="en-US" sz="2800" b="1" dirty="0">
                <a:solidFill>
                  <a:srgbClr val="FF0066"/>
                </a:solidFill>
                <a:ea typeface="楷体_GB2312" pitchFamily="49" charset="-122"/>
              </a:rPr>
              <a:t>·</a:t>
            </a:r>
            <a:r>
              <a:rPr lang="zh-CN" altLang="en-US" sz="2800" b="1" dirty="0">
                <a:solidFill>
                  <a:srgbClr val="FF0066"/>
                </a:solidFill>
                <a:latin typeface="楷体_GB2312" pitchFamily="49" charset="-122"/>
                <a:ea typeface="楷体_GB2312" pitchFamily="49" charset="-122"/>
              </a:rPr>
              <a:t>吉诃德》，</a:t>
            </a:r>
            <a:r>
              <a:rPr lang="zh-CN" altLang="en-US" sz="2800" b="1" dirty="0">
                <a:solidFill>
                  <a:srgbClr val="0000FF"/>
                </a:solidFill>
                <a:latin typeface="楷体_GB2312" pitchFamily="49" charset="-122"/>
                <a:ea typeface="楷体_GB2312" pitchFamily="49" charset="-122"/>
              </a:rPr>
              <a:t>散文集</a:t>
            </a:r>
            <a:r>
              <a:rPr lang="zh-CN" altLang="en-US" sz="2800" b="1" dirty="0">
                <a:solidFill>
                  <a:srgbClr val="FF0066"/>
                </a:solidFill>
                <a:latin typeface="楷体_GB2312" pitchFamily="49" charset="-122"/>
                <a:ea typeface="楷体_GB2312" pitchFamily="49" charset="-122"/>
              </a:rPr>
              <a:t>《干校六记》</a:t>
            </a:r>
            <a:r>
              <a:rPr lang="zh-CN" altLang="en-US" sz="2800" b="1" dirty="0">
                <a:solidFill>
                  <a:srgbClr val="0033CC"/>
                </a:solidFill>
                <a:latin typeface="楷体_GB2312" pitchFamily="49" charset="-122"/>
                <a:ea typeface="楷体_GB2312" pitchFamily="49" charset="-122"/>
              </a:rPr>
              <a:t>《</a:t>
            </a:r>
            <a:r>
              <a:rPr lang="zh-CN" altLang="en-US" sz="2800" b="1" dirty="0">
                <a:solidFill>
                  <a:srgbClr val="0000FF"/>
                </a:solidFill>
                <a:latin typeface="楷体_GB2312" pitchFamily="49" charset="-122"/>
                <a:ea typeface="楷体_GB2312" pitchFamily="49" charset="-122"/>
              </a:rPr>
              <a:t>将饮茶》等，长篇小说《洗澡》</a:t>
            </a:r>
            <a:r>
              <a:rPr lang="zh-CN" altLang="en-US" sz="2800" b="1" dirty="0">
                <a:latin typeface="楷体_GB2312" pitchFamily="49" charset="-122"/>
                <a:ea typeface="楷体_GB2312" pitchFamily="49" charset="-122"/>
              </a:rPr>
              <a:t>。</a:t>
            </a:r>
          </a:p>
        </p:txBody>
      </p:sp>
      <p:sp>
        <p:nvSpPr>
          <p:cNvPr id="320517" name="Text Box 5"/>
          <p:cNvSpPr txBox="1">
            <a:spLocks noChangeArrowheads="1"/>
          </p:cNvSpPr>
          <p:nvPr/>
        </p:nvSpPr>
        <p:spPr bwMode="auto">
          <a:xfrm>
            <a:off x="95251" y="4556126"/>
            <a:ext cx="7440083" cy="1569660"/>
          </a:xfrm>
          <a:prstGeom prst="rect">
            <a:avLst/>
          </a:prstGeom>
          <a:noFill/>
          <a:ln w="9525">
            <a:noFill/>
            <a:miter lim="800000"/>
            <a:headEnd/>
            <a:tailEnd/>
          </a:ln>
        </p:spPr>
        <p:txBody>
          <a:bodyPr>
            <a:spAutoFit/>
          </a:bodyPr>
          <a:lstStyle/>
          <a:p>
            <a:pPr>
              <a:spcBef>
                <a:spcPct val="50000"/>
              </a:spcBef>
            </a:pPr>
            <a:r>
              <a:rPr lang="en-US" altLang="zh-CN" sz="3200" b="1">
                <a:solidFill>
                  <a:srgbClr val="FF0000"/>
                </a:solidFill>
                <a:latin typeface="华文行楷" pitchFamily="2" charset="-122"/>
                <a:ea typeface="华文行楷" pitchFamily="2" charset="-122"/>
              </a:rPr>
              <a:t>    </a:t>
            </a:r>
            <a:r>
              <a:rPr lang="zh-CN" altLang="en-US" sz="3200" b="1">
                <a:solidFill>
                  <a:srgbClr val="FF0000"/>
                </a:solidFill>
                <a:latin typeface="华文行楷" pitchFamily="2" charset="-122"/>
                <a:ea typeface="华文行楷" pitchFamily="2" charset="-122"/>
              </a:rPr>
              <a:t>钱钟书</a:t>
            </a:r>
            <a:r>
              <a:rPr lang="zh-CN" altLang="en-US" sz="3200" b="1">
                <a:latin typeface="楷体_GB2312" pitchFamily="49" charset="-122"/>
                <a:ea typeface="楷体_GB2312" pitchFamily="49" charset="-122"/>
              </a:rPr>
              <a:t>（1910</a:t>
            </a:r>
            <a:r>
              <a:rPr lang="zh-CN" altLang="en-US" sz="3200" b="1">
                <a:ea typeface="楷体_GB2312" pitchFamily="49" charset="-122"/>
              </a:rPr>
              <a:t>—</a:t>
            </a:r>
            <a:r>
              <a:rPr lang="zh-CN" altLang="en-US" sz="3200" b="1">
                <a:latin typeface="楷体_GB2312" pitchFamily="49" charset="-122"/>
                <a:ea typeface="楷体_GB2312" pitchFamily="49" charset="-122"/>
              </a:rPr>
              <a:t>1998），江苏无锡人。</a:t>
            </a:r>
            <a:r>
              <a:rPr lang="zh-CN" altLang="en-US" sz="3200" b="1">
                <a:solidFill>
                  <a:srgbClr val="0000FF"/>
                </a:solidFill>
                <a:latin typeface="楷体_GB2312" pitchFamily="49" charset="-122"/>
                <a:ea typeface="楷体_GB2312" pitchFamily="49" charset="-122"/>
              </a:rPr>
              <a:t>学者，</a:t>
            </a:r>
            <a:r>
              <a:rPr lang="zh-CN" altLang="zh-CN" sz="3200" b="1">
                <a:solidFill>
                  <a:srgbClr val="0000FF"/>
                </a:solidFill>
                <a:latin typeface="楷体_GB2312" pitchFamily="49" charset="-122"/>
                <a:ea typeface="楷体_GB2312" pitchFamily="49" charset="-122"/>
              </a:rPr>
              <a:t>作家</a:t>
            </a:r>
            <a:r>
              <a:rPr lang="zh-CN" altLang="en-US" sz="3200" b="1">
                <a:solidFill>
                  <a:srgbClr val="0000FF"/>
                </a:solidFill>
                <a:latin typeface="楷体_GB2312" pitchFamily="49" charset="-122"/>
                <a:ea typeface="楷体_GB2312" pitchFamily="49" charset="-122"/>
              </a:rPr>
              <a:t>，著有小说</a:t>
            </a:r>
            <a:r>
              <a:rPr lang="zh-CN" altLang="en-US" sz="3200" b="1">
                <a:solidFill>
                  <a:srgbClr val="FF0066"/>
                </a:solidFill>
                <a:latin typeface="楷体_GB2312" pitchFamily="49" charset="-122"/>
                <a:ea typeface="楷体_GB2312" pitchFamily="49" charset="-122"/>
              </a:rPr>
              <a:t>《围城》</a:t>
            </a:r>
            <a:r>
              <a:rPr lang="zh-CN" altLang="en-US" sz="3200" b="1">
                <a:solidFill>
                  <a:srgbClr val="0000FF"/>
                </a:solidFill>
                <a:latin typeface="楷体_GB2312" pitchFamily="49" charset="-122"/>
                <a:ea typeface="楷体_GB2312" pitchFamily="49" charset="-122"/>
              </a:rPr>
              <a:t>和学术著作《谈艺录》《管锥编》</a:t>
            </a:r>
            <a:r>
              <a:rPr lang="zh-CN" altLang="en-US" sz="3200" b="1">
                <a:latin typeface="楷体_GB2312" pitchFamily="49" charset="-122"/>
                <a:ea typeface="楷体_GB2312" pitchFamily="49" charset="-122"/>
              </a:rPr>
              <a:t>等。</a:t>
            </a:r>
          </a:p>
        </p:txBody>
      </p:sp>
      <p:pic>
        <p:nvPicPr>
          <p:cNvPr id="320518" name="Picture 6" descr="杨绛2"/>
          <p:cNvPicPr>
            <a:picLocks noChangeAspect="1" noChangeArrowheads="1"/>
          </p:cNvPicPr>
          <p:nvPr/>
        </p:nvPicPr>
        <p:blipFill>
          <a:blip r:embed="rId2"/>
          <a:srcRect/>
          <a:stretch>
            <a:fillRect/>
          </a:stretch>
        </p:blipFill>
        <p:spPr bwMode="auto">
          <a:xfrm>
            <a:off x="7535334" y="4149726"/>
            <a:ext cx="4512733" cy="2663825"/>
          </a:xfrm>
          <a:prstGeom prst="rect">
            <a:avLst/>
          </a:prstGeom>
          <a:noFill/>
          <a:ln w="9525">
            <a:noFill/>
            <a:miter lim="800000"/>
            <a:headEnd/>
            <a:tailEnd/>
          </a:ln>
        </p:spPr>
      </p:pic>
      <p:pic>
        <p:nvPicPr>
          <p:cNvPr id="3077" name="Picture 7" descr="杨绛1"/>
          <p:cNvPicPr>
            <a:picLocks noChangeAspect="1" noChangeArrowheads="1"/>
          </p:cNvPicPr>
          <p:nvPr/>
        </p:nvPicPr>
        <p:blipFill>
          <a:blip r:embed="rId3"/>
          <a:srcRect/>
          <a:stretch>
            <a:fillRect/>
          </a:stretch>
        </p:blipFill>
        <p:spPr bwMode="auto">
          <a:xfrm>
            <a:off x="0" y="1"/>
            <a:ext cx="3937000" cy="3357563"/>
          </a:xfrm>
          <a:prstGeom prst="rect">
            <a:avLst/>
          </a:prstGeom>
          <a:noFill/>
          <a:ln w="9525">
            <a:noFill/>
            <a:miter lim="800000"/>
            <a:headEnd/>
            <a:tailEnd/>
          </a:ln>
        </p:spPr>
      </p:pic>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0515"/>
                                        </p:tgtEl>
                                        <p:attrNameLst>
                                          <p:attrName>style.visibility</p:attrName>
                                        </p:attrNameLst>
                                      </p:cBhvr>
                                      <p:to>
                                        <p:strVal val="visible"/>
                                      </p:to>
                                    </p:set>
                                    <p:animEffect transition="in" filter="blinds(horizontal)">
                                      <p:cBhvr>
                                        <p:cTn id="7" dur="500"/>
                                        <p:tgtEl>
                                          <p:spTgt spid="3205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20518"/>
                                        </p:tgtEl>
                                        <p:attrNameLst>
                                          <p:attrName>style.visibility</p:attrName>
                                        </p:attrNameLst>
                                      </p:cBhvr>
                                      <p:to>
                                        <p:strVal val="visible"/>
                                      </p:to>
                                    </p:set>
                                    <p:animEffect transition="in" filter="box(in)">
                                      <p:cBhvr>
                                        <p:cTn id="12" dur="500"/>
                                        <p:tgtEl>
                                          <p:spTgt spid="3205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0517"/>
                                        </p:tgtEl>
                                        <p:attrNameLst>
                                          <p:attrName>style.visibility</p:attrName>
                                        </p:attrNameLst>
                                      </p:cBhvr>
                                      <p:to>
                                        <p:strVal val="visible"/>
                                      </p:to>
                                    </p:set>
                                    <p:anim calcmode="lin" valueType="num">
                                      <p:cBhvr additive="base">
                                        <p:cTn id="17" dur="500" fill="hold"/>
                                        <p:tgtEl>
                                          <p:spTgt spid="320517"/>
                                        </p:tgtEl>
                                        <p:attrNameLst>
                                          <p:attrName>ppt_x</p:attrName>
                                        </p:attrNameLst>
                                      </p:cBhvr>
                                      <p:tavLst>
                                        <p:tav tm="0">
                                          <p:val>
                                            <p:strVal val="#ppt_x"/>
                                          </p:val>
                                        </p:tav>
                                        <p:tav tm="100000">
                                          <p:val>
                                            <p:strVal val="#ppt_x"/>
                                          </p:val>
                                        </p:tav>
                                      </p:tavLst>
                                    </p:anim>
                                    <p:anim calcmode="lin" valueType="num">
                                      <p:cBhvr additive="base">
                                        <p:cTn id="18" dur="500" fill="hold"/>
                                        <p:tgtEl>
                                          <p:spTgt spid="3205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5" grpId="0"/>
      <p:bldP spid="3205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图片3"/>
          <p:cNvPicPr>
            <a:picLocks noChangeAspect="1" noChangeArrowheads="1"/>
          </p:cNvPicPr>
          <p:nvPr/>
        </p:nvPicPr>
        <p:blipFill>
          <a:blip r:embed="rId2"/>
          <a:srcRect/>
          <a:stretch>
            <a:fillRect/>
          </a:stretch>
        </p:blipFill>
        <p:spPr bwMode="auto">
          <a:xfrm>
            <a:off x="1727200" y="1219200"/>
            <a:ext cx="4370917" cy="4343400"/>
          </a:xfrm>
          <a:prstGeom prst="rect">
            <a:avLst/>
          </a:prstGeom>
          <a:noFill/>
          <a:ln w="9525">
            <a:noFill/>
            <a:miter lim="800000"/>
            <a:headEnd/>
            <a:tailEnd/>
          </a:ln>
        </p:spPr>
      </p:pic>
      <p:pic>
        <p:nvPicPr>
          <p:cNvPr id="11267" name="Picture 3" descr="杨绛2"/>
          <p:cNvPicPr>
            <a:picLocks noChangeAspect="1" noChangeArrowheads="1"/>
          </p:cNvPicPr>
          <p:nvPr/>
        </p:nvPicPr>
        <p:blipFill>
          <a:blip r:embed="rId3"/>
          <a:srcRect/>
          <a:stretch>
            <a:fillRect/>
          </a:stretch>
        </p:blipFill>
        <p:spPr bwMode="auto">
          <a:xfrm>
            <a:off x="6675967" y="1143000"/>
            <a:ext cx="4125384" cy="4419600"/>
          </a:xfrm>
          <a:prstGeom prst="rect">
            <a:avLst/>
          </a:prstGeom>
          <a:noFill/>
          <a:ln w="9525">
            <a:noFill/>
            <a:miter lim="800000"/>
            <a:headEnd/>
            <a:tailEnd/>
          </a:ln>
        </p:spPr>
      </p:pic>
      <p:sp>
        <p:nvSpPr>
          <p:cNvPr id="11268" name="Text Box 4"/>
          <p:cNvSpPr txBox="1">
            <a:spLocks noChangeArrowheads="1"/>
          </p:cNvSpPr>
          <p:nvPr/>
        </p:nvSpPr>
        <p:spPr bwMode="auto">
          <a:xfrm>
            <a:off x="5232400" y="5562600"/>
            <a:ext cx="1727200" cy="579438"/>
          </a:xfrm>
          <a:prstGeom prst="rect">
            <a:avLst/>
          </a:prstGeom>
          <a:noFill/>
          <a:ln w="9525">
            <a:noFill/>
            <a:miter lim="800000"/>
            <a:headEnd/>
            <a:tailEnd/>
          </a:ln>
        </p:spPr>
        <p:txBody>
          <a:bodyPr>
            <a:spAutoFit/>
          </a:bodyPr>
          <a:lstStyle/>
          <a:p>
            <a:pPr>
              <a:spcBef>
                <a:spcPct val="50000"/>
              </a:spcBef>
            </a:pPr>
            <a:r>
              <a:rPr lang="zh-CN" altLang="en-US" sz="3200" b="1">
                <a:solidFill>
                  <a:srgbClr val="660066"/>
                </a:solidFill>
                <a:ea typeface="华文新魏" pitchFamily="2" charset="-122"/>
              </a:rPr>
              <a:t>杨绛</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770" decel="100000"/>
                                        <p:tgtEl>
                                          <p:spTgt spid="11266"/>
                                        </p:tgtEl>
                                      </p:cBhvr>
                                    </p:animEffect>
                                    <p:animScale>
                                      <p:cBhvr>
                                        <p:cTn id="8" dur="770" decel="100000"/>
                                        <p:tgtEl>
                                          <p:spTgt spid="11266"/>
                                        </p:tgtEl>
                                      </p:cBhvr>
                                      <p:from x="10000" y="10000"/>
                                      <p:to x="200000" y="450000"/>
                                    </p:animScale>
                                    <p:animScale>
                                      <p:cBhvr>
                                        <p:cTn id="9" dur="1230" accel="100000" fill="hold">
                                          <p:stCondLst>
                                            <p:cond delay="770"/>
                                          </p:stCondLst>
                                        </p:cTn>
                                        <p:tgtEl>
                                          <p:spTgt spid="11266"/>
                                        </p:tgtEl>
                                      </p:cBhvr>
                                      <p:from x="200000" y="450000"/>
                                      <p:to x="100000" y="100000"/>
                                    </p:animScale>
                                    <p:set>
                                      <p:cBhvr>
                                        <p:cTn id="10" dur="770" fill="hold"/>
                                        <p:tgtEl>
                                          <p:spTgt spid="11266"/>
                                        </p:tgtEl>
                                        <p:attrNameLst>
                                          <p:attrName>ppt_x</p:attrName>
                                        </p:attrNameLst>
                                      </p:cBhvr>
                                      <p:to>
                                        <p:strVal val="(0.5)"/>
                                      </p:to>
                                    </p:set>
                                    <p:anim from="(0.5)" to="(#ppt_x)" calcmode="lin" valueType="num">
                                      <p:cBhvr>
                                        <p:cTn id="11" dur="1230" accel="100000" fill="hold">
                                          <p:stCondLst>
                                            <p:cond delay="770"/>
                                          </p:stCondLst>
                                        </p:cTn>
                                        <p:tgtEl>
                                          <p:spTgt spid="11266"/>
                                        </p:tgtEl>
                                        <p:attrNameLst>
                                          <p:attrName>ppt_x</p:attrName>
                                        </p:attrNameLst>
                                      </p:cBhvr>
                                    </p:anim>
                                    <p:set>
                                      <p:cBhvr>
                                        <p:cTn id="12" dur="770" fill="hold"/>
                                        <p:tgtEl>
                                          <p:spTgt spid="11266"/>
                                        </p:tgtEl>
                                        <p:attrNameLst>
                                          <p:attrName>ppt_y</p:attrName>
                                        </p:attrNameLst>
                                      </p:cBhvr>
                                      <p:to>
                                        <p:strVal val="(#ppt_y+0.4)"/>
                                      </p:to>
                                    </p:set>
                                    <p:anim from="(#ppt_y+0.4)" to="(#ppt_y)" calcmode="lin" valueType="num">
                                      <p:cBhvr>
                                        <p:cTn id="13" dur="1230" accel="100000" fill="hold">
                                          <p:stCondLst>
                                            <p:cond delay="770"/>
                                          </p:stCondLst>
                                        </p:cTn>
                                        <p:tgtEl>
                                          <p:spTgt spid="1126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268"/>
                                        </p:tgtEl>
                                        <p:attrNameLst>
                                          <p:attrName>style.visibility</p:attrName>
                                        </p:attrNameLst>
                                      </p:cBhvr>
                                      <p:to>
                                        <p:strVal val="visible"/>
                                      </p:to>
                                    </p:set>
                                    <p:anim calcmode="lin" valueType="num">
                                      <p:cBhvr additive="base">
                                        <p:cTn id="18" dur="500" fill="hold"/>
                                        <p:tgtEl>
                                          <p:spTgt spid="11268"/>
                                        </p:tgtEl>
                                        <p:attrNameLst>
                                          <p:attrName>ppt_x</p:attrName>
                                        </p:attrNameLst>
                                      </p:cBhvr>
                                      <p:tavLst>
                                        <p:tav tm="0">
                                          <p:val>
                                            <p:strVal val="#ppt_x"/>
                                          </p:val>
                                        </p:tav>
                                        <p:tav tm="100000">
                                          <p:val>
                                            <p:strVal val="#ppt_x"/>
                                          </p:val>
                                        </p:tav>
                                      </p:tavLst>
                                    </p:anim>
                                    <p:anim calcmode="lin" valueType="num">
                                      <p:cBhvr additive="base">
                                        <p:cTn id="19"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nodeType="clickEffect">
                                  <p:stCondLst>
                                    <p:cond delay="0"/>
                                  </p:stCondLst>
                                  <p:childTnLst>
                                    <p:set>
                                      <p:cBhvr>
                                        <p:cTn id="23" dur="1" fill="hold">
                                          <p:stCondLst>
                                            <p:cond delay="0"/>
                                          </p:stCondLst>
                                        </p:cTn>
                                        <p:tgtEl>
                                          <p:spTgt spid="11267"/>
                                        </p:tgtEl>
                                        <p:attrNameLst>
                                          <p:attrName>style.visibility</p:attrName>
                                        </p:attrNameLst>
                                      </p:cBhvr>
                                      <p:to>
                                        <p:strVal val="visible"/>
                                      </p:to>
                                    </p:set>
                                    <p:anim calcmode="lin" valueType="num">
                                      <p:cBhvr>
                                        <p:cTn id="24" dur="500" fill="hold"/>
                                        <p:tgtEl>
                                          <p:spTgt spid="11267"/>
                                        </p:tgtEl>
                                        <p:attrNameLst>
                                          <p:attrName>ppt_w</p:attrName>
                                        </p:attrNameLst>
                                      </p:cBhvr>
                                      <p:tavLst>
                                        <p:tav tm="0">
                                          <p:val>
                                            <p:fltVal val="0"/>
                                          </p:val>
                                        </p:tav>
                                        <p:tav tm="100000">
                                          <p:val>
                                            <p:strVal val="#ppt_w"/>
                                          </p:val>
                                        </p:tav>
                                      </p:tavLst>
                                    </p:anim>
                                    <p:anim calcmode="lin" valueType="num">
                                      <p:cBhvr>
                                        <p:cTn id="25" dur="500" fill="hold"/>
                                        <p:tgtEl>
                                          <p:spTgt spid="11267"/>
                                        </p:tgtEl>
                                        <p:attrNameLst>
                                          <p:attrName>ppt_h</p:attrName>
                                        </p:attrNameLst>
                                      </p:cBhvr>
                                      <p:tavLst>
                                        <p:tav tm="0">
                                          <p:val>
                                            <p:fltVal val="0"/>
                                          </p:val>
                                        </p:tav>
                                        <p:tav tm="100000">
                                          <p:val>
                                            <p:strVal val="#ppt_h"/>
                                          </p:val>
                                        </p:tav>
                                      </p:tavLst>
                                    </p:anim>
                                    <p:anim calcmode="lin" valueType="num">
                                      <p:cBhvr>
                                        <p:cTn id="26" dur="500" fill="hold"/>
                                        <p:tgtEl>
                                          <p:spTgt spid="11267"/>
                                        </p:tgtEl>
                                        <p:attrNameLst>
                                          <p:attrName>style.rotation</p:attrName>
                                        </p:attrNameLst>
                                      </p:cBhvr>
                                      <p:tavLst>
                                        <p:tav tm="0">
                                          <p:val>
                                            <p:fltVal val="360"/>
                                          </p:val>
                                        </p:tav>
                                        <p:tav tm="100000">
                                          <p:val>
                                            <p:fltVal val="0"/>
                                          </p:val>
                                        </p:tav>
                                      </p:tavLst>
                                    </p:anim>
                                    <p:animEffect transition="in" filter="fade">
                                      <p:cBhvr>
                                        <p:cTn id="2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10_1122181519"/>
          <p:cNvPicPr>
            <a:picLocks noChangeAspect="1" noChangeArrowheads="1"/>
          </p:cNvPicPr>
          <p:nvPr/>
        </p:nvPicPr>
        <p:blipFill>
          <a:blip r:embed="rId2"/>
          <a:srcRect/>
          <a:stretch>
            <a:fillRect/>
          </a:stretch>
        </p:blipFill>
        <p:spPr bwMode="auto">
          <a:xfrm>
            <a:off x="3657600" y="838200"/>
            <a:ext cx="4049184" cy="4076700"/>
          </a:xfrm>
          <a:prstGeom prst="rect">
            <a:avLst/>
          </a:prstGeom>
          <a:noFill/>
          <a:ln w="9525">
            <a:noFill/>
            <a:miter lim="800000"/>
            <a:headEnd/>
            <a:tailEnd/>
          </a:ln>
        </p:spPr>
      </p:pic>
      <p:pic>
        <p:nvPicPr>
          <p:cNvPr id="12291" name="Picture 3" descr="杨绛2"/>
          <p:cNvPicPr>
            <a:picLocks noChangeAspect="1" noChangeArrowheads="1"/>
          </p:cNvPicPr>
          <p:nvPr/>
        </p:nvPicPr>
        <p:blipFill>
          <a:blip r:embed="rId3"/>
          <a:srcRect/>
          <a:stretch>
            <a:fillRect/>
          </a:stretch>
        </p:blipFill>
        <p:spPr bwMode="auto">
          <a:xfrm>
            <a:off x="2540000" y="1143001"/>
            <a:ext cx="6807200" cy="3751263"/>
          </a:xfrm>
          <a:prstGeom prst="rect">
            <a:avLst/>
          </a:prstGeom>
          <a:noFill/>
          <a:ln w="9525">
            <a:noFill/>
            <a:miter lim="800000"/>
            <a:headEnd/>
            <a:tailEnd/>
          </a:ln>
        </p:spPr>
      </p:pic>
      <p:pic>
        <p:nvPicPr>
          <p:cNvPr id="12292" name="Picture 4" descr="钱钟书和夫人杨绛"/>
          <p:cNvPicPr>
            <a:picLocks noChangeAspect="1" noChangeArrowheads="1"/>
          </p:cNvPicPr>
          <p:nvPr/>
        </p:nvPicPr>
        <p:blipFill>
          <a:blip r:embed="rId4"/>
          <a:srcRect/>
          <a:stretch>
            <a:fillRect/>
          </a:stretch>
        </p:blipFill>
        <p:spPr bwMode="auto">
          <a:xfrm>
            <a:off x="2133600" y="1447800"/>
            <a:ext cx="7823200" cy="3911600"/>
          </a:xfrm>
          <a:prstGeom prst="rect">
            <a:avLst/>
          </a:prstGeom>
          <a:noFill/>
          <a:ln w="9525">
            <a:noFill/>
            <a:miter lim="800000"/>
            <a:headEnd/>
            <a:tailEnd/>
          </a:ln>
        </p:spPr>
      </p:pic>
      <p:sp>
        <p:nvSpPr>
          <p:cNvPr id="12293" name="Text Box 5"/>
          <p:cNvSpPr txBox="1">
            <a:spLocks noChangeArrowheads="1"/>
          </p:cNvSpPr>
          <p:nvPr/>
        </p:nvSpPr>
        <p:spPr bwMode="auto">
          <a:xfrm>
            <a:off x="4673600" y="5562600"/>
            <a:ext cx="5283200" cy="579438"/>
          </a:xfrm>
          <a:prstGeom prst="rect">
            <a:avLst/>
          </a:prstGeom>
          <a:noFill/>
          <a:ln w="9525">
            <a:noFill/>
            <a:miter lim="800000"/>
            <a:headEnd/>
            <a:tailEnd/>
          </a:ln>
        </p:spPr>
        <p:txBody>
          <a:bodyPr>
            <a:spAutoFit/>
          </a:bodyPr>
          <a:lstStyle/>
          <a:p>
            <a:pPr>
              <a:spcBef>
                <a:spcPct val="50000"/>
              </a:spcBef>
            </a:pPr>
            <a:r>
              <a:rPr lang="zh-CN" altLang="en-US" sz="3200" b="1">
                <a:solidFill>
                  <a:srgbClr val="660066"/>
                </a:solidFill>
                <a:ea typeface="华文新魏" pitchFamily="2" charset="-122"/>
              </a:rPr>
              <a:t>家庭和睦</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 calcmode="lin" valueType="num">
                                      <p:cBhvr>
                                        <p:cTn id="9" dur="500" fill="hold"/>
                                        <p:tgtEl>
                                          <p:spTgt spid="12290"/>
                                        </p:tgtEl>
                                        <p:attrNameLst>
                                          <p:attrName>style.rotation</p:attrName>
                                        </p:attrNameLst>
                                      </p:cBhvr>
                                      <p:tavLst>
                                        <p:tav tm="0">
                                          <p:val>
                                            <p:fltVal val="360"/>
                                          </p:val>
                                        </p:tav>
                                        <p:tav tm="100000">
                                          <p:val>
                                            <p:fltVal val="0"/>
                                          </p:val>
                                        </p:tav>
                                      </p:tavLst>
                                    </p:anim>
                                    <p:animEffect transition="in" filter="fade">
                                      <p:cBhvr>
                                        <p:cTn id="10" dur="500"/>
                                        <p:tgtEl>
                                          <p:spTgt spid="1229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2293"/>
                                        </p:tgtEl>
                                        <p:attrNameLst>
                                          <p:attrName>style.visibility</p:attrName>
                                        </p:attrNameLst>
                                      </p:cBhvr>
                                      <p:to>
                                        <p:strVal val="visible"/>
                                      </p:to>
                                    </p:set>
                                    <p:anim calcmode="lin" valueType="num">
                                      <p:cBhvr additive="base">
                                        <p:cTn id="15" dur="500" fill="hold"/>
                                        <p:tgtEl>
                                          <p:spTgt spid="12293"/>
                                        </p:tgtEl>
                                        <p:attrNameLst>
                                          <p:attrName>ppt_x</p:attrName>
                                        </p:attrNameLst>
                                      </p:cBhvr>
                                      <p:tavLst>
                                        <p:tav tm="0">
                                          <p:val>
                                            <p:strVal val="#ppt_x"/>
                                          </p:val>
                                        </p:tav>
                                        <p:tav tm="100000">
                                          <p:val>
                                            <p:strVal val="#ppt_x"/>
                                          </p:val>
                                        </p:tav>
                                      </p:tavLst>
                                    </p:anim>
                                    <p:anim calcmode="lin" valueType="num">
                                      <p:cBhvr additive="base">
                                        <p:cTn id="16"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xit" presetSubtype="10" fill="hold" nodeType="clickEffect">
                                  <p:stCondLst>
                                    <p:cond delay="0"/>
                                  </p:stCondLst>
                                  <p:childTnLst>
                                    <p:animEffect transition="out" filter="checkerboard(across)">
                                      <p:cBhvr>
                                        <p:cTn id="20" dur="500"/>
                                        <p:tgtEl>
                                          <p:spTgt spid="12290"/>
                                        </p:tgtEl>
                                      </p:cBhvr>
                                    </p:animEffect>
                                    <p:set>
                                      <p:cBhvr>
                                        <p:cTn id="21" dur="1" fill="hold">
                                          <p:stCondLst>
                                            <p:cond delay="499"/>
                                          </p:stCondLst>
                                        </p:cTn>
                                        <p:tgtEl>
                                          <p:spTgt spid="1229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12291"/>
                                        </p:tgtEl>
                                        <p:attrNameLst>
                                          <p:attrName>style.visibility</p:attrName>
                                        </p:attrNameLst>
                                      </p:cBhvr>
                                      <p:to>
                                        <p:strVal val="visible"/>
                                      </p:to>
                                    </p:set>
                                    <p:animEffect transition="in" filter="strips(downLeft)">
                                      <p:cBhvr>
                                        <p:cTn id="26" dur="500"/>
                                        <p:tgtEl>
                                          <p:spTgt spid="12291"/>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xit" presetSubtype="0" fill="hold" nodeType="clickEffect">
                                  <p:stCondLst>
                                    <p:cond delay="0"/>
                                  </p:stCondLst>
                                  <p:childTnLst>
                                    <p:animEffect transition="out" filter="wedge">
                                      <p:cBhvr>
                                        <p:cTn id="30" dur="2000"/>
                                        <p:tgtEl>
                                          <p:spTgt spid="12291"/>
                                        </p:tgtEl>
                                      </p:cBhvr>
                                    </p:animEffect>
                                    <p:set>
                                      <p:cBhvr>
                                        <p:cTn id="31" dur="1" fill="hold">
                                          <p:stCondLst>
                                            <p:cond delay="1999"/>
                                          </p:stCondLst>
                                        </p:cTn>
                                        <p:tgtEl>
                                          <p:spTgt spid="1229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30" presetClass="entr" presetSubtype="0" fill="hold" nodeType="clickEffect">
                                  <p:stCondLst>
                                    <p:cond delay="0"/>
                                  </p:stCondLst>
                                  <p:childTnLst>
                                    <p:set>
                                      <p:cBhvr>
                                        <p:cTn id="35" dur="1" fill="hold">
                                          <p:stCondLst>
                                            <p:cond delay="0"/>
                                          </p:stCondLst>
                                        </p:cTn>
                                        <p:tgtEl>
                                          <p:spTgt spid="12292"/>
                                        </p:tgtEl>
                                        <p:attrNameLst>
                                          <p:attrName>style.visibility</p:attrName>
                                        </p:attrNameLst>
                                      </p:cBhvr>
                                      <p:to>
                                        <p:strVal val="visible"/>
                                      </p:to>
                                    </p:set>
                                    <p:animEffect transition="in" filter="fade">
                                      <p:cBhvr>
                                        <p:cTn id="36" dur="800" decel="100000"/>
                                        <p:tgtEl>
                                          <p:spTgt spid="12292"/>
                                        </p:tgtEl>
                                      </p:cBhvr>
                                    </p:animEffect>
                                    <p:anim calcmode="lin" valueType="num">
                                      <p:cBhvr>
                                        <p:cTn id="37" dur="800" decel="100000" fill="hold"/>
                                        <p:tgtEl>
                                          <p:spTgt spid="12292"/>
                                        </p:tgtEl>
                                        <p:attrNameLst>
                                          <p:attrName>style.rotation</p:attrName>
                                        </p:attrNameLst>
                                      </p:cBhvr>
                                      <p:tavLst>
                                        <p:tav tm="0">
                                          <p:val>
                                            <p:fltVal val="-90"/>
                                          </p:val>
                                        </p:tav>
                                        <p:tav tm="100000">
                                          <p:val>
                                            <p:fltVal val="0"/>
                                          </p:val>
                                        </p:tav>
                                      </p:tavLst>
                                    </p:anim>
                                    <p:anim calcmode="lin" valueType="num">
                                      <p:cBhvr>
                                        <p:cTn id="38" dur="800" decel="100000" fill="hold"/>
                                        <p:tgtEl>
                                          <p:spTgt spid="12292"/>
                                        </p:tgtEl>
                                        <p:attrNameLst>
                                          <p:attrName>ppt_x</p:attrName>
                                        </p:attrNameLst>
                                      </p:cBhvr>
                                      <p:tavLst>
                                        <p:tav tm="0">
                                          <p:val>
                                            <p:strVal val="#ppt_x+0.4"/>
                                          </p:val>
                                        </p:tav>
                                        <p:tav tm="100000">
                                          <p:val>
                                            <p:strVal val="#ppt_x-0.05"/>
                                          </p:val>
                                        </p:tav>
                                      </p:tavLst>
                                    </p:anim>
                                    <p:anim calcmode="lin" valueType="num">
                                      <p:cBhvr>
                                        <p:cTn id="39" dur="800" decel="100000" fill="hold"/>
                                        <p:tgtEl>
                                          <p:spTgt spid="12292"/>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12292"/>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122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1179297054_b"/>
          <p:cNvPicPr>
            <a:picLocks noChangeAspect="1" noChangeArrowheads="1"/>
          </p:cNvPicPr>
          <p:nvPr/>
        </p:nvPicPr>
        <p:blipFill>
          <a:blip r:embed="rId2"/>
          <a:srcRect/>
          <a:stretch>
            <a:fillRect/>
          </a:stretch>
        </p:blipFill>
        <p:spPr bwMode="auto">
          <a:xfrm>
            <a:off x="3888318" y="0"/>
            <a:ext cx="3981449" cy="4343400"/>
          </a:xfrm>
          <a:prstGeom prst="rect">
            <a:avLst/>
          </a:prstGeom>
          <a:noFill/>
          <a:ln w="9525">
            <a:noFill/>
            <a:miter lim="800000"/>
            <a:headEnd/>
            <a:tailEnd/>
          </a:ln>
        </p:spPr>
      </p:pic>
      <p:pic>
        <p:nvPicPr>
          <p:cNvPr id="6147" name="Picture 3" descr="pop04042701_02"/>
          <p:cNvPicPr>
            <a:picLocks noChangeAspect="1" noChangeArrowheads="1"/>
          </p:cNvPicPr>
          <p:nvPr/>
        </p:nvPicPr>
        <p:blipFill>
          <a:blip r:embed="rId3"/>
          <a:srcRect/>
          <a:stretch>
            <a:fillRect/>
          </a:stretch>
        </p:blipFill>
        <p:spPr bwMode="auto">
          <a:xfrm>
            <a:off x="7823200" y="333376"/>
            <a:ext cx="4368800" cy="4754563"/>
          </a:xfrm>
          <a:prstGeom prst="rect">
            <a:avLst/>
          </a:prstGeom>
          <a:noFill/>
          <a:ln w="9525">
            <a:noFill/>
            <a:miter lim="800000"/>
            <a:headEnd/>
            <a:tailEnd/>
          </a:ln>
        </p:spPr>
      </p:pic>
      <p:pic>
        <p:nvPicPr>
          <p:cNvPr id="6148" name="Picture 4" descr="Img221963847"/>
          <p:cNvPicPr>
            <a:picLocks noChangeAspect="1" noChangeArrowheads="1"/>
          </p:cNvPicPr>
          <p:nvPr/>
        </p:nvPicPr>
        <p:blipFill>
          <a:blip r:embed="rId4"/>
          <a:srcRect/>
          <a:stretch>
            <a:fillRect/>
          </a:stretch>
        </p:blipFill>
        <p:spPr bwMode="auto">
          <a:xfrm>
            <a:off x="0" y="765175"/>
            <a:ext cx="4464051" cy="4876800"/>
          </a:xfrm>
          <a:prstGeom prst="rect">
            <a:avLst/>
          </a:prstGeom>
          <a:noFill/>
          <a:ln w="9525">
            <a:noFill/>
            <a:miter lim="800000"/>
            <a:headEnd/>
            <a:tailEnd/>
          </a:ln>
        </p:spPr>
      </p:pic>
      <p:sp>
        <p:nvSpPr>
          <p:cNvPr id="6149" name="Text Box 5"/>
          <p:cNvSpPr txBox="1">
            <a:spLocks noChangeArrowheads="1"/>
          </p:cNvSpPr>
          <p:nvPr/>
        </p:nvSpPr>
        <p:spPr bwMode="auto">
          <a:xfrm>
            <a:off x="4479721" y="5125673"/>
            <a:ext cx="6188278" cy="1477328"/>
          </a:xfrm>
          <a:prstGeom prst="rect">
            <a:avLst/>
          </a:prstGeom>
          <a:noFill/>
          <a:ln w="9525">
            <a:noFill/>
            <a:miter lim="800000"/>
            <a:headEnd/>
            <a:tailEnd/>
          </a:ln>
        </p:spPr>
        <p:txBody>
          <a:bodyPr wrap="square">
            <a:spAutoFit/>
          </a:bodyPr>
          <a:lstStyle/>
          <a:p>
            <a:pPr>
              <a:spcBef>
                <a:spcPct val="50000"/>
              </a:spcBef>
            </a:pPr>
            <a:r>
              <a:rPr lang="zh-CN" altLang="en-US" sz="3600" b="1" dirty="0">
                <a:solidFill>
                  <a:srgbClr val="660066"/>
                </a:solidFill>
                <a:ea typeface="华文新魏" pitchFamily="2" charset="-122"/>
              </a:rPr>
              <a:t>杨绛的主要作品</a:t>
            </a:r>
            <a:endParaRPr lang="en-US" altLang="zh-CN" sz="3600" b="1" dirty="0">
              <a:solidFill>
                <a:srgbClr val="660066"/>
              </a:solidFill>
              <a:ea typeface="华文新魏" pitchFamily="2" charset="-122"/>
            </a:endParaRPr>
          </a:p>
          <a:p>
            <a:pPr>
              <a:spcBef>
                <a:spcPct val="50000"/>
              </a:spcBef>
            </a:pPr>
            <a:r>
              <a:rPr lang="en-US" altLang="zh-CN" sz="3600" b="1" dirty="0">
                <a:solidFill>
                  <a:srgbClr val="660066"/>
                </a:solidFill>
                <a:ea typeface="华文新魏" pitchFamily="2" charset="-122"/>
              </a:rPr>
              <a:t>(</a:t>
            </a:r>
            <a:r>
              <a:rPr lang="zh-CN" altLang="en-US" sz="3600" b="1" dirty="0">
                <a:solidFill>
                  <a:srgbClr val="660066"/>
                </a:solidFill>
                <a:ea typeface="华文新魏" pitchFamily="2" charset="-122"/>
              </a:rPr>
              <a:t>包括翻译外国文学作品</a:t>
            </a:r>
            <a:r>
              <a:rPr lang="en-US" altLang="zh-CN" sz="3600" b="1" dirty="0">
                <a:solidFill>
                  <a:srgbClr val="660066"/>
                </a:solidFill>
                <a:ea typeface="华文新魏" pitchFamily="2" charset="-122"/>
              </a:rPr>
              <a:t>)</a:t>
            </a:r>
            <a:endParaRPr lang="zh-CN" altLang="zh-CN" sz="3600" b="1" dirty="0">
              <a:solidFill>
                <a:srgbClr val="660066"/>
              </a:solidFill>
              <a:ea typeface="华文新魏" pitchFamily="2" charset="-122"/>
            </a:endParaRPr>
          </a:p>
        </p:txBody>
      </p:sp>
    </p:spTree>
  </p:cSld>
  <p:clrMapOvr>
    <a:masterClrMapping/>
  </p:clrMapOvr>
  <p:transition>
    <p:strips dir="ru"/>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9" name="矩形 1"/>
          <p:cNvSpPr>
            <a:spLocks noChangeArrowheads="1"/>
          </p:cNvSpPr>
          <p:nvPr/>
        </p:nvSpPr>
        <p:spPr bwMode="auto">
          <a:xfrm>
            <a:off x="829734" y="1673041"/>
            <a:ext cx="10773833" cy="33997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28000"/>
              </a:lnSpc>
            </a:pPr>
            <a:r>
              <a:rPr lang="zh-CN" altLang="en-US" sz="2800" b="1" dirty="0">
                <a:latin typeface="宋体" panose="02010600030101010101" pitchFamily="2" charset="-122"/>
                <a:ea typeface="宋体" panose="02010600030101010101" pitchFamily="2" charset="-122"/>
              </a:rPr>
              <a:t>    本文选自</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杨绛散文</a:t>
            </a:r>
            <a:r>
              <a:rPr lang="en-US" altLang="zh-CN" sz="2800" b="1" dirty="0">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这是一篇回忆性散文</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记叙了作者从前跟老王交往的几个片段。当时正是</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“文化大革命”</a:t>
            </a:r>
            <a:r>
              <a:rPr lang="zh-CN" altLang="en-US" sz="2800" b="1" dirty="0">
                <a:latin typeface="宋体" panose="02010600030101010101" pitchFamily="2" charset="-122"/>
                <a:ea typeface="宋体" panose="02010600030101010101" pitchFamily="2" charset="-122"/>
              </a:rPr>
              <a:t>时期</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作者夫妇被认作</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“反动学术权威”</a:t>
            </a:r>
            <a:r>
              <a:rPr lang="en-US" altLang="zh-CN" sz="2800" b="1">
                <a:uFillTx/>
                <a:ea typeface="SimSun-ExtB" panose="02010609060101010101" charset="-122"/>
                <a:cs typeface="+mj-cs"/>
                <a:sym typeface="宋体" panose="02010600030101010101" pitchFamily="2" charset="-122"/>
              </a:rPr>
              <a:t>,被赶到大街上游行,</a:t>
            </a:r>
            <a:r>
              <a:rPr lang="zh-CN" altLang="en-US" sz="2800" b="1" dirty="0">
                <a:latin typeface="宋体" panose="02010600030101010101" pitchFamily="2" charset="-122"/>
                <a:ea typeface="宋体" panose="02010600030101010101" pitchFamily="2" charset="-122"/>
              </a:rPr>
              <a:t>戴高帽</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挂木板</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受暴力批斗</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。文中的</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“单干户”</a:t>
            </a:r>
            <a:r>
              <a:rPr lang="zh-CN" altLang="en-US" sz="2800" b="1" dirty="0">
                <a:latin typeface="宋体" panose="02010600030101010101" pitchFamily="2" charset="-122"/>
                <a:ea typeface="宋体" panose="02010600030101010101" pitchFamily="2" charset="-122"/>
              </a:rPr>
              <a:t>老王在此间也受到牵连。但这并没有影响老王对作者夫妇的尊敬和关心。老王和作者身上散发出的人性的光辉给刚刚从动乱中挣扎出来的人们以希望和信心。</a:t>
            </a:r>
          </a:p>
        </p:txBody>
      </p:sp>
      <p:grpSp>
        <p:nvGrpSpPr>
          <p:cNvPr id="6" name="组合 5"/>
          <p:cNvGrpSpPr/>
          <p:nvPr/>
        </p:nvGrpSpPr>
        <p:grpSpPr>
          <a:xfrm>
            <a:off x="829734" y="701070"/>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背景资料</a:t>
              </a:r>
            </a:p>
          </p:txBody>
        </p:sp>
      </p:grpSp>
      <p:sp>
        <p:nvSpPr>
          <p:cNvPr id="3" name="矩形 2"/>
          <p:cNvSpPr/>
          <p:nvPr/>
        </p:nvSpPr>
        <p:spPr>
          <a:xfrm>
            <a:off x="3086735" y="6298407"/>
            <a:ext cx="309880" cy="645160"/>
          </a:xfrm>
          <a:prstGeom prst="rect">
            <a:avLst/>
          </a:prstGeom>
          <a:noFill/>
          <a:ln w="9525">
            <a:noFill/>
          </a:ln>
        </p:spPr>
        <p:txBody>
          <a:bodyPr wrap="none" anchor="ctr">
            <a:spAutoFit/>
          </a:bodyPr>
          <a:lstStyle/>
          <a:p>
            <a:pPr fontAlgn="base"/>
            <a:endParaRPr lang="zh-CN" altLang="en-US" sz="3600" strike="noStrike" noProof="1">
              <a:solidFill>
                <a:schemeClr val="accent6"/>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arn(inVertical)">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a="http://schemas.openxmlformats.org/drawingml/2006/main" xmlns:r="http://schemas.openxmlformats.org/officeDocument/2006/relationships"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4224789a-37e8-4871-b62e-17a3a5e5e65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3245</Words>
  <Application>WPS 演示</Application>
  <PresentationFormat>自定义</PresentationFormat>
  <Paragraphs>264</Paragraphs>
  <Slides>40</Slides>
  <Notes>2</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       课文第3自然段写老王的生理残疾，还介绍了人们对老王的态度。别人如何对待老王？ </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内容主旨</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老王</dc:title>
  <dc:creator>黄红政</dc:creator>
  <cp:lastModifiedBy>z</cp:lastModifiedBy>
  <cp:revision>5</cp:revision>
  <dcterms:created xsi:type="dcterms:W3CDTF">2017-08-03T09:01:00Z</dcterms:created>
  <dcterms:modified xsi:type="dcterms:W3CDTF">2022-03-16T02:23:13Z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073BDA1D8A2445F2866668071D35868F</vt:lpwstr>
  </property>
</Properties>
</file>