
<file path=[Content_Types].xml><?xml version="1.0" encoding="utf-8"?>
<Types xmlns="http://schemas.openxmlformats.org/package/2006/content-types">
  <Default Extension="jpeg" ContentType="image/jpe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95" r:id="rId3"/>
    <p:sldId id="416" r:id="rId5"/>
    <p:sldId id="485" r:id="rId6"/>
    <p:sldId id="335" r:id="rId7"/>
    <p:sldId id="261" r:id="rId8"/>
    <p:sldId id="296" r:id="rId9"/>
    <p:sldId id="484" r:id="rId10"/>
    <p:sldId id="458" r:id="rId11"/>
    <p:sldId id="297" r:id="rId12"/>
    <p:sldId id="316" r:id="rId13"/>
    <p:sldId id="298" r:id="rId14"/>
    <p:sldId id="299" r:id="rId15"/>
    <p:sldId id="300" r:id="rId16"/>
    <p:sldId id="301" r:id="rId17"/>
    <p:sldId id="302" r:id="rId18"/>
    <p:sldId id="386" r:id="rId19"/>
    <p:sldId id="303" r:id="rId20"/>
    <p:sldId id="304" r:id="rId21"/>
    <p:sldId id="334" r:id="rId22"/>
    <p:sldId id="367" r:id="rId23"/>
    <p:sldId id="463" r:id="rId24"/>
    <p:sldId id="370" r:id="rId25"/>
    <p:sldId id="459" r:id="rId26"/>
    <p:sldId id="371" r:id="rId27"/>
    <p:sldId id="372" r:id="rId28"/>
    <p:sldId id="374" r:id="rId29"/>
    <p:sldId id="460" r:id="rId30"/>
    <p:sldId id="462" r:id="rId31"/>
    <p:sldId id="461" r:id="rId32"/>
    <p:sldId id="373" r:id="rId33"/>
    <p:sldId id="376" r:id="rId34"/>
    <p:sldId id="380" r:id="rId35"/>
    <p:sldId id="457" r:id="rId36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srgbClr val="FF0000"/>
    </p:penClr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867" autoAdjust="0"/>
    <p:restoredTop sz="94660"/>
  </p:normalViewPr>
  <p:slideViewPr>
    <p:cSldViewPr>
      <p:cViewPr>
        <p:scale>
          <a:sx n="75" d="100"/>
          <a:sy n="75" d="100"/>
        </p:scale>
        <p:origin x="-2910" y="-1212"/>
      </p:cViewPr>
      <p:guideLst>
        <p:guide orient="horz" pos="1714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82E3E44-C48F-4FC2-A693-7CED8DA7799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1AC9B1-FD06-4238-BED2-875F2116BDBE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6AA53-2C50-4A48-BAD7-DCB50DE8D4B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7989CA-7233-45BC-815C-EF73CAD10F4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1.xml"/><Relationship Id="rId3" Type="http://schemas.openxmlformats.org/officeDocument/2006/relationships/audio" Target="../media/audio1.wav"/><Relationship Id="rId2" Type="http://schemas.openxmlformats.org/officeDocument/2006/relationships/image" Target="../media/image3.png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Box 160"/>
          <p:cNvSpPr txBox="1">
            <a:spLocks noChangeArrowheads="1"/>
          </p:cNvSpPr>
          <p:nvPr/>
        </p:nvSpPr>
        <p:spPr bwMode="auto">
          <a:xfrm>
            <a:off x="2127885" y="1711325"/>
            <a:ext cx="6125845" cy="2122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6600" b="1" dirty="0">
                <a:latin typeface="楷体" panose="02010609060101010101" charset="-122"/>
                <a:ea typeface="楷体" panose="02010609060101010101" charset="-122"/>
              </a:rPr>
              <a:t>语文之谜（一）</a:t>
            </a:r>
            <a:endParaRPr lang="zh-CN" altLang="en-US" sz="6600" b="1" dirty="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66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4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4800" b="1" dirty="0">
                <a:latin typeface="楷体" panose="02010609060101010101" charset="-122"/>
                <a:ea typeface="楷体" panose="02010609060101010101" charset="-122"/>
              </a:rPr>
              <a:t>灯谜初探</a:t>
            </a:r>
            <a:endParaRPr lang="zh-CN" altLang="en-US" sz="48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9" name="Picture 4" descr="毛笔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750" t="22501" r="13750" b="42500"/>
          <a:stretch>
            <a:fillRect/>
          </a:stretch>
        </p:blipFill>
        <p:spPr bwMode="auto">
          <a:xfrm>
            <a:off x="10652248" y="1489943"/>
            <a:ext cx="3352800" cy="2593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 advClick="0" advTm="4000">
        <p14:vortex dir="r"/>
        <p:sndAc>
          <p:stSnd>
            <p:snd r:embed="rId3" name="background music.wav"/>
          </p:stSnd>
        </p:sndAc>
      </p:transition>
    </mc:Choice>
    <mc:Fallback>
      <p:transition spd="slow" advClick="0" advTm="4000">
        <p:fade/>
        <p:sndAc>
          <p:stSnd>
            <p:snd r:embed="rId3" name="background music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29540" y="411480"/>
            <a:ext cx="7162800" cy="485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不以规矩不成方圆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灯谜的基本规则</a:t>
            </a:r>
            <a:endParaRPr lang="zh-CN" altLang="en-US" sz="32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631245" y="1748353"/>
            <a:ext cx="2397905" cy="2383563"/>
            <a:chOff x="524642" y="2529544"/>
            <a:chExt cx="2144122" cy="2131298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4642" y="2529544"/>
              <a:ext cx="2144122" cy="2131298"/>
            </a:xfrm>
            <a:prstGeom prst="rect">
              <a:avLst/>
            </a:prstGeom>
            <a:ln>
              <a:noFill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1160573" y="3075762"/>
              <a:ext cx="1223030" cy="962412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FF00"/>
                  </a:solidFill>
                  <a:latin typeface="楷体" panose="02010609060101010101" charset="-122"/>
                  <a:ea typeface="楷体" panose="02010609060101010101" charset="-122"/>
                </a:rPr>
                <a:t>灯谜</a:t>
              </a:r>
              <a:endParaRPr lang="zh-CN" altLang="en-US" sz="32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endParaRPr>
            </a:p>
            <a:p>
              <a:r>
                <a:rPr lang="zh-CN" altLang="en-US" sz="3200" b="1" dirty="0">
                  <a:solidFill>
                    <a:srgbClr val="FFFF00"/>
                  </a:solidFill>
                  <a:latin typeface="楷体" panose="02010609060101010101" charset="-122"/>
                  <a:ea typeface="楷体" panose="02010609060101010101" charset="-122"/>
                </a:rPr>
                <a:t>规则</a:t>
              </a:r>
              <a:endParaRPr lang="zh-CN" altLang="en-US" sz="3200" b="1" dirty="0">
                <a:solidFill>
                  <a:srgbClr val="FFFF00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pic>
        <p:nvPicPr>
          <p:cNvPr id="7" name="Picture 2" descr="E:\水墨图表素材\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615" y="644525"/>
            <a:ext cx="5112385" cy="1167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E:\水墨图表素材\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636" y="1556680"/>
            <a:ext cx="5112567" cy="995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E:\水墨图表素材\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636" y="3136421"/>
            <a:ext cx="5112567" cy="995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E:\水墨图表素材\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636" y="2359181"/>
            <a:ext cx="5112567" cy="995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E:\水墨图表素材\2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1636" y="3895881"/>
            <a:ext cx="5112567" cy="9958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3163570" y="986155"/>
            <a:ext cx="302450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（一）谜面要成文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Text Box 9"/>
          <p:cNvSpPr txBox="1">
            <a:spLocks noChangeArrowheads="1"/>
          </p:cNvSpPr>
          <p:nvPr/>
        </p:nvSpPr>
        <p:spPr bwMode="auto">
          <a:xfrm>
            <a:off x="3163570" y="1870075"/>
            <a:ext cx="302450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（二）底面不相犯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 Box 9"/>
          <p:cNvSpPr txBox="1">
            <a:spLocks noChangeArrowheads="1"/>
          </p:cNvSpPr>
          <p:nvPr/>
        </p:nvSpPr>
        <p:spPr bwMode="auto">
          <a:xfrm>
            <a:off x="3163570" y="2672715"/>
            <a:ext cx="302450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（三）扣合无闲字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Text Box 9"/>
          <p:cNvSpPr txBox="1">
            <a:spLocks noChangeArrowheads="1"/>
          </p:cNvSpPr>
          <p:nvPr/>
        </p:nvSpPr>
        <p:spPr bwMode="auto">
          <a:xfrm>
            <a:off x="3163570" y="3435350"/>
            <a:ext cx="302450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（四）成谜须别解</a:t>
            </a:r>
            <a:endParaRPr kumimoji="0" lang="zh-CN" altLang="en-US" sz="2400" b="1" i="0" u="none" strike="noStrike" kern="0" cap="none" spc="0" normalizeH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Text Box 9"/>
          <p:cNvSpPr txBox="1">
            <a:spLocks noChangeArrowheads="1"/>
          </p:cNvSpPr>
          <p:nvPr/>
        </p:nvSpPr>
        <p:spPr bwMode="auto">
          <a:xfrm>
            <a:off x="3163570" y="4237355"/>
            <a:ext cx="3024505" cy="460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</a:rPr>
              <a:t>（五）事例符事实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553085" y="325755"/>
            <a:ext cx="5830570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方正吕建德字体" pitchFamily="2" charset="-122"/>
                <a:ea typeface="方正吕建德字体" pitchFamily="2" charset="-122"/>
              </a:rPr>
              <a:t>   </a:t>
            </a:r>
            <a:r>
              <a:rPr lang="zh-CN" altLang="en-US" sz="2800" b="1" dirty="0">
                <a:solidFill>
                  <a:prstClr val="black"/>
                </a:solidFill>
                <a:latin typeface="方正吕建德字体" pitchFamily="2" charset="-122"/>
                <a:ea typeface="方正吕建德字体" pitchFamily="2" charset="-122"/>
              </a:rPr>
              <a:t>（一）谜面要成文（</a:t>
            </a:r>
            <a:r>
              <a:rPr lang="en-US" altLang="zh-CN" sz="2800" b="1" dirty="0">
                <a:solidFill>
                  <a:prstClr val="black"/>
                </a:solidFill>
                <a:latin typeface="方正吕建德字体" pitchFamily="2" charset="-122"/>
                <a:ea typeface="方正吕建德字体" pitchFamily="2" charset="-122"/>
              </a:rPr>
              <a:t>“</a:t>
            </a:r>
            <a:r>
              <a:rPr lang="zh-CN" altLang="en-US" sz="2800" b="1" dirty="0">
                <a:solidFill>
                  <a:prstClr val="black"/>
                </a:solidFill>
                <a:latin typeface="方正吕建德字体" pitchFamily="2" charset="-122"/>
                <a:ea typeface="方正吕建德字体" pitchFamily="2" charset="-122"/>
              </a:rPr>
              <a:t>说人话</a:t>
            </a:r>
            <a:r>
              <a:rPr lang="en-US" altLang="zh-CN" sz="2800" b="1" dirty="0">
                <a:solidFill>
                  <a:prstClr val="black"/>
                </a:solidFill>
                <a:latin typeface="方正吕建德字体" pitchFamily="2" charset="-122"/>
                <a:ea typeface="方正吕建德字体" pitchFamily="2" charset="-122"/>
              </a:rPr>
              <a:t>”</a:t>
            </a:r>
            <a:r>
              <a:rPr lang="zh-CN" altLang="en-US" sz="2800" b="1" dirty="0">
                <a:solidFill>
                  <a:prstClr val="black"/>
                </a:solidFill>
                <a:latin typeface="方正吕建德字体" pitchFamily="2" charset="-122"/>
                <a:ea typeface="方正吕建德字体" pitchFamily="2" charset="-122"/>
              </a:rPr>
              <a:t>）</a:t>
            </a:r>
            <a:endParaRPr lang="zh-CN" altLang="en-US" sz="2800" b="1" dirty="0">
              <a:solidFill>
                <a:prstClr val="black"/>
              </a:solidFill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7240" y="685165"/>
            <a:ext cx="7368540" cy="4431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endParaRPr lang="zh-CN" altLang="en-US"/>
          </a:p>
          <a:p>
            <a:r>
              <a:rPr lang="zh-CN" altLang="en-US"/>
              <a:t>      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谜面除一个字的独字谜外，都必须是能表达一定语意的词组、句子或符号，有一定的艺术性。不符语法、不合逻辑、佶屈聱牙、词不达意的谜面，称之为“谜面不通”，不能成谜。　　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    例如：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言火火（成语）混为一谈　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　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“言、火、火”三字混在一起组成一“谈”字，看起来构思合理，但谜面“言火火”文义不通，因而不能成谜。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　　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    再如：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本来一走国际中（字）困　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　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此谜扣合虽无懈可击，但谜面不知所云，属“谜面不通”之作。</a:t>
            </a:r>
            <a:endParaRPr lang="zh-CN" altLang="en-US" sz="24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227455" y="366395"/>
            <a:ext cx="5541645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800" b="1" dirty="0">
                <a:latin typeface="方正吕建德字体" pitchFamily="2" charset="-122"/>
                <a:ea typeface="方正吕建德字体" pitchFamily="2" charset="-122"/>
              </a:rPr>
              <a:t> </a:t>
            </a: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（二）底面不相犯（</a:t>
            </a:r>
            <a:r>
              <a:rPr lang="en-US" altLang="zh-CN" sz="2800" b="1" dirty="0">
                <a:latin typeface="方正吕建德字体" pitchFamily="2" charset="-122"/>
                <a:ea typeface="方正吕建德字体" pitchFamily="2" charset="-122"/>
              </a:rPr>
              <a:t>“</a:t>
            </a: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别犯二</a:t>
            </a:r>
            <a:r>
              <a:rPr lang="en-US" altLang="zh-CN" sz="2800" b="1" dirty="0">
                <a:latin typeface="方正吕建德字体" pitchFamily="2" charset="-122"/>
                <a:ea typeface="方正吕建德字体" pitchFamily="2" charset="-122"/>
              </a:rPr>
              <a:t>”</a:t>
            </a: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）</a:t>
            </a:r>
            <a:endParaRPr lang="en-US" altLang="zh-CN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6765" y="942975"/>
            <a:ext cx="722249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谜面和谜底中绝不允许有重复的字，如果有相同的字出现，灯谜术语称之为“露面”或“露春”。一旦露面，谜味即荡然无存，故“露面”被谜界公认为灯谜猜制之一大忌。　　 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    例如：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悬崖勒马（国名）危地马拉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　　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    谜面和谜底中都有“马”字，形成露面，因而不能成谜。若将谜面改为“悬崖勒缰”，这谜就成立了。　　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20090" y="411480"/>
            <a:ext cx="6066155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800" b="1" dirty="0">
                <a:latin typeface="方正吕建德字体" pitchFamily="2" charset="-122"/>
                <a:ea typeface="方正吕建德字体" pitchFamily="2" charset="-122"/>
              </a:rPr>
              <a:t>   </a:t>
            </a: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（三）扣合无闲字（</a:t>
            </a:r>
            <a:r>
              <a:rPr lang="en-US" altLang="zh-CN" sz="2800" b="1" dirty="0">
                <a:latin typeface="方正吕建德字体" pitchFamily="2" charset="-122"/>
                <a:ea typeface="方正吕建德字体" pitchFamily="2" charset="-122"/>
              </a:rPr>
              <a:t>“</a:t>
            </a: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别啰嗦</a:t>
            </a:r>
            <a:r>
              <a:rPr lang="en-US" altLang="zh-CN" sz="2800" b="1" dirty="0">
                <a:latin typeface="方正吕建德字体" pitchFamily="2" charset="-122"/>
                <a:ea typeface="方正吕建德字体" pitchFamily="2" charset="-122"/>
              </a:rPr>
              <a:t>”</a:t>
            </a: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）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4580" y="987425"/>
            <a:ext cx="7802245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just"/>
            <a:r>
              <a:rPr lang="en-US" altLang="zh-CN" sz="2400"/>
              <a:t>     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一条好的灯谜，在谜底谜面扣合时，应当字字有着落，不能出现“闲字”。所谓“闲字”就是在谜面或谜底中出现了派不上用场的字。谜面里的字或词落实不到谜底里的，叫做“抛荒”；谜底里的字或词反映不到谜面里的，叫做“无根”或“踏空”。这些闲字一般是指句子的主、谓、宾等主要成分。但对句子的中心词起到限制或补充作用的定、状、补等次要成分，则是允许存在的，不属“闲字”。通常除了使用拢意的手法成谜以外，其他体裁的灯谜都要求底面字词对应切扣，勿出闲字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51510" y="1213485"/>
            <a:ext cx="8142605" cy="3276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>
              <a:lnSpc>
                <a:spcPct val="150000"/>
              </a:lnSpc>
            </a:pPr>
            <a:r>
              <a:rPr lang="zh-CN" altLang="en-US" sz="2000" b="1"/>
              <a:t>例如：</a:t>
            </a:r>
            <a:r>
              <a:rPr lang="zh-CN" altLang="en-US" sz="2000" b="1">
                <a:solidFill>
                  <a:srgbClr val="FF0000"/>
                </a:solidFill>
              </a:rPr>
              <a:t>转怒为</a:t>
            </a:r>
            <a:r>
              <a:rPr lang="zh-CN" altLang="en-US" sz="2000" b="1">
                <a:solidFill>
                  <a:schemeClr val="tx2"/>
                </a:solidFill>
              </a:rPr>
              <a:t>喜</a:t>
            </a:r>
            <a:r>
              <a:rPr lang="zh-CN" altLang="en-US" sz="2000" b="1">
                <a:solidFill>
                  <a:srgbClr val="FF0000"/>
                </a:solidFill>
              </a:rPr>
              <a:t>（京剧目）收严颜</a:t>
            </a:r>
            <a:r>
              <a:rPr lang="zh-CN" altLang="en-US" sz="2000" b="1"/>
              <a:t>　　</a:t>
            </a:r>
            <a:endParaRPr lang="zh-CN" altLang="en-US" sz="2000" b="1"/>
          </a:p>
          <a:p>
            <a:pPr>
              <a:lnSpc>
                <a:spcPct val="150000"/>
              </a:lnSpc>
            </a:pPr>
            <a:r>
              <a:rPr lang="zh-CN" altLang="en-US" sz="2000" b="1"/>
              <a:t>谜面中的“喜”字在谜底里没派上用场，属抛荒。如将谜面改为“息怒”，谜底扣合“收严颜”就紧凑了。　　</a:t>
            </a:r>
            <a:endParaRPr lang="zh-CN" altLang="en-US" sz="2000" b="1"/>
          </a:p>
          <a:p>
            <a:pPr>
              <a:lnSpc>
                <a:spcPct val="150000"/>
              </a:lnSpc>
            </a:pPr>
            <a:r>
              <a:rPr lang="zh-CN" altLang="en-US" sz="2000" b="1"/>
              <a:t>再如：</a:t>
            </a:r>
            <a:r>
              <a:rPr lang="zh-CN" altLang="en-US" sz="2000" b="1">
                <a:solidFill>
                  <a:srgbClr val="FF0000"/>
                </a:solidFill>
              </a:rPr>
              <a:t>经春历夏又秋冬（成语）满载</a:t>
            </a:r>
            <a:r>
              <a:rPr lang="zh-CN" altLang="en-US" sz="2000" b="1">
                <a:solidFill>
                  <a:schemeClr val="tx2"/>
                </a:solidFill>
              </a:rPr>
              <a:t>而归</a:t>
            </a:r>
            <a:r>
              <a:rPr lang="zh-CN" altLang="en-US" sz="2000" b="1">
                <a:solidFill>
                  <a:srgbClr val="FF0000"/>
                </a:solidFill>
              </a:rPr>
              <a:t>　</a:t>
            </a:r>
            <a:r>
              <a:rPr lang="zh-CN" altLang="en-US" sz="2000" b="1"/>
              <a:t>　</a:t>
            </a:r>
            <a:endParaRPr lang="zh-CN" altLang="en-US" sz="2000" b="1"/>
          </a:p>
          <a:p>
            <a:pPr>
              <a:lnSpc>
                <a:spcPct val="150000"/>
              </a:lnSpc>
            </a:pPr>
            <a:r>
              <a:rPr lang="zh-CN" altLang="en-US" sz="2000" b="1"/>
              <a:t>谜底中的“而归”两字在谜面里反映不出来，属无根。如将此谜改为“经春历夏又秋冬（电学词语）过载”，扣合就准确了。</a:t>
            </a:r>
            <a:endParaRPr lang="zh-CN" altLang="en-US" sz="2000" b="1"/>
          </a:p>
          <a:p>
            <a:pPr>
              <a:lnSpc>
                <a:spcPct val="150000"/>
              </a:lnSpc>
            </a:pPr>
            <a:endParaRPr lang="zh-CN" altLang="en-US" b="1"/>
          </a:p>
        </p:txBody>
      </p:sp>
      <p:sp>
        <p:nvSpPr>
          <p:cNvPr id="14" name="文本框 13"/>
          <p:cNvSpPr txBox="1"/>
          <p:nvPr/>
        </p:nvSpPr>
        <p:spPr>
          <a:xfrm>
            <a:off x="731520" y="2239645"/>
            <a:ext cx="726503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sz="2000">
              <a:sym typeface="+mn-ea"/>
            </a:endParaRPr>
          </a:p>
          <a:p>
            <a:endParaRPr lang="zh-CN" altLang="en-US"/>
          </a:p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731520" y="2771140"/>
            <a:ext cx="8062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>
                <a:sym typeface="+mn-ea"/>
              </a:rPr>
              <a:t>。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20090" y="411480"/>
            <a:ext cx="6053455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800" b="1" dirty="0">
                <a:solidFill>
                  <a:prstClr val="black"/>
                </a:solidFill>
                <a:latin typeface="方正吕建德字体" pitchFamily="2" charset="-122"/>
                <a:ea typeface="方正吕建德字体" pitchFamily="2" charset="-122"/>
              </a:rPr>
              <a:t>   </a:t>
            </a:r>
            <a:r>
              <a:rPr lang="zh-CN" altLang="en-US" sz="2800" b="1" dirty="0">
                <a:solidFill>
                  <a:prstClr val="black"/>
                </a:solidFill>
                <a:latin typeface="方正吕建德字体" pitchFamily="2" charset="-122"/>
                <a:ea typeface="方正吕建德字体" pitchFamily="2" charset="-122"/>
              </a:rPr>
              <a:t>（四）成谜须别解（</a:t>
            </a:r>
            <a:r>
              <a:rPr lang="en-US" altLang="zh-CN" sz="2800" b="1" dirty="0">
                <a:solidFill>
                  <a:prstClr val="black"/>
                </a:solidFill>
                <a:latin typeface="方正吕建德字体" pitchFamily="2" charset="-122"/>
                <a:ea typeface="方正吕建德字体" pitchFamily="2" charset="-122"/>
              </a:rPr>
              <a:t>“</a:t>
            </a:r>
            <a:r>
              <a:rPr lang="zh-CN" altLang="en-US" sz="2800" b="1" dirty="0">
                <a:solidFill>
                  <a:prstClr val="black"/>
                </a:solidFill>
                <a:latin typeface="方正吕建德字体" pitchFamily="2" charset="-122"/>
                <a:ea typeface="方正吕建德字体" pitchFamily="2" charset="-122"/>
              </a:rPr>
              <a:t>要含蓄</a:t>
            </a:r>
            <a:r>
              <a:rPr lang="en-US" altLang="zh-CN" sz="2800" b="1" dirty="0">
                <a:solidFill>
                  <a:prstClr val="black"/>
                </a:solidFill>
                <a:latin typeface="方正吕建德字体" pitchFamily="2" charset="-122"/>
                <a:ea typeface="方正吕建德字体" pitchFamily="2" charset="-122"/>
              </a:rPr>
              <a:t>”</a:t>
            </a:r>
            <a:r>
              <a:rPr lang="zh-CN" altLang="en-US" sz="2800" b="1" dirty="0">
                <a:solidFill>
                  <a:prstClr val="black"/>
                </a:solidFill>
                <a:latin typeface="方正吕建德字体" pitchFamily="2" charset="-122"/>
                <a:ea typeface="方正吕建德字体" pitchFamily="2" charset="-122"/>
              </a:rPr>
              <a:t>）</a:t>
            </a:r>
            <a:endParaRPr lang="zh-CN" altLang="en-US" sz="2800" b="1" dirty="0">
              <a:solidFill>
                <a:prstClr val="black"/>
              </a:solidFill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7570" y="946785"/>
            <a:ext cx="7998460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     </a:t>
            </a:r>
            <a:r>
              <a:rPr lang="zh-CN" altLang="en-US" sz="2000"/>
              <a:t>灯谜贵在别解。“别解”就是利用汉字一字多音、多义、变化顿读等特点，使谜面或谜底的本义转化为别的含义。有了别解，谜才有趣，直来直去有失谜味。如果谜底是谜面的注释，或者谜面是谜底的注释，那就不成为灯谜了。　　        </a:t>
            </a:r>
            <a:endParaRPr lang="zh-CN" altLang="en-US" sz="2000"/>
          </a:p>
          <a:p>
            <a:r>
              <a:rPr lang="zh-CN" altLang="en-US" sz="2000"/>
              <a:t>        例如：</a:t>
            </a:r>
            <a:r>
              <a:rPr lang="zh-CN" altLang="en-US" sz="2000" b="1">
                <a:solidFill>
                  <a:srgbClr val="FF0000"/>
                </a:solidFill>
              </a:rPr>
              <a:t>赶先进，超先进（成语）后来居上</a:t>
            </a:r>
            <a:r>
              <a:rPr lang="zh-CN" altLang="en-US" sz="2000"/>
              <a:t>　　</a:t>
            </a:r>
            <a:endParaRPr lang="zh-CN" altLang="en-US" sz="2000"/>
          </a:p>
          <a:p>
            <a:r>
              <a:rPr lang="zh-CN" altLang="en-US" sz="2000"/>
              <a:t>        谜底“后来居上”是谜面的注释，因过于直解而缺少了谜味。若改为“住房分配从楼下开始（成语）后来居上”，谜底中的“居”字，由原意“位于”别解为“居住”，这样就符合灯谜的规矩了。　　</a:t>
            </a:r>
            <a:endParaRPr lang="zh-CN" altLang="en-US" sz="2000"/>
          </a:p>
          <a:p>
            <a:r>
              <a:rPr lang="zh-CN" altLang="en-US" sz="2000"/>
              <a:t>        再如：</a:t>
            </a:r>
            <a:r>
              <a:rPr lang="zh-CN" altLang="en-US" sz="2000" b="1">
                <a:solidFill>
                  <a:srgbClr val="FF0000"/>
                </a:solidFill>
              </a:rPr>
              <a:t>出其不意，攻其不备（电影名）奇袭　</a:t>
            </a:r>
            <a:r>
              <a:rPr lang="zh-CN" altLang="en-US" sz="2000"/>
              <a:t>　</a:t>
            </a:r>
            <a:endParaRPr lang="zh-CN" altLang="en-US" sz="2000"/>
          </a:p>
          <a:p>
            <a:r>
              <a:rPr lang="zh-CN" altLang="en-US" sz="2000"/>
              <a:t>        此谜也是注释性的，没有趣味。若将谜面改为“单打”谜底“奇袭”便有了别解，原意为“出奇制胜”的“奇”别解为表示单数的“奇”。</a:t>
            </a:r>
            <a:endParaRPr lang="zh-CN" altLang="en-US" sz="20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20090" y="638175"/>
            <a:ext cx="7703820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灯谜的别解分为底别解，面别解，底面双别解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0090" y="760095"/>
            <a:ext cx="8416290" cy="43383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 b="1"/>
          </a:p>
          <a:p>
            <a:endParaRPr lang="zh-CN" altLang="en-US" sz="2000" b="1"/>
          </a:p>
          <a:p>
            <a:r>
              <a:rPr lang="zh-CN" altLang="en-US" sz="2000" b="1"/>
              <a:t>（1）谜底别解 </a:t>
            </a:r>
            <a:endParaRPr lang="zh-CN" altLang="en-US" sz="2000" b="1"/>
          </a:p>
          <a:p>
            <a:r>
              <a:rPr lang="zh-CN" altLang="en-US" sz="2000" b="1"/>
              <a:t>1.家徒四壁（摄影名词）</a:t>
            </a:r>
            <a:endParaRPr lang="zh-CN" altLang="en-US" sz="2000" b="1"/>
          </a:p>
          <a:p>
            <a:r>
              <a:rPr lang="zh-CN" altLang="en-US" sz="2000" b="1"/>
              <a:t>2.或重于泰山，或轻于鸿毛（口语） </a:t>
            </a:r>
            <a:endParaRPr lang="zh-CN" altLang="en-US" sz="2000" b="1"/>
          </a:p>
          <a:p>
            <a:r>
              <a:rPr lang="zh-CN" altLang="en-US" sz="2000" b="1"/>
              <a:t> </a:t>
            </a:r>
            <a:endParaRPr lang="zh-CN" altLang="en-US" sz="2000" b="1"/>
          </a:p>
          <a:p>
            <a:r>
              <a:rPr lang="zh-CN" altLang="en-US" sz="2000" b="1"/>
              <a:t>（2）谜面别解 </a:t>
            </a:r>
            <a:endParaRPr lang="zh-CN" altLang="en-US" sz="2000" b="1"/>
          </a:p>
          <a:p>
            <a:r>
              <a:rPr lang="zh-CN" altLang="en-US" sz="2000" b="1"/>
              <a:t>3.现代剧（成语）</a:t>
            </a:r>
            <a:endParaRPr lang="zh-CN" altLang="en-US" sz="2000" b="1"/>
          </a:p>
          <a:p>
            <a:r>
              <a:rPr lang="zh-CN" altLang="en-US" sz="2000" b="1"/>
              <a:t>4.两心共惆怅（数学名词）</a:t>
            </a:r>
            <a:endParaRPr lang="zh-CN" altLang="en-US" sz="2000" b="1"/>
          </a:p>
          <a:p>
            <a:endParaRPr lang="zh-CN" altLang="en-US" sz="2000" b="1"/>
          </a:p>
          <a:p>
            <a:r>
              <a:rPr lang="zh-CN" altLang="en-US" sz="2000" b="1"/>
              <a:t>（3）底面双别解：谜面和谜底都有字或词不按本义而按歧义解，然后面底再互为扣合。</a:t>
            </a:r>
            <a:endParaRPr lang="zh-CN" altLang="en-US" sz="2000" b="1"/>
          </a:p>
          <a:p>
            <a:r>
              <a:rPr lang="en-US" altLang="zh-CN" sz="2000" b="1"/>
              <a:t>5.</a:t>
            </a:r>
            <a:r>
              <a:rPr lang="zh-CN" altLang="en-US" sz="2000" b="1"/>
              <a:t>汉钟离（服装名词一）</a:t>
            </a:r>
            <a:endParaRPr lang="zh-CN" altLang="en-US" sz="2000" b="1"/>
          </a:p>
          <a:p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20090" y="411480"/>
            <a:ext cx="6003925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800" b="1" dirty="0">
                <a:latin typeface="方正吕建德字体" pitchFamily="2" charset="-122"/>
                <a:ea typeface="方正吕建德字体" pitchFamily="2" charset="-122"/>
              </a:rPr>
              <a:t>   </a:t>
            </a: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（五）事例符事实（</a:t>
            </a:r>
            <a:r>
              <a:rPr lang="en-US" altLang="zh-CN" sz="2800" b="1" dirty="0">
                <a:latin typeface="方正吕建德字体" pitchFamily="2" charset="-122"/>
                <a:ea typeface="方正吕建德字体" pitchFamily="2" charset="-122"/>
              </a:rPr>
              <a:t>“</a:t>
            </a: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别说谎</a:t>
            </a:r>
            <a:r>
              <a:rPr lang="en-US" altLang="zh-CN" sz="2800" b="1" dirty="0">
                <a:latin typeface="方正吕建德字体" pitchFamily="2" charset="-122"/>
                <a:ea typeface="方正吕建德字体" pitchFamily="2" charset="-122"/>
              </a:rPr>
              <a:t>”</a:t>
            </a: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）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05740" y="1034415"/>
            <a:ext cx="8945880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</a:t>
            </a:r>
            <a:r>
              <a:rPr lang="en-US" altLang="zh-CN" sz="2800"/>
              <a:t>    </a:t>
            </a:r>
            <a:r>
              <a:rPr lang="zh-CN" altLang="en-US" sz="2800"/>
              <a:t>谜面内容应当符合生活实际，符合科学规律，绝不可生造虚构，逻辑推理也应力求准确。　　            </a:t>
            </a:r>
            <a:endParaRPr lang="zh-CN" altLang="en-US" sz="2800"/>
          </a:p>
          <a:p>
            <a:r>
              <a:rPr lang="zh-CN" altLang="en-US" sz="2800"/>
              <a:t>        例如：</a:t>
            </a:r>
            <a:r>
              <a:rPr lang="zh-CN" altLang="en-US" sz="2800" b="1">
                <a:solidFill>
                  <a:srgbClr val="FF0000"/>
                </a:solidFill>
              </a:rPr>
              <a:t>正月无初一（字）肯</a:t>
            </a:r>
            <a:r>
              <a:rPr lang="zh-CN" altLang="en-US" sz="2800"/>
              <a:t>　　</a:t>
            </a:r>
            <a:endParaRPr lang="zh-CN" altLang="en-US" sz="2800"/>
          </a:p>
          <a:p>
            <a:r>
              <a:rPr lang="zh-CN" altLang="en-US" sz="2800"/>
              <a:t>        这条谜的面句文字倒也读得通，扣合也说得过去：“正”字没有最初的一划，是“止”字，“止、月”合作“肯”字。但这是不符合科学规律的，因为正月绝对不会没有初一，所以这条谜不能成立。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8730" y="1184910"/>
            <a:ext cx="7195185" cy="18148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   </a:t>
            </a:r>
            <a:r>
              <a:rPr lang="zh-CN" altLang="en-US" sz="2800"/>
              <a:t>除了上述五条主要规则外，还应注意灯谜的宣传效果以及褒贬得当、谜面要有文采、底面不能</a:t>
            </a:r>
            <a:r>
              <a:rPr lang="en-US" altLang="zh-CN" sz="2800"/>
              <a:t>“</a:t>
            </a:r>
            <a:r>
              <a:rPr lang="zh-CN" altLang="en-US" sz="2800"/>
              <a:t>倒吊</a:t>
            </a:r>
            <a:r>
              <a:rPr lang="en-US" altLang="zh-CN" sz="2800"/>
              <a:t>”</a:t>
            </a:r>
            <a:r>
              <a:rPr lang="zh-CN" altLang="en-US" sz="2800"/>
              <a:t>，并防止谜面谜目太泛、谜底多个等弊病。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20080" y="411510"/>
            <a:ext cx="4572000" cy="6324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800" b="1" dirty="0">
                <a:latin typeface="方正吕建德字体" pitchFamily="2" charset="-122"/>
                <a:ea typeface="方正吕建德字体" pitchFamily="2" charset="-122"/>
              </a:rPr>
              <a:t>  </a:t>
            </a:r>
            <a:r>
              <a:rPr lang="en-US" altLang="zh-CN" sz="4400" b="1" dirty="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灯谜的特点</a:t>
            </a:r>
            <a:endParaRPr lang="zh-CN" altLang="en-US" sz="4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451610" y="1091565"/>
            <a:ext cx="664908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latin typeface="方正兰亭超细黑简体" panose="02000000000000000000" charset="-122"/>
                <a:ea typeface="方正兰亭超细黑简体" panose="02000000000000000000" charset="-122"/>
              </a:rPr>
              <a:t>一、趣味性</a:t>
            </a:r>
            <a:endParaRPr lang="zh-CN" altLang="en-US" sz="3600" b="1">
              <a:latin typeface="方正兰亭超细黑简体" panose="02000000000000000000" charset="-122"/>
              <a:ea typeface="方正兰亭超细黑简体" panose="02000000000000000000" charset="-122"/>
            </a:endParaRPr>
          </a:p>
          <a:p>
            <a:r>
              <a:rPr lang="zh-CN" altLang="en-US" sz="3600" b="1">
                <a:latin typeface="方正兰亭超细黑简体" panose="02000000000000000000" charset="-122"/>
                <a:ea typeface="方正兰亭超细黑简体" panose="02000000000000000000" charset="-122"/>
              </a:rPr>
              <a:t>二、知识性</a:t>
            </a:r>
            <a:endParaRPr lang="zh-CN" altLang="en-US" sz="3600" b="1">
              <a:latin typeface="方正兰亭超细黑简体" panose="02000000000000000000" charset="-122"/>
              <a:ea typeface="方正兰亭超细黑简体" panose="02000000000000000000" charset="-122"/>
            </a:endParaRPr>
          </a:p>
          <a:p>
            <a:r>
              <a:rPr lang="zh-CN" altLang="en-US" sz="3600" b="1">
                <a:latin typeface="方正兰亭超细黑简体" panose="02000000000000000000" charset="-122"/>
                <a:ea typeface="方正兰亭超细黑简体" panose="02000000000000000000" charset="-122"/>
              </a:rPr>
              <a:t>三、文学性</a:t>
            </a:r>
            <a:endParaRPr lang="zh-CN" altLang="en-US" sz="3600" b="1">
              <a:latin typeface="方正兰亭超细黑简体" panose="02000000000000000000" charset="-122"/>
              <a:ea typeface="方正兰亭超细黑简体" panose="02000000000000000000" charset="-122"/>
            </a:endParaRPr>
          </a:p>
          <a:p>
            <a:r>
              <a:rPr lang="zh-CN" altLang="en-US" sz="3600" b="1">
                <a:latin typeface="方正兰亭超细黑简体" panose="02000000000000000000" charset="-122"/>
                <a:ea typeface="方正兰亭超细黑简体" panose="02000000000000000000" charset="-122"/>
              </a:rPr>
              <a:t>四、教育性</a:t>
            </a:r>
            <a:endParaRPr lang="zh-CN" altLang="en-US" sz="3600" b="1">
              <a:latin typeface="方正兰亭超细黑简体" panose="02000000000000000000" charset="-122"/>
              <a:ea typeface="方正兰亭超细黑简体" panose="02000000000000000000" charset="-122"/>
            </a:endParaRPr>
          </a:p>
          <a:p>
            <a:r>
              <a:rPr lang="zh-CN" altLang="en-US" sz="3600" b="1">
                <a:latin typeface="方正兰亭超细黑简体" panose="02000000000000000000" charset="-122"/>
                <a:ea typeface="方正兰亭超细黑简体" panose="02000000000000000000" charset="-122"/>
              </a:rPr>
              <a:t>五、群众性</a:t>
            </a:r>
            <a:endParaRPr lang="zh-CN" altLang="en-US" sz="3600" b="1">
              <a:latin typeface="方正兰亭超细黑简体" panose="02000000000000000000" charset="-122"/>
              <a:ea typeface="方正兰亭超细黑简体" panose="02000000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029970" y="896620"/>
            <a:ext cx="7235190" cy="3538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问苍茫大地，谁主沉浮？（《师说》句一）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听说 	             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（《师说》句一）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行万里路          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（《师说》句一）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无病呻吟               （《劝学》句一）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重阳出游，未经此地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（《劝学》句一）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皇儿无故惹事端，怪哉！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（《劝学》句一）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谢安卸任复再起        （《赤壁赋》句一）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10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多忧发早白           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（《赤壁赋》句一）</a:t>
            </a:r>
            <a:endParaRPr lang="en-US" altLang="zh-CN" sz="28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20090" y="411480"/>
            <a:ext cx="7474585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灯谜的趣味性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914400" y="847090"/>
            <a:ext cx="59194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、水中翻跟头（字）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914400" y="1369060"/>
            <a:ext cx="586232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、压马路（字）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   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14400" y="1914525"/>
            <a:ext cx="680974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GOOD MORNING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（字）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51535" y="2436495"/>
            <a:ext cx="819277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、既无事干，又没能力，难以生存（五字常用语）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883285" y="3076575"/>
            <a:ext cx="812990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、当阳桥上一声吼，独退曹家百万兵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800">
                <a:latin typeface="楷体" panose="02010609060101010101" charset="-122"/>
                <a:ea typeface="楷体" panose="02010609060101010101" charset="-122"/>
              </a:rPr>
              <a:t>  （四字过激行为）</a:t>
            </a:r>
            <a:endParaRPr lang="zh-CN" altLang="en-US" sz="280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988060" y="744220"/>
            <a:ext cx="790067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六朝帝王皆尘土（唐诗三百首六句不连）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狐狸马上就要骗下乌鸦嘴里的美食了（5字科学实验用语）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“露似珍珠月似弓”（物理名词）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“几日春愁无意绪”（5字联通用语）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三炷香盟风月中（算术口诀）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残阳染径门扉掩，新月初上复登楼（物理公式）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亦纵情，亦圆润，京曲昆声传雅韵（扑克游戏语）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“薄雨掠尘时点点”（张惠妹歌曲）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春兰图上添几笔，瀚墨馨香画数卷（古籍一）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08650" y="434370"/>
            <a:ext cx="4572000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灯谜的知识性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860" y="869950"/>
            <a:ext cx="9003665" cy="48615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50000"/>
              </a:lnSpc>
            </a:pPr>
            <a:r>
              <a:rPr lang="en-US" altLang="zh-CN" sz="2800"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8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五辂出宫街泼水，千家垂暮铺封门（外名著连人物）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、吾不如子房（六字常言）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、杨丽萍翩临台湾（乐府诗一句）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、因忆故山吟易苦（菜名二，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3+4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梨花格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、子猷兴来又兴返（对某国态度，含方言，共</a:t>
            </a:r>
            <a:r>
              <a:rPr lang="en-US" altLang="zh-CN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6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字）</a:t>
            </a:r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en-US" sz="28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  <a:p>
            <a:endParaRPr lang="zh-CN" altLang="en-US" b="1"/>
          </a:p>
          <a:p>
            <a:endParaRPr lang="zh-CN" altLang="en-US"/>
          </a:p>
          <a:p>
            <a:endParaRPr lang="zh-CN" altLang="en-US"/>
          </a:p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68730" y="1184910"/>
            <a:ext cx="719518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>
                <a:solidFill>
                  <a:srgbClr val="002060"/>
                </a:solidFill>
              </a:rPr>
              <a:t>        </a:t>
            </a:r>
            <a:r>
              <a:rPr lang="en-US" altLang="zh-CN" sz="2800" b="1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</a:rPr>
              <a:t>王子猷居山阴 ，夜大雪，眠觉 ，开室，命酌酒，四望皎然 。因起彷徨，咏左思《招隐》诗 。忽忆戴安道 。时戴在剡 ，即便夜乘小舟就之 。经宿方至 ，造门不前而返 。人问其故 ，王曰：“吾本乘兴而行，兴尽而返，何必见戴？”</a:t>
            </a:r>
            <a:r>
              <a:rPr lang="en-US" altLang="zh-CN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2800" b="1" dirty="0">
                <a:solidFill>
                  <a:srgbClr val="00206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《世说新语·任诞》</a:t>
            </a:r>
            <a:endParaRPr lang="zh-CN" altLang="en-US" sz="2800" b="1" dirty="0">
              <a:solidFill>
                <a:srgbClr val="00206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20080" y="411510"/>
            <a:ext cx="4572000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800" b="1" dirty="0">
                <a:latin typeface="方正吕建德字体" pitchFamily="2" charset="-122"/>
                <a:ea typeface="方正吕建德字体" pitchFamily="2" charset="-122"/>
              </a:rPr>
              <a:t> </a:t>
            </a:r>
            <a:r>
              <a:rPr lang="zh-CN" altLang="zh-CN" sz="2800" b="1" dirty="0">
                <a:latin typeface="方正吕建德字体" pitchFamily="2" charset="-122"/>
                <a:ea typeface="方正吕建德字体" pitchFamily="2" charset="-122"/>
              </a:rPr>
              <a:t>灯谜的文学性</a:t>
            </a:r>
            <a:endParaRPr lang="zh-CN" altLang="zh-CN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14730" y="767080"/>
            <a:ext cx="7571105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r>
              <a:rPr lang="zh-CN" altLang="en-US" sz="2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、桃花潭水深千尺（成语）</a:t>
            </a:r>
            <a:endParaRPr lang="zh-CN" altLang="en-US" sz="20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r>
              <a:rPr lang="zh-CN" altLang="en-US" sz="2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、问君能有几多愁（成语）</a:t>
            </a:r>
            <a:endParaRPr lang="zh-CN" altLang="en-US" sz="20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r>
              <a:rPr lang="zh-CN" altLang="en-US" sz="2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、远树两行山倒映，轻舟一叶水平流（字）</a:t>
            </a:r>
            <a:endParaRPr lang="zh-CN" altLang="en-US" sz="20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r>
              <a:rPr lang="zh-CN" altLang="en-US" sz="2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、抚琴退魏兵，挥泪斩马谡（京剧目）</a:t>
            </a:r>
            <a:endParaRPr lang="zh-CN" altLang="en-US" sz="20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r>
              <a:rPr lang="zh-CN" altLang="en-US" sz="2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、渭城朝雨浥轻尘（多字成语）</a:t>
            </a:r>
            <a:endParaRPr lang="zh-CN" altLang="en-US" sz="20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   客舍青青柳色新（苏轼词一句）</a:t>
            </a:r>
            <a:endParaRPr lang="zh-CN" altLang="en-US" sz="20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   劝君更尽一杯酒（《红楼梦》词一句）</a:t>
            </a:r>
            <a:endParaRPr lang="zh-CN" altLang="en-US" sz="20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zh-CN" altLang="zh-CN" sz="2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西出阳关无故人（李煜词一句）</a:t>
            </a:r>
            <a:endParaRPr lang="zh-CN" altLang="zh-CN" sz="20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en-US" altLang="zh-CN" sz="2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6</a:t>
            </a:r>
            <a:r>
              <a:rPr lang="zh-CN" altLang="en-US" sz="20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、念你、悲你、惜你、你影踪全无，心俱碎、残花相依（成语）</a:t>
            </a:r>
            <a:endParaRPr lang="zh-CN" altLang="en-US" sz="2000" b="1">
              <a:solidFill>
                <a:schemeClr val="tx2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289050" y="915035"/>
            <a:ext cx="7437755" cy="25012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“盖文王拘而演《周易》；仲尼厄而作《春秋》；屈原放逐，乃赋《离骚》；左丘失明，厥有《国语》；孙子膑脚，《兵法》修列；不韦迁蜀，世传《吕览》；韩非囚秦，《说难》《孤愤》；《诗》三百篇……乃如左丘无目，孙子断足，终不可用，退而论书策，以舒其愤，思垂空文以自见。”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（多字成语）</a:t>
            </a:r>
            <a:endParaRPr lang="zh-CN" altLang="en-US" sz="28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23620" y="3750945"/>
            <a:ext cx="796861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>
                <a:solidFill>
                  <a:srgbClr val="FF0000"/>
                </a:solidFill>
              </a:rPr>
              <a:t>注：面出司马迁《报任安书》。司马迁坦称其作《史记》的心路历程，为任安诸人所知。</a:t>
            </a:r>
            <a:endParaRPr lang="zh-CN" altLang="en-US" b="1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047750" y="799465"/>
            <a:ext cx="7501255" cy="36347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</a:rPr>
              <a:t>   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叶动残榆，赏心青翠下，不见西湖。美人谁若念，此际也当须，邀朋沽后唤一壶。终成断肠，离离半枯。寒如切、意亦乱，知为何故。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    寻古，留月住。于苦尽头，望断西南路。推倒长城，迁居燕北，聚散且由一去。竹韵和声调随弦，孰琴奏起二泉曲。音恍惚、慢听来，更似何物。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 eaLnBrk="1" hangingPunct="1">
              <a:lnSpc>
                <a:spcPct val="8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（猜九笔字一）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18185" y="1026160"/>
            <a:ext cx="8112760" cy="37846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0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王拯《龙壁山房文集忏庵词序》云，词体乃李白、王建、温庭筠所创，</a:t>
            </a:r>
            <a:r>
              <a:rPr lang="zh-CN" altLang="en-US" sz="24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“其文窈深幽约，善达贤人君子恺恻怨悱不能自言之情，论者以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庭筠</a:t>
            </a:r>
            <a:r>
              <a:rPr lang="zh-CN" altLang="en-US" sz="24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为独至。”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周济《介存斋论词杂著》云：</a:t>
            </a:r>
            <a:r>
              <a:rPr lang="zh-CN" altLang="en-US" sz="24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“词有高下之别，有轻重之别。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飞卿</a:t>
            </a:r>
            <a:r>
              <a:rPr lang="zh-CN" altLang="en-US" sz="24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下语镇纸，端已揭响入云，可谓极两者之能事。”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又载张惠言语云：</a:t>
            </a:r>
            <a:r>
              <a:rPr lang="zh-CN" altLang="en-US" sz="24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飞卿</a:t>
            </a:r>
            <a:r>
              <a:rPr lang="zh-CN" altLang="en-US" sz="24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之词，深美闳约，信然。飞卿蕴酿最深，故其言不怒不慑，备刚柔之气。”“针缕之密，南宋人始露痕迹，花间极有浑厚气象。如飞卿则神理超越，不复可以迹象求矣。然细绎之，正字字有脉络。”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刘熙载《艺概》更云：</a:t>
            </a:r>
            <a:r>
              <a:rPr lang="zh-CN" altLang="en-US" sz="24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“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温飞卿</a:t>
            </a:r>
            <a:r>
              <a:rPr lang="zh-CN" altLang="en-US" sz="2400" b="1">
                <a:solidFill>
                  <a:schemeClr val="tx2"/>
                </a:solidFill>
                <a:latin typeface="楷体" panose="02010609060101010101" charset="-122"/>
                <a:ea typeface="楷体" panose="02010609060101010101" charset="-122"/>
              </a:rPr>
              <a:t>词，精妙绝人。”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（成语一）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24915" y="704215"/>
            <a:ext cx="7618095" cy="36614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</a:t>
            </a:r>
            <a:r>
              <a:rPr lang="en-US" altLang="zh-CN" sz="2000" b="1">
                <a:latin typeface="楷体" panose="02010609060101010101" charset="-122"/>
                <a:ea typeface="楷体" panose="02010609060101010101" charset="-122"/>
              </a:rPr>
              <a:t>温庭筠（约812-约866），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本名岐，艺名庭筠，字飞卿，</a:t>
            </a:r>
            <a:r>
              <a:rPr lang="en-US" altLang="zh-CN" sz="2000" b="1">
                <a:latin typeface="楷体" panose="02010609060101010101" charset="-122"/>
                <a:ea typeface="楷体" panose="02010609060101010101" charset="-122"/>
              </a:rPr>
              <a:t>汉族，太原祁（今天山西省祁县）人，唐代诗人、词人。唐初宰相温彦博后裔。出生于没落贵族家庭，多次考进士均落榜，一生不得志，行为放浪。他曾任随县和方城县尉，官至国子监助教。文思敏捷，每入试，押官韵，八叉手而成八韵，所以也有</a:t>
            </a:r>
            <a:r>
              <a:rPr lang="en-US" altLang="zh-CN" sz="2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“温八叉”</a:t>
            </a:r>
            <a:r>
              <a:rPr lang="en-US" altLang="zh-CN" sz="2000" b="1">
                <a:latin typeface="楷体" panose="02010609060101010101" charset="-122"/>
                <a:ea typeface="楷体" panose="02010609060101010101" charset="-122"/>
              </a:rPr>
              <a:t>之称。恃才不羁，好讥刺权贵，多犯忌讳，取憎于时，故屡举进士不第，长被贬抑，终生不得志。官终国子监助教。精通音律。工诗，与李商隐齐名，时称“温李”。</a:t>
            </a:r>
            <a:r>
              <a:rPr lang="en-US" altLang="zh-CN"/>
              <a:t> </a:t>
            </a:r>
            <a:r>
              <a:rPr lang="en-US" altLang="zh-CN" b="1">
                <a:latin typeface="楷体" panose="02010609060101010101" charset="-122"/>
                <a:ea typeface="楷体" panose="02010609060101010101" charset="-122"/>
              </a:rPr>
              <a:t>其诗辞藻华丽，浓艳精致，内容多写闺情，少数作品对时政有所反应。其词艺术成就在晚唐诸词人之上，为“花间派”首要词人，对词的发展影响较大。与韦庄齐名，并称“温韦”。存词七十余首。有《花间集》遗存。后人辑有《温飞卿集》及《金奁集》。其词作更是刻意求精，注重词的文采和声情。被尊为“花间词派”之鼻祖。</a:t>
            </a:r>
            <a:r>
              <a:rPr lang="en-US" altLang="zh-CN"/>
              <a:t>       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0560" y="1637665"/>
            <a:ext cx="66941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                                      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70560" y="781050"/>
            <a:ext cx="809561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  </a:t>
            </a:r>
            <a:r>
              <a:rPr lang="zh-CN" altLang="en-US" b="1"/>
              <a:t>唐温庭筠 才思敏捷，每入试，叉手构思，凡八叉手而成八韵，时号“温八叉”。宋 孙光宪 《北梦琐言》卷四：“（温庭筠 ）工於小赋，每入试，押官韵作赋，凡八叉手而八韵成。”后以</a:t>
            </a:r>
            <a:r>
              <a:rPr lang="zh-CN" altLang="en-US" b="1">
                <a:solidFill>
                  <a:srgbClr val="FF0000"/>
                </a:solidFill>
              </a:rPr>
              <a:t>“八叉”喻才思敏捷。</a:t>
            </a:r>
            <a:r>
              <a:rPr lang="zh-CN" altLang="en-US" b="1"/>
              <a:t> 明 郎瑛 《七修类稿·诗文》：“（张锡）天资俊拔，下笔成文，诚</a:t>
            </a:r>
            <a:r>
              <a:rPr lang="zh-CN" altLang="en-US" b="1">
                <a:solidFill>
                  <a:srgbClr val="FF0000"/>
                </a:solidFill>
              </a:rPr>
              <a:t>八叉七步</a:t>
            </a:r>
            <a:r>
              <a:rPr lang="zh-CN" altLang="en-US" b="1"/>
              <a:t>之才也。” 清 赵翼 《集益斋即事》诗：“公於此已</a:t>
            </a:r>
            <a:r>
              <a:rPr lang="zh-CN" altLang="en-US" b="1">
                <a:solidFill>
                  <a:srgbClr val="FF0000"/>
                </a:solidFill>
              </a:rPr>
              <a:t>肱三折</a:t>
            </a:r>
            <a:r>
              <a:rPr lang="zh-CN" altLang="en-US" b="1"/>
              <a:t>，我愧才非手八叉。”</a:t>
            </a:r>
            <a:endParaRPr lang="zh-CN" altLang="en-US" b="1"/>
          </a:p>
        </p:txBody>
      </p:sp>
      <p:sp>
        <p:nvSpPr>
          <p:cNvPr id="4" name="文本框 3"/>
          <p:cNvSpPr txBox="1"/>
          <p:nvPr/>
        </p:nvSpPr>
        <p:spPr>
          <a:xfrm>
            <a:off x="670560" y="3075305"/>
            <a:ext cx="7914640" cy="922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  </a:t>
            </a:r>
            <a:r>
              <a:rPr lang="zh-CN" altLang="en-US"/>
              <a:t>《</a:t>
            </a:r>
            <a:r>
              <a:rPr lang="zh-CN" altLang="en-US" b="1"/>
              <a:t>左传·定公十三年》：“三折肱，知为良医。”后以“肱三折”比喻精于医术。 沈昌直 《赠董蓉生》诗：“家世肱三折，文才笔一枝。”自注：“君精医术，并喜为诗。</a:t>
            </a:r>
            <a:r>
              <a:rPr lang="zh-CN" altLang="en-US"/>
              <a:t>”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36775" y="1753870"/>
            <a:ext cx="4394200" cy="17837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/>
              <a:t>                              </a:t>
            </a:r>
            <a:r>
              <a:rPr lang="zh-CN" altLang="en-US" sz="2000" b="1"/>
              <a:t>   </a:t>
            </a:r>
            <a:r>
              <a:rPr lang="zh-CN" altLang="en-US" sz="2000" b="1">
                <a:latin typeface="楷体" panose="02010609060101010101" charset="-122"/>
                <a:ea typeface="楷体" panose="02010609060101010101" charset="-122"/>
              </a:rPr>
              <a:t>  清明</a:t>
            </a:r>
            <a:endParaRPr lang="zh-CN" altLang="en-US" sz="20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/>
              <a:t>                     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 【</a:t>
            </a:r>
            <a:r>
              <a:rPr lang="zh-CN" altLang="en-US" b="1">
                <a:latin typeface="楷体" panose="02010609060101010101" charset="-122"/>
                <a:ea typeface="楷体" panose="02010609060101010101" charset="-122"/>
                <a:sym typeface="+mn-ea"/>
              </a:rPr>
              <a:t>北宋】  黄庭坚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    佳节清明桃李笑，野田荒冢自生愁。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    雷惊天地龙蛇蛰，雨足郊原草木柔。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    人乞祭余骄妾妇，士甘焚死不公候。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    贤愚千载知谁是，满眼蓬蒿共一丘。</a:t>
            </a:r>
            <a:endParaRPr lang="zh-CN" altLang="en-US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84325" y="1007745"/>
            <a:ext cx="630745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满眼蓬蒿共一丘（《师说》句一）</a:t>
            </a:r>
            <a:endParaRPr lang="zh-CN" altLang="en-US" sz="32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515110" y="3774440"/>
            <a:ext cx="53625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                        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是故无贵无贱</a:t>
            </a:r>
            <a:endParaRPr lang="zh-CN" altLang="en-US" sz="32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20080" y="411510"/>
            <a:ext cx="4572000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灯谜的教育性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97280" y="1491615"/>
            <a:ext cx="782510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 b="1">
                <a:latin typeface="楷体" panose="02010609060101010101" charset="-122"/>
                <a:ea typeface="楷体" panose="02010609060101010101" charset="-122"/>
              </a:rPr>
              <a:t>四百万人同一哭，去年今日割台湾  （四字常言）</a:t>
            </a:r>
            <a:endParaRPr lang="zh-CN" altLang="en-US" sz="28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20065" y="2720340"/>
            <a:ext cx="851662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                          </a:t>
            </a:r>
            <a:r>
              <a:rPr lang="en-US" altLang="zh-CN" sz="2400" b="1"/>
              <a:t>                 </a:t>
            </a:r>
            <a:r>
              <a:rPr lang="zh-CN" altLang="en-US" sz="2400" b="1"/>
              <a:t>春愁  </a:t>
            </a:r>
            <a:endParaRPr lang="zh-CN" altLang="en-US" sz="2400" b="1"/>
          </a:p>
          <a:p>
            <a:r>
              <a:rPr lang="zh-CN" altLang="en-US" sz="2400" b="1"/>
              <a:t>                                  【</a:t>
            </a:r>
            <a:r>
              <a:rPr lang="zh-CN" altLang="en-US" sz="2400" b="1">
                <a:sym typeface="+mn-ea"/>
              </a:rPr>
              <a:t>清代</a:t>
            </a:r>
            <a:r>
              <a:rPr lang="zh-CN" altLang="en-US" sz="2400" b="1"/>
              <a:t>】丘逢甲 </a:t>
            </a:r>
            <a:endParaRPr lang="zh-CN" altLang="en-US" sz="2400" b="1"/>
          </a:p>
          <a:p>
            <a:r>
              <a:rPr lang="zh-CN" altLang="en-US" sz="2400" b="1"/>
              <a:t>                  春愁难遣强看山，往事惊心泪欲潸。 </a:t>
            </a:r>
            <a:endParaRPr lang="zh-CN" altLang="en-US" sz="2400" b="1"/>
          </a:p>
          <a:p>
            <a:r>
              <a:rPr lang="zh-CN" altLang="en-US" sz="2400" b="1"/>
              <a:t>                  四百万人同一哭，去年今日割台湾。</a:t>
            </a:r>
            <a:endParaRPr lang="zh-CN" altLang="en-US" sz="2400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20080" y="411510"/>
            <a:ext cx="4572000" cy="435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灯谜的群众性</a:t>
            </a: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81405" y="1134745"/>
            <a:ext cx="730758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</a:t>
            </a:r>
            <a:r>
              <a:rPr lang="en-US" altLang="zh-CN" b="1"/>
              <a:t> 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由于灯谜开展活动比较简便，它不受时间、空间的限制，因此，无论工厂、机关、学校、商店，也无论在室内、走廊、街头、广场，只要把铁丝（或绳子）一拉，谜笺往上一挂，就会吸引许许多多观众参与，往往会出现男女老少踊跃猜射的动人情景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    特别是由于网络的普及，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QQ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、微信灯谜群的活动开展也是如火如荼，据不完全统计，比较活跃的</a:t>
            </a:r>
            <a:r>
              <a:rPr lang="en-US" altLang="zh-CN" sz="2400" b="1">
                <a:latin typeface="楷体" panose="02010609060101010101" charset="-122"/>
                <a:ea typeface="楷体" panose="02010609060101010101" charset="-122"/>
              </a:rPr>
              <a:t>1000</a:t>
            </a:r>
            <a:r>
              <a:rPr lang="zh-CN" altLang="en-US" sz="2400" b="1">
                <a:latin typeface="楷体" panose="02010609060101010101" charset="-122"/>
                <a:ea typeface="楷体" panose="02010609060101010101" charset="-122"/>
              </a:rPr>
              <a:t>人以上的灯谜群就有几十个，每天灯谜群猜至少几十场，并且灯谜的创作手法日益丰富。</a:t>
            </a:r>
            <a:endParaRPr lang="zh-CN" altLang="en-US" sz="2400" b="1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66445" y="508000"/>
            <a:ext cx="7734935" cy="24168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本次作业：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  <a:p>
            <a:pPr eaLnBrk="1" hangingPunct="1">
              <a:lnSpc>
                <a:spcPct val="80000"/>
              </a:lnSpc>
            </a:pPr>
            <a:endParaRPr lang="zh-CN" altLang="en-US" sz="2800" b="1" dirty="0">
              <a:latin typeface="方正吕建德字体" pitchFamily="2" charset="-122"/>
              <a:ea typeface="方正吕建德字体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    每人课后搜集</a:t>
            </a:r>
            <a:r>
              <a:rPr lang="en-US" altLang="zh-CN" sz="2800" b="1" dirty="0">
                <a:latin typeface="方正吕建德字体" pitchFamily="2" charset="-122"/>
                <a:ea typeface="方正吕建德字体" pitchFamily="2" charset="-122"/>
              </a:rPr>
              <a:t>1——3</a:t>
            </a:r>
            <a:r>
              <a:rPr lang="zh-CN" altLang="en-US" sz="2800" b="1" dirty="0">
                <a:latin typeface="方正吕建德字体" pitchFamily="2" charset="-122"/>
                <a:ea typeface="方正吕建德字体" pitchFamily="2" charset="-122"/>
              </a:rPr>
              <a:t>条灯谜，留作下次课使用，并试着自己进行解读。</a:t>
            </a:r>
            <a:endParaRPr lang="en-US" altLang="zh-CN" sz="2800" b="1" dirty="0">
              <a:latin typeface="方正吕建德字体" pitchFamily="2" charset="-122"/>
              <a:ea typeface="方正吕建德字体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70560" y="1637665"/>
            <a:ext cx="669417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                                       </a:t>
            </a:r>
            <a:r>
              <a:rPr lang="zh-CN" altLang="en-US" sz="9600" b="1">
                <a:latin typeface="楷体" panose="02010609060101010101" charset="-122"/>
                <a:ea typeface="楷体" panose="02010609060101010101" charset="-122"/>
              </a:rPr>
              <a:t>再见！</a:t>
            </a:r>
            <a:endParaRPr lang="zh-CN" altLang="en-US" sz="9600" b="1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715" y="52070"/>
            <a:ext cx="1927860" cy="5861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183640" y="1136015"/>
            <a:ext cx="70015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</a:t>
            </a:r>
            <a:r>
              <a:rPr lang="zh-CN" altLang="en-US" sz="2800"/>
              <a:t>请君猜谜, 不要说话，不要走, 且站在一边, 对着细想（字）</a:t>
            </a:r>
            <a:endParaRPr lang="zh-CN" altLang="en-US" sz="28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/>
          <p:cNvGrpSpPr/>
          <p:nvPr/>
        </p:nvGrpSpPr>
        <p:grpSpPr>
          <a:xfrm>
            <a:off x="720398" y="1728311"/>
            <a:ext cx="1805305" cy="1724025"/>
            <a:chOff x="720398" y="1203717"/>
            <a:chExt cx="1805305" cy="1724025"/>
          </a:xfrm>
        </p:grpSpPr>
        <p:pic>
          <p:nvPicPr>
            <p:cNvPr id="33" name="Picture 2" descr="E:\水墨图表素材\5356.png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0398" y="1203717"/>
              <a:ext cx="1805305" cy="17240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6" name="矩形 35"/>
            <p:cNvSpPr/>
            <p:nvPr/>
          </p:nvSpPr>
          <p:spPr>
            <a:xfrm>
              <a:off x="932648" y="1511300"/>
              <a:ext cx="1498600" cy="8299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4800" b="1" dirty="0">
                  <a:solidFill>
                    <a:srgbClr val="FFFF00"/>
                  </a:solidFill>
                  <a:effectLst>
                    <a:innerShdw blurRad="63500" dist="50800" dir="10800000">
                      <a:prstClr val="black">
                        <a:alpha val="50000"/>
                      </a:prstClr>
                    </a:innerShdw>
                  </a:effectLst>
                  <a:latin typeface="楷体" panose="02010609060101010101" charset="-122"/>
                  <a:ea typeface="楷体" panose="02010609060101010101" charset="-122"/>
                  <a:cs typeface="Arial" panose="020B0604020202020204" pitchFamily="34" charset="0"/>
                </a:rPr>
                <a:t>灯谜</a:t>
              </a:r>
              <a:endParaRPr lang="zh-CN" altLang="en-US" sz="4800" b="1" dirty="0">
                <a:solidFill>
                  <a:srgbClr val="FFFF00"/>
                </a:solidFill>
                <a:effectLst>
                  <a:innerShdw blurRad="63500" dist="50800" dir="10800000">
                    <a:prstClr val="black">
                      <a:alpha val="50000"/>
                    </a:prstClr>
                  </a:innerShdw>
                </a:effectLst>
                <a:latin typeface="楷体" panose="02010609060101010101" charset="-122"/>
                <a:ea typeface="楷体" panose="02010609060101010101" charset="-122"/>
                <a:cs typeface="Arial" panose="020B0604020202020204" pitchFamily="34" charset="0"/>
              </a:endParaRPr>
            </a:p>
          </p:txBody>
        </p:sp>
      </p:grpSp>
      <p:grpSp>
        <p:nvGrpSpPr>
          <p:cNvPr id="39" name="组合 38"/>
          <p:cNvGrpSpPr/>
          <p:nvPr/>
        </p:nvGrpSpPr>
        <p:grpSpPr bwMode="auto">
          <a:xfrm>
            <a:off x="3081020" y="1007194"/>
            <a:ext cx="63500" cy="3632200"/>
            <a:chOff x="6966170" y="1570075"/>
            <a:chExt cx="63500" cy="2204256"/>
          </a:xfrm>
        </p:grpSpPr>
        <p:cxnSp>
          <p:nvCxnSpPr>
            <p:cNvPr id="40" name="直接连接符 39"/>
            <p:cNvCxnSpPr/>
            <p:nvPr/>
          </p:nvCxnSpPr>
          <p:spPr bwMode="auto">
            <a:xfrm>
              <a:off x="6966170" y="1570075"/>
              <a:ext cx="0" cy="2204256"/>
            </a:xfrm>
            <a:prstGeom prst="line">
              <a:avLst/>
            </a:prstGeom>
            <a:noFill/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1" name="直接连接符 40"/>
            <p:cNvCxnSpPr/>
            <p:nvPr/>
          </p:nvCxnSpPr>
          <p:spPr bwMode="auto">
            <a:xfrm>
              <a:off x="7029670" y="1570075"/>
              <a:ext cx="0" cy="2196549"/>
            </a:xfrm>
            <a:prstGeom prst="line">
              <a:avLst/>
            </a:prstGeom>
            <a:noFill/>
            <a:ln w="317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2" name="组合 41"/>
          <p:cNvGrpSpPr/>
          <p:nvPr/>
        </p:nvGrpSpPr>
        <p:grpSpPr bwMode="auto">
          <a:xfrm>
            <a:off x="2738120" y="1728554"/>
            <a:ext cx="63500" cy="1852538"/>
            <a:chOff x="6966170" y="1570075"/>
            <a:chExt cx="63500" cy="2204256"/>
          </a:xfrm>
        </p:grpSpPr>
        <p:cxnSp>
          <p:nvCxnSpPr>
            <p:cNvPr id="43" name="直接连接符 42"/>
            <p:cNvCxnSpPr/>
            <p:nvPr/>
          </p:nvCxnSpPr>
          <p:spPr bwMode="auto">
            <a:xfrm>
              <a:off x="6966170" y="1570075"/>
              <a:ext cx="0" cy="2204256"/>
            </a:xfrm>
            <a:prstGeom prst="line">
              <a:avLst/>
            </a:prstGeom>
            <a:noFill/>
            <a:ln w="38100" cap="flat" cmpd="sng" algn="ctr">
              <a:solidFill>
                <a:schemeClr val="tx1">
                  <a:lumMod val="75000"/>
                  <a:lumOff val="2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44" name="直接连接符 43"/>
            <p:cNvCxnSpPr/>
            <p:nvPr/>
          </p:nvCxnSpPr>
          <p:spPr bwMode="auto">
            <a:xfrm>
              <a:off x="7029670" y="1570075"/>
              <a:ext cx="0" cy="2195552"/>
            </a:xfrm>
            <a:prstGeom prst="line">
              <a:avLst/>
            </a:prstGeom>
            <a:noFill/>
            <a:ln w="3175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</p:grpSp>
      <p:grpSp>
        <p:nvGrpSpPr>
          <p:cNvPr id="45" name="组合 44"/>
          <p:cNvGrpSpPr/>
          <p:nvPr/>
        </p:nvGrpSpPr>
        <p:grpSpPr>
          <a:xfrm>
            <a:off x="2513965" y="894715"/>
            <a:ext cx="6021070" cy="3700780"/>
            <a:chOff x="3290367" y="1002502"/>
            <a:chExt cx="5242073" cy="2719600"/>
          </a:xfrm>
        </p:grpSpPr>
        <p:grpSp>
          <p:nvGrpSpPr>
            <p:cNvPr id="46" name="组合 45"/>
            <p:cNvGrpSpPr/>
            <p:nvPr/>
          </p:nvGrpSpPr>
          <p:grpSpPr>
            <a:xfrm>
              <a:off x="3290367" y="1002502"/>
              <a:ext cx="5242073" cy="1168631"/>
              <a:chOff x="3146351" y="1002502"/>
              <a:chExt cx="5242073" cy="1168631"/>
            </a:xfrm>
          </p:grpSpPr>
          <p:pic>
            <p:nvPicPr>
              <p:cNvPr id="59" name="Picture 3" descr="E:\水墨图表素材\02222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46351" y="1002502"/>
                <a:ext cx="5242073" cy="11686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60" name="Text Box 23"/>
              <p:cNvSpPr txBox="1">
                <a:spLocks noChangeArrowheads="1"/>
              </p:cNvSpPr>
              <p:nvPr/>
            </p:nvSpPr>
            <p:spPr bwMode="gray">
              <a:xfrm>
                <a:off x="3907065" y="1420148"/>
                <a:ext cx="3920774" cy="2930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7961" dir="2700000" algn="ctr" rotWithShape="0">
                        <a:srgbClr val="292929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marL="457200" indent="-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914400" indent="-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371600" indent="-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828800" indent="-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286000" indent="-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7432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32004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6576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41148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2000" b="1" dirty="0">
                    <a:ea typeface="宋体" panose="02010600030101010101" pitchFamily="2" charset="-122"/>
                  </a:rPr>
                  <a:t>灯谜的起源与历史</a:t>
                </a:r>
                <a:endParaRPr lang="zh-CN" altLang="en-US" sz="2000" b="1" dirty="0">
                  <a:ea typeface="宋体" panose="02010600030101010101" pitchFamily="2" charset="-122"/>
                </a:endParaRPr>
              </a:p>
            </p:txBody>
          </p:sp>
          <p:grpSp>
            <p:nvGrpSpPr>
              <p:cNvPr id="61" name="组合 60"/>
              <p:cNvGrpSpPr/>
              <p:nvPr/>
            </p:nvGrpSpPr>
            <p:grpSpPr>
              <a:xfrm>
                <a:off x="3197046" y="1274256"/>
                <a:ext cx="709598" cy="676408"/>
                <a:chOff x="1179770" y="626857"/>
                <a:chExt cx="775196" cy="738938"/>
              </a:xfrm>
            </p:grpSpPr>
            <p:pic>
              <p:nvPicPr>
                <p:cNvPr id="62" name="Picture 5" descr="E:\水墨图表素材\5356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79770" y="626857"/>
                  <a:ext cx="775196" cy="7389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63" name="Text Box 28"/>
                <p:cNvSpPr txBox="1">
                  <a:spLocks noChangeArrowheads="1"/>
                </p:cNvSpPr>
                <p:nvPr/>
              </p:nvSpPr>
              <p:spPr bwMode="gray">
                <a:xfrm>
                  <a:off x="1369741" y="699542"/>
                  <a:ext cx="381000" cy="40680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2700" dirty="0" smtClean="0">
                      <a:solidFill>
                        <a:schemeClr val="bg1"/>
                      </a:solidFill>
                      <a:ea typeface="宋体" panose="02010600030101010101" pitchFamily="2" charset="-122"/>
                    </a:rPr>
                    <a:t>1</a:t>
                  </a:r>
                  <a:endParaRPr lang="en-US" altLang="zh-CN" sz="2700" dirty="0">
                    <a:solidFill>
                      <a:schemeClr val="bg1"/>
                    </a:solidFill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47" name="组合 46"/>
            <p:cNvGrpSpPr/>
            <p:nvPr/>
          </p:nvGrpSpPr>
          <p:grpSpPr>
            <a:xfrm>
              <a:off x="3290367" y="1782850"/>
              <a:ext cx="5242073" cy="1168631"/>
              <a:chOff x="3146351" y="1782850"/>
              <a:chExt cx="5242073" cy="1168631"/>
            </a:xfrm>
          </p:grpSpPr>
          <p:pic>
            <p:nvPicPr>
              <p:cNvPr id="54" name="Picture 3" descr="E:\水墨图表素材\02222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46351" y="1782850"/>
                <a:ext cx="5242073" cy="11686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5" name="Text Box 23"/>
              <p:cNvSpPr txBox="1">
                <a:spLocks noChangeArrowheads="1"/>
              </p:cNvSpPr>
              <p:nvPr/>
            </p:nvSpPr>
            <p:spPr bwMode="gray">
              <a:xfrm>
                <a:off x="3847358" y="2220562"/>
                <a:ext cx="4044611" cy="2930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7961" dir="2700000" algn="ctr" rotWithShape="0">
                        <a:srgbClr val="292929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marL="457200" indent="-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914400" indent="-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371600" indent="-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828800" indent="-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286000" indent="-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7432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32004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6576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41148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2000" b="1" dirty="0" smtClean="0">
                    <a:ea typeface="宋体" panose="02010600030101010101" pitchFamily="2" charset="-122"/>
                  </a:rPr>
                  <a:t> 灯谜的结构与规则</a:t>
                </a:r>
                <a:endParaRPr lang="zh-CN" altLang="en-US" sz="2000" b="1" dirty="0">
                  <a:ea typeface="宋体" panose="02010600030101010101" pitchFamily="2" charset="-122"/>
                </a:endParaRPr>
              </a:p>
            </p:txBody>
          </p:sp>
          <p:grpSp>
            <p:nvGrpSpPr>
              <p:cNvPr id="56" name="组合 55"/>
              <p:cNvGrpSpPr/>
              <p:nvPr/>
            </p:nvGrpSpPr>
            <p:grpSpPr>
              <a:xfrm>
                <a:off x="3197046" y="2054604"/>
                <a:ext cx="709598" cy="676408"/>
                <a:chOff x="1179770" y="626857"/>
                <a:chExt cx="775196" cy="738938"/>
              </a:xfrm>
            </p:grpSpPr>
            <p:pic>
              <p:nvPicPr>
                <p:cNvPr id="57" name="Picture 5" descr="E:\水墨图表素材\5356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79770" y="626857"/>
                  <a:ext cx="775196" cy="7389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58" name="Text Box 28"/>
                <p:cNvSpPr txBox="1">
                  <a:spLocks noChangeArrowheads="1"/>
                </p:cNvSpPr>
                <p:nvPr/>
              </p:nvSpPr>
              <p:spPr bwMode="gray">
                <a:xfrm>
                  <a:off x="1369741" y="699542"/>
                  <a:ext cx="381000" cy="40680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2700" dirty="0" smtClean="0">
                      <a:solidFill>
                        <a:schemeClr val="bg1"/>
                      </a:solidFill>
                      <a:ea typeface="宋体" panose="02010600030101010101" pitchFamily="2" charset="-122"/>
                    </a:rPr>
                    <a:t>2</a:t>
                  </a:r>
                  <a:endParaRPr lang="en-US" altLang="zh-CN" sz="2700" dirty="0">
                    <a:solidFill>
                      <a:schemeClr val="bg1"/>
                    </a:solidFill>
                    <a:ea typeface="宋体" panose="02010600030101010101" pitchFamily="2" charset="-122"/>
                  </a:endParaRPr>
                </a:p>
              </p:txBody>
            </p:sp>
          </p:grpSp>
        </p:grpSp>
        <p:grpSp>
          <p:nvGrpSpPr>
            <p:cNvPr id="48" name="组合 47"/>
            <p:cNvGrpSpPr/>
            <p:nvPr/>
          </p:nvGrpSpPr>
          <p:grpSpPr>
            <a:xfrm>
              <a:off x="3290367" y="2553471"/>
              <a:ext cx="5242073" cy="1168631"/>
              <a:chOff x="3146351" y="2553471"/>
              <a:chExt cx="5242073" cy="1168631"/>
            </a:xfrm>
          </p:grpSpPr>
          <p:pic>
            <p:nvPicPr>
              <p:cNvPr id="49" name="Picture 3" descr="E:\水墨图表素材\02222.png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146351" y="2553471"/>
                <a:ext cx="5242073" cy="116863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0" name="Text Box 23"/>
              <p:cNvSpPr txBox="1">
                <a:spLocks noChangeArrowheads="1"/>
              </p:cNvSpPr>
              <p:nvPr/>
            </p:nvSpPr>
            <p:spPr bwMode="gray">
              <a:xfrm>
                <a:off x="3907065" y="2971118"/>
                <a:ext cx="3984904" cy="29305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17961" dir="2700000" algn="ctr" rotWithShape="0">
                        <a:srgbClr val="292929">
                          <a:alpha val="50000"/>
                        </a:srgbClr>
                      </a:outerShdw>
                    </a:effectLst>
                  </a14:hiddenEffects>
                </a:ext>
              </a:extLst>
            </p:spPr>
            <p:txBody>
              <a:bodyPr wrap="square">
                <a:spAutoFit/>
              </a:bodyPr>
              <a:lstStyle>
                <a:lvl1pPr marL="457200" indent="-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914400" indent="-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371600" indent="-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828800" indent="-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286000" indent="-4572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7432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32004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6576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4114800" indent="-4572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>
                  <a:spcBef>
                    <a:spcPct val="50000"/>
                  </a:spcBef>
                </a:pPr>
                <a:r>
                  <a:rPr lang="zh-CN" altLang="en-US" sz="2000" b="1" dirty="0" smtClean="0">
                    <a:ea typeface="宋体" panose="02010600030101010101" pitchFamily="2" charset="-122"/>
                  </a:rPr>
                  <a:t>灯谜的特点 </a:t>
                </a:r>
                <a:endParaRPr lang="zh-CN" altLang="en-US" sz="2000" b="1" dirty="0">
                  <a:ea typeface="宋体" panose="02010600030101010101" pitchFamily="2" charset="-122"/>
                </a:endParaRPr>
              </a:p>
            </p:txBody>
          </p:sp>
          <p:grpSp>
            <p:nvGrpSpPr>
              <p:cNvPr id="51" name="组合 50"/>
              <p:cNvGrpSpPr/>
              <p:nvPr/>
            </p:nvGrpSpPr>
            <p:grpSpPr>
              <a:xfrm>
                <a:off x="3197046" y="2825225"/>
                <a:ext cx="709598" cy="676408"/>
                <a:chOff x="1179770" y="626857"/>
                <a:chExt cx="775196" cy="738938"/>
              </a:xfrm>
            </p:grpSpPr>
            <p:pic>
              <p:nvPicPr>
                <p:cNvPr id="52" name="Picture 5" descr="E:\水墨图表素材\5356.png"/>
                <p:cNvPicPr>
                  <a:picLocks noChangeAspect="1" noChangeArrowheads="1"/>
                </p:cNvPicPr>
                <p:nvPr/>
              </p:nvPicPr>
              <p:blipFill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179770" y="626857"/>
                  <a:ext cx="775196" cy="738938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53" name="Text Box 28"/>
                <p:cNvSpPr txBox="1">
                  <a:spLocks noChangeArrowheads="1"/>
                </p:cNvSpPr>
                <p:nvPr/>
              </p:nvSpPr>
              <p:spPr bwMode="gray">
                <a:xfrm>
                  <a:off x="1369741" y="699542"/>
                  <a:ext cx="381000" cy="40680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lang="en-US" altLang="zh-CN" sz="2700" dirty="0" smtClean="0">
                      <a:solidFill>
                        <a:schemeClr val="bg1"/>
                      </a:solidFill>
                      <a:ea typeface="宋体" panose="02010600030101010101" pitchFamily="2" charset="-122"/>
                    </a:rPr>
                    <a:t>3</a:t>
                  </a:r>
                  <a:endParaRPr lang="en-US" altLang="zh-CN" sz="2700" dirty="0">
                    <a:solidFill>
                      <a:schemeClr val="bg1"/>
                    </a:solidFill>
                    <a:ea typeface="宋体" panose="02010600030101010101" pitchFamily="2" charset="-122"/>
                  </a:endParaRPr>
                </a:p>
              </p:txBody>
            </p:sp>
          </p:grpSp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 advClick="0" advTm="4000">
        <p14:honeycomb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4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2" presetClass="exit" presetSubtype="4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0" dur="2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3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3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27710" y="411480"/>
            <a:ext cx="5918835" cy="485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问渠那得清如许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zh-CN" sz="3200" b="1" dirty="0">
                <a:latin typeface="楷体" panose="02010609060101010101" charset="-122"/>
                <a:ea typeface="楷体" panose="02010609060101010101" charset="-122"/>
              </a:rPr>
              <a:t>灯谜源流</a:t>
            </a:r>
            <a:endParaRPr lang="zh-CN" altLang="zh-CN" sz="32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590" y="1025525"/>
            <a:ext cx="9164955" cy="40506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0" marR="0" lvl="0" indent="0" defTabSz="914400" eaLnBrk="0" fontAlgn="auto" latinLnBrk="0" hangingPunct="0">
              <a:lnSpc>
                <a:spcPct val="11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/>
              <a:t>     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我国的灯谜源远流长，至今已有三千多年的历史。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春秋战国时期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就出现了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“廋词”和“隐语”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，这是灯谜的雏形。到了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汉代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“隐语”开始分化为两个方向。一类以描写特征为主的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事物谜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；另一类以文字形义为主的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文义谜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。到了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魏代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，则称为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“谜语”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。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隋唐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时期随着诗歌的兴盛，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诗谜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大量出现，并成为主流。从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宋代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开始，一些文人学士常在元宵之夜，将谜条张贴在各种花灯之上，吸引行人猜射，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“灯谜”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就是这样而来的。谜语悬之于灯，供人猜射，开始于南宋。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《武林旧事·灯品》记载：</a:t>
            </a:r>
            <a:r>
              <a:rPr lang="en-US" altLang="zh-CN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以绢灯剪写诗词，时寓讥笑，及画人物，藏头隐语，及旧京诨语，戏弄行人。</a:t>
            </a:r>
            <a:r>
              <a:rPr lang="en-US" altLang="zh-CN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元宵佳节，帝城不夜，春宵赏灯之会，百姓杂陈，诗谜书于灯，映于烛，列于通衢，任人猜度，所以称为</a:t>
            </a:r>
            <a:r>
              <a:rPr lang="en-US" altLang="zh-CN" b="1">
                <a:latin typeface="华文楷体" panose="02010600040101010101" charset="-122"/>
                <a:ea typeface="华文楷体" panose="02010600040101010101" charset="-122"/>
              </a:rPr>
              <a:t>“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灯谜</a:t>
            </a:r>
            <a:r>
              <a:rPr lang="en-US" altLang="zh-CN" b="1">
                <a:latin typeface="华文楷体" panose="02010600040101010101" charset="-122"/>
                <a:ea typeface="华文楷体" panose="02010600040101010101" charset="-122"/>
              </a:rPr>
              <a:t>”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</a:rPr>
              <a:t>。清中叶以后，谜风大盛，涌现了许多谜师。辛亥革命后，灯谜形成了南宗北派两种风格，旧社会，由于谜家大都是士大夫阶层，有些文人自命清高，片面强调风雅，排斥民间灯谜。解放后，在党的“百花齐放”的文艺方针指引下，灯谜活动更加蓬勃发展，谜材谜作日益完善丰富，为建设社会主义精神文明和活跃群众文化生活作出了巨大的贡献。目前，在世界各地的华人华侨都有灯谜活动及灯谜学术交流。</a:t>
            </a:r>
            <a:endParaRPr lang="zh-CN" altLang="en-US" b="1">
              <a:latin typeface="华文楷体" panose="02010600040101010101" charset="-122"/>
              <a:ea typeface="华文楷体" panose="0201060004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1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071245" y="1428115"/>
            <a:ext cx="722630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2800"/>
              <a:t>         </a:t>
            </a:r>
            <a:r>
              <a:rPr lang="zh-CN" altLang="en-US" sz="2800"/>
              <a:t>谜，隐语也，盖起于宋，经演变成型。别解会意，得之道；直解离合，显之术。 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7400925" y="1954530"/>
            <a:ext cx="8439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（字）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1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50265" y="832485"/>
            <a:ext cx="7993380" cy="34150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en-US" altLang="zh-CN"/>
              <a:t>         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魏武尝过曹娥碑下，杨修从。碑背上见题做“黄绢、幼妇、外孙、齑臼”八字。魏武谓修曰：“卿解不？”答曰：“解。”魏武曰：“卿未可言，待我思之。”行三十里，魏武乃曰：“吾已得。”令修别记所之。修曰：“黄绢，色丝也，于字为‘绝’；幼妇，少女也，于字为‘妙’，外孙，女子也，于字为‘好’；齑臼，受辛也，于字为‘辤’；所谓‘绝妙好辤’也。”魏武亦记之，与修同，乃叹曰：“我才不及卿，乃觉三十里。”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                         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——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《世说新语·捷悟》</a:t>
            </a:r>
            <a:endParaRPr lang="zh-CN" altLang="en-US" sz="2400" b="1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720090" y="411480"/>
            <a:ext cx="5625465" cy="4851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lnSpc>
                <a:spcPct val="8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会挽雕弓如满月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——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射虎法门</a:t>
            </a:r>
            <a:endParaRPr lang="zh-CN" altLang="en-US" sz="3200" b="1" dirty="0">
              <a:solidFill>
                <a:prstClr val="black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961" y="3269754"/>
            <a:ext cx="2404877" cy="1466091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5758" y="3269371"/>
            <a:ext cx="2404877" cy="1466091"/>
          </a:xfrm>
          <a:prstGeom prst="rect">
            <a:avLst/>
          </a:prstGeom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158789" y="3772766"/>
            <a:ext cx="124621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rPr>
              <a:t> 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rPr>
              <a:t>谜目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0701" y="3269887"/>
            <a:ext cx="2404877" cy="1466091"/>
          </a:xfrm>
          <a:prstGeom prst="rect">
            <a:avLst/>
          </a:prstGeom>
        </p:spPr>
      </p:pic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7624057" y="3772647"/>
            <a:ext cx="124621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rPr>
              <a:t>谜底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07085" y="932815"/>
            <a:ext cx="52774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400" b="1"/>
              <a:t>一、灯谜的结构</a:t>
            </a:r>
            <a:endParaRPr lang="zh-CN" altLang="en-US" sz="2400" b="1"/>
          </a:p>
        </p:txBody>
      </p:sp>
      <p:sp>
        <p:nvSpPr>
          <p:cNvPr id="12" name="文本框 11"/>
          <p:cNvSpPr txBox="1"/>
          <p:nvPr/>
        </p:nvSpPr>
        <p:spPr>
          <a:xfrm>
            <a:off x="650875" y="1602105"/>
            <a:ext cx="614045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latin typeface="华文楷体" panose="02010600040101010101" charset="-122"/>
                <a:ea typeface="华文楷体" panose="02010600040101010101" charset="-122"/>
              </a:rPr>
              <a:t>  </a:t>
            </a:r>
            <a:r>
              <a:rPr lang="zh-CN" altLang="en-US" sz="4000">
                <a:latin typeface="华文楷体" panose="02010600040101010101" charset="-122"/>
                <a:ea typeface="华文楷体" panose="02010600040101010101" charset="-122"/>
              </a:rPr>
              <a:t>终生念伊减姿容 （字）      </a:t>
            </a:r>
            <a:endParaRPr lang="zh-CN" altLang="en-US" sz="4000">
              <a:latin typeface="华文楷体" panose="02010600040101010101" charset="-122"/>
              <a:ea typeface="华文楷体" panose="02010600040101010101" charset="-122"/>
            </a:endParaRPr>
          </a:p>
        </p:txBody>
      </p:sp>
      <p:sp>
        <p:nvSpPr>
          <p:cNvPr id="15" name="上箭头 14"/>
          <p:cNvSpPr/>
          <p:nvPr/>
        </p:nvSpPr>
        <p:spPr>
          <a:xfrm>
            <a:off x="2381885" y="2308860"/>
            <a:ext cx="485775" cy="979170"/>
          </a:xfrm>
          <a:prstGeom prst="up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上箭头 15"/>
          <p:cNvSpPr/>
          <p:nvPr/>
        </p:nvSpPr>
        <p:spPr>
          <a:xfrm>
            <a:off x="5539105" y="2308860"/>
            <a:ext cx="485775" cy="979170"/>
          </a:xfrm>
          <a:prstGeom prst="upArrow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上箭头 16"/>
          <p:cNvSpPr/>
          <p:nvPr/>
        </p:nvSpPr>
        <p:spPr>
          <a:xfrm>
            <a:off x="8004175" y="2308860"/>
            <a:ext cx="485775" cy="97917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7230110" y="1663700"/>
            <a:ext cx="180657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/>
              <a:t>              </a:t>
            </a:r>
            <a:r>
              <a:rPr lang="zh-CN" altLang="en-US" sz="3200" b="1"/>
              <a:t>一</a:t>
            </a:r>
            <a:endParaRPr lang="zh-CN" altLang="en-US" sz="3200" b="1"/>
          </a:p>
        </p:txBody>
      </p:sp>
      <p:sp>
        <p:nvSpPr>
          <p:cNvPr id="11" name="Text Box 7"/>
          <p:cNvSpPr txBox="1">
            <a:spLocks noChangeArrowheads="1"/>
          </p:cNvSpPr>
          <p:nvPr/>
        </p:nvSpPr>
        <p:spPr bwMode="auto">
          <a:xfrm>
            <a:off x="1887269" y="3772766"/>
            <a:ext cx="1246211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rPr>
              <a:t>  </a:t>
            </a: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</a:rPr>
              <a:t>谜面</a:t>
            </a:r>
            <a:endParaRPr kumimoji="0" lang="zh-CN" altLang="en-US" sz="24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 advClick="0" advTm="4000">
        <p14:gallery dir="l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4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7" grpId="0"/>
      <p:bldP spid="9" grpId="0"/>
      <p:bldP spid="2" grpId="0"/>
      <p:bldP spid="12" grpId="0"/>
      <p:bldP spid="15" grpId="0" animBg="1"/>
      <p:bldP spid="16" grpId="0" animBg="1"/>
      <p:bldP spid="17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5423</Words>
  <Application>WPS 演示</Application>
  <PresentationFormat>全屏显示(16:9)</PresentationFormat>
  <Paragraphs>237</Paragraphs>
  <Slides>33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5" baseType="lpstr">
      <vt:lpstr>Arial</vt:lpstr>
      <vt:lpstr>宋体</vt:lpstr>
      <vt:lpstr>Wingdings</vt:lpstr>
      <vt:lpstr>楷体</vt:lpstr>
      <vt:lpstr>华文楷体</vt:lpstr>
      <vt:lpstr>微软雅黑</vt:lpstr>
      <vt:lpstr>Arial Unicode MS</vt:lpstr>
      <vt:lpstr>Calibri</vt:lpstr>
      <vt:lpstr>方正吕建德字体</vt:lpstr>
      <vt:lpstr>方正兰亭超细黑简体</vt:lpstr>
      <vt:lpstr>黑体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ddd</dc:creator>
  <cp:lastModifiedBy>阳光</cp:lastModifiedBy>
  <cp:revision>131</cp:revision>
  <dcterms:created xsi:type="dcterms:W3CDTF">2014-05-16T12:33:00Z</dcterms:created>
  <dcterms:modified xsi:type="dcterms:W3CDTF">2020-05-28T04:01:09Z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2052-11.1.0.9662</vt:lpwstr>
  </property>
</Properties>
</file>