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56" r:id="rId3"/>
    <p:sldId id="323" r:id="rId5"/>
    <p:sldId id="293" r:id="rId6"/>
    <p:sldId id="465" r:id="rId7"/>
    <p:sldId id="353" r:id="rId8"/>
    <p:sldId id="294" r:id="rId9"/>
    <p:sldId id="351" r:id="rId10"/>
    <p:sldId id="354" r:id="rId11"/>
    <p:sldId id="297" r:id="rId12"/>
    <p:sldId id="298" r:id="rId13"/>
    <p:sldId id="403" r:id="rId14"/>
    <p:sldId id="405" r:id="rId15"/>
    <p:sldId id="402" r:id="rId16"/>
    <p:sldId id="409" r:id="rId17"/>
    <p:sldId id="410" r:id="rId18"/>
    <p:sldId id="322" r:id="rId19"/>
    <p:sldId id="306" r:id="rId20"/>
    <p:sldId id="426" r:id="rId21"/>
    <p:sldId id="324" r:id="rId22"/>
    <p:sldId id="440" r:id="rId23"/>
    <p:sldId id="442" r:id="rId24"/>
    <p:sldId id="311" r:id="rId25"/>
    <p:sldId id="439" r:id="rId26"/>
    <p:sldId id="443" r:id="rId27"/>
    <p:sldId id="457" r:id="rId28"/>
    <p:sldId id="313" r:id="rId29"/>
    <p:sldId id="314" r:id="rId30"/>
    <p:sldId id="316" r:id="rId31"/>
    <p:sldId id="317" r:id="rId32"/>
    <p:sldId id="318" r:id="rId33"/>
    <p:sldId id="495" r:id="rId34"/>
    <p:sldId id="498" r:id="rId35"/>
    <p:sldId id="502" r:id="rId36"/>
    <p:sldId id="320" r:id="rId37"/>
    <p:sldId id="321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112CD3"/>
    <a:srgbClr val="009999"/>
    <a:srgbClr val="007370"/>
    <a:srgbClr val="FBE5D6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206"/>
        <p:guide pos="377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14502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768970" y="2396510"/>
            <a:ext cx="502305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22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寓言四则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 descr="中国教育出版网"/>
          <p:cNvSpPr txBox="1">
            <a:spLocks noChangeArrowheads="1"/>
          </p:cNvSpPr>
          <p:nvPr/>
        </p:nvSpPr>
        <p:spPr bwMode="auto">
          <a:xfrm>
            <a:off x="950595" y="2255520"/>
            <a:ext cx="98786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0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赫尔墨斯听到</a:t>
            </a:r>
            <a:r>
              <a:rPr lang="zh-CN" altLang="en-US" sz="30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宙斯的雕像价格不高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心里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十分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满意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而又笑问赫拉雕像的价格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这一</a:t>
            </a:r>
            <a:r>
              <a:rPr lang="zh-CN" altLang="en-US" sz="3000" b="1" dirty="0" smtClean="0">
                <a:solidFill>
                  <a:srgbClr val="0000FF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“笑”充分展示了他的</a:t>
            </a:r>
            <a:r>
              <a:rPr lang="zh-CN" altLang="en-US" sz="3000" b="1" dirty="0" smtClean="0">
                <a:solidFill>
                  <a:srgbClr val="FF3300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骄傲心理</a:t>
            </a:r>
            <a:r>
              <a:rPr lang="zh-CN" altLang="en-US" sz="3000" b="1" dirty="0" smtClean="0">
                <a:solidFill>
                  <a:srgbClr val="112CD3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000" b="1" dirty="0">
              <a:solidFill>
                <a:schemeClr val="accent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219" name="Text Box 3" descr="中国教育出版网"/>
          <p:cNvSpPr txBox="1">
            <a:spLocks noChangeArrowheads="1"/>
          </p:cNvSpPr>
          <p:nvPr/>
        </p:nvSpPr>
        <p:spPr bwMode="auto">
          <a:xfrm>
            <a:off x="849630" y="1395730"/>
            <a:ext cx="9717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en-US" altLang="zh-CN" sz="3200" b="1" dirty="0" smtClean="0">
                <a:effectLst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赫耳墨斯</a:t>
            </a:r>
            <a:r>
              <a:rPr lang="zh-CN" sz="3200" b="1" dirty="0" smtClean="0">
                <a:effectLst/>
                <a:latin typeface="宋体" panose="02010600030101010101" pitchFamily="2" charset="-122"/>
              </a:rPr>
              <a:t>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笑着问道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赫尔墨斯的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“笑”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有何含义？</a:t>
            </a:r>
            <a:endParaRPr lang="zh-CN" altLang="en-US" sz="3200" dirty="0" smtClean="0">
              <a:effectLst/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804" y="405869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3" descr="中国教育出版网"/>
          <p:cNvSpPr txBox="1">
            <a:spLocks noChangeArrowheads="1"/>
          </p:cNvSpPr>
          <p:nvPr/>
        </p:nvSpPr>
        <p:spPr bwMode="auto">
          <a:xfrm>
            <a:off x="849630" y="3546475"/>
            <a:ext cx="103555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sz="3200" b="1" dirty="0" smtClean="0">
                <a:effectLst/>
                <a:cs typeface="Arial" panose="020B0604020202020204" pitchFamily="34" charset="0"/>
              </a:rPr>
              <a:t>雕像者回答说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en-US" altLang="zh-CN" sz="3200" b="1" dirty="0" smtClean="0">
                <a:effectLst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effectLst/>
                <a:cs typeface="Arial" panose="020B0604020202020204" pitchFamily="34" charset="0"/>
                <a:sym typeface="+mn-ea"/>
              </a:rPr>
              <a:t>假如你买了那两个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effectLst/>
                <a:cs typeface="Arial" panose="020B0604020202020204" pitchFamily="34" charset="0"/>
                <a:sym typeface="+mn-ea"/>
              </a:rPr>
              <a:t>这个算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cs typeface="Arial" panose="020B0604020202020204" pitchFamily="34" charset="0"/>
                <a:sym typeface="+mn-ea"/>
              </a:rPr>
              <a:t>添头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cs typeface="Arial" panose="020B0604020202020204" pitchFamily="34" charset="0"/>
                <a:sym typeface="+mn-ea"/>
              </a:rPr>
              <a:t>白送</a:t>
            </a:r>
            <a:r>
              <a:rPr lang="zh-CN" altLang="en-US" sz="3200" b="1" dirty="0" smtClean="0">
                <a:effectLst/>
                <a:cs typeface="Arial" panose="020B0604020202020204" pitchFamily="34" charset="0"/>
                <a:sym typeface="+mn-ea"/>
              </a:rPr>
              <a:t>。</a:t>
            </a:r>
            <a:r>
              <a:rPr lang="zh-CN" altLang="en-US" sz="3200" b="1" dirty="0" smtClean="0"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5136" name="Text Box 16" descr="中国教育出版网"/>
          <p:cNvSpPr txBox="1">
            <a:spLocks noChangeArrowheads="1"/>
          </p:cNvSpPr>
          <p:nvPr/>
        </p:nvSpPr>
        <p:spPr bwMode="auto">
          <a:xfrm>
            <a:off x="950595" y="4193540"/>
            <a:ext cx="1015174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语言描写</a:t>
            </a:r>
            <a:r>
              <a:rPr lang="zh-CN" altLang="en-US" sz="3200" b="1">
                <a:solidFill>
                  <a:srgbClr val="0000FF"/>
                </a:solidFill>
                <a:sym typeface="微软雅黑" panose="020B0503020204020204" charset="-122"/>
              </a:rPr>
              <a:t>:</a:t>
            </a:r>
            <a:r>
              <a:rPr lang="en-US" altLang="zh-CN" sz="3200" b="1" dirty="0" smtClean="0">
                <a:solidFill>
                  <a:srgbClr val="0000FF"/>
                </a:solidFill>
                <a:effectLst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cs typeface="Arial" panose="020B0604020202020204" pitchFamily="34" charset="0"/>
                <a:sym typeface="+mn-ea"/>
              </a:rPr>
              <a:t>算添头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cs typeface="Arial" panose="020B0604020202020204" pitchFamily="34" charset="0"/>
                <a:sym typeface="+mn-ea"/>
              </a:rPr>
              <a:t>白送。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”这一回答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轻轻一笔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点出了自命不凡者的实际价值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而作者的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讽喻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之意也暗含其中</a:t>
            </a:r>
            <a:r>
              <a:rPr lang="zh-CN" altLang="en-US" sz="32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rgbClr val="112CD3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2" grpId="0"/>
      <p:bldP spid="51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/>
          </p:cNvSpPr>
          <p:nvPr/>
        </p:nvSpPr>
        <p:spPr>
          <a:xfrm>
            <a:off x="629920" y="419735"/>
            <a:ext cx="11130915" cy="9632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请把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对话中赫耳墨斯的心理活动补充完整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,体会人物的性格,并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尝试读出人物的心理变化</a:t>
            </a:r>
            <a:r>
              <a:rPr lang="en-US" altLang="zh-CN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导学二</a:t>
            </a:r>
            <a:r>
              <a:rPr lang="en-US" altLang="zh-CN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kumimoji="0" lang="zh-CN" altLang="en-US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84675" name="矩形 96258"/>
          <p:cNvSpPr>
            <a:spLocks noChangeArrowheads="1"/>
          </p:cNvSpPr>
          <p:nvPr/>
        </p:nvSpPr>
        <p:spPr bwMode="auto">
          <a:xfrm>
            <a:off x="629920" y="1383030"/>
            <a:ext cx="10932160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一问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他看见宙斯的雕像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问道</a:t>
            </a:r>
            <a:r>
              <a:rPr lang="zh-CN" altLang="en-US" sz="30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“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值多少钱？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”</a:t>
            </a:r>
            <a:r>
              <a:rPr lang="en-US" altLang="zh-CN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   </a:t>
            </a:r>
            <a:endParaRPr lang="en-US" altLang="zh-CN" sz="30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二问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赫耳墨斯又笑着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问道</a:t>
            </a:r>
            <a:r>
              <a:rPr lang="zh-CN" altLang="en-US" sz="30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赫拉的雕像值多少钱？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”</a:t>
            </a:r>
            <a:endParaRPr lang="en-US" altLang="zh-CN" sz="3000" b="1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三问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后来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赫耳墨斯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看见自己的雕像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于是问道</a:t>
            </a:r>
            <a:r>
              <a:rPr lang="zh-CN" altLang="en-US" sz="30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这个值多少钱？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”</a:t>
            </a:r>
            <a:endParaRPr lang="en-US" altLang="zh-CN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000" b="1">
                <a:sym typeface="微软雅黑" panose="020B0503020204020204" charset="-122"/>
              </a:rPr>
              <a:t>                        </a:t>
            </a:r>
            <a:r>
              <a:rPr lang="en-US" altLang="zh-CN" sz="3000" b="1">
                <a:sym typeface="微软雅黑" panose="020B0503020204020204" charset="-122"/>
              </a:rPr>
              <a:t>    </a:t>
            </a:r>
            <a:r>
              <a:rPr lang="zh-CN" altLang="en-US" sz="3000" b="1">
                <a:sym typeface="微软雅黑" panose="020B0503020204020204" charset="-122"/>
              </a:rPr>
              <a:t>                  </a:t>
            </a:r>
            <a:r>
              <a:rPr lang="en-US" altLang="zh-CN" sz="3000" b="1">
                <a:sym typeface="微软雅黑" panose="020B0503020204020204" charset="-122"/>
              </a:rPr>
              <a:t>             </a:t>
            </a:r>
            <a:r>
              <a:rPr lang="zh-CN" altLang="en-US" sz="3000" b="1">
                <a:sym typeface="微软雅黑" panose="020B0503020204020204" charset="-122"/>
              </a:rPr>
              <a:t>      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0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赫耳墨斯是一个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④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                            </a:t>
            </a:r>
            <a:r>
              <a:rPr lang="en-US" altLang="zh-CN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 </a:t>
            </a:r>
            <a:r>
              <a:rPr lang="zh-CN" altLang="en-US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的人。</a:t>
            </a:r>
            <a:endParaRPr lang="zh-CN" altLang="en-US" sz="3000" b="1"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6520" y="3869373"/>
            <a:ext cx="898969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人们对我有多尊重呢？我还是先问问宙斯的价格。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66520" y="4422775"/>
            <a:ext cx="976947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宙斯看来也不过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我在人间得到的尊重一定高于他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再问问赫拉的雕像。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66520" y="5437505"/>
            <a:ext cx="95853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③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什么？！添头！我是商人的庇护神啊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为什么会这样？ 真是自讨没趣啊！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50005" y="3181350"/>
            <a:ext cx="79108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爱慕虚荣、自命不凡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sym typeface="微软雅黑" panose="020B0503020204020204" charset="-122"/>
              </a:rPr>
              <a:t>妄自尊大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sym typeface="微软雅黑" panose="020B0503020204020204" charset="-122"/>
              </a:rPr>
              <a:t>、自高自大</a:t>
            </a:r>
            <a:endParaRPr lang="zh-CN" altLang="en-US" sz="2800" b="1">
              <a:solidFill>
                <a:srgbClr val="FF0000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 descr="中国教育出版网"/>
          <p:cNvSpPr txBox="1">
            <a:spLocks noChangeArrowheads="1"/>
          </p:cNvSpPr>
          <p:nvPr/>
        </p:nvSpPr>
        <p:spPr bwMode="auto">
          <a:xfrm>
            <a:off x="849630" y="1395730"/>
            <a:ext cx="104159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3.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如何理解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赫耳墨斯</a:t>
            </a:r>
            <a:r>
              <a:rPr lang="zh-CN" sz="3200" b="1" dirty="0" smtClean="0">
                <a:effectLst/>
                <a:latin typeface="宋体" panose="02010600030101010101" pitchFamily="2" charset="-122"/>
              </a:rPr>
              <a:t>的三次发问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通过这三次发问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你觉得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赫尔墨斯到底关心的是什么？</a:t>
            </a:r>
            <a:endParaRPr lang="zh-CN" altLang="en-US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36866" name="Text Box 2" descr="中国教育出版网"/>
          <p:cNvSpPr txBox="1">
            <a:spLocks noChangeArrowheads="1"/>
          </p:cNvSpPr>
          <p:nvPr/>
        </p:nvSpPr>
        <p:spPr bwMode="auto">
          <a:xfrm>
            <a:off x="849630" y="2472055"/>
            <a:ext cx="987869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000" b="1" dirty="0" smtClean="0">
                <a:solidFill>
                  <a:srgbClr val="112CD3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三次发问</a:t>
            </a:r>
            <a:r>
              <a:rPr lang="en-US" altLang="zh-CN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由平静到笑</a:t>
            </a:r>
            <a:r>
              <a:rPr lang="en-US" altLang="zh-CN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显示出赫尔墨斯的心理变化。其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爱慕虚荣、自高自大</a:t>
            </a:r>
            <a:r>
              <a:rPr lang="zh-CN" altLang="en-US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的嘴脸跃然纸上。从中可以发现赫尔墨斯所关心的不是造福人类</a:t>
            </a:r>
            <a:r>
              <a:rPr lang="en-US" altLang="zh-CN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而是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自己的身价和荣誉</a:t>
            </a:r>
            <a:r>
              <a:rPr lang="zh-CN" altLang="en-US" sz="3000" b="1" dirty="0" smtClean="0">
                <a:solidFill>
                  <a:srgbClr val="112CD3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000" b="1" dirty="0">
              <a:solidFill>
                <a:schemeClr val="accent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8810" y="939800"/>
            <a:ext cx="11071225" cy="977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《蚊子和狮子》两次写到蚊子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吹喇叭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将蚊子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嗡嗡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叫的形象拟人化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,结合加点词,体会蚊子两次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吹喇叭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不同的心理。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8810" y="1950085"/>
            <a:ext cx="11213465" cy="1229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蚊子吹着喇叭冲过去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专咬狮子鼻子周围没有毛的地方。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蚊子战胜了狮子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又吹起喇叭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唱着凯歌飞走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却被蜘蛛网粘住了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483" name="矩形 22540"/>
          <p:cNvSpPr/>
          <p:nvPr/>
        </p:nvSpPr>
        <p:spPr>
          <a:xfrm>
            <a:off x="4456113" y="223139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5889308" y="288607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492" name="矩形 22540"/>
          <p:cNvSpPr/>
          <p:nvPr/>
        </p:nvSpPr>
        <p:spPr>
          <a:xfrm>
            <a:off x="3116580" y="2231073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10342245" y="288575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789940" y="3213100"/>
            <a:ext cx="1073785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第一次吹喇叭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蚊子吹响了进军的号角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充满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自信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面对强敌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勇敢无畏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并且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善用智谋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以己之长攻彼之短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取得了胜利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789940" y="4367530"/>
            <a:ext cx="108172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第二次吹喇叭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蚊子在战胜强敌后高唱凯歌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骄傲自满和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得意忘形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自我膨胀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落入了蛛网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7100" y="3013075"/>
            <a:ext cx="7042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蚊子为什么敢于向强大的狮子挑战？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36" name="Text Box 16" descr="中国教育出版网"/>
          <p:cNvSpPr txBox="1">
            <a:spLocks noChangeArrowheads="1"/>
          </p:cNvSpPr>
          <p:nvPr/>
        </p:nvSpPr>
        <p:spPr bwMode="auto">
          <a:xfrm>
            <a:off x="1019810" y="1566545"/>
            <a:ext cx="10151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狮子善于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审时度势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以己之长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攻敌所短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rgbClr val="112CD3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Text Box 16" descr="中国教育出版网"/>
          <p:cNvSpPr txBox="1">
            <a:spLocks noChangeArrowheads="1"/>
          </p:cNvSpPr>
          <p:nvPr/>
        </p:nvSpPr>
        <p:spPr bwMode="auto">
          <a:xfrm>
            <a:off x="1019810" y="2150110"/>
            <a:ext cx="10151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蚊子在战胜狮子后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得意忘形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自投罗网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rgbClr val="112CD3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4705" y="596900"/>
            <a:ext cx="105625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弱小的蚊子能战胜强大的狮子却又败给蜘蛛的原因各是什么？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 Box 16" descr="中国教育出版网"/>
          <p:cNvSpPr txBox="1">
            <a:spLocks noChangeArrowheads="1"/>
          </p:cNvSpPr>
          <p:nvPr/>
        </p:nvSpPr>
        <p:spPr bwMode="auto">
          <a:xfrm>
            <a:off x="1019810" y="3596640"/>
            <a:ext cx="1015174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蚊子</a:t>
            </a:r>
            <a:r>
              <a:rPr lang="zh-CN" sz="3000" b="1" dirty="0">
                <a:solidFill>
                  <a:srgbClr val="FF3300"/>
                </a:solidFill>
                <a:latin typeface="宋体" panose="02010600030101010101" pitchFamily="2" charset="-122"/>
              </a:rPr>
              <a:t>能知己知彼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经过深思熟虑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它看出对方的力量在于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用爪子抓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牙齿咬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但它会飞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rgbClr val="112CD3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Text Box 16" descr="中国教育出版网"/>
          <p:cNvSpPr txBox="1">
            <a:spLocks noChangeArrowheads="1"/>
          </p:cNvSpPr>
          <p:nvPr/>
        </p:nvSpPr>
        <p:spPr bwMode="auto">
          <a:xfrm>
            <a:off x="1020445" y="4737735"/>
            <a:ext cx="102933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蚊子</a:t>
            </a:r>
            <a:r>
              <a:rPr lang="zh-CN" sz="3000" b="1" dirty="0">
                <a:solidFill>
                  <a:srgbClr val="FF3300"/>
                </a:solidFill>
                <a:latin typeface="宋体" panose="02010600030101010101" pitchFamily="2" charset="-122"/>
              </a:rPr>
              <a:t>能扬长避短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对方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鼻子周围没有毛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这是它最合适的攻击点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又是自身最安全的对方。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以我之长攻敌之短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结果自然是蚊子战胜了狮子。</a:t>
            </a:r>
            <a:endParaRPr lang="zh-CN" altLang="en-US" sz="3200" b="1" dirty="0" smtClean="0">
              <a:solidFill>
                <a:srgbClr val="112CD3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 descr="中国教育出版网"/>
          <p:cNvSpPr txBox="1">
            <a:spLocks noChangeArrowheads="1"/>
          </p:cNvSpPr>
          <p:nvPr/>
        </p:nvSpPr>
        <p:spPr bwMode="auto">
          <a:xfrm>
            <a:off x="1710268" y="1609726"/>
            <a:ext cx="82571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想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问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笑问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想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问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8" name="Text Box 8" descr="中国教育出版网"/>
          <p:cNvSpPr txBox="1">
            <a:spLocks noChangeArrowheads="1"/>
          </p:cNvSpPr>
          <p:nvPr/>
        </p:nvSpPr>
        <p:spPr bwMode="auto">
          <a:xfrm>
            <a:off x="3523675" y="3201110"/>
            <a:ext cx="417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爱慕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虚荣反而不被人重视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33" name="Line 13" descr="中国教育出版网"/>
          <p:cNvSpPr>
            <a:spLocks noChangeShapeType="1"/>
          </p:cNvSpPr>
          <p:nvPr/>
        </p:nvSpPr>
        <p:spPr bwMode="auto">
          <a:xfrm>
            <a:off x="5839037" y="2192973"/>
            <a:ext cx="0" cy="10080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Text Box 15" descr="中国教育出版网"/>
          <p:cNvSpPr txBox="1">
            <a:spLocks noChangeArrowheads="1"/>
          </p:cNvSpPr>
          <p:nvPr/>
        </p:nvSpPr>
        <p:spPr bwMode="auto">
          <a:xfrm>
            <a:off x="1816100" y="2193290"/>
            <a:ext cx="3251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心理描写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5136" name="Text Box 16" descr="中国教育出版网"/>
          <p:cNvSpPr txBox="1">
            <a:spLocks noChangeArrowheads="1"/>
          </p:cNvSpPr>
          <p:nvPr/>
        </p:nvSpPr>
        <p:spPr bwMode="auto">
          <a:xfrm>
            <a:off x="6002655" y="2225675"/>
            <a:ext cx="5384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语言、神态描写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137" name="Text Box 17" descr="中国教育出版网"/>
          <p:cNvSpPr txBox="1">
            <a:spLocks noChangeArrowheads="1"/>
          </p:cNvSpPr>
          <p:nvPr/>
        </p:nvSpPr>
        <p:spPr bwMode="auto">
          <a:xfrm>
            <a:off x="5281930" y="2220595"/>
            <a:ext cx="49085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反衬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3201" y="746443"/>
            <a:ext cx="2715899" cy="713740"/>
            <a:chOff x="2356" y="64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情节梳理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9155" name="Rectangle 3" descr="中国教育出版网"/>
          <p:cNvSpPr>
            <a:spLocks noChangeArrowheads="1"/>
          </p:cNvSpPr>
          <p:nvPr/>
        </p:nvSpPr>
        <p:spPr bwMode="auto">
          <a:xfrm>
            <a:off x="7788910" y="3201035"/>
            <a:ext cx="388239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告诉人们要谦虚</a:t>
            </a:r>
            <a:r>
              <a:rPr lang="en-US" altLang="zh-CN" sz="28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要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有自知之明</a:t>
            </a:r>
            <a:r>
              <a:rPr lang="en-US" altLang="zh-CN" sz="28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不能妄自尊大。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Text Box 5" descr="中国教育出版网"/>
          <p:cNvSpPr txBox="1">
            <a:spLocks noChangeArrowheads="1"/>
          </p:cNvSpPr>
          <p:nvPr/>
        </p:nvSpPr>
        <p:spPr bwMode="auto">
          <a:xfrm>
            <a:off x="1710055" y="4852670"/>
            <a:ext cx="22631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200" b="1" dirty="0">
                <a:latin typeface="宋体" panose="02010600030101010101" pitchFamily="2" charset="-122"/>
              </a:rPr>
              <a:t>蚊子和狮子</a:t>
            </a:r>
            <a:endParaRPr lang="zh-CN" sz="3200" b="1" dirty="0">
              <a:latin typeface="宋体" panose="02010600030101010101" pitchFamily="2" charset="-122"/>
            </a:endParaRPr>
          </a:p>
        </p:txBody>
      </p:sp>
      <p:sp>
        <p:nvSpPr>
          <p:cNvPr id="37896" name="AutoShape 8" descr="中国教育出版网"/>
          <p:cNvSpPr/>
          <p:nvPr/>
        </p:nvSpPr>
        <p:spPr bwMode="auto">
          <a:xfrm>
            <a:off x="3901440" y="4609465"/>
            <a:ext cx="179705" cy="1339215"/>
          </a:xfrm>
          <a:prstGeom prst="leftBrace">
            <a:avLst>
              <a:gd name="adj1" fmla="val 56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3195" y="5527040"/>
            <a:ext cx="46837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误撞蛛网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死亡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3195" y="4516755"/>
            <a:ext cx="5224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挑战狮子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胜利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167" name="AutoShape 23" descr="中国教育出版网"/>
          <p:cNvSpPr>
            <a:spLocks noChangeArrowheads="1"/>
          </p:cNvSpPr>
          <p:nvPr/>
        </p:nvSpPr>
        <p:spPr bwMode="auto">
          <a:xfrm>
            <a:off x="5772997" y="4732338"/>
            <a:ext cx="19304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chemeClr val="accent1"/>
          </a:solidFill>
          <a:ln w="3175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none" anchor="ctr"/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5" name="AutoShape 8" descr="中国教育出版网"/>
          <p:cNvSpPr/>
          <p:nvPr/>
        </p:nvSpPr>
        <p:spPr bwMode="auto">
          <a:xfrm flipH="1">
            <a:off x="8656955" y="4699635"/>
            <a:ext cx="144145" cy="1195070"/>
          </a:xfrm>
          <a:prstGeom prst="leftBrace">
            <a:avLst>
              <a:gd name="adj1" fmla="val 56827"/>
              <a:gd name="adj2" fmla="val 49149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宋体" panose="02010600030101010101" pitchFamily="2" charset="-122"/>
            </a:endParaRPr>
          </a:p>
        </p:txBody>
      </p:sp>
      <p:sp>
        <p:nvSpPr>
          <p:cNvPr id="6" name="AutoShape 23" descr="中国教育出版网"/>
          <p:cNvSpPr>
            <a:spLocks noChangeArrowheads="1"/>
          </p:cNvSpPr>
          <p:nvPr/>
        </p:nvSpPr>
        <p:spPr bwMode="auto">
          <a:xfrm>
            <a:off x="5771727" y="5741988"/>
            <a:ext cx="19304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chemeClr val="accent1"/>
          </a:solidFill>
          <a:ln w="3175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none" anchor="ctr"/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6153" name="Text Box 9" descr="中国教育出版网"/>
          <p:cNvSpPr txBox="1">
            <a:spLocks noChangeArrowheads="1"/>
          </p:cNvSpPr>
          <p:nvPr/>
        </p:nvSpPr>
        <p:spPr bwMode="auto">
          <a:xfrm>
            <a:off x="5771303" y="4282759"/>
            <a:ext cx="1612900" cy="103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知己知彼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扬长避短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159" name="Text Box 15" descr="中国教育出版网"/>
          <p:cNvSpPr txBox="1">
            <a:spLocks noChangeArrowheads="1"/>
          </p:cNvSpPr>
          <p:nvPr/>
        </p:nvSpPr>
        <p:spPr bwMode="auto">
          <a:xfrm>
            <a:off x="5771515" y="5321936"/>
            <a:ext cx="1612900" cy="103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骄傲自满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得意忘形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3" descr="中国教育出版网"/>
          <p:cNvSpPr>
            <a:spLocks noChangeArrowheads="1"/>
          </p:cNvSpPr>
          <p:nvPr/>
        </p:nvSpPr>
        <p:spPr bwMode="auto">
          <a:xfrm>
            <a:off x="8849360" y="5100320"/>
            <a:ext cx="17221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骄兵必败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8" grpId="0"/>
      <p:bldP spid="5133" grpId="0" bldLvl="0" animBg="1"/>
      <p:bldP spid="5135" grpId="0"/>
      <p:bldP spid="5136" grpId="0"/>
      <p:bldP spid="5137" grpId="0"/>
      <p:bldP spid="49155" grpId="0"/>
      <p:bldP spid="2" grpId="0"/>
      <p:bldP spid="37896" grpId="0" bldLvl="0" animBg="1"/>
      <p:bldP spid="3" grpId="0"/>
      <p:bldP spid="4" grpId="0"/>
      <p:bldP spid="6167" grpId="0" bldLvl="0" animBg="1"/>
      <p:bldP spid="5" grpId="0" bldLvl="0" animBg="1"/>
      <p:bldP spid="6" grpId="0" bldLvl="0" animBg="1"/>
      <p:bldP spid="6153" grpId="0"/>
      <p:bldP spid="6159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2579" y="2416465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85" y="59690"/>
            <a:ext cx="9907905" cy="669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5122" descr="中国教育出版网"/>
          <p:cNvSpPr>
            <a:spLocks noGrp="1" noChangeArrowheads="1"/>
          </p:cNvSpPr>
          <p:nvPr/>
        </p:nvSpPr>
        <p:spPr bwMode="auto">
          <a:xfrm>
            <a:off x="616356" y="1621523"/>
            <a:ext cx="10969629" cy="448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宋之丁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氏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，家无井而出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溉汲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，常一人居外。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其家穿井，告人曰</a:t>
            </a:r>
            <a:r>
              <a:rPr lang="zh-CN" altLang="en-US" sz="3200" b="1">
                <a:solidFill>
                  <a:schemeClr val="tx1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“吾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穿井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得一人。”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之者</a:t>
            </a:r>
            <a:r>
              <a:rPr lang="zh-CN" altLang="en-US" sz="3200" b="1">
                <a:solidFill>
                  <a:schemeClr val="tx1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丁氏穿井得一人。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之，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宋君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宋君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令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人问之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丁氏，丁氏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曰</a:t>
            </a:r>
            <a:r>
              <a:rPr lang="zh-CN" altLang="en-US" sz="3200" b="1">
                <a:solidFill>
                  <a:schemeClr val="tx1"/>
                </a:solidFill>
                <a:sym typeface="微软雅黑" panose="020B0503020204020204" charset="-122"/>
              </a:rPr>
              <a:t>:</a:t>
            </a:r>
            <a:endParaRPr lang="zh-CN" altLang="en-US" sz="3200" b="1">
              <a:solidFill>
                <a:schemeClr val="tx1"/>
              </a:solidFill>
              <a:sym typeface="微软雅黑" panose="020B0503020204020204" charset="-122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得一人之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，非得一人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井中也。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求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此，不若无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也。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spcBef>
                <a:spcPct val="50000"/>
              </a:spcBef>
            </a:pPr>
            <a:b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5" name="文本框 5124" descr="中国教育出版网"/>
          <p:cNvSpPr txBox="1">
            <a:spLocks noChangeArrowheads="1"/>
          </p:cNvSpPr>
          <p:nvPr/>
        </p:nvSpPr>
        <p:spPr bwMode="auto">
          <a:xfrm>
            <a:off x="4507230" y="1592580"/>
            <a:ext cx="22815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浇灌、灌溉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文本框 5125" descr="中国教育出版网"/>
          <p:cNvSpPr txBox="1">
            <a:spLocks noChangeArrowheads="1"/>
          </p:cNvSpPr>
          <p:nvPr/>
        </p:nvSpPr>
        <p:spPr bwMode="auto">
          <a:xfrm>
            <a:off x="9030630" y="1592667"/>
            <a:ext cx="143933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等到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8" name="文本框 5127" descr="中国教育出版网"/>
          <p:cNvSpPr txBox="1">
            <a:spLocks noChangeArrowheads="1"/>
          </p:cNvSpPr>
          <p:nvPr/>
        </p:nvSpPr>
        <p:spPr bwMode="auto">
          <a:xfrm>
            <a:off x="5231765" y="584835"/>
            <a:ext cx="2016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挖掘、开凿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6357" y="393309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534956" y="3457623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听说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353865" y="3610061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讲述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4532" y="4462886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使听到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38521" y="3601060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被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0" name="文本框 7172" descr="中国教育出版网"/>
          <p:cNvSpPr txBox="1">
            <a:spLocks noChangeArrowheads="1"/>
          </p:cNvSpPr>
          <p:nvPr/>
        </p:nvSpPr>
        <p:spPr bwMode="auto">
          <a:xfrm>
            <a:off x="5808980" y="4389755"/>
            <a:ext cx="5740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派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文本框 7174" descr="中国教育出版网"/>
          <p:cNvSpPr txBox="1">
            <a:spLocks noChangeArrowheads="1"/>
          </p:cNvSpPr>
          <p:nvPr/>
        </p:nvSpPr>
        <p:spPr bwMode="auto">
          <a:xfrm>
            <a:off x="7452995" y="4389755"/>
            <a:ext cx="673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文本框 7177" descr="中国教育出版网"/>
          <p:cNvSpPr txBox="1">
            <a:spLocks noChangeArrowheads="1"/>
          </p:cNvSpPr>
          <p:nvPr/>
        </p:nvSpPr>
        <p:spPr bwMode="auto">
          <a:xfrm>
            <a:off x="9715500" y="3609340"/>
            <a:ext cx="9493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回答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文本框 7180" descr="中国教育出版网"/>
          <p:cNvSpPr txBox="1">
            <a:spLocks noChangeArrowheads="1"/>
          </p:cNvSpPr>
          <p:nvPr/>
        </p:nvSpPr>
        <p:spPr bwMode="auto">
          <a:xfrm>
            <a:off x="2369185" y="5516880"/>
            <a:ext cx="963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劳力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文本框 7181" descr="中国教育出版网"/>
          <p:cNvSpPr txBox="1">
            <a:spLocks noChangeArrowheads="1"/>
          </p:cNvSpPr>
          <p:nvPr/>
        </p:nvSpPr>
        <p:spPr bwMode="auto">
          <a:xfrm>
            <a:off x="4906010" y="5516880"/>
            <a:ext cx="628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 descr="中国教育出版网"/>
          <p:cNvSpPr txBox="1">
            <a:spLocks noChangeArrowheads="1"/>
          </p:cNvSpPr>
          <p:nvPr/>
        </p:nvSpPr>
        <p:spPr bwMode="auto">
          <a:xfrm>
            <a:off x="2590800" y="1649095"/>
            <a:ext cx="589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姓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 descr="中国教育出版网"/>
          <p:cNvSpPr txBox="1">
            <a:spLocks noChangeArrowheads="1"/>
          </p:cNvSpPr>
          <p:nvPr/>
        </p:nvSpPr>
        <p:spPr bwMode="auto">
          <a:xfrm>
            <a:off x="5937885" y="2440305"/>
            <a:ext cx="19996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从井里取水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5401" y="3457623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传播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7328535" y="5516880"/>
            <a:ext cx="9258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消息</a:t>
            </a:r>
            <a:endParaRPr lang="zh-CN" altLang="en-US" sz="2800" b="1" dirty="0">
              <a:solidFill>
                <a:srgbClr val="FF3300"/>
              </a:solidFill>
              <a:uFillTx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68326" y="4649518"/>
            <a:ext cx="9969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如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像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550206" y="446282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国都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0688262" y="5516986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知道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34660" y="99377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穿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井得一人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8" grpId="0"/>
      <p:bldP spid="2" grpId="0"/>
      <p:bldP spid="3" grpId="0"/>
      <p:bldP spid="4" grpId="0"/>
      <p:bldP spid="5" grpId="0"/>
      <p:bldP spid="30" grpId="0"/>
      <p:bldP spid="31" grpId="0"/>
      <p:bldP spid="32" grpId="0"/>
      <p:bldP spid="33" grpId="0"/>
      <p:bldP spid="34" grpId="0"/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2879" y="1412238"/>
            <a:ext cx="10477657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宋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国有一户姓丁的人家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家中没有井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需到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外面打水浇田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经常要有一个人住在外面。等到他家打了一口井之后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告诉别人说</a:t>
            </a:r>
            <a:r>
              <a:rPr lang="zh-CN" altLang="en-US" sz="3200" b="1">
                <a:solidFill>
                  <a:srgbClr val="0000FF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“我家打井得到了一个人</a:t>
            </a:r>
            <a:r>
              <a:rPr lang="zh-CN" altLang="en-US" sz="32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。”有人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听说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这件事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传播说</a:t>
            </a:r>
            <a:r>
              <a:rPr lang="zh-CN" altLang="en-US" sz="3200" b="1">
                <a:solidFill>
                  <a:srgbClr val="0000FF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“丁家打井挖出了一个人。”住在国都中的人都在讲述这件事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使宋国的国君知道这件事。宋国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国君派人向丁家询问这件事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丁家人回答说</a:t>
            </a:r>
            <a:r>
              <a:rPr lang="zh-CN" altLang="en-US" sz="3200" b="1">
                <a:solidFill>
                  <a:srgbClr val="0000FF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“得到一个人的</a:t>
            </a:r>
            <a:r>
              <a:rPr lang="zh-CN" altLang="en-US" sz="32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劳力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并不是从井中挖到了一个人来呀。” </a:t>
            </a:r>
            <a:r>
              <a:rPr lang="zh-CN" altLang="en-US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寻到的消息如此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还不如不知道。</a:t>
            </a:r>
            <a:endParaRPr lang="zh-CN" altLang="en-US" sz="32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326" y="748081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4330" y="1735462"/>
            <a:ext cx="10312371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寓言早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在我国春秋战国时代就已经产生。诸子百家著作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韩非子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中就有不少寓言故事流传下来。外国寓言作品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著名的有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古希腊的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伊索寓言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法国的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封丹寓言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俄国的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克雷洛夫寓言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等。拉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封丹、莱辛、克雷洛夫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等世界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文学史上著名的寓言大师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都为我们留下了独特的、不可缺少的精神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营养。下面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让我们共同走进寓言的世界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寓言四则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 descr="中国教育出版网"/>
          <p:cNvSpPr txBox="1">
            <a:spLocks noChangeArrowheads="1"/>
          </p:cNvSpPr>
          <p:nvPr/>
        </p:nvSpPr>
        <p:spPr bwMode="auto">
          <a:xfrm>
            <a:off x="950595" y="2468245"/>
            <a:ext cx="98786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sz="30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他家打井</a:t>
            </a:r>
            <a:r>
              <a:rPr 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省了一个劳动力</a:t>
            </a:r>
            <a:r>
              <a:rPr lang="zh-CN" altLang="en-US" sz="3000" b="1" dirty="0" smtClean="0">
                <a:solidFill>
                  <a:srgbClr val="112CD3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000" b="1" dirty="0">
              <a:solidFill>
                <a:schemeClr val="accent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219" name="Text Box 3" descr="中国教育出版网"/>
          <p:cNvSpPr txBox="1">
            <a:spLocks noChangeArrowheads="1"/>
          </p:cNvSpPr>
          <p:nvPr/>
        </p:nvSpPr>
        <p:spPr bwMode="auto">
          <a:xfrm>
            <a:off x="849630" y="1395730"/>
            <a:ext cx="97174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丁家穿井后告人曰</a:t>
            </a:r>
            <a:r>
              <a:rPr lang="zh-CN" altLang="en-US" sz="32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en-US" altLang="zh-CN" sz="3200" b="1" dirty="0" smtClean="0">
                <a:effectLst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effectLst/>
                <a:cs typeface="Arial" panose="020B0604020202020204" pitchFamily="34" charset="0"/>
              </a:rPr>
              <a:t>吾</a:t>
            </a:r>
            <a:r>
              <a:rPr lang="zh-CN" sz="3200" b="1" dirty="0" smtClean="0">
                <a:effectLst/>
                <a:latin typeface="宋体" panose="02010600030101010101" pitchFamily="2" charset="-122"/>
              </a:rPr>
              <a:t>穿井得一人。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这句话是什么意思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？</a:t>
            </a:r>
            <a:endParaRPr lang="zh-CN" altLang="en-US" sz="3200" dirty="0" smtClean="0">
              <a:effectLst/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804" y="405869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3" descr="中国教育出版网"/>
          <p:cNvSpPr txBox="1">
            <a:spLocks noChangeArrowheads="1"/>
          </p:cNvSpPr>
          <p:nvPr/>
        </p:nvSpPr>
        <p:spPr bwMode="auto">
          <a:xfrm>
            <a:off x="848360" y="3315335"/>
            <a:ext cx="103555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sz="3200" b="1" dirty="0" smtClean="0">
                <a:effectLst/>
                <a:cs typeface="Arial" panose="020B0604020202020204" pitchFamily="34" charset="0"/>
              </a:rPr>
              <a:t>你认为产生误传的关键一词</a:t>
            </a:r>
            <a:r>
              <a:rPr lang="zh-CN" sz="3200" b="1">
                <a:sym typeface="微软雅黑" panose="020B0503020204020204" charset="-122"/>
              </a:rPr>
              <a:t>是什么？为什么？</a:t>
            </a:r>
            <a:endParaRPr lang="zh-CN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5136" name="Text Box 16" descr="中国教育出版网"/>
          <p:cNvSpPr txBox="1">
            <a:spLocks noChangeArrowheads="1"/>
          </p:cNvSpPr>
          <p:nvPr/>
        </p:nvSpPr>
        <p:spPr bwMode="auto">
          <a:xfrm>
            <a:off x="849630" y="3898900"/>
            <a:ext cx="10151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sz="3000" b="1" dirty="0">
                <a:solidFill>
                  <a:srgbClr val="0000FF"/>
                </a:solidFill>
                <a:cs typeface="Arial" panose="020B0604020202020204" pitchFamily="34" charset="0"/>
              </a:rPr>
              <a:t>关键一词是</a:t>
            </a:r>
            <a:r>
              <a:rPr lang="en-US" altLang="zh-CN" sz="3000" b="1" dirty="0">
                <a:solidFill>
                  <a:srgbClr val="0000FF"/>
                </a:solidFill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cs typeface="Arial" panose="020B0604020202020204" pitchFamily="34" charset="0"/>
              </a:rPr>
              <a:t>人</a:t>
            </a:r>
            <a:r>
              <a:rPr lang="en-US" altLang="zh-CN" sz="3000" b="1" dirty="0">
                <a:solidFill>
                  <a:srgbClr val="0000FF"/>
                </a:solidFill>
                <a:cs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rgbClr val="112CD3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。因为</a:t>
            </a:r>
            <a:r>
              <a:rPr lang="en-US" altLang="zh-CN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人</a:t>
            </a:r>
            <a:r>
              <a:rPr lang="en-US" altLang="zh-CN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可指人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也可指劳动力。</a:t>
            </a:r>
            <a:endParaRPr lang="zh-CN" altLang="en-US" sz="3200" b="1" dirty="0" smtClean="0">
              <a:solidFill>
                <a:srgbClr val="0000FF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16" descr="中国教育出版网"/>
          <p:cNvSpPr txBox="1">
            <a:spLocks noChangeArrowheads="1"/>
          </p:cNvSpPr>
          <p:nvPr/>
        </p:nvSpPr>
        <p:spPr bwMode="auto">
          <a:xfrm>
            <a:off x="814070" y="4482465"/>
            <a:ext cx="1015174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丁家本意是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打井后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sz="30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节省一个劳动力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；话语传出后转变为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得到一人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513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 descr="中国教育出版网"/>
          <p:cNvSpPr txBox="1">
            <a:spLocks noChangeArrowheads="1"/>
          </p:cNvSpPr>
          <p:nvPr/>
        </p:nvSpPr>
        <p:spPr bwMode="auto">
          <a:xfrm>
            <a:off x="1021715" y="1310005"/>
            <a:ext cx="98786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sz="30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因为</a:t>
            </a:r>
            <a:r>
              <a:rPr 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事件很蹊跷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富有神奇色彩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加之流传很广泛</a:t>
            </a:r>
            <a:r>
              <a:rPr lang="zh-CN" altLang="en-US" sz="3000" b="1" dirty="0" smtClean="0">
                <a:solidFill>
                  <a:srgbClr val="112CD3"/>
                </a:solidFill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000" b="1" dirty="0">
              <a:solidFill>
                <a:schemeClr val="accent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219" name="Text Box 3" descr="中国教育出版网"/>
          <p:cNvSpPr txBox="1">
            <a:spLocks noChangeArrowheads="1"/>
          </p:cNvSpPr>
          <p:nvPr/>
        </p:nvSpPr>
        <p:spPr bwMode="auto">
          <a:xfrm>
            <a:off x="849630" y="828040"/>
            <a:ext cx="9717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3.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为</a:t>
            </a:r>
            <a:r>
              <a:rPr 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什么这个谣言会传到国君耳中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？</a:t>
            </a:r>
            <a:endParaRPr lang="zh-CN" altLang="en-US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2" name="Text Box 3" descr="中国教育出版网"/>
          <p:cNvSpPr txBox="1">
            <a:spLocks noChangeArrowheads="1"/>
          </p:cNvSpPr>
          <p:nvPr/>
        </p:nvSpPr>
        <p:spPr bwMode="auto">
          <a:xfrm>
            <a:off x="918210" y="1955165"/>
            <a:ext cx="103555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4.</a:t>
            </a:r>
            <a:r>
              <a:rPr lang="zh-CN" sz="3200" b="1" dirty="0" smtClean="0">
                <a:effectLst/>
                <a:cs typeface="Arial" panose="020B0604020202020204" pitchFamily="34" charset="0"/>
              </a:rPr>
              <a:t>这位国君的做法说明了</a:t>
            </a:r>
            <a:r>
              <a:rPr lang="zh-CN" sz="3200" b="1">
                <a:sym typeface="微软雅黑" panose="020B0503020204020204" charset="-122"/>
              </a:rPr>
              <a:t>什么？</a:t>
            </a:r>
            <a:endParaRPr lang="zh-CN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5136" name="Text Box 16" descr="中国教育出版网"/>
          <p:cNvSpPr txBox="1">
            <a:spLocks noChangeArrowheads="1"/>
          </p:cNvSpPr>
          <p:nvPr/>
        </p:nvSpPr>
        <p:spPr bwMode="auto">
          <a:xfrm>
            <a:off x="1021715" y="2538730"/>
            <a:ext cx="10151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sz="3000" b="1" dirty="0">
                <a:solidFill>
                  <a:srgbClr val="FF0000"/>
                </a:solidFill>
                <a:cs typeface="Arial" panose="020B0604020202020204" pitchFamily="34" charset="0"/>
              </a:rPr>
              <a:t>调查研究是获得真理的唯一途径</a:t>
            </a:r>
            <a:r>
              <a:rPr lang="zh-CN" altLang="en-US" sz="3200" b="1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3" descr="中国教育出版网"/>
          <p:cNvSpPr txBox="1">
            <a:spLocks noChangeArrowheads="1"/>
          </p:cNvSpPr>
          <p:nvPr/>
        </p:nvSpPr>
        <p:spPr bwMode="auto">
          <a:xfrm>
            <a:off x="849630" y="3243580"/>
            <a:ext cx="1076071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5.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请分别从丁氏的角度和传之者的角度说说我们应该汲取</a:t>
            </a:r>
            <a:r>
              <a:rPr lang="zh-CN" sz="3200" b="1">
                <a:sym typeface="微软雅黑" panose="020B0503020204020204" charset="-122"/>
              </a:rPr>
              <a:t>什么教训？</a:t>
            </a:r>
            <a:endParaRPr lang="zh-CN" sz="3200" dirty="0" smtClean="0">
              <a:effectLst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49630" y="4249420"/>
            <a:ext cx="10514965" cy="1614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800" b="1"/>
              <a:t>       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丁氏</a:t>
            </a:r>
            <a:r>
              <a:rPr lang="zh-CN" altLang="en-US" sz="30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在交际中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语言的表达很重要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必须做到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表述准确清晰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避免误会和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歧义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闻而传之者</a:t>
            </a:r>
            <a:r>
              <a:rPr lang="zh-CN" altLang="en-US" sz="3000" b="1">
                <a:solidFill>
                  <a:srgbClr val="112CD3"/>
                </a:solidFill>
                <a:sym typeface="微软雅黑" panose="020B0503020204020204" charset="-122"/>
              </a:rPr>
              <a:t>: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不要轻信传闻</a:t>
            </a:r>
            <a:r>
              <a:rPr lang="en-US" altLang="zh-CN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更</a:t>
            </a:r>
            <a:r>
              <a:rPr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不要传播未经调查</a:t>
            </a:r>
            <a:r>
              <a:rPr lang="zh-CN"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研究</a:t>
            </a:r>
            <a:r>
              <a:rPr sz="3000" b="1">
                <a:solidFill>
                  <a:srgbClr val="FF33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的话</a:t>
            </a: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51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8200" descr="中国教育出版网"/>
          <p:cNvSpPr txBox="1">
            <a:spLocks noChangeArrowheads="1"/>
          </p:cNvSpPr>
          <p:nvPr/>
        </p:nvSpPr>
        <p:spPr bwMode="auto">
          <a:xfrm>
            <a:off x="937895" y="1646555"/>
            <a:ext cx="1060958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现实生活中有没有类似</a:t>
            </a:r>
            <a:r>
              <a:rPr lang="en-US" altLang="zh-CN" sz="3200" b="1" dirty="0"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穿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井得一人</a:t>
            </a:r>
            <a:r>
              <a:rPr lang="en-US" altLang="zh-CN" sz="3200" b="1" dirty="0"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cs typeface="Arial" panose="020B0604020202020204" pitchFamily="34" charset="0"/>
              </a:rPr>
              <a:t>这样的情况</a:t>
            </a:r>
            <a:r>
              <a:rPr lang="zh-CN" altLang="en-US" sz="3200" b="1" dirty="0">
                <a:latin typeface="Times New Roman" panose="02020603050405020304" pitchFamily="18" charset="0"/>
              </a:rPr>
              <a:t>？如果有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我们应该怎样对待？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7021" y="38989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深入探究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11580" y="2842260"/>
            <a:ext cx="10061575" cy="1173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对待传闻应采取调查研究的审慎的态度、去伪存真的求实精神</a:t>
            </a:r>
            <a:r>
              <a:rPr lang="zh-CN" altLang="en-US" sz="32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不要轻信、不能盲从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更不能以讹传讹</a:t>
            </a:r>
            <a:r>
              <a:rPr lang="zh-CN" altLang="en-US" sz="32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5490" y="388572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32460" y="1626870"/>
            <a:ext cx="11049000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穿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井得一人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选自《吕氏春秋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慎行论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察传》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“察传”就是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明察传闻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之意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。这则寓言通过一个笑话告诫人们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对于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道听途说的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传闻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、传言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一定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要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详查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弄懂其真意、真相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不要轻信、轻传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否则容易陷入误区。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文本框 1"/>
          <p:cNvSpPr txBox="1">
            <a:spLocks noChangeArrowheads="1"/>
          </p:cNvSpPr>
          <p:nvPr/>
        </p:nvSpPr>
        <p:spPr bwMode="auto">
          <a:xfrm>
            <a:off x="798830" y="2370455"/>
            <a:ext cx="1517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穿井得一人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1299" name="左大括号 3"/>
          <p:cNvSpPr/>
          <p:nvPr/>
        </p:nvSpPr>
        <p:spPr bwMode="auto">
          <a:xfrm>
            <a:off x="2199640" y="2092325"/>
            <a:ext cx="116840" cy="2096135"/>
          </a:xfrm>
          <a:prstGeom prst="leftBrace">
            <a:avLst>
              <a:gd name="adj1" fmla="val 10469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3" name="文本框 6"/>
          <p:cNvSpPr txBox="1">
            <a:spLocks noChangeArrowheads="1"/>
          </p:cNvSpPr>
          <p:nvPr/>
        </p:nvSpPr>
        <p:spPr bwMode="auto">
          <a:xfrm>
            <a:off x="2256155" y="2021840"/>
            <a:ext cx="7104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zh-CN" altLang="en-US" sz="3200" b="1">
                <a:solidFill>
                  <a:schemeClr val="tx1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丁家挖井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告人：穿井得一人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7" name="左大括号 11"/>
          <p:cNvSpPr/>
          <p:nvPr/>
        </p:nvSpPr>
        <p:spPr bwMode="auto">
          <a:xfrm flipH="1">
            <a:off x="8964930" y="2138680"/>
            <a:ext cx="132715" cy="1800225"/>
          </a:xfrm>
          <a:prstGeom prst="leftBrace">
            <a:avLst>
              <a:gd name="adj1" fmla="val 104382"/>
              <a:gd name="adj2" fmla="val 4931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8" name="文本框 13"/>
          <p:cNvSpPr txBox="1">
            <a:spLocks noChangeArrowheads="1"/>
          </p:cNvSpPr>
          <p:nvPr/>
        </p:nvSpPr>
        <p:spPr bwMode="auto">
          <a:xfrm>
            <a:off x="9097645" y="2370455"/>
            <a:ext cx="240411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不轻信传言</a:t>
            </a:r>
            <a:endParaRPr lang="zh-CN" altLang="en-US" sz="32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不以讹传讹</a:t>
            </a:r>
            <a:endParaRPr lang="zh-CN" altLang="en-US" sz="32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要调查研究</a:t>
            </a:r>
            <a:endParaRPr lang="zh-CN" altLang="en-US" sz="3200" b="1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057" y="513562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内容梳理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2256155" y="2919730"/>
            <a:ext cx="5677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误传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丁家打井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挖出一人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256155" y="3817620"/>
            <a:ext cx="7104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真相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挖井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得到了一劳力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2006" y="2416465"/>
            <a:ext cx="32435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2" descr="中国教育出版网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609" y="937484"/>
            <a:ext cx="5666316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1" descr="中国教育出版网"/>
          <p:cNvSpPr txBox="1">
            <a:spLocks noChangeArrowheads="1"/>
          </p:cNvSpPr>
          <p:nvPr/>
        </p:nvSpPr>
        <p:spPr bwMode="auto">
          <a:xfrm>
            <a:off x="2211453" y="2146637"/>
            <a:ext cx="677108" cy="274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杞人忧天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 descr="中国教育出版网"/>
          <p:cNvSpPr txBox="1">
            <a:spLocks noChangeArrowheads="1"/>
          </p:cNvSpPr>
          <p:nvPr/>
        </p:nvSpPr>
        <p:spPr bwMode="auto">
          <a:xfrm>
            <a:off x="903766" y="2053144"/>
            <a:ext cx="10398641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杞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国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有人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忧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天地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崩坠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，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身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亡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所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寄，废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寝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食者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。  </a:t>
            </a:r>
            <a:endParaRPr lang="en-US" altLang="zh-CN" sz="3200" b="1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有忧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彼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之所忧者，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往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晓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之，曰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天，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积气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耳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，亡处亡气。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屈伸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呼吸，终日在天中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行止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奈何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忧崩坠乎？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8" name="Text Box 13" descr="中国教育出版网"/>
          <p:cNvSpPr txBox="1">
            <a:spLocks noChangeArrowheads="1"/>
          </p:cNvSpPr>
          <p:nvPr/>
        </p:nvSpPr>
        <p:spPr bwMode="auto">
          <a:xfrm>
            <a:off x="3790951" y="524693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b="1">
              <a:latin typeface="Times New Roman" panose="02020603050405020304" pitchFamily="18" charset="0"/>
            </a:endParaRPr>
          </a:p>
        </p:txBody>
      </p:sp>
      <p:sp>
        <p:nvSpPr>
          <p:cNvPr id="8206" name="Text Box 14" descr="中国教育出版网"/>
          <p:cNvSpPr txBox="1">
            <a:spLocks noChangeArrowheads="1"/>
          </p:cNvSpPr>
          <p:nvPr/>
        </p:nvSpPr>
        <p:spPr bwMode="auto">
          <a:xfrm>
            <a:off x="3300095" y="2886710"/>
            <a:ext cx="10445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担忧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7" name="Text Box 15" descr="中国教育出版网"/>
          <p:cNvSpPr txBox="1">
            <a:spLocks noChangeArrowheads="1"/>
          </p:cNvSpPr>
          <p:nvPr/>
        </p:nvSpPr>
        <p:spPr bwMode="auto">
          <a:xfrm>
            <a:off x="4344035" y="2052955"/>
            <a:ext cx="17246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崩塌坠落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16342" y="530158"/>
            <a:ext cx="2715899" cy="713740"/>
            <a:chOff x="2356" y="64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068290" y="2052827"/>
            <a:ext cx="20675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无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”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没有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3504" y="3868298"/>
            <a:ext cx="55494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3675" y="383824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于是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61953" y="387888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开导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34769" y="3045689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罢了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43180" y="2882099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睡觉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77093" y="3878302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聚集的气体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4143" y="4882014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8940" y="4871256"/>
            <a:ext cx="2687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四肢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弯曲伸展</a:t>
            </a:r>
            <a:endParaRPr lang="zh-CN" altLang="en-US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27264" y="4881938"/>
            <a:ext cx="17119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动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活动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79885" y="4911856"/>
            <a:ext cx="20694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何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为什么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/>
      <p:bldP spid="8207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 descr="中国教育出版网"/>
          <p:cNvSpPr txBox="1">
            <a:spLocks noChangeArrowheads="1"/>
          </p:cNvSpPr>
          <p:nvPr/>
        </p:nvSpPr>
        <p:spPr bwMode="auto">
          <a:xfrm>
            <a:off x="600108" y="1094001"/>
            <a:ext cx="1065530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其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人曰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天果积气，日月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Times New Roman" panose="02020603050405020304" pitchFamily="18" charset="0"/>
              </a:rPr>
              <a:t>星宿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，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不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Times New Roman" panose="02020603050405020304" pitchFamily="18" charset="0"/>
              </a:rPr>
              <a:t>当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坠</a:t>
            </a:r>
            <a:r>
              <a:rPr lang="zh-CN" altLang="en-US" sz="3200" b="1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耶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？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b="1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晓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之者曰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日月星宿，亦积气中之有光耀者，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Times New Roman" panose="02020603050405020304" pitchFamily="18" charset="0"/>
              </a:rPr>
              <a:t>只使</a:t>
            </a:r>
            <a:r>
              <a:rPr lang="zh-CN" altLang="en-US" sz="3200" b="1" dirty="0">
                <a:effectLst/>
                <a:latin typeface="Times New Roman" panose="02020603050405020304" pitchFamily="18" charset="0"/>
              </a:rPr>
              <a:t>坠，亦不能有所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Times New Roman" panose="02020603050405020304" pitchFamily="18" charset="0"/>
              </a:rPr>
              <a:t>中伤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b="1" dirty="0" smtClean="0">
              <a:effectLst/>
              <a:latin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人曰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奈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地坏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b="1" dirty="0" smtClean="0">
                <a:effectLst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1" name="Rectangle 11" descr="中国教育出版网"/>
          <p:cNvSpPr>
            <a:spLocks noChangeArrowheads="1"/>
          </p:cNvSpPr>
          <p:nvPr/>
        </p:nvSpPr>
        <p:spPr bwMode="auto">
          <a:xfrm>
            <a:off x="642441" y="3888035"/>
            <a:ext cx="1061296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57" name="Text Box 17" descr="中国教育出版网"/>
          <p:cNvSpPr txBox="1">
            <a:spLocks noChangeArrowheads="1"/>
          </p:cNvSpPr>
          <p:nvPr/>
        </p:nvSpPr>
        <p:spPr bwMode="auto">
          <a:xfrm>
            <a:off x="9642135" y="2936322"/>
            <a:ext cx="209242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纵使</a:t>
            </a:r>
            <a:r>
              <a:rPr sz="28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0387" y="1908927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泛指星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辰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07880" y="1908888"/>
            <a:ext cx="2426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反问语气词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吗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0269" y="384678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伤害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4687" y="4899279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拿</a:t>
            </a:r>
            <a:r>
              <a:rPr lang="en-US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怎么办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30842" y="109422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应当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/>
      <p:bldP spid="2" grpId="0"/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 descr="中国教育出版网"/>
          <p:cNvSpPr>
            <a:spLocks noChangeArrowheads="1"/>
          </p:cNvSpPr>
          <p:nvPr/>
        </p:nvSpPr>
        <p:spPr bwMode="auto">
          <a:xfrm>
            <a:off x="619156" y="1967170"/>
            <a:ext cx="10659533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Rectangle 5" descr="中国教育出版网"/>
          <p:cNvSpPr>
            <a:spLocks noChangeArrowheads="1"/>
          </p:cNvSpPr>
          <p:nvPr/>
        </p:nvSpPr>
        <p:spPr bwMode="auto">
          <a:xfrm>
            <a:off x="1115538" y="1107824"/>
            <a:ext cx="966676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晓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之者曰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地，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积块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耳，充塞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，亡处亡块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若</a:t>
            </a:r>
            <a:r>
              <a:rPr lang="zh-CN" altLang="en-US" sz="32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躇步跐蹈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，终日在地上行止，奈何忧其坏？</a:t>
            </a:r>
            <a:r>
              <a:rPr lang="zh-CN" altLang="en-US" sz="3200" b="1" dirty="0" smtClean="0">
                <a:effectLst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其人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舍然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大喜，晓之者亦舍然大喜。 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2961" y="2143180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积聚的土块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3015" y="2089389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四方</a:t>
            </a:r>
            <a:endParaRPr lang="zh-CN" altLang="en-US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5148" y="3373213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踩、踏</a:t>
            </a:r>
            <a:endParaRPr lang="zh-CN" altLang="en-US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6247" y="4662643"/>
            <a:ext cx="64052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消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除疑虑的样子。舍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同“释”</a:t>
            </a: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解除、消</a:t>
            </a:r>
            <a:r>
              <a:rPr lang="zh-CN" altLang="en-US" sz="24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除</a:t>
            </a:r>
            <a:endParaRPr lang="zh-CN" altLang="en-US" sz="24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105" descr="中国教育出版网"/>
          <p:cNvSpPr txBox="1">
            <a:spLocks noChangeArrowheads="1"/>
          </p:cNvSpPr>
          <p:nvPr/>
        </p:nvSpPr>
        <p:spPr bwMode="auto">
          <a:xfrm>
            <a:off x="540385" y="1631950"/>
            <a:ext cx="1118362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了解寓言的特点及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伊索寓言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吕氏春秋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列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子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的有关文学常识。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添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头、溉汲、闻、亡、若，中伤、舍然”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等词语的意义和用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法；积累常见的文言词语。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3.揣摩寓言故事巧妙、合理的想象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通过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分析寓言故事的情节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领悟其中所蕴含的道理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体会寓言通过对话描写刻画人物形象的方法。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联系生活实际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深入理解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寓意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培养健全人格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辩证看待问题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5185" y="594995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descr="中国教育出版网"/>
          <p:cNvSpPr>
            <a:spLocks noGrp="1" noChangeArrowheads="1"/>
          </p:cNvSpPr>
          <p:nvPr/>
        </p:nvSpPr>
        <p:spPr bwMode="auto">
          <a:xfrm>
            <a:off x="155575" y="905510"/>
            <a:ext cx="11824335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杞国有一个人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担心天会坠落下来、地会崩塌下去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自己没有地方依托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2800" b="1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因此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睡不着觉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吃不下饭。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又有一个人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看到这个人这样担心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又为这个人担忧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于是前去开导他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2800" b="1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说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天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是聚积在一起的气体罢了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没有什么地方没有气。你一屈一伸、一呼一吸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整天都在天中活动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为什么担忧天会坠落呢？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那人说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假如天果真是聚积在一起的气体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日月星辰不就会坠落了吗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开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导他的人说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日月星辰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也只是聚积在一起的有光的气体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即使坠落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也不会击中、打伤人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那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人说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地塌了怎么办呢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开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导者说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大地是聚积在一起的土块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四处都塞满了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没有地方没有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土块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你整天踩踏着它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整天在地上行走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为什么要担心它会崩塌呢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？</a:t>
            </a:r>
            <a:r>
              <a:rPr lang="zh-CN" altLang="en-US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那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人放下心来十分高兴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开导他的人也放下心来非常高兴。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01000"/>
              </a:lnSpc>
              <a:buSzPct val="90000"/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511241" y="317336"/>
            <a:ext cx="2207684" cy="588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01000"/>
              </a:lnSpc>
              <a:buSzPct val="90000"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译文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en-US" altLang="zh-CN"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5" name="矩形 3"/>
          <p:cNvSpPr/>
          <p:nvPr/>
        </p:nvSpPr>
        <p:spPr>
          <a:xfrm>
            <a:off x="5282565" y="437515"/>
            <a:ext cx="669353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所寄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然大喜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7402830" y="518160"/>
            <a:ext cx="2239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同“无”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没有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7960360" y="1040130"/>
            <a:ext cx="3363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同“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解除、消除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3712528" y="63976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  <a:endParaRPr lang="zh-CN" altLang="en-US" sz="32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4" name="Rectangle 4"/>
          <p:cNvSpPr/>
          <p:nvPr/>
        </p:nvSpPr>
        <p:spPr>
          <a:xfrm>
            <a:off x="1869758" y="1885633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Text Box 26"/>
          <p:cNvSpPr txBox="1"/>
          <p:nvPr/>
        </p:nvSpPr>
        <p:spPr>
          <a:xfrm>
            <a:off x="1786255" y="4427855"/>
            <a:ext cx="1303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奈何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2" name="左大括号 13"/>
          <p:cNvSpPr/>
          <p:nvPr/>
        </p:nvSpPr>
        <p:spPr>
          <a:xfrm>
            <a:off x="2708275" y="4236085"/>
            <a:ext cx="135255" cy="902970"/>
          </a:xfrm>
          <a:prstGeom prst="leftBrace">
            <a:avLst>
              <a:gd name="adj1" fmla="val 609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Text Box 14"/>
          <p:cNvSpPr txBox="1"/>
          <p:nvPr/>
        </p:nvSpPr>
        <p:spPr>
          <a:xfrm>
            <a:off x="2842895" y="4124960"/>
            <a:ext cx="577278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忧崩坠乎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（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            ）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Text Box 18"/>
          <p:cNvSpPr txBox="1"/>
          <p:nvPr/>
        </p:nvSpPr>
        <p:spPr>
          <a:xfrm>
            <a:off x="5440045" y="4230370"/>
            <a:ext cx="1454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20"/>
          <p:cNvSpPr txBox="1"/>
          <p:nvPr/>
        </p:nvSpPr>
        <p:spPr>
          <a:xfrm>
            <a:off x="4853940" y="4752340"/>
            <a:ext cx="2821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拿</a:t>
            </a:r>
            <a:r>
              <a:rPr lang="en-US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办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26"/>
          <p:cNvSpPr txBox="1"/>
          <p:nvPr/>
        </p:nvSpPr>
        <p:spPr>
          <a:xfrm>
            <a:off x="2162810" y="5819140"/>
            <a:ext cx="638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2757805" y="5628640"/>
            <a:ext cx="135255" cy="902970"/>
          </a:xfrm>
          <a:prstGeom prst="leftBrace">
            <a:avLst>
              <a:gd name="adj1" fmla="val 609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Text Box 14"/>
          <p:cNvSpPr txBox="1"/>
          <p:nvPr/>
        </p:nvSpPr>
        <p:spPr>
          <a:xfrm>
            <a:off x="2842895" y="5474653"/>
            <a:ext cx="6292850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然大喜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（                 ）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太丘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去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）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4725035" y="5553710"/>
            <a:ext cx="3363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同“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解除、消除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3503" name="Text Box 18"/>
          <p:cNvSpPr txBox="1"/>
          <p:nvPr/>
        </p:nvSpPr>
        <p:spPr>
          <a:xfrm>
            <a:off x="5193030" y="6163945"/>
            <a:ext cx="97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舍弃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2757805" y="2472055"/>
            <a:ext cx="505015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1" latinLnBrk="0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屈伸呼吸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（        ）</a:t>
            </a:r>
            <a:endParaRPr lang="zh-CN" altLang="en-US" sz="28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（        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26"/>
          <p:cNvSpPr txBox="1"/>
          <p:nvPr/>
        </p:nvSpPr>
        <p:spPr>
          <a:xfrm>
            <a:off x="2162810" y="2788920"/>
            <a:ext cx="638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13"/>
          <p:cNvSpPr/>
          <p:nvPr/>
        </p:nvSpPr>
        <p:spPr>
          <a:xfrm>
            <a:off x="2654300" y="2592070"/>
            <a:ext cx="188595" cy="915670"/>
          </a:xfrm>
          <a:prstGeom prst="leftBrace">
            <a:avLst>
              <a:gd name="adj1" fmla="val 609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5367020" y="2470150"/>
            <a:ext cx="623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7020" y="2985770"/>
            <a:ext cx="998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MH_Entry_1"/>
          <p:cNvSpPr>
            <a:spLocks noChangeArrowheads="1"/>
          </p:cNvSpPr>
          <p:nvPr/>
        </p:nvSpPr>
        <p:spPr bwMode="auto">
          <a:xfrm flipH="1">
            <a:off x="425809" y="231176"/>
            <a:ext cx="2715899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900">
              <a:sym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5792" y="217738"/>
            <a:ext cx="2715899" cy="713740"/>
            <a:chOff x="2356" y="64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56" y="741"/>
              <a:ext cx="340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积累文言词汇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7" grpId="0" bldLvl="0"/>
      <p:bldP spid="21505" grpId="0"/>
      <p:bldP spid="23" grpId="0" bldLvl="0"/>
      <p:bldP spid="24" grpId="0" bldLvl="0"/>
      <p:bldP spid="4" grpId="0" bldLvl="0"/>
      <p:bldP spid="63503" grpId="0" bldLvl="0"/>
      <p:bldP spid="10" grpId="0" bldLvl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 descr="中国教育出版网"/>
          <p:cNvSpPr txBox="1">
            <a:spLocks noChangeArrowheads="1"/>
          </p:cNvSpPr>
          <p:nvPr/>
        </p:nvSpPr>
        <p:spPr bwMode="auto">
          <a:xfrm>
            <a:off x="849630" y="1395730"/>
            <a:ext cx="9717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en-US" altLang="zh-CN" sz="3200" b="1" dirty="0" smtClean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文章最后两个</a:t>
            </a:r>
            <a:r>
              <a:rPr lang="en-US" altLang="zh-CN" sz="3200" b="1" dirty="0" smtClean="0">
                <a:effectLst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喜</a:t>
            </a:r>
            <a:r>
              <a:rPr lang="zh-CN" altLang="en-US" sz="3200" b="1" dirty="0" smtClean="0"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</a:rPr>
              <a:t>分别有什么作用？</a:t>
            </a:r>
            <a:endParaRPr lang="zh-CN" altLang="en-US" sz="3200" b="1" dirty="0" smtClean="0">
              <a:effectLst/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804" y="405869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24612" name="矩形 96258"/>
          <p:cNvSpPr>
            <a:spLocks noChangeArrowheads="1"/>
          </p:cNvSpPr>
          <p:nvPr/>
        </p:nvSpPr>
        <p:spPr bwMode="auto">
          <a:xfrm>
            <a:off x="570865" y="2255520"/>
            <a:ext cx="9996170" cy="2453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charset="-122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charset="-122"/>
              </a:rPr>
              <a:t>前一个“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喜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表现了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杞人内心的担心解除后的放心和喜悦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心情；后一个</a:t>
            </a:r>
            <a:r>
              <a:rPr lang="zh-CN" altLang="en-US" sz="32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则表现了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开导者的热心与善良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的品质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,他的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关心他人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的精神和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耐心劝导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的做法,是值得称赞的。</a:t>
            </a:r>
            <a:endParaRPr lang="zh-CN" altLang="en-US" sz="3200" b="1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9940" name="Rectangle 3"/>
          <p:cNvSpPr>
            <a:spLocks noRot="1"/>
          </p:cNvSpPr>
          <p:nvPr/>
        </p:nvSpPr>
        <p:spPr>
          <a:xfrm>
            <a:off x="1101725" y="1136015"/>
            <a:ext cx="9987915" cy="556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请大家联系生活实际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谈谈你对</a:t>
            </a:r>
            <a:r>
              <a:rPr lang="en-US" altLang="zh-CN" sz="3200" b="1" dirty="0" smtClean="0">
                <a:effectLst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杞人忧天</a:t>
            </a:r>
            <a:r>
              <a:rPr lang="zh-CN" altLang="en-US" sz="3200" b="1" dirty="0" smtClean="0">
                <a:effectLst/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的看法。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200" b="1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965200" y="1833880"/>
            <a:ext cx="10552430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indent="457200" eaLnBrk="0" hangingPunct="0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杞人担心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天地崩坠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一种积极发现生活中的问题并且勤于探究的良好表现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忧天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体现了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一种忧患意识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居安思危便可积极补救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防患于未然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。如环境问题应该引起我们的高度重视。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8707" name="文本框 1"/>
          <p:cNvSpPr txBox="1">
            <a:spLocks noChangeArrowheads="1"/>
          </p:cNvSpPr>
          <p:nvPr/>
        </p:nvSpPr>
        <p:spPr bwMode="auto">
          <a:xfrm>
            <a:off x="990600" y="4131310"/>
            <a:ext cx="10527030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杞人可笑主要是因为他缺乏起码的常识和经验。启示我们要努力学习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发奋读书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知识武装自己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不要闹出这样低级的笑话来。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32870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4" descr="中国教育出版网"/>
          <p:cNvSpPr>
            <a:spLocks noChangeArrowheads="1" noTextEdit="1"/>
          </p:cNvSpPr>
          <p:nvPr/>
        </p:nvSpPr>
        <p:spPr bwMode="auto">
          <a:xfrm>
            <a:off x="1007534" y="620713"/>
            <a:ext cx="312208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4" name="Text Box 6" descr="中国教育出版网"/>
          <p:cNvSpPr txBox="1">
            <a:spLocks noChangeArrowheads="1"/>
          </p:cNvSpPr>
          <p:nvPr/>
        </p:nvSpPr>
        <p:spPr bwMode="auto">
          <a:xfrm>
            <a:off x="3631269" y="1407868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天地崩坠，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身亡所</a:t>
            </a:r>
            <a:r>
              <a:rPr lang="zh-CN" altLang="en-US" sz="2800" b="1" dirty="0">
                <a:latin typeface="宋体" panose="02010600030101010101" pitchFamily="2" charset="-122"/>
              </a:rPr>
              <a:t>寄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8133" name="WordArt 7" descr="中国教育出版网"/>
          <p:cNvSpPr>
            <a:spLocks noChangeArrowheads="1" noTextEdit="1"/>
          </p:cNvSpPr>
          <p:nvPr/>
        </p:nvSpPr>
        <p:spPr bwMode="auto">
          <a:xfrm>
            <a:off x="1007534" y="785813"/>
            <a:ext cx="102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6" name="AutoShape 8" descr="中国教育出版网"/>
          <p:cNvSpPr/>
          <p:nvPr/>
        </p:nvSpPr>
        <p:spPr bwMode="auto">
          <a:xfrm>
            <a:off x="3079751" y="2834157"/>
            <a:ext cx="478367" cy="2169041"/>
          </a:xfrm>
          <a:prstGeom prst="leftBrace">
            <a:avLst>
              <a:gd name="adj1" fmla="val 56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宋体" panose="02010600030101010101" pitchFamily="2" charset="-122"/>
            </a:endParaRPr>
          </a:p>
        </p:txBody>
      </p:sp>
      <p:sp>
        <p:nvSpPr>
          <p:cNvPr id="37897" name="Text Box 9" descr="中国教育出版网"/>
          <p:cNvSpPr txBox="1">
            <a:spLocks noChangeArrowheads="1"/>
          </p:cNvSpPr>
          <p:nvPr/>
        </p:nvSpPr>
        <p:spPr bwMode="auto">
          <a:xfrm>
            <a:off x="3632200" y="2725279"/>
            <a:ext cx="3791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天，积气耳，亡处亡气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7898" name="Text Box 10" descr="中国教育出版网"/>
          <p:cNvSpPr txBox="1">
            <a:spLocks noChangeArrowheads="1"/>
          </p:cNvSpPr>
          <p:nvPr/>
        </p:nvSpPr>
        <p:spPr bwMode="auto">
          <a:xfrm>
            <a:off x="3632200" y="3575409"/>
            <a:ext cx="5234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日月星宿，亦积气中之有光耀者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7900" name="Text Box 12" descr="中国教育出版网"/>
          <p:cNvSpPr txBox="1">
            <a:spLocks noChangeArrowheads="1"/>
          </p:cNvSpPr>
          <p:nvPr/>
        </p:nvSpPr>
        <p:spPr bwMode="auto">
          <a:xfrm>
            <a:off x="3680884" y="4582812"/>
            <a:ext cx="3791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地，积块耳，充塞四虚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7901" name="AutoShape 13" descr="中国教育出版网"/>
          <p:cNvSpPr>
            <a:spLocks noChangeArrowheads="1"/>
          </p:cNvSpPr>
          <p:nvPr/>
        </p:nvSpPr>
        <p:spPr bwMode="auto">
          <a:xfrm>
            <a:off x="2052794" y="2214686"/>
            <a:ext cx="592913" cy="1195909"/>
          </a:xfrm>
          <a:prstGeom prst="downArrow">
            <a:avLst>
              <a:gd name="adj1" fmla="val 50000"/>
              <a:gd name="adj2" fmla="val 47687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37903" name="Text Box 15" descr="中国教育出版网"/>
          <p:cNvSpPr txBox="1">
            <a:spLocks noChangeArrowheads="1"/>
          </p:cNvSpPr>
          <p:nvPr/>
        </p:nvSpPr>
        <p:spPr bwMode="auto">
          <a:xfrm>
            <a:off x="3079751" y="5546732"/>
            <a:ext cx="695536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要消除没有根据或不必要的担心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A0000"/>
                </a:solidFill>
                <a:latin typeface="宋体" panose="02010600030101010101" pitchFamily="2" charset="-122"/>
              </a:rPr>
              <a:t>（天下本无事，庸人自扰之）</a:t>
            </a:r>
            <a:endParaRPr lang="zh-CN" altLang="en-US" sz="2800" b="1" dirty="0">
              <a:solidFill>
                <a:srgbClr val="FA0000"/>
              </a:solidFill>
              <a:latin typeface="宋体" panose="02010600030101010101" pitchFamily="2" charset="-122"/>
            </a:endParaRPr>
          </a:p>
        </p:txBody>
      </p:sp>
      <p:sp>
        <p:nvSpPr>
          <p:cNvPr id="48140" name="WordArt 16" descr="中国教育出版网"/>
          <p:cNvSpPr>
            <a:spLocks noChangeArrowheads="1" noTextEdit="1"/>
          </p:cNvSpPr>
          <p:nvPr/>
        </p:nvSpPr>
        <p:spPr bwMode="auto">
          <a:xfrm>
            <a:off x="1905000" y="5463389"/>
            <a:ext cx="10160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86282" y="453073"/>
            <a:ext cx="2715899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情节梳理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7" name="Text Box 6" descr="中国教育出版网"/>
          <p:cNvSpPr txBox="1">
            <a:spLocks noChangeArrowheads="1"/>
          </p:cNvSpPr>
          <p:nvPr/>
        </p:nvSpPr>
        <p:spPr bwMode="auto">
          <a:xfrm>
            <a:off x="2055064" y="1382713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忧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 Box 6" descr="中国教育出版网"/>
          <p:cNvSpPr txBox="1">
            <a:spLocks noChangeArrowheads="1"/>
          </p:cNvSpPr>
          <p:nvPr/>
        </p:nvSpPr>
        <p:spPr bwMode="auto">
          <a:xfrm>
            <a:off x="2095595" y="3581761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晓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3" descr="中国教育出版网"/>
          <p:cNvSpPr>
            <a:spLocks noChangeArrowheads="1"/>
          </p:cNvSpPr>
          <p:nvPr/>
        </p:nvSpPr>
        <p:spPr bwMode="auto">
          <a:xfrm>
            <a:off x="2081893" y="4246467"/>
            <a:ext cx="592913" cy="1195909"/>
          </a:xfrm>
          <a:prstGeom prst="downArrow">
            <a:avLst>
              <a:gd name="adj1" fmla="val 50000"/>
              <a:gd name="adj2" fmla="val 47687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0" name="Text Box 6" descr="中国教育出版网"/>
          <p:cNvSpPr txBox="1">
            <a:spLocks noChangeArrowheads="1"/>
          </p:cNvSpPr>
          <p:nvPr/>
        </p:nvSpPr>
        <p:spPr bwMode="auto">
          <a:xfrm>
            <a:off x="1950032" y="5505804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道理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2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3" grpId="0" animBg="1"/>
      <p:bldP spid="37896" grpId="0" bldLvl="0" animBg="1"/>
      <p:bldP spid="37897" grpId="0"/>
      <p:bldP spid="37898" grpId="0"/>
      <p:bldP spid="37900" grpId="0"/>
      <p:bldP spid="37901" grpId="0" bldLvl="0" animBg="1"/>
      <p:bldP spid="37903" grpId="0"/>
      <p:bldP spid="48140" grpId="0" animBg="1"/>
      <p:bldP spid="1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81" name="Text Box 29" descr="中国教育出版网"/>
          <p:cNvSpPr txBox="1">
            <a:spLocks noChangeArrowheads="1"/>
          </p:cNvSpPr>
          <p:nvPr/>
        </p:nvSpPr>
        <p:spPr bwMode="auto">
          <a:xfrm>
            <a:off x="1108545" y="2196704"/>
            <a:ext cx="7493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本文讲了什么事？寓意是什么？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82" name="Text Box 30" descr="中国教育出版网"/>
          <p:cNvSpPr txBox="1">
            <a:spLocks noChangeArrowheads="1"/>
          </p:cNvSpPr>
          <p:nvPr/>
        </p:nvSpPr>
        <p:spPr bwMode="auto">
          <a:xfrm>
            <a:off x="1108710" y="2723515"/>
            <a:ext cx="996188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杞人担心天坠地崩，身无所寄而寝食不安。传统认为，杞人的做法完全是庸人自扰，无根据地瞎担心。告诉我们要消除没有根据或不必要的忧虑。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8353" y="530860"/>
            <a:ext cx="2715899" cy="713740"/>
            <a:chOff x="2398" y="5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98" y="5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588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寓意归纳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1" grpId="0"/>
      <p:bldP spid="235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1426" y="249370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Rectangle 7" descr="中国教育出版网"/>
          <p:cNvSpPr>
            <a:spLocks noChangeArrowheads="1"/>
          </p:cNvSpPr>
          <p:nvPr/>
        </p:nvSpPr>
        <p:spPr bwMode="auto">
          <a:xfrm>
            <a:off x="633730" y="1583055"/>
            <a:ext cx="1077087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寓言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寓言是以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劝诫或讽刺性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的故事为内容的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文学体裁。其篇幅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短小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主人公可以是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可以是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拟人化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的动植物或其他事物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。主题多是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借此喻彼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借远喻近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借古喻今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借小喻大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使深奥的道理从简单的故事中体现出来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具有鲜明的哲理性和讽刺性。寓言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在创作上常常采用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夸张和拟人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等手法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寓言最突出特点是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用比喻性的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故事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寄寓意味深长的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道理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讽刺、劝诫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4103" descr="中国教育出版网"/>
          <p:cNvSpPr txBox="1">
            <a:spLocks noChangeArrowheads="1"/>
          </p:cNvSpPr>
          <p:nvPr/>
        </p:nvSpPr>
        <p:spPr bwMode="auto">
          <a:xfrm>
            <a:off x="814917" y="836613"/>
            <a:ext cx="1727200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5490" y="388572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文学常识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63905" y="1475105"/>
            <a:ext cx="10664190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伊索寓言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是以伊索的名义流传的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古希腊寓言集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《伊索寓言》在世界文学史上占有重要地位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对后世的寓言创作有着深远影响。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8680" y="2895600"/>
            <a:ext cx="1071308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吕氏春秋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又称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吕览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先秦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杂家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代表著作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战国末年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秦相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吕不韦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集合门客共同编写而成。全书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卷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纪、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览、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共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160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篇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书中不少文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章明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朗犀利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将故事、譬喻、议论有机融合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对司马迁的《史记》创作有显著影响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240" y="5287010"/>
            <a:ext cx="10601325" cy="339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685" y="4879340"/>
            <a:ext cx="1046988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列子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相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传由战国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列御寇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所著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他相传是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战国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时期的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道家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人物。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0481"/>
          <p:cNvSpPr>
            <a:spLocks noGrp="1" noChangeArrowheads="1"/>
          </p:cNvSpPr>
          <p:nvPr/>
        </p:nvSpPr>
        <p:spPr>
          <a:xfrm>
            <a:off x="3895090" y="1865630"/>
            <a:ext cx="2097405" cy="2933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崩坠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亡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所寄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星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宿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伤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躇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跐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蹈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2164715" y="1111885"/>
            <a:ext cx="3612515" cy="64198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122680" y="1865630"/>
            <a:ext cx="1414780" cy="3226435"/>
          </a:xfrm>
        </p:spPr>
        <p:txBody>
          <a:bodyPr>
            <a:noAutofit/>
          </a:bodyPr>
          <a:lstStyle/>
          <a:p>
            <a:pPr algn="l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赫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拉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宙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斯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庇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护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量</a:t>
            </a:r>
            <a:endParaRPr lang="zh-CN" altLang="en-US" sz="32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粘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住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溉汲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164715" y="1753870"/>
            <a:ext cx="1729740" cy="297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hè 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zhòu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bì 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li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ng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g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   jí</a:t>
            </a:r>
            <a:r>
              <a:rPr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 </a:t>
            </a:r>
            <a:endParaRPr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5699125" y="1753870"/>
            <a:ext cx="2102485" cy="297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buClr>
                <a:schemeClr val="tx1"/>
              </a:buClr>
              <a:buSzPct val="75000"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bēng</a:t>
            </a:r>
            <a:r>
              <a:rPr lang="en-US" altLang="zh-CN" sz="3200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zhuì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ú</a:t>
            </a:r>
            <a:r>
              <a:rPr sz="3200" dirty="0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</a:t>
            </a:r>
            <a:endParaRPr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xiù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zhòng</a:t>
            </a:r>
            <a:r>
              <a:rPr lang="en-US" altLang="zh-CN" sz="3200" dirty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chú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cǐ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shì</a:t>
            </a: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7802245" y="1111885"/>
            <a:ext cx="3612515" cy="64198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8389620" y="1753870"/>
            <a:ext cx="2437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爱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320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ù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叭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zh-CN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歌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jí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q</a:t>
            </a:r>
            <a:r>
              <a:rPr sz="320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ǐ</a:t>
            </a:r>
            <a:r>
              <a:rPr lang="en-US" sz="320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 </a:t>
            </a:r>
            <a:r>
              <a:rPr 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人忧天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10425430" y="1753870"/>
            <a:ext cx="1421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慕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喇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凯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汲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杞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45490" y="388572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32460" y="1717675"/>
            <a:ext cx="11160125" cy="274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《赫尔墨斯和雕像者》《蚊子和狮子》都选自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伊索寓言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相传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伊索是公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元前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世纪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寓言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奴隶出身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善于讲动物故事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用它们来讽刺权贵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最后遭到杀害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与法国的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拉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封丹、俄国的克雷洛夫和德国的莱辛并称世界四大寓言家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《伊索寓言》具有故事短小精悍、描写形象生动、语言简洁朴素、富有幽默的特点。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28" descr="中国教育出版网"/>
          <p:cNvSpPr txBox="1">
            <a:spLocks noChangeArrowheads="1"/>
          </p:cNvSpPr>
          <p:nvPr/>
        </p:nvSpPr>
        <p:spPr bwMode="auto">
          <a:xfrm>
            <a:off x="862330" y="1232535"/>
            <a:ext cx="96685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这两篇课文分别主要写了什么？分为几个部分？</a:t>
            </a:r>
            <a:endParaRPr 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804" y="405869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2002155" y="1783715"/>
            <a:ext cx="2303145" cy="47752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577330" y="1751330"/>
            <a:ext cx="2303145" cy="5422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02155" y="1783715"/>
            <a:ext cx="2232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第一部分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2255" y="1751330"/>
            <a:ext cx="2232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第二部分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545" y="2521585"/>
            <a:ext cx="495236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写赫尔墨斯到雕像者店里了解自身的价值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三问三答后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得到的是一文不值的结果。</a:t>
            </a:r>
            <a:endParaRPr lang="zh-CN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3500" y="2521585"/>
            <a:ext cx="495236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议论点明寓意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爱慕虚荣而不被人重视的人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一文不值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耐人寻味。</a:t>
            </a:r>
            <a:endParaRPr lang="zh-CN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985" y="4098925"/>
            <a:ext cx="495236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描述了蚊子攻击狮子的情景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以及战胜后得意忘形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最终命丧蜘蛛网的故事。</a:t>
            </a:r>
            <a:endParaRPr lang="zh-CN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13500" y="4149090"/>
            <a:ext cx="495236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议论点明寓意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告诫人们任何时候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都要谨慎行事</a:t>
            </a:r>
            <a:r>
              <a:rPr lang="en-US" altLang="zh-CN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不可得意忘形</a:t>
            </a:r>
            <a:r>
              <a:rPr 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8" name="文本框 2"/>
          <p:cNvSpPr txBox="1"/>
          <p:nvPr/>
        </p:nvSpPr>
        <p:spPr>
          <a:xfrm>
            <a:off x="4051300" y="5518150"/>
            <a:ext cx="32905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结构</a:t>
            </a:r>
            <a:r>
              <a:rPr lang="zh-CN" altLang="en-US" sz="3200" b="1">
                <a:solidFill>
                  <a:srgbClr val="FF3300"/>
                </a:solidFill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故事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寓意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5427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4802</Words>
  <Application>WPS 演示</Application>
  <PresentationFormat>自定义</PresentationFormat>
  <Paragraphs>456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8" baseType="lpstr">
      <vt:lpstr>Arial</vt:lpstr>
      <vt:lpstr>宋体</vt:lpstr>
      <vt:lpstr>Wingdings</vt:lpstr>
      <vt:lpstr>思源黑体 CN Bold</vt:lpstr>
      <vt:lpstr>黑体</vt:lpstr>
      <vt:lpstr>SimSun-ExtB</vt:lpstr>
      <vt:lpstr>Calibri</vt:lpstr>
      <vt:lpstr>思源宋体 CN SemiBold</vt:lpstr>
      <vt:lpstr>方正楷体_GBK</vt:lpstr>
      <vt:lpstr>微软雅黑</vt:lpstr>
      <vt:lpstr>楷体</vt:lpstr>
      <vt:lpstr>方正姚体</vt:lpstr>
      <vt:lpstr>新宋体</vt:lpstr>
      <vt:lpstr>Arial Unicode MS</vt:lpstr>
      <vt:lpstr>等线</vt:lpstr>
      <vt:lpstr>Times New Roman</vt:lpstr>
      <vt:lpstr>DotumChe</vt:lpstr>
      <vt:lpstr>Malgun Gothic</vt:lpstr>
      <vt:lpstr>华文行楷</vt:lpstr>
      <vt:lpstr>华文楷体</vt:lpstr>
      <vt:lpstr>华文中宋</vt:lpstr>
      <vt:lpstr>PMingLiU-ExtB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525</cp:revision>
  <dcterms:created xsi:type="dcterms:W3CDTF">2017-08-03T09:01:00Z</dcterms:created>
  <dcterms:modified xsi:type="dcterms:W3CDTF">2021-12-07T12:02:00Z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629E628D4250416DAB0F08A9E85656E0</vt:lpwstr>
  </property>
</Properties>
</file>