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59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63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6397" y="973187"/>
            <a:ext cx="11134725" cy="257048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0E1EF8"/>
                </a:solidFill>
              </a:rPr>
              <a:t>学霸百用不腻，神仙素材超硬核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4800" b="1">
                <a:solidFill>
                  <a:srgbClr val="0E1EF8"/>
                </a:solidFill>
                <a:sym typeface="+mn-ea"/>
              </a:rPr>
              <a:t>人民日报11月金句摘抄50句</a:t>
            </a:r>
            <a:endParaRPr lang="zh-CN" altLang="en-US" sz="4800" b="1">
              <a:solidFill>
                <a:srgbClr val="0E1EF8"/>
              </a:solidFill>
            </a:endParaRPr>
          </a:p>
          <a:p>
            <a:endParaRPr lang="zh-CN" altLang="en-US" sz="4800" b="1">
              <a:solidFill>
                <a:srgbClr val="0E1EF8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587480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41</a:t>
            </a:r>
            <a:r>
              <a:rPr lang="en-US" altLang="zh-CN" sz="2800" smtClean="0"/>
              <a:t>.</a:t>
            </a:r>
            <a:r>
              <a:rPr lang="zh-CN" altLang="en-US" sz="2800" smtClean="0"/>
              <a:t>悼</a:t>
            </a:r>
            <a:r>
              <a:rPr lang="zh-CN" altLang="en-US" sz="2800"/>
              <a:t>孔繁森：一尘不染，两袖清风，视名利安危淡似狮泉河水；两离桑梓，独恋雪域，置民族团结重如冈底斯山。</a:t>
            </a:r>
          </a:p>
          <a:p>
            <a:r>
              <a:rPr lang="zh-CN" altLang="en-US" sz="2800" smtClean="0"/>
              <a:t>42</a:t>
            </a:r>
            <a:r>
              <a:rPr lang="en-US" altLang="zh-CN" sz="2800" smtClean="0"/>
              <a:t>.</a:t>
            </a:r>
            <a:r>
              <a:rPr lang="zh-CN" altLang="en-US" sz="2800" smtClean="0"/>
              <a:t>网上</a:t>
            </a:r>
            <a:r>
              <a:rPr lang="zh-CN" altLang="en-US" sz="2800"/>
              <a:t>泛娱乐化倾向、低俗炒作现象屡禁不止，流量至上、畸形审美、“饭圈”乱象等不良文化冲击主流价值观。</a:t>
            </a:r>
          </a:p>
          <a:p>
            <a:r>
              <a:rPr lang="zh-CN" altLang="en-US" sz="2800" smtClean="0"/>
              <a:t>43</a:t>
            </a:r>
            <a:r>
              <a:rPr lang="en-US" altLang="zh-CN" sz="2800" smtClean="0"/>
              <a:t>.</a:t>
            </a:r>
            <a:r>
              <a:rPr lang="zh-CN" altLang="en-US" sz="2800" smtClean="0"/>
              <a:t>好</a:t>
            </a:r>
            <a:r>
              <a:rPr lang="zh-CN" altLang="en-US" sz="2800"/>
              <a:t>营销能火一时，好产品能活一世。</a:t>
            </a:r>
          </a:p>
          <a:p>
            <a:r>
              <a:rPr lang="zh-CN" altLang="en-US" sz="2800" smtClean="0"/>
              <a:t>44</a:t>
            </a:r>
            <a:r>
              <a:rPr lang="en-US" altLang="zh-CN" sz="2800" smtClean="0"/>
              <a:t>.</a:t>
            </a:r>
            <a:r>
              <a:rPr lang="zh-CN" altLang="en-US" sz="2800" smtClean="0"/>
              <a:t>原汁原味</a:t>
            </a:r>
            <a:r>
              <a:rPr lang="zh-CN" altLang="en-US" sz="2800"/>
              <a:t>的视觉元素能够勾起消费者满满的回忆，以怀旧情感支撑怀旧消费。</a:t>
            </a:r>
          </a:p>
          <a:p>
            <a:r>
              <a:rPr lang="zh-CN" altLang="en-US" sz="2800" smtClean="0"/>
              <a:t>45</a:t>
            </a:r>
            <a:r>
              <a:rPr lang="en-US" altLang="zh-CN" sz="2800" smtClean="0"/>
              <a:t>.</a:t>
            </a:r>
            <a:r>
              <a:rPr lang="zh-CN" altLang="en-US" sz="2800" smtClean="0"/>
              <a:t>日常</a:t>
            </a:r>
            <a:r>
              <a:rPr lang="zh-CN" altLang="en-US" sz="2800"/>
              <a:t>做不到“万无一失”，关键时刻便会“一失万无”。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587480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46</a:t>
            </a:r>
            <a:r>
              <a:rPr lang="en-US" altLang="zh-CN" sz="2800" smtClean="0"/>
              <a:t>.</a:t>
            </a:r>
            <a:r>
              <a:rPr lang="zh-CN" altLang="en-US" sz="2800" smtClean="0"/>
              <a:t>在</a:t>
            </a:r>
            <a:r>
              <a:rPr lang="zh-CN" altLang="en-US" sz="2800"/>
              <a:t>市场上孕育出一片高度细分的“纸类江湖”，多家纸业“涨声”不断。</a:t>
            </a:r>
          </a:p>
          <a:p>
            <a:r>
              <a:rPr lang="zh-CN" altLang="en-US" sz="2800" smtClean="0"/>
              <a:t>47</a:t>
            </a:r>
            <a:r>
              <a:rPr lang="en-US" altLang="zh-CN" sz="2800" smtClean="0"/>
              <a:t>.</a:t>
            </a:r>
            <a:r>
              <a:rPr lang="zh-CN" altLang="en-US" sz="2800" smtClean="0"/>
              <a:t>乡村</a:t>
            </a:r>
            <a:r>
              <a:rPr lang="zh-CN" altLang="en-US" sz="2800"/>
              <a:t>振兴，需要更多“土专家”“田秀才”大显身手。</a:t>
            </a:r>
          </a:p>
          <a:p>
            <a:r>
              <a:rPr lang="zh-CN" altLang="en-US" sz="2800" smtClean="0"/>
              <a:t>48</a:t>
            </a:r>
            <a:r>
              <a:rPr lang="en-US" altLang="zh-CN" sz="2800" smtClean="0"/>
              <a:t>.</a:t>
            </a:r>
            <a:r>
              <a:rPr lang="zh-CN" altLang="en-US" sz="2800" smtClean="0"/>
              <a:t>哲学</a:t>
            </a:r>
            <a:r>
              <a:rPr lang="zh-CN" altLang="en-US" sz="2800"/>
              <a:t>在希腊语中的原意是爱智慧。从这个意义上说，每个人都会仰望星空、对人生发问，都有追求和热爱智慧的权利，与是大学生还是农民工并无关系。</a:t>
            </a:r>
          </a:p>
          <a:p>
            <a:r>
              <a:rPr lang="zh-CN" altLang="en-US" sz="2800" smtClean="0"/>
              <a:t>49</a:t>
            </a:r>
            <a:r>
              <a:rPr lang="en-US" altLang="zh-CN" sz="2800" smtClean="0"/>
              <a:t>.</a:t>
            </a:r>
            <a:r>
              <a:rPr lang="zh-CN" altLang="en-US" sz="2800" smtClean="0"/>
              <a:t>每个</a:t>
            </a:r>
            <a:r>
              <a:rPr lang="zh-CN" altLang="en-US" sz="2800"/>
              <a:t>你和我，都有追求内心精神世界的权利。无论逆袭与否，知识本身就是目的，身份与职业不是阻碍充实心灵的绳索。</a:t>
            </a:r>
          </a:p>
          <a:p>
            <a:r>
              <a:rPr lang="zh-CN" altLang="en-US" sz="2800" smtClean="0"/>
              <a:t>50</a:t>
            </a:r>
            <a:r>
              <a:rPr lang="en-US" altLang="zh-CN" sz="2800" smtClean="0"/>
              <a:t>.</a:t>
            </a:r>
            <a:r>
              <a:rPr lang="zh-CN" altLang="en-US" sz="2800" smtClean="0"/>
              <a:t>一</a:t>
            </a:r>
            <a:r>
              <a:rPr lang="zh-CN" altLang="en-US" sz="2800"/>
              <a:t>善染心，万劫不朽，百灯旷照，千里通明。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1379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710" y="416560"/>
            <a:ext cx="11522075" cy="5149850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1</a:t>
            </a:r>
            <a:r>
              <a:rPr lang="en-US" altLang="zh-CN" sz="2800" smtClean="0"/>
              <a:t>.</a:t>
            </a:r>
            <a:r>
              <a:rPr lang="zh-CN" altLang="en-US" sz="2800" smtClean="0"/>
              <a:t>“</a:t>
            </a:r>
            <a:r>
              <a:rPr lang="zh-CN" altLang="en-US" sz="2800"/>
              <a:t>吸猫成瘾，养猫‘致贫’”。看起来矛盾、抽离的关系，恰恰让大家获得了自我的满足和“满血复活”的动力。</a:t>
            </a:r>
          </a:p>
          <a:p>
            <a:r>
              <a:rPr lang="zh-CN" altLang="en-US" sz="2800" smtClean="0"/>
              <a:t>2</a:t>
            </a:r>
            <a:r>
              <a:rPr lang="en-US" altLang="zh-CN" sz="2800" smtClean="0"/>
              <a:t>.</a:t>
            </a:r>
            <a:r>
              <a:rPr lang="zh-CN" altLang="en-US" sz="2800" smtClean="0"/>
              <a:t>千</a:t>
            </a:r>
            <a:r>
              <a:rPr lang="zh-CN" altLang="en-US" sz="2800"/>
              <a:t>钧将一羽，轻重在平衡。</a:t>
            </a:r>
          </a:p>
          <a:p>
            <a:r>
              <a:rPr lang="zh-CN" altLang="en-US" sz="2800" smtClean="0"/>
              <a:t>3</a:t>
            </a:r>
            <a:r>
              <a:rPr lang="en-US" altLang="zh-CN" sz="2800" smtClean="0"/>
              <a:t>.</a:t>
            </a:r>
            <a:r>
              <a:rPr lang="zh-CN" altLang="en-US" sz="2800" smtClean="0"/>
              <a:t>从</a:t>
            </a:r>
            <a:r>
              <a:rPr lang="zh-CN" altLang="en-US" sz="2800"/>
              <a:t>“嫦娥”奔月到“羲和”探日，从神舟扬帆到天宫览胜，你永远可以相信中国航天的浪漫。</a:t>
            </a:r>
          </a:p>
          <a:p>
            <a:r>
              <a:rPr lang="zh-CN" altLang="en-US" sz="2800" smtClean="0"/>
              <a:t>4</a:t>
            </a:r>
            <a:r>
              <a:rPr lang="en-US" altLang="zh-CN" sz="2800" smtClean="0"/>
              <a:t>.</a:t>
            </a:r>
            <a:r>
              <a:rPr lang="zh-CN" altLang="en-US" sz="2800" smtClean="0"/>
              <a:t>不</a:t>
            </a:r>
            <a:r>
              <a:rPr lang="zh-CN" altLang="en-US" sz="2800"/>
              <a:t>因缺陷而却步，不因折翼而迷途，愿共处一个世界的你我，都能从容迎接生活的光明，热烈拥抱畅快的人生！</a:t>
            </a:r>
          </a:p>
          <a:p>
            <a:r>
              <a:rPr lang="zh-CN" altLang="en-US" sz="2800" smtClean="0"/>
              <a:t>5</a:t>
            </a:r>
            <a:r>
              <a:rPr lang="en-US" altLang="zh-CN" sz="2800" smtClean="0"/>
              <a:t>.</a:t>
            </a:r>
            <a:r>
              <a:rPr lang="zh-CN" altLang="en-US" sz="2800" smtClean="0"/>
              <a:t>江山</a:t>
            </a:r>
            <a:r>
              <a:rPr lang="zh-CN" altLang="en-US" sz="2800"/>
              <a:t>就是人民、人民就是江山，打江山、守江山，守的是人民的心。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710" y="416560"/>
            <a:ext cx="11672570" cy="604329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6</a:t>
            </a:r>
            <a:r>
              <a:rPr lang="en-US" altLang="zh-CN" sz="2800" smtClean="0"/>
              <a:t>.</a:t>
            </a:r>
            <a:r>
              <a:rPr lang="zh-CN" altLang="en-US" sz="2800" smtClean="0"/>
              <a:t>殊不知</a:t>
            </a:r>
            <a:r>
              <a:rPr lang="zh-CN" altLang="en-US" sz="2800"/>
              <a:t>，节目中的王神爱，不过是将几十小时素材按台本筛选后的“滤镜中人”。</a:t>
            </a:r>
          </a:p>
          <a:p>
            <a:r>
              <a:rPr lang="zh-CN" altLang="en-US" sz="2800" smtClean="0"/>
              <a:t>7</a:t>
            </a:r>
            <a:r>
              <a:rPr lang="en-US" altLang="zh-CN" sz="2800" smtClean="0"/>
              <a:t>.</a:t>
            </a:r>
            <a:r>
              <a:rPr lang="zh-CN" altLang="en-US" sz="2800" smtClean="0"/>
              <a:t>这些</a:t>
            </a:r>
            <a:r>
              <a:rPr lang="zh-CN" altLang="en-US" sz="2800"/>
              <a:t>看似寻常的交流，让菜市场里的交易跨过了付款收款的冰冷，勾连起了人与人之间的情感，也让逛菜市场变成一件治愈解压的事。</a:t>
            </a:r>
          </a:p>
          <a:p>
            <a:r>
              <a:rPr lang="zh-CN" altLang="en-US" sz="2800" smtClean="0"/>
              <a:t>8</a:t>
            </a:r>
            <a:r>
              <a:rPr lang="en-US" altLang="zh-CN" sz="2800" smtClean="0"/>
              <a:t>.</a:t>
            </a:r>
            <a:r>
              <a:rPr lang="zh-CN" altLang="en-US" sz="2800" smtClean="0"/>
              <a:t>为</a:t>
            </a:r>
            <a:r>
              <a:rPr lang="zh-CN" altLang="en-US" sz="2800"/>
              <a:t>当代计，为万世谋。大盘取厚势，落子开新局。</a:t>
            </a:r>
          </a:p>
          <a:p>
            <a:r>
              <a:rPr lang="zh-CN" altLang="en-US" sz="2800" smtClean="0"/>
              <a:t>9</a:t>
            </a:r>
            <a:r>
              <a:rPr lang="en-US" altLang="zh-CN" sz="2800" smtClean="0"/>
              <a:t>.</a:t>
            </a:r>
            <a:r>
              <a:rPr lang="zh-CN" altLang="en-US" sz="2800" smtClean="0"/>
              <a:t>与</a:t>
            </a:r>
            <a:r>
              <a:rPr lang="zh-CN" altLang="en-US" sz="2800"/>
              <a:t>人民同呼吸、与时代共进步，一撇一捺，那是时代的注脚，一帧一画，那是历史的记录。</a:t>
            </a:r>
          </a:p>
          <a:p>
            <a:r>
              <a:rPr lang="zh-CN" altLang="en-US" sz="2800" smtClean="0"/>
              <a:t>10</a:t>
            </a:r>
            <a:r>
              <a:rPr lang="en-US" altLang="zh-CN" sz="2800" smtClean="0"/>
              <a:t>.</a:t>
            </a:r>
            <a:r>
              <a:rPr lang="zh-CN" altLang="en-US" sz="2800" smtClean="0"/>
              <a:t>“橘生淮南”</a:t>
            </a:r>
            <a:r>
              <a:rPr lang="zh-CN" altLang="en-US" sz="2800"/>
              <a:t>，别人的经验再好，即使认真看完、积极尝试，也未必对自己有效。无论哪种情形，都极有可能让马上学会变成马上“学废”。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" y="416560"/>
            <a:ext cx="11952605" cy="604329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11</a:t>
            </a:r>
            <a:r>
              <a:rPr lang="en-US" altLang="zh-CN" sz="2800" smtClean="0"/>
              <a:t>.</a:t>
            </a:r>
            <a:r>
              <a:rPr lang="zh-CN" altLang="en-US" sz="2800" smtClean="0"/>
              <a:t>高屋建瓴</a:t>
            </a:r>
            <a:r>
              <a:rPr lang="zh-CN" altLang="en-US" sz="2800"/>
              <a:t>的擘画，鞭辟入里的论述，掷地有声的宣示，深刻阐释了构建人类命运共同体的时代背景、重大意义、丰富内涵和实现途径。</a:t>
            </a:r>
          </a:p>
          <a:p>
            <a:r>
              <a:rPr lang="zh-CN" altLang="en-US" sz="2800" smtClean="0"/>
              <a:t>12</a:t>
            </a:r>
            <a:r>
              <a:rPr lang="en-US" altLang="zh-CN" sz="2800" smtClean="0"/>
              <a:t>.</a:t>
            </a:r>
            <a:r>
              <a:rPr lang="zh-CN" altLang="en-US" sz="2800" smtClean="0"/>
              <a:t>防患</a:t>
            </a:r>
            <a:r>
              <a:rPr lang="zh-CN" altLang="en-US" sz="2800"/>
              <a:t>于未“燃”。</a:t>
            </a:r>
          </a:p>
          <a:p>
            <a:r>
              <a:rPr lang="zh-CN" altLang="en-US" sz="2800" smtClean="0"/>
              <a:t>13</a:t>
            </a:r>
            <a:r>
              <a:rPr lang="en-US" altLang="zh-CN" sz="2800" smtClean="0"/>
              <a:t>.</a:t>
            </a:r>
            <a:r>
              <a:rPr lang="zh-CN" altLang="en-US" sz="2800" smtClean="0"/>
              <a:t>人类</a:t>
            </a:r>
            <a:r>
              <a:rPr lang="zh-CN" altLang="en-US" sz="2800"/>
              <a:t>在农耕时代崇尚肉体的健美，衍生出传统竞技；工业时代赞叹机械的力量，便有了赛车越野，现今将比赛场地从线下搬到线上，博弈互动的主体也从有血有肉的身体变成了虚拟时空下的“英雄”。</a:t>
            </a:r>
          </a:p>
          <a:p>
            <a:r>
              <a:rPr lang="zh-CN" altLang="en-US" sz="2800" smtClean="0"/>
              <a:t>14</a:t>
            </a:r>
            <a:r>
              <a:rPr lang="en-US" altLang="zh-CN" sz="2800" smtClean="0"/>
              <a:t>.</a:t>
            </a:r>
            <a:r>
              <a:rPr lang="zh-CN" altLang="en-US" sz="2800" smtClean="0"/>
              <a:t>重</a:t>
            </a:r>
            <a:r>
              <a:rPr lang="zh-CN" altLang="en-US" sz="2800"/>
              <a:t>“显绩”不重“潜绩”，重包装不重实效，是不可能干出成绩、赢得民心的。</a:t>
            </a:r>
          </a:p>
          <a:p>
            <a:r>
              <a:rPr lang="zh-CN" altLang="en-US" sz="2800" smtClean="0"/>
              <a:t>15</a:t>
            </a:r>
            <a:r>
              <a:rPr lang="en-US" altLang="zh-CN" sz="2800" smtClean="0"/>
              <a:t>.</a:t>
            </a:r>
            <a:r>
              <a:rPr lang="zh-CN" altLang="en-US" sz="2800" smtClean="0"/>
              <a:t>人</a:t>
            </a:r>
            <a:r>
              <a:rPr lang="zh-CN" altLang="en-US" sz="2800"/>
              <a:t>之心胸，多欲则窄，寡欲则宽。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1810" y="700405"/>
            <a:ext cx="10484485" cy="604329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16</a:t>
            </a:r>
            <a:r>
              <a:rPr lang="en-US" altLang="zh-CN" sz="2800" smtClean="0"/>
              <a:t>.</a:t>
            </a:r>
            <a:r>
              <a:rPr lang="zh-CN" altLang="en-US" sz="2800" smtClean="0"/>
              <a:t>善用</a:t>
            </a:r>
            <a:r>
              <a:rPr lang="zh-CN" altLang="en-US" sz="2800"/>
              <a:t>各种包装技巧，借由极具噱头的标题、社会热点和算法的加持等，猜你喜欢、精准投喂。</a:t>
            </a:r>
          </a:p>
          <a:p>
            <a:r>
              <a:rPr lang="zh-CN" altLang="en-US" sz="2800" smtClean="0"/>
              <a:t>17</a:t>
            </a:r>
            <a:r>
              <a:rPr lang="en-US" altLang="zh-CN" sz="2800" smtClean="0"/>
              <a:t>.</a:t>
            </a:r>
            <a:r>
              <a:rPr lang="zh-CN" altLang="en-US" sz="2800" smtClean="0"/>
              <a:t>处理</a:t>
            </a:r>
            <a:r>
              <a:rPr lang="zh-CN" altLang="en-US" sz="2800"/>
              <a:t>好现代和传统、发展和保护的关系，才能从缺乏个性的“整齐划一”走向保留特色的“参差多态”。</a:t>
            </a:r>
          </a:p>
          <a:p>
            <a:r>
              <a:rPr lang="zh-CN" altLang="en-US" sz="2800" smtClean="0"/>
              <a:t>18</a:t>
            </a:r>
            <a:r>
              <a:rPr lang="en-US" altLang="zh-CN" sz="2800" smtClean="0"/>
              <a:t>.</a:t>
            </a:r>
            <a:r>
              <a:rPr lang="zh-CN" altLang="en-US" sz="2800" smtClean="0"/>
              <a:t>这</a:t>
            </a:r>
            <a:r>
              <a:rPr lang="zh-CN" altLang="en-US" sz="2800"/>
              <a:t>是战斗力拉满的今日空军。</a:t>
            </a:r>
          </a:p>
          <a:p>
            <a:r>
              <a:rPr lang="zh-CN" altLang="en-US" sz="2800" smtClean="0"/>
              <a:t>19</a:t>
            </a:r>
            <a:r>
              <a:rPr lang="en-US" altLang="zh-CN" sz="2800" smtClean="0"/>
              <a:t>.</a:t>
            </a:r>
            <a:r>
              <a:rPr lang="zh-CN" altLang="en-US" sz="2800" smtClean="0"/>
              <a:t>君子</a:t>
            </a:r>
            <a:r>
              <a:rPr lang="zh-CN" altLang="en-US" sz="2800"/>
              <a:t>使物，不为物使。</a:t>
            </a:r>
          </a:p>
          <a:p>
            <a:r>
              <a:rPr lang="zh-CN" altLang="en-US" sz="2800" smtClean="0"/>
              <a:t>20</a:t>
            </a:r>
            <a:r>
              <a:rPr lang="en-US" altLang="zh-CN" sz="2800" smtClean="0"/>
              <a:t>.</a:t>
            </a:r>
            <a:r>
              <a:rPr lang="zh-CN" altLang="en-US" sz="2800" smtClean="0"/>
              <a:t>今年</a:t>
            </a:r>
            <a:r>
              <a:rPr lang="zh-CN" altLang="en-US" sz="2800"/>
              <a:t>“双11”，“绿色”比拼氛围浓。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952605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21</a:t>
            </a:r>
            <a:r>
              <a:rPr lang="en-US" altLang="zh-CN" sz="2800" smtClean="0"/>
              <a:t>.</a:t>
            </a:r>
            <a:r>
              <a:rPr lang="zh-CN" altLang="en-US" sz="2800" smtClean="0"/>
              <a:t>口袋</a:t>
            </a:r>
            <a:r>
              <a:rPr lang="zh-CN" altLang="en-US" sz="2800"/>
              <a:t>影响心态，心态决定行为。</a:t>
            </a:r>
          </a:p>
          <a:p>
            <a:r>
              <a:rPr lang="zh-CN" altLang="en-US" sz="2800" smtClean="0"/>
              <a:t>22</a:t>
            </a:r>
            <a:r>
              <a:rPr lang="en-US" altLang="zh-CN" sz="2800" smtClean="0"/>
              <a:t>.</a:t>
            </a:r>
            <a:r>
              <a:rPr lang="zh-CN" altLang="en-US" sz="2800" smtClean="0"/>
              <a:t>在</a:t>
            </a:r>
            <a:r>
              <a:rPr lang="zh-CN" altLang="en-US" sz="2800"/>
              <a:t>善意的“双向奔赴”中，每个普通人都如星辰，微小但释放着自己的光芒，交织成灿烂的星河。</a:t>
            </a:r>
          </a:p>
          <a:p>
            <a:r>
              <a:rPr lang="zh-CN" altLang="en-US" sz="2800" smtClean="0"/>
              <a:t>23</a:t>
            </a:r>
            <a:r>
              <a:rPr lang="en-US" altLang="zh-CN" sz="2800" smtClean="0"/>
              <a:t>.</a:t>
            </a:r>
            <a:r>
              <a:rPr lang="zh-CN" altLang="en-US" sz="2800" smtClean="0"/>
              <a:t>种子</a:t>
            </a:r>
            <a:r>
              <a:rPr lang="zh-CN" altLang="en-US" sz="2800"/>
              <a:t>是农业的“芯片”。</a:t>
            </a:r>
          </a:p>
          <a:p>
            <a:r>
              <a:rPr lang="zh-CN" altLang="en-US" sz="2800" smtClean="0"/>
              <a:t>24</a:t>
            </a:r>
            <a:r>
              <a:rPr lang="en-US" altLang="zh-CN" sz="2800" smtClean="0"/>
              <a:t>.</a:t>
            </a:r>
            <a:r>
              <a:rPr lang="zh-CN" altLang="en-US" sz="2800" smtClean="0"/>
              <a:t>当下</a:t>
            </a:r>
            <a:r>
              <a:rPr lang="zh-CN" altLang="en-US" sz="2800"/>
              <a:t>“震惊体”文章的链条还瞄准了一个新的“蓝海”：中老年人的社交,荼毒了公众认知。</a:t>
            </a:r>
          </a:p>
          <a:p>
            <a:r>
              <a:rPr lang="zh-CN" altLang="en-US" sz="2800" smtClean="0"/>
              <a:t>25</a:t>
            </a:r>
            <a:r>
              <a:rPr lang="en-US" altLang="zh-CN" sz="2800" smtClean="0"/>
              <a:t>.</a:t>
            </a:r>
            <a:r>
              <a:rPr lang="zh-CN" altLang="en-US" sz="2800" smtClean="0"/>
              <a:t>山</a:t>
            </a:r>
            <a:r>
              <a:rPr lang="zh-CN" altLang="en-US" sz="2800"/>
              <a:t>因脊而雄，屋因梁而固。</a:t>
            </a:r>
          </a:p>
          <a:p>
            <a:r>
              <a:rPr lang="zh-CN" altLang="en-US" sz="2800" smtClean="0"/>
              <a:t>26</a:t>
            </a:r>
            <a:r>
              <a:rPr lang="en-US" altLang="zh-CN" sz="2800" smtClean="0"/>
              <a:t>.</a:t>
            </a:r>
            <a:r>
              <a:rPr lang="zh-CN" altLang="en-US" sz="2800" smtClean="0"/>
              <a:t>科幻小说</a:t>
            </a:r>
            <a:r>
              <a:rPr lang="zh-CN" altLang="en-US" sz="2800"/>
              <a:t>《雪崩》这样描述元宇宙：戴上耳机和目镜，找到连接终端，就能够以虚拟分身的方式进入由计算机模拟、与真实世界平行的虚拟空间。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952605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27</a:t>
            </a:r>
            <a:r>
              <a:rPr lang="en-US" altLang="zh-CN" sz="2800" smtClean="0"/>
              <a:t>.</a:t>
            </a:r>
            <a:r>
              <a:rPr lang="zh-CN" altLang="en-US" sz="2800" smtClean="0"/>
              <a:t>教育家</a:t>
            </a:r>
            <a:r>
              <a:rPr lang="zh-CN" altLang="en-US" sz="2800"/>
              <a:t>陶行知曾言：“要解放孩子的头脑、双手、脚、空间、时间，使他们充分得到自由的生活，从自由的生活中得到真正的教育。”</a:t>
            </a:r>
          </a:p>
          <a:p>
            <a:r>
              <a:rPr lang="zh-CN" altLang="en-US" sz="2800" smtClean="0"/>
              <a:t>28</a:t>
            </a:r>
            <a:r>
              <a:rPr lang="en-US" altLang="zh-CN" sz="2800" smtClean="0"/>
              <a:t>.</a:t>
            </a:r>
            <a:r>
              <a:rPr lang="zh-CN" altLang="en-US" sz="2800" smtClean="0"/>
              <a:t>让</a:t>
            </a:r>
            <a:r>
              <a:rPr lang="zh-CN" altLang="en-US" sz="2800"/>
              <a:t>学科回归本质，让教育回归初衷，让学习回归本位，教与学才能真正成为“一朵云推动另一朵云”的心灵唤醒。</a:t>
            </a:r>
          </a:p>
          <a:p>
            <a:r>
              <a:rPr lang="zh-CN" altLang="en-US" sz="2800" smtClean="0"/>
              <a:t>29</a:t>
            </a:r>
            <a:r>
              <a:rPr lang="en-US" altLang="zh-CN" sz="2800" smtClean="0"/>
              <a:t>.</a:t>
            </a:r>
            <a:r>
              <a:rPr lang="zh-CN" altLang="en-US" sz="2800" smtClean="0"/>
              <a:t>生</a:t>
            </a:r>
            <a:r>
              <a:rPr lang="zh-CN" altLang="en-US" sz="2800"/>
              <a:t>而穷苦，命运在“出厂设置”上就打下了艰难的烙印。</a:t>
            </a:r>
          </a:p>
          <a:p>
            <a:r>
              <a:rPr lang="zh-CN" altLang="en-US" sz="2800" smtClean="0"/>
              <a:t>30</a:t>
            </a:r>
            <a:r>
              <a:rPr lang="en-US" altLang="zh-CN" sz="2800" smtClean="0"/>
              <a:t>.</a:t>
            </a:r>
            <a:r>
              <a:rPr lang="zh-CN" altLang="en-US" sz="2800" smtClean="0"/>
              <a:t>平和</a:t>
            </a:r>
            <a:r>
              <a:rPr lang="zh-CN" altLang="en-US" sz="2800"/>
              <a:t>地接纳、不屈地奋斗、坚定地前行，如一泓清泉，静水流深，看似力量并不汹涌澎湃，却能磋磨岩石锋利的尖角，涤荡水中混沌的杂质，把苦难揉碎，长成属于自己的力量。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952605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31</a:t>
            </a:r>
            <a:r>
              <a:rPr lang="en-US" altLang="zh-CN" sz="2800" smtClean="0"/>
              <a:t>.</a:t>
            </a:r>
            <a:r>
              <a:rPr lang="zh-CN" altLang="en-US" sz="2800" smtClean="0"/>
              <a:t>生</a:t>
            </a:r>
            <a:r>
              <a:rPr lang="zh-CN" altLang="en-US" sz="2800"/>
              <a:t>如逆旅多断肠，一苇坚韧以渡江。</a:t>
            </a:r>
          </a:p>
          <a:p>
            <a:r>
              <a:rPr lang="zh-CN" altLang="en-US" sz="2800" smtClean="0"/>
              <a:t>32</a:t>
            </a:r>
            <a:r>
              <a:rPr lang="en-US" altLang="zh-CN" sz="2800" smtClean="0"/>
              <a:t>.</a:t>
            </a:r>
            <a:r>
              <a:rPr lang="zh-CN" altLang="en-US" sz="2800" smtClean="0"/>
              <a:t>促进</a:t>
            </a:r>
            <a:r>
              <a:rPr lang="zh-CN" altLang="en-US" sz="2800"/>
              <a:t>节粮减损，应强化科技“硬支撑”。</a:t>
            </a:r>
          </a:p>
          <a:p>
            <a:r>
              <a:rPr lang="zh-CN" altLang="en-US" sz="2800" smtClean="0"/>
              <a:t>33</a:t>
            </a:r>
            <a:r>
              <a:rPr lang="en-US" altLang="zh-CN" sz="2800" smtClean="0"/>
              <a:t>.</a:t>
            </a:r>
            <a:r>
              <a:rPr lang="zh-CN" altLang="en-US" sz="2800" smtClean="0"/>
              <a:t>含</a:t>
            </a:r>
            <a:r>
              <a:rPr lang="zh-CN" altLang="en-US" sz="2800"/>
              <a:t>德之厚，比于赤子。</a:t>
            </a:r>
          </a:p>
          <a:p>
            <a:r>
              <a:rPr lang="zh-CN" altLang="en-US" sz="2800" smtClean="0"/>
              <a:t>34</a:t>
            </a:r>
            <a:r>
              <a:rPr lang="en-US" altLang="zh-CN" sz="2800" smtClean="0"/>
              <a:t>.</a:t>
            </a:r>
            <a:r>
              <a:rPr lang="zh-CN" altLang="en-US" sz="2800" smtClean="0"/>
              <a:t>主动</a:t>
            </a:r>
            <a:r>
              <a:rPr lang="zh-CN" altLang="en-US" sz="2800"/>
              <a:t>拆除“心墙”、架起“心桥”，不仅“身入”、更注重“心入”“情入”。</a:t>
            </a:r>
          </a:p>
          <a:p>
            <a:r>
              <a:rPr lang="zh-CN" altLang="en-US" sz="2800" smtClean="0"/>
              <a:t>35</a:t>
            </a:r>
            <a:r>
              <a:rPr lang="en-US" altLang="zh-CN" sz="2800" smtClean="0"/>
              <a:t>.</a:t>
            </a:r>
            <a:r>
              <a:rPr lang="zh-CN" altLang="en-US" sz="2800" smtClean="0"/>
              <a:t>劳务</a:t>
            </a:r>
            <a:r>
              <a:rPr lang="zh-CN" altLang="en-US" sz="2800"/>
              <a:t>品牌：“粤菜师傅”、山西“吕梁山护工”、吉林“辽源织袜工”、“盱眙龙虾厨师”、化隆拉面师、前郭海员。</a:t>
            </a:r>
          </a:p>
          <a:p>
            <a:r>
              <a:rPr lang="zh-CN" altLang="en-US" sz="2800" smtClean="0"/>
              <a:t>36</a:t>
            </a:r>
            <a:r>
              <a:rPr lang="en-US" altLang="zh-CN" sz="2800" smtClean="0"/>
              <a:t>.</a:t>
            </a:r>
            <a:r>
              <a:rPr lang="zh-CN" altLang="en-US" sz="2800" smtClean="0"/>
              <a:t>最</a:t>
            </a:r>
            <a:r>
              <a:rPr lang="zh-CN" altLang="en-US" sz="2800"/>
              <a:t>北与最冷叠加，冷峻与浪漫交织，让漠河成为很多人心中有故事、有气质的宝藏之地。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321310"/>
            <a:ext cx="11587480" cy="6214745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37</a:t>
            </a:r>
            <a:r>
              <a:rPr lang="en-US" altLang="zh-CN" sz="2800" smtClean="0"/>
              <a:t>.</a:t>
            </a:r>
            <a:r>
              <a:rPr lang="zh-CN" altLang="en-US" sz="2800" smtClean="0"/>
              <a:t>《漠河舞厅》</a:t>
            </a:r>
            <a:r>
              <a:rPr lang="zh-CN" altLang="en-US" sz="2800"/>
              <a:t>的浪漫之处，不只表现在两个人的心心念念，还在于更长的时间和更远的地方，仍然有人在记着过去的那些人和事。</a:t>
            </a:r>
          </a:p>
          <a:p>
            <a:r>
              <a:rPr lang="zh-CN" altLang="en-US" sz="2800" smtClean="0"/>
              <a:t>38</a:t>
            </a:r>
            <a:r>
              <a:rPr lang="en-US" altLang="zh-CN" sz="2800" smtClean="0"/>
              <a:t>.</a:t>
            </a:r>
            <a:r>
              <a:rPr lang="zh-CN" altLang="en-US" sz="2800" smtClean="0"/>
              <a:t>再</a:t>
            </a:r>
            <a:r>
              <a:rPr lang="zh-CN" altLang="en-US" sz="2800"/>
              <a:t>真诚的感动，也会在跟风炒作中变得廉价；再真挚的情感，也会在流量至上后变得寡淡。</a:t>
            </a:r>
          </a:p>
          <a:p>
            <a:r>
              <a:rPr lang="zh-CN" altLang="en-US" sz="2800" smtClean="0"/>
              <a:t>39</a:t>
            </a:r>
            <a:r>
              <a:rPr lang="en-US" altLang="zh-CN" sz="2800" smtClean="0"/>
              <a:t>.</a:t>
            </a:r>
            <a:r>
              <a:rPr lang="zh-CN" altLang="en-US" sz="2800" smtClean="0"/>
              <a:t>未来</a:t>
            </a:r>
            <a:r>
              <a:rPr lang="zh-CN" altLang="en-US" sz="2800"/>
              <a:t>科幻产业的开发和探索，不会只停留在文学层面，还将涉及包括出版、影视、游戏、动漫、实景体验等在内的全产业链条。</a:t>
            </a:r>
          </a:p>
          <a:p>
            <a:r>
              <a:rPr lang="zh-CN" altLang="en-US" sz="2800" smtClean="0"/>
              <a:t>40</a:t>
            </a:r>
            <a:r>
              <a:rPr lang="en-US" altLang="zh-CN" sz="2800" smtClean="0"/>
              <a:t>.</a:t>
            </a:r>
            <a:r>
              <a:rPr lang="zh-CN" altLang="en-US" sz="2800" smtClean="0"/>
              <a:t>缺氧</a:t>
            </a:r>
            <a:r>
              <a:rPr lang="zh-CN" altLang="en-US" sz="2800"/>
              <a:t>不缺精神，这个精神就是革命理想高于天。你们在高原上，精神是高于高原的。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52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5">
      <vt:lpstr>Arial</vt:lpstr>
      <vt:lpstr>微软雅黑</vt:lpstr>
      <vt:lpstr>Wingdings</vt:lpstr>
      <vt:lpstr>Office 主题​​</vt:lpstr>
      <vt:lpstr>学霸百用不腻，神仙素材超硬核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2021-12-07T15:42:39.989</cp:lastPrinted>
  <dcterms:created xsi:type="dcterms:W3CDTF">2021-12-07T15:42:39Z</dcterms:created>
  <dcterms:modified xsi:type="dcterms:W3CDTF">2021-12-07T07:42:40Z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