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65" r:id="rId3"/>
    <p:sldId id="256" r:id="rId4"/>
    <p:sldId id="257" r:id="rId5"/>
    <p:sldId id="258" r:id="rId6"/>
    <p:sldId id="259" r:id="rId7"/>
    <p:sldId id="260" r:id="rId8"/>
    <p:sldId id="261" r:id="rId9"/>
    <p:sldId id="262" r:id="rId10"/>
    <p:sldId id="263" r:id="rId11"/>
    <p:sldId id="264" r:id="rId12"/>
    <p:sldId id="266" r:id="rId13"/>
    <p:sldId id="267" r:id="rId14"/>
    <p:sldId id="272" r:id="rId15"/>
    <p:sldId id="268" r:id="rId16"/>
    <p:sldId id="269" r:id="rId17"/>
    <p:sldId id="274" r:id="rId18"/>
    <p:sldId id="275" r:id="rId19"/>
    <p:sldId id="270" r:id="rId20"/>
    <p:sldId id="271" r:id="rId21"/>
    <p:sldId id="273"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6" y="18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68660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7D25C5-E285-42AD-B3F0-6C6193D42771}" type="datetimeFigureOut">
              <a:rPr lang="zh-CN" altLang="en-US" smtClean="0"/>
              <a:t>2021/8/23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CA37E6-D67B-497C-8295-A4E03F6D911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7D25C5-E285-42AD-B3F0-6C6193D42771}" type="datetimeFigureOut">
              <a:rPr lang="zh-CN" altLang="en-US" smtClean="0"/>
              <a:t>2021/8/23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A37E6-D67B-497C-8295-A4E03F6D911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png" /><Relationship Id="rId3" Type="http://schemas.openxmlformats.org/officeDocument/2006/relationships/image" Target="../media/image24.png" /><Relationship Id="rId4" Type="http://schemas.openxmlformats.org/officeDocument/2006/relationships/image" Target="../media/image2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7660" y="141416"/>
            <a:ext cx="1288639" cy="837378"/>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导  入</a:t>
            </a:r>
          </a:p>
        </p:txBody>
      </p:sp>
      <p:sp>
        <p:nvSpPr>
          <p:cNvPr id="3" name="内容占位符 2"/>
          <p:cNvSpPr>
            <a:spLocks noGrp="1"/>
          </p:cNvSpPr>
          <p:nvPr>
            <p:ph idx="1"/>
          </p:nvPr>
        </p:nvSpPr>
        <p:spPr>
          <a:xfrm>
            <a:off x="936830" y="1053886"/>
            <a:ext cx="10605752" cy="1506849"/>
          </a:xfrm>
          <a:solidFill>
            <a:schemeClr val="tx2">
              <a:lumMod val="20000"/>
              <a:lumOff val="80000"/>
            </a:schemeClr>
          </a:solidFill>
        </p:spPr>
        <p:txBody>
          <a:bodyPr>
            <a:normAutofit/>
          </a:bodyPr>
          <a:lstStyle/>
          <a:p>
            <a:pPr marL="0" indent="0">
              <a:lnSpc>
                <a:spcPct val="130000"/>
              </a:lnSpc>
              <a:buNone/>
            </a:pPr>
            <a:endParaRPr>
              <a:latin typeface="微软雅黑" panose="020b0503020204020204" pitchFamily="34" charset="-122"/>
              <a:ea typeface="微软雅黑" panose="020b0503020204020204" pitchFamily="34" charset="-122"/>
            </a:endParaRPr>
          </a:p>
        </p:txBody>
      </p:sp>
      <p:sp>
        <p:nvSpPr>
          <p:cNvPr id="4" name="文本框 3"/>
          <p:cNvSpPr txBox="1"/>
          <p:nvPr/>
        </p:nvSpPr>
        <p:spPr>
          <a:xfrm>
            <a:off x="4816698" y="2830807"/>
            <a:ext cx="7244367" cy="646331"/>
          </a:xfrm>
          <a:prstGeom prst="rect">
            <a:avLst/>
          </a:prstGeom>
          <a:noFill/>
        </p:spPr>
        <p:txBody>
          <a:bodyPr wrap="squar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rPr>
              <a:t>百团大战</a:t>
            </a:r>
          </a:p>
        </p:txBody>
      </p:sp>
      <p:pic>
        <p:nvPicPr>
          <p:cNvPr id="5" name="图片 4"/>
          <p:cNvPicPr>
            <a:picLocks noChangeAspect="1"/>
          </p:cNvPicPr>
          <p:nvPr/>
        </p:nvPicPr>
        <p:blipFill>
          <a:blip r:embed="rId2"/>
          <a:stretch>
            <a:fillRect/>
          </a:stretch>
        </p:blipFill>
        <p:spPr>
          <a:xfrm>
            <a:off x="1423114" y="3628008"/>
            <a:ext cx="3837906" cy="3078002"/>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a:stretch>
            <a:fillRect/>
          </a:stretch>
        </p:blipFill>
        <p:spPr>
          <a:xfrm>
            <a:off x="6830899" y="3656135"/>
            <a:ext cx="3060075" cy="30498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初读感知</a:t>
            </a:r>
          </a:p>
        </p:txBody>
      </p:sp>
      <p:sp>
        <p:nvSpPr>
          <p:cNvPr id="3" name="文本框 2"/>
          <p:cNvSpPr txBox="1"/>
          <p:nvPr/>
        </p:nvSpPr>
        <p:spPr>
          <a:xfrm>
            <a:off x="714777" y="1217053"/>
            <a:ext cx="9974688"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聂荣臻元帅为了照顾日本小姑娘，做了哪些事情？体现出怎样的情感？</a:t>
            </a:r>
          </a:p>
        </p:txBody>
      </p:sp>
      <p:pic>
        <p:nvPicPr>
          <p:cNvPr id="5" name="图片 4"/>
          <p:cNvPicPr>
            <a:picLocks noChangeAspect="1"/>
          </p:cNvPicPr>
          <p:nvPr/>
        </p:nvPicPr>
        <p:blipFill>
          <a:blip r:embed="rId2"/>
          <a:stretch>
            <a:fillRect/>
          </a:stretch>
        </p:blipFill>
        <p:spPr>
          <a:xfrm>
            <a:off x="7329075" y="1678718"/>
            <a:ext cx="3967843" cy="4997003"/>
          </a:xfrm>
          <a:prstGeom prst="rect">
            <a:avLst/>
          </a:prstGeom>
        </p:spPr>
      </p:pic>
      <p:sp>
        <p:nvSpPr>
          <p:cNvPr id="6" name="文本框 5"/>
          <p:cNvSpPr txBox="1"/>
          <p:nvPr/>
        </p:nvSpPr>
        <p:spPr>
          <a:xfrm>
            <a:off x="714742" y="3074912"/>
            <a:ext cx="5866326" cy="707886"/>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体现出聂帅对孩子无微不至的关心，借以表现出八路军的人道主义和国际主义精神</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3" name="文本框 2"/>
          <p:cNvSpPr txBox="1"/>
          <p:nvPr/>
        </p:nvSpPr>
        <p:spPr>
          <a:xfrm>
            <a:off x="714778" y="1217053"/>
            <a:ext cx="7469746"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聂荣臻元帅为什么要救日本小姑娘？</a:t>
            </a:r>
          </a:p>
        </p:txBody>
      </p:sp>
      <p:sp>
        <p:nvSpPr>
          <p:cNvPr id="4" name="文本框 3"/>
          <p:cNvSpPr txBox="1"/>
          <p:nvPr/>
        </p:nvSpPr>
        <p:spPr>
          <a:xfrm>
            <a:off x="386365" y="2311757"/>
            <a:ext cx="7746643" cy="3883755"/>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2400">
                <a:latin typeface="仿宋" panose="02010609060101010101" pitchFamily="49" charset="-122"/>
                <a:ea typeface="仿宋" panose="02010609060101010101" pitchFamily="49" charset="-122"/>
              </a:rPr>
              <a:t>孩子是无罪的，也是战争的受害者，如果不救他们，他们会死在战火中。</a:t>
            </a:r>
            <a:endParaRPr lang="en-US" altLang="zh-CN" sz="2400">
              <a:latin typeface="仿宋" panose="02010609060101010101" pitchFamily="49" charset="-122"/>
              <a:ea typeface="仿宋" panose="02010609060101010101" pitchFamily="49" charset="-122"/>
            </a:endParaRPr>
          </a:p>
          <a:p>
            <a:pPr marL="285750" indent="-285750">
              <a:lnSpc>
                <a:spcPct val="150000"/>
              </a:lnSpc>
              <a:buFont typeface="Wingdings" panose="05000000000000000000" pitchFamily="2" charset="2"/>
              <a:buChar char="Ø"/>
            </a:pPr>
            <a:r>
              <a:rPr lang="zh-CN" altLang="en-US" sz="2400">
                <a:latin typeface="仿宋" panose="02010609060101010101" pitchFamily="49" charset="-122"/>
                <a:ea typeface="仿宋" panose="02010609060101010101" pitchFamily="49" charset="-122"/>
              </a:rPr>
              <a:t>共产党领导下的八路军和日本侵略军不同，实行革命的人道主义，对日本人民尽最大力量进行爱护和关心。</a:t>
            </a:r>
            <a:endParaRPr lang="en-US" altLang="zh-CN" sz="2400">
              <a:latin typeface="仿宋" panose="02010609060101010101" pitchFamily="49" charset="-122"/>
              <a:ea typeface="仿宋" panose="02010609060101010101" pitchFamily="49" charset="-122"/>
            </a:endParaRPr>
          </a:p>
          <a:p>
            <a:pPr marL="285750" indent="-285750">
              <a:lnSpc>
                <a:spcPct val="150000"/>
              </a:lnSpc>
              <a:buFont typeface="Wingdings" panose="05000000000000000000" pitchFamily="2" charset="2"/>
              <a:buChar char="Ø"/>
            </a:pPr>
            <a:r>
              <a:rPr lang="zh-CN" altLang="en-US" sz="2400">
                <a:latin typeface="仿宋" panose="02010609060101010101" pitchFamily="49" charset="-122"/>
                <a:ea typeface="仿宋" panose="02010609060101010101" pitchFamily="49" charset="-122"/>
              </a:rPr>
              <a:t>充分显示了八路军的国际主义精神，利于对一部分日本人进行工作，促进反战联盟的形成。</a:t>
            </a:r>
            <a:endParaRPr lang="en-US" altLang="zh-CN" sz="2400">
              <a:latin typeface="仿宋" panose="02010609060101010101" pitchFamily="49" charset="-122"/>
              <a:ea typeface="仿宋" panose="02010609060101010101" pitchFamily="49" charset="-122"/>
            </a:endParaRPr>
          </a:p>
          <a:p>
            <a:pPr>
              <a:lnSpc>
                <a:spcPct val="150000"/>
              </a:lnSpc>
            </a:pPr>
            <a:endParaRPr lang="zh-CN" altLang="en-US" sz="2400">
              <a:latin typeface="仿宋" panose="02010609060101010101" pitchFamily="49" charset="-122"/>
              <a:ea typeface="仿宋" panose="02010609060101010101" pitchFamily="49" charset="-122"/>
            </a:endParaRPr>
          </a:p>
        </p:txBody>
      </p:sp>
      <p:pic>
        <p:nvPicPr>
          <p:cNvPr id="5" name="图片 4"/>
          <p:cNvPicPr>
            <a:picLocks noChangeAspect="1"/>
          </p:cNvPicPr>
          <p:nvPr/>
        </p:nvPicPr>
        <p:blipFill>
          <a:blip r:embed="rId2"/>
          <a:stretch>
            <a:fillRect/>
          </a:stretch>
        </p:blipFill>
        <p:spPr>
          <a:xfrm>
            <a:off x="8292385" y="1624519"/>
            <a:ext cx="3324359" cy="457099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6" name="文本框 5"/>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100" name="文本框 99"/>
          <p:cNvSpPr txBox="1"/>
          <p:nvPr/>
        </p:nvSpPr>
        <p:spPr>
          <a:xfrm>
            <a:off x="1447165" y="2090420"/>
            <a:ext cx="9298305" cy="2799715"/>
          </a:xfrm>
          <a:prstGeom prst="rect">
            <a:avLst/>
          </a:prstGeom>
          <a:noFill/>
          <a:ln w="9525">
            <a:noFill/>
          </a:ln>
        </p:spPr>
        <p:txBody>
          <a:bodyPr wrap="square">
            <a:spAutoFit/>
          </a:bodyPr>
          <a:lstStyle/>
          <a:p>
            <a:pPr indent="0"/>
            <a:r>
              <a:rPr lang="zh-CN" sz="3600" b="1">
                <a:latin typeface="Calibri"/>
                <a:ea typeface="宋体" panose="02010600030101010101" pitchFamily="2" charset="-122"/>
              </a:rPr>
              <a:t>明确文章的主题</a:t>
            </a:r>
            <a:endParaRPr lang="en-US" sz="2800" b="0">
              <a:latin typeface="Calibri"/>
              <a:ea typeface="宋体" panose="02010600030101010101" pitchFamily="2" charset="-122"/>
              <a:cs typeface="Times New Roman" panose="02020603050405020304" charset="0"/>
            </a:endParaRPr>
          </a:p>
          <a:p>
            <a:pPr indent="0"/>
            <a:r>
              <a:rPr lang="en-US" sz="2800" b="0">
                <a:latin typeface="Calibri"/>
                <a:ea typeface="宋体" panose="02010600030101010101" pitchFamily="2" charset="-122"/>
                <a:cs typeface="Times New Roman" panose="02020603050405020304" charset="0"/>
              </a:rPr>
              <a:t>    </a:t>
            </a:r>
            <a:r>
              <a:rPr lang="zh-CN" sz="2800" b="0">
                <a:latin typeface="Calibri"/>
                <a:ea typeface="宋体" panose="02010600030101010101" pitchFamily="2" charset="-122"/>
              </a:rPr>
              <a:t>聂荣臻用回忆的方式</a:t>
            </a:r>
            <a:r>
              <a:rPr lang="en-US" sz="2800" b="0">
                <a:latin typeface="Calibri"/>
                <a:ea typeface="宋体" panose="02010600030101010101" pitchFamily="2" charset="-122"/>
                <a:cs typeface="Times New Roman" panose="02020603050405020304" charset="0"/>
              </a:rPr>
              <a:t>,</a:t>
            </a:r>
            <a:r>
              <a:rPr lang="zh-CN" sz="2800" b="0">
                <a:latin typeface="Calibri"/>
                <a:ea typeface="宋体" panose="02010600030101010101" pitchFamily="2" charset="-122"/>
              </a:rPr>
              <a:t>以朴实无华的笔触记述了百团大战中一件“曲折有趣”又”很有意义”的事情</a:t>
            </a:r>
            <a:r>
              <a:rPr lang="en-US" sz="2800" b="0">
                <a:latin typeface="Calibri"/>
                <a:ea typeface="宋体" panose="02010600030101010101" pitchFamily="2" charset="-122"/>
              </a:rPr>
              <a:t>,</a:t>
            </a:r>
            <a:r>
              <a:rPr lang="zh-CN" sz="2800" b="0">
                <a:latin typeface="Calibri"/>
                <a:ea typeface="宋体" panose="02010600030101010101" pitchFamily="2" charset="-122"/>
              </a:rPr>
              <a:t>即聂将军关心和照顾在战火中受伤的两个日本孤女</a:t>
            </a:r>
            <a:r>
              <a:rPr lang="en-US" sz="2800" b="0">
                <a:latin typeface="Calibri"/>
                <a:ea typeface="宋体" panose="02010600030101010101" pitchFamily="2" charset="-122"/>
              </a:rPr>
              <a:t>,</a:t>
            </a:r>
            <a:r>
              <a:rPr lang="zh-CN" sz="2800" b="0">
                <a:latin typeface="Calibri"/>
                <a:ea typeface="宋体" panose="02010600030101010101" pitchFamily="2" charset="-122"/>
              </a:rPr>
              <a:t>并设法将她们送回日方的故事。这一事件既彰显了伟大的革命人道主义精神</a:t>
            </a:r>
            <a:r>
              <a:rPr lang="en-US" sz="2800" b="0">
                <a:latin typeface="Calibri"/>
                <a:ea typeface="宋体" panose="02010600030101010101" pitchFamily="2" charset="-122"/>
              </a:rPr>
              <a:t>,</a:t>
            </a:r>
            <a:r>
              <a:rPr lang="zh-CN" sz="2800" b="0">
                <a:latin typeface="Calibri"/>
                <a:ea typeface="宋体" panose="02010600030101010101" pitchFamily="2" charset="-122"/>
              </a:rPr>
              <a:t>也包含了对日本侵略者残酷暴行的控诉。</a:t>
            </a:r>
            <a:r>
              <a:rPr lang="zh-CN" sz="1050" b="0">
                <a:latin typeface="Calibri"/>
                <a:ea typeface="宋体" panose="02010600030101010101" pitchFamily="2" charset="-122"/>
              </a:rPr>
              <a:t> </a:t>
            </a: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3" name="文本框 2"/>
          <p:cNvSpPr txBox="1"/>
          <p:nvPr/>
        </p:nvSpPr>
        <p:spPr>
          <a:xfrm>
            <a:off x="2711004" y="167174"/>
            <a:ext cx="8725436" cy="830997"/>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仔细阅读聂荣臻元帅写给日本人的信，分析聂帅的用意以及蕴藏其中的情感</a:t>
            </a:r>
          </a:p>
        </p:txBody>
      </p:sp>
      <p:pic>
        <p:nvPicPr>
          <p:cNvPr id="9" name="图片 8"/>
          <p:cNvPicPr>
            <a:picLocks noChangeAspect="1"/>
          </p:cNvPicPr>
          <p:nvPr/>
        </p:nvPicPr>
        <p:blipFill>
          <a:blip r:embed="rId2"/>
          <a:stretch>
            <a:fillRect/>
          </a:stretch>
        </p:blipFill>
        <p:spPr>
          <a:xfrm>
            <a:off x="7895070" y="1382466"/>
            <a:ext cx="3650840" cy="4775808"/>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10" name="文本框 9"/>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100" name="文本框 99"/>
          <p:cNvSpPr txBox="1"/>
          <p:nvPr/>
        </p:nvSpPr>
        <p:spPr>
          <a:xfrm>
            <a:off x="930910" y="1527175"/>
            <a:ext cx="6399530" cy="5053965"/>
          </a:xfrm>
          <a:prstGeom prst="rect">
            <a:avLst/>
          </a:prstGeom>
          <a:noFill/>
          <a:ln w="9525">
            <a:noFill/>
          </a:ln>
        </p:spPr>
        <p:txBody>
          <a:bodyPr wrap="square">
            <a:spAutoFit/>
          </a:bodyPr>
          <a:lstStyle/>
          <a:p>
            <a:pPr indent="0"/>
            <a:r>
              <a:rPr lang="zh-CN" sz="2400" b="0">
                <a:latin typeface="Calibri"/>
                <a:ea typeface="宋体" panose="02010600030101010101" pitchFamily="2" charset="-122"/>
              </a:rPr>
              <a:t>读完这篇文章，你看到了一个怎样的聂荣臻？</a:t>
            </a:r>
            <a:r>
              <a:rPr lang="en-US" sz="2400" b="0">
                <a:latin typeface="Calibri"/>
                <a:ea typeface="宋体" panose="02010600030101010101" pitchFamily="2" charset="-122"/>
                <a:cs typeface="Times New Roman" panose="02020603050405020304" charset="0"/>
              </a:rPr>
              <a:t>  </a:t>
            </a:r>
          </a:p>
          <a:p>
            <a:pPr indent="0"/>
            <a:r>
              <a:rPr lang="en-US" sz="2400" b="0">
                <a:latin typeface="Calibri"/>
                <a:ea typeface="宋体" panose="02010600030101010101" pitchFamily="2" charset="-122"/>
                <a:cs typeface="Times New Roman" panose="02020603050405020304" charset="0"/>
              </a:rPr>
              <a:t>   </a:t>
            </a:r>
            <a:r>
              <a:rPr lang="zh-CN" sz="2400" b="0">
                <a:latin typeface="Calibri"/>
                <a:ea typeface="宋体" panose="02010600030101010101" pitchFamily="2" charset="-122"/>
              </a:rPr>
              <a:t>井陉之战中，聂荣臻拯救了两个日本女孩，认为</a:t>
            </a:r>
            <a:r>
              <a:rPr lang="zh-CN" sz="2400" b="0">
                <a:latin typeface="Calibri"/>
                <a:ea typeface="宋体" panose="02010600030101010101" pitchFamily="2" charset="-122"/>
                <a:cs typeface="Times New Roman" panose="02020603050405020304" charset="0"/>
              </a:rPr>
              <a:t>“孩子是无罪的”，表现了他的博大胸怀和革命人道主义精神；通过照料孤女的细节，我们可以看出他的细心慈爱、和善亲切；从给日本官兵的信中，我们可以看出他的深明大义、胸怀宽广、富有正义；在送回孤女之后，“每逢想起这件事，还常常为她们担心”，体现出他的善良仁慈。聂荣臻具有革命人道主义精神</a:t>
            </a:r>
            <a:endParaRPr lang="en-US" sz="2400" b="0">
              <a:latin typeface="Calibri"/>
              <a:ea typeface="宋体" panose="02010600030101010101" pitchFamily="2" charset="-122"/>
              <a:cs typeface="Times New Roman" panose="02020603050405020304" charset="0"/>
            </a:endParaRPr>
          </a:p>
          <a:p>
            <a:pPr indent="0"/>
            <a:r>
              <a:rPr lang="en-US" sz="2400" b="0">
                <a:latin typeface="Calibri"/>
                <a:ea typeface="宋体" panose="02010600030101010101" pitchFamily="2" charset="-122"/>
                <a:cs typeface="Times New Roman" panose="02020603050405020304" charset="0"/>
              </a:rPr>
              <a:t> </a:t>
            </a:r>
            <a:r>
              <a:rPr lang="zh-CN" sz="2400" b="0">
                <a:latin typeface="Calibri"/>
                <a:ea typeface="宋体" panose="02010600030101010101" pitchFamily="2" charset="-122"/>
              </a:rPr>
              <a:t>和至仁至义的品质，具有政治家、军事家的远见卓识，是一位慈善仁义、和蔼可亲、宽厚细心的将军。</a:t>
            </a:r>
            <a:endParaRPr lang="en-US" sz="1050" b="0">
              <a:latin typeface="Calibri"/>
              <a:ea typeface="宋体" panose="02010600030101010101" pitchFamily="2" charset="-122"/>
              <a:cs typeface="Times New Roman" panose="02020603050405020304" charset="0"/>
            </a:endParaRPr>
          </a:p>
          <a:p>
            <a:pPr indent="0"/>
            <a:r>
              <a:rPr lang="en-US" sz="1050" b="0">
                <a:latin typeface="Calibri"/>
                <a:ea typeface="宋体" panose="02010600030101010101" pitchFamily="2" charset="-122"/>
                <a:cs typeface="Times New Roman" panose="02020603050405020304" charset="0"/>
              </a:rPr>
              <a:t> </a:t>
            </a: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3" name="文本框 2"/>
          <p:cNvSpPr txBox="1"/>
          <p:nvPr/>
        </p:nvSpPr>
        <p:spPr>
          <a:xfrm>
            <a:off x="772732" y="1358720"/>
            <a:ext cx="8622406" cy="46166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思考：为什么救助日本小姑娘的事会成为中日友好的“佳话”？</a:t>
            </a:r>
          </a:p>
        </p:txBody>
      </p:sp>
      <p:pic>
        <p:nvPicPr>
          <p:cNvPr id="5" name="图片 4"/>
          <p:cNvPicPr>
            <a:picLocks noChangeAspect="1"/>
          </p:cNvPicPr>
          <p:nvPr/>
        </p:nvPicPr>
        <p:blipFill>
          <a:blip r:embed="rId2"/>
          <a:stretch>
            <a:fillRect/>
          </a:stretch>
        </p:blipFill>
        <p:spPr>
          <a:xfrm>
            <a:off x="356316" y="2333273"/>
            <a:ext cx="4000500" cy="2962275"/>
          </a:xfrm>
          <a:prstGeom prst="rect">
            <a:avLst/>
          </a:prstGeom>
          <a:ln>
            <a:noFill/>
          </a:ln>
          <a:effectLst>
            <a:outerShdw blurRad="292100" dist="139700" dir="2700000" algn="tl" rotWithShape="0">
              <a:srgbClr val="333333">
                <a:alpha val="65000"/>
              </a:srgbClr>
            </a:outerShdw>
          </a:effectLst>
        </p:spPr>
      </p:pic>
      <p:sp>
        <p:nvSpPr>
          <p:cNvPr id="6" name="文本框 5"/>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7" name="文本框 6"/>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4" name="文本框 3"/>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7" name="文本框 6"/>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9" name="文本框 8"/>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100" name="文本框 99"/>
          <p:cNvSpPr txBox="1"/>
          <p:nvPr/>
        </p:nvSpPr>
        <p:spPr>
          <a:xfrm>
            <a:off x="1778000" y="1624965"/>
            <a:ext cx="7450455" cy="4030980"/>
          </a:xfrm>
          <a:prstGeom prst="rect">
            <a:avLst/>
          </a:prstGeom>
          <a:noFill/>
          <a:ln w="9525">
            <a:noFill/>
          </a:ln>
        </p:spPr>
        <p:txBody>
          <a:bodyPr wrap="square">
            <a:spAutoFit/>
          </a:bodyPr>
          <a:lstStyle/>
          <a:p>
            <a:pPr indent="0"/>
            <a:r>
              <a:rPr lang="zh-CN" sz="3200" b="0">
                <a:latin typeface="Calibri"/>
                <a:ea typeface="宋体" panose="02010600030101010101" pitchFamily="2" charset="-122"/>
              </a:rPr>
              <a:t>思考</a:t>
            </a:r>
            <a:r>
              <a:rPr lang="en-US" sz="3200" b="0">
                <a:latin typeface="Calibri"/>
                <a:ea typeface="宋体" panose="02010600030101010101" pitchFamily="2" charset="-122"/>
                <a:cs typeface="Times New Roman" panose="02020603050405020304" charset="0"/>
              </a:rPr>
              <a:t>4</a:t>
            </a:r>
            <a:r>
              <a:rPr lang="zh-CN" sz="3200" b="0">
                <a:latin typeface="Calibri"/>
                <a:ea typeface="宋体" panose="02010600030101010101" pitchFamily="2" charset="-122"/>
              </a:rPr>
              <a:t>：本文是如何体现中国军队的革命人道主义精神的？ </a:t>
            </a:r>
          </a:p>
          <a:p>
            <a:pPr indent="0"/>
            <a:r>
              <a:rPr lang="zh-CN" sz="3200" b="0">
                <a:latin typeface="Calibri"/>
                <a:ea typeface="宋体" panose="02010600030101010101" pitchFamily="2" charset="-122"/>
              </a:rPr>
              <a:t>明确</a:t>
            </a:r>
            <a:r>
              <a:rPr lang="zh-CN" sz="3200" b="0">
                <a:latin typeface="Calibri"/>
                <a:ea typeface="宋体" panose="02010600030101010101" pitchFamily="2" charset="-122"/>
                <a:cs typeface="Times New Roman" panose="02020603050405020304" charset="0"/>
              </a:rPr>
              <a:t> ①救日本小姑娘。孩子是无罪的，也是战争的受害者，对日本人民尽最大力量进行爱护和关心。 </a:t>
            </a:r>
          </a:p>
          <a:p>
            <a:pPr indent="0"/>
            <a:r>
              <a:rPr lang="zh-CN" sz="3200" b="0">
                <a:latin typeface="Calibri"/>
                <a:ea typeface="宋体" panose="02010600030101010101" pitchFamily="2" charset="-122"/>
                <a:cs typeface="Times New Roman" panose="02020603050405020304" charset="0"/>
              </a:rPr>
              <a:t> ②通过一封写给日本官兵的信，表达去齐心合力共谋和平的愿望。 ③通过聂荣臻元帅的讲述。</a:t>
            </a:r>
            <a:endParaRPr lang="zh-CN" altLang="en-US" sz="3200" b="0">
              <a:latin typeface="Calibri"/>
              <a:ea typeface="宋体" panose="02010600030101010101" pitchFamily="2" charset="-122"/>
              <a:cs typeface="Times New Roman" panose="02020603050405020304"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6" name="文本框 5"/>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7" name="文本框 6"/>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9" name="文本框 8"/>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10" name="文本框 9"/>
          <p:cNvSpPr txBox="1"/>
          <p:nvPr/>
        </p:nvSpPr>
        <p:spPr>
          <a:xfrm>
            <a:off x="924560" y="1165225"/>
            <a:ext cx="10343515" cy="5692775"/>
          </a:xfrm>
          <a:prstGeom prst="rect">
            <a:avLst/>
          </a:prstGeom>
          <a:noFill/>
        </p:spPr>
        <p:txBody>
          <a:bodyPr wrap="square" rtlCol="0" anchor="t">
            <a:spAutoFit/>
          </a:bodyPr>
          <a:lstStyle/>
          <a:p>
            <a:r>
              <a:rPr lang="zh-CN" altLang="en-US" sz="2800"/>
              <a:t>思考5.文章全文引述了“我”当时写给日军一封信，占用了较大的篇幅，将这封信的内容删除好不好？为什么？ </a:t>
            </a:r>
          </a:p>
          <a:p>
            <a:r>
              <a:rPr lang="zh-CN" altLang="en-US" sz="2800"/>
              <a:t>明确：不好。①给日本军写信是“大战中得插曲”这一故事中最重要的组成部分，如果删除，就损害的了故事的完整性。②这封信是聂荣臻主张在战争中重视对敌人开展政治工作的体现，有助于全面、深刻地表现聂荣臻的形象以及其政治、军事思想和主张。③信中提到的“国际主义之精神”是对文中所说的“革命人道主义精神”的补充与佐证，保留信件原文有利于宣扬和展示八路军奉行的革命人道主义精神。④后文有两个小女孩送交给日军后日军表示“很感谢”的“回信”，这一内容与下文写战后日本人民和参加过侵华战争的日本旧军人的反省和悔过形成有机关联。删除信件后，没有前文的这些铺垫，后文的叙述就会显得比较突兀。</a:t>
            </a:r>
          </a:p>
          <a:p>
            <a:endParaRPr lang="zh-CN" altLang="en-US" sz="2800"/>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5" name="文本框 4"/>
          <p:cNvSpPr txBox="1"/>
          <p:nvPr/>
        </p:nvSpPr>
        <p:spPr>
          <a:xfrm>
            <a:off x="244698" y="2121340"/>
            <a:ext cx="10341735" cy="497957"/>
          </a:xfrm>
          <a:prstGeom prst="rect">
            <a:avLst/>
          </a:prstGeom>
          <a:no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今天的美穗子，纯朴善良，给我留下了很好的印象。</a:t>
            </a:r>
          </a:p>
        </p:txBody>
      </p:sp>
      <p:sp>
        <p:nvSpPr>
          <p:cNvPr id="4" name="文本框 3"/>
          <p:cNvSpPr txBox="1"/>
          <p:nvPr/>
        </p:nvSpPr>
        <p:spPr>
          <a:xfrm>
            <a:off x="244698" y="3061919"/>
            <a:ext cx="6669862" cy="3329758"/>
          </a:xfrm>
          <a:prstGeom prst="rect">
            <a:avLst/>
          </a:prstGeom>
          <a:solidFill>
            <a:schemeClr val="tx2">
              <a:lumMod val="20000"/>
              <a:lumOff val="80000"/>
            </a:schemeClr>
          </a:solidFill>
        </p:spPr>
        <p:txBody>
          <a:bodyPr wrap="square" rtlCol="0">
            <a:spAutoFit/>
          </a:bodyPr>
          <a:lstStyle/>
          <a:p>
            <a:pPr>
              <a:lnSpc>
                <a:spcPct val="150000"/>
              </a:lnSpc>
            </a:pPr>
            <a:r>
              <a:rPr lang="zh-CN" altLang="en-US" sz="2400">
                <a:latin typeface="仿宋" panose="02010609060101010101" pitchFamily="49" charset="-122"/>
                <a:ea typeface="仿宋" panose="02010609060101010101" pitchFamily="49" charset="-122"/>
              </a:rPr>
              <a:t>这句话虽然只是简简单单一句话，但是情感充沛。一方面，聂帅对美穗子几十年后来探望自己的行为表示欣慰；另一方面，这句话也蕴含着“言外之意”，美穗子实际是爱好和平的日本人士的缩影，聂帅对美穗子的赞美，反映出他对中日两国和平相处的希望，对中日友情的珍惜。</a:t>
            </a:r>
          </a:p>
        </p:txBody>
      </p:sp>
      <p:pic>
        <p:nvPicPr>
          <p:cNvPr id="6" name="图片 5"/>
          <p:cNvPicPr>
            <a:picLocks noChangeAspect="1"/>
          </p:cNvPicPr>
          <p:nvPr/>
        </p:nvPicPr>
        <p:blipFill>
          <a:blip r:embed="rId2"/>
          <a:stretch>
            <a:fillRect/>
          </a:stretch>
        </p:blipFill>
        <p:spPr>
          <a:xfrm>
            <a:off x="7458905" y="2370318"/>
            <a:ext cx="4570755" cy="3270629"/>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9" name="文本框 8"/>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10" name="文本框 9"/>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p>
        </p:txBody>
      </p:sp>
      <p:sp>
        <p:nvSpPr>
          <p:cNvPr id="3" name="文本框 2"/>
          <p:cNvSpPr txBox="1"/>
          <p:nvPr/>
        </p:nvSpPr>
        <p:spPr>
          <a:xfrm>
            <a:off x="714777" y="1217053"/>
            <a:ext cx="802997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本文行文有哪些特点？</a:t>
            </a:r>
          </a:p>
        </p:txBody>
      </p:sp>
      <p:sp>
        <p:nvSpPr>
          <p:cNvPr id="5" name="文本框 4"/>
          <p:cNvSpPr txBox="1"/>
          <p:nvPr/>
        </p:nvSpPr>
        <p:spPr>
          <a:xfrm>
            <a:off x="347731" y="2079938"/>
            <a:ext cx="6961030" cy="1506855"/>
          </a:xfrm>
          <a:prstGeom prst="rect">
            <a:avLst/>
          </a:prstGeom>
          <a:noFill/>
        </p:spPr>
        <p:txBody>
          <a:bodyPr wrap="square" rtlCol="0">
            <a:spAutoFit/>
          </a:bodyPr>
          <a:lstStyle/>
          <a:p>
            <a:pPr marL="285750" indent="-285750">
              <a:spcAft>
                <a:spcPts val="1200"/>
              </a:spcAft>
              <a:buFont typeface="Wingdings" panose="05000000000000000000" pitchFamily="2" charset="2"/>
              <a:buChar char="Ø"/>
            </a:pPr>
            <a:r>
              <a:rPr lang="zh-CN" altLang="en-US" sz="2400" b="1">
                <a:latin typeface="微软雅黑" panose="020b0503020204020204" pitchFamily="34" charset="-122"/>
                <a:ea typeface="微软雅黑" panose="020b0503020204020204" pitchFamily="34" charset="-122"/>
              </a:rPr>
              <a:t>语言浅白，口语化。</a:t>
            </a:r>
          </a:p>
          <a:p>
            <a:pPr marL="285750" indent="-285750">
              <a:spcAft>
                <a:spcPts val="1200"/>
              </a:spcAft>
              <a:buFont typeface="Wingdings" panose="05000000000000000000" pitchFamily="2" charset="2"/>
              <a:buChar char="Ø"/>
            </a:pPr>
            <a:r>
              <a:rPr lang="zh-CN" altLang="en-US" sz="2400" b="1">
                <a:latin typeface="微软雅黑" panose="020b0503020204020204" pitchFamily="34" charset="-122"/>
                <a:ea typeface="微软雅黑" panose="020b0503020204020204" pitchFamily="34" charset="-122"/>
              </a:rPr>
              <a:t>记叙清晰准确。</a:t>
            </a:r>
            <a:endParaRPr lang="en-US" altLang="zh-CN" sz="200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sz="2400" b="1">
                <a:latin typeface="微软雅黑" panose="020b0503020204020204" pitchFamily="34" charset="-122"/>
                <a:ea typeface="微软雅黑" panose="020b0503020204020204" pitchFamily="34" charset="-122"/>
              </a:rPr>
              <a:t>征引材料，感情充沛。</a:t>
            </a:r>
            <a:endParaRPr lang="zh-CN" altLang="en-US">
              <a:latin typeface="仿宋" panose="02010609060101010101" pitchFamily="49" charset="-122"/>
              <a:ea typeface="仿宋" panose="02010609060101010101" pitchFamily="49" charset="-122"/>
            </a:endParaRPr>
          </a:p>
        </p:txBody>
      </p:sp>
      <p:pic>
        <p:nvPicPr>
          <p:cNvPr id="6" name="图片 5"/>
          <p:cNvPicPr>
            <a:picLocks noChangeAspect="1"/>
          </p:cNvPicPr>
          <p:nvPr/>
        </p:nvPicPr>
        <p:blipFill>
          <a:blip r:embed="rId2"/>
          <a:stretch>
            <a:fillRect/>
          </a:stretch>
        </p:blipFill>
        <p:spPr>
          <a:xfrm>
            <a:off x="7308761" y="2406739"/>
            <a:ext cx="4664723" cy="3234208"/>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7" name="文本框 6"/>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9" name="文本框 8"/>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拓展提升</a:t>
            </a:r>
          </a:p>
        </p:txBody>
      </p:sp>
      <p:sp>
        <p:nvSpPr>
          <p:cNvPr id="3" name="文本框 2"/>
          <p:cNvSpPr txBox="1"/>
          <p:nvPr/>
        </p:nvSpPr>
        <p:spPr>
          <a:xfrm>
            <a:off x="1965101" y="1442433"/>
            <a:ext cx="802997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请结合具体实际谈谈，我们应怎样看待中日关系？</a:t>
            </a:r>
          </a:p>
        </p:txBody>
      </p:sp>
      <p:pic>
        <p:nvPicPr>
          <p:cNvPr id="4" name="图片 3"/>
          <p:cNvPicPr>
            <a:picLocks noChangeAspect="1"/>
          </p:cNvPicPr>
          <p:nvPr/>
        </p:nvPicPr>
        <p:blipFill>
          <a:blip r:embed="rId2"/>
          <a:stretch>
            <a:fillRect/>
          </a:stretch>
        </p:blipFill>
        <p:spPr>
          <a:xfrm>
            <a:off x="2848378" y="2328982"/>
            <a:ext cx="6096000" cy="4276725"/>
          </a:xfrm>
          <a:prstGeom prst="rect">
            <a:avLst/>
          </a:prstGeom>
          <a:ln>
            <a:noFill/>
          </a:ln>
          <a:effectLst>
            <a:outerShdw blurRad="292100" dist="139700" dir="2700000" algn="tl" rotWithShape="0">
              <a:srgbClr val="333333">
                <a:alpha val="65000"/>
              </a:srgbClr>
            </a:outerShdw>
          </a:effectLst>
        </p:spPr>
      </p:pic>
      <p:sp>
        <p:nvSpPr>
          <p:cNvPr id="5" name="文本框 4"/>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6" name="文本框 5"/>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7" name="文本框 6"/>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22356" y="0"/>
            <a:ext cx="12236712" cy="6922395"/>
          </a:xfrm>
          <a:prstGeom prst="rect">
            <a:avLst/>
          </a:prstGeom>
        </p:spPr>
      </p:pic>
      <p:sp>
        <p:nvSpPr>
          <p:cNvPr id="2" name="标题 1"/>
          <p:cNvSpPr>
            <a:spLocks noGrp="1"/>
          </p:cNvSpPr>
          <p:nvPr>
            <p:ph type="ctrTitle"/>
          </p:nvPr>
        </p:nvSpPr>
        <p:spPr>
          <a:xfrm>
            <a:off x="3210381" y="1893196"/>
            <a:ext cx="6027420" cy="2922753"/>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a:lnSpc>
                <a:spcPct val="150000"/>
              </a:lnSpc>
              <a:spcAft>
                <a:spcPts val="600"/>
              </a:spcAft>
            </a:pPr>
            <a:br>
              <a:rPr lang="en-US" altLang="zh-CN"/>
            </a:br>
            <a:br>
              <a:rPr lang="zh-CN" altLang="en-US"/>
            </a:br>
            <a:r>
              <a:rPr lang="zh-CN" altLang="en-US" sz="2700">
                <a:latin typeface="微软雅黑" panose="020b0503020204020204" pitchFamily="34" charset="-122"/>
                <a:ea typeface="微软雅黑" panose="020b0503020204020204" pitchFamily="34" charset="-122"/>
              </a:rPr>
              <a:t>统编高中语文选择性必修上册</a:t>
            </a:r>
            <a:br>
              <a:rPr lang="zh-CN" altLang="en-US"/>
            </a:br>
            <a:r>
              <a:rPr lang="zh-CN" altLang="en-US" sz="2400" b="1">
                <a:latin typeface="仿宋" panose="02010609060101010101" pitchFamily="49" charset="-122"/>
                <a:ea typeface="仿宋" panose="02010609060101010101" pitchFamily="49" charset="-122"/>
              </a:rPr>
              <a:t>授课人：长郡斑马湖中学 谢忠凯</a:t>
            </a:r>
            <a:endParaRPr lang="zh-CN" altLang="en-US" b="1">
              <a:latin typeface="仿宋" panose="02010609060101010101" pitchFamily="49" charset="-122"/>
              <a:ea typeface="仿宋" panose="02010609060101010101" pitchFamily="49" charset="-122"/>
            </a:endParaRPr>
          </a:p>
        </p:txBody>
      </p:sp>
      <p:pic>
        <p:nvPicPr>
          <p:cNvPr id="4" name="图片 3"/>
          <p:cNvPicPr>
            <a:picLocks noChangeAspect="1"/>
          </p:cNvPicPr>
          <p:nvPr/>
        </p:nvPicPr>
        <p:blipFill>
          <a:blip r:embed="rId3"/>
          <a:stretch>
            <a:fillRect/>
          </a:stretch>
        </p:blipFill>
        <p:spPr>
          <a:xfrm>
            <a:off x="3807896" y="1840628"/>
            <a:ext cx="4962574" cy="1450974"/>
          </a:xfrm>
          <a:prstGeom prst="rect">
            <a:avLst/>
          </a:prstGeom>
        </p:spPr>
      </p:pic>
      <p:pic>
        <p:nvPicPr>
          <p:cNvPr id="7" name="图片 6"/>
          <p:cNvPicPr>
            <a:picLocks noChangeAspect="1"/>
          </p:cNvPicPr>
          <p:nvPr/>
        </p:nvPicPr>
        <p:blipFill>
          <a:blip r:embed="rId4"/>
          <a:stretch>
            <a:fillRect/>
          </a:stretch>
        </p:blipFill>
        <p:spPr>
          <a:xfrm>
            <a:off x="5032156" y="2821126"/>
            <a:ext cx="2127688" cy="1066892"/>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课后作业</a:t>
            </a:r>
          </a:p>
        </p:txBody>
      </p:sp>
      <p:sp>
        <p:nvSpPr>
          <p:cNvPr id="3" name="文本框 2"/>
          <p:cNvSpPr txBox="1"/>
          <p:nvPr/>
        </p:nvSpPr>
        <p:spPr>
          <a:xfrm>
            <a:off x="1571223" y="1268567"/>
            <a:ext cx="8661042" cy="830997"/>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或曰：“以德报怨，何如？”子曰：“何以报德？以直报怨，以德报德。”</a:t>
            </a:r>
            <a:r>
              <a:rPr lang="en-US" altLang="zh-CN" sz="2400" b="1">
                <a:solidFill>
                  <a:srgbClr val="FF0000"/>
                </a:solidFill>
                <a:latin typeface="仿宋" panose="02010609060101010101" pitchFamily="49" charset="-122"/>
                <a:ea typeface="仿宋" panose="02010609060101010101" pitchFamily="49" charset="-122"/>
              </a:rPr>
              <a:t>《</a:t>
            </a:r>
            <a:r>
              <a:rPr lang="zh-CN" altLang="en-US" sz="2400" b="1">
                <a:solidFill>
                  <a:srgbClr val="FF0000"/>
                </a:solidFill>
                <a:latin typeface="仿宋" panose="02010609060101010101" pitchFamily="49" charset="-122"/>
                <a:ea typeface="仿宋" panose="02010609060101010101" pitchFamily="49" charset="-122"/>
              </a:rPr>
              <a:t>论语</a:t>
            </a:r>
            <a:r>
              <a:rPr lang="en-US" altLang="zh-CN" sz="2400" b="1">
                <a:solidFill>
                  <a:srgbClr val="FF0000"/>
                </a:solidFill>
                <a:latin typeface="仿宋" panose="02010609060101010101" pitchFamily="49" charset="-122"/>
                <a:ea typeface="仿宋" panose="02010609060101010101" pitchFamily="49" charset="-122"/>
              </a:rPr>
              <a:t>·</a:t>
            </a:r>
            <a:r>
              <a:rPr lang="zh-CN" altLang="en-US" sz="2400" b="1">
                <a:solidFill>
                  <a:srgbClr val="FF0000"/>
                </a:solidFill>
                <a:latin typeface="仿宋" panose="02010609060101010101" pitchFamily="49" charset="-122"/>
                <a:ea typeface="仿宋" panose="02010609060101010101" pitchFamily="49" charset="-122"/>
              </a:rPr>
              <a:t>宪问</a:t>
            </a:r>
            <a:r>
              <a:rPr lang="en-US" altLang="zh-CN" sz="2400" b="1">
                <a:solidFill>
                  <a:srgbClr val="FF0000"/>
                </a:solidFill>
                <a:latin typeface="仿宋" panose="02010609060101010101" pitchFamily="49" charset="-122"/>
                <a:ea typeface="仿宋" panose="02010609060101010101" pitchFamily="49" charset="-122"/>
              </a:rPr>
              <a:t>》</a:t>
            </a:r>
            <a:endParaRPr lang="zh-CN" altLang="en-US" sz="2400" b="1">
              <a:solidFill>
                <a:srgbClr val="FF0000"/>
              </a:solidFill>
              <a:latin typeface="仿宋" panose="02010609060101010101" pitchFamily="49" charset="-122"/>
              <a:ea typeface="仿宋" panose="02010609060101010101" pitchFamily="49" charset="-122"/>
            </a:endParaRPr>
          </a:p>
        </p:txBody>
      </p:sp>
      <p:sp>
        <p:nvSpPr>
          <p:cNvPr id="4" name="文本框 3"/>
          <p:cNvSpPr txBox="1"/>
          <p:nvPr/>
        </p:nvSpPr>
        <p:spPr>
          <a:xfrm>
            <a:off x="1126901" y="2507225"/>
            <a:ext cx="10032642" cy="830997"/>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你赞同“以德报怨”“以怨报怨”还是“以直报怨”？写一篇文章，说明你的理由。</a:t>
            </a:r>
          </a:p>
        </p:txBody>
      </p:sp>
      <p:pic>
        <p:nvPicPr>
          <p:cNvPr id="5" name="图片 4"/>
          <p:cNvPicPr>
            <a:picLocks noChangeAspect="1"/>
          </p:cNvPicPr>
          <p:nvPr/>
        </p:nvPicPr>
        <p:blipFill>
          <a:blip r:embed="rId2"/>
          <a:srcRect t="33122" b="33475"/>
          <a:stretch>
            <a:fillRect/>
          </a:stretch>
        </p:blipFill>
        <p:spPr>
          <a:xfrm>
            <a:off x="1666873" y="3911866"/>
            <a:ext cx="8431691" cy="2115446"/>
          </a:xfrm>
          <a:prstGeom prst="rect">
            <a:avLst/>
          </a:prstGeom>
          <a:ln>
            <a:noFill/>
          </a:ln>
          <a:effectLst>
            <a:outerShdw blurRad="292100" dist="139700" dir="2700000" algn="tl" rotWithShape="0">
              <a:srgbClr val="333333">
                <a:alpha val="65000"/>
              </a:srgbClr>
            </a:outerShdw>
          </a:effectLst>
        </p:spPr>
      </p:pic>
      <p:pic>
        <p:nvPicPr>
          <p:cNvPr id="6" name="New picture" hidden="1"/>
          <p:cNvPicPr/>
          <p:nvPr/>
        </p:nvPicPr>
        <p:blipFill>
          <a:blip r:embed="rId3"/>
          <a:stretch>
            <a:fillRect/>
          </a:stretch>
        </p:blipFill>
        <p:spPr>
          <a:xfrm>
            <a:off x="10680700" y="10337800"/>
            <a:ext cx="444500" cy="469900"/>
          </a:xfrm>
          <a:prstGeom prst="cube">
            <a:avLst/>
          </a:prstGeom>
        </p:spPr>
      </p:pic>
      <p:sp>
        <p:nvSpPr>
          <p:cNvPr id="7" name="文本框 6"/>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8" name="文本框 7"/>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新教材</a:t>
            </a:r>
            <a:r>
              <a:rPr lang="en-US" altLang="zh-CN" sz="100" smtClean="0">
                <a:solidFill>
                  <a:srgbClr val="FFFFFF"/>
                </a:solidFill>
                <a:latin typeface="楷体" panose="02010609060101010101" pitchFamily="49" charset="-122"/>
              </a:rPr>
              <a:t>】2.2《</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高中统编版（</a:t>
            </a:r>
            <a:r>
              <a:rPr lang="en-US" altLang="zh-CN" sz="100" smtClean="0">
                <a:solidFill>
                  <a:srgbClr val="FFFFFF"/>
                </a:solidFill>
                <a:latin typeface="楷体" panose="02010609060101010101" pitchFamily="49" charset="-122"/>
              </a:rPr>
              <a:t>2019</a:t>
            </a:r>
            <a:r>
              <a:rPr lang="zh-CN" altLang="en-US" sz="100" smtClean="0">
                <a:solidFill>
                  <a:srgbClr val="FFFFFF"/>
                </a:solidFill>
                <a:latin typeface="楷体" panose="02010609060101010101" pitchFamily="49" charset="-122"/>
              </a:rPr>
              <a:t>）选择性必修上册 </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共</a:t>
            </a:r>
            <a:r>
              <a:rPr lang="en-US" altLang="zh-CN" sz="100" smtClean="0">
                <a:solidFill>
                  <a:srgbClr val="FFFFFF"/>
                </a:solidFill>
                <a:latin typeface="楷体" panose="02010609060101010101" pitchFamily="49" charset="-122"/>
              </a:rPr>
              <a:t>20</a:t>
            </a:r>
            <a:r>
              <a:rPr lang="zh-CN" altLang="en-US" sz="100" smtClean="0">
                <a:solidFill>
                  <a:srgbClr val="FFFFFF"/>
                </a:solidFill>
                <a:latin typeface="楷体" panose="02010609060101010101" pitchFamily="49" charset="-122"/>
              </a:rPr>
              <a:t>张</a:t>
            </a:r>
            <a:r>
              <a:rPr lang="en-US" altLang="zh-CN" sz="100" smtClean="0">
                <a:solidFill>
                  <a:srgbClr val="FFFFFF"/>
                </a:solidFill>
                <a:latin typeface="楷体" panose="02010609060101010101" pitchFamily="49" charset="-122"/>
              </a:rPr>
              <a:t>PPT)</a:t>
            </a:r>
            <a:endParaRPr lang="zh-CN" altLang="en-US" sz="100">
              <a:solidFill>
                <a:srgbClr val="FFFFFF"/>
              </a:solidFill>
              <a:latin typeface="楷体" panose="02010609060101010101" pitchFamily="49" charset="-122"/>
            </a:endParaRPr>
          </a:p>
        </p:txBody>
      </p:sp>
      <p:sp>
        <p:nvSpPr>
          <p:cNvPr id="9" name="文本框 8"/>
          <p:cNvSpPr txBox="1"/>
          <p:nvPr/>
        </p:nvSpPr>
        <p:spPr>
          <a:xfrm>
            <a:off x="127000" y="635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sp>
        <p:nvSpPr>
          <p:cNvPr id="10" name="文本框 9"/>
          <p:cNvSpPr txBox="1"/>
          <p:nvPr/>
        </p:nvSpPr>
        <p:spPr>
          <a:xfrm>
            <a:off x="127000" y="6718300"/>
            <a:ext cx="11938000" cy="107722"/>
          </a:xfrm>
          <a:prstGeom prst="rect">
            <a:avLst/>
          </a:prstGeom>
          <a:noFill/>
        </p:spPr>
        <p:txBody>
          <a:bodyPr vert="horz" rtlCol="0">
            <a:spAutoFit/>
          </a:bodyPr>
          <a:lstStyle/>
          <a:p>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高中语文统编版</a:t>
            </a:r>
            <a:r>
              <a:rPr lang="en-US" altLang="zh-CN" sz="100" smtClean="0">
                <a:solidFill>
                  <a:srgbClr val="FFFFFF"/>
                </a:solidFill>
                <a:latin typeface="楷体" panose="02010609060101010101" pitchFamily="49" charset="-122"/>
              </a:rPr>
              <a:t>】</a:t>
            </a:r>
            <a:r>
              <a:rPr lang="zh-CN" altLang="en-US" sz="100" smtClean="0">
                <a:solidFill>
                  <a:srgbClr val="FFFFFF"/>
                </a:solidFill>
                <a:latin typeface="楷体" panose="02010609060101010101" pitchFamily="49" charset="-122"/>
              </a:rPr>
              <a:t>大战中的插曲</a:t>
            </a:r>
            <a:r>
              <a:rPr lang="en-US" altLang="zh-CN" sz="100" smtClean="0">
                <a:solidFill>
                  <a:srgbClr val="FFFFFF"/>
                </a:solidFill>
                <a:latin typeface="楷体" panose="02010609060101010101" pitchFamily="49" charset="-122"/>
              </a:rPr>
              <a:t>PPT</a:t>
            </a:r>
            <a:r>
              <a:rPr lang="zh-CN" altLang="en-US" sz="100" smtClean="0">
                <a:solidFill>
                  <a:srgbClr val="FFFFFF"/>
                </a:solidFill>
                <a:latin typeface="楷体" panose="02010609060101010101" pitchFamily="49" charset="-122"/>
              </a:rPr>
              <a:t>课件</a:t>
            </a:r>
            <a:r>
              <a:rPr lang="en-US" altLang="zh-CN" sz="100" smtClean="0">
                <a:solidFill>
                  <a:srgbClr val="FFFFFF"/>
                </a:solidFill>
                <a:latin typeface="楷体" panose="02010609060101010101" pitchFamily="49" charset="-122"/>
              </a:rPr>
              <a:t>1</a:t>
            </a:r>
            <a:endParaRPr lang="zh-CN" altLang="en-US" sz="100">
              <a:solidFill>
                <a:srgbClr val="FFFFFF"/>
              </a:solidFill>
              <a:latin typeface="楷体" panose="02010609060101010101" pitchFamily="49" charset="-122"/>
            </a:endParaRPr>
          </a:p>
        </p:txBody>
      </p:sp>
      <p:pic>
        <p:nvPicPr>
          <p:cNvPr id="11" name="New picture"/>
          <p:cNvPicPr/>
          <p:nvPr/>
        </p:nvPicPr>
        <p:blipFill>
          <a:blip r:embed="rId4"/>
          <a:stretch>
            <a:fillRect/>
          </a:stretch>
        </p:blipFill>
        <p:spPr>
          <a:xfrm>
            <a:off x="11544300" y="124460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4336" y="209996"/>
            <a:ext cx="2664853" cy="954960"/>
          </a:xfrm>
        </p:spPr>
        <p:txBody>
          <a:bodyPr>
            <a:normAutofit/>
          </a:bodyPr>
          <a:lstStyle/>
          <a:p>
            <a:r>
              <a:rPr lang="zh-CN" altLang="en-US" b="1">
                <a:latin typeface="微软雅黑" panose="020b0503020204020204" pitchFamily="34" charset="-122"/>
                <a:ea typeface="微软雅黑" panose="020b0503020204020204" pitchFamily="34" charset="-122"/>
              </a:rPr>
              <a:t>作者介绍</a:t>
            </a:r>
          </a:p>
        </p:txBody>
      </p:sp>
      <p:sp>
        <p:nvSpPr>
          <p:cNvPr id="3" name="内容占位符 2"/>
          <p:cNvSpPr>
            <a:spLocks noGrp="1"/>
          </p:cNvSpPr>
          <p:nvPr>
            <p:ph idx="1"/>
          </p:nvPr>
        </p:nvSpPr>
        <p:spPr>
          <a:xfrm>
            <a:off x="383006" y="1837365"/>
            <a:ext cx="7513642" cy="4042549"/>
          </a:xfrm>
          <a:solidFill>
            <a:schemeClr val="tx2">
              <a:lumMod val="20000"/>
              <a:lumOff val="80000"/>
            </a:schemeClr>
          </a:solidFill>
        </p:spPr>
        <p:txBody>
          <a:bodyPr>
            <a:normAutofit fontScale="90000"/>
          </a:bodyPr>
          <a:lstStyle/>
          <a:p>
            <a:pPr marL="0" indent="0">
              <a:lnSpc>
                <a:spcPct val="120000"/>
              </a:lnSpc>
              <a:buNone/>
            </a:pPr>
            <a:r>
              <a:rPr sz="2400">
                <a:latin typeface="微软雅黑" panose="020b0503020204020204" pitchFamily="34" charset="-122"/>
                <a:ea typeface="微软雅黑" panose="020b0503020204020204" pitchFamily="34" charset="-122"/>
                <a:sym typeface="+mn-ea"/>
              </a:rPr>
              <a:t>聂荣臻（1899年12月29日～1992年5月14日），男，汉族，字福骈，曾用名聂云臻，重庆市江津区（原四川省江津县）吴滩乡石院子人。1923年3月加入中国共产党，1924年到苏联学习。建国后，历任中央军委秘书长兼中国人民解放军代总参谋长，国防委员会副主席，中央军委副主席，国务院副总理兼国家科委主任、国防科委主任，中国老龄问题全国委员会名誉主任，中国发明协会名誉会长。</a:t>
            </a:r>
            <a:endParaRPr sz="2400">
              <a:latin typeface="微软雅黑" panose="020b0503020204020204" pitchFamily="34" charset="-122"/>
              <a:ea typeface="微软雅黑" panose="020b0503020204020204" pitchFamily="34" charset="-122"/>
            </a:endParaRPr>
          </a:p>
          <a:p>
            <a:pPr marL="0" indent="0">
              <a:lnSpc>
                <a:spcPct val="120000"/>
              </a:lnSpc>
              <a:buNone/>
            </a:pPr>
            <a:r>
              <a:rPr lang="zh-CN" altLang="en-US" sz="2400">
                <a:latin typeface="微软雅黑" panose="020b0503020204020204" pitchFamily="34" charset="-122"/>
                <a:ea typeface="微软雅黑" panose="020b0503020204020204" pitchFamily="34" charset="-122"/>
              </a:rPr>
              <a:t>聂荣臻的主要作品有</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聂荣臻回忆录</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等。</a:t>
            </a:r>
          </a:p>
        </p:txBody>
      </p:sp>
      <p:pic>
        <p:nvPicPr>
          <p:cNvPr id="4" name="图片 3"/>
          <p:cNvPicPr>
            <a:picLocks noChangeAspect="1"/>
          </p:cNvPicPr>
          <p:nvPr/>
        </p:nvPicPr>
        <p:blipFill>
          <a:blip r:embed="rId2"/>
          <a:stretch>
            <a:fillRect/>
          </a:stretch>
        </p:blipFill>
        <p:spPr>
          <a:xfrm>
            <a:off x="8299790" y="1538997"/>
            <a:ext cx="3509204" cy="46392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7660" y="141416"/>
            <a:ext cx="2247900" cy="954960"/>
          </a:xfrm>
          <a:solidFill>
            <a:schemeClr val="accent1">
              <a:lumMod val="75000"/>
            </a:schemeClr>
          </a:solidFill>
        </p:spPr>
        <p:txBody>
          <a:bodyPr>
            <a:normAutofit/>
          </a:bodyPr>
          <a:lstStyle/>
          <a:p>
            <a:r>
              <a:rPr lang="zh-CN" altLang="en-US" sz="4000" b="1">
                <a:solidFill>
                  <a:schemeClr val="bg1"/>
                </a:solidFill>
                <a:latin typeface="微软雅黑" panose="020b0503020204020204" pitchFamily="34" charset="-122"/>
                <a:ea typeface="微软雅黑" panose="020b0503020204020204" pitchFamily="34" charset="-122"/>
              </a:rPr>
              <a:t>百团大战</a:t>
            </a:r>
          </a:p>
        </p:txBody>
      </p:sp>
      <p:sp>
        <p:nvSpPr>
          <p:cNvPr id="3" name="内容占位符 2"/>
          <p:cNvSpPr>
            <a:spLocks noGrp="1"/>
          </p:cNvSpPr>
          <p:nvPr>
            <p:ph idx="1"/>
          </p:nvPr>
        </p:nvSpPr>
        <p:spPr>
          <a:xfrm>
            <a:off x="327660" y="1281427"/>
            <a:ext cx="7406640" cy="5366577"/>
          </a:xfrm>
          <a:solidFill>
            <a:schemeClr val="tx2">
              <a:lumMod val="20000"/>
              <a:lumOff val="80000"/>
            </a:schemeClr>
          </a:solidFill>
        </p:spPr>
        <p:txBody>
          <a:bodyPr>
            <a:normAutofit fontScale="70000"/>
          </a:bodyPr>
          <a:lstStyle/>
          <a:p>
            <a:pPr marL="0" indent="0">
              <a:lnSpc>
                <a:spcPct val="130000"/>
              </a:lnSpc>
              <a:buNone/>
            </a:pPr>
            <a:r>
              <a:rPr>
                <a:latin typeface="微软雅黑" panose="020b0503020204020204" pitchFamily="34" charset="-122"/>
                <a:ea typeface="微软雅黑" panose="020b0503020204020204" pitchFamily="34" charset="-122"/>
              </a:rPr>
              <a:t>百团大战是抗日战争时期，八路军在华北敌后发动的一次大规模进攻和反“扫荡”的战役，由于参战兵力达105个团 ，故称“百团大战”。百团大战是抗日战争相持阶段八路军在华北地区发动的一次规模最大、持续时间最长的战役。 百团大战分为3个阶段。1940年8月20日至1940年9月10日为第一阶段，中心任务是摧毁正太路交通。1940年9月22日至1940年10月上旬为第二阶段，主要任务是继续破坏日军的交通线，并摧毁日军深入抗日根据地的主要据点。1940年10月上旬到1941年1月24日为第三阶段，主要任务是反击日军的报复性“扫荡”。 据八路军总部1940年12月10日的统计，百团大战仅前三个半月期间，进行大小战斗共1824次，重击了日伪军的反动气焰，有力地配合了国民党军正面战场的作战，极大地振奋了全国的抗战信心。</a:t>
            </a:r>
            <a:r>
              <a:rPr lang="zh-CN" altLang="en-US">
                <a:latin typeface="微软雅黑" panose="020b0503020204020204" pitchFamily="34" charset="-122"/>
                <a:ea typeface="微软雅黑" panose="020b0503020204020204" pitchFamily="34" charset="-122"/>
              </a:rPr>
              <a:t>。</a:t>
            </a:r>
          </a:p>
        </p:txBody>
      </p:sp>
      <p:pic>
        <p:nvPicPr>
          <p:cNvPr id="5" name="图片 4"/>
          <p:cNvPicPr>
            <a:picLocks noChangeAspect="1"/>
          </p:cNvPicPr>
          <p:nvPr/>
        </p:nvPicPr>
        <p:blipFill>
          <a:blip r:embed="rId2"/>
          <a:stretch>
            <a:fillRect/>
          </a:stretch>
        </p:blipFill>
        <p:spPr>
          <a:xfrm>
            <a:off x="8093392" y="1281427"/>
            <a:ext cx="3934954" cy="526415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350519" y="221932"/>
            <a:ext cx="5821681" cy="3599739"/>
          </a:xfrm>
          <a:prstGeom prst="rect">
            <a:avLst/>
          </a:prstGeom>
        </p:spPr>
      </p:pic>
      <p:pic>
        <p:nvPicPr>
          <p:cNvPr id="5" name="图片 4"/>
          <p:cNvPicPr>
            <a:picLocks noChangeAspect="1"/>
          </p:cNvPicPr>
          <p:nvPr/>
        </p:nvPicPr>
        <p:blipFill>
          <a:blip r:embed="rId3"/>
          <a:stretch>
            <a:fillRect/>
          </a:stretch>
        </p:blipFill>
        <p:spPr>
          <a:xfrm>
            <a:off x="5806440" y="2730818"/>
            <a:ext cx="6286500" cy="3905250"/>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096000" y="121919"/>
            <a:ext cx="5532120" cy="3835603"/>
          </a:xfrm>
          <a:prstGeom prst="rect">
            <a:avLst/>
          </a:prstGeom>
        </p:spPr>
      </p:pic>
      <p:pic>
        <p:nvPicPr>
          <p:cNvPr id="5" name="图片 4"/>
          <p:cNvPicPr>
            <a:picLocks noChangeAspect="1"/>
          </p:cNvPicPr>
          <p:nvPr/>
        </p:nvPicPr>
        <p:blipFill>
          <a:blip r:embed="rId3"/>
          <a:stretch>
            <a:fillRect/>
          </a:stretch>
        </p:blipFill>
        <p:spPr>
          <a:xfrm>
            <a:off x="371219" y="2900478"/>
            <a:ext cx="5724781" cy="3835603"/>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85750" y="99506"/>
            <a:ext cx="353568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井陉煤矿破袭战</a:t>
            </a:r>
          </a:p>
        </p:txBody>
      </p:sp>
      <p:sp>
        <p:nvSpPr>
          <p:cNvPr id="3" name="内容占位符 2"/>
          <p:cNvSpPr>
            <a:spLocks noGrp="1"/>
          </p:cNvSpPr>
          <p:nvPr>
            <p:ph idx="1"/>
          </p:nvPr>
        </p:nvSpPr>
        <p:spPr>
          <a:xfrm>
            <a:off x="160020" y="1092120"/>
            <a:ext cx="7406640" cy="5620208"/>
          </a:xfrm>
          <a:solidFill>
            <a:schemeClr val="tx2">
              <a:lumMod val="20000"/>
              <a:lumOff val="80000"/>
            </a:schemeClr>
          </a:solidFill>
        </p:spPr>
        <p:txBody>
          <a:bodyPr>
            <a:normAutofit fontScale="90000" lnSpcReduction="20000"/>
          </a:bodyPr>
          <a:lstStyle/>
          <a:p>
            <a:pPr marL="0" indent="0">
              <a:lnSpc>
                <a:spcPct val="130000"/>
              </a:lnSpc>
              <a:buNone/>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其实在八路军领导下，井陉煤矿一直就存在反抗，在1938年还发动过暴动，暴动后矿工们成立了由八路军领导的地下工人游击队，一直持机而动。指挥此次作战的是晋察冀军区一分区司令员兼政治委员杨成武。杨成武仔细分析战情，认为此战乃百团大战第一战，且军事价值和战略价值都非常重要。为保险起见，杨成武将主攻任务分配给麾下战斗力最强的第3团。3团共3个营，由1营攻新矿，3营攻老矿，同时在不远处有个贾庄炮楼，由2营攻坚。黄昏时分，杨成武亲自化妆成农民，悄然到矿区侦查地形，对整个矿区进行摸排，确定了攻坚的突破口。傍晚，3团3个营通过秘密前行，匍匐前进到攻击位置，并做好隐蔽，等待作战指令。</a:t>
            </a:r>
          </a:p>
        </p:txBody>
      </p:sp>
      <p:pic>
        <p:nvPicPr>
          <p:cNvPr id="4" name="图片 3"/>
          <p:cNvPicPr>
            <a:picLocks noChangeAspect="1"/>
          </p:cNvPicPr>
          <p:nvPr/>
        </p:nvPicPr>
        <p:blipFill>
          <a:blip r:embed="rId2"/>
          <a:stretch>
            <a:fillRect/>
          </a:stretch>
        </p:blipFill>
        <p:spPr>
          <a:xfrm>
            <a:off x="7798308" y="1821180"/>
            <a:ext cx="4165092" cy="347091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7660" y="141416"/>
            <a:ext cx="353568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井陉煤矿破袭战</a:t>
            </a:r>
          </a:p>
        </p:txBody>
      </p:sp>
      <p:pic>
        <p:nvPicPr>
          <p:cNvPr id="7" name="图片 6"/>
          <p:cNvPicPr>
            <a:picLocks noChangeAspect="1"/>
          </p:cNvPicPr>
          <p:nvPr/>
        </p:nvPicPr>
        <p:blipFill>
          <a:blip r:embed="rId2"/>
          <a:srcRect l="1420" t="2108" r="1188" b="1950"/>
          <a:stretch>
            <a:fillRect/>
          </a:stretch>
        </p:blipFill>
        <p:spPr>
          <a:xfrm>
            <a:off x="388620" y="1608965"/>
            <a:ext cx="4945380" cy="4021066"/>
          </a:xfrm>
          <a:prstGeom prst="rect">
            <a:avLst/>
          </a:prstGeom>
          <a:ln>
            <a:noFill/>
          </a:ln>
          <a:effectLst>
            <a:outerShdw blurRad="292100" dist="139700" dir="2700000" algn="tl" rotWithShape="0">
              <a:srgbClr val="333333">
                <a:alpha val="65000"/>
              </a:srgbClr>
            </a:outerShdw>
          </a:effectLst>
        </p:spPr>
      </p:pic>
      <p:pic>
        <p:nvPicPr>
          <p:cNvPr id="8" name="图片 7"/>
          <p:cNvPicPr>
            <a:picLocks noChangeAspect="1"/>
          </p:cNvPicPr>
          <p:nvPr/>
        </p:nvPicPr>
        <p:blipFill>
          <a:blip r:embed="rId3"/>
          <a:stretch>
            <a:fillRect/>
          </a:stretch>
        </p:blipFill>
        <p:spPr>
          <a:xfrm>
            <a:off x="6096000" y="1638298"/>
            <a:ext cx="5919441" cy="396240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0234" y="167174"/>
            <a:ext cx="2385060" cy="811084"/>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初读感知</a:t>
            </a:r>
          </a:p>
        </p:txBody>
      </p:sp>
      <p:sp>
        <p:nvSpPr>
          <p:cNvPr id="3" name="文本框 2"/>
          <p:cNvSpPr txBox="1"/>
          <p:nvPr/>
        </p:nvSpPr>
        <p:spPr>
          <a:xfrm>
            <a:off x="1010992" y="1169439"/>
            <a:ext cx="7469746"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初读文章，总结本文一共回忆了几件事？</a:t>
            </a:r>
          </a:p>
        </p:txBody>
      </p:sp>
      <p:pic>
        <p:nvPicPr>
          <p:cNvPr id="9" name="图片 8"/>
          <p:cNvPicPr>
            <a:picLocks noChangeAspect="1"/>
          </p:cNvPicPr>
          <p:nvPr/>
        </p:nvPicPr>
        <p:blipFill>
          <a:blip r:embed="rId2"/>
          <a:stretch>
            <a:fillRect/>
          </a:stretch>
        </p:blipFill>
        <p:spPr>
          <a:xfrm>
            <a:off x="5617335" y="1671678"/>
            <a:ext cx="6096000" cy="4667250"/>
          </a:xfrm>
          <a:prstGeom prst="rect">
            <a:avLst/>
          </a:prstGeom>
        </p:spPr>
      </p:pic>
      <p:sp>
        <p:nvSpPr>
          <p:cNvPr id="100" name="文本框 99"/>
          <p:cNvSpPr txBox="1"/>
          <p:nvPr/>
        </p:nvSpPr>
        <p:spPr>
          <a:xfrm>
            <a:off x="451485" y="2574290"/>
            <a:ext cx="5080000" cy="3415030"/>
          </a:xfrm>
          <a:prstGeom prst="rect">
            <a:avLst/>
          </a:prstGeom>
          <a:noFill/>
          <a:ln w="9525">
            <a:noFill/>
          </a:ln>
        </p:spPr>
        <p:txBody>
          <a:bodyPr wrap="square">
            <a:spAutoFit/>
          </a:bodyPr>
          <a:lstStyle/>
          <a:p>
            <a:pPr indent="0"/>
            <a:r>
              <a:rPr lang="en-US" sz="2400" b="0">
                <a:latin typeface="Calibri"/>
                <a:ea typeface="宋体" panose="02010600030101010101" pitchFamily="2" charset="-122"/>
                <a:cs typeface="Times New Roman" panose="02020603050405020304" charset="0"/>
              </a:rPr>
              <a:t>1.</a:t>
            </a:r>
            <a:r>
              <a:rPr lang="zh-CN" sz="2400" b="0">
                <a:latin typeface="Calibri"/>
                <a:ea typeface="宋体" panose="02010600030101010101" pitchFamily="2" charset="-122"/>
              </a:rPr>
              <a:t>厘清文章线索，把握文章结构</a:t>
            </a:r>
          </a:p>
          <a:p>
            <a:pPr indent="0"/>
            <a:r>
              <a:rPr lang="zh-CN" sz="2400" b="0">
                <a:latin typeface="Calibri"/>
                <a:ea typeface="宋体" panose="02010600030101010101" pitchFamily="2" charset="-122"/>
              </a:rPr>
              <a:t>第一部分（</a:t>
            </a:r>
            <a:r>
              <a:rPr lang="en-US" sz="2400" b="0">
                <a:latin typeface="Calibri"/>
                <a:ea typeface="宋体" panose="02010600030101010101" pitchFamily="2" charset="-122"/>
                <a:cs typeface="Times New Roman" panose="02020603050405020304" charset="0"/>
              </a:rPr>
              <a:t>1</a:t>
            </a:r>
            <a:r>
              <a:rPr lang="zh-CN" sz="2400" b="0">
                <a:latin typeface="Calibri"/>
                <a:ea typeface="宋体" panose="02010600030101010101" pitchFamily="2" charset="-122"/>
              </a:rPr>
              <a:t>）交代会议的故事，开篇点题。</a:t>
            </a:r>
          </a:p>
          <a:p>
            <a:pPr indent="0"/>
            <a:r>
              <a:rPr lang="zh-CN" sz="2400" b="0">
                <a:latin typeface="Calibri"/>
                <a:ea typeface="宋体" panose="02010600030101010101" pitchFamily="2" charset="-122"/>
              </a:rPr>
              <a:t>第二部分（</a:t>
            </a:r>
            <a:r>
              <a:rPr lang="en-US" sz="2400" b="0">
                <a:latin typeface="Calibri"/>
                <a:ea typeface="宋体" panose="02010600030101010101" pitchFamily="2" charset="-122"/>
                <a:cs typeface="Times New Roman" panose="02020603050405020304" charset="0"/>
              </a:rPr>
              <a:t>2-5</a:t>
            </a:r>
            <a:r>
              <a:rPr lang="zh-CN" sz="2400" b="0">
                <a:latin typeface="Calibri"/>
                <a:ea typeface="宋体" panose="02010600030101010101" pitchFamily="2" charset="-122"/>
              </a:rPr>
              <a:t>）聂荣臻在战火中照料日本孤女。</a:t>
            </a:r>
          </a:p>
          <a:p>
            <a:pPr indent="0"/>
            <a:r>
              <a:rPr lang="zh-CN" sz="2400" b="0">
                <a:latin typeface="Calibri"/>
                <a:ea typeface="宋体" panose="02010600030101010101" pitchFamily="2" charset="-122"/>
              </a:rPr>
              <a:t>第三部分（</a:t>
            </a:r>
            <a:r>
              <a:rPr lang="en-US" sz="2400" b="0">
                <a:latin typeface="Calibri"/>
                <a:ea typeface="宋体" panose="02010600030101010101" pitchFamily="2" charset="-122"/>
                <a:cs typeface="Times New Roman" panose="02020603050405020304" charset="0"/>
              </a:rPr>
              <a:t>6-10</a:t>
            </a:r>
            <a:r>
              <a:rPr lang="zh-CN" sz="2400" b="0">
                <a:latin typeface="Calibri"/>
                <a:ea typeface="宋体" panose="02010600030101010101" pitchFamily="2" charset="-122"/>
              </a:rPr>
              <a:t>）聂荣臻派人送回日本孤女</a:t>
            </a:r>
          </a:p>
          <a:p>
            <a:pPr indent="0"/>
            <a:r>
              <a:rPr lang="zh-CN" sz="2400" b="0">
                <a:latin typeface="Calibri"/>
                <a:ea typeface="宋体" panose="02010600030101010101" pitchFamily="2" charset="-122"/>
              </a:rPr>
              <a:t>第四部分（</a:t>
            </a:r>
            <a:r>
              <a:rPr lang="en-US" sz="2400" b="0">
                <a:latin typeface="Calibri"/>
                <a:ea typeface="宋体" panose="02010600030101010101" pitchFamily="2" charset="-122"/>
                <a:cs typeface="Times New Roman" panose="02020603050405020304" charset="0"/>
              </a:rPr>
              <a:t>11-14</a:t>
            </a:r>
            <a:r>
              <a:rPr lang="zh-CN" sz="2400" b="0">
                <a:latin typeface="Calibri"/>
                <a:ea typeface="宋体" panose="02010600030101010101" pitchFamily="2" charset="-122"/>
              </a:rPr>
              <a:t>）孤女谢恩</a:t>
            </a:r>
          </a:p>
          <a:p>
            <a:pPr indent="0"/>
            <a:r>
              <a:rPr lang="zh-CN" sz="2400" b="0">
                <a:latin typeface="Calibri"/>
                <a:ea typeface="宋体" panose="02010600030101010101" pitchFamily="2" charset="-122"/>
              </a:rPr>
              <a:t>第五部分（</a:t>
            </a:r>
            <a:r>
              <a:rPr lang="en-US" sz="2400" b="0">
                <a:latin typeface="Calibri"/>
                <a:ea typeface="宋体" panose="02010600030101010101" pitchFamily="2" charset="-122"/>
                <a:cs typeface="Times New Roman" panose="02020603050405020304" charset="0"/>
              </a:rPr>
              <a:t>15</a:t>
            </a:r>
            <a:r>
              <a:rPr lang="zh-CN" sz="2400" b="0">
                <a:latin typeface="Calibri"/>
                <a:ea typeface="宋体" panose="02010600030101010101" pitchFamily="2" charset="-122"/>
              </a:rPr>
              <a:t>）“插曲”成佳话。</a:t>
            </a:r>
            <a:endParaRPr lang="zh-CN" altLang="en-US" sz="2400" b="0">
              <a:latin typeface="Calibri"/>
              <a:ea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chemeClr val="tx2">
            <a:lumMod val="20000"/>
            <a:lumOff val="80000"/>
          </a:schemeClr>
        </a:solidFill>
      </a:spPr>
      <a:bodyPr wrap="square" rtlCol="0">
        <a:spAutoFit/>
      </a:bodyPr>
      <a:lstStyle>
        <a:defPPr>
          <a:lnSpc>
            <a:spcPct val="150000"/>
          </a:lnSpc>
          <a:defRPr lang="zh-CN" altLang="en-US" sz="2400">
            <a:latin typeface="仿宋" panose="02010609060101010101" pitchFamily="49" charset="-122"/>
            <a:ea typeface="仿宋"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87</Paragraphs>
  <Slides>20</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20</vt:i4>
      </vt:variant>
    </vt:vector>
  </HeadingPairs>
  <TitlesOfParts>
    <vt:vector baseType="lpstr" size="32">
      <vt:lpstr>Arial</vt:lpstr>
      <vt:lpstr>等线 Light</vt:lpstr>
      <vt:lpstr>等线</vt:lpstr>
      <vt:lpstr>Calibri Light</vt:lpstr>
      <vt:lpstr>Calibri</vt:lpstr>
      <vt:lpstr>微软雅黑</vt:lpstr>
      <vt:lpstr>仿宋</vt:lpstr>
      <vt:lpstr>宋体</vt:lpstr>
      <vt:lpstr>Times New Roman</vt:lpstr>
      <vt:lpstr>Wingdings</vt:lpstr>
      <vt:lpstr>楷体</vt:lpstr>
      <vt:lpstr>Office 主题​​</vt:lpstr>
      <vt:lpstr>导  入</vt:lpstr>
      <vt:lpstr>统编高中语文选择性必修上册授课人：长郡斑马湖中学 谢忠凯</vt:lpstr>
      <vt:lpstr>作者介绍</vt:lpstr>
      <vt:lpstr>百团大战</vt:lpstr>
      <vt:lpstr>PowerPoint Presentation</vt:lpstr>
      <vt:lpstr>PowerPoint Presentation</vt:lpstr>
      <vt:lpstr>井陉煤矿破袭战</vt:lpstr>
      <vt:lpstr>井陉煤矿破袭战</vt:lpstr>
      <vt:lpstr>初读感知</vt:lpstr>
      <vt:lpstr>初读感知</vt:lpstr>
      <vt:lpstr>深入探究</vt:lpstr>
      <vt:lpstr>PowerPoint Presentation</vt:lpstr>
      <vt:lpstr>深入探究</vt:lpstr>
      <vt:lpstr>深入探究</vt:lpstr>
      <vt:lpstr>深入探究</vt:lpstr>
      <vt:lpstr>深入探究</vt:lpstr>
      <vt:lpstr>深入探究</vt:lpstr>
      <vt:lpstr>深入探究</vt:lpstr>
      <vt:lpstr>拓展提升</vt:lpstr>
      <vt:lpstr>课后作业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2021-08-23T22:36:03.701</cp:lastPrinted>
  <dcterms:created xsi:type="dcterms:W3CDTF">2021-08-23T22:36:03Z</dcterms:created>
  <dcterms:modified xsi:type="dcterms:W3CDTF">2021-08-23T14:36:05Z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