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1" r:id="rId3"/>
    <p:sldId id="469" r:id="rId5"/>
    <p:sldId id="412" r:id="rId6"/>
    <p:sldId id="413" r:id="rId7"/>
    <p:sldId id="455" r:id="rId8"/>
    <p:sldId id="458" r:id="rId9"/>
    <p:sldId id="459" r:id="rId10"/>
    <p:sldId id="460" r:id="rId11"/>
    <p:sldId id="456" r:id="rId12"/>
    <p:sldId id="457" r:id="rId13"/>
    <p:sldId id="465" r:id="rId14"/>
    <p:sldId id="466" r:id="rId15"/>
    <p:sldId id="414" r:id="rId16"/>
    <p:sldId id="415" r:id="rId17"/>
    <p:sldId id="416" r:id="rId18"/>
    <p:sldId id="417" r:id="rId19"/>
    <p:sldId id="418" r:id="rId20"/>
    <p:sldId id="419" r:id="rId21"/>
    <p:sldId id="420" r:id="rId22"/>
    <p:sldId id="450" r:id="rId23"/>
    <p:sldId id="421" r:id="rId24"/>
    <p:sldId id="422" r:id="rId25"/>
    <p:sldId id="423" r:id="rId26"/>
    <p:sldId id="424" r:id="rId27"/>
    <p:sldId id="425" r:id="rId28"/>
    <p:sldId id="426" r:id="rId29"/>
    <p:sldId id="427" r:id="rId30"/>
    <p:sldId id="428" r:id="rId31"/>
    <p:sldId id="429" r:id="rId32"/>
    <p:sldId id="430" r:id="rId33"/>
    <p:sldId id="431" r:id="rId34"/>
    <p:sldId id="432" r:id="rId35"/>
    <p:sldId id="433" r:id="rId36"/>
    <p:sldId id="434" r:id="rId37"/>
    <p:sldId id="435" r:id="rId38"/>
    <p:sldId id="436" r:id="rId39"/>
    <p:sldId id="437" r:id="rId40"/>
    <p:sldId id="438" r:id="rId41"/>
    <p:sldId id="439" r:id="rId42"/>
    <p:sldId id="440" r:id="rId43"/>
    <p:sldId id="441" r:id="rId44"/>
    <p:sldId id="442" r:id="rId45"/>
    <p:sldId id="443" r:id="rId46"/>
    <p:sldId id="444" r:id="rId47"/>
    <p:sldId id="471" r:id="rId48"/>
    <p:sldId id="472" r:id="rId49"/>
    <p:sldId id="473" r:id="rId50"/>
    <p:sldId id="474" r:id="rId51"/>
    <p:sldId id="445" r:id="rId52"/>
    <p:sldId id="470" r:id="rId53"/>
    <p:sldId id="461" r:id="rId54"/>
    <p:sldId id="462" r:id="rId55"/>
    <p:sldId id="464" r:id="rId56"/>
    <p:sldId id="410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Documents\Tencent%20Files\574576071\FileRecv\&#25340;&#35013;&#32032;&#26448;\&#20013;&#22269;&#39118;-64\\09\subject_holdright_213,70,94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file:///C:\Users\1V994W2\Documents\Tencent%20Files\574576071\FileRecv\&#25340;&#35013;&#32032;&#26448;\&#20013;&#22269;&#39118;-64\\09\subject_holdright_213,70,94_0_staid_full_0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70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78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5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1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C:\Users\1V994W2\PycharmProjects\PPT_Background_Generation/pic_temp/1_pic_quater_right_up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6" Type="http://schemas.openxmlformats.org/officeDocument/2006/relationships/tags" Target="../tags/tag127.xml"/><Relationship Id="rId15" Type="http://schemas.openxmlformats.org/officeDocument/2006/relationships/tags" Target="../tags/tag126.xml"/><Relationship Id="rId14" Type="http://schemas.openxmlformats.org/officeDocument/2006/relationships/tags" Target="../tags/tag125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6.png"/><Relationship Id="rId6" Type="http://schemas.openxmlformats.org/officeDocument/2006/relationships/tags" Target="../tags/tag13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1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0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Users\1V994W2\PycharmProjects\PPT_Background_Generation/pic_temp/pic_half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4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3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5.png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image" Target="file:///C:\Users\1V994W2\PycharmProjects\PPT_Background_Generation/pic_temp/1_pic_quater_right_up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8.xml"/><Relationship Id="rId4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8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9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11" name="直接连接符 10"/>
          <p:cNvCxnSpPr/>
          <p:nvPr userDrawn="1">
            <p:custDataLst>
              <p:tags r:id="rId10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11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2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汇报日期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8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9"/>
            </p:custDataLst>
          </p:nvPr>
        </p:nvCxnSpPr>
        <p:spPr>
          <a:xfrm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10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9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36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18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198.xml"/><Relationship Id="rId6" Type="http://schemas.openxmlformats.org/officeDocument/2006/relationships/tags" Target="../tags/tag197.xml"/><Relationship Id="rId5" Type="http://schemas.openxmlformats.org/officeDocument/2006/relationships/tags" Target="../tags/tag196.xml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1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1"/>
            </p:custDataLst>
          </p:nvPr>
        </p:nvSpPr>
        <p:spPr>
          <a:xfrm>
            <a:off x="1318260" y="3355340"/>
            <a:ext cx="4826000" cy="734695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第十一讲  真题训练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2"/>
            </p:custDataLst>
          </p:nvPr>
        </p:nvSpPr>
        <p:spPr>
          <a:xfrm>
            <a:off x="1318260" y="1945640"/>
            <a:ext cx="5942330" cy="1191260"/>
          </a:xfrm>
        </p:spPr>
        <p:txBody>
          <a:bodyPr>
            <a:normAutofit fontScale="90000"/>
          </a:bodyPr>
          <a:lstStyle/>
          <a:p>
            <a:r>
              <a:rPr lang="zh-CN" altLang="en-US" sz="5335" b="1"/>
              <a:t>文言文阅读十一讲</a:t>
            </a:r>
            <a:endParaRPr lang="zh-CN" altLang="en-US" sz="5335" b="1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  <p:custDataLst>
              <p:tags r:id="rId3"/>
            </p:custDataLst>
          </p:nvPr>
        </p:nvSpPr>
        <p:spPr>
          <a:xfrm>
            <a:off x="7260590" y="4930775"/>
            <a:ext cx="806450" cy="408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张海山</a:t>
            </a:r>
            <a:endParaRPr lang="zh-CN" altLang="en-US"/>
          </a:p>
        </p:txBody>
      </p:sp>
      <p:sp>
        <p:nvSpPr>
          <p:cNvPr id="12" name="文本占位符 1"/>
          <p:cNvSpPr txBox="1"/>
          <p:nvPr>
            <p:custDataLst>
              <p:tags r:id="rId4"/>
            </p:custDataLst>
          </p:nvPr>
        </p:nvSpPr>
        <p:spPr>
          <a:xfrm>
            <a:off x="273685" y="244394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zh-CN" altLang="en-US" sz="4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Arial" panose="020B0604020202020204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/>
              <a:t>2021</a:t>
            </a:r>
            <a:endParaRPr lang="en-US" dirty="0"/>
          </a:p>
        </p:txBody>
      </p:sp>
    </p:spTree>
    <p:custDataLst>
      <p:tags r:id="rId5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33195" y="121920"/>
            <a:ext cx="106038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11. </a:t>
            </a:r>
            <a:r>
              <a:rPr lang="zh-CN" sz="2800" b="0">
                <a:ea typeface="宋体" panose="02010600030101010101" pitchFamily="2" charset="-122"/>
              </a:rPr>
              <a:t>下列对文中加点词语的相关内容的解说，不正确的一项是（   ）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A. </a:t>
            </a:r>
            <a:r>
              <a:rPr lang="zh-CN" sz="2800" b="0">
                <a:ea typeface="宋体" panose="02010600030101010101" pitchFamily="2" charset="-122"/>
              </a:rPr>
              <a:t>主司既可指主管某项事务的官员，又可特指科举的主试官，文中指后者。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B. </a:t>
            </a:r>
            <a:r>
              <a:rPr lang="zh-CN" sz="2800" b="0">
                <a:ea typeface="宋体" panose="02010600030101010101" pitchFamily="2" charset="-122"/>
              </a:rPr>
              <a:t>殿试是中国古代科举制度中最高一级的考试，在殿廷举行，由丞相主持。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C. </a:t>
            </a:r>
            <a:r>
              <a:rPr lang="zh-CN" sz="2800" b="0">
                <a:ea typeface="宋体" panose="02010600030101010101" pitchFamily="2" charset="-122"/>
              </a:rPr>
              <a:t>司农是官名，又称为大司农，主要掌管农桑、仓储、租税等相关事务。</a:t>
            </a:r>
            <a:r>
              <a:rPr lang="en-US" sz="2800" b="0">
                <a:latin typeface="Times New Roman" panose="02020603050405020304" charset="0"/>
                <a:ea typeface="宋体" panose="02010600030101010101" pitchFamily="2" charset="-122"/>
              </a:rPr>
              <a:t>D. </a:t>
            </a:r>
            <a:r>
              <a:rPr lang="zh-CN" sz="2800" b="0">
                <a:ea typeface="宋体" panose="02010600030101010101" pitchFamily="2" charset="-122"/>
              </a:rPr>
              <a:t>当轴，指做官处在重要的位置，当轴者则指身居显赫职位的当权官员。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73555" y="4091305"/>
            <a:ext cx="100463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由丞相主持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错。科举史上的殿试是由武则天首创的。宋朝正式成制，金、元、明、清四代沿用。又称御试、廷试，即指皇帝亲自出题考试。因此应当是由皇帝主持。故选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97305" y="97790"/>
            <a:ext cx="108077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12. </a:t>
            </a:r>
            <a:r>
              <a:rPr lang="zh-CN" sz="2400" b="0">
                <a:ea typeface="宋体" panose="02010600030101010101" pitchFamily="2" charset="-122"/>
              </a:rPr>
              <a:t>下列对原文有关内容的概括和分析，不正确的一项是（   ）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苏轼自幼聪颖，深受时贤赏识。母亲亲自为他授课，他往往能说出要点。欧阳修十分看重他，曾对梅圣俞表示，应当避开此人让他出人头地。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B. </a:t>
            </a:r>
            <a:r>
              <a:rPr lang="zh-CN" sz="2400" b="0">
                <a:ea typeface="宋体" panose="02010600030101010101" pitchFamily="2" charset="-122"/>
              </a:rPr>
              <a:t>苏轼因势利导，利用新法便民。当时王安石创行新法，他上书论其不便；新政下达，他常常设法使这些法令有利于百姓，百姓生活得以安宁。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苏轼直面饥疫，解救受灾百姓。他在任职杭州时遭遇旱灾病疫，减免上供米三分之一纾缓灾情；同时又集贮钱粮、建造治病场所以防备疫病。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苏轼天赋异禀，为文得心应手。他从父习文，又极具才华，作文如行云流水，行止有度，嬉笑怒骂之辞，皆可书而诵之，最终成为一代文宗。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732280" y="3930015"/>
            <a:ext cx="102501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同时又集贮钱粮、建造治病场所以防备疫病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错，原文是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明年春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……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乃裒羡缗得二千，复发橐中黄金五十两，以作病坊，稍畜钱粮待之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。可见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同时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表述错误，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集贮钱粮、建造治病场所以防备疫病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应当是第二年春天的事。故选</a:t>
            </a:r>
            <a:r>
              <a:rPr lang="en-US" sz="28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C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/>
              <a:t>13. 把文中画横线的句子翻译成现代汉语。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2032000" y="1479550"/>
            <a:ext cx="96653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1</a:t>
            </a:r>
            <a:r>
              <a:rPr lang="zh-CN" sz="3200" b="0">
                <a:ea typeface="宋体" panose="02010600030101010101" pitchFamily="2" charset="-122"/>
              </a:rPr>
              <a:t>）又减价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粜</a:t>
            </a:r>
            <a:r>
              <a:rPr lang="zh-CN" sz="3200" b="0">
                <a:ea typeface="宋体" panose="02010600030101010101" pitchFamily="2" charset="-122"/>
              </a:rPr>
              <a:t>常平米，多作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饘粥</a:t>
            </a:r>
            <a:r>
              <a:rPr lang="zh-CN" sz="3200" b="0">
                <a:ea typeface="宋体" panose="02010600030101010101" pitchFamily="2" charset="-122"/>
              </a:rPr>
              <a:t>药剂，遣使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挟</a:t>
            </a:r>
            <a:r>
              <a:rPr lang="zh-CN" sz="3200" b="0">
                <a:ea typeface="宋体" panose="02010600030101010101" pitchFamily="2" charset="-122"/>
              </a:rPr>
              <a:t>医分坊治病，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活</a:t>
            </a:r>
            <a:r>
              <a:rPr lang="zh-CN" sz="3200" b="0">
                <a:ea typeface="宋体" panose="02010600030101010101" pitchFamily="2" charset="-122"/>
              </a:rPr>
              <a:t>者甚众。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01495" y="3764915"/>
            <a:ext cx="96240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2</a:t>
            </a:r>
            <a:r>
              <a:rPr lang="zh-CN" sz="3200" b="0">
                <a:ea typeface="宋体" panose="02010600030101010101" pitchFamily="2" charset="-122"/>
              </a:rPr>
              <a:t>）其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体</a:t>
            </a:r>
            <a:r>
              <a:rPr lang="zh-CN" sz="3200" b="0">
                <a:ea typeface="宋体" panose="02010600030101010101" pitchFamily="2" charset="-122"/>
              </a:rPr>
              <a:t>浑涵光芒，雄视百代，有文章以来，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盖亦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鲜</a:t>
            </a:r>
            <a:r>
              <a:rPr lang="zh-CN" sz="3200" b="0">
                <a:ea typeface="宋体" panose="02010600030101010101" pitchFamily="2" charset="-122"/>
              </a:rPr>
              <a:t>矣。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277110" y="2718435"/>
            <a:ext cx="90531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译文：</a:t>
            </a:r>
            <a:r>
              <a:rPr lang="zh-CN" sz="2800" b="0">
                <a:solidFill>
                  <a:schemeClr val="tx1"/>
                </a:solidFill>
                <a:ea typeface="宋体" panose="02010600030101010101" pitchFamily="2" charset="-122"/>
              </a:rPr>
              <a:t>又减价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出售</a:t>
            </a:r>
            <a:r>
              <a:rPr lang="zh-CN" sz="2800" b="0">
                <a:solidFill>
                  <a:schemeClr val="tx1"/>
                </a:solidFill>
                <a:ea typeface="宋体" panose="02010600030101010101" pitchFamily="2" charset="-122"/>
              </a:rPr>
              <a:t>常平米，制成许多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稠粥</a:t>
            </a:r>
            <a:r>
              <a:rPr lang="zh-CN" sz="2800" b="0">
                <a:solidFill>
                  <a:schemeClr val="tx1"/>
                </a:solidFill>
                <a:ea typeface="宋体" panose="02010600030101010101" pitchFamily="2" charset="-122"/>
              </a:rPr>
              <a:t>和药剂、派人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带着</a:t>
            </a:r>
            <a:r>
              <a:rPr lang="zh-CN" sz="2800" b="0">
                <a:solidFill>
                  <a:schemeClr val="tx1"/>
                </a:solidFill>
                <a:ea typeface="宋体" panose="02010600030101010101" pitchFamily="2" charset="-122"/>
              </a:rPr>
              <a:t>医生分街道治病，</a:t>
            </a:r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救活</a:t>
            </a:r>
            <a:r>
              <a:rPr lang="zh-CN" sz="2800" b="0">
                <a:solidFill>
                  <a:schemeClr val="tx1"/>
                </a:solidFill>
                <a:ea typeface="宋体" panose="02010600030101010101" pitchFamily="2" charset="-122"/>
              </a:rPr>
              <a:t>的人很多。</a:t>
            </a:r>
            <a:endParaRPr lang="zh-CN" altLang="en-US" sz="2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7110" y="4975860"/>
            <a:ext cx="905319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译文：</a:t>
            </a:r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他的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文章</a:t>
            </a:r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博大深沉光辉灿烂，称雄百代，自从有文章以来，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大概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也属少</a:t>
            </a:r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有。</a:t>
            </a:r>
            <a:endParaRPr lang="zh-CN" altLang="en-US" sz="32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792" y="127000"/>
            <a:ext cx="10852237" cy="441964"/>
          </a:xfrm>
        </p:spPr>
        <p:txBody>
          <a:bodyPr/>
          <a:p>
            <a:r>
              <a:rPr lang="en-US" altLang="zh-CN">
                <a:ea typeface="汉仪旗黑-85S" pitchFamily="18" charset="-122"/>
                <a:sym typeface="隶书" panose="02010509060101010101" pitchFamily="49" charset="-122"/>
              </a:rPr>
              <a:t>2019年高考语文课标1卷</a:t>
            </a:r>
            <a:r>
              <a:rPr b="1">
                <a:solidFill>
                  <a:srgbClr val="FF0000"/>
                </a:solidFill>
                <a:latin typeface="明康欧楷" charset="-122"/>
                <a:ea typeface="明康欧楷" charset="-122"/>
                <a:sym typeface="+mn-ea"/>
              </a:rPr>
              <a:t>【节选自《史记·屈原贾生列传》】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96670" y="568960"/>
            <a:ext cx="1072705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b="1">
                <a:latin typeface="义启粗楷体" charset="-128"/>
                <a:ea typeface="义启粗楷体" charset="-128"/>
                <a:sym typeface="+mn-ea"/>
              </a:rPr>
              <a:t> 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贾生</a:t>
            </a:r>
            <a:r>
              <a:rPr lang="zh-CN" altLang="en-US" sz="3200" b="1">
                <a:solidFill>
                  <a:schemeClr val="accent2"/>
                </a:solidFill>
                <a:latin typeface="义启粗楷体" charset="-128"/>
                <a:ea typeface="义启粗楷体" charset="-128"/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古时对读书人的通称</a:t>
            </a:r>
            <a:r>
              <a:rPr lang="zh-CN" altLang="en-US" sz="3200" b="1">
                <a:solidFill>
                  <a:schemeClr val="accent2"/>
                </a:solidFill>
                <a:latin typeface="义启粗楷体" charset="-128"/>
                <a:ea typeface="义启粗楷体" charset="-128"/>
                <a:sym typeface="+mn-ea"/>
              </a:rPr>
              <a:t>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名谊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洛阳人也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年十八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以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义启粗楷体" charset="-128"/>
                <a:ea typeface="义启粗楷体" charset="-128"/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凭借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】能诵诗属【</a:t>
            </a:r>
            <a:r>
              <a:rPr lang="en-US" altLang="zh-CN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zhǔ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撰写</a:t>
            </a:r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+mn-ea"/>
              </a:rPr>
              <a:t>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书闻于郡中</a:t>
            </a:r>
            <a:r>
              <a:rPr lang="zh-CN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【秦设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郡，隋取消。】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吴廷尉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【官名，秦置，为九卿之一。掌刑狱。】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为河南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【在明代以前，河南指黄河以南地区。】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守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【又称“郡守”，西汉景帝时改郡守为太守，为一郡最高行政长官】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  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闻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【听说】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其秀才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【汉代以来举荐人才的科目之一。东汉因避光武帝名讳，遂改称茂才。】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召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【召见】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置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【安排】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门下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/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甚幸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【宠爱】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爱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【喜爱】</a:t>
            </a:r>
            <a:r>
              <a:rPr lang="zh-CN" sz="3200" b="1">
                <a:solidFill>
                  <a:srgbClr val="FF0000"/>
                </a:solidFill>
                <a:latin typeface="义启粗楷体" charset="-128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 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孝文皇帝初立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【登基继位】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，闻河南守吴公治平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【政治清明，社会安定】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为天下第一，故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【过去，旧时】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与李斯同邑而常学事焉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【兼词，相当于“于之”】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，乃征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【征召】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为廷尉。廷尉乃言贾生年少，颇通诸子百家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【先秦时期各学术派别的总称。】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之书。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88365" y="0"/>
            <a:ext cx="11221085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文帝召以为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【任命……作为】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博士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【秦汉时博士掌通古今、备顾问。】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。是时贾生年二十余，最为少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【年少】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。每诏令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【以皇帝名义发布的公文的统称。概况起来有</a:t>
            </a:r>
            <a:r>
              <a:rPr lang="zh-CN" altLang="zh-CN" sz="28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+mn-ea"/>
              </a:rPr>
              <a:t>制、诏、诰、敕、旨、册、谕、令、檄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等。】 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议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【商议】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下，诸老先生不能言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【谈论】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，贾生尽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【全部。】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【替】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之对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【回答】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，人人各如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【依照顺从】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其意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【本意】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所欲出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【想要说出】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。诸生于是乃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【却】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以为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【认为】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能不及也。孝文帝说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【通“悦”，喜欢。】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之，超迁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【越级破格提升】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，一岁中至太中大夫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【秦官，掌论议，汉以后各代多沿置】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。贾生以为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【认为】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汉兴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【兴起】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至孝文二十余年，天下和洽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【和谐太平融洽】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，而固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【确实】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当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【应当】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改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【更改】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正朔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【一年第一天。正即正月，为第一年的第一个月，朔即初一，为一月的第一天。】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，易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【更改】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服色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【指车马、祭牲、服饰等颜色，后亦泛指各级官员的服饰。】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，法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【订立】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制度，定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【确定】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官名，兴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【振兴】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礼乐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【指礼制和音乐。】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，乃悉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【全部】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草具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【起草制定】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其事仪法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【礼仪法度】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，色尚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【崇尚】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黄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【服色，历代各有所尚。汉代尚黄】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，数用五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【采用五行之说】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【创设】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官名，悉更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【更改】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秦之法。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58570" y="0"/>
            <a:ext cx="10933430" cy="7293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孝文帝初即位，谦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【谦逊】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让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【推辞】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未遑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【闲暇】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也。诸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【所有】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律令所更定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【修改审定】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，及列侯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【汉后来“非刘氏不王”，异性受封者通称列侯】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悉就国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【指收到君主分封并获得领地后，受封者前往领地居住并进行统治管理】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，其说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【主张】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皆自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【从】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贾生发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【提出】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之。于是天子议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【建议】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以为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【把……任命为】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贾生任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【担任】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公卿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【“三公九卿”的简称】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之位。绛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【绛侯周勃】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、灌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【颍阴侯灌婴】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、东阳侯、冯敬之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【这些】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属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【某一类人】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尽害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【嫉妒】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之，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（他们）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乃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【于是】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短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【诽谤】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贾生曰：“洛阳之人，年少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【年轻】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初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【刚刚】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学，专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【专心】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欲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【想】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擅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【独揽】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权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【大权】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，纷乱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【使动用法，使……混乱】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诸事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【各种事情】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。”于是天子后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【以后】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亦疏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【疏远】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之，不用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【采纳】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其议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【建议】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，乃以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【任命】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贾生为长沙王太傅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【周代设置，为辅弼国王的重要大臣。多用于大官加衔，无实职】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。贾生既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【通假字，通“即”，就】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辞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【告辞】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往行，及渡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【渡过】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湘水，为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【写】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赋以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【来】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吊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【吊祭】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屈原。为</a:t>
            </a:r>
            <a:r>
              <a:rPr lang="zh-CN" altLang="en-US" sz="24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【做】</a:t>
            </a:r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长沙王太傅三年。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47165" y="0"/>
            <a:ext cx="10744200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后岁余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【一年多以后】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，贾生征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【被征召】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见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【觐见】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。孝文帝方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【正在】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受釐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【汉制祭天地五时，皇帝派人行祀或郡国祭祀之后，皆以祭余之肉归致皇帝，以示受福，叫受釐】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，坐宣室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【古代宫殿名，指汉代未央宫中宣室殿】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。上因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【于是】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感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【有感于】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鬼神事，而问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【询问】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鬼神之本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【原本】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。贾生因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【于是】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具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【详细】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道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【叙说】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所以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【表原因、情由】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然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【这样】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之状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【情状】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。至夜半，文帝前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【名词用作状语，向前】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席【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移动坐席，这是亲近的表现】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。既罢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【结束之后】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（孝文帝）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曰：“吾久不见贾生，自以为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【认为】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过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【超过】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之，今不及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【比不上】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也。”居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【停留】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顷之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【一会儿】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，拜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【用一定的礼仪授予某种官职或名位】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贾生为梁怀王太傅。梁怀王，文帝之少子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【小儿子】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，爱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【受宠爱】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，而好书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【喜好读书】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，故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【因此】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令贾生傅</a:t>
            </a:r>
            <a:r>
              <a:rPr lang="zh-CN" altLang="en-US" sz="32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【做……的老师】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之。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68095" y="0"/>
            <a:ext cx="1092390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SzPct val="100000"/>
            </a:pP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文帝复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【又】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封淮南厉王子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【儿子】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四人皆为列侯。贾生谏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【规劝君主或尊长改正错误】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，以为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【认为】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患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【祸患】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之兴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【兴起】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自此起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【开始】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矣。贾生数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【多次。】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上疏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【即奏疏，臣子向皇帝陈述意见或说明。奏疏中可以报告工作、歌功颂德、议理论学、陈政要、言兵事、进谏、弹劾等】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，言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【陈述】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诸侯或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【有的人】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连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【接连】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数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【几个】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郡，非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【不符合】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古之制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【制度】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，可稍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【逐渐】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削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【削弱】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之。文帝不听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【听从】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。居数年，怀王骑，堕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【坠落】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马而死，无后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【后代】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。贾生自伤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【感伤自己】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【作为】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傅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【太傅】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无状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【行为失检】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，哭泣岁余</a:t>
            </a:r>
            <a: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【一年多】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，亦死。</a:t>
            </a:r>
            <a:endParaRPr lang="zh-CN" altLang="en-US" sz="2800" b="1">
              <a:latin typeface="义启粗楷体" charset="-128"/>
              <a:ea typeface="义启粗楷体" charset="-128"/>
            </a:endParaRPr>
          </a:p>
          <a:p>
            <a:pPr algn="r">
              <a:lnSpc>
                <a:spcPct val="150000"/>
              </a:lnSpc>
              <a:buSzPct val="100000"/>
            </a:pP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【节选自《史记·屈原贾生列传》】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02715" y="0"/>
            <a:ext cx="10789285" cy="6985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[</a:t>
            </a:r>
            <a:r>
              <a:rPr lang="zh-CN" altLang="en-US" sz="2800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翻译</a:t>
            </a:r>
            <a:r>
              <a:rPr lang="en-US" altLang="zh-CN" sz="2800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]</a:t>
            </a:r>
            <a:r>
              <a:rPr lang="zh-CN" altLang="en-US" sz="2800" b="1">
                <a:latin typeface="义启粗楷体" charset="-128"/>
                <a:ea typeface="义启粗楷体" charset="-128"/>
                <a:sym typeface="+mn-ea"/>
              </a:rPr>
              <a:t>贾生名叫贾谊，是洛阳人。十八岁时就因能够诵读诗书，会写文章而闻名于当地。吴廷尉担任河南郡守时，听说贾谊才学优异，就把他召到手下任职，非常器重他。汉孝文帝刚即位，听说河南郡守吴公政绩卓著，为全国第一，以前和李斯同乡，又曾经向李斯学习，就征召他担任廷尉。廷尉就提到贾谊年轻有才，精通诸子百家的学问。汉文帝就征召他，让他担任博士之职。当时贾谊二十多岁，在博士中最为年轻。每次皇帝下令让博士们讨论一些问题，那些年长的老先生们都无话可说，但贾谊却能一一应对，人人都觉得他说出了自己的意思。博士们从此就认为自己比不上他。汉文帝很高兴，对他破格提拔，他一年之内就升到太中大夫。贾谊认为从汉朝兴起直到汉文帝，已有二十多年，天下太平，正是应该改正历法、变易服色、订立制度、决定官名、振兴礼乐的时候，于是他草拟各种仪法，崇尚黄色，遵用五行之说，创设官名，完全改变了秦朝的旧法。汉文帝刚刚即位，谦虚退让而来不及实行。但此后各项法令的更改，以及诸侯必须到封地去上任等事，这都是贾谊的主张。于是汉文帝就和大臣们商议，想提拔贾谊担任公卿之职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73225" y="121920"/>
            <a:ext cx="10433685" cy="6369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但绛侯周勃、灌婴、东阳侯、冯敬这些人都嫉妒他，于是说贾谊坏话道：“洛阳之人，年轻学浅，一味想独揽权力，使事情变得复杂混乱。”因此，皇帝后来也疏远了他，不再采纳他的意见，就任命贾谊为长沙王太傅。贾谊向文帝告辞之后，前往长沙赴任，等到渡湘水的时候，写下一篇赋来凭吊屈原。 </a:t>
            </a:r>
            <a:endParaRPr lang="zh-CN" altLang="en-US" sz="2400" b="1">
              <a:latin typeface="义启粗楷体" charset="-128"/>
              <a:ea typeface="义启粗楷体" charset="-128"/>
            </a:endParaRPr>
          </a:p>
          <a:p>
            <a:pPr algn="l"/>
            <a:r>
              <a:rPr lang="zh-CN" altLang="en-US" sz="2400" b="1">
                <a:latin typeface="义启粗楷体" charset="-128"/>
                <a:ea typeface="义启粗楷体" charset="-128"/>
                <a:sym typeface="+mn-ea"/>
              </a:rPr>
              <a:t>      贾谊担任长沙王太傅三年，一年多后，贾谊被召回京城拜见皇帝。当时汉文帝正接受神的降福保佑，坐在宣室里。皇帝因有感于鬼神之事，就向贾谊询问鬼神的本原。贾谊就乘机详细地讲述了所以会有鬼神之事的种种情形。到了半夜，文帝不知不觉地在座席上往前移动。听完之后，文帝说：“我好长时间没见贾谊了，自认为能超过他，现在看来还是不如他。”过了不久，文帝任命贾谊为梁怀王太傅。梁怀王是文帝的小儿子，受文帝宠爱，又喜欢读书，因此让贾谊当他老师。文帝又封淮南厉王的四个儿子都为列候。贾谊劝谏，认为国家祸患的兴起就要从这里开始了。贾生屡次上奏，说诸侯封地有的接连数郡，不合古代制度，可以逐渐削减其封地。文帝不肯听从。几年之后，梁怀王骑马，不慎从马上掉</a:t>
            </a:r>
            <a:r>
              <a:rPr lang="zh-CN" altLang="en-US" sz="2400" b="1">
                <a:latin typeface="义启粗楷体" charset="-128"/>
                <a:ea typeface="义启粗楷体" charset="-128"/>
                <a:sym typeface="宋体" panose="02010600030101010101" pitchFamily="2" charset="-122"/>
              </a:rPr>
              <a:t>下来摔死，没有留下后代。贾谊非常伤心，认为自己作为太傅没有尽到责任，哭泣了一年多，也去世了。 </a:t>
            </a:r>
            <a:endParaRPr lang="zh-CN" altLang="en-US" sz="2400" b="1">
              <a:latin typeface="义启粗楷体" charset="-128"/>
              <a:ea typeface="义启粗楷体" charset="-128"/>
              <a:sym typeface="宋体" panose="02010600030101010101" pitchFamily="2" charset="-122"/>
            </a:endParaRPr>
          </a:p>
          <a:p>
            <a:pPr algn="l"/>
            <a:r>
              <a:rPr lang="zh-CN" altLang="en-US" sz="24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宋体" panose="02010600030101010101" pitchFamily="2" charset="-122"/>
              </a:rPr>
              <a:t>(节选自《史记·屈原贾生列传》)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800"/>
          </a:xfrm>
        </p:spPr>
        <p:txBody>
          <a:bodyPr/>
          <a:p>
            <a:r>
              <a:rPr sz="54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明康欧楷" charset="-122"/>
                <a:ea typeface="明康欧楷" charset="-122"/>
                <a:sym typeface="+mn-ea"/>
              </a:rPr>
              <a:t>五年高考（全国一卷精析）</a:t>
            </a:r>
            <a:endParaRPr lang="zh-CN" altLang="en-US" sz="5400"/>
          </a:p>
        </p:txBody>
      </p:sp>
      <p:sp>
        <p:nvSpPr>
          <p:cNvPr id="100" name="文本框 99"/>
          <p:cNvSpPr txBox="1"/>
          <p:nvPr/>
        </p:nvSpPr>
        <p:spPr>
          <a:xfrm>
            <a:off x="2076450" y="1310005"/>
            <a:ext cx="8413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>
                <a:sym typeface="+mn-ea"/>
              </a:rPr>
              <a:t>一、（2020·新课标Ⅰ）</a:t>
            </a:r>
            <a:r>
              <a:rPr lang="zh-CN" sz="3200" b="0">
                <a:ea typeface="宋体" panose="02010600030101010101" pitchFamily="2" charset="-122"/>
              </a:rPr>
              <a:t>《宋史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·</a:t>
            </a:r>
            <a:r>
              <a:rPr lang="zh-CN" sz="3200" b="0">
                <a:ea typeface="宋体" panose="02010600030101010101" pitchFamily="2" charset="-122"/>
              </a:rPr>
              <a:t>苏轼传》）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76450" y="2074545"/>
            <a:ext cx="98475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ea typeface="汉仪旗黑-85S" pitchFamily="18" charset="-122"/>
                <a:sym typeface="隶书" panose="02010509060101010101" pitchFamily="49" charset="-122"/>
              </a:rPr>
              <a:t>二、</a:t>
            </a:r>
            <a:r>
              <a:rPr lang="en-US" altLang="zh-CN" sz="3200">
                <a:ea typeface="汉仪旗黑-85S" pitchFamily="18" charset="-122"/>
                <a:sym typeface="隶书" panose="02010509060101010101" pitchFamily="49" charset="-122"/>
              </a:rPr>
              <a:t>2019年高考语文课标1卷</a:t>
            </a:r>
            <a:r>
              <a:rPr sz="3200">
                <a:solidFill>
                  <a:schemeClr val="tx1"/>
                </a:solidFill>
                <a:latin typeface="明康欧楷" charset="-122"/>
                <a:ea typeface="明康欧楷" charset="-122"/>
                <a:sym typeface="+mn-ea"/>
              </a:rPr>
              <a:t>《史记·屈原贾生列传》</a:t>
            </a:r>
            <a:endParaRPr lang="zh-CN" altLang="en-US" sz="3200">
              <a:solidFill>
                <a:schemeClr val="tx1"/>
              </a:solidFill>
              <a:latin typeface="明康欧楷" charset="-122"/>
              <a:ea typeface="明康欧楷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6450" y="2972435"/>
            <a:ext cx="55575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ea typeface="汉仪旗黑-85S" pitchFamily="18" charset="-122"/>
                <a:sym typeface="+mn-ea"/>
              </a:rPr>
              <a:t>三、</a:t>
            </a:r>
            <a:r>
              <a:rPr lang="en-US" altLang="zh-CN" sz="3200">
                <a:ea typeface="汉仪旗黑-85S" pitchFamily="18" charset="-122"/>
                <a:sym typeface="+mn-ea"/>
              </a:rPr>
              <a:t>2018全国一卷</a:t>
            </a:r>
            <a:r>
              <a:rPr sz="3200">
                <a:ea typeface="汉仪旗黑-85S" pitchFamily="18" charset="-122"/>
                <a:sym typeface="+mn-ea"/>
              </a:rPr>
              <a:t>《</a:t>
            </a:r>
            <a:r>
              <a:rPr lang="en-US" altLang="zh-CN" sz="3200">
                <a:ea typeface="汉仪旗黑-85S" pitchFamily="18" charset="-122"/>
                <a:sym typeface="+mn-ea"/>
              </a:rPr>
              <a:t>鲁芝传</a:t>
            </a:r>
            <a:r>
              <a:rPr sz="3200">
                <a:ea typeface="汉仪旗黑-85S" pitchFamily="18" charset="-122"/>
                <a:sym typeface="+mn-ea"/>
              </a:rPr>
              <a:t>》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076450" y="3884295"/>
            <a:ext cx="59639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ea typeface="汉仪旗黑-85S" pitchFamily="18" charset="-122"/>
                <a:sym typeface="+mn-ea"/>
              </a:rPr>
              <a:t>四、</a:t>
            </a:r>
            <a:r>
              <a:rPr lang="en-US" altLang="zh-CN" sz="3200">
                <a:ea typeface="汉仪旗黑-85S" pitchFamily="18" charset="-122"/>
                <a:sym typeface="+mn-ea"/>
              </a:rPr>
              <a:t>2017全国一卷《谢弘微传》</a:t>
            </a:r>
            <a:endParaRPr lang="en-US" altLang="zh-CN" sz="3200">
              <a:ea typeface="汉仪旗黑-85S" pitchFamily="18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6450" y="4714875"/>
            <a:ext cx="720026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>
                <a:ea typeface="汉仪旗黑-85S" pitchFamily="18" charset="-122"/>
                <a:sym typeface="+mn-ea"/>
              </a:rPr>
              <a:t>五、</a:t>
            </a:r>
            <a:r>
              <a:rPr lang="en-US" altLang="zh-CN" sz="3200">
                <a:ea typeface="汉仪旗黑-85S" pitchFamily="18" charset="-122"/>
                <a:sym typeface="+mn-ea"/>
              </a:rPr>
              <a:t>2015全国一卷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《北史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来护儿传》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Text Box 2"/>
          <p:cNvSpPr/>
          <p:nvPr>
            <p:custDataLst>
              <p:tags r:id="rId1"/>
            </p:custDataLst>
          </p:nvPr>
        </p:nvSpPr>
        <p:spPr>
          <a:xfrm>
            <a:off x="443865" y="542925"/>
            <a:ext cx="11511280" cy="45231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</a:rPr>
              <a:t>A贾生名谊/洛阳人也/年十八/以能诵诗属书闻于郡中吴廷尉/为河南守/闻其秀才/召置门下/甚幸爱/</a:t>
            </a:r>
            <a:endParaRPr lang="zh-CN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</a:rPr>
              <a:t>B贾生名谊/洛阳人也/年十八/以能诵诗属书闻于郡中/吴廷尉为河南守/闻其秀才/召置/门下甚幸爱/</a:t>
            </a:r>
            <a:endParaRPr lang="zh-CN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</a:rPr>
              <a:t>C贾生名谊/洛阳人也/年十八/以能诵诗属书闻于郡中/吴廷尉为河南守/闻其秀才/召置门下/甚幸爱/</a:t>
            </a:r>
            <a:endParaRPr lang="zh-CN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>
                <a:latin typeface="宋体" panose="02010600030101010101" pitchFamily="2" charset="-122"/>
              </a:rPr>
              <a:t>D贾生名谊/洛阳人也/年十八/以能诵诗属书闻/于郡中吴廷尉为河南守/闻其秀才/召置门下/甚幸爱</a:t>
            </a:r>
            <a:endParaRPr lang="zh-CN" altLang="zh-CN" sz="2400" b="1">
              <a:latin typeface="宋体" panose="02010600030101010101" pitchFamily="2" charset="-122"/>
            </a:endParaRPr>
          </a:p>
        </p:txBody>
      </p:sp>
      <p:sp>
        <p:nvSpPr>
          <p:cNvPr id="71683" name="Text Box 3"/>
          <p:cNvSpPr/>
          <p:nvPr>
            <p:custDataLst>
              <p:tags r:id="rId2"/>
            </p:custDataLst>
          </p:nvPr>
        </p:nvSpPr>
        <p:spPr>
          <a:xfrm>
            <a:off x="444500" y="4908550"/>
            <a:ext cx="11510645" cy="23069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rgbClr val="7030A0"/>
                </a:solidFill>
                <a:latin typeface="义启粗楷体" charset="-128"/>
                <a:ea typeface="义启粗楷体" charset="-128"/>
              </a:rPr>
              <a:t>A项中“吴廷尉为河南守”是以“为”作标志的判断句，中间不可以断开，故错误；B项“召置门下”指廷尉召见贾谊，并安排在自己门下，“门下”是“置”的处所，不可分开；D项“以能诵诗属书闻于郡中”是完整的状语后置句，不可以断开，如《廉颇蔺相如列传》中：“以勇气闻于诸侯”。</a:t>
            </a:r>
            <a:endParaRPr lang="zh-CN" altLang="zh-CN" sz="2400" b="1">
              <a:solidFill>
                <a:srgbClr val="7030A0"/>
              </a:solidFill>
              <a:latin typeface="义启粗楷体" charset="-128"/>
              <a:ea typeface="义启粗楷体" charset="-128"/>
            </a:endParaRPr>
          </a:p>
        </p:txBody>
      </p:sp>
      <p:sp>
        <p:nvSpPr>
          <p:cNvPr id="71684" name="Rectangle 8"/>
          <p:cNvSpPr/>
          <p:nvPr>
            <p:custDataLst>
              <p:tags r:id="rId3"/>
            </p:custDataLst>
          </p:nvPr>
        </p:nvSpPr>
        <p:spPr>
          <a:xfrm>
            <a:off x="443865" y="2929255"/>
            <a:ext cx="339725" cy="43116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71685" name="文本框 1"/>
          <p:cNvSpPr/>
          <p:nvPr>
            <p:custDataLst>
              <p:tags r:id="rId4"/>
            </p:custDataLst>
          </p:nvPr>
        </p:nvSpPr>
        <p:spPr>
          <a:xfrm>
            <a:off x="7860030" y="884238"/>
            <a:ext cx="509588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600" b="1">
                <a:solidFill>
                  <a:srgbClr val="FF0000"/>
                </a:solidFill>
              </a:rPr>
              <a:t>X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71686" name="文本框 2"/>
          <p:cNvSpPr/>
          <p:nvPr>
            <p:custDataLst>
              <p:tags r:id="rId5"/>
            </p:custDataLst>
          </p:nvPr>
        </p:nvSpPr>
        <p:spPr>
          <a:xfrm>
            <a:off x="783590" y="2170748"/>
            <a:ext cx="509588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600" b="1">
                <a:solidFill>
                  <a:srgbClr val="FF0000"/>
                </a:solidFill>
              </a:rPr>
              <a:t>X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71687" name="文本框 3"/>
          <p:cNvSpPr/>
          <p:nvPr>
            <p:custDataLst>
              <p:tags r:id="rId6"/>
            </p:custDataLst>
          </p:nvPr>
        </p:nvSpPr>
        <p:spPr>
          <a:xfrm>
            <a:off x="6635433" y="4051935"/>
            <a:ext cx="509587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600" b="1">
                <a:solidFill>
                  <a:srgbClr val="FF0000"/>
                </a:solidFill>
              </a:rPr>
              <a:t>X</a:t>
            </a:r>
            <a:endParaRPr lang="en-US" altLang="zh-CN" sz="2600" b="1">
              <a:solidFill>
                <a:srgbClr val="FF0000"/>
              </a:solidFill>
            </a:endParaRPr>
          </a:p>
        </p:txBody>
      </p:sp>
      <p:sp>
        <p:nvSpPr>
          <p:cNvPr id="71688" name="Text Box 2"/>
          <p:cNvSpPr/>
          <p:nvPr>
            <p:custDataLst>
              <p:tags r:id="rId7"/>
            </p:custDataLst>
          </p:nvPr>
        </p:nvSpPr>
        <p:spPr>
          <a:xfrm>
            <a:off x="0" y="-194310"/>
            <a:ext cx="8934450" cy="737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</a:rPr>
              <a:t>．对文中画波浪线部分的断句，正确的一项是</a:t>
            </a:r>
            <a:endParaRPr lang="en-US" altLang="zh-CN" sz="900" b="1">
              <a:latin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 fill="hold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 fill="hold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 fill="hold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 fill="hold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ldLvl="0" animBg="1"/>
      <p:bldP spid="71683" grpId="0" bldLvl="0" animBg="1"/>
      <p:bldP spid="71684" grpId="0" bldLvl="0" animBg="1"/>
      <p:bldP spid="71685" grpId="0" animBg="1"/>
      <p:bldP spid="71686" grpId="0" animBg="1"/>
      <p:bldP spid="71687" grpId="0" animBg="1"/>
      <p:bldP spid="7168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7637" y="78740"/>
            <a:ext cx="10852237" cy="441964"/>
          </a:xfrm>
        </p:spPr>
        <p:txBody>
          <a:bodyPr/>
          <a:p>
            <a:r>
              <a:rPr altLang="zh-CN" b="1">
                <a:solidFill>
                  <a:srgbClr val="7030A0"/>
                </a:solidFill>
                <a:sym typeface="+mn-ea"/>
              </a:rPr>
              <a:t>11.下列对文中加点的词语相关内容的解说，不正确的一项是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83005" y="520700"/>
            <a:ext cx="1088707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</a:pPr>
            <a:r>
              <a:rPr lang="zh-CN" altLang="zh-CN" sz="2400">
                <a:latin typeface="宋体" panose="02010600030101010101" pitchFamily="2" charset="-122"/>
                <a:sym typeface="+mn-ea"/>
              </a:rPr>
              <a:t>A</a:t>
            </a:r>
            <a:r>
              <a:rPr lang="en-US" altLang="zh-CN" sz="240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zh-CN" sz="2400">
                <a:latin typeface="宋体" panose="02010600030101010101" pitchFamily="2" charset="-122"/>
                <a:sym typeface="+mn-ea"/>
              </a:rPr>
              <a:t>诸子百家是先秦至汉初学术派别的总称，其中又以道、法、农三家影响最深远。</a:t>
            </a:r>
            <a:endParaRPr lang="zh-CN" altLang="zh-CN" sz="240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400">
                <a:latin typeface="宋体" panose="02010600030101010101" pitchFamily="2" charset="-122"/>
                <a:sym typeface="+mn-ea"/>
              </a:rPr>
              <a:t>B诏令作为古代的文体名称，是以皇帝的名义所发布的各种命令、立告的总称。</a:t>
            </a:r>
            <a:endParaRPr lang="zh-CN" altLang="zh-CN" sz="240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400">
                <a:latin typeface="宋体" panose="02010600030101010101" pitchFamily="2" charset="-122"/>
                <a:sym typeface="+mn-ea"/>
              </a:rPr>
              <a:t>C礼乐指礼制和音乐，古代帝王常常用兴礼乐作为手段，以维护社会秩序的稳定。</a:t>
            </a:r>
            <a:endParaRPr lang="zh-CN" altLang="zh-CN" sz="2400">
              <a:latin typeface="宋体" panose="0201060003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zh-CN" altLang="zh-CN" sz="2400">
                <a:latin typeface="宋体" panose="02010600030101010101" pitchFamily="2" charset="-122"/>
                <a:sym typeface="+mn-ea"/>
              </a:rPr>
              <a:t>D就国，是指受到君主分封并获得领地后，受封者前往领地居住并进行统治管理。</a:t>
            </a:r>
            <a:endParaRPr lang="zh-CN" altLang="en-US" sz="2400"/>
          </a:p>
        </p:txBody>
      </p:sp>
      <p:sp>
        <p:nvSpPr>
          <p:cNvPr id="72707" name="Rectangle 3"/>
          <p:cNvSpPr/>
          <p:nvPr>
            <p:custDataLst>
              <p:tags r:id="rId1"/>
            </p:custDataLst>
          </p:nvPr>
        </p:nvSpPr>
        <p:spPr>
          <a:xfrm>
            <a:off x="3101658" y="632778"/>
            <a:ext cx="1587500" cy="512762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72711" name="Rectangle 4"/>
          <p:cNvSpPr/>
          <p:nvPr>
            <p:custDataLst>
              <p:tags r:id="rId2"/>
            </p:custDataLst>
          </p:nvPr>
        </p:nvSpPr>
        <p:spPr>
          <a:xfrm>
            <a:off x="8282940" y="640715"/>
            <a:ext cx="1528445" cy="5048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72708" name="Rectangle 4"/>
          <p:cNvSpPr/>
          <p:nvPr>
            <p:custDataLst>
              <p:tags r:id="rId3"/>
            </p:custDataLst>
          </p:nvPr>
        </p:nvSpPr>
        <p:spPr>
          <a:xfrm>
            <a:off x="1092200" y="640715"/>
            <a:ext cx="441325" cy="5048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4" name="文本框 3"/>
          <p:cNvSpPr txBox="1"/>
          <p:nvPr/>
        </p:nvSpPr>
        <p:spPr>
          <a:xfrm>
            <a:off x="1678305" y="3716655"/>
            <a:ext cx="1020826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 b="1">
                <a:sym typeface="+mn-ea"/>
              </a:rPr>
              <a:t>      </a:t>
            </a:r>
            <a:r>
              <a:rPr lang="zh-CN" sz="3200" b="1">
                <a:sym typeface="+mn-ea"/>
              </a:rPr>
              <a:t>诸子百家，是对先秦时期各学术派别的总称。其中又</a:t>
            </a:r>
            <a:endParaRPr lang="zh-CN" sz="3200" b="1">
              <a:sym typeface="+mn-ea"/>
            </a:endParaRPr>
          </a:p>
          <a:p>
            <a:r>
              <a:rPr lang="zh-CN" sz="3200" b="1">
                <a:sym typeface="+mn-ea"/>
              </a:rPr>
              <a:t>以</a:t>
            </a:r>
            <a:r>
              <a:rPr lang="zh-CN" altLang="zh-CN" sz="3200" b="1">
                <a:sym typeface="+mn-ea"/>
              </a:rPr>
              <a:t>儒、</a:t>
            </a:r>
            <a:r>
              <a:rPr lang="zh-CN" sz="3200" b="1">
                <a:sym typeface="+mn-ea"/>
              </a:rPr>
              <a:t>道、法三家影响最深远</a:t>
            </a:r>
            <a:r>
              <a:rPr lang="zh-CN" altLang="en-US" sz="3200" b="1"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6" name="Rectangle 3"/>
          <p:cNvSpPr/>
          <p:nvPr>
            <p:custDataLst>
              <p:tags r:id="rId4"/>
            </p:custDataLst>
          </p:nvPr>
        </p:nvSpPr>
        <p:spPr>
          <a:xfrm>
            <a:off x="5302250" y="3716655"/>
            <a:ext cx="1671955" cy="512445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7" name="Rectangle 4"/>
          <p:cNvSpPr/>
          <p:nvPr>
            <p:custDataLst>
              <p:tags r:id="rId5"/>
            </p:custDataLst>
          </p:nvPr>
        </p:nvSpPr>
        <p:spPr>
          <a:xfrm>
            <a:off x="2167890" y="4229100"/>
            <a:ext cx="2050415" cy="5048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 fill="hold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 fill="hold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 fill="hold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ldLvl="0" animBg="1"/>
      <p:bldP spid="72711" grpId="0" bldLvl="0" animBg="1"/>
      <p:bldP spid="72708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8417" y="90805"/>
            <a:ext cx="10852237" cy="441964"/>
          </a:xfrm>
        </p:spPr>
        <p:txBody>
          <a:bodyPr/>
          <a:p>
            <a:r>
              <a:rPr altLang="zh-CN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+mn-ea"/>
              </a:rPr>
              <a:t>12. 下列对原文有关内容的概括和分析，不正确的一项是（3分）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7740" y="621665"/>
            <a:ext cx="110331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>
                <a:latin typeface="宋体" panose="02010600030101010101" pitchFamily="2" charset="-122"/>
                <a:sym typeface="+mn-ea"/>
              </a:rPr>
              <a:t>A</a:t>
            </a:r>
            <a:r>
              <a:rPr lang="en-US" altLang="zh-CN" sz="280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zh-CN" sz="2800">
                <a:latin typeface="宋体" panose="02010600030101010101" pitchFamily="2" charset="-122"/>
                <a:sym typeface="+mn-ea"/>
              </a:rPr>
              <a:t>贾谊初入仕途，展现非凡才能。他受到廷尉推荐而入仕，当时年仅二十余岁，却让诸生自觉不如，不久得到文帝越级提拔，一年之间就当上太中大夫。</a:t>
            </a:r>
            <a:endParaRPr lang="zh-CN" altLang="en-US" sz="2800"/>
          </a:p>
        </p:txBody>
      </p:sp>
      <p:sp>
        <p:nvSpPr>
          <p:cNvPr id="73732" name="Oval 4"/>
          <p:cNvSpPr/>
          <p:nvPr>
            <p:custDataLst>
              <p:tags r:id="rId1"/>
            </p:custDataLst>
          </p:nvPr>
        </p:nvSpPr>
        <p:spPr>
          <a:xfrm>
            <a:off x="3512820" y="1086803"/>
            <a:ext cx="936625" cy="839787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5400">
                <a:solidFill>
                  <a:srgbClr val="FF0000"/>
                </a:solidFill>
              </a:rPr>
              <a:t>√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205" y="2005330"/>
            <a:ext cx="108686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[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文本相关内容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]</a:t>
            </a:r>
            <a:r>
              <a:rPr lang="zh-CN" altLang="en-US" sz="2800">
                <a:sym typeface="+mn-ea"/>
              </a:rPr>
              <a:t>廷尉乃言贾生年少，颇通诸子百家之书，文帝召以为博士。是时贾生年二十余，最为少，每诏令议下，诸老先生不能言，贯生尽为之对，人人各如其意所欲出。诸生于是乃以为能不及也。孝文帝说之，超迁，一岁中至太中大夫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748790" y="3820160"/>
            <a:ext cx="102520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+mn-ea"/>
              </a:rPr>
              <a:t>分析概括了贾谊年轻有为，才能卓越，在郡中以诵诗赋文出名，进入仕途后被吴太守赏识，后又召为博士，每次诏令下达，贾谊都可以全部应对，人们都认为能力赶不上他，汉文帝尤其喜欢他，于是越级提拔，一年之中升至太中大夫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3732" grpId="0" animBg="1"/>
      <p:bldP spid="7373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3030" y="111760"/>
            <a:ext cx="119665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>
                <a:sym typeface="+mn-ea"/>
              </a:rPr>
              <a:t>B</a:t>
            </a:r>
            <a:r>
              <a:rPr lang="en-US" altLang="zh-CN" sz="2800">
                <a:sym typeface="+mn-ea"/>
              </a:rPr>
              <a:t>.</a:t>
            </a:r>
            <a:r>
              <a:rPr lang="zh-CN" altLang="zh-CN" sz="2800">
                <a:sym typeface="+mn-ea"/>
              </a:rPr>
              <a:t>贾谊热心政事，遭到权要忌恨。他认为汉朝建立二十余年，政通人和，应当全盘改变秦朝法令，因此触及权贵利益，受到诋毁，文帝后来也疏远了他。</a:t>
            </a:r>
            <a:endParaRPr lang="zh-CN" altLang="en-US" sz="2800"/>
          </a:p>
        </p:txBody>
      </p:sp>
      <p:sp>
        <p:nvSpPr>
          <p:cNvPr id="74756" name="Oval 4"/>
          <p:cNvSpPr/>
          <p:nvPr>
            <p:custDataLst>
              <p:tags r:id="rId1"/>
            </p:custDataLst>
          </p:nvPr>
        </p:nvSpPr>
        <p:spPr>
          <a:xfrm>
            <a:off x="9570720" y="224790"/>
            <a:ext cx="936625" cy="8397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5400">
                <a:solidFill>
                  <a:srgbClr val="FF0000"/>
                </a:solidFill>
              </a:rPr>
              <a:t>√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7005" y="1210945"/>
            <a:ext cx="106426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[文本相关内容]</a:t>
            </a:r>
            <a:r>
              <a:rPr lang="en-US" altLang="zh-CN" sz="2800">
                <a:latin typeface="宋体" panose="02010600030101010101" pitchFamily="2" charset="-122"/>
                <a:sym typeface="+mn-ea"/>
              </a:rPr>
              <a:t>贾生以为汉兴至孝文二十余年，天下和洽，而固当改正朔，……悉更秦之法。孝文帝初即位，谦让未遑也。诸律令所更定，及列侯悉就国，其说皆自贾生发之。于是天子议以为贾生任公卿之位。绛、灌、东阳侯，冯敬之属尽害之，乃短贾生曰:“洛阳之人，年少初学，专欲擅权，纷乱诸事。”于是天子后亦疏之，不用其议，乃以贾生为长沙王太傅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664970" y="4070350"/>
            <a:ext cx="102717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+mn-ea"/>
              </a:rPr>
              <a:t>分析概括了贾谊曾提出应该改革一些政事，变更秦朝法令，这些主张触及权贵的利益，招致众人对他的嫉恨和诽谤，天子也最终疏远了他。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74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4756" grpId="0" animBg="1"/>
      <p:bldP spid="7475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7000" y="87630"/>
            <a:ext cx="118999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>
                <a:latin typeface="宋体" panose="02010600030101010101" pitchFamily="2" charset="-122"/>
                <a:sym typeface="+mn-ea"/>
              </a:rPr>
              <a:t>C贾谊答复询问，重新得到重用。文帝询问鬼神之事，对贾谊的回答很满意，</a:t>
            </a:r>
            <a:r>
              <a:rPr lang="zh-CN" altLang="zh-CN" sz="3200">
                <a:solidFill>
                  <a:srgbClr val="7030A0"/>
                </a:solidFill>
                <a:latin typeface="宋体" panose="02010600030101010101" pitchFamily="2" charset="-122"/>
                <a:sym typeface="+mn-ea"/>
              </a:rPr>
              <a:t>于是</a:t>
            </a:r>
            <a:r>
              <a:rPr lang="zh-CN" altLang="zh-CN" sz="3200">
                <a:latin typeface="宋体" panose="02010600030101010101" pitchFamily="2" charset="-122"/>
                <a:sym typeface="+mn-ea"/>
              </a:rPr>
              <a:t>任命他为自己钟爱的小儿子梁怀王的太傅，又表示自己也比不上贾谊。</a:t>
            </a:r>
            <a:endParaRPr lang="zh-CN" altLang="en-US" sz="3200"/>
          </a:p>
        </p:txBody>
      </p:sp>
      <p:sp>
        <p:nvSpPr>
          <p:cNvPr id="75784" name="Rectangle 4"/>
          <p:cNvSpPr/>
          <p:nvPr>
            <p:custDataLst>
              <p:tags r:id="rId1"/>
            </p:custDataLst>
          </p:nvPr>
        </p:nvSpPr>
        <p:spPr>
          <a:xfrm>
            <a:off x="-317" y="87630"/>
            <a:ext cx="441325" cy="50482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76805" name="Rectangle 6"/>
          <p:cNvSpPr/>
          <p:nvPr>
            <p:custDataLst>
              <p:tags r:id="rId2"/>
            </p:custDataLst>
          </p:nvPr>
        </p:nvSpPr>
        <p:spPr>
          <a:xfrm>
            <a:off x="9777095" y="87630"/>
            <a:ext cx="2249805" cy="488950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ctr" anchorCtr="0"/>
          <a:p>
            <a:endParaRPr lang="zh-CN" altLang="zh-CN" sz="2800"/>
          </a:p>
        </p:txBody>
      </p:sp>
      <p:sp>
        <p:nvSpPr>
          <p:cNvPr id="75783" name="Oval 4"/>
          <p:cNvSpPr/>
          <p:nvPr>
            <p:custDataLst>
              <p:tags r:id="rId3"/>
            </p:custDataLst>
          </p:nvPr>
        </p:nvSpPr>
        <p:spPr>
          <a:xfrm>
            <a:off x="4132263" y="815975"/>
            <a:ext cx="936625" cy="8397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4000">
                <a:solidFill>
                  <a:srgbClr val="FF0000"/>
                </a:solidFill>
                <a:ea typeface="华文细黑" pitchFamily="2" charset="-122"/>
              </a:rPr>
              <a:t>×</a:t>
            </a:r>
            <a:endParaRPr lang="en-US" altLang="zh-CN" sz="4000">
              <a:solidFill>
                <a:srgbClr val="FF0000"/>
              </a:solidFill>
              <a:ea typeface="华文细黑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86535" y="2282825"/>
            <a:ext cx="103936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[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文本相关内容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]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  <a:sym typeface="+mn-ea"/>
              </a:rPr>
              <a:t>后岁余，贾生征见。孝文帝方受釐，坐宣室。上因感鬼神事，而问鬼神之本。贾生因具道所以然之状。至夜半，文帝前席。既罢，曰：“吾久不见贾生，自以为过之，今不及也。”居顷之，拜贾生为梁怀王太傅。梁怀王，文帝之少子，爱，而好书，故令贾生傅之。</a:t>
            </a:r>
            <a:endParaRPr lang="zh-CN" altLang="en-US" sz="3600"/>
          </a:p>
        </p:txBody>
      </p:sp>
      <p:sp>
        <p:nvSpPr>
          <p:cNvPr id="5" name="Rectangle 6"/>
          <p:cNvSpPr/>
          <p:nvPr>
            <p:custDataLst>
              <p:tags r:id="rId4"/>
            </p:custDataLst>
          </p:nvPr>
        </p:nvSpPr>
        <p:spPr>
          <a:xfrm>
            <a:off x="226060" y="627380"/>
            <a:ext cx="2831465" cy="488950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ctr" anchorCtr="0"/>
          <a:p>
            <a:endParaRPr lang="zh-CN" altLang="zh-CN" sz="2800"/>
          </a:p>
        </p:txBody>
      </p:sp>
      <p:sp>
        <p:nvSpPr>
          <p:cNvPr id="6" name="Rectangle 6"/>
          <p:cNvSpPr/>
          <p:nvPr>
            <p:custDataLst>
              <p:tags r:id="rId5"/>
            </p:custDataLst>
          </p:nvPr>
        </p:nvSpPr>
        <p:spPr>
          <a:xfrm>
            <a:off x="1707515" y="4003040"/>
            <a:ext cx="8454390" cy="488950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ctr" anchorCtr="0"/>
          <a:p>
            <a:endParaRPr lang="zh-CN" altLang="zh-CN" sz="2800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1634490" y="4598035"/>
            <a:ext cx="5358765" cy="488950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ctr" anchorCtr="0"/>
          <a:p>
            <a:endParaRPr lang="zh-CN" altLang="zh-CN" sz="28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 fill="hold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 fill="hold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 fill="hold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4" grpId="0" bldLvl="0" animBg="1"/>
      <p:bldP spid="76805" grpId="0" bldLvl="0" animBg="1"/>
      <p:bldP spid="7578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15340" y="99695"/>
            <a:ext cx="110483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>
                <a:sym typeface="+mn-ea"/>
              </a:rPr>
              <a:t>D</a:t>
            </a:r>
            <a:r>
              <a:rPr lang="en-US" altLang="zh-CN" sz="3200">
                <a:sym typeface="+mn-ea"/>
              </a:rPr>
              <a:t>.</a:t>
            </a:r>
            <a:r>
              <a:rPr lang="zh-CN" altLang="zh-CN" sz="3200">
                <a:sym typeface="+mn-ea"/>
              </a:rPr>
              <a:t>贾谊劝止封侯，文帝未予采纳。文帝封淮南厉王四个儿子为侯，贾谊认为祸患将自此兴起;数年之后，梁怀王堕马死，贾谊觉得未能尽责，悲泣而死。</a:t>
            </a:r>
            <a:endParaRPr lang="zh-CN" altLang="en-US" sz="3200"/>
          </a:p>
        </p:txBody>
      </p:sp>
      <p:sp>
        <p:nvSpPr>
          <p:cNvPr id="76804" name="Oval 4"/>
          <p:cNvSpPr/>
          <p:nvPr>
            <p:custDataLst>
              <p:tags r:id="rId1"/>
            </p:custDataLst>
          </p:nvPr>
        </p:nvSpPr>
        <p:spPr>
          <a:xfrm>
            <a:off x="6438265" y="828040"/>
            <a:ext cx="936625" cy="839788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5400">
                <a:solidFill>
                  <a:srgbClr val="FF0000"/>
                </a:solidFill>
              </a:rPr>
              <a:t>√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0310" y="1763395"/>
            <a:ext cx="1080262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[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文本相关内容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]</a:t>
            </a:r>
            <a:r>
              <a:rPr lang="zh-CN" altLang="en-US" sz="3200" b="1">
                <a:ea typeface="楷体_GB2312" pitchFamily="49" charset="-122"/>
                <a:sym typeface="+mn-ea"/>
              </a:rPr>
              <a:t>文帝复封淮南厉王子四人皆为列侯。贾生谏，以为患之兴自此起矣。贾生数上疏，言诸侯或连数郡，非古之制，可稍削之。文帝不听。居数年，怀王骑，堕马而死，无后。贾生自伤为傅无状，哭泣岁余，亦死。</a:t>
            </a:r>
            <a:r>
              <a:rPr lang="zh-CN" altLang="en-US" b="1"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42770" y="3924935"/>
            <a:ext cx="101701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+mn-ea"/>
              </a:rPr>
              <a:t>分析概括贾谊被封为梁怀王太傅后，多次劝谏文帝分封淮南王四子为侯，认为这是国家政治的祸事开始。也概括分析了导致贾谊去世的直接原因。</a:t>
            </a:r>
            <a:endParaRPr lang="zh-CN" altLang="zh-CN" sz="3200" b="1">
              <a:solidFill>
                <a:srgbClr val="7030A0"/>
              </a:solidFill>
              <a:latin typeface="义启粗楷体" charset="-128"/>
              <a:ea typeface="义启粗楷体" charset="-128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6804" grpId="0" animBg="1"/>
      <p:bldP spid="7680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662" y="139700"/>
            <a:ext cx="10852237" cy="441964"/>
          </a:xfrm>
        </p:spPr>
        <p:txBody>
          <a:bodyPr/>
          <a:p>
            <a:r>
              <a:rPr lang="en-US" altLang="zh-CN" b="1">
                <a:solidFill>
                  <a:srgbClr val="FF0000"/>
                </a:solidFill>
                <a:latin typeface="明康欧楷" charset="-122"/>
                <a:ea typeface="明康欧楷" charset="-122"/>
                <a:sym typeface="+mn-ea"/>
              </a:rPr>
              <a:t>13</a:t>
            </a:r>
            <a:r>
              <a:rPr b="1">
                <a:solidFill>
                  <a:srgbClr val="FF0000"/>
                </a:solidFill>
                <a:latin typeface="明康欧楷" charset="-122"/>
                <a:ea typeface="明康欧楷" charset="-122"/>
                <a:sym typeface="+mn-ea"/>
              </a:rPr>
              <a:t>．把文中画横线的句子翻译成现代汉语。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17675" y="880745"/>
            <a:ext cx="98482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</a:pP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1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）乃短贾生曰</a:t>
            </a:r>
            <a:r>
              <a:rPr lang="en-US" altLang="zh-CN" sz="3200" b="1">
                <a:latin typeface="义启粗楷体" charset="-128"/>
                <a:ea typeface="义启粗楷体" charset="-128"/>
                <a:sym typeface="+mn-ea"/>
              </a:rPr>
              <a:t>:“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洛阳之人，年少初学，专欲擅权，纷乱诸事。”</a:t>
            </a:r>
            <a:endParaRPr lang="zh-CN" altLang="en-US" sz="3200"/>
          </a:p>
        </p:txBody>
      </p:sp>
      <p:sp>
        <p:nvSpPr>
          <p:cNvPr id="77827" name="矩形 100354"/>
          <p:cNvSpPr/>
          <p:nvPr>
            <p:custDataLst>
              <p:tags r:id="rId1"/>
            </p:custDataLst>
          </p:nvPr>
        </p:nvSpPr>
        <p:spPr>
          <a:xfrm>
            <a:off x="3266123" y="1111568"/>
            <a:ext cx="373062" cy="48101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4" name="矩形 100354"/>
          <p:cNvSpPr/>
          <p:nvPr>
            <p:custDataLst>
              <p:tags r:id="rId2"/>
            </p:custDataLst>
          </p:nvPr>
        </p:nvSpPr>
        <p:spPr>
          <a:xfrm>
            <a:off x="7941945" y="1111885"/>
            <a:ext cx="785495" cy="48069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5" name="矩形 100354"/>
          <p:cNvSpPr/>
          <p:nvPr>
            <p:custDataLst>
              <p:tags r:id="rId3"/>
            </p:custDataLst>
          </p:nvPr>
        </p:nvSpPr>
        <p:spPr>
          <a:xfrm>
            <a:off x="9982200" y="1111885"/>
            <a:ext cx="821055" cy="48069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717040" y="2552065"/>
            <a:ext cx="984948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[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参考答案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]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（1）</a:t>
            </a:r>
            <a:r>
              <a:rPr lang="zh-CN" altLang="en-US" sz="3200" b="1">
                <a:latin typeface="义启粗楷体" charset="-128"/>
                <a:ea typeface="义启粗楷体" charset="-128"/>
                <a:sym typeface="+mn-ea"/>
              </a:rPr>
              <a:t>于是便在皇帝面前诋毁贾谊说：“他这个洛阳人，年纪轻而学识浅，只想独揽大权，使事情变得复杂混乱。”</a:t>
            </a:r>
            <a:endParaRPr lang="zh-CN" altLang="en-US" sz="3200"/>
          </a:p>
        </p:txBody>
      </p:sp>
      <p:sp>
        <p:nvSpPr>
          <p:cNvPr id="77832" name="矩形 100359"/>
          <p:cNvSpPr/>
          <p:nvPr>
            <p:custDataLst>
              <p:tags r:id="rId4"/>
            </p:custDataLst>
          </p:nvPr>
        </p:nvSpPr>
        <p:spPr>
          <a:xfrm>
            <a:off x="6857365" y="3502660"/>
            <a:ext cx="854710" cy="48069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7" name="矩形 100359"/>
          <p:cNvSpPr/>
          <p:nvPr>
            <p:custDataLst>
              <p:tags r:id="rId5"/>
            </p:custDataLst>
          </p:nvPr>
        </p:nvSpPr>
        <p:spPr>
          <a:xfrm>
            <a:off x="3072130" y="4279900"/>
            <a:ext cx="2820035" cy="48069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8" name="矩形 100359"/>
          <p:cNvSpPr/>
          <p:nvPr>
            <p:custDataLst>
              <p:tags r:id="rId6"/>
            </p:custDataLst>
          </p:nvPr>
        </p:nvSpPr>
        <p:spPr>
          <a:xfrm>
            <a:off x="6742430" y="4279900"/>
            <a:ext cx="1199515" cy="48069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 fill="hold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 fill="hold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742440" y="747395"/>
            <a:ext cx="97866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zh-CN" sz="3200">
                <a:sym typeface="+mn-ea"/>
              </a:rPr>
              <a:t>（2）贾生数上疏，言诸侯或连数郡，非古之制，可稍削之。</a:t>
            </a:r>
            <a:endParaRPr lang="zh-CN" altLang="en-US" sz="3200"/>
          </a:p>
        </p:txBody>
      </p:sp>
      <p:sp>
        <p:nvSpPr>
          <p:cNvPr id="78852" name="矩形 101379"/>
          <p:cNvSpPr/>
          <p:nvPr>
            <p:custDataLst>
              <p:tags r:id="rId1"/>
            </p:custDataLst>
          </p:nvPr>
        </p:nvSpPr>
        <p:spPr>
          <a:xfrm>
            <a:off x="3600768" y="1008063"/>
            <a:ext cx="555625" cy="4238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4" name="矩形 101379"/>
          <p:cNvSpPr/>
          <p:nvPr>
            <p:custDataLst>
              <p:tags r:id="rId2"/>
            </p:custDataLst>
          </p:nvPr>
        </p:nvSpPr>
        <p:spPr>
          <a:xfrm>
            <a:off x="6503670" y="1008380"/>
            <a:ext cx="447040" cy="42354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5" name="矩形 101379"/>
          <p:cNvSpPr/>
          <p:nvPr>
            <p:custDataLst>
              <p:tags r:id="rId3"/>
            </p:custDataLst>
          </p:nvPr>
        </p:nvSpPr>
        <p:spPr>
          <a:xfrm>
            <a:off x="10973118" y="1008063"/>
            <a:ext cx="555625" cy="42386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16100" y="2512695"/>
            <a:ext cx="99326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[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参考答案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]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贾谊屡次上奏，说有的诸侯封地太多，接连多个郡县，不符合古代的制度，可以逐渐削减其封地。</a:t>
            </a:r>
            <a:endParaRPr lang="zh-CN" altLang="en-US" sz="3200"/>
          </a:p>
        </p:txBody>
      </p:sp>
      <p:sp>
        <p:nvSpPr>
          <p:cNvPr id="78857" name="矩形 101384"/>
          <p:cNvSpPr/>
          <p:nvPr>
            <p:custDataLst>
              <p:tags r:id="rId4"/>
            </p:custDataLst>
          </p:nvPr>
        </p:nvSpPr>
        <p:spPr>
          <a:xfrm>
            <a:off x="3502660" y="3541078"/>
            <a:ext cx="752475" cy="4762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7" name="矩形 101384"/>
          <p:cNvSpPr/>
          <p:nvPr>
            <p:custDataLst>
              <p:tags r:id="rId5"/>
            </p:custDataLst>
          </p:nvPr>
        </p:nvSpPr>
        <p:spPr>
          <a:xfrm>
            <a:off x="6033770" y="3541078"/>
            <a:ext cx="752475" cy="4762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  <p:sp>
        <p:nvSpPr>
          <p:cNvPr id="8" name="矩形 101384"/>
          <p:cNvSpPr/>
          <p:nvPr>
            <p:custDataLst>
              <p:tags r:id="rId6"/>
            </p:custDataLst>
          </p:nvPr>
        </p:nvSpPr>
        <p:spPr>
          <a:xfrm>
            <a:off x="7624445" y="4245293"/>
            <a:ext cx="752475" cy="4762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 fill="hold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 fill="hold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6857" y="139700"/>
            <a:ext cx="10852237" cy="441964"/>
          </a:xfrm>
        </p:spPr>
        <p:txBody>
          <a:bodyPr/>
          <a:p>
            <a:r>
              <a:rPr lang="en-US" altLang="zh-CN">
                <a:ea typeface="汉仪旗黑-85S" pitchFamily="18" charset="-122"/>
                <a:sym typeface="+mn-ea"/>
              </a:rPr>
              <a:t>2018全国一卷</a:t>
            </a:r>
            <a:r>
              <a:rPr>
                <a:ea typeface="汉仪旗黑-85S" pitchFamily="18" charset="-122"/>
                <a:sym typeface="+mn-ea"/>
              </a:rPr>
              <a:t>《</a:t>
            </a:r>
            <a:r>
              <a:rPr lang="en-US" altLang="zh-CN">
                <a:ea typeface="汉仪旗黑-85S" pitchFamily="18" charset="-122"/>
                <a:sym typeface="+mn-ea"/>
              </a:rPr>
              <a:t>鲁芝传</a:t>
            </a:r>
            <a:r>
              <a:rPr>
                <a:ea typeface="汉仪旗黑-85S" pitchFamily="18" charset="-122"/>
                <a:sym typeface="+mn-ea"/>
              </a:rPr>
              <a:t>》</a:t>
            </a:r>
            <a:endParaRPr>
              <a:ea typeface="汉仪旗黑-85S" pitchFamily="18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8410" y="666115"/>
            <a:ext cx="1085215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defTabSz="914400">
              <a:buSzTx/>
              <a:buNone/>
            </a:pP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鲁芝字世英，扶风郡人也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（判断句）。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世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（世代）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有名德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（名望与德行 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，为西州豪族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（豪门大族 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。父为郭汜所害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（被动句）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，芝襁褓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（婴儿时期 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流离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（流离失所）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，年十七，乃移居雍，耽思（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专心致志于思索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）坟籍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（古代典籍）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。郡举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（推选）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上计吏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（向国家汇报情况的地方官）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，州辟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（选聘）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别驾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（州刺史的佐官）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。魏车骑将军郭淮为雍州刺史，深敬重之。举孝廉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（汉代选拔人才的科目）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，除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（任命）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郎中。后拜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（授予官职）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骑都尉、参军事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（军事参谋）、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行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（代理）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安南太守，迁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（升官）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尚书郎。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751330" y="5767070"/>
            <a:ext cx="75304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介绍传主家世、早年经历及仕途等情况</a:t>
            </a:r>
            <a:r>
              <a:rPr lang="zh-CN" altLang="en-US" sz="3200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09015" y="74930"/>
            <a:ext cx="1100074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曹真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出督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（出京督查）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关右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（函谷关以西地区）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，又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参大司马军事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（做大司马的军事参谋）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。真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薨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（诸侯去世）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，宣帝代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焉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（代词，代指曹真）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，乃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引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（推举）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芝参骠骑军事，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转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（调任）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天水太守。郡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邻于蜀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（状语后置句，和蜀地相邻）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数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（屡次、多次）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被侵掠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（被动句）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，户口减削，寇盗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充斥</a:t>
            </a:r>
            <a:r>
              <a:rPr lang="en-US" altLang="zh-CN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(</a:t>
            </a:r>
            <a:r>
              <a:rPr lang="zh-CN" altLang="zh-CN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充满、多的到处都是）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，芝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倾心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（倾尽心力）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镇卫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（镇守护卫）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，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更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（重新）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造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（建造）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城市，数年间旧境悉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复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（恢复）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。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迁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（调任）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广平太守。天水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夷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（少数民族）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夏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（华夏、内地人民）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慕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（仰慕）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德，老幼赴</a:t>
            </a:r>
            <a:r>
              <a:rPr lang="zh-CN" altLang="en-US" sz="3200" b="1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阙</a:t>
            </a: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（借指京城）</a:t>
            </a: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献书 ，乞留芝。魏明帝许焉。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449705" y="5209540"/>
            <a:ext cx="105600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任天水太守期间，政绩斐然，深受人们爱戴。</a:t>
            </a:r>
            <a:endParaRPr lang="zh-CN" altLang="en-US" sz="3200" b="1">
              <a:solidFill>
                <a:srgbClr val="7030A0"/>
              </a:solidFill>
              <a:latin typeface="义启粗楷体" charset="-128"/>
              <a:ea typeface="义启粗楷体" charset="-128"/>
              <a:sym typeface="隶书" panose="02010509060101010101" pitchFamily="49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调任后，人民请留，明帝允许。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200">
                <a:solidFill>
                  <a:srgbClr val="262626"/>
                </a:solidFill>
                <a:ea typeface="隶书" panose="02010509060101010101" pitchFamily="49" charset="-122"/>
                <a:sym typeface="隶书" panose="02010509060101010101" pitchFamily="49" charset="-122"/>
              </a:rPr>
              <a:t>高考传记体文言文的选文特点：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584325" y="1022350"/>
            <a:ext cx="103962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buSzTx/>
            </a:pP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1．从体裁上说，选文均为史传作品。</a:t>
            </a:r>
            <a:endParaRPr lang="zh-CN" altLang="en-US" sz="32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buSzTx/>
            </a:pP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    主要以叙述为主，议论较少，篇幅短小，语言精练简洁。</a:t>
            </a:r>
            <a:endParaRPr lang="zh-CN" altLang="en-US" sz="32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buSzTx/>
            </a:pP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     选文主要出自《史记》《汉书》《后汉书》《新五代史》《新唐书》《晋书》《资治通鉴》《元史》《明史》等。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741805" y="4068445"/>
            <a:ext cx="102387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buSzTx/>
            </a:pPr>
            <a:r>
              <a:rPr lang="zh-CN" altLang="en-US" sz="32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2．从内容上说，选文主人公多为正面形象。</a:t>
            </a:r>
            <a:endParaRPr lang="zh-CN" altLang="en-US" sz="32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buSzTx/>
            </a:pP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    选文主人公大多为有声名的文臣武将，主要围绕该人物展开记叙，叙述其生平简历和突出事迹。</a:t>
            </a:r>
            <a:endParaRPr lang="zh-CN" altLang="en-US" sz="32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buSzTx/>
            </a:pPr>
            <a:r>
              <a:rPr lang="zh-CN" altLang="en-US" sz="32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     文章思想性强，选文一般突出人物敬业奉公的品行和卓异的才能。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6370" y="181610"/>
            <a:ext cx="10755630" cy="5643880"/>
          </a:xfrm>
        </p:spPr>
        <p:txBody>
          <a:bodyPr/>
          <a:p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曹爽辅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（辅佐）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政，引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（引荐、举荐）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为司马。芝屡有谠言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（正直的言论）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嘉谋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（绝妙的计策）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，爽弗能纳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（采纳）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。及宣帝起兵诛爽，芝率余众犯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（进攻）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门斩关，驰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（驱车马追赶）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出赴爽，劝爽曰：“公居伊周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（伊尹、周公）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之位，一旦以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（因为）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罪见</a:t>
            </a:r>
            <a:r>
              <a:rPr lang="en-US" altLang="zh-CN" sz="2800" b="1">
                <a:latin typeface="义启粗楷体" charset="-128"/>
                <a:ea typeface="义启粗楷体" charset="-128"/>
                <a:sym typeface="+mn-ea"/>
              </a:rPr>
              <a:t> 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（表被动）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黜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（罢免官职</a:t>
            </a:r>
            <a:r>
              <a:rPr lang="en-US"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 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，虽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（即使）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欲牵黄犬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（悠闲的日子）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，复可得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（能够）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乎</a:t>
            </a:r>
            <a:r>
              <a:rPr lang="en-US" altLang="zh-CN" sz="2800" b="1">
                <a:latin typeface="义启粗楷体" charset="-128"/>
                <a:ea typeface="义启粗楷体" charset="-128"/>
                <a:sym typeface="+mn-ea"/>
              </a:rPr>
              <a:t>!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若挟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（挟持）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天保许昌，杖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（通“仗”，凭借）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大威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（皇帝的威势）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以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（凭借、用）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羽檄（紧急文书）征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（征调）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四方兵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（军队）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，孰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（谁）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不从</a:t>
            </a:r>
            <a:r>
              <a:rPr lang="en-US" altLang="zh-CN" sz="2800" b="1">
                <a:latin typeface="义启粗楷体" charset="-128"/>
                <a:ea typeface="义启粗楷体" charset="-128"/>
                <a:sym typeface="+mn-ea"/>
              </a:rPr>
              <a:t>!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舍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（舍弃）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此而去，欲就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（靠近、接近、趋向）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东市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（刑场）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，岂不痛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（痛心）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哉</a:t>
            </a:r>
            <a:r>
              <a:rPr lang="en-US" altLang="zh-CN" sz="2800" b="1">
                <a:latin typeface="义启粗楷体" charset="-128"/>
                <a:ea typeface="义启粗楷体" charset="-128"/>
                <a:sym typeface="+mn-ea"/>
              </a:rPr>
              <a:t>!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”爽懦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（懦弱）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惑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（心疑不定）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不能用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（听取）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，遂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（最终）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委身受戮。芝坐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（因</a:t>
            </a:r>
            <a:r>
              <a:rPr lang="en-US"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… 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犯罪）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爽下狱，当死，而口不讼直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（争辩是非）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，志不苟免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（苟且请求赦免）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。宣帝嘉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（赞美、嘉奖）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之，赦而不诛。俄而起</a:t>
            </a:r>
            <a:r>
              <a:rPr altLang="zh-CN" sz="2800" b="1">
                <a:solidFill>
                  <a:srgbClr val="FF0000"/>
                </a:solidFill>
                <a:latin typeface="义启粗楷体" charset="-128"/>
                <a:ea typeface="义启粗楷体" charset="-128"/>
                <a:sym typeface="+mn-ea"/>
              </a:rPr>
              <a:t>（起用）</a:t>
            </a:r>
            <a:r>
              <a:rPr altLang="zh-CN" sz="2800" b="1">
                <a:latin typeface="义启粗楷体" charset="-128"/>
                <a:ea typeface="义启粗楷体" charset="-128"/>
                <a:sym typeface="+mn-ea"/>
              </a:rPr>
              <a:t>为并州刺史。</a:t>
            </a:r>
            <a:br>
              <a:rPr lang="zh-CN" altLang="en-US" sz="2800" b="1">
                <a:solidFill>
                  <a:srgbClr val="FF0000"/>
                </a:solidFill>
                <a:latin typeface="义启粗楷体" charset="-128"/>
                <a:ea typeface="义启粗楷体" charset="-128"/>
              </a:rPr>
            </a:b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559560" y="5825490"/>
            <a:ext cx="1039050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劝谏曹爽失败，被抓后坚贞不屈，受到宣帝嘉奖并被授予</a:t>
            </a:r>
            <a:endParaRPr lang="zh-CN" altLang="en-US" sz="3200" b="1">
              <a:solidFill>
                <a:srgbClr val="7030A0"/>
              </a:solidFill>
              <a:latin typeface="义启粗楷体" charset="-128"/>
              <a:ea typeface="义启粗楷体" charset="-128"/>
              <a:sym typeface="隶书" panose="02010509060101010101" pitchFamily="49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官职。</a:t>
            </a:r>
            <a:endParaRPr lang="zh-CN" altLang="en-US" sz="3200" b="1">
              <a:solidFill>
                <a:srgbClr val="7030A0"/>
              </a:solidFill>
              <a:latin typeface="义启粗楷体" charset="-128"/>
              <a:ea typeface="义启粗楷体" charset="-128"/>
              <a:sym typeface="隶书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2695" y="163830"/>
            <a:ext cx="10852150" cy="4023995"/>
          </a:xfrm>
        </p:spPr>
        <p:txBody>
          <a:bodyPr/>
          <a:p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诸葛诞以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（凭借）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寿春叛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（反叛）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，魏帝出征，芝率荆州文武以为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（作为）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先驱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（先锋）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。诞平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（被动、被平定）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，迁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（晋升或调动）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大尚书</a:t>
            </a:r>
            <a:r>
              <a:rPr lang="en-US" altLang="zh-CN"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(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吏部尚书。魏晋尚书分曹治事，吏部尚书为首曹，故称大尚书。）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，掌刑理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（刑狱审理）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。武帝践阼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（帝王登基）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，转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（转任）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镇东将军， 进爵为侯。帝以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（因为）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芝清忠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（清廉忠诚）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履正（践行正道），素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（一向、向来）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无居宅，使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（让）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军兵为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（给、替）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作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（建造）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屋五十间</a:t>
            </a:r>
            <a:r>
              <a:rPr sz="3200" spc="150">
                <a:solidFill>
                  <a:srgbClr val="FF0000"/>
                </a:solidFill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（省略句、定语后置句）</a:t>
            </a:r>
            <a:r>
              <a:rPr sz="3200" spc="150">
                <a:ea typeface="隶书" panose="02010509060101010101" pitchFamily="49" charset="-122"/>
                <a:cs typeface="+mn-cs"/>
                <a:sym typeface="隶书" panose="02010509060101010101" pitchFamily="49" charset="-122"/>
              </a:rPr>
              <a:t>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991360" y="4629150"/>
            <a:ext cx="998220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因平叛诸葛诞有功，被任命为吏部尚书。武帝当政时，</a:t>
            </a:r>
            <a:endParaRPr lang="zh-CN" altLang="en-US" sz="3200" b="1">
              <a:solidFill>
                <a:srgbClr val="7030A0"/>
              </a:solidFill>
              <a:latin typeface="义启粗楷体" charset="-128"/>
              <a:ea typeface="义启粗楷体" charset="-128"/>
              <a:sym typeface="隶书" panose="02010509060101010101" pitchFamily="49" charset="-122"/>
            </a:endParaRPr>
          </a:p>
          <a:p>
            <a:r>
              <a:rPr lang="zh-CN" altLang="en-US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大受礼遇。</a:t>
            </a:r>
            <a:endParaRPr lang="zh-CN" altLang="en-US" sz="3200" b="1">
              <a:solidFill>
                <a:srgbClr val="7030A0"/>
              </a:solidFill>
              <a:latin typeface="义启粗楷体" charset="-128"/>
              <a:ea typeface="义启粗楷体" charset="-128"/>
              <a:sym typeface="隶书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090" y="370205"/>
            <a:ext cx="10852150" cy="4023995"/>
          </a:xfrm>
        </p:spPr>
        <p:txBody>
          <a:bodyPr/>
          <a:p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芝以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（因为）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年及悬车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（七十岁，古人一般七十岁辞官家居）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，告老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（辞官）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逊位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（放弃职位）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，章表十余上，于是征为光禄大夫，位特进，给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（供给）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吏卒，门施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（放置）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行马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（官府门前阻挡人马通行的木架子，这是魏晋之后高官的殊荣）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。羊祜为车骑将军，乃以位让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（退让、谦让）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芝，曰：“光禄大夫鲁芝洁身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（洁身自好）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寡欲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（清心寡欲）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，和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（友穆）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而不同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（结党）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，服事（从事公职）华发（白发），以礼终始， 未蒙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（蒙受）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此选，臣更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（反而、竟然）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越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（超越）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之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（代词、指代鲁芝）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，何以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（以何）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塞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（满足）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天下之望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（愿望）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！”上不从。其为人所重如是</a:t>
            </a:r>
            <a:r>
              <a:rPr sz="2800" b="1" spc="150">
                <a:solidFill>
                  <a:srgbClr val="FF0000"/>
                </a:solidFill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（被动句）</a:t>
            </a:r>
            <a:r>
              <a:rPr sz="2800" b="1" spc="15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  <a:t>。</a:t>
            </a:r>
            <a:br>
              <a:rPr lang="zh-CN" altLang="en-US" sz="2800" b="1" kern="1200" spc="150" normalizeH="0" baseline="0">
                <a:latin typeface="义启粗楷体" charset="-128"/>
                <a:ea typeface="义启粗楷体" charset="-128"/>
                <a:cs typeface="+mn-cs"/>
                <a:sym typeface="隶书" panose="02010509060101010101" pitchFamily="49" charset="-122"/>
              </a:rPr>
            </a:b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936750" y="4394200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告老逊位反受优待、羊祜推重让位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577850" y="4977765"/>
            <a:ext cx="114261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spc="200">
                <a:solidFill>
                  <a:srgbClr val="262626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泰始九年卒，年八十四。帝为举哀</a:t>
            </a:r>
            <a:r>
              <a:rPr lang="zh-CN" sz="2800" spc="200">
                <a:solidFill>
                  <a:srgbClr val="FF0000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（高声号哭以哀悼）</a:t>
            </a:r>
            <a:r>
              <a:rPr lang="zh-CN" sz="2800" spc="200">
                <a:solidFill>
                  <a:srgbClr val="262626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， 赗</a:t>
            </a:r>
            <a:r>
              <a:rPr lang="en-US" altLang="zh-CN" sz="2800" spc="200">
                <a:solidFill>
                  <a:srgbClr val="FF0000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(fèng</a:t>
            </a:r>
            <a:r>
              <a:rPr lang="zh-CN" altLang="zh-CN" sz="2800" spc="200">
                <a:solidFill>
                  <a:srgbClr val="FF0000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、古时送给丧家用于丧事的财物）</a:t>
            </a:r>
            <a:r>
              <a:rPr lang="zh-CN" sz="2800" spc="200">
                <a:solidFill>
                  <a:srgbClr val="262626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赠有加，谥曰贞，赐茔</a:t>
            </a:r>
            <a:r>
              <a:rPr lang="zh-CN" sz="2800" spc="200">
                <a:solidFill>
                  <a:srgbClr val="FF0000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（坟地、坟墓）</a:t>
            </a:r>
            <a:r>
              <a:rPr lang="zh-CN" sz="2800" spc="200">
                <a:solidFill>
                  <a:srgbClr val="262626"/>
                </a:solidFill>
                <a:latin typeface="义启粗楷体" charset="-128"/>
                <a:ea typeface="义启粗楷体" charset="-128"/>
                <a:cs typeface="+mj-cs"/>
                <a:sym typeface="隶书" panose="02010509060101010101" pitchFamily="49" charset="-122"/>
              </a:rPr>
              <a:t>田百亩。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4994275" y="627443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死后恩宠有加</a:t>
            </a:r>
            <a:r>
              <a:rPr lang="zh-CN" altLang="zh-CN" sz="3200" b="1">
                <a:solidFill>
                  <a:srgbClr val="7030A0"/>
                </a:solidFill>
                <a:latin typeface="义启粗楷体" charset="-128"/>
                <a:ea typeface="义启粗楷体" charset="-128"/>
                <a:sym typeface="隶书" panose="02010509060101010101" pitchFamily="49" charset="-122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44650" y="610235"/>
            <a:ext cx="1029970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latin typeface="宋体" panose="02010600030101010101" pitchFamily="2" charset="-122"/>
                <a:sym typeface="+mn-ea"/>
              </a:rPr>
              <a:t>1.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下列对文中画波浪线部分的断句，正确的一项是（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分）（）</a:t>
            </a:r>
            <a:endParaRPr lang="en-US" altLang="zh-CN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sym typeface="+mn-ea"/>
              </a:rPr>
              <a:t>A.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爽懦惑不能用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遂委身受戮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芝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坐爽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下狱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当死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而口不讼直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志不苟免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宣帝嘉之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赦而不诛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俄而起为并州刺史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endParaRPr lang="en-US" altLang="zh-CN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sym typeface="+mn-ea"/>
              </a:rPr>
              <a:t>B.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爽懦惑不能用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遂委身受戮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芝坐爽下狱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当死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而口不讼直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志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不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苟免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宣帝嘉之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赦而不诛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俄而起为并州刺史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endParaRPr lang="en-US" altLang="zh-CN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sym typeface="+mn-ea"/>
              </a:rPr>
              <a:t>C.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爽懦惑不能用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遂委身受戮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芝坐爽下狱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当死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而口不讼直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志不苟免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宣帝嘉之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赦而不诛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俄而起为并州刺史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endParaRPr lang="en-US" altLang="zh-CN" sz="3200">
              <a:latin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sym typeface="+mn-ea"/>
              </a:rPr>
              <a:t>D.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爽懦惑不能用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遂委身受戮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芝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坐爽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下狱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当死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而口不讼直志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不苟免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宣帝嘉之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赦而不诛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俄而起为并州刺史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/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1895" y="273685"/>
            <a:ext cx="10852150" cy="3634740"/>
          </a:xfrm>
        </p:spPr>
        <p:txBody>
          <a:bodyPr/>
          <a:p>
            <a:r>
              <a:rPr b="1">
                <a:latin typeface="宋体" panose="02010600030101010101" pitchFamily="2" charset="-122"/>
                <a:sym typeface="+mn-ea"/>
              </a:rPr>
              <a:t>2.下列对文中加点词语的相关内容的解说，不正确的一项是（3分）（    ）</a:t>
            </a:r>
            <a:br>
              <a:rPr lang="en-US" altLang="zh-CN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A.《</a:t>
            </a:r>
            <a:r>
              <a:rPr b="1">
                <a:latin typeface="宋体" panose="02010600030101010101" pitchFamily="2" charset="-122"/>
                <a:sym typeface="+mn-ea"/>
              </a:rPr>
              <a:t>三坟</a:t>
            </a:r>
            <a:r>
              <a:rPr lang="en-US" altLang="zh-CN" b="1">
                <a:latin typeface="宋体" panose="02010600030101010101" pitchFamily="2" charset="-122"/>
                <a:sym typeface="+mn-ea"/>
              </a:rPr>
              <a:t>》《</a:t>
            </a:r>
            <a:r>
              <a:rPr b="1">
                <a:latin typeface="宋体" panose="02010600030101010101" pitchFamily="2" charset="-122"/>
                <a:sym typeface="+mn-ea"/>
              </a:rPr>
              <a:t>五典</a:t>
            </a:r>
            <a:r>
              <a:rPr lang="en-US" altLang="zh-CN" b="1">
                <a:latin typeface="宋体" panose="02010600030101010101" pitchFamily="2" charset="-122"/>
                <a:sym typeface="+mn-ea"/>
              </a:rPr>
              <a:t>》</a:t>
            </a:r>
            <a:r>
              <a:rPr b="1">
                <a:latin typeface="宋体" panose="02010600030101010101" pitchFamily="2" charset="-122"/>
                <a:sym typeface="+mn-ea"/>
              </a:rPr>
              <a:t>传为我国古代典籍，后又以“坟籍”“坟典”为古代典籍通称。</a:t>
            </a:r>
            <a:br>
              <a:rPr lang="zh-CN" altLang="en-US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B.“</a:t>
            </a:r>
            <a:r>
              <a:rPr b="1">
                <a:latin typeface="宋体" panose="02010600030101010101" pitchFamily="2" charset="-122"/>
                <a:sym typeface="+mn-ea"/>
              </a:rPr>
              <a:t>阙”原指皇宫前面两侧的楼台，又可用作朝廷的代称，赴阙也指入朝觐见皇帝。</a:t>
            </a:r>
            <a:br>
              <a:rPr lang="zh-CN" altLang="en-US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C.“</a:t>
            </a:r>
            <a:r>
              <a:rPr b="1">
                <a:latin typeface="宋体" panose="02010600030101010101" pitchFamily="2" charset="-122"/>
                <a:sym typeface="+mn-ea"/>
              </a:rPr>
              <a:t>践阼”原指踏上古代庙堂前台阶，又表示用武力打败敌对势力，登上国君宝座。</a:t>
            </a:r>
            <a:br>
              <a:rPr lang="zh-CN" altLang="en-US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D.</a:t>
            </a:r>
            <a:r>
              <a:rPr b="1">
                <a:latin typeface="宋体" panose="02010600030101010101" pitchFamily="2" charset="-122"/>
                <a:sym typeface="+mn-ea"/>
              </a:rPr>
              <a:t>逊位，也称为让位、退位，多指君王放弃职务和地位，这里指鲁芝的谦让行为。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60880" y="4022725"/>
            <a:ext cx="98786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sym typeface="+mn-ea"/>
              </a:rPr>
              <a:t>【答案】</a:t>
            </a:r>
            <a:r>
              <a:rPr lang="en-US" altLang="zh-CN" sz="3200">
                <a:solidFill>
                  <a:srgbClr val="FF0000"/>
                </a:solidFill>
                <a:latin typeface="隶书" panose="02010509060101010101" pitchFamily="49" charset="-122"/>
                <a:sym typeface="+mn-ea"/>
              </a:rPr>
              <a:t>C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“践”意思是踩、践踏；“阼”意思是帝王登位或祭祀所登之阶，借指帝位。“践阼”指帝王即位，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并不表示“用武力打败敌对势力”。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9850" y="133350"/>
            <a:ext cx="10852150" cy="5524500"/>
          </a:xfrm>
        </p:spPr>
        <p:txBody>
          <a:bodyPr/>
          <a:p>
            <a:r>
              <a:rPr b="1">
                <a:latin typeface="宋体" panose="02010600030101010101" pitchFamily="2" charset="-122"/>
                <a:sym typeface="+mn-ea"/>
              </a:rPr>
              <a:t>3.下列对原文有关内容的概括和分析，不正确的一项是（3分）</a:t>
            </a:r>
            <a:br>
              <a:rPr lang="en-US" altLang="zh-CN" b="1">
                <a:latin typeface="宋体" panose="02010600030101010101" pitchFamily="2" charset="-122"/>
              </a:rPr>
            </a:br>
            <a:r>
              <a:rPr b="1">
                <a:latin typeface="宋体" panose="02010600030101010101" pitchFamily="2" charset="-122"/>
                <a:sym typeface="+mn-ea"/>
              </a:rPr>
              <a:t>（    ）</a:t>
            </a:r>
            <a:br>
              <a:rPr lang="en-US" altLang="zh-CN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A.</a:t>
            </a:r>
            <a:r>
              <a:rPr b="1">
                <a:latin typeface="宋体" panose="02010600030101010101" pitchFamily="2" charset="-122"/>
                <a:sym typeface="+mn-ea"/>
              </a:rPr>
              <a:t>鲁芝自小受苦，仕途少有挫折。他家本为豪族，但幼年失去父亲后，即流离失所；入仕后受到郭淮器重，后又随从曹真出督关右，官职也不断得到升迁。</a:t>
            </a:r>
            <a:br>
              <a:rPr lang="zh-CN" altLang="en-US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B.</a:t>
            </a:r>
            <a:r>
              <a:rPr b="1">
                <a:latin typeface="宋体" panose="02010600030101010101" pitchFamily="2" charset="-122"/>
                <a:sym typeface="+mn-ea"/>
              </a:rPr>
              <a:t>鲁芝倾心革新，治政卓有成效。任天水太守时，</a:t>
            </a:r>
            <a:r>
              <a:rPr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蜀地</a:t>
            </a:r>
            <a:r>
              <a:rPr b="1">
                <a:latin typeface="宋体" panose="02010600030101010101" pitchFamily="2" charset="-122"/>
                <a:sym typeface="+mn-ea"/>
              </a:rPr>
              <a:t>饱受侵扰，人口减少，他全力守卫，修建城市，恢复旧境；离任时，天水各族百姓均请求让他留任。</a:t>
            </a:r>
            <a:br>
              <a:rPr lang="zh-CN" altLang="en-US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C.</a:t>
            </a:r>
            <a:r>
              <a:rPr b="1">
                <a:latin typeface="宋体" panose="02010600030101010101" pitchFamily="2" charset="-122"/>
                <a:sym typeface="+mn-ea"/>
              </a:rPr>
              <a:t>鲁芝审时度势，进言劝谏曹爽。曹爽辅政时，他在曹手下任司马，曹受到讨伐，他率部下驰援，并提出应对策略，劝曹挟天子以号令四方，然而未被采纳。</a:t>
            </a:r>
            <a:br>
              <a:rPr lang="zh-CN" altLang="en-US" b="1">
                <a:latin typeface="宋体" panose="02010600030101010101" pitchFamily="2" charset="-122"/>
              </a:rPr>
            </a:br>
            <a:r>
              <a:rPr lang="en-US" altLang="zh-CN" b="1">
                <a:latin typeface="宋体" panose="02010600030101010101" pitchFamily="2" charset="-122"/>
                <a:sym typeface="+mn-ea"/>
              </a:rPr>
              <a:t>D.</a:t>
            </a:r>
            <a:r>
              <a:rPr b="1">
                <a:latin typeface="宋体" panose="02010600030101010101" pitchFamily="2" charset="-122"/>
                <a:sym typeface="+mn-ea"/>
              </a:rPr>
              <a:t>鲁芝洁身自好，深受羊祜推重。羊祜任车骑将军时辞让说，鲁芝为人清心寡欲，与人和睦又不苟同，任职到老，以礼始终，自己愿意将车骑将军礼让鲁芝。</a:t>
            </a:r>
            <a:br>
              <a:rPr lang="zh-CN" b="1">
                <a:latin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23645" y="5434965"/>
            <a:ext cx="108737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隶书" panose="02010509060101010101" pitchFamily="49" charset="-122"/>
              </a:rPr>
              <a:t>【答案】B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B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项的错误是张冠李戴，根据原文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“转天水太守。郡邻于蜀，数被侵掠，户口减削”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可知，“饱受侵扰，人口减少”的是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“天水郡”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，而非“蜀地”。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830" y="176530"/>
            <a:ext cx="10646410" cy="1739900"/>
          </a:xfrm>
        </p:spPr>
        <p:txBody>
          <a:bodyPr/>
          <a:p>
            <a:r>
              <a:rPr sz="3200">
                <a:latin typeface="宋体" panose="02010600030101010101" pitchFamily="2" charset="-122"/>
                <a:sym typeface="+mn-ea"/>
              </a:rPr>
              <a:t>4.把文中画横线的句子翻译成现代汉语。（10分）</a:t>
            </a:r>
            <a:br>
              <a:rPr lang="zh-CN" altLang="en-US" sz="3200">
                <a:latin typeface="宋体" panose="02010600030101010101" pitchFamily="2" charset="-122"/>
              </a:rPr>
            </a:br>
            <a:r>
              <a:rPr sz="3200" b="1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1</a:t>
            </a:r>
            <a:r>
              <a:rPr sz="3200" b="1">
                <a:latin typeface="宋体" panose="02010600030101010101" pitchFamily="2" charset="-122"/>
                <a:sym typeface="+mn-ea"/>
              </a:rPr>
              <a:t>）诸葛诞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</a:t>
            </a:r>
            <a:r>
              <a:rPr sz="3200" b="1">
                <a:latin typeface="宋体" panose="02010600030101010101" pitchFamily="2" charset="-122"/>
                <a:sym typeface="+mn-ea"/>
              </a:rPr>
              <a:t>寿春叛，魏帝出征，芝率荆州文武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以为先驱</a:t>
            </a:r>
            <a:r>
              <a:rPr sz="3200" b="1">
                <a:latin typeface="宋体" panose="02010600030101010101" pitchFamily="2" charset="-122"/>
                <a:sym typeface="+mn-ea"/>
              </a:rPr>
              <a:t>。</a:t>
            </a:r>
            <a:br>
              <a:rPr lang="zh-CN" altLang="en-US">
                <a:latin typeface="宋体" panose="02010600030101010101" pitchFamily="2" charset="-122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03755" y="1916430"/>
            <a:ext cx="959802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latin typeface="隶书" panose="02010509060101010101" pitchFamily="49" charset="-122"/>
                <a:sym typeface="隶书" panose="02010509060101010101" pitchFamily="49" charset="-122"/>
              </a:rPr>
              <a:t> 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译文：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诸葛诞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sym typeface="隶书" panose="02010509060101010101" pitchFamily="49" charset="-122"/>
              </a:rPr>
              <a:t>凭借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寿春反叛，魏帝出征，鲁芝率领荆</a:t>
            </a:r>
            <a:endParaRPr lang="zh-CN" altLang="en-US" sz="3200">
              <a:latin typeface="隶书" panose="02010509060101010101" pitchFamily="49" charset="-122"/>
              <a:sym typeface="隶书" panose="02010509060101010101" pitchFamily="49" charset="-122"/>
            </a:endParaRPr>
          </a:p>
          <a:p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州文武官兵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sym typeface="隶书" panose="02010509060101010101" pitchFamily="49" charset="-122"/>
              </a:rPr>
              <a:t>作为先锋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。</a:t>
            </a:r>
            <a:endParaRPr lang="zh-CN" altLang="en-US" sz="3200">
              <a:latin typeface="隶书" panose="02010509060101010101" pitchFamily="49" charset="-122"/>
              <a:sym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34160" y="3511550"/>
            <a:ext cx="10546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320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）帝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芝清忠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履正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素</a:t>
            </a:r>
            <a:r>
              <a:rPr lang="zh-CN" altLang="en-US" sz="3200">
                <a:latin typeface="宋体" panose="02010600030101010101" pitchFamily="2" charset="-122"/>
                <a:sym typeface="+mn-ea"/>
              </a:rPr>
              <a:t>无居宅，使军兵为作屋五十间。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946910" y="4495800"/>
            <a:ext cx="97555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译文：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皇上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sym typeface="隶书" panose="02010509060101010101" pitchFamily="49" charset="-122"/>
              </a:rPr>
              <a:t>因为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鲁芝清廉忠诚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sym typeface="隶书" panose="02010509060101010101" pitchFamily="49" charset="-122"/>
              </a:rPr>
              <a:t>行为端正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隶书" panose="02010509060101010101" pitchFamily="49" charset="-122"/>
                <a:sym typeface="隶书" panose="02010509060101010101" pitchFamily="49" charset="-122"/>
              </a:rPr>
              <a:t>一向</a:t>
            </a:r>
            <a:r>
              <a:rPr lang="zh-CN" altLang="en-US" sz="3200">
                <a:latin typeface="隶书" panose="02010509060101010101" pitchFamily="49" charset="-122"/>
                <a:sym typeface="隶书" panose="02010509060101010101" pitchFamily="49" charset="-122"/>
              </a:rPr>
              <a:t>没有私宅，让士兵为他建造五十间房屋。</a:t>
            </a:r>
            <a:endParaRPr lang="zh-CN" altLang="en-US" sz="3200">
              <a:latin typeface="隶书" panose="02010509060101010101" pitchFamily="49" charset="-122"/>
              <a:sym typeface="隶书" panose="020105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1262" y="78740"/>
            <a:ext cx="10852237" cy="441964"/>
          </a:xfrm>
        </p:spPr>
        <p:txBody>
          <a:bodyPr/>
          <a:p>
            <a:r>
              <a:rPr lang="en-US" altLang="zh-CN">
                <a:ea typeface="汉仪旗黑-85S" pitchFamily="18" charset="-122"/>
                <a:sym typeface="+mn-ea"/>
              </a:rPr>
              <a:t>2017全国一卷《谢弘微传》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70940" y="520700"/>
            <a:ext cx="1087056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谢弘微，陈郡阳夏人也。父思，武昌太守。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从叔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堂叔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峻，司空琰</a:t>
            </a:r>
            <a:r>
              <a:rPr lang="en-US" altLang="zh-CN" sz="2800">
                <a:latin typeface="义启粗楷体" charset="-128"/>
                <a:ea typeface="义启粗楷体" charset="-128"/>
                <a:sym typeface="+mn-ea"/>
              </a:rPr>
              <a:t> [yǎn]</a:t>
            </a:r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第二子也，无后，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以</a:t>
            </a:r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弘微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为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把……当成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\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作为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嗣</a:t>
            </a:r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继承人</a:t>
            </a:r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），弘微本名密，犯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所继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“所”字结构，相当于名词或名词性短语，一般情况下在句中做主语或宾语。如“所见所闻”，意即“所见到的事情所听到的事情”。这里的“所继”就是弘微过继的家庭。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内讳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指母亲、祖母等的名讳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800">
                <a:latin typeface="义启粗楷体" charset="-128"/>
                <a:ea typeface="义启粗楷体" charset="-128"/>
                <a:sym typeface="+mn-ea"/>
              </a:rPr>
              <a:t>，故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以字行</a:t>
            </a:r>
            <a:r>
              <a:rPr lang="zh-CN" altLang="zh-CN" sz="28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仅称呼此人的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 “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字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代名。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“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以字行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即是因为种种原因，多仅称呼此人的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 “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字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，而不熟悉其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 “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名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590675" y="3985895"/>
            <a:ext cx="1045083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304800"/>
            <a:r>
              <a:rPr lang="en-US" altLang="zh-CN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童幼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童年，儿童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时，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精神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有生气、活力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端审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稳重谨慎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时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合时宜的，适时的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然后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这样以后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言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说话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，所继叔父混名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知人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能鉴察人的品行、才能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，见而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异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意动用法，“认为……非同一般”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之，谓思曰，此儿深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中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符合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夙敏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早慧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，方成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佳器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良材</a:t>
            </a:r>
            <a:r>
              <a:rPr lang="en-US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,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有用的人材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，有子如此，足矣。</a:t>
            </a:r>
            <a:r>
              <a:rPr lang="en-US" altLang="zh-CN" sz="2400">
                <a:latin typeface="义启粗楷体" charset="-128"/>
                <a:ea typeface="义启粗楷体" charset="-128"/>
                <a:sym typeface="+mn-ea"/>
              </a:rPr>
              <a:t> 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弘微家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素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一向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贫俭，而所继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丰泰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丰盛，丰裕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唯受书数千卷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定语后置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遗财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遗产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禄秩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en-US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1.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俸禄</a:t>
            </a:r>
            <a:r>
              <a:rPr lang="en-US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2.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官吏食禄的品级</a:t>
            </a:r>
            <a:r>
              <a:rPr lang="en-US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3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、犹禄位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，一不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关豫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关心</a:t>
            </a:r>
            <a:r>
              <a:rPr lang="zh-CN" altLang="zh-CN" sz="2400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）</a:t>
            </a:r>
            <a:r>
              <a:rPr lang="zh-CN" altLang="zh-CN" sz="2400">
                <a:latin typeface="义启粗楷体" charset="-128"/>
                <a:ea typeface="义启粗楷体" charset="-128"/>
                <a:sym typeface="+mn-ea"/>
              </a:rPr>
              <a:t>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0155" y="0"/>
            <a:ext cx="10852150" cy="2736850"/>
          </a:xfrm>
        </p:spPr>
        <p:txBody>
          <a:bodyPr/>
          <a:p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（谢）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混风格高峻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（清高，超凡脱俗）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，少所交纳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（结交）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，唯与族子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（祖父的亲兄弟的曾孙，这里指家族中的晚辈）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灵运、瞻、曜</a:t>
            </a:r>
            <a:r>
              <a:rPr lang="en-US" altLang="zh-CN" b="1">
                <a:latin typeface="义启粗楷体" charset="-128"/>
                <a:ea typeface="义启粗楷体" charset="-128"/>
                <a:sym typeface="+mn-ea"/>
              </a:rPr>
              <a:t> [yào]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、弘微并以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（因为）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文义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（文章的义理，文章的内容）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赏会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1.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欣赏领会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2. 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玩赏聚会）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，尝共宴处，居在乌衣巷，故谓之乌衣之游。瞻等才辞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（才气辞章）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辩富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（雄辩）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，弘微每（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经常）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以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（用）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约言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（简约的语言）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服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（使信服）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之，混特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（特别）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所敬贵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（敬重推崇）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，号约微子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（对男子的尊称，如孔子、孟子）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7155" y="2703830"/>
            <a:ext cx="1059815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义熙八年，混以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（因为）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刘毅党见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（被）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诛，妻晋陵公主以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（把）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混家事委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（嘱托，托付）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以弘微。弘微经纪（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对产业的经营管理）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生业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（产业，资财）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，事若在公，一钱尺帛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（一钱，一枚钱；形容一丝一毫的财产）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出入，皆有文簿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（文册簿籍记录）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。高祖受命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（受天之命，古帝王自称受命于天以巩固其统治；即位，等级）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，晋陵公主降为东乡君，听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（准许）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还谢氏。自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（谢）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混亡，至是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（到这时）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九载，而室宇修整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（整齐）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，仓廪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（贮藏米谷的仓库）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充盈，门徒业使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（供役使之人）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，不异平日，田畴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（泛指田地）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垦辟，有加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（加倍，增多）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于旧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（状语后置，比过去）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，中外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（中表之亲，父亲一脉亲属和母亲一脉亲属）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姻亲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（因婚姻关系结成的亲属）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，道俗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（出家之人与世俗之人）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义旧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（故交故友）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，入门莫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（没有人，没有谁）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不叹息，或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（有的人）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为之涕</a:t>
            </a:r>
            <a:r>
              <a:rPr lang="zh-CN" altLang="zh-CN" sz="24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（眼泪）</a:t>
            </a:r>
            <a:r>
              <a:rPr lang="zh-CN" altLang="zh-CN" sz="2400" b="1">
                <a:latin typeface="义启粗楷体" charset="-128"/>
                <a:ea typeface="义启粗楷体" charset="-128"/>
                <a:sym typeface="+mn-ea"/>
              </a:rPr>
              <a:t>流，感弘微之义也。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1895" y="285750"/>
            <a:ext cx="10852150" cy="2311400"/>
          </a:xfrm>
        </p:spPr>
        <p:txBody>
          <a:bodyPr/>
          <a:p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性严正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（严肃正直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;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严格公正）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，举止必循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（遵循）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礼度，事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（侍奉）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继亲之党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（上古社会组织形式，以五百家为一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 “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党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”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，亦引申为乡里,但这里只亲族）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，恭谨过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（超过）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常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(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平常,这里只一半人或一半情况)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，太祖镇江陵，弘微为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（担任）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文学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（古代官职）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。母忧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（母亲的丧事）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去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（离开）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职，居丧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（一种旧俗；尊亲死后，在家守丧，不办理外事；在服丧期满之前停止娱乐和交际，表示哀悼）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以孝称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（被称道）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，服阕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（守丧期满除服）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逾年，菜蔬不改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（仍然吃守丧期间吃的粗劣的食物）。</a:t>
            </a:r>
            <a:br>
              <a:rPr lang="zh-CN" altLang="en-US" b="1">
                <a:solidFill>
                  <a:srgbClr val="C00000"/>
                </a:solidFill>
                <a:latin typeface="义启粗楷体" charset="-128"/>
                <a:ea typeface="义启粗楷体" charset="-128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96695" y="2734945"/>
            <a:ext cx="104622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兄曜历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（担任；先后担任各种官职）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御史中丞，元嘉四年卒。弘微蔬食积时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（时间久，多时）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，哀戚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（悲痛伤感）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过礼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（超过常礼。这里指比正常哀悼兄长的礼节更重）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，服虽除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（服丧期满）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，犹不啖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（吃）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鱼肉。弘微少孤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（少年丧父或父母双亡）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，事兄如父，兄弟友穆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（友好和睦）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之至，举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（全，整个）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世莫及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（比得上，赶得上）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也。弘微口不言人短长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（偏义复词，短处，弊端，缺点）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，而曜好臧否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（褒贬、评比、评定、评价、评介、评论）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人物，曜每言论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（谈论，评论）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，弘微常以它语乱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 (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混淆，这里指岔开话题</a:t>
            </a:r>
            <a:r>
              <a:rPr lang="en-US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)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之。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200">
                <a:solidFill>
                  <a:srgbClr val="262626"/>
                </a:solidFill>
                <a:ea typeface="隶书" panose="02010509060101010101" pitchFamily="49" charset="-122"/>
                <a:sym typeface="隶书" panose="02010509060101010101" pitchFamily="49" charset="-122"/>
              </a:rPr>
              <a:t>传记类文本的四大读点：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584325" y="949960"/>
            <a:ext cx="10407650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一是人物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传记人物为谁？哪一个朝代？还涉及哪些人？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二是职官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此类文本的人物多是官员。要搞清楚他任何职？朝中官还是地方官？几度升黜？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三是事件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要弄清楚文中写了什么事：孝义？勤学？清廉？爱民？抗上？等等，一共写了多少件事？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四是品格</a:t>
            </a:r>
            <a:endParaRPr lang="zh-CN" altLang="en-US" sz="3600" kern="1200" spc="150" normalizeH="0" baseline="0">
              <a:latin typeface="Arial" panose="020B0604020202020204" pitchFamily="34" charset="0"/>
              <a:ea typeface="隶书" panose="02010509060101010101" pitchFamily="49" charset="-122"/>
              <a:cs typeface="+mn-cs"/>
              <a:sym typeface="隶书" panose="02010509060101010101" pitchFamily="49" charset="-122"/>
            </a:endParaRPr>
          </a:p>
          <a:p>
            <a:pPr defTabSz="914400">
              <a:lnSpc>
                <a:spcPct val="80000"/>
              </a:lnSpc>
              <a:buSzTx/>
            </a:pPr>
            <a:r>
              <a:rPr lang="zh-CN" altLang="en-US" sz="3600" spc="150">
                <a:latin typeface="Arial" panose="020B0604020202020204" pitchFamily="34" charset="0"/>
                <a:ea typeface="隶书" panose="02010509060101010101" pitchFamily="49" charset="-122"/>
                <a:sym typeface="隶书" panose="02010509060101010101" pitchFamily="49" charset="-122"/>
              </a:rPr>
              <a:t>文本的主人公多为正派人物，而题目要求“筛选”和“提取”的信息，又往往是他们表现出来的良好品格。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3960" y="103505"/>
            <a:ext cx="10852150" cy="2995930"/>
          </a:xfrm>
        </p:spPr>
        <p:txBody>
          <a:bodyPr/>
          <a:p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九年，东乡君薨</a:t>
            </a:r>
            <a:r>
              <a:rPr lang="en-US" altLang="zh-CN" b="1">
                <a:latin typeface="义启粗楷体" charset="-128"/>
                <a:ea typeface="义启粗楷体" charset="-128"/>
                <a:sym typeface="+mn-ea"/>
              </a:rPr>
              <a:t> [hōng]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（古代称诸侯或有爵位的大官死去，也可以用于皇帝的高等级妃嫔和所生育的皇子公主，或者封王的贵族）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，资财钜万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（为数极多）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，园宅十余所，奴僮犹有数百人。弘微一无所取，自以私禄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（古代官员的薪水，自己的薪水）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营葬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（办理丧事）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。曰：</a:t>
            </a:r>
            <a:r>
              <a:rPr lang="en-US" altLang="zh-CN" b="1">
                <a:latin typeface="义启粗楷体" charset="-128"/>
                <a:ea typeface="义启粗楷体" charset="-128"/>
                <a:sym typeface="+mn-ea"/>
              </a:rPr>
              <a:t>“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亲戚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（父母兄弟</a:t>
            </a:r>
            <a:r>
              <a:rPr lang="en-US"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)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争财，为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（是）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鄙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（被人轻视，看不起）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之甚。今分多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（财产多就分用）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共少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（少了共用）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，不至有乏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（匮乏）</a:t>
            </a:r>
            <a:r>
              <a:rPr altLang="zh-CN" b="1">
                <a:latin typeface="义启粗楷体" charset="-128"/>
                <a:ea typeface="义启粗楷体" charset="-128"/>
                <a:sym typeface="+mn-ea"/>
              </a:rPr>
              <a:t>，身死之后，岂复见关</a:t>
            </a:r>
            <a:r>
              <a:rPr altLang="zh-CN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（见，被；关，旧指发给或支领薪饷；被领取）？</a:t>
            </a:r>
            <a:r>
              <a:rPr lang="en-US" altLang="zh-CN" b="1">
                <a:latin typeface="义启粗楷体" charset="-128"/>
                <a:ea typeface="义启粗楷体" charset="-128"/>
                <a:sym typeface="+mn-ea"/>
              </a:rPr>
              <a:t>”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41805" y="3099435"/>
            <a:ext cx="1031367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十年，卒，时年四十二，上甚痛惜之，使二卫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（天子的左、右或前、后两护卫军）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千人营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（筹划，管理，建设）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毕葬事，追赠</a:t>
            </a:r>
            <a:r>
              <a:rPr lang="zh-CN" altLang="zh-CN" sz="2800" b="1">
                <a:solidFill>
                  <a:srgbClr val="C00000"/>
                </a:solidFill>
                <a:latin typeface="义启粗楷体" charset="-128"/>
                <a:ea typeface="义启粗楷体" charset="-128"/>
                <a:sym typeface="+mn-ea"/>
              </a:rPr>
              <a:t>（或作追封、追晋，即加封死者的官职、勋位，一般用在因公殉职或者阵亡的军人、警员、公务员等，或特别表扬对政府有贡献的死者）</a:t>
            </a:r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太常。</a:t>
            </a:r>
            <a:r>
              <a:rPr lang="en-US" altLang="zh-CN" sz="2800" b="1">
                <a:latin typeface="义启粗楷体" charset="-128"/>
                <a:ea typeface="义启粗楷体" charset="-128"/>
                <a:sym typeface="+mn-ea"/>
              </a:rPr>
              <a:t>  </a:t>
            </a:r>
            <a:endParaRPr lang="zh-CN" altLang="zh-CN" sz="2800" b="1">
              <a:latin typeface="义启粗楷体" charset="-128"/>
              <a:ea typeface="义启粗楷体" charset="-128"/>
            </a:endParaRPr>
          </a:p>
          <a:p>
            <a:r>
              <a:rPr lang="zh-CN" altLang="zh-CN" sz="2800" b="1">
                <a:latin typeface="义启粗楷体" charset="-128"/>
                <a:ea typeface="义启粗楷体" charset="-128"/>
                <a:sym typeface="+mn-ea"/>
              </a:rPr>
              <a:t>               （节选自《宋书﹒谢弘微传》）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4595" y="212725"/>
            <a:ext cx="10852150" cy="4594860"/>
          </a:xfrm>
        </p:spPr>
        <p:txBody>
          <a:bodyPr/>
          <a:p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10．下列对文中画波浪线部分的断句，正确的一项是（    ）</a:t>
            </a:r>
            <a:br>
              <a:rPr lang="zh-CN" altLang="zh-CN" sz="2800">
                <a:latin typeface="楷体" panose="02010609060101010101" charset="-122"/>
                <a:ea typeface="楷体" panose="02010609060101010101" charset="-122"/>
              </a:rPr>
            </a:b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A．童幼时/精神端审/时然后言/所继叔父混名知人/见而异之/谓思曰/此儿深中夙敏方成/佳器有子如此/足矣/</a:t>
            </a:r>
            <a:br>
              <a:rPr lang="zh-CN" altLang="zh-CN" sz="2800">
                <a:latin typeface="楷体" panose="02010609060101010101" charset="-122"/>
                <a:ea typeface="楷体" panose="02010609060101010101" charset="-122"/>
              </a:rPr>
            </a:b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B．童幼时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精神端审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时然后言所继叔父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混名知人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见而异之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谓思曰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此儿深中夙敏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方成佳器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有子如此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足矣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/</a:t>
            </a:r>
            <a:br>
              <a:rPr lang="zh-CN" altLang="zh-CN" sz="2800">
                <a:latin typeface="楷体" panose="02010609060101010101" charset="-122"/>
                <a:ea typeface="楷体" panose="02010609060101010101" charset="-122"/>
              </a:rPr>
            </a:b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C．童幼时/精神端审/时然后言所继叔父/混名知人/见而异之/谓思曰/此儿深中夙敏方成/佳器有子如此/足矣/</a:t>
            </a:r>
            <a:br>
              <a:rPr lang="zh-CN" altLang="zh-CN" sz="2800">
                <a:latin typeface="楷体" panose="02010609060101010101" charset="-122"/>
                <a:ea typeface="楷体" panose="02010609060101010101" charset="-122"/>
              </a:rPr>
            </a:br>
            <a:r>
              <a:rPr altLang="zh-CN" sz="2800">
                <a:latin typeface="楷体" panose="02010609060101010101" charset="-122"/>
                <a:ea typeface="楷体" panose="02010609060101010101" charset="-122"/>
                <a:sym typeface="+mn-ea"/>
              </a:rPr>
              <a:t>D．童幼时/精神端审/时然后言/所继叔父混名知人/见而异之/谓思曰/此儿深中夙敏/方成佳器/有子如此/足矣/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0682605" y="391160"/>
            <a:ext cx="4133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D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2220" y="515620"/>
            <a:ext cx="10852150" cy="3732530"/>
          </a:xfrm>
        </p:spPr>
        <p:txBody>
          <a:bodyPr/>
          <a:p>
            <a:r>
              <a:rPr altLang="zh-CN" sz="2800">
                <a:sym typeface="+mn-ea"/>
              </a:rPr>
              <a:t>11．下列对文中加点词语的相关内容的解说，不正确的一项是（    ）</a:t>
            </a:r>
            <a:br>
              <a:rPr lang="zh-CN" altLang="zh-CN" sz="2800"/>
            </a:br>
            <a:r>
              <a:rPr altLang="zh-CN" sz="2800">
                <a:sym typeface="+mn-ea"/>
              </a:rPr>
              <a:t>A．以字行，是指在古代社会生活中，某人的字得以通行使用，他的名反而不常用。</a:t>
            </a:r>
            <a:br>
              <a:rPr lang="zh-CN" altLang="zh-CN" sz="2800"/>
            </a:br>
            <a:r>
              <a:rPr altLang="zh-CN" sz="2800">
                <a:sym typeface="+mn-ea"/>
              </a:rPr>
              <a:t>B．姻亲，指由于婚姻关系结成的亲戚，它与血亲有同有异，只是血亲中的一部分。</a:t>
            </a:r>
            <a:br>
              <a:rPr lang="zh-CN" altLang="zh-CN" sz="2800"/>
            </a:br>
            <a:r>
              <a:rPr altLang="zh-CN" sz="2800">
                <a:sym typeface="+mn-ea"/>
              </a:rPr>
              <a:t>C．母忧是指母亲的丧事，古代官员遭逢父母去世时，按照规定需要离职居家守丧。</a:t>
            </a:r>
            <a:br>
              <a:rPr lang="zh-CN" altLang="zh-CN" sz="2800"/>
            </a:br>
            <a:r>
              <a:rPr altLang="zh-CN" sz="2800">
                <a:sym typeface="+mn-ea"/>
              </a:rPr>
              <a:t>D．私禄中的“禄”指俸禄，即古代官员的薪水，这里强调未用东乡君家钱财营葬。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96085" y="391160"/>
            <a:ext cx="54991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B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1475" y="552450"/>
            <a:ext cx="10257155" cy="4509770"/>
          </a:xfrm>
        </p:spPr>
        <p:txBody>
          <a:bodyPr/>
          <a:p>
            <a:r>
              <a:rPr altLang="zh-CN">
                <a:sym typeface="+mn-ea"/>
              </a:rPr>
              <a:t>12．下列对原文有关内容的概括和分析，不正确的一项是（    ）</a:t>
            </a:r>
            <a:br>
              <a:rPr lang="zh-CN" altLang="zh-CN"/>
            </a:br>
            <a:r>
              <a:rPr altLang="zh-CN">
                <a:sym typeface="+mn-ea"/>
              </a:rPr>
              <a:t>A．弘微出继从叔，一心只爱读书。他是陈郡阳夏人，从叔谢峻将他作为后嗣。新家比原来家庭富有，但他只是接受数千卷书籍，其余财物全不留意。</a:t>
            </a:r>
            <a:br>
              <a:rPr lang="zh-CN" altLang="zh-CN"/>
            </a:br>
            <a:r>
              <a:rPr altLang="zh-CN">
                <a:sym typeface="+mn-ea"/>
              </a:rPr>
              <a:t>B．弘微简言服众，此举受到重视。他参与集会，常与子弟们诗文唱和，住在乌衣巷，称为乌衣之游；又极有文才口才，受到叔父谢混赏识，称为微子。</a:t>
            </a:r>
            <a:r>
              <a:rPr lang="en-US" altLang="zh-CN">
                <a:latin typeface="宋体" panose="02010600030101010101" pitchFamily="2" charset="-122"/>
                <a:sym typeface="+mn-ea"/>
              </a:rPr>
              <a:t> </a:t>
            </a:r>
            <a:br>
              <a:rPr lang="zh-CN" altLang="zh-CN"/>
            </a:br>
            <a:r>
              <a:rPr altLang="zh-CN">
                <a:sym typeface="+mn-ea"/>
              </a:rPr>
              <a:t>C．弘微为人审慎，治业井井有条。谢混去世以后，他掌管产业，犹如替公家办事，账目分明；九年以后，多个方面得到很大发展，人们见后无不感叹。</a:t>
            </a:r>
            <a:br>
              <a:rPr lang="zh-CN" altLang="zh-CN"/>
            </a:br>
            <a:r>
              <a:rPr altLang="zh-CN">
                <a:sym typeface="+mn-ea"/>
              </a:rPr>
              <a:t>D．弘微事兄如父，临财清正廉洁。他对谢曜感情极深，谢曜去世，他哀戚过礼，除孝后仍不食荤腥。东乡君死，留下巨万资财、园宅，他一无所取。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317480" y="85090"/>
            <a:ext cx="54991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B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>
                <a:sym typeface="+mn-ea"/>
              </a:rPr>
              <a:t>13．把文中画横线的句子翻译成现代汉语。（10分）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53260" y="1180465"/>
            <a:ext cx="96691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>
                <a:sym typeface="+mn-ea"/>
              </a:rPr>
              <a:t>（1）性严正，举止必</a:t>
            </a:r>
            <a:r>
              <a:rPr lang="zh-CN" altLang="zh-CN" sz="3200">
                <a:solidFill>
                  <a:srgbClr val="C00000"/>
                </a:solidFill>
                <a:sym typeface="+mn-ea"/>
              </a:rPr>
              <a:t>循</a:t>
            </a:r>
            <a:r>
              <a:rPr lang="zh-CN" altLang="zh-CN" sz="3200">
                <a:sym typeface="+mn-ea"/>
              </a:rPr>
              <a:t>礼度，事继亲之</a:t>
            </a:r>
            <a:r>
              <a:rPr lang="zh-CN" altLang="zh-CN" sz="3200">
                <a:solidFill>
                  <a:srgbClr val="C00000"/>
                </a:solidFill>
                <a:sym typeface="+mn-ea"/>
              </a:rPr>
              <a:t>党</a:t>
            </a:r>
            <a:r>
              <a:rPr lang="zh-CN" altLang="zh-CN" sz="3200">
                <a:sym typeface="+mn-ea"/>
              </a:rPr>
              <a:t>，恭谨过</a:t>
            </a:r>
            <a:r>
              <a:rPr lang="zh-CN" altLang="zh-CN" sz="3200">
                <a:solidFill>
                  <a:srgbClr val="C00000"/>
                </a:solidFill>
                <a:sym typeface="+mn-ea"/>
              </a:rPr>
              <a:t>常</a:t>
            </a:r>
            <a:r>
              <a:rPr lang="zh-CN" altLang="zh-CN" sz="3200">
                <a:sym typeface="+mn-ea"/>
              </a:rPr>
              <a:t>。（5分）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113280" y="2527935"/>
            <a:ext cx="92887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>
                <a:sym typeface="+mn-ea"/>
              </a:rPr>
              <a:t> 译文：</a:t>
            </a:r>
            <a:r>
              <a:rPr lang="zh-CN" altLang="zh-CN" sz="3200">
                <a:solidFill>
                  <a:schemeClr val="tx1"/>
                </a:solidFill>
                <a:sym typeface="+mn-ea"/>
              </a:rPr>
              <a:t>品性严肃正直，行为坚持</a:t>
            </a:r>
            <a:r>
              <a:rPr lang="zh-CN" altLang="zh-CN" sz="3200">
                <a:solidFill>
                  <a:srgbClr val="FF0000"/>
                </a:solidFill>
                <a:sym typeface="+mn-ea"/>
              </a:rPr>
              <a:t>遵守</a:t>
            </a:r>
            <a:r>
              <a:rPr lang="zh-CN" altLang="zh-CN" sz="3200">
                <a:solidFill>
                  <a:schemeClr val="tx1"/>
                </a:solidFill>
                <a:sym typeface="+mn-ea"/>
              </a:rPr>
              <a:t>礼制法度，事奉过继家的亲</a:t>
            </a:r>
            <a:r>
              <a:rPr lang="zh-CN" altLang="zh-CN" sz="3200">
                <a:solidFill>
                  <a:srgbClr val="FF0000"/>
                </a:solidFill>
                <a:sym typeface="+mn-ea"/>
              </a:rPr>
              <a:t>族</a:t>
            </a:r>
            <a:r>
              <a:rPr lang="zh-CN" altLang="zh-CN" sz="3200">
                <a:solidFill>
                  <a:schemeClr val="tx1"/>
                </a:solidFill>
                <a:sym typeface="+mn-ea"/>
              </a:rPr>
              <a:t>，恭敬谨慎过于</a:t>
            </a:r>
            <a:r>
              <a:rPr lang="zh-CN" altLang="zh-CN" sz="3200">
                <a:solidFill>
                  <a:srgbClr val="FF0000"/>
                </a:solidFill>
                <a:sym typeface="+mn-ea"/>
              </a:rPr>
              <a:t>常礼</a:t>
            </a:r>
            <a:r>
              <a:rPr lang="zh-CN" altLang="zh-CN" sz="3200">
                <a:solidFill>
                  <a:schemeClr val="tx1"/>
                </a:solidFill>
                <a:sym typeface="+mn-ea"/>
              </a:rPr>
              <a:t>。</a:t>
            </a:r>
            <a:endParaRPr lang="zh-CN" altLang="zh-CN" sz="3200">
              <a:solidFill>
                <a:schemeClr val="tx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53260" y="3706495"/>
            <a:ext cx="9349740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200">
                <a:sym typeface="+mn-ea"/>
              </a:rPr>
              <a:t>（2）而曜好</a:t>
            </a:r>
            <a:r>
              <a:rPr lang="zh-CN" altLang="zh-CN" sz="3200">
                <a:solidFill>
                  <a:srgbClr val="C00000"/>
                </a:solidFill>
                <a:sym typeface="+mn-ea"/>
              </a:rPr>
              <a:t>臧否</a:t>
            </a:r>
            <a:r>
              <a:rPr lang="zh-CN" altLang="zh-CN" sz="3200">
                <a:sym typeface="+mn-ea"/>
              </a:rPr>
              <a:t>人物，曜每言论，弘微常</a:t>
            </a:r>
            <a:r>
              <a:rPr lang="zh-CN" altLang="zh-CN" sz="3200">
                <a:solidFill>
                  <a:srgbClr val="C00000"/>
                </a:solidFill>
                <a:sym typeface="+mn-ea"/>
              </a:rPr>
              <a:t>以它语乱</a:t>
            </a:r>
            <a:endParaRPr lang="zh-CN" altLang="zh-CN" sz="3200">
              <a:solidFill>
                <a:srgbClr val="C00000"/>
              </a:solidFill>
              <a:sym typeface="+mn-ea"/>
            </a:endParaRPr>
          </a:p>
          <a:p>
            <a:r>
              <a:rPr lang="zh-CN" altLang="zh-CN" sz="3200">
                <a:sym typeface="+mn-ea"/>
              </a:rPr>
              <a:t>之。（5分）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2113280" y="4945380"/>
            <a:ext cx="91897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>
                <a:sym typeface="+mn-ea"/>
              </a:rPr>
              <a:t> 译文：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而谢曜喜好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褒贬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人物，谢曜每每发表议论，弘微常常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说其他的事岔开话头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99"/>
          <p:cNvSpPr txBox="1"/>
          <p:nvPr/>
        </p:nvSpPr>
        <p:spPr>
          <a:xfrm>
            <a:off x="251884" y="1551517"/>
            <a:ext cx="11516783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来护儿，字崇善，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未识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（知道，懂得。此处译为 “懂事”）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孤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（幼年丧父称作 “孤”。这里指父母双亡）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，养于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世母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（伯母）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吴氏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被动句）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。吴氏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提携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（照顾）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鞠养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（抚养；养育 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，甚有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慈训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（父亲或母亲的教诲）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，幼儿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卓荦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（zhuó luò卓越，突出，超绝出众）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；初读《诗》，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舍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sh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ě舍弃、抛弃）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书叹曰：大丈夫在世，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会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（应当，一定。）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为国灭贼以取功名！群辈惊其言而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壮（意动用法、认为……豪壮）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其志，及长，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雄略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（雄才谋略）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秀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（优秀）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出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（突出）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志气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（志向气概）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英远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（美好高远）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会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（正好）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周师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（周国的军队）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定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（平定）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淮南，（来护儿）所住白土村，地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（居于，处于）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疆场，数见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军旅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（军队）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。护儿常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慨然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（感情激昂的样子）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有立功名之志。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0973" y="187960"/>
            <a:ext cx="1065339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 fontAlgn="base"/>
            <a:r>
              <a:rPr lang="en-US" altLang="zh-CN" sz="5400">
                <a:ea typeface="汉仪旗黑-85S" pitchFamily="18" charset="-122"/>
                <a:sym typeface="+mn-ea"/>
              </a:rPr>
              <a:t>2015全国一卷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sym typeface="+mn-ea"/>
              </a:rPr>
              <a:t>《北史</a:t>
            </a:r>
            <a:r>
              <a:rPr lang="zh-CN" altLang="en-US" sz="5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·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sym typeface="+mn-ea"/>
              </a:rPr>
              <a:t>来护儿传》</a:t>
            </a:r>
            <a:endParaRPr lang="zh-CN" sz="5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99"/>
          <p:cNvSpPr txBox="1"/>
          <p:nvPr/>
        </p:nvSpPr>
        <p:spPr>
          <a:xfrm>
            <a:off x="651933" y="300567"/>
            <a:ext cx="10814051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开皇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（隋文帝杨坚的开国年号）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初，宇文忻等镇广陵，平陈之役，护儿有功焉，进位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上开府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“开府仪同三司”，隋唐文散官的最高官阶，从一品。有开辟府邸的权利）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，赏物一千段。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仁寿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（隋文帝杨坚年号）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初，迁瀛洲刺史，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（凭借）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善政闻，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频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（屡次，连次）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见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（被）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劳勉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（慰问，勉励）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。炀帝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嗣位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（继承君位。我国封建王朝通常实行嫡长子继承制。君位由嫡子或长子继承）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，被追入朝，百姓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攀恋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（攀住车马，不胜依恋。常用于表示对良吏的眷恋）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累日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（连日，多日）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不能出境，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诣阙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（阙：古代宫殿、祠庙或陵墓前的高台。此处借指宫廷； “诣阙：既可指赴朝廷，又可指赴京都）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上书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致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（表达）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请者，前后数百人，帝谓曰：昔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国步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（国家的命运。步：时运）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未康，卿为名将，今天下无事，又为良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二千石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（dàn汉制，郡守俸禄为二千石，即月俸百二十斛。世因称郡守为 “二千石”）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，可谓兼美矣。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99"/>
          <p:cNvSpPr txBox="1"/>
          <p:nvPr/>
        </p:nvSpPr>
        <p:spPr>
          <a:xfrm>
            <a:off x="755651" y="408517"/>
            <a:ext cx="10962216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大业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（隋炀帝杨广的年号）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六年，车驾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幸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（巡幸）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江都，谓护儿曰：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衣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（动词，穿）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锦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（华丽的衣服）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昼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（白天）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游，古人所重，卿今是也，乃赐物两千段，并牛酒，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令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（来护儿）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谒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（拜谒）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先人墓，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宴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（宴请）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乡里父老，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仍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（又，还）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令三品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（以）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上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并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（一起）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集其宅，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酣饮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（畅饮）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尽日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（终日，整天）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，朝野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荣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（为……感到荣耀）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之。十二年，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（隋炀帝）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驾幸江都，护儿谏曰：陛下兴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（兴起）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军旅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（战争）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，百姓易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咨怨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（嗟叹，怨恨）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，车驾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游幸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（巡游）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，深恐非宜，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伏愿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（等同于“伏惟”希望，愿望）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驻驾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（于）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洛阳，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与时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（追逐时机，随时）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休息，陛下今幸江都，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（这）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（是）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臣衣锦之地。臣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荷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（hè背负肩担）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恩深重，不敢专为身谋，帝闻之，厉色而起，数日不得见。后怒解，方被引入，谓曰：公意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乃尔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（犹言如此。尚且这样说）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，朕复何望！护儿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因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（于是）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不敢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言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（进言）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99"/>
          <p:cNvSpPr txBox="1"/>
          <p:nvPr/>
        </p:nvSpPr>
        <p:spPr>
          <a:xfrm>
            <a:off x="110067" y="414867"/>
            <a:ext cx="12081933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457200"/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及宇文化及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构逆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（作乱，叛乱）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宇文化及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深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忌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（憎恨，忌讳）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之。是日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来护儿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旦将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朝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（上朝）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见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（被）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执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（抓）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。护儿曰：陛下今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何在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（在何，在哪里）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？左右曰：今被执矣。护儿叹曰：吾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（是）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备位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（充任，任职）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大臣，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荷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（承担）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国重任，不能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肃清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（清除）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凶逆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（凶恶叛逆。这里指凶恶叛逆的人）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遂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（表示最后的结果。终于，到底）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今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王室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（朝廷）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至此，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抱恨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于</a:t>
            </a:r>
            <a:r>
              <a:rPr lang="zh-CN" altLang="zh-CN" sz="28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泉壤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（九泉、泉下）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，知复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何言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（宾语前置，应为“言何”,译为“说什么”）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！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乃遇害。护儿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重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（看重）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然诺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（允诺，承诺）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敦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（厚道，诚恳）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交契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（情谊;交情）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，廉于财利，不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（经营）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产业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（指私人财产，如田地、房屋、作坊等等）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。至于行军用兵，特多谋算．每览兵法，曰：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此亦岂异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（于）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人意也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（句意：这也难道跟我的想法有什么不同吗）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！善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抚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（安抚）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士卒，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部分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（部署，安排）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严明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（严肃而公正）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故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（所以）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咸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（都）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得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（得到）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（将士们的）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</a:rPr>
              <a:t>死力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（竭尽全力）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2800">
              <a:latin typeface="楷体" panose="02010609060101010101" charset="-122"/>
              <a:ea typeface="楷体" panose="02010609060101010101" charset="-122"/>
            </a:endParaRPr>
          </a:p>
          <a:p>
            <a:pPr indent="457200"/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                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（节选自《北史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来护儿传》）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06805" y="98425"/>
            <a:ext cx="110845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ea typeface="宋体" panose="02010600030101010101" pitchFamily="2" charset="-122"/>
              </a:rPr>
              <a:t>1.下列对文中画波浪线部分的断句,正确的一项是(3分)　(　　)A.会周师定淮南所/住白土村/地居疆场/数见军旅护儿/常慨然有立功名之志/及开皇初/宇文忻等镇广陵/平陈之役/护儿有功焉/B.会周师定淮南所/住白土村/地居疆场/数见军旅/护儿常慨然有立功名之志/及开皇初/宇文忻等镇广陵/平陈之役/护儿有功焉/C.会周师定淮南/所住白土村/地居疆场/数见军旅护儿/常慨然有立功名之志/及开皇初/宇文忻等镇广陵/平陈之役/护儿有功焉/D.会周师定淮南/所住白土村/地居疆场/数见军旅/护儿常慨然有立功名之志/及开皇初/宇文忻等镇广陵/平陈之役/护儿有功焉/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705610" y="4067810"/>
            <a:ext cx="103727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C00000"/>
                </a:solidFill>
                <a:ea typeface="宋体" panose="02010600030101010101" pitchFamily="2" charset="-122"/>
              </a:rPr>
              <a:t>【解析】本题重点考查文言文断句的能力。断句的前提是粗通大意,理解句意,注意标志性词语,抓住名词、动词分析。“淮南”“白土村”“疆场”“军旅”“志”“开皇初”“广陵”“役”后应断开。应为平定淮南,而不是“定淮南所”,排除A、B两项,应为“护儿常慨然有立功名之志”而不是“数见军旅护儿”,排除C项,可见D项正确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一、（2020·新课标Ⅰ）阅读下面的文言文，完成下面小题。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28445" y="885190"/>
            <a:ext cx="104838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苏轼字子瞻，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（字号）</a:t>
            </a:r>
            <a:r>
              <a:rPr lang="zh-CN" sz="3200" b="0">
                <a:ea typeface="宋体" panose="02010600030101010101" pitchFamily="2" charset="-122"/>
              </a:rPr>
              <a:t>眉州眉山人。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（籍贯）</a:t>
            </a:r>
            <a:r>
              <a:rPr lang="zh-CN" sz="3200" b="0">
                <a:ea typeface="宋体" panose="02010600030101010101" pitchFamily="2" charset="-122"/>
              </a:rPr>
              <a:t>母程氏亲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（亲自）</a:t>
            </a:r>
            <a:r>
              <a:rPr lang="zh-CN" sz="3200" b="0">
                <a:ea typeface="宋体" panose="02010600030101010101" pitchFamily="2" charset="-122"/>
              </a:rPr>
              <a:t>授以书，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（以书授之）</a:t>
            </a:r>
            <a:r>
              <a:rPr lang="zh-CN" sz="3200" b="0">
                <a:ea typeface="宋体" panose="02010600030101010101" pitchFamily="2" charset="-122"/>
              </a:rPr>
              <a:t>闻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（听闻，博览）</a:t>
            </a:r>
            <a:r>
              <a:rPr lang="zh-CN" sz="3200" b="0">
                <a:ea typeface="宋体" panose="02010600030101010101" pitchFamily="2" charset="-122"/>
              </a:rPr>
              <a:t>古今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（古今之事）</a:t>
            </a:r>
            <a:r>
              <a:rPr lang="zh-CN" sz="3200" b="0">
                <a:ea typeface="宋体" panose="02010600030101010101" pitchFamily="2" charset="-122"/>
              </a:rPr>
              <a:t>成败，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（成败之理）</a:t>
            </a:r>
            <a:r>
              <a:rPr lang="zh-CN" sz="3200" b="0">
                <a:ea typeface="宋体" panose="02010600030101010101" pitchFamily="2" charset="-122"/>
              </a:rPr>
              <a:t>辄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（一下子）</a:t>
            </a:r>
            <a:r>
              <a:rPr lang="zh-CN" sz="3200" b="0">
                <a:ea typeface="宋体" panose="02010600030101010101" pitchFamily="2" charset="-122"/>
              </a:rPr>
              <a:t>能语其要。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（要旨）</a:t>
            </a:r>
            <a:r>
              <a:rPr lang="zh-CN" sz="3200" b="0">
                <a:ea typeface="宋体" panose="02010600030101010101" pitchFamily="2" charset="-122"/>
              </a:rPr>
              <a:t>嘉佑二年，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（年号，保留）</a:t>
            </a:r>
            <a:r>
              <a:rPr lang="zh-CN" sz="3200" b="0">
                <a:ea typeface="宋体" panose="02010600030101010101" pitchFamily="2" charset="-122"/>
              </a:rPr>
              <a:t>试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（于）</a:t>
            </a:r>
            <a:r>
              <a:rPr lang="zh-CN" sz="3200" b="0">
                <a:ea typeface="宋体" panose="02010600030101010101" pitchFamily="2" charset="-122"/>
              </a:rPr>
              <a:t>礼部，主司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（官名）</a:t>
            </a:r>
            <a:r>
              <a:rPr lang="zh-CN" sz="3200" b="0">
                <a:ea typeface="宋体" panose="02010600030101010101" pitchFamily="2" charset="-122"/>
              </a:rPr>
              <a:t>欧阳修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（人名）</a:t>
            </a:r>
            <a:r>
              <a:rPr lang="zh-CN" sz="3200" b="0">
                <a:ea typeface="宋体" panose="02010600030101010101" pitchFamily="2" charset="-122"/>
              </a:rPr>
              <a:t>惊喜，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（以之为惊喜）</a:t>
            </a:r>
            <a:r>
              <a:rPr lang="zh-CN" sz="3200" b="0">
                <a:ea typeface="宋体" panose="02010600030101010101" pitchFamily="2" charset="-122"/>
              </a:rPr>
              <a:t>殿试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（皇帝亲自主考）</a:t>
            </a:r>
            <a:r>
              <a:rPr lang="zh-CN" sz="3200" b="0">
                <a:ea typeface="宋体" panose="02010600030101010101" pitchFamily="2" charset="-122"/>
              </a:rPr>
              <a:t>中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（考中）</a:t>
            </a:r>
            <a:r>
              <a:rPr lang="zh-CN" sz="3200" b="0">
                <a:ea typeface="宋体" panose="02010600030101010101" pitchFamily="2" charset="-122"/>
              </a:rPr>
              <a:t>乙科，后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（后来）</a:t>
            </a:r>
            <a:r>
              <a:rPr lang="zh-CN" sz="3200" b="0">
                <a:ea typeface="宋体" panose="02010600030101010101" pitchFamily="2" charset="-122"/>
              </a:rPr>
              <a:t>以书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（携书信）</a:t>
            </a:r>
            <a:r>
              <a:rPr lang="zh-CN" sz="3200" b="0">
                <a:ea typeface="宋体" panose="02010600030101010101" pitchFamily="2" charset="-122"/>
              </a:rPr>
              <a:t>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（拜见，拜访）</a:t>
            </a:r>
            <a:r>
              <a:rPr lang="zh-CN" sz="3200" b="0">
                <a:ea typeface="宋体" panose="02010600030101010101" pitchFamily="2" charset="-122"/>
              </a:rPr>
              <a:t>修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（欧阳修）</a:t>
            </a:r>
            <a:r>
              <a:rPr lang="zh-CN" sz="3200" b="0">
                <a:ea typeface="宋体" panose="02010600030101010101" pitchFamily="2" charset="-122"/>
              </a:rPr>
              <a:t>，修语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（对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r>
              <a:rPr lang="zh-CN" sz="3200" b="0">
                <a:ea typeface="宋体" panose="02010600030101010101" pitchFamily="2" charset="-122"/>
              </a:rPr>
              <a:t>梅圣俞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（梅尧臣）</a:t>
            </a:r>
            <a:r>
              <a:rPr lang="zh-CN" sz="3200" b="0">
                <a:ea typeface="宋体" panose="02010600030101010101" pitchFamily="2" charset="-122"/>
              </a:rPr>
              <a:t>曰：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吾当避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（避开）</a:t>
            </a:r>
            <a:r>
              <a:rPr lang="zh-CN" sz="3200" b="0">
                <a:ea typeface="宋体" panose="02010600030101010101" pitchFamily="2" charset="-122"/>
              </a:rPr>
              <a:t>此人出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（让他出）</a:t>
            </a:r>
            <a:r>
              <a:rPr lang="zh-CN" sz="3200" b="0">
                <a:ea typeface="宋体" panose="02010600030101010101" pitchFamily="2" charset="-122"/>
              </a:rPr>
              <a:t>一头地。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 </a:t>
            </a:r>
            <a:r>
              <a:rPr lang="zh-CN" sz="3200" b="0">
                <a:ea typeface="宋体" panose="02010600030101010101" pitchFamily="2" charset="-122"/>
              </a:rPr>
              <a:t>洵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（苏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洵）</a:t>
            </a:r>
            <a:r>
              <a:rPr lang="zh-CN" sz="3200" b="0">
                <a:ea typeface="宋体" panose="02010600030101010101" pitchFamily="2" charset="-122"/>
              </a:rPr>
              <a:t>卒，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（去世）</a:t>
            </a:r>
            <a:r>
              <a:rPr lang="zh-CN" sz="3200" b="0">
                <a:ea typeface="宋体" panose="02010600030101010101" pitchFamily="2" charset="-122"/>
              </a:rPr>
              <a:t>赠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（追赠）（他）</a:t>
            </a:r>
            <a:r>
              <a:rPr lang="zh-CN" sz="3200" b="0">
                <a:ea typeface="宋体" panose="02010600030101010101" pitchFamily="2" charset="-122"/>
              </a:rPr>
              <a:t>光禄丞。既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（已经）</a:t>
            </a:r>
            <a:r>
              <a:rPr lang="zh-CN" sz="3200" b="0">
                <a:ea typeface="宋体" panose="02010600030101010101" pitchFamily="2" charset="-122"/>
              </a:rPr>
              <a:t>除丧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（服丧期满）</a:t>
            </a:r>
            <a:r>
              <a:rPr lang="zh-CN" sz="3200" b="0">
                <a:ea typeface="宋体" panose="02010600030101010101" pitchFamily="2" charset="-122"/>
              </a:rPr>
              <a:t>，还朝，以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（担任）</a:t>
            </a:r>
            <a:r>
              <a:rPr lang="zh-CN" sz="3200" b="0">
                <a:ea typeface="宋体" panose="02010600030101010101" pitchFamily="2" charset="-122"/>
              </a:rPr>
              <a:t>判官告院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（官名）</a:t>
            </a:r>
            <a:r>
              <a:rPr lang="zh-CN" sz="3200" b="0">
                <a:ea typeface="宋体" panose="02010600030101010101" pitchFamily="2" charset="-122"/>
              </a:rPr>
              <a:t>，安石（人名）创行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（创立施行）</a:t>
            </a:r>
            <a:r>
              <a:rPr lang="zh-CN" sz="3200" b="0">
                <a:ea typeface="宋体" panose="02010600030101010101" pitchFamily="2" charset="-122"/>
              </a:rPr>
              <a:t>新法，轼上书论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（评论）</a:t>
            </a:r>
            <a:r>
              <a:rPr lang="zh-CN" sz="3200" b="0">
                <a:ea typeface="宋体" panose="02010600030101010101" pitchFamily="2" charset="-122"/>
              </a:rPr>
              <a:t>其不便。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01140" y="149225"/>
            <a:ext cx="1053592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2.下列对文中加点词语的相关内容的解说,不正确的一项是(3分)　(　　)A.古代男子有名有字,名是出生后不久父亲起的,字是二十岁举行冠礼后才起的。B.谥号是古代帝王、大臣等死后,据其生平事迹评定的称号,如武帝、哀帝、炀帝。C.嗣位指继承君位,我囯封建王朝通常实行长子继承制,君位由最年长的儿子继承。D.阙是宫门两侧的高台,又可借指宫廷;“诣阙”既可指赴朝廷,又可指赴京都。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64335" y="5165090"/>
            <a:ext cx="102101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C00000"/>
                </a:solidFill>
                <a:ea typeface="宋体" panose="02010600030101010101" pitchFamily="2" charset="-122"/>
              </a:rPr>
              <a:t>【答案】选C。【解析】本题重点考查对常见文言文文学常识的掌握能力。C项错在“长子继承”,应为“嫡长子继承”。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73200" y="85090"/>
            <a:ext cx="10549890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3.下列对原文有关内容的概括与分析,不正确的一项是(3分)　(　　)A.来护儿少有大志,成年后秀拔于群。他自幼而孤,得到吴氏教诲,立下为国杀敌、求取功名的志向;长大以后,更是雄略超群,志气英发。B.来护儿推行善政,深受百姓拥戴。在瀛州刺史任上,他声名远闻,屡受嘉奖;炀帝时,百姓舍不得他回朝廷任职,上书请愿者达数百人。C.来护儿直言劝谏,后被奸人杀害。他谏请炀帝停驾洛阳,不再远游江都,引发炀帝大怒,以致宇文化及杀害他时,炀帝也没有设法保护。D.来护儿廉于财利,用兵极有谋略。他信守承诺,注重友情,轻视钱财,不置产业;善待士卒,处事严明,谋略多合兵法,部属争相尽力。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1275" y="111760"/>
            <a:ext cx="1073975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rgbClr val="C00000"/>
                </a:solidFill>
                <a:ea typeface="宋体" panose="02010600030101010101" pitchFamily="2" charset="-122"/>
              </a:rPr>
              <a:t>【答案】选C。【解析】本题重点考查对文章大意理解和归纳概括能力。C项错误在强加因果,“炀帝也没有设法保护”也错,炀帝也已被抓。A.从原文“未识而孤,养于世母吴氏。吴氏提携鞠养,甚有慈训。幼儿卓荦,初读《诗》,舍书叹曰:‘大丈夫在世,会为国灭贼以取功名!’群辈惊其言而壮其志。及长,雄略秀出,志气英远”,可知该项正确。B.从原文“迁瀛州刺史,以善政闻,频见劳勉。炀帝嗣位,被追入朝,百姓攀恋,累日不能出境,诣阙上书致请者,前后数百人”,可知该项正确。D.从原文最后“护儿重然诺,敦交契,廉于财利,不事产业。至于行军用兵,特多谋算,每览兵法,曰:‘此亦岂异人意也!’善抚士卒,部分严明,故咸得其死力”,可见该项正确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89075" y="192405"/>
            <a:ext cx="105340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>
                <a:ea typeface="宋体" panose="02010600030101010101" pitchFamily="2" charset="-122"/>
                <a:sym typeface="+mn-ea"/>
              </a:rPr>
              <a:t>4.把文中画横线的句子翻译成现代汉语。(10分)(1)陛下兴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军旅</a:t>
            </a:r>
            <a:r>
              <a:rPr lang="zh-CN" sz="3200">
                <a:ea typeface="宋体" panose="02010600030101010101" pitchFamily="2" charset="-122"/>
                <a:sym typeface="+mn-ea"/>
              </a:rPr>
              <a:t>,百姓易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咨怨</a:t>
            </a:r>
            <a:r>
              <a:rPr lang="zh-CN" sz="3200">
                <a:ea typeface="宋体" panose="02010600030101010101" pitchFamily="2" charset="-122"/>
                <a:sym typeface="+mn-ea"/>
              </a:rPr>
              <a:t>,车驾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游幸</a:t>
            </a:r>
            <a:r>
              <a:rPr lang="zh-CN" sz="3200">
                <a:ea typeface="宋体" panose="02010600030101010101" pitchFamily="2" charset="-122"/>
                <a:sym typeface="+mn-ea"/>
              </a:rPr>
              <a:t>,深恐非宜。译文</a:t>
            </a:r>
            <a:r>
              <a:rPr lang="en-US" sz="3200">
                <a:latin typeface="宋体" panose="02010600030101010101" pitchFamily="2" charset="-122"/>
                <a:sym typeface="+mn-ea"/>
              </a:rPr>
              <a:t>: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716530" y="1237615"/>
            <a:ext cx="89071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>
                <a:latin typeface="宋体" panose="02010600030101010101" pitchFamily="2" charset="-122"/>
                <a:sym typeface="+mn-ea"/>
              </a:rPr>
              <a:t>陛下兴起</a:t>
            </a:r>
            <a:r>
              <a:rPr 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战事</a:t>
            </a:r>
            <a:r>
              <a:rPr lang="en-US" sz="3200">
                <a:latin typeface="宋体" panose="02010600030101010101" pitchFamily="2" charset="-122"/>
                <a:sym typeface="+mn-ea"/>
              </a:rPr>
              <a:t>,易引起百姓</a:t>
            </a:r>
            <a:r>
              <a:rPr 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叹息怨恨</a:t>
            </a:r>
            <a:r>
              <a:rPr lang="en-US" sz="3200">
                <a:latin typeface="宋体" panose="02010600030101010101" pitchFamily="2" charset="-122"/>
                <a:sym typeface="+mn-ea"/>
              </a:rPr>
              <a:t>。如今又</a:t>
            </a:r>
            <a:endParaRPr lang="en-US" sz="3200">
              <a:latin typeface="宋体" panose="02010600030101010101" pitchFamily="2" charset="-122"/>
              <a:sym typeface="+mn-ea"/>
            </a:endParaRPr>
          </a:p>
          <a:p>
            <a:r>
              <a:rPr lang="en-US" sz="3200">
                <a:latin typeface="宋体" panose="02010600030101010101" pitchFamily="2" charset="-122"/>
                <a:sym typeface="+mn-ea"/>
              </a:rPr>
              <a:t>要</a:t>
            </a:r>
            <a:r>
              <a:rPr lang="en-US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外出巡游</a:t>
            </a:r>
            <a:r>
              <a:rPr lang="en-US" sz="3200">
                <a:latin typeface="宋体" panose="02010600030101010101" pitchFamily="2" charset="-122"/>
                <a:sym typeface="+mn-ea"/>
              </a:rPr>
              <a:t>,我很担心不合适。</a:t>
            </a:r>
            <a:endParaRPr lang="zh-CN" altLang="en-US" sz="3200"/>
          </a:p>
        </p:txBody>
      </p:sp>
      <p:sp>
        <p:nvSpPr>
          <p:cNvPr id="100" name="文本框 99"/>
          <p:cNvSpPr txBox="1"/>
          <p:nvPr/>
        </p:nvSpPr>
        <p:spPr>
          <a:xfrm>
            <a:off x="1582420" y="2922270"/>
            <a:ext cx="95427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(2)不能肃清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凶逆</a:t>
            </a:r>
            <a:r>
              <a:rPr lang="zh-CN" sz="3200" b="0">
                <a:ea typeface="宋体" panose="02010600030101010101" pitchFamily="2" charset="-122"/>
              </a:rPr>
              <a:t>,遂令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王室</a:t>
            </a:r>
            <a:r>
              <a:rPr lang="zh-CN" sz="3200" b="0">
                <a:ea typeface="宋体" panose="02010600030101010101" pitchFamily="2" charset="-122"/>
              </a:rPr>
              <a:t>至此,抱恨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泉壤</a:t>
            </a:r>
            <a:r>
              <a:rPr lang="zh-CN" sz="3200" b="0">
                <a:ea typeface="宋体" panose="02010600030101010101" pitchFamily="2" charset="-122"/>
              </a:rPr>
              <a:t>,知复何言!译文</a:t>
            </a:r>
            <a:r>
              <a:rPr lang="en-US" sz="3200" b="0">
                <a:latin typeface="宋体" panose="02010600030101010101" pitchFamily="2" charset="-122"/>
              </a:rPr>
              <a:t>: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716530" y="3584575"/>
            <a:ext cx="84086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不能清除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凶恶悖逆之人</a:t>
            </a:r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,终致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朝廷</a:t>
            </a:r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落到如此地步,我只能抱憾于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黄泉之下</a:t>
            </a:r>
            <a:r>
              <a:rPr lang="zh-CN" sz="3200" b="0">
                <a:solidFill>
                  <a:schemeClr val="tx1"/>
                </a:solidFill>
                <a:ea typeface="宋体" panose="02010600030101010101" pitchFamily="2" charset="-122"/>
              </a:rPr>
              <a:t>,还能再说什么呢!</a:t>
            </a:r>
            <a:endParaRPr lang="zh-CN" altLang="en-US" sz="32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00" grpId="0"/>
      <p:bldP spid="100" grpId="1"/>
      <p:bldP spid="5" grpId="0"/>
      <p:bldP spid="5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64640" y="92710"/>
            <a:ext cx="1052004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>
                <a:ea typeface="宋体" panose="02010600030101010101" pitchFamily="2" charset="-122"/>
              </a:rPr>
              <a:t>新政日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（一天天）</a:t>
            </a:r>
            <a:r>
              <a:rPr lang="zh-CN" sz="3200" b="0">
                <a:ea typeface="宋体" panose="02010600030101010101" pitchFamily="2" charset="-122"/>
              </a:rPr>
              <a:t>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（下达）</a:t>
            </a:r>
            <a:r>
              <a:rPr lang="zh-CN" sz="3200" b="0">
                <a:ea typeface="宋体" panose="02010600030101010101" pitchFamily="2" charset="-122"/>
              </a:rPr>
              <a:t>，轼于其间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（在任</a:t>
            </a:r>
            <a:r>
              <a:rPr lang="en-US" alt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---</a:t>
            </a:r>
            <a:r>
              <a:rPr lang="zh-CN" altLang="en-US" sz="3200" b="0">
                <a:solidFill>
                  <a:srgbClr val="FF0000"/>
                </a:solidFill>
                <a:ea typeface="宋体" panose="02010600030101010101" pitchFamily="2" charset="-122"/>
              </a:rPr>
              <a:t>期间）</a:t>
            </a:r>
            <a:r>
              <a:rPr lang="zh-CN" sz="3200" b="0">
                <a:ea typeface="宋体" panose="02010600030101010101" pitchFamily="2" charset="-122"/>
              </a:rPr>
              <a:t>，每因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（利用）</a:t>
            </a:r>
            <a:r>
              <a:rPr lang="zh-CN" sz="3200" b="0">
                <a:ea typeface="宋体" panose="02010600030101010101" pitchFamily="2" charset="-122"/>
              </a:rPr>
              <a:t>法以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（对，给）</a:t>
            </a:r>
            <a:r>
              <a:rPr lang="zh-CN" sz="3200" b="0">
                <a:ea typeface="宋体" panose="02010600030101010101" pitchFamily="2" charset="-122"/>
              </a:rPr>
              <a:t>便民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（谋福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老百姓）</a:t>
            </a:r>
            <a:r>
              <a:rPr lang="zh-CN" sz="3200" b="0">
                <a:ea typeface="宋体" panose="02010600030101010101" pitchFamily="2" charset="-122"/>
              </a:rPr>
              <a:t>，民赖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（因此，依靠）</a:t>
            </a:r>
            <a:r>
              <a:rPr lang="zh-CN" sz="3200" b="0">
                <a:ea typeface="宋体" panose="02010600030101010101" pitchFamily="2" charset="-122"/>
              </a:rPr>
              <a:t>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（凭借）</a:t>
            </a:r>
            <a:r>
              <a:rPr lang="zh-CN" sz="3200" b="0">
                <a:ea typeface="宋体" panose="02010600030101010101" pitchFamily="2" charset="-122"/>
              </a:rPr>
              <a:t>安。徙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（调任）</a:t>
            </a:r>
            <a:r>
              <a:rPr lang="zh-CN" sz="3200" b="0">
                <a:ea typeface="宋体" panose="02010600030101010101" pitchFamily="2" charset="-122"/>
              </a:rPr>
              <a:t>知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（负责，管理）</a:t>
            </a:r>
            <a:r>
              <a:rPr lang="zh-CN" sz="3200" b="0">
                <a:ea typeface="宋体" panose="02010600030101010101" pitchFamily="2" charset="-122"/>
              </a:rPr>
              <a:t>密州。司农行手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（下令）</a:t>
            </a:r>
            <a:r>
              <a:rPr lang="zh-CN" sz="3200" b="0">
                <a:ea typeface="宋体" panose="02010600030101010101" pitchFamily="2" charset="-122"/>
              </a:rPr>
              <a:t>实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（实行）</a:t>
            </a:r>
            <a:r>
              <a:rPr lang="zh-CN" sz="3200" b="0">
                <a:ea typeface="宋体" panose="02010600030101010101" pitchFamily="2" charset="-122"/>
              </a:rPr>
              <a:t>法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（新法）</a:t>
            </a:r>
            <a:r>
              <a:rPr lang="zh-CN" sz="3200" b="0">
                <a:ea typeface="宋体" panose="02010600030101010101" pitchFamily="2" charset="-122"/>
              </a:rPr>
              <a:t>，不时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（按时）</a:t>
            </a:r>
            <a:r>
              <a:rPr lang="zh-CN" sz="3200" b="0">
                <a:ea typeface="宋体" panose="02010600030101010101" pitchFamily="2" charset="-122"/>
              </a:rPr>
              <a:t>施行者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（的人）</a:t>
            </a:r>
            <a:r>
              <a:rPr lang="zh-CN" sz="3200" b="0">
                <a:ea typeface="宋体" panose="02010600030101010101" pitchFamily="2" charset="-122"/>
              </a:rPr>
              <a:t>以（用）违制论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（论处）</a:t>
            </a:r>
            <a:r>
              <a:rPr lang="zh-CN" sz="3200" b="0">
                <a:ea typeface="宋体" panose="02010600030101010101" pitchFamily="2" charset="-122"/>
              </a:rPr>
              <a:t>。轼谓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（对）</a:t>
            </a:r>
            <a:r>
              <a:rPr lang="zh-CN" sz="3200" b="0">
                <a:ea typeface="宋体" panose="02010600030101010101" pitchFamily="2" charset="-122"/>
              </a:rPr>
              <a:t>提举官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（官名）</a:t>
            </a:r>
            <a:r>
              <a:rPr lang="zh-CN" sz="3200" b="0">
                <a:ea typeface="宋体" panose="02010600030101010101" pitchFamily="2" charset="-122"/>
              </a:rPr>
              <a:t>曰：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违制之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（的）</a:t>
            </a:r>
            <a:r>
              <a:rPr lang="zh-CN" sz="3200" b="0">
                <a:ea typeface="宋体" panose="02010600030101010101" pitchFamily="2" charset="-122"/>
              </a:rPr>
              <a:t>坐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（判罚）</a:t>
            </a:r>
            <a:r>
              <a:rPr lang="zh-CN" sz="3200" b="0">
                <a:ea typeface="宋体" panose="02010600030101010101" pitchFamily="2" charset="-122"/>
              </a:rPr>
              <a:t>，若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（如果）</a:t>
            </a:r>
            <a:r>
              <a:rPr lang="zh-CN" sz="3200" b="0">
                <a:ea typeface="宋体" panose="02010600030101010101" pitchFamily="2" charset="-122"/>
              </a:rPr>
              <a:t>自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（来自）</a:t>
            </a:r>
            <a:r>
              <a:rPr lang="zh-CN" sz="3200" b="0">
                <a:ea typeface="宋体" panose="02010600030101010101" pitchFamily="2" charset="-122"/>
              </a:rPr>
              <a:t>朝廷，谁敢不从？今出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（出自）</a:t>
            </a:r>
            <a:r>
              <a:rPr lang="zh-CN" sz="3200" b="0">
                <a:ea typeface="宋体" panose="02010600030101010101" pitchFamily="2" charset="-122"/>
              </a:rPr>
              <a:t>于司农，是擅造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（擅自制定）</a:t>
            </a:r>
            <a:r>
              <a:rPr lang="zh-CN" sz="3200" b="0">
                <a:ea typeface="宋体" panose="02010600030101010101" pitchFamily="2" charset="-122"/>
              </a:rPr>
              <a:t>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（法令）</a:t>
            </a:r>
            <a:r>
              <a:rPr lang="zh-CN" sz="3200" b="0">
                <a:ea typeface="宋体" panose="02010600030101010101" pitchFamily="2" charset="-122"/>
              </a:rPr>
              <a:t>也。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提举官惊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（吃惊，害怕）</a:t>
            </a:r>
            <a:r>
              <a:rPr lang="zh-CN" sz="3200" b="0">
                <a:ea typeface="宋体" panose="02010600030101010101" pitchFamily="2" charset="-122"/>
              </a:rPr>
              <a:t>曰：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公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（您）</a:t>
            </a:r>
            <a:r>
              <a:rPr lang="zh-CN" sz="3200" b="0">
                <a:ea typeface="宋体" panose="02010600030101010101" pitchFamily="2" charset="-122"/>
              </a:rPr>
              <a:t>姑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（姑且，暂时）</a:t>
            </a:r>
            <a:r>
              <a:rPr lang="zh-CN" sz="3200" b="0">
                <a:ea typeface="宋体" panose="02010600030101010101" pitchFamily="2" charset="-122"/>
              </a:rPr>
              <a:t>徐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（缓慢，放过）</a:t>
            </a:r>
            <a:r>
              <a:rPr lang="zh-CN" sz="3200" b="0">
                <a:ea typeface="宋体" panose="02010600030101010101" pitchFamily="2" charset="-122"/>
              </a:rPr>
              <a:t>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（这件事情）</a:t>
            </a:r>
            <a:r>
              <a:rPr lang="zh-CN" sz="3200" b="0">
                <a:ea typeface="宋体" panose="02010600030101010101" pitchFamily="2" charset="-122"/>
              </a:rPr>
              <a:t>。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”未几</a:t>
            </a:r>
            <a:r>
              <a:rPr lang="zh-CN" altLang="en-US" sz="3200" b="0">
                <a:latin typeface="Times New Roman" panose="02020603050405020304" charset="0"/>
                <a:ea typeface="宋体" panose="02010600030101010101" pitchFamily="2" charset="-122"/>
              </a:rPr>
              <a:t>（没多久）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，朝廷知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（知道）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法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（这个法令）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害民，罢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（废除）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之。元祐元年，轼以七品服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（品官身份）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入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（入朝廷）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侍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（侍奉）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延和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（皇帝）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，即赐银绯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（银印红绶）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，迁</a:t>
            </a:r>
            <a:r>
              <a:rPr lang="zh-CN" altLang="en-US" sz="32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（升官）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中书舍人。</a:t>
            </a:r>
            <a:endParaRPr lang="en-US" sz="3200" b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83055" y="133985"/>
            <a:ext cx="10454005" cy="6985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0" u="wavy">
                <a:ea typeface="宋体" panose="02010600030101010101" pitchFamily="2" charset="-122"/>
              </a:rPr>
              <a:t>三年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（元祐三年）</a:t>
            </a:r>
            <a:r>
              <a:rPr lang="zh-CN" sz="3200" b="0" u="wavy">
                <a:ea typeface="宋体" panose="02010600030101010101" pitchFamily="2" charset="-122"/>
              </a:rPr>
              <a:t>权（暂代）知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（负责，管理）</a:t>
            </a:r>
            <a:r>
              <a:rPr lang="zh-CN" sz="3200" b="0" u="wavy">
                <a:ea typeface="宋体" panose="02010600030101010101" pitchFamily="2" charset="-122"/>
              </a:rPr>
              <a:t>礼部贡举会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（正逢）</a:t>
            </a:r>
            <a:r>
              <a:rPr lang="zh-CN" sz="3200" b="0" u="wavy">
                <a:ea typeface="宋体" panose="02010600030101010101" pitchFamily="2" charset="-122"/>
              </a:rPr>
              <a:t>大雪苦寒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（严寒）</a:t>
            </a:r>
            <a:r>
              <a:rPr lang="zh-CN" sz="3200" b="0" u="wavy">
                <a:ea typeface="宋体" panose="02010600030101010101" pitchFamily="2" charset="-122"/>
              </a:rPr>
              <a:t>士坐庭中噤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（颤抖）</a:t>
            </a:r>
            <a:r>
              <a:rPr lang="zh-CN" sz="3200" b="0" u="wavy">
                <a:ea typeface="宋体" panose="02010600030101010101" pitchFamily="2" charset="-122"/>
              </a:rPr>
              <a:t>未能言轼宽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（放宽）</a:t>
            </a:r>
            <a:r>
              <a:rPr lang="zh-CN" sz="3200" b="0" u="wavy">
                <a:ea typeface="宋体" panose="02010600030101010101" pitchFamily="2" charset="-122"/>
              </a:rPr>
              <a:t>其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（他们）</a:t>
            </a:r>
            <a:r>
              <a:rPr lang="zh-CN" sz="3200" b="0" u="wavy">
                <a:ea typeface="宋体" panose="02010600030101010101" pitchFamily="2" charset="-122"/>
              </a:rPr>
              <a:t>禁约使得尽技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（尽量发挥）</a:t>
            </a:r>
            <a:r>
              <a:rPr lang="zh-CN" sz="3200" b="0" u="wavy">
                <a:ea typeface="宋体" panose="02010600030101010101" pitchFamily="2" charset="-122"/>
              </a:rPr>
              <a:t>巡铺内侍每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（常常）</a:t>
            </a:r>
            <a:r>
              <a:rPr lang="zh-CN" sz="3200" b="0" u="wavy">
                <a:ea typeface="宋体" panose="02010600030101010101" pitchFamily="2" charset="-122"/>
              </a:rPr>
              <a:t>摧辱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（侮辱）</a:t>
            </a:r>
            <a:r>
              <a:rPr lang="zh-CN" sz="3200" b="0" u="wavy">
                <a:ea typeface="宋体" panose="02010600030101010101" pitchFamily="2" charset="-122"/>
              </a:rPr>
              <a:t>举子且持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（抓住）</a:t>
            </a:r>
            <a:r>
              <a:rPr lang="zh-CN" sz="3200" b="0" u="wavy">
                <a:ea typeface="宋体" panose="02010600030101010101" pitchFamily="2" charset="-122"/>
              </a:rPr>
              <a:t>暖昧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（意义暧昧）</a:t>
            </a:r>
            <a:r>
              <a:rPr lang="zh-CN" sz="3200" b="0" u="wavy">
                <a:ea typeface="宋体" panose="02010600030101010101" pitchFamily="2" charset="-122"/>
              </a:rPr>
              <a:t>单（个别）词</a:t>
            </a:r>
            <a:r>
              <a:rPr lang="zh-CN" sz="3200" b="0" u="wavy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宋体" panose="02010600030101010101" pitchFamily="2" charset="-122"/>
              </a:rPr>
              <a:t>诬以为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（诬陷为）</a:t>
            </a:r>
            <a:r>
              <a:rPr lang="zh-CN" sz="3200" b="0" u="wavy">
                <a:ea typeface="宋体" panose="02010600030101010101" pitchFamily="2" charset="-122"/>
              </a:rPr>
              <a:t>罪轼尽奏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（奏请）</a:t>
            </a:r>
            <a:r>
              <a:rPr lang="zh-CN" sz="3200" b="0" u="wavy">
                <a:ea typeface="宋体" panose="02010600030101010101" pitchFamily="2" charset="-122"/>
              </a:rPr>
              <a:t>逐</a:t>
            </a:r>
            <a:r>
              <a:rPr lang="zh-CN" sz="3200" b="0" u="wavy">
                <a:solidFill>
                  <a:srgbClr val="FF0000"/>
                </a:solidFill>
                <a:ea typeface="宋体" panose="02010600030101010101" pitchFamily="2" charset="-122"/>
              </a:rPr>
              <a:t>（驱逐）</a:t>
            </a:r>
            <a:r>
              <a:rPr lang="zh-CN" sz="3200" b="0" u="wavy">
                <a:ea typeface="宋体" panose="02010600030101010101" pitchFamily="2" charset="-122"/>
              </a:rPr>
              <a:t>之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 </a:t>
            </a:r>
            <a:r>
              <a:rPr lang="zh-CN" sz="3200" b="0">
                <a:ea typeface="宋体" panose="02010600030101010101" pitchFamily="2" charset="-122"/>
              </a:rPr>
              <a:t>四年，积以论事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（因积累了一些议论政事的话）</a:t>
            </a:r>
            <a:r>
              <a:rPr lang="zh-CN" sz="3200" b="0">
                <a:ea typeface="宋体" panose="02010600030101010101" pitchFamily="2" charset="-122"/>
              </a:rPr>
              <a:t>，为</a:t>
            </a:r>
            <a:r>
              <a:rPr lang="zh-CN" sz="3200" b="0">
                <a:solidFill>
                  <a:srgbClr val="00B0F0"/>
                </a:solidFill>
                <a:ea typeface="宋体" panose="02010600030101010101" pitchFamily="2" charset="-122"/>
              </a:rPr>
              <a:t>当轴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（当权）</a:t>
            </a:r>
            <a:r>
              <a:rPr lang="zh-CN" sz="3200" b="0">
                <a:ea typeface="宋体" panose="02010600030101010101" pitchFamily="2" charset="-122"/>
              </a:rPr>
              <a:t>者所恨。轼恐不见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（被）</a:t>
            </a:r>
            <a:r>
              <a:rPr lang="zh-CN" sz="3200" b="0">
                <a:ea typeface="宋体" panose="02010600030101010101" pitchFamily="2" charset="-122"/>
              </a:rPr>
              <a:t>容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（容忍）</a:t>
            </a:r>
            <a:r>
              <a:rPr lang="zh-CN" sz="3200" b="0">
                <a:ea typeface="宋体" panose="02010600030101010101" pitchFamily="2" charset="-122"/>
              </a:rPr>
              <a:t>，请外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（调到外地）</a:t>
            </a:r>
            <a:r>
              <a:rPr lang="zh-CN" sz="3200" b="0">
                <a:ea typeface="宋体" panose="02010600030101010101" pitchFamily="2" charset="-122"/>
              </a:rPr>
              <a:t>，拜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（授予）</a:t>
            </a:r>
            <a:r>
              <a:rPr lang="zh-CN" sz="3200" b="0">
                <a:ea typeface="宋体" panose="02010600030101010101" pitchFamily="2" charset="-122"/>
              </a:rPr>
              <a:t>龙图阁学士、知杭州。既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（已经）</a:t>
            </a:r>
            <a:r>
              <a:rPr lang="zh-CN" sz="3200" b="0">
                <a:ea typeface="宋体" panose="02010600030101010101" pitchFamily="2" charset="-122"/>
              </a:rPr>
              <a:t>至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（到达）</a:t>
            </a:r>
            <a:r>
              <a:rPr lang="zh-CN" sz="3200" b="0">
                <a:ea typeface="宋体" panose="02010600030101010101" pitchFamily="2" charset="-122"/>
              </a:rPr>
              <a:t>杭，大旱，饥疫并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（一起）</a:t>
            </a:r>
            <a:r>
              <a:rPr lang="zh-CN" sz="3200" b="0">
                <a:ea typeface="宋体" panose="02010600030101010101" pitchFamily="2" charset="-122"/>
              </a:rPr>
              <a:t>作。轼请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（请示）</a:t>
            </a:r>
            <a:r>
              <a:rPr lang="zh-CN" sz="3200" b="0">
                <a:ea typeface="宋体" panose="02010600030101010101" pitchFamily="2" charset="-122"/>
              </a:rPr>
              <a:t>于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（向）</a:t>
            </a:r>
            <a:r>
              <a:rPr lang="zh-CN" sz="3200" b="0">
                <a:ea typeface="宋体" panose="02010600030101010101" pitchFamily="2" charset="-122"/>
              </a:rPr>
              <a:t>朝，免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（免去）</a:t>
            </a:r>
            <a:r>
              <a:rPr lang="zh-CN" sz="3200" b="0">
                <a:ea typeface="宋体" panose="02010600030101010101" pitchFamily="2" charset="-122"/>
              </a:rPr>
              <a:t>本路上供米三之一，复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（又）</a:t>
            </a:r>
            <a:r>
              <a:rPr lang="zh-CN" sz="3200" b="0">
                <a:ea typeface="宋体" panose="02010600030101010101" pitchFamily="2" charset="-122"/>
              </a:rPr>
              <a:t>得赐度僧牒，易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（换取）</a:t>
            </a:r>
            <a:r>
              <a:rPr lang="zh-CN" sz="3200" b="0">
                <a:ea typeface="宋体" panose="02010600030101010101" pitchFamily="2" charset="-122"/>
              </a:rPr>
              <a:t>米以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（用来）</a:t>
            </a:r>
            <a:r>
              <a:rPr lang="zh-CN" sz="3200" b="0">
                <a:ea typeface="宋体" panose="02010600030101010101" pitchFamily="2" charset="-122"/>
              </a:rPr>
              <a:t>救饥者。</a:t>
            </a:r>
            <a:r>
              <a:rPr lang="zh-CN" sz="3200">
                <a:ea typeface="宋体" panose="02010600030101010101" pitchFamily="2" charset="-122"/>
                <a:sym typeface="+mn-ea"/>
              </a:rPr>
              <a:t>明年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（第二年）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春，又减价粜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（出售）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常平（常平仓）米，多作饘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（稠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粥药剂，遣使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（派人）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挟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（带着）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医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（医生）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分坊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（到各街巷）（给人）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治病，活</a:t>
            </a:r>
            <a:r>
              <a:rPr lang="zh-CN" sz="320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（救活）</a:t>
            </a:r>
            <a:r>
              <a:rPr lang="zh-CN" sz="3200">
                <a:ea typeface="宋体" panose="02010600030101010101" pitchFamily="2" charset="-122"/>
                <a:sym typeface="+mn-ea"/>
              </a:rPr>
              <a:t>者甚众。</a:t>
            </a:r>
            <a:endParaRPr lang="zh-CN" sz="3200" b="0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2335" y="109220"/>
            <a:ext cx="1113536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3200" b="0">
                <a:ea typeface="宋体" panose="02010600030101010101" pitchFamily="2" charset="-122"/>
              </a:rPr>
              <a:t>轼曰：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杭，水陆之会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（交通要地）</a:t>
            </a:r>
            <a:r>
              <a:rPr lang="zh-CN" sz="3200" b="0">
                <a:ea typeface="宋体" panose="02010600030101010101" pitchFamily="2" charset="-122"/>
              </a:rPr>
              <a:t>，疫死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（死于疫情）</a:t>
            </a:r>
            <a:r>
              <a:rPr lang="zh-CN" sz="3200" b="0">
                <a:ea typeface="宋体" panose="02010600030101010101" pitchFamily="2" charset="-122"/>
              </a:rPr>
              <a:t>比他处常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（常常）</a:t>
            </a:r>
            <a:r>
              <a:rPr lang="zh-CN" sz="3200" b="0">
                <a:ea typeface="宋体" panose="02010600030101010101" pitchFamily="2" charset="-122"/>
              </a:rPr>
              <a:t>多。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乃裒羡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（收集）</a:t>
            </a:r>
            <a:r>
              <a:rPr lang="zh-CN" sz="3200" b="0">
                <a:ea typeface="宋体" panose="02010600030101010101" pitchFamily="2" charset="-122"/>
              </a:rPr>
              <a:t>缗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（钱）</a:t>
            </a:r>
            <a:r>
              <a:rPr lang="zh-CN" sz="3200" b="0">
                <a:ea typeface="宋体" panose="02010600030101010101" pitchFamily="2" charset="-122"/>
              </a:rPr>
              <a:t>得二千，复发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（拿出）</a:t>
            </a:r>
            <a:r>
              <a:rPr lang="zh-CN" sz="3200" b="0">
                <a:ea typeface="宋体" panose="02010600030101010101" pitchFamily="2" charset="-122"/>
              </a:rPr>
              <a:t>橐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（自己囊中）</a:t>
            </a:r>
            <a:r>
              <a:rPr lang="zh-CN" sz="3200" b="0">
                <a:ea typeface="宋体" panose="02010600030101010101" pitchFamily="2" charset="-122"/>
              </a:rPr>
              <a:t>中黄金五十两，以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（用来）</a:t>
            </a:r>
            <a:r>
              <a:rPr lang="zh-CN" sz="3200" b="0">
                <a:ea typeface="宋体" panose="02010600030101010101" pitchFamily="2" charset="-122"/>
              </a:rPr>
              <a:t>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（建造）</a:t>
            </a:r>
            <a:r>
              <a:rPr lang="zh-CN" sz="3200" b="0">
                <a:ea typeface="宋体" panose="02010600030101010101" pitchFamily="2" charset="-122"/>
              </a:rPr>
              <a:t>病坊，稍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（渐渐）</a:t>
            </a:r>
            <a:r>
              <a:rPr lang="zh-CN" sz="3200" b="0">
                <a:ea typeface="宋体" panose="02010600030101010101" pitchFamily="2" charset="-122"/>
              </a:rPr>
              <a:t>畜钱粮待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（防备）</a:t>
            </a:r>
            <a:r>
              <a:rPr lang="zh-CN" sz="3200" b="0">
                <a:ea typeface="宋体" panose="02010600030101010101" pitchFamily="2" charset="-122"/>
              </a:rPr>
              <a:t>之。徽宗立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（即位）</a:t>
            </a:r>
            <a:r>
              <a:rPr lang="zh-CN" sz="3200" b="0">
                <a:ea typeface="宋体" panose="02010600030101010101" pitchFamily="2" charset="-122"/>
              </a:rPr>
              <a:t>，更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（经历）</a:t>
            </a:r>
            <a:r>
              <a:rPr lang="zh-CN" sz="3200" b="0">
                <a:ea typeface="宋体" panose="02010600030101010101" pitchFamily="2" charset="-122"/>
              </a:rPr>
              <a:t>三大赦，遂（于是）提举玉局观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（制度）</a:t>
            </a:r>
            <a:r>
              <a:rPr lang="zh-CN" sz="3200" b="0">
                <a:ea typeface="宋体" panose="02010600030101010101" pitchFamily="2" charset="-122"/>
              </a:rPr>
              <a:t>，复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（又）（恢复）</a:t>
            </a:r>
            <a:r>
              <a:rPr lang="zh-CN" sz="3200" b="0">
                <a:ea typeface="宋体" panose="02010600030101010101" pitchFamily="2" charset="-122"/>
              </a:rPr>
              <a:t>朝奉郎，轼自元祐以来，未尝以岁课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（每年考核）</a:t>
            </a:r>
            <a:r>
              <a:rPr lang="zh-CN" sz="3200" b="0">
                <a:ea typeface="宋体" panose="02010600030101010101" pitchFamily="2" charset="-122"/>
              </a:rPr>
              <a:t>乞迁。故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（因此）</a:t>
            </a:r>
            <a:r>
              <a:rPr lang="zh-CN" sz="3200" b="0">
                <a:ea typeface="宋体" panose="02010600030101010101" pitchFamily="2" charset="-122"/>
              </a:rPr>
              <a:t>官止于此。建中靖国元年，卒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（死）</a:t>
            </a:r>
            <a:r>
              <a:rPr lang="zh-CN" sz="3200" b="0">
                <a:ea typeface="宋体" panose="02010600030101010101" pitchFamily="2" charset="-122"/>
              </a:rPr>
              <a:t>于常州。轼师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（师从）</a:t>
            </a:r>
            <a:r>
              <a:rPr lang="zh-CN" sz="3200" b="0">
                <a:ea typeface="宋体" panose="02010600030101010101" pitchFamily="2" charset="-122"/>
              </a:rPr>
              <a:t>父洵为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（写）</a:t>
            </a:r>
            <a:r>
              <a:rPr lang="zh-CN" sz="3200" b="0">
                <a:ea typeface="宋体" panose="02010600030101010101" pitchFamily="2" charset="-122"/>
              </a:rPr>
              <a:t>文，既而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（然后）</a:t>
            </a:r>
            <a:r>
              <a:rPr lang="zh-CN" sz="3200" b="0">
                <a:ea typeface="宋体" panose="02010600030101010101" pitchFamily="2" charset="-122"/>
              </a:rPr>
              <a:t>得之于天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（天赋）</a:t>
            </a:r>
            <a:r>
              <a:rPr lang="zh-CN" sz="3200" b="0">
                <a:ea typeface="宋体" panose="02010600030101010101" pitchFamily="2" charset="-122"/>
              </a:rPr>
              <a:t>。尝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（曾经）</a:t>
            </a:r>
            <a:r>
              <a:rPr lang="zh-CN" sz="3200" b="0">
                <a:ea typeface="宋体" panose="02010600030101010101" pitchFamily="2" charset="-122"/>
              </a:rPr>
              <a:t>自谓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（对自己说）</a:t>
            </a:r>
            <a:r>
              <a:rPr lang="zh-CN" sz="3200" b="0">
                <a:ea typeface="宋体" panose="02010600030101010101" pitchFamily="2" charset="-122"/>
              </a:rPr>
              <a:t>：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3200" b="0">
                <a:ea typeface="宋体" panose="02010600030101010101" pitchFamily="2" charset="-122"/>
              </a:rPr>
              <a:t>作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（写）</a:t>
            </a:r>
            <a:r>
              <a:rPr lang="zh-CN" sz="3200" b="0">
                <a:ea typeface="宋体" panose="02010600030101010101" pitchFamily="2" charset="-122"/>
              </a:rPr>
              <a:t>文如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（就像）</a:t>
            </a:r>
            <a:r>
              <a:rPr lang="zh-CN" sz="3200" b="0">
                <a:ea typeface="宋体" panose="02010600030101010101" pitchFamily="2" charset="-122"/>
              </a:rPr>
              <a:t>行云流水，初无定质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（格式）</a:t>
            </a:r>
            <a:r>
              <a:rPr lang="zh-CN" sz="3200" b="0">
                <a:ea typeface="宋体" panose="02010600030101010101" pitchFamily="2" charset="-122"/>
              </a:rPr>
              <a:t>，但常行于所当行，止于所不可不止。</a:t>
            </a:r>
            <a:r>
              <a:rPr lang="en-US" sz="3200" b="0"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3200" b="0">
                <a:ea typeface="宋体" panose="02010600030101010101" pitchFamily="2" charset="-122"/>
              </a:rPr>
              <a:t>虽</a:t>
            </a:r>
            <a:r>
              <a:rPr lang="zh-CN" sz="3200" b="0">
                <a:solidFill>
                  <a:srgbClr val="FF0000"/>
                </a:solidFill>
                <a:ea typeface="宋体" panose="02010600030101010101" pitchFamily="2" charset="-122"/>
              </a:rPr>
              <a:t>（即使）</a:t>
            </a:r>
            <a:r>
              <a:rPr lang="zh-CN" sz="3200" b="0">
                <a:ea typeface="宋体" panose="02010600030101010101" pitchFamily="2" charset="-122"/>
              </a:rPr>
              <a:t>嬉笑怒骂之辞，皆可书而诵之。</a:t>
            </a:r>
            <a:r>
              <a:rPr lang="zh-CN" sz="3200" b="0" u="sng">
                <a:ea typeface="宋体" panose="02010600030101010101" pitchFamily="2" charset="-122"/>
              </a:rPr>
              <a:t>其体</a:t>
            </a:r>
            <a:r>
              <a:rPr lang="zh-CN" sz="3200" b="0" u="sng">
                <a:solidFill>
                  <a:srgbClr val="FF0000"/>
                </a:solidFill>
                <a:ea typeface="宋体" panose="02010600030101010101" pitchFamily="2" charset="-122"/>
              </a:rPr>
              <a:t>（他的文章）</a:t>
            </a:r>
            <a:r>
              <a:rPr lang="zh-CN" sz="3200" b="0" u="sng">
                <a:ea typeface="宋体" panose="02010600030101010101" pitchFamily="2" charset="-122"/>
              </a:rPr>
              <a:t>浑涵光芒</a:t>
            </a:r>
            <a:r>
              <a:rPr lang="zh-CN" sz="3200" b="0" u="sng">
                <a:solidFill>
                  <a:srgbClr val="FF0000"/>
                </a:solidFill>
                <a:ea typeface="宋体" panose="02010600030101010101" pitchFamily="2" charset="-122"/>
              </a:rPr>
              <a:t>（博大深沉光辉灿烂）</a:t>
            </a:r>
            <a:r>
              <a:rPr lang="zh-CN" sz="3200" b="0" u="sng">
                <a:ea typeface="宋体" panose="02010600030101010101" pitchFamily="2" charset="-122"/>
              </a:rPr>
              <a:t>，雄视百代，有文章以来，盖亦鲜矣</a:t>
            </a:r>
            <a:r>
              <a:rPr lang="zh-CN" sz="3200" b="0" u="sng">
                <a:solidFill>
                  <a:srgbClr val="FF0000"/>
                </a:solidFill>
                <a:ea typeface="宋体" panose="02010600030101010101" pitchFamily="2" charset="-122"/>
              </a:rPr>
              <a:t>（也属少有）</a:t>
            </a:r>
            <a:r>
              <a:rPr lang="zh-CN" sz="3200" b="0" u="sng">
                <a:ea typeface="宋体" panose="02010600030101010101" pitchFamily="2" charset="-122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19225" y="113665"/>
            <a:ext cx="106172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10. </a:t>
            </a:r>
            <a:r>
              <a:rPr lang="zh-CN" sz="2400" b="0">
                <a:ea typeface="宋体" panose="02010600030101010101" pitchFamily="2" charset="-122"/>
              </a:rPr>
              <a:t>下列对文中画波浪线部分的断句，正确的一项是（   ）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三年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权知礼部贡举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会大雪苦寒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士坐庭中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噤未能言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轼宽其禁约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使得尽技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巡辅内侍每摧辱举子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且持暧昧单词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诬以为罪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轼尽奏逐之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B. </a:t>
            </a:r>
            <a:r>
              <a:rPr lang="zh-CN" sz="2400" b="0">
                <a:ea typeface="宋体" panose="02010600030101010101" pitchFamily="2" charset="-122"/>
              </a:rPr>
              <a:t>三年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权知礼部贡举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会大雪苦寒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士坐庭中噤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未能言轼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宽其禁约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使得尽技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巡辅内侍每摧辱举子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且持暧昧单词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诬以为罪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轼尽奏逐之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C. </a:t>
            </a:r>
            <a:r>
              <a:rPr lang="zh-CN" sz="2400" b="0">
                <a:ea typeface="宋体" panose="02010600030101010101" pitchFamily="2" charset="-122"/>
              </a:rPr>
              <a:t>三年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权知礼部贡举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会大雪苦寒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士坐庭中噤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未能言轼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宽其禁约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使得尽技巡辅内侍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每摧辱举子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且持暧昧单词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诬以为罪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轼尽奏逐之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D. </a:t>
            </a:r>
            <a:r>
              <a:rPr lang="zh-CN" sz="2400" b="0">
                <a:ea typeface="宋体" panose="02010600030101010101" pitchFamily="2" charset="-122"/>
              </a:rPr>
              <a:t>三年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权知礼部贡举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会大雪苦寒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士坐庭中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噤未能言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轼宽其禁约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使得尽技巡辅内侍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每摧辱举子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且持暧昧单词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诬以为罪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</a:t>
            </a:r>
            <a:r>
              <a:rPr lang="zh-CN" sz="2400" b="0">
                <a:ea typeface="宋体" panose="02010600030101010101" pitchFamily="2" charset="-122"/>
              </a:rPr>
              <a:t>轼尽奏逐之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/11. </a:t>
            </a:r>
            <a:r>
              <a:rPr lang="zh-CN" sz="2400" b="0">
                <a:ea typeface="宋体" panose="02010600030101010101" pitchFamily="2" charset="-122"/>
              </a:rPr>
              <a:t>下列对文中加点词语的相关内容的解说，不正确的一项是（   ）</a:t>
            </a:r>
            <a:r>
              <a:rPr lang="en-US" sz="2400" b="0">
                <a:latin typeface="Times New Roman" panose="02020603050405020304" charset="0"/>
                <a:ea typeface="宋体" panose="02010600030101010101" pitchFamily="2" charset="-122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主司既可指主管某项事务的官员，又可特指科举的主试官，文中指后者。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787525" y="4267835"/>
            <a:ext cx="1024890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句子大意是：元祐三年，暂代知礼部贡举。正逢大雪严寒，士子们坐在庭院中，颤抖地不能说话。苏轼放宽他们的禁约，使他们能尽量发挥。巡视考场的宦官常侮辱应试士人，而且抓住意义暧昧的个别辞语，诬陷为罪状，苏轼把这些宦官都奏请驱逐。其中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士坐庭中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主谓宾都全，其后断开，且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噤未能言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的主语也是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士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，承前省略，不能把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噤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断到上句，排除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BC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项；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巡铺内侍每摧辱举子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中，主语是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“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巡铺内侍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，中间不能断开，更不能将其断到上句，排除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D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项。故选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1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0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1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12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36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36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13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6、17、18、19、24、29、32、33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4136"/>
  <p:tag name="KSO_WM_UNIT_ID" val="custom20204136_1*b*1"/>
  <p:tag name="KSO_WM_UNIT_ISNUMDGMTITLE" val="0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中国风通用模板"/>
  <p:tag name="KSO_WM_TEMPLATE_CATEGORY" val="custom"/>
  <p:tag name="KSO_WM_TEMPLATE_INDEX" val="20204136"/>
  <p:tag name="KSO_WM_UNIT_ID" val="custom20204136_1*a*1"/>
  <p:tag name="KSO_WM_UNIT_ISNUMDGMTITLE" val="0"/>
</p:tagLst>
</file>

<file path=ppt/tags/tag144.xml><?xml version="1.0" encoding="utf-8"?>
<p:tagLst xmlns:p="http://schemas.openxmlformats.org/presentationml/2006/main">
  <p:tag name="KSO_WM_UNIT_ISCONTENTSTITLE" val="0"/>
  <p:tag name="KSO_WM_UNIT_PRESET_TEXT" val="汇报人姓名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4136_1*f*1"/>
  <p:tag name="KSO_WM_TEMPLATE_CATEGORY" val="custom"/>
  <p:tag name="KSO_WM_TEMPLATE_INDEX" val="20204136"/>
  <p:tag name="KSO_WM_UNIT_LAYERLEVEL" val="1"/>
  <p:tag name="KSO_WM_TAG_VERSION" val="1.0"/>
  <p:tag name="KSO_WM_BEAUTIFY_FLAG" val="#wm#"/>
  <p:tag name="KSO_WM_UNIT_SUBTYPE" val="b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04136_1*i*1"/>
  <p:tag name="KSO_WM_TEMPLATE_CATEGORY" val="custom"/>
  <p:tag name="KSO_WM_TEMPLATE_INDEX" val="20204136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_f"/>
  <p:tag name="KSO_WM_SLIDE_LAYOUT_CNT" val="1_1_2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136"/>
  <p:tag name="KSO_WM_SLIDE_ID" val="custom20204136_1"/>
  <p:tag name="KSO_WM_TEMPLATE_MASTER_THUMB_INDEX" val="12"/>
  <p:tag name="KSO_WM_TEMPLATE_THUMBS_INDEX" val="1、4、7、8、9、10、16、17、18、19、24、29、32、33"/>
  <p:tag name="KSO_WM_SPECIAL_SOURCE" val="bdnull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65.xml><?xml version="1.0" encoding="utf-8"?>
<p:tagLst xmlns:p="http://schemas.openxmlformats.org/presentationml/2006/main">
  <p:tag name="AS_UNIQUEID" val="436"/>
</p:tagLst>
</file>

<file path=ppt/tags/tag166.xml><?xml version="1.0" encoding="utf-8"?>
<p:tagLst xmlns:p="http://schemas.openxmlformats.org/presentationml/2006/main">
  <p:tag name="AS_UNIQUEID" val="437"/>
</p:tagLst>
</file>

<file path=ppt/tags/tag167.xml><?xml version="1.0" encoding="utf-8"?>
<p:tagLst xmlns:p="http://schemas.openxmlformats.org/presentationml/2006/main">
  <p:tag name="AS_UNIQUEID" val="438"/>
</p:tagLst>
</file>

<file path=ppt/tags/tag168.xml><?xml version="1.0" encoding="utf-8"?>
<p:tagLst xmlns:p="http://schemas.openxmlformats.org/presentationml/2006/main">
  <p:tag name="AS_UNIQUEID" val="439"/>
</p:tagLst>
</file>

<file path=ppt/tags/tag169.xml><?xml version="1.0" encoding="utf-8"?>
<p:tagLst xmlns:p="http://schemas.openxmlformats.org/presentationml/2006/main">
  <p:tag name="AS_UNIQUEID" val="44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AS_UNIQUEID" val="441"/>
</p:tagLst>
</file>

<file path=ppt/tags/tag171.xml><?xml version="1.0" encoding="utf-8"?>
<p:tagLst xmlns:p="http://schemas.openxmlformats.org/presentationml/2006/main">
  <p:tag name="AS_UNIQUEID" val="442"/>
</p:tagLst>
</file>

<file path=ppt/tags/tag172.xml><?xml version="1.0" encoding="utf-8"?>
<p:tagLst xmlns:p="http://schemas.openxmlformats.org/presentationml/2006/main">
  <p:tag name="KSO_WM_SPECIAL_SOURCE" val="bdnull"/>
</p:tagLst>
</file>

<file path=ppt/tags/tag173.xml><?xml version="1.0" encoding="utf-8"?>
<p:tagLst xmlns:p="http://schemas.openxmlformats.org/presentationml/2006/main">
  <p:tag name="AS_UNIQUEID" val="444"/>
</p:tagLst>
</file>

<file path=ppt/tags/tag174.xml><?xml version="1.0" encoding="utf-8"?>
<p:tagLst xmlns:p="http://schemas.openxmlformats.org/presentationml/2006/main">
  <p:tag name="AS_UNIQUEID" val="448"/>
</p:tagLst>
</file>

<file path=ppt/tags/tag175.xml><?xml version="1.0" encoding="utf-8"?>
<p:tagLst xmlns:p="http://schemas.openxmlformats.org/presentationml/2006/main">
  <p:tag name="AS_UNIQUEID" val="445"/>
</p:tagLst>
</file>

<file path=ppt/tags/tag176.xml><?xml version="1.0" encoding="utf-8"?>
<p:tagLst xmlns:p="http://schemas.openxmlformats.org/presentationml/2006/main">
  <p:tag name="AS_UNIQUEID" val="444"/>
</p:tagLst>
</file>

<file path=ppt/tags/tag177.xml><?xml version="1.0" encoding="utf-8"?>
<p:tagLst xmlns:p="http://schemas.openxmlformats.org/presentationml/2006/main">
  <p:tag name="AS_UNIQUEID" val="448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79.xml><?xml version="1.0" encoding="utf-8"?>
<p:tagLst xmlns:p="http://schemas.openxmlformats.org/presentationml/2006/main">
  <p:tag name="AS_UNIQUEID" val="453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1.xml><?xml version="1.0" encoding="utf-8"?>
<p:tagLst xmlns:p="http://schemas.openxmlformats.org/presentationml/2006/main">
  <p:tag name="AS_UNIQUEID" val="457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83.xml><?xml version="1.0" encoding="utf-8"?>
<p:tagLst xmlns:p="http://schemas.openxmlformats.org/presentationml/2006/main">
  <p:tag name="AS_UNIQUEID" val="464"/>
</p:tagLst>
</file>

<file path=ppt/tags/tag184.xml><?xml version="1.0" encoding="utf-8"?>
<p:tagLst xmlns:p="http://schemas.openxmlformats.org/presentationml/2006/main">
  <p:tag name="AS_UNIQUEID" val="462"/>
</p:tagLst>
</file>

<file path=ppt/tags/tag185.xml><?xml version="1.0" encoding="utf-8"?>
<p:tagLst xmlns:p="http://schemas.openxmlformats.org/presentationml/2006/main">
  <p:tag name="AS_UNIQUEID" val="463"/>
</p:tagLst>
</file>

<file path=ppt/tags/tag186.xml><?xml version="1.0" encoding="utf-8"?>
<p:tagLst xmlns:p="http://schemas.openxmlformats.org/presentationml/2006/main">
  <p:tag name="AS_UNIQUEID" val="462"/>
</p:tagLst>
</file>

<file path=ppt/tags/tag187.xml><?xml version="1.0" encoding="utf-8"?>
<p:tagLst xmlns:p="http://schemas.openxmlformats.org/presentationml/2006/main">
  <p:tag name="AS_UNIQUEID" val="462"/>
</p:tagLst>
</file>

<file path=ppt/tags/tag188.xml><?xml version="1.0" encoding="utf-8"?>
<p:tagLst xmlns:p="http://schemas.openxmlformats.org/presentationml/2006/main">
  <p:tag name="AS_UNIQUEID" val="462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AS_UNIQUEID" val="467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92.xml><?xml version="1.0" encoding="utf-8"?>
<p:tagLst xmlns:p="http://schemas.openxmlformats.org/presentationml/2006/main">
  <p:tag name="AS_UNIQUEID" val="469"/>
</p:tagLst>
</file>

<file path=ppt/tags/tag193.xml><?xml version="1.0" encoding="utf-8"?>
<p:tagLst xmlns:p="http://schemas.openxmlformats.org/presentationml/2006/main">
  <p:tag name="AS_UNIQUEID" val="469"/>
</p:tagLst>
</file>

<file path=ppt/tags/tag194.xml><?xml version="1.0" encoding="utf-8"?>
<p:tagLst xmlns:p="http://schemas.openxmlformats.org/presentationml/2006/main">
  <p:tag name="AS_UNIQUEID" val="469"/>
</p:tagLst>
</file>

<file path=ppt/tags/tag195.xml><?xml version="1.0" encoding="utf-8"?>
<p:tagLst xmlns:p="http://schemas.openxmlformats.org/presentationml/2006/main">
  <p:tag name="AS_UNIQUEID" val="474"/>
</p:tagLst>
</file>

<file path=ppt/tags/tag196.xml><?xml version="1.0" encoding="utf-8"?>
<p:tagLst xmlns:p="http://schemas.openxmlformats.org/presentationml/2006/main">
  <p:tag name="AS_UNIQUEID" val="474"/>
</p:tagLst>
</file>

<file path=ppt/tags/tag197.xml><?xml version="1.0" encoding="utf-8"?>
<p:tagLst xmlns:p="http://schemas.openxmlformats.org/presentationml/2006/main">
  <p:tag name="AS_UNIQUEID" val="474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199.xml><?xml version="1.0" encoding="utf-8"?>
<p:tagLst xmlns:p="http://schemas.openxmlformats.org/presentationml/2006/main">
  <p:tag name="AS_UNIQUEID" val="479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AS_UNIQUEID" val="479"/>
</p:tagLst>
</file>

<file path=ppt/tags/tag201.xml><?xml version="1.0" encoding="utf-8"?>
<p:tagLst xmlns:p="http://schemas.openxmlformats.org/presentationml/2006/main">
  <p:tag name="AS_UNIQUEID" val="479"/>
</p:tagLst>
</file>

<file path=ppt/tags/tag202.xml><?xml version="1.0" encoding="utf-8"?>
<p:tagLst xmlns:p="http://schemas.openxmlformats.org/presentationml/2006/main">
  <p:tag name="AS_UNIQUEID" val="484"/>
</p:tagLst>
</file>

<file path=ppt/tags/tag203.xml><?xml version="1.0" encoding="utf-8"?>
<p:tagLst xmlns:p="http://schemas.openxmlformats.org/presentationml/2006/main">
  <p:tag name="AS_UNIQUEID" val="484"/>
</p:tagLst>
</file>

<file path=ppt/tags/tag204.xml><?xml version="1.0" encoding="utf-8"?>
<p:tagLst xmlns:p="http://schemas.openxmlformats.org/presentationml/2006/main">
  <p:tag name="AS_UNIQUEID" val="484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2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23.xml><?xml version="1.0" encoding="utf-8"?>
<p:tagLst xmlns:p="http://schemas.openxmlformats.org/presentationml/2006/main">
  <p:tag name="KSO_WM_SPECIAL_SOURCE" val="bdnull"/>
</p:tagLst>
</file>

<file path=ppt/tags/tag224.xml><?xml version="1.0" encoding="utf-8"?>
<p:tagLst xmlns:p="http://schemas.openxmlformats.org/presentationml/2006/main">
  <p:tag name="KSO_WM_SPECIAL_SOURCE" val="bdnull"/>
</p:tagLst>
</file>

<file path=ppt/tags/tag225.xml><?xml version="1.0" encoding="utf-8"?>
<p:tagLst xmlns:p="http://schemas.openxmlformats.org/presentationml/2006/main">
  <p:tag name="KSO_WM_SPECIAL_SOURCE" val="bdnull"/>
</p:tagLst>
</file>

<file path=ppt/tags/tag226.xml><?xml version="1.0" encoding="utf-8"?>
<p:tagLst xmlns:p="http://schemas.openxmlformats.org/presentationml/2006/main">
  <p:tag name="KSO_WM_SPECIAL_SOURCE" val="bdnull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2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  <p:tag name="KSO_WM_SPECIAL_SOURCE" val="bdnull"/>
</p:tagLst>
</file>

<file path=ppt/tags/tag232.xml><?xml version="1.0" encoding="utf-8"?>
<p:tagLst xmlns:p="http://schemas.openxmlformats.org/presentationml/2006/main">
  <p:tag name="KSO_WM_UNIT_ISCONTENTS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LAYERLEVEL" val="1"/>
  <p:tag name="KSO_WM_TAG_VERSION" val="1.0"/>
  <p:tag name="KSO_WM_BEAUTIFY_FLAG" val="#wm#"/>
  <p:tag name="KSO_WM_UNIT_PRESET_TEXT" val="单击此处添加文本内容"/>
  <p:tag name="KSO_WM_TEMPLATE_CATEGORY" val="custom"/>
  <p:tag name="KSO_WM_TEMPLATE_INDEX" val="20204136"/>
  <p:tag name="KSO_WM_UNIT_ID" val="custom20204136_33*b*1"/>
  <p:tag name="KSO_WM_UNIT_ISNUMDGMTITLE" val="0"/>
</p:tagLst>
</file>

<file path=ppt/tags/tag233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谢谢观看"/>
  <p:tag name="KSO_WM_TEMPLATE_CATEGORY" val="custom"/>
  <p:tag name="KSO_WM_TEMPLATE_INDEX" val="20204136"/>
  <p:tag name="KSO_WM_UNIT_ID" val="custom20204136_33*a*1"/>
  <p:tag name="KSO_WM_UNIT_ISNUMDGMTITLE" val="0"/>
</p:tagLst>
</file>

<file path=ppt/tags/tag234.xml><?xml version="1.0" encoding="utf-8"?>
<p:tagLst xmlns:p="http://schemas.openxmlformats.org/presentationml/2006/main">
  <p:tag name="KSO_WM_BEAUTIFY_FLAG" val="#wm#"/>
  <p:tag name="KSO_WM_TEMPLATE_SUBCATEGORY" val="0"/>
  <p:tag name="KSO_WM_SLIDE_TYPE" val="endPage"/>
  <p:tag name="KSO_WM_SLIDE_SUBTYPE" val="pureTxt"/>
  <p:tag name="KSO_WM_SLIDE_ITEM_CNT" val="0"/>
  <p:tag name="KSO_WM_SLIDE_INDEX" val="33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4136"/>
  <p:tag name="KSO_WM_SLIDE_ID" val="custom20204136_33"/>
  <p:tag name="KSO_WM_SPECIAL_SOURCE" val="bdnull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1*i*1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83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84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5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9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K_DARK_LIGHT" val="2"/>
  <p:tag name="KSO_WM_UNIT_SUBTYPE" val="h"/>
  <p:tag name="KSO_WM_UNIT_TYPE" val="i"/>
  <p:tag name="KSO_WM_UNIT_INDEX" val="1"/>
  <p:tag name="KSO_WM_UNIT_BK_DARK_LIGHT" val="2"/>
</p:tagLst>
</file>

<file path=ppt/theme/theme1.xml><?xml version="1.0" encoding="utf-8"?>
<a:theme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F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16059</Words>
  <Application>WPS 演示</Application>
  <PresentationFormat>宽屏</PresentationFormat>
  <Paragraphs>323</Paragraphs>
  <Slides>54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72" baseType="lpstr">
      <vt:lpstr>Arial</vt:lpstr>
      <vt:lpstr>宋体</vt:lpstr>
      <vt:lpstr>Wingdings</vt:lpstr>
      <vt:lpstr>隶书</vt:lpstr>
      <vt:lpstr>微软雅黑</vt:lpstr>
      <vt:lpstr>汉仪尚巍手书W</vt:lpstr>
      <vt:lpstr>明康欧楷</vt:lpstr>
      <vt:lpstr>Times New Roman</vt:lpstr>
      <vt:lpstr>汉仪旗黑-85S</vt:lpstr>
      <vt:lpstr>楷体</vt:lpstr>
      <vt:lpstr>Arial Unicode MS</vt:lpstr>
      <vt:lpstr>Calibri</vt:lpstr>
      <vt:lpstr>黑体</vt:lpstr>
      <vt:lpstr>义启粗楷体</vt:lpstr>
      <vt:lpstr>华文细黑</vt:lpstr>
      <vt:lpstr>楷体_GB2312</vt:lpstr>
      <vt:lpstr>新宋体</vt:lpstr>
      <vt:lpstr>1_Office 主题​​</vt:lpstr>
      <vt:lpstr>文言文阅读十二讲</vt:lpstr>
      <vt:lpstr>五年高考（全国一卷精析）</vt:lpstr>
      <vt:lpstr>高考传记体文言文的选文特点：</vt:lpstr>
      <vt:lpstr>传记类文本的四大读点：</vt:lpstr>
      <vt:lpstr>一、（2020·新课标Ⅰ）阅读下面的文言文，完成下面小题。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13. 把文中画横线的句子翻译成现代汉语。</vt:lpstr>
      <vt:lpstr>2019年高考语文课标1卷【节选自《史记·屈原贾生列传》】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11.下列对文中加点的词语相关内容的解说，不正确的一项是</vt:lpstr>
      <vt:lpstr>12. 下列对原文有关内容的概括和分析，不正确的一项是（3分）</vt:lpstr>
      <vt:lpstr>PowerPoint 演示文稿</vt:lpstr>
      <vt:lpstr>PowerPoint 演示文稿</vt:lpstr>
      <vt:lpstr>PowerPoint 演示文稿</vt:lpstr>
      <vt:lpstr>13．把文中画横线的句子翻译成现代汉语。</vt:lpstr>
      <vt:lpstr>PowerPoint 演示文稿</vt:lpstr>
      <vt:lpstr>2018全国一卷《鲁芝传》</vt:lpstr>
      <vt:lpstr>PowerPoint 演示文稿</vt:lpstr>
      <vt:lpstr>曹爽辅（辅佐）政，引（引荐、举荐）为司马。芝屡有谠言（正直的言论）嘉谋（绝妙的计策），爽弗能纳（采纳）。及宣帝起兵诛爽，芝率余众犯（进攻）门斩关，驰（驱车马追赶）出赴爽，劝爽曰：“公居伊周（伊尹、周公）之位，一旦以（因为）罪见 （表被动）黜（罢免官职 ），虽（即使）欲牵黄犬（悠闲的日子），复可得（能够）乎!若挟（挟持）天保许昌，杖（通“仗”，凭借）大威（皇帝的威势）以（凭借、用）羽檄（紧急文书）征（征调）四方兵（军队），孰（谁）不从!舍（舍弃）此而去，欲就（靠近、接近、趋向）东市（刑场），岂不痛（痛心）哉!”爽懦（懦弱）惑（心疑不定）不能用（听取），遂（最终）委身受戮。芝坐（因… 犯罪）爽下狱，当死，而口不讼直（争辩是非），志不苟免（苟且请求赦免）。宣帝嘉（赞美、嘉奖）之，赦而不诛。俄而起（起用）为并州刺史。 </vt:lpstr>
      <vt:lpstr>诸葛诞以（凭借）寿春叛（反叛），魏帝出征，芝率荆州文武以为（作为）先驱（先锋）。诞平（被动、被平定），迁（晋升或调动）大尚书(吏部尚书。魏晋尚书分曹治事，吏部尚书为首曹，故称大尚书。），掌刑理（刑狱审理）。武帝践阼（帝王登基），转（转任）镇东将军， 进爵为侯。帝以（因为）芝清忠（清廉忠诚）履正（践行正道），素（一向、向来）无居宅，使（让）军兵为（给、替）作（建造）屋五十间（省略句、定语后置句）。</vt:lpstr>
      <vt:lpstr>芝以（因为）年及悬车（七十岁，古人一般七十岁辞官家居），告老（辞官）逊位（放弃职位），章表十余上，于是征为光禄大夫，位特进，给（供给）吏卒，门施（放置）行马（官府门前阻挡人马通行的木架子，这是魏晋之后高官的殊荣）。羊祜为车骑将军，乃以位让（退让、谦让）芝，曰：“光禄大夫鲁芝洁身（洁身自好）寡欲（清心寡欲），和（友穆）而不同（结党），服事（从事公职）华发（白发），以礼终始， 未蒙（蒙受）此选，臣更（反而、竟然）越（超越）之（代词、指代鲁芝），何以（以何）塞（满足）天下之望（愿望）！”上不从。其为人所重如是（被动句）。 </vt:lpstr>
      <vt:lpstr>PowerPoint 演示文稿</vt:lpstr>
      <vt:lpstr>2.下列对文中加点词语的相关内容的解说，不正确的一项是（3分）（    ） A.《三坟》《五典》传为我国古代典籍，后又以“坟籍”“坟典”为古代典籍通称。 B.“阙”原指皇宫前面两侧的楼台，又可用作朝廷的代称，赴阙也指入朝觐见皇帝。 C.“践阼”原指踏上古代庙堂前台阶，又表示用武力打败敌对势力，登上国君宝座。 D.逊位，也称为让位、退位，多指君王放弃职务和地位，这里指鲁芝的谦让行为。</vt:lpstr>
      <vt:lpstr>3.下列对原文有关内容的概括和分析，不正确的一项是（3分） （    ） A.鲁芝自小受苦，仕途少有挫折。他家本为豪族，但幼年失去父亲后，即流离失所；入仕后受到郭淮器重，后又随从曹真出督关右，官职也不断得到升迁。 B.鲁芝倾心革新，治政卓有成效。任天水太守时，蜀地饱受侵扰，人口减少，他全力守卫，修建城市，恢复旧境；离任时，天水各族百姓均请求让他留任。 C.鲁芝审时度势，进言劝谏曹爽。曹爽辅政时，他在曹手下任司马，曹受到讨伐，他率部下驰援，并提出应对策略，劝曹挟天子以号令四方，然而未被采纳。 D.鲁芝洁身自好，深受羊祜推重。羊祜任车骑将军时辞让说，鲁芝为人清心寡欲，与人和睦又不苟同，任职到老，以礼始终，自己愿意将车骑将军礼让鲁芝。 </vt:lpstr>
      <vt:lpstr>4.把文中画横线的句子翻译成现代汉语。（10分） （1）诸葛诞以寿春叛，魏帝出征，芝率荆州文武以为先驱。 </vt:lpstr>
      <vt:lpstr>2017全国一卷《谢弘微传》</vt:lpstr>
      <vt:lpstr>（谢）混风格高峻（清高，超凡脱俗），少所交纳（结交），唯与族子（祖父的亲兄弟的曾孙，这里指家族中的晚辈）灵运、瞻、曜 [yào]、弘微并以（因为）文义（文章的义理，文章的内容）赏会（1.欣赏领会2. 玩赏聚会），尝共宴处，居在乌衣巷，故谓之乌衣之游。瞻等才辞（才气辞章）辩富（雄辩），弘微每（经常）以（用）约言（简约的语言）服（使信服）之，混特（特别）所敬贵（敬重推崇），号约微子（对男子的尊称，如孔子、孟子）。</vt:lpstr>
      <vt:lpstr>性严正（严肃正直;严格公正），举止必循（遵循）礼度，事（侍奉）继亲之党（上古社会组织形式，以五百家为一 “党”，亦引申为乡里,但这里只亲族），恭谨过（超过）常(平常,这里只一半人或一半情况)，太祖镇江陵，弘微为（担任）文学（古代官职）。母忧（母亲的丧事）去（离开）职，居丧（一种旧俗；尊亲死后，在家守丧，不办理外事；在服丧期满之前停止娱乐和交际，表示哀悼）以孝称（被称道），服阕（守丧期满除服）逾年，菜蔬不改（仍然吃守丧期间吃的粗劣的食物）。 </vt:lpstr>
      <vt:lpstr>九年，东乡君薨 [hōng]（古代称诸侯或有爵位的大官死去，也可以用于皇帝的高等级妃嫔和所生育的皇子公主，或者封王的贵族），资财钜万（为数极多），园宅十余所，奴僮犹有数百人。弘微一无所取，自以私禄（古代官员的薪水，自己的薪水）营葬（办理丧事）。曰：“亲戚（父母兄弟)争财，为（是）鄙（被人轻视，看不起）之甚。今分多（财产多就分用）共少（少了共用），不至有乏（匮乏），身死之后，岂复见关（见，被；关，旧指发给或支领薪饷；被领取）？”</vt:lpstr>
      <vt:lpstr>10．下列对文中画波浪线部分的断句，正确的一项是（    ） A．童幼时/精神端审/时然后言/所继叔父混名知人/见而异之/谓思曰/此儿深中夙敏方成/佳器有子如此/足矣/ B．童幼时/精神端审/时然后言所继叔父/混名知人/见而异之/谓思曰/此儿深中夙敏/方成佳器/有子如此/足矣/ C．童幼时/精神端审/时然后言所继叔父/混名知人/见而异之/谓思曰/此儿深中夙敏方成/佳器有子如此/足矣/ D．童幼时/精神端审/时然后言/所继叔父混名知人/见而异之/谓思曰/此儿深中夙敏/方成佳器/有子如此/足矣/</vt:lpstr>
      <vt:lpstr>11．下列对文中加点词语的相关内容的解说，不正确的一项是（    ） A．以字行，是指在古代社会生活中，某人的字得以通行使用，他的名反而不常用。 B．姻亲，指由于婚姻关系结成的亲戚，它与血亲有同有异，只是血亲中的一部分。 C．母忧是指母亲的丧事，古代官员遭逢父母去世时，按照规定需要离职居家守丧。 D．私禄中的“禄”指俸禄，即古代官员的薪水，这里强调未用东乡君家钱财营葬。 </vt:lpstr>
      <vt:lpstr>12．下列对原文有关内容的概括和分析，不正确的一项是（    ） A．弘微出继从叔，一心只爱读书。他是陈郡阳夏人，从叔谢峻将他作为后嗣。新家比原来家庭富有，但他只是接受数千卷书籍，其余财物全不留意。 B．弘微简言服众，此举受到重视。他参与集会，常与子弟们诗文唱和，住在乌衣巷，称为乌衣之游；又极有文才口才，受到叔父谢混赏识，称为微子。  C．弘微为人审慎，治业井井有条。谢混去世以后，他掌管产业，犹如替公家办事，账目分明；九年以后，多个方面得到很大发展，人们见后无不感叹。 D．弘微事兄如父，临财清正廉洁。他对谢曜感情极深，谢曜去世，他哀戚过礼，除孝后仍不食荤腥。东乡君死，留下巨万资财、园宅，他一无所取。 </vt:lpstr>
      <vt:lpstr>13．把文中画横线的句子翻译成现代汉语。（10分）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WPS_1507351124</cp:lastModifiedBy>
  <cp:revision>154</cp:revision>
  <dcterms:created xsi:type="dcterms:W3CDTF">2019-06-19T02:08:00Z</dcterms:created>
  <dcterms:modified xsi:type="dcterms:W3CDTF">2020-12-01T05:38:11Z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