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90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FFFFFF"/>
    <a:srgbClr val="FBA2CA"/>
    <a:srgbClr val="F8A4F1"/>
    <a:srgbClr val="AFC7E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emf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e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e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6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e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4.e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10.bin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e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9.emf"/><Relationship Id="rId1" Type="http://schemas.openxmlformats.org/officeDocument/2006/relationships/oleObject" Target="../embeddings/oleObject11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9" name="Group 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2050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99" name="Picture 3" descr="zj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0" y="1452563"/>
            <a:ext cx="2130425" cy="434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2"/>
          <p:cNvSpPr>
            <a:spLocks noGrp="1"/>
          </p:cNvSpPr>
          <p:nvPr/>
        </p:nvSpPr>
        <p:spPr>
          <a:xfrm>
            <a:off x="914400" y="1876425"/>
            <a:ext cx="8229600" cy="792163"/>
          </a:xfrm>
          <a:prstGeom prst="rect">
            <a:avLst/>
          </a:prstGeom>
        </p:spPr>
        <p:txBody>
          <a:bodyPr/>
          <a:lstStyle>
            <a:lvl1pPr marL="342900" lvl="0" indent="-3429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1pPr>
            <a:lvl2pPr marL="742950" lvl="1" indent="-28575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2pPr>
            <a:lvl3pPr marL="1143000" lvl="2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lvl="3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lvl="4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lvl="5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marR="0" lvl="0" indent="-190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+mn-lt"/>
                <a:ea typeface="隶书" panose="02010509060101010101" pitchFamily="49" charset="-122"/>
                <a:cs typeface="+mn-cs"/>
              </a:rPr>
              <a:t>孟子语录：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+mn-lt"/>
              <a:ea typeface="隶书" panose="02010509060101010101" pitchFamily="49" charset="-122"/>
              <a:cs typeface="+mn-cs"/>
            </a:endParaRPr>
          </a:p>
          <a:p>
            <a:pPr marL="1905" marR="0" lvl="0" indent="-34480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+mn-lt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100" name="Rectangle 4"/>
          <p:cNvSpPr/>
          <p:nvPr/>
        </p:nvSpPr>
        <p:spPr>
          <a:xfrm>
            <a:off x="1042988" y="2657475"/>
            <a:ext cx="6408737" cy="10763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老吾老，以及人之老；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幼吾幼，以及人之幼。 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1" name="Rectangle 5"/>
          <p:cNvSpPr/>
          <p:nvPr/>
        </p:nvSpPr>
        <p:spPr>
          <a:xfrm>
            <a:off x="1042988" y="4364038"/>
            <a:ext cx="5976937" cy="828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尽信书，则不如无书。</a:t>
            </a:r>
            <a:r>
              <a:rPr lang="zh-CN" altLang="en-US" sz="4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FF0000"/>
                </a:solidFill>
                <a:ea typeface="华文隶书" panose="02010800040101010101" pitchFamily="2" charset="-122"/>
              </a:rPr>
              <a:t>文本探究</a:t>
            </a:r>
            <a:endParaRPr lang="zh-CN" altLang="en-US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en-US" altLang="zh-CN" sz="4400" b="1" dirty="0"/>
              <a:t>1.</a:t>
            </a:r>
            <a:r>
              <a:rPr lang="zh-CN" altLang="en-US" sz="4400" b="1" dirty="0"/>
              <a:t>作者认为决定战争胜负的因素有哪些？最重要的是什么？</a:t>
            </a:r>
            <a:endParaRPr lang="zh-CN" altLang="en-US" sz="4400" b="1" dirty="0"/>
          </a:p>
          <a:p>
            <a:r>
              <a:rPr lang="zh-CN" altLang="en-US" sz="4400" b="1" dirty="0">
                <a:solidFill>
                  <a:srgbClr val="0000FF"/>
                </a:solidFill>
                <a:ea typeface="华文新魏" panose="02010800040101010101" pitchFamily="2" charset="-122"/>
              </a:rPr>
              <a:t>决定战争胜负的因素有天时、地利、人和；</a:t>
            </a:r>
            <a:endParaRPr lang="en-US" altLang="zh-CN" sz="4400" b="1" dirty="0">
              <a:solidFill>
                <a:srgbClr val="0000FF"/>
              </a:solidFill>
              <a:ea typeface="华文新魏" panose="02010800040101010101" pitchFamily="2" charset="-122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ea typeface="华文新魏" panose="02010800040101010101" pitchFamily="2" charset="-122"/>
              </a:rPr>
              <a:t>最重要的是人和。</a:t>
            </a:r>
            <a:endParaRPr lang="zh-CN" altLang="en-US" sz="4400" b="1" dirty="0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1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4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charRg st="48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FF0000"/>
                </a:solidFill>
                <a:ea typeface="华文隶书" panose="02010800040101010101" pitchFamily="2" charset="-122"/>
              </a:rPr>
              <a:t>文本探究</a:t>
            </a:r>
            <a:endParaRPr lang="zh-CN" altLang="en-US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en-US" altLang="zh-CN" sz="3600" b="1" dirty="0"/>
              <a:t>2.</a:t>
            </a:r>
            <a:r>
              <a:rPr lang="zh-CN" altLang="en-US" sz="3600" b="1" dirty="0"/>
              <a:t>为了引证自己的观点正确性，作者列举了哪两个例子？这两个例子分别从哪两个角度提出的？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例</a:t>
            </a:r>
            <a:r>
              <a:rPr lang="en-US" altLang="zh-CN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：城环而攻之不胜</a:t>
            </a:r>
            <a:r>
              <a:rPr lang="en-US" altLang="zh-CN" sz="3600" b="1" dirty="0">
                <a:solidFill>
                  <a:srgbClr val="0000FF"/>
                </a:solidFill>
                <a:ea typeface="华文新魏" panose="0201080004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突出地利的重要性</a:t>
            </a:r>
            <a:r>
              <a:rPr lang="en-US" altLang="zh-CN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从进攻一方而言</a:t>
            </a:r>
            <a:r>
              <a:rPr lang="en-US" altLang="zh-CN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zh-CN" altLang="en-US" sz="36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例</a:t>
            </a:r>
            <a:r>
              <a:rPr lang="en-US" altLang="zh-CN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：城高兵利粮足不守</a:t>
            </a:r>
            <a:r>
              <a:rPr lang="en-US" altLang="zh-CN" sz="3600" b="1" dirty="0">
                <a:solidFill>
                  <a:srgbClr val="A50021"/>
                </a:solidFill>
                <a:ea typeface="华文新魏" panose="02010800040101010101" pitchFamily="2" charset="-122"/>
              </a:rPr>
              <a:t>——</a:t>
            </a:r>
            <a:r>
              <a:rPr lang="zh-CN" altLang="en-US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突出人和的重要性</a:t>
            </a:r>
            <a:r>
              <a:rPr lang="en-US" altLang="zh-CN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从防守一方而言</a:t>
            </a:r>
            <a:r>
              <a:rPr lang="en-US" altLang="zh-CN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3600" b="1" dirty="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solidFill>
                <a:srgbClr val="A5002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7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charRg st="75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FF0000"/>
                </a:solidFill>
                <a:ea typeface="华文隶书" panose="02010800040101010101" pitchFamily="2" charset="-122"/>
              </a:rPr>
              <a:t>文本探究</a:t>
            </a:r>
            <a:endParaRPr lang="zh-CN" altLang="en-US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268413"/>
            <a:ext cx="8229600" cy="5184775"/>
          </a:xfrm>
        </p:spPr>
        <p:txBody>
          <a:bodyPr vert="horz" wrap="square" lIns="91440" tIns="45720" rIns="91440" bIns="45720" anchor="t" anchorCtr="0"/>
          <a:p>
            <a:r>
              <a:rPr lang="en-US" altLang="zh-CN" sz="2800" b="1" dirty="0"/>
              <a:t>3.</a:t>
            </a:r>
            <a:r>
              <a:rPr lang="zh-CN" altLang="en-US" sz="2800" b="1" dirty="0"/>
              <a:t>本文论述的是不是军事问题？理由是什么？</a:t>
            </a:r>
            <a:endParaRPr lang="zh-CN" altLang="en-US" sz="2800" b="1" dirty="0"/>
          </a:p>
          <a:p>
            <a:r>
              <a:rPr lang="zh-CN" altLang="en-US" sz="2800" b="1" dirty="0">
                <a:solidFill>
                  <a:srgbClr val="0000FF"/>
                </a:solidFill>
                <a:ea typeface="华文新魏" panose="02010800040101010101" pitchFamily="2" charset="-122"/>
              </a:rPr>
              <a:t>不是，作者论述的不是军事问题，而是</a:t>
            </a:r>
            <a:r>
              <a:rPr lang="zh-CN" altLang="en-US" sz="2800" b="1" dirty="0">
                <a:solidFill>
                  <a:srgbClr val="FF0000"/>
                </a:solidFill>
                <a:ea typeface="华文新魏" panose="02010800040101010101" pitchFamily="2" charset="-122"/>
              </a:rPr>
              <a:t>政治问题</a:t>
            </a:r>
            <a:r>
              <a:rPr lang="zh-CN" altLang="en-US" sz="2800" b="1" dirty="0">
                <a:solidFill>
                  <a:srgbClr val="0000FF"/>
                </a:solidFill>
                <a:ea typeface="华文新魏" panose="02010800040101010101" pitchFamily="2" charset="-122"/>
              </a:rPr>
              <a:t>。孟子生活在兼并战争激烈的战国中期，他极力主张行“仁政”以统一天下。</a:t>
            </a:r>
            <a:endParaRPr lang="zh-CN" altLang="en-US" sz="2800" b="1" dirty="0">
              <a:solidFill>
                <a:srgbClr val="0000FF"/>
              </a:solidFill>
              <a:ea typeface="华文新魏" panose="0201080004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ea typeface="华文新魏" panose="02010800040101010101" pitchFamily="2" charset="-122"/>
              </a:rPr>
              <a:t>本文确实用了不少笔墨去论证军事问题，但本文的意图是强调人和的重要性，告诉人们通过行“仁政”来统一天下，而决不是告诉人们怎样去夺取战争的胜利。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2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charRg st="22" end="2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59373"/>
            <a:ext cx="8229600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FF0000"/>
                </a:solidFill>
                <a:ea typeface="华文隶书" panose="02010800040101010101" pitchFamily="2" charset="-122"/>
              </a:rPr>
              <a:t>文本探究</a:t>
            </a:r>
            <a:endParaRPr lang="zh-CN" altLang="en-US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124903"/>
            <a:ext cx="8229600" cy="5184775"/>
          </a:xfrm>
        </p:spPr>
        <p:txBody>
          <a:bodyPr vert="horz" wrap="square" lIns="91440" tIns="45720" rIns="91440" bIns="45720" anchor="t" anchorCtr="0"/>
          <a:p>
            <a:r>
              <a:rPr lang="en-US" altLang="zh-CN" sz="3800" b="1" dirty="0"/>
              <a:t>4.“</a:t>
            </a:r>
            <a:r>
              <a:rPr lang="zh-CN" altLang="en-US" sz="3800" b="1" dirty="0"/>
              <a:t>天时不如地利，地利不如人和”“得道多助，失道寡助”都是作者的观点，哪句是本文的中心论点？</a:t>
            </a:r>
            <a:endParaRPr lang="zh-CN" altLang="en-US" sz="3800" b="1" dirty="0"/>
          </a:p>
          <a:p>
            <a:r>
              <a:rPr lang="zh-CN" altLang="en-US" sz="3800" b="1" dirty="0">
                <a:solidFill>
                  <a:srgbClr val="0000FF"/>
                </a:solidFill>
                <a:ea typeface="华文新魏" panose="02010800040101010101" pitchFamily="2" charset="-122"/>
              </a:rPr>
              <a:t>本文的</a:t>
            </a:r>
            <a:r>
              <a:rPr lang="zh-CN" altLang="en-US" sz="3800" b="1" dirty="0">
                <a:solidFill>
                  <a:srgbClr val="FF0000"/>
                </a:solidFill>
                <a:ea typeface="华文新魏" panose="02010800040101010101" pitchFamily="2" charset="-122"/>
              </a:rPr>
              <a:t>中心论点</a:t>
            </a:r>
            <a:r>
              <a:rPr lang="zh-CN" altLang="en-US" sz="3800" b="1" dirty="0">
                <a:solidFill>
                  <a:srgbClr val="0000FF"/>
                </a:solidFill>
                <a:ea typeface="华文新魏" panose="02010800040101010101" pitchFamily="2" charset="-122"/>
              </a:rPr>
              <a:t>是“</a:t>
            </a:r>
            <a:r>
              <a:rPr lang="zh-CN" altLang="en-US" sz="3800" b="1" dirty="0">
                <a:solidFill>
                  <a:srgbClr val="FF0000"/>
                </a:solidFill>
                <a:ea typeface="华文新魏" panose="02010800040101010101" pitchFamily="2" charset="-122"/>
              </a:rPr>
              <a:t>天时不如地利，地利不如人和</a:t>
            </a:r>
            <a:r>
              <a:rPr lang="zh-CN" altLang="en-US" sz="3800" b="1" dirty="0">
                <a:solidFill>
                  <a:srgbClr val="0000FF"/>
                </a:solidFill>
                <a:ea typeface="华文新魏" panose="02010800040101010101" pitchFamily="2" charset="-122"/>
              </a:rPr>
              <a:t>”；“得道者多助，失道者寡助”是由这个中心论点得出的推论。</a:t>
            </a:r>
            <a:endParaRPr lang="zh-CN" altLang="en-US" sz="3800" b="1" dirty="0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3">
                                            <p:txEl>
                                              <p:charRg st="48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31128"/>
            <a:ext cx="8229600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FF0000"/>
                </a:solidFill>
                <a:ea typeface="华文隶书" panose="02010800040101010101" pitchFamily="2" charset="-122"/>
              </a:rPr>
              <a:t>文本探究</a:t>
            </a:r>
            <a:endParaRPr lang="zh-CN" altLang="en-US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>
          <a:xfrm>
            <a:off x="317500" y="1017588"/>
            <a:ext cx="8712200" cy="5184775"/>
          </a:xfrm>
        </p:spPr>
        <p:txBody>
          <a:bodyPr vert="horz" wrap="square" lIns="91440" tIns="45720" rIns="91440" bIns="45720" anchor="t" anchorCtr="0"/>
          <a:p>
            <a:r>
              <a:rPr lang="en-US" altLang="zh-CN" b="1" dirty="0"/>
              <a:t>5.</a:t>
            </a:r>
            <a:r>
              <a:rPr lang="zh-CN" altLang="en-US" b="1" dirty="0"/>
              <a:t>文章是如何逐层展开论证的</a:t>
            </a:r>
            <a:r>
              <a:rPr lang="en-US" altLang="zh-CN" b="1" dirty="0"/>
              <a:t>? </a:t>
            </a:r>
            <a:endParaRPr lang="en-US" altLang="zh-CN" b="1" dirty="0"/>
          </a:p>
          <a:p>
            <a:r>
              <a:rPr lang="zh-CN" altLang="en-US" sz="2800" b="1" dirty="0">
                <a:solidFill>
                  <a:srgbClr val="0000FF"/>
                </a:solidFill>
                <a:ea typeface="华文新魏" panose="02010800040101010101" pitchFamily="2" charset="-122"/>
              </a:rPr>
              <a:t>文章开篇提出论点，指出人和是克敌制胜的首要条件。由此逐层展开，用概括性的战例加以证明，分别就天时与地利、地利与人和作比较，指出天时、地利、人和三因素在战争中所起的作用不同，然后由战争中的“人和”推出治国安邦的道理，得出“得道多助，失道寡助”的推论，阐明了“人和”的实质，即“多助”“天下顺之”；最后把“多助”与“寡助”进行对比，自然导出“君子有不战，战必胜矣”的结论。</a:t>
            </a:r>
            <a:endParaRPr lang="zh-CN" altLang="en-US" sz="2800" b="1" dirty="0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7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7">
                                            <p:txEl>
                                              <p:charRg st="17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0" y="1844675"/>
            <a:ext cx="1187450" cy="2868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charset="-122"/>
              </a:rPr>
              <a:t>天时不如地利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charset="-122"/>
              </a:rPr>
              <a:t>地利不如人和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11" name="AutoShape 3"/>
          <p:cNvSpPr/>
          <p:nvPr/>
        </p:nvSpPr>
        <p:spPr>
          <a:xfrm>
            <a:off x="838200" y="2438400"/>
            <a:ext cx="304800" cy="1905000"/>
          </a:xfrm>
          <a:prstGeom prst="leftBrace">
            <a:avLst>
              <a:gd name="adj1" fmla="val 520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209800" y="18288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charset="-122"/>
              </a:rPr>
              <a:t>攻方失利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13" name="Line 5"/>
          <p:cNvSpPr/>
          <p:nvPr/>
        </p:nvSpPr>
        <p:spPr>
          <a:xfrm>
            <a:off x="3733800" y="21336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4" name="Text Box 6"/>
          <p:cNvSpPr txBox="1"/>
          <p:nvPr/>
        </p:nvSpPr>
        <p:spPr>
          <a:xfrm>
            <a:off x="4114800" y="182880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天时不如</a:t>
            </a:r>
            <a:r>
              <a:rPr lang="zh-CN" altLang="en-US" sz="2800" b="1" dirty="0">
                <a:solidFill>
                  <a:srgbClr val="FF66FF"/>
                </a:solidFill>
                <a:latin typeface="Times New Roman" panose="02020603050405020304" pitchFamily="18" charset="0"/>
                <a:ea typeface="楷体_GB2312" charset="-122"/>
              </a:rPr>
              <a:t>地利</a:t>
            </a:r>
            <a:endParaRPr lang="zh-CN" altLang="en-US" sz="2800" b="1" dirty="0">
              <a:solidFill>
                <a:srgbClr val="FF66FF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2209800" y="25908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charset="-122"/>
              </a:rPr>
              <a:t>守方失利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16" name="Line 8"/>
          <p:cNvSpPr/>
          <p:nvPr/>
        </p:nvSpPr>
        <p:spPr>
          <a:xfrm>
            <a:off x="3733800" y="28956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7" name="Text Box 9"/>
          <p:cNvSpPr txBox="1"/>
          <p:nvPr/>
        </p:nvSpPr>
        <p:spPr>
          <a:xfrm>
            <a:off x="4114800" y="259080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地利不如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charset="-122"/>
              </a:rPr>
              <a:t>人和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18" name="AutoShape 10"/>
          <p:cNvSpPr/>
          <p:nvPr/>
        </p:nvSpPr>
        <p:spPr>
          <a:xfrm>
            <a:off x="7391400" y="2438400"/>
            <a:ext cx="152400" cy="2057400"/>
          </a:xfrm>
          <a:prstGeom prst="rightBrace">
            <a:avLst>
              <a:gd name="adj1" fmla="val 11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7467600" y="2852738"/>
            <a:ext cx="1676400" cy="1160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charset="-122"/>
              </a:rPr>
              <a:t>得道多助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charset="-122"/>
              </a:rPr>
              <a:t>失道寡助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20" name="Line 12"/>
          <p:cNvSpPr/>
          <p:nvPr/>
        </p:nvSpPr>
        <p:spPr>
          <a:xfrm flipH="1">
            <a:off x="457200" y="4941888"/>
            <a:ext cx="11113" cy="6969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1" name="Line 13"/>
          <p:cNvSpPr/>
          <p:nvPr/>
        </p:nvSpPr>
        <p:spPr>
          <a:xfrm>
            <a:off x="8077200" y="4038600"/>
            <a:ext cx="0" cy="1600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2" name="Line 14"/>
          <p:cNvSpPr/>
          <p:nvPr/>
        </p:nvSpPr>
        <p:spPr>
          <a:xfrm>
            <a:off x="457200" y="5638800"/>
            <a:ext cx="3429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7423" name="Line 15"/>
          <p:cNvSpPr/>
          <p:nvPr/>
        </p:nvSpPr>
        <p:spPr>
          <a:xfrm flipH="1">
            <a:off x="5486400" y="5638800"/>
            <a:ext cx="2590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7424" name="Text Box 16"/>
          <p:cNvSpPr txBox="1"/>
          <p:nvPr/>
        </p:nvSpPr>
        <p:spPr>
          <a:xfrm>
            <a:off x="3635375" y="5157788"/>
            <a:ext cx="2879725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仁政”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25" name="Text Box 18"/>
          <p:cNvSpPr txBox="1"/>
          <p:nvPr/>
        </p:nvSpPr>
        <p:spPr>
          <a:xfrm>
            <a:off x="1187450" y="1989138"/>
            <a:ext cx="10668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charset="-122"/>
              </a:rPr>
              <a:t>举例论证</a:t>
            </a:r>
            <a:endParaRPr lang="zh-CN" altLang="en-US" sz="3200" b="1" dirty="0">
              <a:solidFill>
                <a:srgbClr val="008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26" name="AutoShape 19"/>
          <p:cNvSpPr/>
          <p:nvPr/>
        </p:nvSpPr>
        <p:spPr>
          <a:xfrm>
            <a:off x="2133600" y="2057400"/>
            <a:ext cx="152400" cy="838200"/>
          </a:xfrm>
          <a:prstGeom prst="leftBrace">
            <a:avLst>
              <a:gd name="adj1" fmla="val 457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7" name="Text Box 20"/>
          <p:cNvSpPr txBox="1"/>
          <p:nvPr/>
        </p:nvSpPr>
        <p:spPr>
          <a:xfrm>
            <a:off x="1187450" y="3789363"/>
            <a:ext cx="10668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charset="-122"/>
              </a:rPr>
              <a:t>道理论证</a:t>
            </a:r>
            <a:endParaRPr lang="zh-CN" altLang="en-US" sz="3200" b="1" dirty="0">
              <a:solidFill>
                <a:srgbClr val="008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28" name="AutoShape 21"/>
          <p:cNvSpPr/>
          <p:nvPr/>
        </p:nvSpPr>
        <p:spPr>
          <a:xfrm>
            <a:off x="2133600" y="3657600"/>
            <a:ext cx="228600" cy="1295400"/>
          </a:xfrm>
          <a:prstGeom prst="leftBrace">
            <a:avLst>
              <a:gd name="adj1" fmla="val 4716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9" name="Text Box 22"/>
          <p:cNvSpPr txBox="1"/>
          <p:nvPr/>
        </p:nvSpPr>
        <p:spPr>
          <a:xfrm>
            <a:off x="2438400" y="33528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charset="-122"/>
              </a:rPr>
              <a:t>域民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30" name="Text Box 23"/>
          <p:cNvSpPr txBox="1"/>
          <p:nvPr/>
        </p:nvSpPr>
        <p:spPr>
          <a:xfrm>
            <a:off x="2438400" y="39624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charset="-122"/>
              </a:rPr>
              <a:t>固国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31" name="Text Box 24"/>
          <p:cNvSpPr txBox="1"/>
          <p:nvPr/>
        </p:nvSpPr>
        <p:spPr>
          <a:xfrm>
            <a:off x="2362200" y="46482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charset="-122"/>
              </a:rPr>
              <a:t>威天下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32" name="AutoShape 25"/>
          <p:cNvSpPr/>
          <p:nvPr/>
        </p:nvSpPr>
        <p:spPr>
          <a:xfrm>
            <a:off x="6400800" y="2057400"/>
            <a:ext cx="228600" cy="838200"/>
          </a:xfrm>
          <a:prstGeom prst="rightBrace">
            <a:avLst>
              <a:gd name="adj1" fmla="val 305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33" name="Text Box 26"/>
          <p:cNvSpPr txBox="1"/>
          <p:nvPr/>
        </p:nvSpPr>
        <p:spPr>
          <a:xfrm>
            <a:off x="6516688" y="2133600"/>
            <a:ext cx="10541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战争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34" name="AutoShape 27"/>
          <p:cNvSpPr/>
          <p:nvPr/>
        </p:nvSpPr>
        <p:spPr>
          <a:xfrm>
            <a:off x="6372225" y="3500438"/>
            <a:ext cx="152400" cy="1295400"/>
          </a:xfrm>
          <a:prstGeom prst="rightBrace">
            <a:avLst>
              <a:gd name="adj1" fmla="val 7075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35" name="Text Box 28"/>
          <p:cNvSpPr txBox="1"/>
          <p:nvPr/>
        </p:nvSpPr>
        <p:spPr>
          <a:xfrm>
            <a:off x="6516688" y="3933825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治国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36" name="AutoShape 29"/>
          <p:cNvSpPr/>
          <p:nvPr/>
        </p:nvSpPr>
        <p:spPr>
          <a:xfrm>
            <a:off x="3995738" y="4076700"/>
            <a:ext cx="1152525" cy="215900"/>
          </a:xfrm>
          <a:prstGeom prst="rightArrow">
            <a:avLst>
              <a:gd name="adj1" fmla="val 50000"/>
              <a:gd name="adj2" fmla="val 133406"/>
            </a:avLst>
          </a:prstGeom>
          <a:solidFill>
            <a:srgbClr val="FF66FF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37" name="Text Box 30"/>
          <p:cNvSpPr txBox="1"/>
          <p:nvPr/>
        </p:nvSpPr>
        <p:spPr>
          <a:xfrm>
            <a:off x="5364163" y="38608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楷体_GB2312" charset="-122"/>
                <a:ea typeface="楷体_GB2312" charset="-122"/>
              </a:rPr>
              <a:t>人和</a:t>
            </a:r>
            <a:endParaRPr lang="zh-CN" altLang="en-US" sz="2800" b="1" dirty="0">
              <a:solidFill>
                <a:srgbClr val="FF0066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7438" name="Text Box 31"/>
          <p:cNvSpPr txBox="1"/>
          <p:nvPr/>
        </p:nvSpPr>
        <p:spPr>
          <a:xfrm>
            <a:off x="-85725" y="4095750"/>
            <a:ext cx="12017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人和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7439" name="Text Box 32"/>
          <p:cNvSpPr txBox="1"/>
          <p:nvPr/>
        </p:nvSpPr>
        <p:spPr>
          <a:xfrm>
            <a:off x="7380288" y="2708275"/>
            <a:ext cx="1331912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得道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16415" name="Rectangle 2"/>
          <p:cNvSpPr txBox="1"/>
          <p:nvPr/>
        </p:nvSpPr>
        <p:spPr>
          <a:xfrm>
            <a:off x="428625" y="5715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板书设计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70" decel="100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770" decel="100000"/>
                                        <p:tgtEl>
                                          <p:spTgt spid="174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5" dur="77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77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70" decel="100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770" decel="100000"/>
                                        <p:tgtEl>
                                          <p:spTgt spid="174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6" dur="77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77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5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70" decel="100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770" decel="100000"/>
                                        <p:tgtEl>
                                          <p:spTgt spid="174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3" dur="77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5" dur="77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ldLvl="0" animBg="1"/>
      <p:bldP spid="17412" grpId="0"/>
      <p:bldP spid="17414" grpId="0"/>
      <p:bldP spid="17415" grpId="0"/>
      <p:bldP spid="17417" grpId="0"/>
      <p:bldP spid="17418" grpId="0" bldLvl="0" animBg="1"/>
      <p:bldP spid="17419" grpId="0"/>
      <p:bldP spid="17424" grpId="0"/>
      <p:bldP spid="17425" grpId="0"/>
      <p:bldP spid="17426" grpId="0" bldLvl="0" animBg="1"/>
      <p:bldP spid="17427" grpId="0"/>
      <p:bldP spid="17428" grpId="0" bldLvl="0" animBg="1"/>
      <p:bldP spid="17429" grpId="0"/>
      <p:bldP spid="17430" grpId="0"/>
      <p:bldP spid="17431" grpId="0"/>
      <p:bldP spid="17432" grpId="0" bldLvl="0" animBg="1"/>
      <p:bldP spid="17433" grpId="0"/>
      <p:bldP spid="17434" grpId="0" bldLvl="0" animBg="1"/>
      <p:bldP spid="17435" grpId="0"/>
      <p:bldP spid="17436" grpId="0" bldLvl="0" animBg="1"/>
      <p:bldP spid="17437" grpId="0"/>
      <p:bldP spid="17438" grpId="0"/>
      <p:bldP spid="174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955"/>
            <a:ext cx="8229600" cy="941705"/>
          </a:xfrm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1D41D5"/>
                </a:solidFill>
                <a:ea typeface="华文隶书" panose="02010800040101010101" pitchFamily="2" charset="-122"/>
              </a:rPr>
              <a:t>孟子名言</a:t>
            </a:r>
            <a:endParaRPr lang="zh-CN" altLang="en-US" b="1" dirty="0">
              <a:solidFill>
                <a:srgbClr val="1D41D5"/>
              </a:solidFill>
              <a:ea typeface="华文隶书" panose="02010800040101010101" pitchFamily="2" charset="-122"/>
            </a:endParaRP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68413"/>
            <a:ext cx="8229600" cy="5329237"/>
          </a:xfrm>
        </p:spPr>
        <p:txBody>
          <a:bodyPr vert="horz" wrap="square" lIns="91440" tIns="45720" rIns="91440" bIns="45720" anchor="t" anchorCtr="0"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不以规矩，不成方圆。 </a:t>
            </a:r>
            <a:endParaRPr lang="zh-CN" altLang="en-US" sz="28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不用圆规和曲尺，就不能正确地画出方形和圆形。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权，然后知轻重；度，然后知长短。 </a:t>
            </a:r>
            <a:endParaRPr lang="zh-CN" altLang="en-US" sz="28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称一称，才晓得轻重；量一量，才晓得长短。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人有不为也，而后可以有为。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人要有所不为，才能有所为。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虽有天下易生之物，一日暴之，十日寒之，未有能生者也。 </a:t>
            </a:r>
            <a:endParaRPr lang="zh-CN" altLang="en-US" sz="28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即使有一种最容易生长的植物，晒它一天，又冻它十天，没有能够再生长的。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/>
        </p:nvSpPr>
        <p:spPr>
          <a:xfrm>
            <a:off x="457200" y="59690"/>
            <a:ext cx="8229600" cy="9417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1D41D5"/>
                </a:solidFill>
                <a:ea typeface="华文隶书" panose="02010800040101010101" pitchFamily="2" charset="-122"/>
              </a:rPr>
              <a:t>孟子名言</a:t>
            </a:r>
            <a:endParaRPr lang="zh-CN" altLang="en-US" b="1" dirty="0">
              <a:solidFill>
                <a:srgbClr val="1D41D5"/>
              </a:solidFill>
              <a:ea typeface="华文隶书" panose="02010800040101010101" pitchFamily="2" charset="-122"/>
            </a:endParaRPr>
          </a:p>
        </p:txBody>
      </p:sp>
      <p:sp>
        <p:nvSpPr>
          <p:cNvPr id="17410" name="Rectangle 3"/>
          <p:cNvSpPr>
            <a:spLocks noGrp="1"/>
          </p:cNvSpPr>
          <p:nvPr/>
        </p:nvSpPr>
        <p:spPr>
          <a:xfrm>
            <a:off x="457200" y="909638"/>
            <a:ext cx="8229600" cy="53292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5.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 仰不愧于天，俯不怍于人。</a:t>
            </a:r>
            <a:endParaRPr lang="zh-CN" altLang="en-US" sz="28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】抬起头无愧于天，低下头无愧于人。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6.穷则独善其身，达则兼济天下。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】不得志的时候要洁身自好爱惜自己，提高自身修养；得志的时候就要施展自己的抱负以天下苍生为念。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7.尽信书不如无书。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完全相信书上说的，就成了教条主义了，那还不如没有书的好。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8.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老吾老，以及人之老，幼吾幼，以及人之幼。</a:t>
            </a:r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charset="-122"/>
                <a:ea typeface="楷体_GB2312" charset="-122"/>
              </a:rPr>
              <a:t>【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译文</a:t>
            </a:r>
            <a:r>
              <a:rPr lang="en-US" altLang="zh-CN" sz="2800" b="1" dirty="0">
                <a:latin typeface="楷体_GB2312" charset="-122"/>
                <a:ea typeface="楷体_GB2312" charset="-122"/>
              </a:rPr>
              <a:t>】</a:t>
            </a:r>
            <a:r>
              <a:rPr lang="zh-CN" altLang="en-US" sz="2800" dirty="0"/>
              <a:t>在赡养孝敬自己的长辈时不应忘记其他与自己没有亲缘关系的老人。在抚养教育自己的小辈时不应忘记其他与自己没有血缘关系的小孩。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3" name="Object 2"/>
          <p:cNvGraphicFramePr/>
          <p:nvPr/>
        </p:nvGraphicFramePr>
        <p:xfrm>
          <a:off x="109538" y="328613"/>
          <a:ext cx="8839200" cy="542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8860790" imgH="5440680" progId="Word.Document.8">
                  <p:embed/>
                </p:oleObj>
              </mc:Choice>
              <mc:Fallback>
                <p:oleObj name="" r:id="rId1" imgW="8860790" imgH="5440680" progId="Word.Document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538" y="328613"/>
                        <a:ext cx="8839200" cy="5426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4851" name="Object 3"/>
          <p:cNvGraphicFramePr/>
          <p:nvPr/>
        </p:nvGraphicFramePr>
        <p:xfrm>
          <a:off x="142875" y="5694363"/>
          <a:ext cx="88582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8858885" imgH="544195" progId="Word.Document.8">
                  <p:embed/>
                </p:oleObj>
              </mc:Choice>
              <mc:Fallback>
                <p:oleObj name="" r:id="rId3" imgW="8858885" imgH="544195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5" y="5694363"/>
                        <a:ext cx="8858250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4852" name="Rectangle 4"/>
          <p:cNvSpPr/>
          <p:nvPr/>
        </p:nvSpPr>
        <p:spPr>
          <a:xfrm>
            <a:off x="7164388" y="347663"/>
            <a:ext cx="455612" cy="42703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en-US" altLang="zh-CN" sz="2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692150"/>
            <a:ext cx="1990725" cy="5143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458" name="Object 4"/>
          <p:cNvGraphicFramePr/>
          <p:nvPr/>
        </p:nvGraphicFramePr>
        <p:xfrm>
          <a:off x="146050" y="1279525"/>
          <a:ext cx="8839200" cy="473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2" imgW="8869680" imgH="4750435" progId="Word.Document.8">
                  <p:embed/>
                </p:oleObj>
              </mc:Choice>
              <mc:Fallback>
                <p:oleObj name="" r:id="rId2" imgW="8869680" imgH="4750435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050" y="1279525"/>
                        <a:ext cx="8839200" cy="473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"/>
          <p:cNvSpPr txBox="1"/>
          <p:nvPr/>
        </p:nvSpPr>
        <p:spPr>
          <a:xfrm>
            <a:off x="11113" y="2235200"/>
            <a:ext cx="4989512" cy="1014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b="1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《孟子》三章</a:t>
            </a:r>
            <a:endParaRPr lang="zh-CN" altLang="en-US" sz="6000" b="1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1" name="Object 2"/>
          <p:cNvGraphicFramePr/>
          <p:nvPr/>
        </p:nvGraphicFramePr>
        <p:xfrm>
          <a:off x="146050" y="1268413"/>
          <a:ext cx="8839200" cy="354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8869680" imgH="3561715" progId="Word.Document.8">
                  <p:embed/>
                </p:oleObj>
              </mc:Choice>
              <mc:Fallback>
                <p:oleObj name="" r:id="rId1" imgW="8869680" imgH="3561715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6050" y="1268413"/>
                        <a:ext cx="8839200" cy="354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5" name="Object 2"/>
          <p:cNvGraphicFramePr/>
          <p:nvPr/>
        </p:nvGraphicFramePr>
        <p:xfrm>
          <a:off x="142875" y="1484313"/>
          <a:ext cx="8858250" cy="296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869680" imgH="2971800" progId="Word.Document.8">
                  <p:embed/>
                </p:oleObj>
              </mc:Choice>
              <mc:Fallback>
                <p:oleObj name="" r:id="rId1" imgW="8869680" imgH="297180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875" y="1484313"/>
                        <a:ext cx="8858250" cy="2960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4307" name="Rectangle 3"/>
          <p:cNvSpPr/>
          <p:nvPr/>
        </p:nvSpPr>
        <p:spPr>
          <a:xfrm>
            <a:off x="4067175" y="1957388"/>
            <a:ext cx="898525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放弃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4308" name="Rectangle 4"/>
          <p:cNvSpPr/>
          <p:nvPr/>
        </p:nvSpPr>
        <p:spPr>
          <a:xfrm>
            <a:off x="4211638" y="2535238"/>
            <a:ext cx="19113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同“叛”，背叛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4309" name="Rectangle 5"/>
          <p:cNvSpPr/>
          <p:nvPr/>
        </p:nvSpPr>
        <p:spPr>
          <a:xfrm>
            <a:off x="4000500" y="3230563"/>
            <a:ext cx="1782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同“返”，返回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4310" name="Rectangle 6"/>
          <p:cNvSpPr/>
          <p:nvPr/>
        </p:nvSpPr>
        <p:spPr>
          <a:xfrm>
            <a:off x="3995738" y="3833813"/>
            <a:ext cx="10969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于是、就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4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7" grpId="0"/>
      <p:bldP spid="354308" grpId="0"/>
      <p:bldP spid="354309" grpId="0"/>
      <p:bldP spid="3543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29" name="Object 2"/>
          <p:cNvGraphicFramePr/>
          <p:nvPr/>
        </p:nvGraphicFramePr>
        <p:xfrm>
          <a:off x="142875" y="1557338"/>
          <a:ext cx="88582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8858885" imgH="1185545" progId="Word.Document.8">
                  <p:embed/>
                </p:oleObj>
              </mc:Choice>
              <mc:Fallback>
                <p:oleObj name="" r:id="rId1" imgW="8858885" imgH="118554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875" y="1557338"/>
                        <a:ext cx="8858250" cy="118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83" name="Object 3"/>
          <p:cNvGraphicFramePr/>
          <p:nvPr/>
        </p:nvGraphicFramePr>
        <p:xfrm>
          <a:off x="142875" y="2708275"/>
          <a:ext cx="88582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8858885" imgH="1185545" progId="Word.Document.8">
                  <p:embed/>
                </p:oleObj>
              </mc:Choice>
              <mc:Fallback>
                <p:oleObj name="" r:id="rId3" imgW="8858885" imgH="1185545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5" y="2708275"/>
                        <a:ext cx="8858250" cy="118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4"/>
          <p:cNvGraphicFramePr/>
          <p:nvPr/>
        </p:nvGraphicFramePr>
        <p:xfrm>
          <a:off x="142875" y="3844925"/>
          <a:ext cx="885825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8858885" imgH="593090" progId="Word.Document.8">
                  <p:embed/>
                </p:oleObj>
              </mc:Choice>
              <mc:Fallback>
                <p:oleObj name="" r:id="rId5" imgW="8858885" imgH="593090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875" y="3844925"/>
                        <a:ext cx="8858250" cy="592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85" name="Object 5"/>
          <p:cNvGraphicFramePr/>
          <p:nvPr/>
        </p:nvGraphicFramePr>
        <p:xfrm>
          <a:off x="142875" y="4405313"/>
          <a:ext cx="88582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7" imgW="8869680" imgH="1188720" progId="Word.Document.8">
                  <p:embed/>
                </p:oleObj>
              </mc:Choice>
              <mc:Fallback>
                <p:oleObj name="" r:id="rId7" imgW="8869680" imgH="118872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875" y="4405313"/>
                        <a:ext cx="8858250" cy="118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3" name="Object 2"/>
          <p:cNvGraphicFramePr/>
          <p:nvPr/>
        </p:nvGraphicFramePr>
        <p:xfrm>
          <a:off x="142875" y="1844675"/>
          <a:ext cx="88582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858885" imgH="1185545" progId="Word.Document.8">
                  <p:embed/>
                </p:oleObj>
              </mc:Choice>
              <mc:Fallback>
                <p:oleObj name="" r:id="rId1" imgW="8858885" imgH="1185545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875" y="1844675"/>
                        <a:ext cx="8858250" cy="118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2259" name="Rectangle 3"/>
          <p:cNvSpPr/>
          <p:nvPr/>
        </p:nvSpPr>
        <p:spPr>
          <a:xfrm>
            <a:off x="2916238" y="1771650"/>
            <a:ext cx="60848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阿人父率子，兄率弟，以私兵战，遂败魏师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77" name="Object 2"/>
          <p:cNvGraphicFramePr/>
          <p:nvPr/>
        </p:nvGraphicFramePr>
        <p:xfrm>
          <a:off x="142875" y="1557338"/>
          <a:ext cx="88582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8858885" imgH="593090" progId="Word.Document.8">
                  <p:embed/>
                </p:oleObj>
              </mc:Choice>
              <mc:Fallback>
                <p:oleObj name="" r:id="rId1" imgW="8858885" imgH="593090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875" y="1557338"/>
                        <a:ext cx="8858250" cy="592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1235" name="Object 3"/>
          <p:cNvGraphicFramePr/>
          <p:nvPr/>
        </p:nvGraphicFramePr>
        <p:xfrm>
          <a:off x="142875" y="2133600"/>
          <a:ext cx="8858250" cy="177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8858885" imgH="1778635" progId="Word.Document.8">
                  <p:embed/>
                </p:oleObj>
              </mc:Choice>
              <mc:Fallback>
                <p:oleObj name="" r:id="rId3" imgW="8858885" imgH="1778635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5" y="2133600"/>
                        <a:ext cx="8858250" cy="1776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1" name="Object 2"/>
          <p:cNvGraphicFramePr/>
          <p:nvPr/>
        </p:nvGraphicFramePr>
        <p:xfrm>
          <a:off x="146050" y="828675"/>
          <a:ext cx="8839200" cy="531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8869680" imgH="5340350" progId="Word.Document.8">
                  <p:embed/>
                </p:oleObj>
              </mc:Choice>
              <mc:Fallback>
                <p:oleObj name="" r:id="rId1" imgW="8869680" imgH="5340350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6050" y="828675"/>
                        <a:ext cx="8839200" cy="5316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4568825" y="307975"/>
            <a:ext cx="3455988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000" b="1" dirty="0">
                <a:solidFill>
                  <a:srgbClr val="FF0066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作者知多少</a:t>
            </a:r>
            <a:endParaRPr lang="zh-CN" altLang="en-US" sz="4000" b="1" dirty="0">
              <a:solidFill>
                <a:srgbClr val="FF0066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4211638" y="1196975"/>
            <a:ext cx="4670425" cy="5692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方正行楷繁体" pitchFamily="1" charset="-122"/>
                <a:ea typeface="方正行楷繁体" pitchFamily="1" charset="-122"/>
              </a:rPr>
              <a:t>    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孟子（前</a:t>
            </a:r>
            <a:r>
              <a:rPr lang="en-US" altLang="zh-CN" sz="2800" b="1" dirty="0">
                <a:latin typeface="方正行楷繁体" pitchFamily="1" charset="-122"/>
                <a:ea typeface="方正行楷繁体" pitchFamily="1" charset="-122"/>
              </a:rPr>
              <a:t>372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年－前</a:t>
            </a:r>
            <a:r>
              <a:rPr lang="en-US" altLang="zh-CN" sz="2800" b="1" dirty="0">
                <a:latin typeface="方正行楷繁体" pitchFamily="1" charset="-122"/>
                <a:ea typeface="方正行楷繁体" pitchFamily="1" charset="-122"/>
              </a:rPr>
              <a:t>289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年），名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轲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，字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子舆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。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战国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时期邹国人。中国古代著名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思想家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、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教育家，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战国时期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儒家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代表人物。著有</a:t>
            </a:r>
            <a:r>
              <a:rPr lang="en-US" altLang="zh-CN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《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孟子</a:t>
            </a:r>
            <a:r>
              <a:rPr lang="en-US" altLang="zh-CN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》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一书。孟子继承并发扬了孔子的思想，成为仅次于孔子的一代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儒家宗师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，有“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亚圣”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之称，与孔子合称为</a:t>
            </a:r>
            <a:r>
              <a:rPr lang="zh-CN" altLang="en-US" sz="2800" b="1" dirty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“孔孟”</a:t>
            </a:r>
            <a:r>
              <a:rPr lang="zh-CN" altLang="en-US" sz="2800" b="1" dirty="0">
                <a:latin typeface="方正行楷繁体" pitchFamily="1" charset="-122"/>
                <a:ea typeface="方正行楷繁体" pitchFamily="1" charset="-122"/>
              </a:rPr>
              <a:t>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其文章气势充沛、逻辑严密、语言流畅、论事论理雄辩有力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方正行楷繁体" pitchFamily="1" charset="-122"/>
              <a:ea typeface="方正行楷繁体" pitchFamily="1" charset="-122"/>
            </a:endParaRPr>
          </a:p>
        </p:txBody>
      </p:sp>
      <p:pic>
        <p:nvPicPr>
          <p:cNvPr id="15364" name="图片 15363" descr="0130000020270112321195330738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692150"/>
            <a:ext cx="3581400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日期占位符 1"/>
          <p:cNvSpPr txBox="1">
            <a:spLocks noGrp="1" noChangeArrowheads="1"/>
          </p:cNvSpPr>
          <p:nvPr>
            <p:ph type="dt" sz="half" idx="10"/>
          </p:nvPr>
        </p:nvSpPr>
        <p:spPr bwMode="auto">
          <a:ln>
            <a:miter lim="800000"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fld id="{9A96927D-731B-4D26-A470-0A476DDB8575}" type="datetime1">
              <a:rPr kumimoji="0" lang="zh-CN" altLang="en-US" sz="1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buClr>
                <a:schemeClr val="bg1"/>
              </a:buClr>
            </a:pPr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 Box 2"/>
          <p:cNvSpPr txBox="1"/>
          <p:nvPr/>
        </p:nvSpPr>
        <p:spPr>
          <a:xfrm>
            <a:off x="755650" y="620713"/>
            <a:ext cx="2222500" cy="70167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作品简介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2" name="Picture 4" descr="孟子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57338"/>
            <a:ext cx="2808288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5"/>
          <p:cNvSpPr txBox="1"/>
          <p:nvPr/>
        </p:nvSpPr>
        <p:spPr>
          <a:xfrm>
            <a:off x="3059113" y="620713"/>
            <a:ext cx="5545138" cy="5508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孟子</a:t>
            </a:r>
            <a:r>
              <a:rPr kumimoji="0" lang="en-US" altLang="zh-CN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是记载孟子及其学生言行的一部书，也是儒家重要经典之一。  南宋朱熹将</a:t>
            </a:r>
            <a:r>
              <a:rPr kumimoji="0" lang="zh-CN" altLang="en-US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《大学》《中庸》《论语》《孟子》并称为</a:t>
            </a:r>
            <a:r>
              <a:rPr kumimoji="0" lang="en-US" altLang="zh-CN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四书</a:t>
            </a:r>
            <a:r>
              <a:rPr kumimoji="0" lang="en-US" altLang="zh-CN" sz="3200" b="1" kern="1200" cap="none" spc="0" normalizeH="0" baseline="0" noProof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1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3200" b="1" kern="1200" cap="none" spc="0" normalizeH="0" baseline="0" noProof="1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孟子</a:t>
            </a:r>
            <a:r>
              <a:rPr kumimoji="0" lang="en-US" altLang="zh-CN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是以</a:t>
            </a:r>
            <a:r>
              <a:rPr kumimoji="0" lang="zh-CN" altLang="en-US" sz="3200" b="1" u="sng" kern="1200" cap="none" spc="0" normalizeH="0" baseline="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记言</a:t>
            </a: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为主的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语录体散文</a:t>
            </a: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，其中有许多长篇大论，气势磅礴，议论尖锐、机智而雄辩，对后世的散文写作产生了深刻的影响。 </a:t>
            </a:r>
            <a:endParaRPr kumimoji="0" lang="zh-CN" altLang="en-US" sz="3200" b="1" kern="1200" cap="none" spc="0" normalizeH="0" baseline="0" noProof="1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 txBox="1"/>
          <p:nvPr/>
        </p:nvSpPr>
        <p:spPr>
          <a:xfrm>
            <a:off x="1793558" y="3048953"/>
            <a:ext cx="5759450" cy="760412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b" anchorCtr="0"/>
          <a:p>
            <a:pPr>
              <a:lnSpc>
                <a:spcPct val="90000"/>
              </a:lnSpc>
              <a:buSzTx/>
            </a:pPr>
            <a:r>
              <a:rPr lang="zh-CN" altLang="en-US" sz="4800" b="1" dirty="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得道多助，失道寡助</a:t>
            </a:r>
            <a:endParaRPr lang="zh-CN" altLang="en-US" sz="4800" b="1" dirty="0">
              <a:solidFill>
                <a:srgbClr val="40404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2"/>
          <p:cNvSpPr txBox="1"/>
          <p:nvPr/>
        </p:nvSpPr>
        <p:spPr>
          <a:xfrm>
            <a:off x="2568575" y="298450"/>
            <a:ext cx="6076950" cy="7016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下列加线字的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读音</a:t>
            </a: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你能读准吗？</a:t>
            </a:r>
            <a:endParaRPr lang="zh-CN" altLang="en-US" sz="32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7170" name="Text Box 3"/>
          <p:cNvSpPr txBox="1"/>
          <p:nvPr/>
        </p:nvSpPr>
        <p:spPr>
          <a:xfrm>
            <a:off x="2681288" y="1125538"/>
            <a:ext cx="8748712" cy="2060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、七里之</a:t>
            </a:r>
            <a:r>
              <a:rPr lang="zh-CN" altLang="en-US" sz="3200" u="sng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郭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、米</a:t>
            </a:r>
            <a:r>
              <a:rPr lang="zh-CN" altLang="en-US" sz="3200" u="sng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粟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非不多也 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3200" u="sng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域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民不以封疆之界  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、亲戚</a:t>
            </a:r>
            <a:r>
              <a:rPr lang="zh-CN" altLang="en-US" sz="3200" u="sng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畔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之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5016500" y="1125538"/>
            <a:ext cx="8382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guō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Rectangle 5"/>
          <p:cNvSpPr/>
          <p:nvPr/>
        </p:nvSpPr>
        <p:spPr>
          <a:xfrm>
            <a:off x="5808663" y="1628775"/>
            <a:ext cx="6127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sù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8" name="Rectangle 6"/>
          <p:cNvSpPr/>
          <p:nvPr/>
        </p:nvSpPr>
        <p:spPr>
          <a:xfrm>
            <a:off x="6600825" y="2133600"/>
            <a:ext cx="5889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yù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Rectangle 7"/>
          <p:cNvSpPr/>
          <p:nvPr/>
        </p:nvSpPr>
        <p:spPr>
          <a:xfrm>
            <a:off x="5016500" y="2565400"/>
            <a:ext cx="7699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pàn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Text Box 8"/>
          <p:cNvSpPr txBox="1"/>
          <p:nvPr/>
        </p:nvSpPr>
        <p:spPr>
          <a:xfrm>
            <a:off x="2640013" y="3249613"/>
            <a:ext cx="5670550" cy="7016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你能读准下列句子的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节奏</a:t>
            </a: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吗？</a:t>
            </a:r>
            <a:endParaRPr lang="zh-CN" altLang="en-US" sz="32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7176" name="Rectangle 9"/>
          <p:cNvSpPr/>
          <p:nvPr/>
        </p:nvSpPr>
        <p:spPr>
          <a:xfrm>
            <a:off x="2497138" y="4149725"/>
            <a:ext cx="43259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、环 而 攻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之 而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不 胜 。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7" name="Rectangle 10"/>
          <p:cNvSpPr/>
          <p:nvPr/>
        </p:nvSpPr>
        <p:spPr>
          <a:xfrm>
            <a:off x="2568575" y="4724400"/>
            <a:ext cx="5340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、域 民 不 以 封 疆 之 界 。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8" name="Rectangle 11"/>
          <p:cNvSpPr/>
          <p:nvPr/>
        </p:nvSpPr>
        <p:spPr>
          <a:xfrm>
            <a:off x="2568575" y="530066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、城 非 不 高 也 。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9" name="Rectangle 12"/>
          <p:cNvSpPr/>
          <p:nvPr/>
        </p:nvSpPr>
        <p:spPr>
          <a:xfrm>
            <a:off x="2609850" y="5876925"/>
            <a:ext cx="6762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、故 君 子 有 不 战 ，战 必 胜 矣 。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4008438" y="4652963"/>
            <a:ext cx="3889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3505200" y="5229225"/>
            <a:ext cx="3889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6700838" y="5876925"/>
            <a:ext cx="3889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8" name="Text Box 16"/>
          <p:cNvSpPr txBox="1"/>
          <p:nvPr/>
        </p:nvSpPr>
        <p:spPr>
          <a:xfrm>
            <a:off x="3505200" y="5805488"/>
            <a:ext cx="3889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9" name="Text Box 17"/>
          <p:cNvSpPr txBox="1"/>
          <p:nvPr/>
        </p:nvSpPr>
        <p:spPr>
          <a:xfrm>
            <a:off x="4770438" y="4144963"/>
            <a:ext cx="3889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85" name="图示 20"/>
          <p:cNvPicPr/>
          <p:nvPr/>
        </p:nvPicPr>
        <p:blipFill>
          <a:blip r:embed="rId1"/>
          <a:stretch>
            <a:fillRect/>
          </a:stretch>
        </p:blipFill>
        <p:spPr>
          <a:xfrm>
            <a:off x="195263" y="1566863"/>
            <a:ext cx="749300" cy="318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5" grpId="0"/>
      <p:bldP spid="8206" grpId="0"/>
      <p:bldP spid="8207" grpId="0"/>
      <p:bldP spid="8208" grpId="0"/>
      <p:bldP spid="82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2"/>
          <p:cNvSpPr txBox="1"/>
          <p:nvPr/>
        </p:nvSpPr>
        <p:spPr>
          <a:xfrm>
            <a:off x="447675" y="4762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en-US" sz="2400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Text Box 3"/>
          <p:cNvSpPr txBox="1"/>
          <p:nvPr/>
        </p:nvSpPr>
        <p:spPr>
          <a:xfrm>
            <a:off x="107950" y="0"/>
            <a:ext cx="9144000" cy="7477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天时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不如地利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地利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不如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人和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三里之城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七里之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郭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而攻之而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不胜。夫环而攻之，必有得天时者矣；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然而不胜者，是天时不如地利也。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0" y="908050"/>
            <a:ext cx="3924300" cy="11160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指天然的时运，自然形成的时机、机会；一说天气和时令。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4211638" y="836613"/>
            <a:ext cx="2179637" cy="434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地理优势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6227763" y="836613"/>
            <a:ext cx="2736850" cy="779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众人的团结一致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250825" y="2997200"/>
            <a:ext cx="3492500" cy="1468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周围三里（那样小）的内城。三里，这里指面积，方圆三里。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4859338" y="3141663"/>
            <a:ext cx="2179637" cy="434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外城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6084888" y="3141663"/>
            <a:ext cx="2179637" cy="433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围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pic>
        <p:nvPicPr>
          <p:cNvPr id="8201" name="图示 13"/>
          <p:cNvPicPr/>
          <p:nvPr/>
        </p:nvPicPr>
        <p:blipFill>
          <a:blip r:embed="rId1"/>
          <a:stretch>
            <a:fillRect/>
          </a:stretch>
        </p:blipFill>
        <p:spPr>
          <a:xfrm>
            <a:off x="6711950" y="5900738"/>
            <a:ext cx="2938463" cy="77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179388" y="188913"/>
            <a:ext cx="8964612" cy="562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城非不高也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池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非不深也，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兵革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非不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坚利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也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米粟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非不多也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委而去之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是地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利不如人和也。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3635375" y="1125538"/>
            <a:ext cx="1531938" cy="433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护城河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011863" y="1052513"/>
            <a:ext cx="3132137" cy="779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泛指武器装备。兵，兵器。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179388" y="3213100"/>
            <a:ext cx="2541587" cy="434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指装备精良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4932363" y="3213100"/>
            <a:ext cx="3455987" cy="1166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意思是弃城而逃。</a:t>
            </a:r>
            <a:r>
              <a:rPr lang="zh-CN" altLang="en-US" sz="3600" b="1" i="1" u="sng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委</a:t>
            </a: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，放弃。</a:t>
            </a:r>
            <a:r>
              <a:rPr lang="zh-CN" altLang="en-US" sz="3600" b="1" i="1" u="sng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去</a:t>
            </a: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，离开。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2484438" y="3213100"/>
            <a:ext cx="1943100" cy="434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32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泛指粮食</a:t>
            </a:r>
            <a:endParaRPr lang="zh-CN" altLang="en-US" sz="32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grpSp>
        <p:nvGrpSpPr>
          <p:cNvPr id="9223" name="组合 9"/>
          <p:cNvGrpSpPr/>
          <p:nvPr/>
        </p:nvGrpSpPr>
        <p:grpSpPr>
          <a:xfrm>
            <a:off x="6357938" y="5715000"/>
            <a:ext cx="1928812" cy="654050"/>
            <a:chOff x="0" y="0"/>
            <a:chExt cx="1928782" cy="653576"/>
          </a:xfrm>
        </p:grpSpPr>
        <p:sp>
          <p:nvSpPr>
            <p:cNvPr id="9224" name="圆角矩形 10"/>
            <p:cNvSpPr/>
            <p:nvPr/>
          </p:nvSpPr>
          <p:spPr>
            <a:xfrm>
              <a:off x="0" y="0"/>
              <a:ext cx="1928782" cy="653576"/>
            </a:xfrm>
            <a:prstGeom prst="roundRect">
              <a:avLst>
                <a:gd name="adj" fmla="val 10000"/>
              </a:avLst>
            </a:prstGeom>
            <a:solidFill>
              <a:srgbClr val="333399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5" name="圆角矩形 4"/>
            <p:cNvSpPr/>
            <p:nvPr/>
          </p:nvSpPr>
          <p:spPr>
            <a:xfrm>
              <a:off x="19143" y="19143"/>
              <a:ext cx="1890496" cy="61529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0960" tIns="40640" rIns="60960" bIns="40640" anchor="ctr" anchorCtr="0"/>
            <a:p>
              <a:pPr algn="ctr" defTabSz="14224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32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疏通文意</a:t>
              </a:r>
              <a:endParaRPr lang="zh-CN" altLang="en-US" sz="32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/>
          <p:nvPr/>
        </p:nvSpPr>
        <p:spPr>
          <a:xfrm>
            <a:off x="250825" y="0"/>
            <a:ext cx="8642350" cy="6184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   故曰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域民不以封疆之界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固国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不以山溪之险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威天下不以兵革之利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得道者多助，失道者寡助。寡助之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亲戚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畔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多助之至，天下顺之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以天下之所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攻亲戚之所畔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故君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子有不战，战必胜矣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0" y="548005"/>
            <a:ext cx="9144000" cy="6502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使人民定居下来而不迁到别的地方去，不能靠划定的边疆的界限。域，界限，这里是限制，作动词。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0" y="1772285"/>
            <a:ext cx="488188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巩固国防不能靠山河的险要。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4716780" y="1772285"/>
            <a:ext cx="465518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威慑天下不能靠武力的强大。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50825" y="3932555"/>
            <a:ext cx="1368425" cy="370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极点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835150" y="3932555"/>
            <a:ext cx="345821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同“叛”，背叛。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2073275" y="5002213"/>
            <a:ext cx="2808288" cy="370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归顺，服从。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95288" y="6083300"/>
            <a:ext cx="6767512" cy="6502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70000"/>
              </a:lnSpc>
            </a:pP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所以君子不战则已，战就一定胜利。君子，指上文所说的“得道者</a:t>
            </a:r>
            <a:r>
              <a:rPr lang="zh-CN" altLang="en-US" sz="2600" b="1" dirty="0">
                <a:solidFill>
                  <a:srgbClr val="1D41D5"/>
                </a:solidFill>
                <a:latin typeface="Times New Roman" panose="02020603050405020304" pitchFamily="18" charset="0"/>
                <a:ea typeface="楷体_GB2312" charset="-122"/>
              </a:rPr>
              <a:t>”</a:t>
            </a:r>
            <a:r>
              <a:rPr lang="zh-CN" altLang="en-US" sz="2600" b="1" dirty="0">
                <a:solidFill>
                  <a:srgbClr val="1D41D5"/>
                </a:solidFill>
                <a:latin typeface="楷体_GB2312" charset="-122"/>
                <a:ea typeface="楷体_GB2312" charset="-122"/>
              </a:rPr>
              <a:t>。</a:t>
            </a:r>
            <a:endParaRPr lang="zh-CN" altLang="en-US" sz="2600" b="1" dirty="0">
              <a:solidFill>
                <a:srgbClr val="1D41D5"/>
              </a:solidFill>
              <a:latin typeface="楷体_GB2312" charset="-122"/>
              <a:ea typeface="楷体_GB2312" charset="-122"/>
            </a:endParaRPr>
          </a:p>
        </p:txBody>
      </p:sp>
      <p:pic>
        <p:nvPicPr>
          <p:cNvPr id="10249" name="图示 12"/>
          <p:cNvPicPr/>
          <p:nvPr/>
        </p:nvPicPr>
        <p:blipFill>
          <a:blip r:embed="rId1"/>
          <a:stretch>
            <a:fillRect/>
          </a:stretch>
        </p:blipFill>
        <p:spPr>
          <a:xfrm>
            <a:off x="6711950" y="5900738"/>
            <a:ext cx="2938463" cy="77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</p:bldLst>
  </p:timing>
</p:sld>
</file>

<file path=ppt/tags/tag1.xml><?xml version="1.0" encoding="utf-8"?>
<p:tagLst xmlns:p="http://schemas.openxmlformats.org/presentationml/2006/main">
  <p:tag name="KSO_WM_TEMPLATE_CATEGORY" val="basetag"/>
  <p:tag name="KSO_WM_TEMPLATE_INDEX" val="20164524"/>
</p:tagLst>
</file>

<file path=ppt/tags/tag2.xml><?xml version="1.0" encoding="utf-8"?>
<p:tagLst xmlns:p="http://schemas.openxmlformats.org/presentationml/2006/main">
  <p:tag name="KSO_WM_TEMPLATE_CATEGORY" val="basetag"/>
  <p:tag name="KSO_WM_TEMPLATE_INDEX" val="20164524"/>
  <p:tag name="KSO_WM_TAG_VERSION" val="1.0"/>
  <p:tag name="KSO_WM_SLIDE_ID" val="basetag20164524_1"/>
  <p:tag name="KSO_WM_SLIDE_INDEX" val="1"/>
  <p:tag name="KSO_WM_SLIDE_ITEM_CNT" val="0"/>
  <p:tag name="KSO_WM_SLIDE_TYPE" val="title"/>
  <p:tag name="KSO_WM_TEMPLATE_THUMBS_INDEX" val="1、3、5、6、7、9、11、13、15、16、19、20、27、30、35"/>
  <p:tag name="KSO_WM_BEAUTIFY_FLAG" val="#wm#"/>
</p:tagLst>
</file>

<file path=ppt/tags/tag3.xml><?xml version="1.0" encoding="utf-8"?>
<p:tagLst xmlns:p="http://schemas.openxmlformats.org/presentationml/2006/main">
  <p:tag name="KSO_WM_TEMPLATE_CATEGORY" val="basetag"/>
  <p:tag name="KSO_WM_TEMPLATE_INDEX" val="20164524"/>
</p:tagLst>
</file>

<file path=ppt/tags/tag4.xml><?xml version="1.0" encoding="utf-8"?>
<p:tagLst xmlns:p="http://schemas.openxmlformats.org/presentationml/2006/main">
  <p:tag name="KSO_WM_TEMPLATE_CATEGORY" val="basetag"/>
  <p:tag name="KSO_WM_TEMPLATE_INDEX" val="20164524"/>
  <p:tag name="KSO_WM_TAG_VERSION" val="1.0"/>
  <p:tag name="KSO_WM_SLIDE_ID" val="basetag20164524_7"/>
  <p:tag name="KSO_WM_SLIDE_INDEX" val="7"/>
  <p:tag name="KSO_WM_SLIDE_ITEM_CNT" val="0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2159</Words>
  <Application>WPS 演示</Application>
  <PresentationFormat/>
  <Paragraphs>234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25</vt:i4>
      </vt:variant>
    </vt:vector>
  </HeadingPairs>
  <TitlesOfParts>
    <vt:vector size="55" baseType="lpstr">
      <vt:lpstr>Arial</vt:lpstr>
      <vt:lpstr>宋体</vt:lpstr>
      <vt:lpstr>Wingdings</vt:lpstr>
      <vt:lpstr>黑体</vt:lpstr>
      <vt:lpstr>微软雅黑</vt:lpstr>
      <vt:lpstr>隶书</vt:lpstr>
      <vt:lpstr>幼圆</vt:lpstr>
      <vt:lpstr>Comic Sans MS</vt:lpstr>
      <vt:lpstr>方正行楷繁体</vt:lpstr>
      <vt:lpstr>Times New Roman</vt:lpstr>
      <vt:lpstr>华文隶书</vt:lpstr>
      <vt:lpstr>楷体_GB2312</vt:lpstr>
      <vt:lpstr>新宋体</vt:lpstr>
      <vt:lpstr>华文新魏</vt:lpstr>
      <vt:lpstr>Arial Unicode MS</vt:lpstr>
      <vt:lpstr>Calibri</vt:lpstr>
      <vt:lpstr>默认设计模板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文本探究</vt:lpstr>
      <vt:lpstr>文本探究</vt:lpstr>
      <vt:lpstr>文本探究</vt:lpstr>
      <vt:lpstr>文本探究</vt:lpstr>
      <vt:lpstr>文本探究</vt:lpstr>
      <vt:lpstr>PowerPoint 演示文稿</vt:lpstr>
      <vt:lpstr>孟子名言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8</cp:revision>
  <dcterms:created xsi:type="dcterms:W3CDTF">2019-12-02T07:44:00Z</dcterms:created>
  <dcterms:modified xsi:type="dcterms:W3CDTF">2021-12-02T23:56:15Z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  <property fmtid="{D5CDD505-2E9C-101B-9397-08002B2CF9AE}" pid="3" name="ICV">
    <vt:lpwstr>97B322934AEB474BB1E24E047A28E378</vt:lpwstr>
  </property>
</Properties>
</file>