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EA44F-A1BD-4A9C-869C-E9D3EE2D7E3F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14450-A7FC-49B4-94F1-5E89B86423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14450-A7FC-49B4-94F1-5E89B864230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233285-9222-4F73-9D8E-C765DA6049F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EDC7DC8-E72F-46B6-8DB8-732C9922C2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5786" y="1714489"/>
            <a:ext cx="8124852" cy="2000264"/>
          </a:xfrm>
        </p:spPr>
        <p:txBody>
          <a:bodyPr>
            <a:normAutofit/>
          </a:bodyPr>
          <a:lstStyle/>
          <a:p>
            <a:r>
              <a:rPr lang="zh-CN" altLang="en-US" sz="6600" b="1" i="1" dirty="0" smtClean="0">
                <a:solidFill>
                  <a:srgbClr val="C00000"/>
                </a:solidFill>
                <a:latin typeface="Utsaah" pitchFamily="34" charset="0"/>
                <a:cs typeface="Utsaah" pitchFamily="34" charset="0"/>
              </a:rPr>
              <a:t>议论文审题与构思</a:t>
            </a:r>
            <a:endParaRPr lang="zh-CN" altLang="en-US" sz="6600" b="1" i="1" dirty="0">
              <a:solidFill>
                <a:srgbClr val="C00000"/>
              </a:solidFill>
              <a:latin typeface="Utsaah" pitchFamily="34" charset="0"/>
              <a:cs typeface="Utsaah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572264" y="3929066"/>
            <a:ext cx="1571636" cy="914400"/>
          </a:xfrm>
        </p:spPr>
        <p:txBody>
          <a:bodyPr>
            <a:normAutofit/>
          </a:bodyPr>
          <a:lstStyle/>
          <a:p>
            <a:pPr algn="r"/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竺小华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634442" cy="500066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分析示例：</a:t>
            </a:r>
            <a:r>
              <a:rPr lang="zh-CN" altLang="en-US" b="1" dirty="0" smtClean="0"/>
              <a:t/>
            </a:r>
            <a:br>
              <a:rPr lang="zh-CN" altLang="en-US" b="1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542928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角</a:t>
            </a:r>
            <a:r>
              <a:rPr lang="zh-CN" altLang="en-US" b="1" dirty="0" smtClean="0"/>
              <a:t>度一</a:t>
            </a:r>
            <a:r>
              <a:rPr lang="en-US" altLang="zh-CN" b="1" dirty="0" smtClean="0"/>
              <a:t>.</a:t>
            </a:r>
          </a:p>
          <a:p>
            <a:pPr>
              <a:lnSpc>
                <a:spcPct val="80000"/>
              </a:lnSpc>
            </a:pPr>
            <a:r>
              <a:rPr lang="zh-CN" altLang="en-US" b="1" dirty="0" smtClean="0"/>
              <a:t>抓住老人的话 “如果你是一粒沙子就没人注意你；假如你是一粒珍珠，所有人都会注意你”立论：</a:t>
            </a:r>
          </a:p>
          <a:p>
            <a:pPr>
              <a:lnSpc>
                <a:spcPct val="80000"/>
              </a:lnSpc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出类拔萃，努力使自己出众。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    </a:t>
            </a:r>
            <a:r>
              <a:rPr lang="en-US" altLang="zh-CN" b="1" dirty="0" smtClean="0"/>
              <a:t>2.</a:t>
            </a:r>
            <a:r>
              <a:rPr lang="zh-CN" altLang="en-US" b="1" dirty="0" smtClean="0"/>
              <a:t>超越常人，凸显自己的价值。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角度二</a:t>
            </a:r>
            <a:r>
              <a:rPr lang="en-US" altLang="zh-CN" b="1" dirty="0" smtClean="0"/>
              <a:t>.</a:t>
            </a:r>
          </a:p>
          <a:p>
            <a:pPr>
              <a:lnSpc>
                <a:spcPct val="80000"/>
              </a:lnSpc>
            </a:pPr>
            <a:r>
              <a:rPr lang="zh-CN" altLang="en-US" b="1" dirty="0" smtClean="0"/>
              <a:t>抓住年轻人的沉思“难道只有做珍珠才能得到别人的尊重？” 立论：</a:t>
            </a:r>
          </a:p>
          <a:p>
            <a:pPr>
              <a:lnSpc>
                <a:spcPct val="80000"/>
              </a:lnSpc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平凡如沙，亦能伟大。</a:t>
            </a:r>
          </a:p>
          <a:p>
            <a:pPr>
              <a:lnSpc>
                <a:spcPct val="80000"/>
              </a:lnSpc>
            </a:pPr>
            <a:r>
              <a:rPr lang="en-US" altLang="zh-CN" b="1" dirty="0" smtClean="0"/>
              <a:t>2.</a:t>
            </a:r>
            <a:r>
              <a:rPr lang="zh-CN" altLang="en-US" b="1" dirty="0" smtClean="0"/>
              <a:t>平常心态，安做平凡人，平凡也精彩。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角度三</a:t>
            </a:r>
            <a:r>
              <a:rPr lang="en-US" altLang="zh-CN" b="1" dirty="0" smtClean="0"/>
              <a:t>.</a:t>
            </a:r>
          </a:p>
          <a:p>
            <a:pPr>
              <a:lnSpc>
                <a:spcPct val="80000"/>
              </a:lnSpc>
            </a:pPr>
            <a:r>
              <a:rPr lang="zh-CN" altLang="en-US" b="1" dirty="0" smtClean="0"/>
              <a:t>把二者的话结合起来思考“平凡与伟大”立论：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    平凡铸就伟大，伟大出自平凡。</a:t>
            </a:r>
          </a:p>
          <a:p>
            <a:pPr>
              <a:lnSpc>
                <a:spcPct val="80000"/>
              </a:lnSpc>
            </a:pPr>
            <a:endParaRPr lang="zh-CN" altLang="en-US" b="1" dirty="0" smtClean="0"/>
          </a:p>
          <a:p>
            <a:pPr>
              <a:lnSpc>
                <a:spcPct val="80000"/>
              </a:lnSpc>
            </a:pPr>
            <a:endParaRPr lang="zh-CN" altLang="en-US" b="1" dirty="0" smtClean="0"/>
          </a:p>
          <a:p>
            <a:pPr>
              <a:lnSpc>
                <a:spcPct val="80000"/>
              </a:lnSpc>
            </a:pPr>
            <a:endParaRPr lang="en-US" altLang="zh-CN" b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6000" b="1" dirty="0">
                <a:solidFill>
                  <a:srgbClr val="C00000"/>
                </a:solidFill>
              </a:rPr>
              <a:t>审题角度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一、追问原因法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二、追问结果法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三、追问办法法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审题材料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rgbClr val="002060"/>
                </a:solidFill>
              </a:rPr>
              <a:t>         新学期开始，西门中学加强了学生寝室管理力度。要求学生打扫并保持寝室清洁卫生，学会自己整理床铺，寝室物品摆放整齐有序</a:t>
            </a:r>
            <a:r>
              <a:rPr lang="en-US" altLang="zh-CN" sz="3600" b="1" dirty="0" smtClean="0">
                <a:solidFill>
                  <a:srgbClr val="002060"/>
                </a:solidFill>
              </a:rPr>
              <a:t>……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有同学就质疑说：“我进高中，是来学知识考大学的，做这些鸡毛蒜皮的小事干嘛？”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rgbClr val="002060"/>
                </a:solidFill>
              </a:rPr>
              <a:t>             就这一问题你怎么看？写一篇</a:t>
            </a:r>
            <a:r>
              <a:rPr lang="en-US" altLang="zh-CN" sz="3600" b="1" dirty="0" smtClean="0">
                <a:solidFill>
                  <a:srgbClr val="002060"/>
                </a:solidFill>
              </a:rPr>
              <a:t>800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字左右的议论文。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审题思路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428736"/>
            <a:ext cx="8186766" cy="4697427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管理好寝室绝非小事，我们可以从“追问原因法”入手思考：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002060"/>
                </a:solidFill>
              </a:rPr>
              <a:t>1</a:t>
            </a:r>
            <a:r>
              <a:rPr lang="zh-CN" altLang="en-US" b="1" dirty="0" smtClean="0">
                <a:solidFill>
                  <a:srgbClr val="002060"/>
                </a:solidFill>
              </a:rPr>
              <a:t>、我们需要有一个优美的环境（环境</a:t>
            </a:r>
            <a:r>
              <a:rPr lang="en-US" altLang="zh-CN" b="1" dirty="0" smtClean="0">
                <a:solidFill>
                  <a:srgbClr val="002060"/>
                </a:solidFill>
              </a:rPr>
              <a:t>——</a:t>
            </a:r>
            <a:r>
              <a:rPr lang="zh-CN" altLang="en-US" b="1" dirty="0" smtClean="0">
                <a:solidFill>
                  <a:srgbClr val="002060"/>
                </a:solidFill>
              </a:rPr>
              <a:t>心情</a:t>
            </a:r>
            <a:r>
              <a:rPr lang="en-US" altLang="zh-CN" b="1" dirty="0" smtClean="0">
                <a:solidFill>
                  <a:srgbClr val="002060"/>
                </a:solidFill>
              </a:rPr>
              <a:t>——</a:t>
            </a:r>
            <a:r>
              <a:rPr lang="zh-CN" altLang="en-US" b="1" dirty="0" smtClean="0">
                <a:solidFill>
                  <a:srgbClr val="002060"/>
                </a:solidFill>
              </a:rPr>
              <a:t>情操）。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002060"/>
                </a:solidFill>
              </a:rPr>
              <a:t>2</a:t>
            </a:r>
            <a:r>
              <a:rPr lang="zh-CN" altLang="en-US" b="1" dirty="0" smtClean="0">
                <a:solidFill>
                  <a:srgbClr val="002060"/>
                </a:solidFill>
              </a:rPr>
              <a:t>、我们需要培养独立生活的能力（动手</a:t>
            </a:r>
            <a:r>
              <a:rPr lang="en-US" altLang="zh-CN" b="1" dirty="0" smtClean="0">
                <a:solidFill>
                  <a:srgbClr val="002060"/>
                </a:solidFill>
              </a:rPr>
              <a:t>——</a:t>
            </a:r>
            <a:r>
              <a:rPr lang="zh-CN" altLang="en-US" b="1" dirty="0" smtClean="0">
                <a:solidFill>
                  <a:srgbClr val="002060"/>
                </a:solidFill>
              </a:rPr>
              <a:t>独立思考</a:t>
            </a:r>
            <a:r>
              <a:rPr lang="en-US" altLang="zh-CN" b="1" dirty="0" smtClean="0">
                <a:solidFill>
                  <a:srgbClr val="002060"/>
                </a:solidFill>
              </a:rPr>
              <a:t>——</a:t>
            </a:r>
            <a:r>
              <a:rPr lang="zh-CN" altLang="en-US" b="1" dirty="0" smtClean="0">
                <a:solidFill>
                  <a:srgbClr val="002060"/>
                </a:solidFill>
              </a:rPr>
              <a:t>独立处事）。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002060"/>
                </a:solidFill>
              </a:rPr>
              <a:t>3</a:t>
            </a:r>
            <a:r>
              <a:rPr lang="zh-CN" altLang="en-US" b="1" dirty="0" smtClean="0">
                <a:solidFill>
                  <a:srgbClr val="002060"/>
                </a:solidFill>
              </a:rPr>
              <a:t>、“大事”是由“小事”积累起来的。（习惯培养</a:t>
            </a:r>
            <a:r>
              <a:rPr lang="en-US" altLang="zh-CN" b="1" dirty="0" smtClean="0">
                <a:solidFill>
                  <a:srgbClr val="002060"/>
                </a:solidFill>
              </a:rPr>
              <a:t>——</a:t>
            </a:r>
            <a:r>
              <a:rPr lang="zh-CN" altLang="en-US" b="1" dirty="0" smtClean="0">
                <a:solidFill>
                  <a:srgbClr val="002060"/>
                </a:solidFill>
              </a:rPr>
              <a:t>能力培养</a:t>
            </a:r>
            <a:r>
              <a:rPr lang="en-US" altLang="zh-CN" b="1" dirty="0" smtClean="0">
                <a:solidFill>
                  <a:srgbClr val="002060"/>
                </a:solidFill>
              </a:rPr>
              <a:t>——</a:t>
            </a:r>
            <a:r>
              <a:rPr lang="zh-CN" altLang="en-US" b="1" dirty="0" smtClean="0">
                <a:solidFill>
                  <a:srgbClr val="002060"/>
                </a:solidFill>
              </a:rPr>
              <a:t>品质培养）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285728"/>
            <a:ext cx="8115328" cy="5840435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zh-CN" altLang="en-US" sz="4300" b="1" dirty="0" smtClean="0">
                <a:solidFill>
                  <a:srgbClr val="FF0000"/>
                </a:solidFill>
              </a:rPr>
              <a:t>审题材料</a:t>
            </a:r>
            <a:endParaRPr lang="en-US" altLang="zh-CN" sz="43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         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</a:t>
            </a:r>
            <a:r>
              <a:rPr lang="zh-CN" altLang="en-US" b="1" dirty="0" smtClean="0"/>
              <a:t>  有个教授做过一个实验，</a:t>
            </a:r>
            <a:r>
              <a:rPr lang="en-US" b="1" dirty="0" smtClean="0"/>
              <a:t>12</a:t>
            </a:r>
            <a:r>
              <a:rPr lang="zh-CN" altLang="en-US" b="1" dirty="0" smtClean="0"/>
              <a:t>年前，他要求他的学生进入一个宽敞的大礼堂，并自由找座位坐下。反复几次后，教授发现有的学生总爱坐前排，有的则盲目随意，四处都坐，还有一些人似乎特别钟情后面的座位。教授分别记下他们的名字。</a:t>
            </a:r>
            <a:r>
              <a:rPr lang="en-US" b="1" dirty="0" smtClean="0"/>
              <a:t>10</a:t>
            </a:r>
            <a:r>
              <a:rPr lang="zh-CN" altLang="en-US" b="1" dirty="0" smtClean="0"/>
              <a:t>年后，教授的追踪调查结果显示：爱坐前排的学生中，成功的比例高出其他两类学生很多。</a:t>
            </a:r>
          </a:p>
          <a:p>
            <a:pPr>
              <a:buNone/>
            </a:pPr>
            <a:r>
              <a:rPr lang="zh-CN" altLang="en-US" b="1" dirty="0" smtClean="0"/>
              <a:t>             要求：全面理解材料，但可以从一个侧面、一个角度构思作文。自主确定立意，确定文体，确定标题；不要脱离材料内容或其含意范围作文，不要套作，不得抄袭。不少于</a:t>
            </a:r>
            <a:r>
              <a:rPr lang="en-US" b="1" dirty="0" smtClean="0"/>
              <a:t>800</a:t>
            </a:r>
            <a:r>
              <a:rPr lang="zh-CN" altLang="en-US" b="1" dirty="0" smtClean="0"/>
              <a:t>字。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725470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审题思路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071546"/>
            <a:ext cx="8143932" cy="5054617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rgbClr val="002060"/>
                </a:solidFill>
              </a:rPr>
              <a:t>本材料的关键词是“爱坐前排”（对“前排”的理解不要狭隘）、“成功”，所以抓住这两个词语的逻辑关系组织成句。从“为什么”角度立意：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rgbClr val="002060"/>
                </a:solidFill>
              </a:rPr>
              <a:t>    一、积极的态度决定成功的高度。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rgbClr val="002060"/>
                </a:solidFill>
              </a:rPr>
              <a:t>    二、要有不甘落后（敢为人先）的精神。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rgbClr val="002060"/>
                </a:solidFill>
              </a:rPr>
              <a:t>    三、要树立明确的目标（争第一）</a:t>
            </a:r>
          </a:p>
          <a:p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15328" cy="335758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643314"/>
            <a:ext cx="8501122" cy="2928958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 dirty="0" smtClean="0"/>
              <a:t>     近日，“乞讨者月汇万元回家”的帖子在网上热传，配发的图片显示一位老人蹲在邮局大厅内清点一堆零钱。有消息称他是一名乞讨者，会将讨来的钱以汇款的方式寄回老家。</a:t>
            </a:r>
          </a:p>
          <a:p>
            <a:pPr>
              <a:buNone/>
            </a:pPr>
            <a:r>
              <a:rPr lang="zh-CN" altLang="en-US" b="1" dirty="0" smtClean="0"/>
              <a:t>　　  昨天（</a:t>
            </a:r>
            <a:r>
              <a:rPr lang="en-US" altLang="zh-CN" b="1" dirty="0" smtClean="0"/>
              <a:t>16</a:t>
            </a:r>
            <a:r>
              <a:rPr lang="zh-CN" altLang="en-US" b="1" dirty="0" smtClean="0"/>
              <a:t>日）记者在西站找到这位老人，记录了他的乞讨过程。但除了说老家在徐州外，老人未向记者透露任何信息。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      就这则新闻你怎么看？谈谈自己的观点。</a:t>
            </a:r>
          </a:p>
          <a:p>
            <a:endParaRPr lang="zh-CN" altLang="en-US" dirty="0"/>
          </a:p>
        </p:txBody>
      </p:sp>
      <p:pic>
        <p:nvPicPr>
          <p:cNvPr id="1026" name="Picture 2" descr="C:\Users\Administrator\Desktop\64506041064059479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7166"/>
            <a:ext cx="7929618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868346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审题思路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4"/>
            <a:ext cx="8186766" cy="462598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solidFill>
                  <a:srgbClr val="002060"/>
                </a:solidFill>
              </a:rPr>
              <a:t>一、从乞讨者“为什么”角度立意：贱卖尊严，换取利益。</a:t>
            </a:r>
            <a:endParaRPr lang="en-US" altLang="zh-CN" sz="4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002060"/>
                </a:solidFill>
              </a:rPr>
              <a:t>二、从施舍者“怎么办”角度立意：擦亮眼睛，别滥用同情。</a:t>
            </a:r>
            <a:endParaRPr lang="en-US" altLang="zh-CN" sz="4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002060"/>
                </a:solidFill>
              </a:rPr>
              <a:t>三、从管理者“会怎样”角度立意：社会需要规范，别培养职业乞讨者。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课</a:t>
            </a:r>
            <a:r>
              <a:rPr lang="zh-CN" altLang="en-US" dirty="0" smtClean="0">
                <a:solidFill>
                  <a:srgbClr val="FF0000"/>
                </a:solidFill>
              </a:rPr>
              <a:t>堂训练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一名年轻人失意走在沙滩上心情低落，遇到一位老者，老者开导其说：“如果你是一粒沙子就没人注意你；假如你是一粒珍珠，所有人都会注意你。”年轻人陷入了沉思，回答说：“难道只有做珍珠才能得到别人的尊重？” </a:t>
            </a:r>
          </a:p>
          <a:p>
            <a:r>
              <a:rPr lang="zh-CN" altLang="en-US" b="1" dirty="0" smtClean="0"/>
              <a:t>请根据材料写一篇议论文，立意自定。</a:t>
            </a:r>
            <a:r>
              <a:rPr lang="zh-CN" altLang="en-US" dirty="0" smtClean="0"/>
              <a:t>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140</TotalTime>
  <Words>1088</Words>
  <Application>Microsoft Office PowerPoint</Application>
  <PresentationFormat>全屏显示(4:3)</PresentationFormat>
  <Paragraphs>48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跋涉</vt:lpstr>
      <vt:lpstr>议论文审题与构思</vt:lpstr>
      <vt:lpstr>审题角度</vt:lpstr>
      <vt:lpstr>幻灯片 3</vt:lpstr>
      <vt:lpstr>审题思路</vt:lpstr>
      <vt:lpstr>幻灯片 5</vt:lpstr>
      <vt:lpstr>审题思路</vt:lpstr>
      <vt:lpstr>幻灯片 7</vt:lpstr>
      <vt:lpstr>审题思路</vt:lpstr>
      <vt:lpstr>课堂训练</vt:lpstr>
      <vt:lpstr>分析示例：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议论文审题与构思</dc:title>
  <dc:creator>DADI</dc:creator>
  <cp:lastModifiedBy>Windows 用户</cp:lastModifiedBy>
  <cp:revision>23</cp:revision>
  <dcterms:created xsi:type="dcterms:W3CDTF">2014-09-18T00:54:35Z</dcterms:created>
  <dcterms:modified xsi:type="dcterms:W3CDTF">2016-10-11T07:37:35Z</dcterms:modified>
</cp:coreProperties>
</file>