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9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3" r:id="rId38"/>
    <p:sldId id="292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-132" y="-54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49073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94952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3766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60160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52400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21955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94782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02897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3977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7153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36823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3478A-096B-4740-96C0-245D6ADD4AD8}" type="datetimeFigureOut">
              <a:rPr lang="zh-CN" altLang="en-US" smtClean="0"/>
              <a:t>2021-8-20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3654D-6495-4E13-A3EA-A82746238F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321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69145" y="2009335"/>
            <a:ext cx="9697329" cy="1184739"/>
          </a:xfrm>
        </p:spPr>
        <p:txBody>
          <a:bodyPr/>
          <a:lstStyle/>
          <a:p>
            <a:r>
              <a:rPr lang="zh-CN" altLang="en-US" b="1" smtClean="0"/>
              <a:t>第一单元</a:t>
            </a:r>
            <a:r>
              <a:rPr lang="en-US" altLang="zh-CN" b="1" smtClean="0"/>
              <a:t>·</a:t>
            </a:r>
            <a:r>
              <a:rPr lang="zh-CN" altLang="en-US" b="1" smtClean="0"/>
              <a:t>青春激扬</a:t>
            </a:r>
            <a:endParaRPr lang="zh-CN" altLang="en-US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194074"/>
            <a:ext cx="9144000" cy="1655762"/>
          </a:xfrm>
        </p:spPr>
        <p:txBody>
          <a:bodyPr>
            <a:normAutofit/>
          </a:bodyPr>
          <a:lstStyle/>
          <a:p>
            <a:r>
              <a:rPr lang="zh-CN" altLang="en-US" sz="5400" b="1" smtClean="0"/>
              <a:t>单元备课</a:t>
            </a:r>
            <a:endParaRPr lang="zh-CN" altLang="en-US" sz="540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3910818" cy="365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/>
              <a:t>部编教材备课</a:t>
            </a:r>
            <a:r>
              <a:rPr lang="en-US" altLang="zh-CN" sz="2400" b="1" smtClean="0"/>
              <a:t>·</a:t>
            </a:r>
            <a:r>
              <a:rPr lang="zh-CN" altLang="en-US" sz="2400" b="1" smtClean="0"/>
              <a:t>必修上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292385045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            《</a:t>
            </a:r>
            <a:r>
              <a:rPr lang="zh-CN" altLang="en-US" smtClean="0"/>
              <a:t>峨日朵雪峰之侧</a:t>
            </a:r>
            <a:r>
              <a:rPr lang="en-US" altLang="zh-CN" smtClean="0"/>
              <a:t>》</a:t>
            </a:r>
            <a:r>
              <a:rPr lang="zh-CN" altLang="en-US" smtClean="0"/>
              <a:t>文本结构</a:t>
            </a:r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9638612"/>
              </p:ext>
            </p:extLst>
          </p:nvPr>
        </p:nvGraphicFramePr>
        <p:xfrm>
          <a:off x="838200" y="1825625"/>
          <a:ext cx="105156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2803"/>
                <a:gridCol w="2472397"/>
                <a:gridCol w="1752600"/>
                <a:gridCol w="1752600"/>
                <a:gridCol w="1752600"/>
                <a:gridCol w="1752600"/>
              </a:tblGrid>
              <a:tr h="370840">
                <a:tc rowSpan="4"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峨日朵雪峰之侧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攀登者（“我”）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所见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雪峰、太阳、石砾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对比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热爱生命、赞颂生命力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所闻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嚣鸣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所感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快慰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小蜘蛛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特写镜头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708044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                   《</a:t>
            </a:r>
            <a:r>
              <a:rPr lang="zh-CN" altLang="en-US" smtClean="0"/>
              <a:t>致云雀</a:t>
            </a:r>
            <a:r>
              <a:rPr lang="en-US" altLang="zh-CN" smtClean="0"/>
              <a:t>》</a:t>
            </a:r>
            <a:r>
              <a:rPr lang="zh-CN" altLang="en-US" smtClean="0"/>
              <a:t>文本结构</a:t>
            </a:r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416012"/>
              </p:ext>
            </p:extLst>
          </p:nvPr>
        </p:nvGraphicFramePr>
        <p:xfrm>
          <a:off x="669388" y="1594779"/>
          <a:ext cx="10515600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397"/>
                <a:gridCol w="3882683"/>
                <a:gridCol w="3404381"/>
                <a:gridCol w="2280139"/>
              </a:tblGrid>
              <a:tr h="370840">
                <a:tc rowSpan="7"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致云雀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smtClean="0">
                          <a:solidFill>
                            <a:srgbClr val="FF0000"/>
                          </a:solidFill>
                        </a:rPr>
                        <a:t>1-4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：描绘形象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跃、翔、唱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云雀形象、自我写照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3200" b="1" smtClean="0">
                          <a:solidFill>
                            <a:srgbClr val="FF0000"/>
                          </a:solidFill>
                        </a:rPr>
                        <a:t>5-12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：赞美歌声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smtClean="0">
                          <a:solidFill>
                            <a:srgbClr val="FF0000"/>
                          </a:solidFill>
                        </a:rPr>
                        <a:t>5-7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：视觉写听觉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smtClean="0">
                          <a:solidFill>
                            <a:srgbClr val="FF0000"/>
                          </a:solidFill>
                        </a:rPr>
                        <a:t>8-12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：比喻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3200" b="1" smtClean="0">
                          <a:solidFill>
                            <a:srgbClr val="FF0000"/>
                          </a:solidFill>
                        </a:rPr>
                        <a:t>13-17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：探讨原因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对同类的爱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对生死的理解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3200" b="1" smtClean="0">
                          <a:solidFill>
                            <a:srgbClr val="FF0000"/>
                          </a:solidFill>
                        </a:rPr>
                        <a:t>18-21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：愿望抱负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鄙弃尘土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表达愿望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318432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174" y="649611"/>
            <a:ext cx="11307651" cy="5558777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任务</a:t>
            </a:r>
            <a:r>
              <a:rPr lang="en-US" altLang="zh-CN" sz="3600" smtClean="0">
                <a:solidFill>
                  <a:srgbClr val="FF0000"/>
                </a:solidFill>
              </a:rPr>
              <a:t>3</a:t>
            </a:r>
            <a:r>
              <a:rPr lang="zh-CN" altLang="en-US" sz="3600" smtClean="0">
                <a:solidFill>
                  <a:srgbClr val="FF0000"/>
                </a:solidFill>
              </a:rPr>
              <a:t>：举办一场简单的诗歌朗诵会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en-US" altLang="zh-CN" sz="3600" smtClean="0">
                <a:solidFill>
                  <a:srgbClr val="FF0000"/>
                </a:solidFill>
              </a:rPr>
              <a:t>1</a:t>
            </a:r>
            <a:r>
              <a:rPr lang="zh-CN" altLang="en-US" sz="3600" smtClean="0">
                <a:solidFill>
                  <a:srgbClr val="FF0000"/>
                </a:solidFill>
              </a:rPr>
              <a:t>、学生自由朗读本单元五首诗，选择其中一首作为自己参加朗诵会的朗诵作品。</a:t>
            </a:r>
            <a:r>
              <a:rPr lang="en-US" altLang="zh-CN" sz="3600" smtClean="0">
                <a:solidFill>
                  <a:srgbClr val="FF0000"/>
                </a:solidFill>
              </a:rPr>
              <a:t>【</a:t>
            </a:r>
            <a:r>
              <a:rPr lang="zh-CN" altLang="en-US" sz="3600" smtClean="0">
                <a:solidFill>
                  <a:srgbClr val="FF0000"/>
                </a:solidFill>
              </a:rPr>
              <a:t>这一点可以在课下进行</a:t>
            </a:r>
            <a:r>
              <a:rPr lang="en-US" altLang="zh-CN" sz="3600" smtClean="0">
                <a:solidFill>
                  <a:srgbClr val="FF0000"/>
                </a:solidFill>
              </a:rPr>
              <a:t>】</a:t>
            </a:r>
          </a:p>
          <a:p>
            <a:r>
              <a:rPr lang="en-US" altLang="zh-CN" sz="3600" smtClean="0">
                <a:solidFill>
                  <a:srgbClr val="FF0000"/>
                </a:solidFill>
              </a:rPr>
              <a:t>2</a:t>
            </a:r>
            <a:r>
              <a:rPr lang="zh-CN" altLang="en-US" sz="3600" smtClean="0">
                <a:solidFill>
                  <a:srgbClr val="FF0000"/>
                </a:solidFill>
              </a:rPr>
              <a:t>、教师引导学生正确朗读，注意诗歌韵律节奏、思想情感等，力求做到有感情地朗读。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en-US" altLang="zh-CN" sz="3600" smtClean="0">
                <a:solidFill>
                  <a:srgbClr val="FF0000"/>
                </a:solidFill>
              </a:rPr>
              <a:t>3</a:t>
            </a:r>
            <a:r>
              <a:rPr lang="zh-CN" altLang="en-US" sz="3600" smtClean="0">
                <a:solidFill>
                  <a:srgbClr val="FF0000"/>
                </a:solidFill>
              </a:rPr>
              <a:t>、课堂分享，把对诗歌的理解通过朗读有感情地表达出来，同学之间相互点评。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0160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369" y="365125"/>
            <a:ext cx="11155679" cy="1325563"/>
          </a:xfrm>
        </p:spPr>
        <p:txBody>
          <a:bodyPr/>
          <a:lstStyle/>
          <a:p>
            <a:r>
              <a:rPr lang="zh-CN" altLang="en-US" b="1" smtClean="0"/>
              <a:t>任务三：“象”由情生</a:t>
            </a:r>
            <a:r>
              <a:rPr lang="en-US" altLang="zh-CN" b="1" smtClean="0"/>
              <a:t>——</a:t>
            </a:r>
            <a:r>
              <a:rPr lang="zh-CN" altLang="en-US" b="1" smtClean="0"/>
              <a:t>悟诗歌意象之意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5421" y="1825625"/>
            <a:ext cx="11549575" cy="4351338"/>
          </a:xfrm>
        </p:spPr>
        <p:txBody>
          <a:bodyPr/>
          <a:lstStyle/>
          <a:p>
            <a:r>
              <a:rPr lang="zh-CN" altLang="en-US" sz="4000" smtClean="0">
                <a:solidFill>
                  <a:srgbClr val="FF0000"/>
                </a:solidFill>
              </a:rPr>
              <a:t>前提任务：什么是意象？</a:t>
            </a:r>
            <a:r>
              <a:rPr lang="en-US" altLang="zh-CN" sz="4000" smtClean="0">
                <a:solidFill>
                  <a:srgbClr val="FF0000"/>
                </a:solidFill>
              </a:rPr>
              <a:t>【</a:t>
            </a:r>
            <a:r>
              <a:rPr lang="zh-CN" altLang="en-US" sz="4000" smtClean="0">
                <a:solidFill>
                  <a:srgbClr val="FF0000"/>
                </a:solidFill>
              </a:rPr>
              <a:t>可根据学生实际情况决定是否保留</a:t>
            </a:r>
            <a:r>
              <a:rPr lang="en-US" altLang="zh-CN" sz="4000" smtClean="0">
                <a:solidFill>
                  <a:srgbClr val="FF0000"/>
                </a:solidFill>
              </a:rPr>
              <a:t>】</a:t>
            </a:r>
          </a:p>
          <a:p>
            <a:r>
              <a:rPr lang="zh-CN" altLang="en-US" sz="4000" smtClean="0">
                <a:solidFill>
                  <a:srgbClr val="FF0000"/>
                </a:solidFill>
              </a:rPr>
              <a:t>意象：客观物象经过创作主体独特的情感活动而创造出来的一种艺术形象。简单地说，意象就是寓“意”之“象”，就是用来寄托主观情思的客观物象。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44602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22031"/>
            <a:ext cx="10515600" cy="4487594"/>
          </a:xfrm>
        </p:spPr>
        <p:txBody>
          <a:bodyPr>
            <a:normAutofit/>
          </a:bodyPr>
          <a:lstStyle/>
          <a:p>
            <a:r>
              <a:rPr lang="zh-CN" altLang="en-US" sz="3600" smtClean="0"/>
              <a:t>本单元五首诗都选用了意象，请选择其中一首，根据提示完成任务。</a:t>
            </a:r>
            <a:endParaRPr lang="en-US" altLang="zh-CN" sz="3600" smtClean="0"/>
          </a:p>
          <a:p>
            <a:r>
              <a:rPr lang="zh-CN" altLang="en-US" sz="3600"/>
              <a:t>提示</a:t>
            </a:r>
            <a:r>
              <a:rPr lang="zh-CN" altLang="en-US" sz="3600" smtClean="0"/>
              <a:t>：该诗中选取了哪些意象？这些意象具有怎样的特点或者象征意义？有何效果（意境、作用、情感）？</a:t>
            </a:r>
            <a:endParaRPr lang="en-US" altLang="zh-CN" sz="3600" smtClean="0"/>
          </a:p>
          <a:p>
            <a:r>
              <a:rPr lang="zh-CN" altLang="en-US" sz="3600" smtClean="0">
                <a:solidFill>
                  <a:srgbClr val="FF0000"/>
                </a:solidFill>
              </a:rPr>
              <a:t>任务：根据上面的提示自主完成表格，然后课堂进行分享。（如学生基础较差，可选择其中一首师生共同完成，其余由学生自主完成并分享）</a:t>
            </a:r>
            <a:endParaRPr lang="zh-CN" altLang="en-US" sz="3600">
              <a:solidFill>
                <a:srgbClr val="FF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720833"/>
              </p:ext>
            </p:extLst>
          </p:nvPr>
        </p:nvGraphicFramePr>
        <p:xfrm>
          <a:off x="1117599" y="4909625"/>
          <a:ext cx="10249096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9669"/>
                <a:gridCol w="3778997"/>
                <a:gridCol w="483043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意象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特点或象征意义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效果（意境、作用、情感）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76092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8048" y="692284"/>
            <a:ext cx="10515600" cy="4351338"/>
          </a:xfrm>
        </p:spPr>
        <p:txBody>
          <a:bodyPr/>
          <a:lstStyle/>
          <a:p>
            <a:r>
              <a:rPr lang="zh-CN" altLang="en-US" sz="4000" b="1" smtClean="0"/>
              <a:t>任务过程：</a:t>
            </a:r>
            <a:endParaRPr lang="en-US" altLang="zh-CN" sz="4000" b="1" smtClean="0"/>
          </a:p>
          <a:p>
            <a:r>
              <a:rPr lang="en-US" altLang="zh-CN" sz="4000" smtClean="0">
                <a:solidFill>
                  <a:srgbClr val="FF0000"/>
                </a:solidFill>
              </a:rPr>
              <a:t>1</a:t>
            </a:r>
            <a:r>
              <a:rPr lang="zh-CN" altLang="en-US" sz="4000" smtClean="0">
                <a:solidFill>
                  <a:srgbClr val="FF0000"/>
                </a:solidFill>
              </a:rPr>
              <a:t>、师生共同完成</a:t>
            </a:r>
            <a:r>
              <a:rPr lang="en-US" altLang="zh-CN" sz="4000" smtClean="0">
                <a:solidFill>
                  <a:srgbClr val="FF0000"/>
                </a:solidFill>
              </a:rPr>
              <a:t>《</a:t>
            </a:r>
            <a:r>
              <a:rPr lang="zh-CN" altLang="en-US" sz="4000" smtClean="0">
                <a:solidFill>
                  <a:srgbClr val="FF0000"/>
                </a:solidFill>
              </a:rPr>
              <a:t>沁园春</a:t>
            </a:r>
            <a:r>
              <a:rPr lang="en-US" altLang="zh-CN" sz="4000" smtClean="0">
                <a:solidFill>
                  <a:srgbClr val="FF0000"/>
                </a:solidFill>
              </a:rPr>
              <a:t>·</a:t>
            </a:r>
            <a:r>
              <a:rPr lang="zh-CN" altLang="en-US" sz="4000" smtClean="0">
                <a:solidFill>
                  <a:srgbClr val="FF0000"/>
                </a:solidFill>
              </a:rPr>
              <a:t>长沙</a:t>
            </a:r>
            <a:r>
              <a:rPr lang="en-US" altLang="zh-CN" sz="4000" smtClean="0">
                <a:solidFill>
                  <a:srgbClr val="FF0000"/>
                </a:solidFill>
              </a:rPr>
              <a:t>》</a:t>
            </a:r>
            <a:r>
              <a:rPr lang="zh-CN" altLang="en-US" sz="4000" smtClean="0">
                <a:solidFill>
                  <a:srgbClr val="FF0000"/>
                </a:solidFill>
              </a:rPr>
              <a:t>学习任务。</a:t>
            </a:r>
            <a:endParaRPr lang="en-US" altLang="zh-CN" sz="4000" smtClean="0">
              <a:solidFill>
                <a:srgbClr val="FF0000"/>
              </a:solidFill>
            </a:endParaRPr>
          </a:p>
          <a:p>
            <a:r>
              <a:rPr lang="en-US" altLang="zh-CN" sz="4000" smtClean="0">
                <a:solidFill>
                  <a:srgbClr val="FF0000"/>
                </a:solidFill>
              </a:rPr>
              <a:t>2</a:t>
            </a:r>
            <a:r>
              <a:rPr lang="zh-CN" altLang="en-US" sz="4000" smtClean="0">
                <a:solidFill>
                  <a:srgbClr val="FF0000"/>
                </a:solidFill>
              </a:rPr>
              <a:t>、学生选择其余四首诗中的一首，独立完成学习任务；如有困难，可与同桌共同完成。</a:t>
            </a:r>
            <a:endParaRPr lang="en-US" altLang="zh-CN" sz="4000" smtClean="0">
              <a:solidFill>
                <a:srgbClr val="FF0000"/>
              </a:solidFill>
            </a:endParaRPr>
          </a:p>
          <a:p>
            <a:r>
              <a:rPr lang="en-US" altLang="zh-CN" sz="4000" smtClean="0">
                <a:solidFill>
                  <a:srgbClr val="FF0000"/>
                </a:solidFill>
              </a:rPr>
              <a:t>3</a:t>
            </a:r>
            <a:r>
              <a:rPr lang="zh-CN" altLang="en-US" sz="4000" smtClean="0">
                <a:solidFill>
                  <a:srgbClr val="FF0000"/>
                </a:solidFill>
              </a:rPr>
              <a:t>、与师生分享学习成果，其余同学可提问、补充。</a:t>
            </a:r>
            <a:endParaRPr lang="en-US" altLang="zh-CN" sz="4000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509980"/>
              </p:ext>
            </p:extLst>
          </p:nvPr>
        </p:nvGraphicFramePr>
        <p:xfrm>
          <a:off x="1117599" y="4909625"/>
          <a:ext cx="10249096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9669"/>
                <a:gridCol w="3778997"/>
                <a:gridCol w="483043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意象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特点或象征意义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效果（意境、作用、情感）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16138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《</a:t>
            </a:r>
            <a:r>
              <a:rPr lang="zh-CN" altLang="en-US" smtClean="0"/>
              <a:t>沁园春</a:t>
            </a:r>
            <a:r>
              <a:rPr lang="en-US" altLang="zh-CN" smtClean="0"/>
              <a:t>·</a:t>
            </a:r>
            <a:r>
              <a:rPr lang="zh-CN" altLang="en-US" smtClean="0"/>
              <a:t>长沙</a:t>
            </a:r>
            <a:r>
              <a:rPr lang="en-US" altLang="zh-CN" smtClean="0"/>
              <a:t>》</a:t>
            </a:r>
            <a:r>
              <a:rPr lang="zh-CN" altLang="en-US" smtClean="0"/>
              <a:t>意象完成图表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276890"/>
              </p:ext>
            </p:extLst>
          </p:nvPr>
        </p:nvGraphicFramePr>
        <p:xfrm>
          <a:off x="618187" y="1690688"/>
          <a:ext cx="10640999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1572"/>
                <a:gridCol w="3778997"/>
                <a:gridCol w="483043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意象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特点或象征意义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效果（意境、作用、情感）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湘江、万山、层林、漫江、百舸、鹰、鱼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altLang="zh-CN" sz="3200" b="1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3200" b="1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色彩斑斓、活泼明快、生机勃勃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描绘出一幅绚丽多彩、壮阔高远而又充满生机的湘江秋景图；抒发了对祖国大好河山的热爱之情；暗含对革命和祖国前途的乐观主义憧憬。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79377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84225"/>
              </p:ext>
            </p:extLst>
          </p:nvPr>
        </p:nvGraphicFramePr>
        <p:xfrm>
          <a:off x="776309" y="3917958"/>
          <a:ext cx="10249096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9669"/>
                <a:gridCol w="3778997"/>
                <a:gridCol w="483043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意象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特点或象征意义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效果（意境、作用、情感）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610663"/>
              </p:ext>
            </p:extLst>
          </p:nvPr>
        </p:nvGraphicFramePr>
        <p:xfrm>
          <a:off x="776309" y="5458040"/>
          <a:ext cx="10249096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9669"/>
                <a:gridCol w="3778997"/>
                <a:gridCol w="483043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意象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特点或象征意义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效果（意境、作用、情感）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785197"/>
              </p:ext>
            </p:extLst>
          </p:nvPr>
        </p:nvGraphicFramePr>
        <p:xfrm>
          <a:off x="776309" y="2390751"/>
          <a:ext cx="10249096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9669"/>
                <a:gridCol w="3778997"/>
                <a:gridCol w="483043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意象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特点或象征意义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效果（意境、作用、情感）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883871"/>
              </p:ext>
            </p:extLst>
          </p:nvPr>
        </p:nvGraphicFramePr>
        <p:xfrm>
          <a:off x="776309" y="880720"/>
          <a:ext cx="10249096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9669"/>
                <a:gridCol w="3778997"/>
                <a:gridCol w="483043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意象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特点或象征意义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solidFill>
                            <a:srgbClr val="FF0000"/>
                          </a:solidFill>
                        </a:rPr>
                        <a:t>效果（意境、作用、情感）</a:t>
                      </a:r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33343" y="90151"/>
            <a:ext cx="1007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其余四首诗由学生完成表格填写</a:t>
            </a:r>
            <a:endParaRPr lang="zh-CN" altLang="en-US" sz="3600" b="1"/>
          </a:p>
        </p:txBody>
      </p:sp>
    </p:spTree>
    <p:extLst>
      <p:ext uri="{BB962C8B-B14F-4D97-AF65-F5344CB8AC3E}">
        <p14:creationId xmlns:p14="http://schemas.microsoft.com/office/powerpoint/2010/main" val="118888827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9397" y="519671"/>
            <a:ext cx="10877282" cy="871247"/>
          </a:xfrm>
        </p:spPr>
        <p:txBody>
          <a:bodyPr/>
          <a:lstStyle/>
          <a:p>
            <a:r>
              <a:rPr lang="zh-CN" altLang="en-US" smtClean="0"/>
              <a:t>任务四：“意”由言出</a:t>
            </a:r>
            <a:r>
              <a:rPr lang="en-US" altLang="zh-CN" smtClean="0"/>
              <a:t>——</a:t>
            </a:r>
            <a:r>
              <a:rPr lang="zh-CN" altLang="en-US" smtClean="0"/>
              <a:t>品诗歌语言之美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431" y="1687132"/>
            <a:ext cx="11681138" cy="4245132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任务</a:t>
            </a:r>
            <a:r>
              <a:rPr lang="en-US" altLang="zh-CN" sz="3600" smtClean="0">
                <a:solidFill>
                  <a:srgbClr val="FF0000"/>
                </a:solidFill>
              </a:rPr>
              <a:t>1</a:t>
            </a:r>
            <a:r>
              <a:rPr lang="zh-CN" altLang="en-US" sz="3600" smtClean="0">
                <a:solidFill>
                  <a:srgbClr val="FF0000"/>
                </a:solidFill>
              </a:rPr>
              <a:t>：品读下列句子，完成相应任务。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en-US" altLang="zh-CN" sz="3600" smtClean="0"/>
              <a:t>【</a:t>
            </a:r>
            <a:r>
              <a:rPr lang="zh-CN" altLang="en-US" sz="3600" smtClean="0"/>
              <a:t>提示：学生品读句子，按照要求独立完成每道题任务，并归纳出每个句子品味语言的角度和该角度答题的具体步骤</a:t>
            </a:r>
            <a:r>
              <a:rPr lang="en-US" altLang="zh-CN" sz="3600" smtClean="0"/>
              <a:t>】</a:t>
            </a:r>
          </a:p>
          <a:p>
            <a:r>
              <a:rPr lang="zh-CN" altLang="en-US" sz="3600" smtClean="0">
                <a:solidFill>
                  <a:srgbClr val="FF0000"/>
                </a:solidFill>
              </a:rPr>
              <a:t>      品读句子</a:t>
            </a:r>
            <a:r>
              <a:rPr lang="en-US" altLang="zh-CN" sz="3600" smtClean="0">
                <a:solidFill>
                  <a:srgbClr val="FF0000"/>
                </a:solidFill>
              </a:rPr>
              <a:t>——</a:t>
            </a:r>
            <a:r>
              <a:rPr lang="zh-CN" altLang="en-US" sz="3600" smtClean="0">
                <a:solidFill>
                  <a:srgbClr val="FF0000"/>
                </a:solidFill>
              </a:rPr>
              <a:t>书写答案</a:t>
            </a:r>
            <a:r>
              <a:rPr lang="en-US" altLang="zh-CN" sz="3600" smtClean="0">
                <a:solidFill>
                  <a:srgbClr val="FF0000"/>
                </a:solidFill>
              </a:rPr>
              <a:t>——</a:t>
            </a:r>
            <a:r>
              <a:rPr lang="zh-CN" altLang="en-US" sz="3600" smtClean="0">
                <a:solidFill>
                  <a:srgbClr val="FF0000"/>
                </a:solidFill>
              </a:rPr>
              <a:t>归纳方法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37560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820" y="241525"/>
            <a:ext cx="11732653" cy="4351338"/>
          </a:xfrm>
        </p:spPr>
        <p:txBody>
          <a:bodyPr/>
          <a:lstStyle/>
          <a:p>
            <a:r>
              <a:rPr lang="en-US" altLang="zh-CN" sz="3600">
                <a:solidFill>
                  <a:srgbClr val="FF0000"/>
                </a:solidFill>
              </a:rPr>
              <a:t>1</a:t>
            </a:r>
            <a:r>
              <a:rPr lang="zh-CN" altLang="en-US" sz="3600">
                <a:solidFill>
                  <a:srgbClr val="FF0000"/>
                </a:solidFill>
              </a:rPr>
              <a:t>、“万类霜天竞自由”中的“竞”用得好，请简要分析。</a:t>
            </a:r>
            <a:endParaRPr lang="en-US" altLang="zh-CN" sz="3600">
              <a:solidFill>
                <a:srgbClr val="FF0000"/>
              </a:solidFill>
            </a:endParaRPr>
          </a:p>
          <a:p>
            <a:r>
              <a:rPr lang="en-US" altLang="zh-CN" sz="3600">
                <a:solidFill>
                  <a:srgbClr val="FF0000"/>
                </a:solidFill>
              </a:rPr>
              <a:t>2</a:t>
            </a:r>
            <a:r>
              <a:rPr lang="zh-CN" altLang="en-US" sz="3600">
                <a:solidFill>
                  <a:srgbClr val="FF0000"/>
                </a:solidFill>
              </a:rPr>
              <a:t>、简要分析“力的绘画，力的舞蹈，力的音乐，力的诗歌，力的律吕哟”这句诗的内涵。</a:t>
            </a:r>
            <a:endParaRPr lang="en-US" altLang="zh-CN" sz="3600">
              <a:solidFill>
                <a:srgbClr val="FF0000"/>
              </a:solidFill>
            </a:endParaRPr>
          </a:p>
          <a:p>
            <a:r>
              <a:rPr lang="en-US" altLang="zh-CN" sz="3600">
                <a:solidFill>
                  <a:srgbClr val="FF0000"/>
                </a:solidFill>
              </a:rPr>
              <a:t>3</a:t>
            </a:r>
            <a:r>
              <a:rPr lang="zh-CN" altLang="en-US" sz="3600">
                <a:solidFill>
                  <a:srgbClr val="FF0000"/>
                </a:solidFill>
              </a:rPr>
              <a:t>、“从地面你一跃而起，像一片烈火的轻云，掠过蔚蓝的天心，永远歌唱着飞翔，飞翔着歌唱。”这几句诗运用了哪些手法？简要分析。</a:t>
            </a:r>
            <a:endParaRPr lang="en-US" altLang="zh-CN" sz="3600">
              <a:solidFill>
                <a:srgbClr val="FF0000"/>
              </a:solidFill>
            </a:endParaRPr>
          </a:p>
          <a:p>
            <a:r>
              <a:rPr lang="en-US" altLang="zh-CN" sz="3600">
                <a:solidFill>
                  <a:srgbClr val="FF0000"/>
                </a:solidFill>
              </a:rPr>
              <a:t>4</a:t>
            </a:r>
            <a:r>
              <a:rPr lang="zh-CN" altLang="en-US" sz="3600">
                <a:solidFill>
                  <a:srgbClr val="FF0000"/>
                </a:solidFill>
              </a:rPr>
              <a:t>、</a:t>
            </a:r>
            <a:r>
              <a:rPr lang="en-US" altLang="zh-CN" sz="3600">
                <a:solidFill>
                  <a:srgbClr val="FF0000"/>
                </a:solidFill>
              </a:rPr>
              <a:t>《</a:t>
            </a:r>
            <a:r>
              <a:rPr lang="zh-CN" altLang="en-US" sz="3600">
                <a:solidFill>
                  <a:srgbClr val="FF0000"/>
                </a:solidFill>
              </a:rPr>
              <a:t>红烛</a:t>
            </a:r>
            <a:r>
              <a:rPr lang="en-US" altLang="zh-CN" sz="3600">
                <a:solidFill>
                  <a:srgbClr val="FF0000"/>
                </a:solidFill>
              </a:rPr>
              <a:t>》</a:t>
            </a:r>
            <a:r>
              <a:rPr lang="zh-CN" altLang="en-US" sz="3600">
                <a:solidFill>
                  <a:srgbClr val="FF0000"/>
                </a:solidFill>
              </a:rPr>
              <a:t>开头“红烛啊，这样红的烛”对全诗有什么作用？简要说明</a:t>
            </a:r>
            <a:r>
              <a:rPr lang="zh-CN" altLang="en-US" sz="3600" smtClean="0">
                <a:solidFill>
                  <a:srgbClr val="FF0000"/>
                </a:solidFill>
              </a:rPr>
              <a:t>。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en-US" altLang="zh-CN" sz="3600" smtClean="0">
                <a:solidFill>
                  <a:srgbClr val="FF0000"/>
                </a:solidFill>
              </a:rPr>
              <a:t>5</a:t>
            </a:r>
            <a:r>
              <a:rPr lang="zh-CN" altLang="en-US" sz="3600" smtClean="0">
                <a:solidFill>
                  <a:srgbClr val="FF0000"/>
                </a:solidFill>
              </a:rPr>
              <a:t>、</a:t>
            </a:r>
            <a:r>
              <a:rPr lang="en-US" altLang="zh-CN" sz="3600" smtClean="0">
                <a:solidFill>
                  <a:srgbClr val="FF0000"/>
                </a:solidFill>
              </a:rPr>
              <a:t>《</a:t>
            </a:r>
            <a:r>
              <a:rPr lang="zh-CN" altLang="en-US" sz="3600" smtClean="0">
                <a:solidFill>
                  <a:srgbClr val="FF0000"/>
                </a:solidFill>
              </a:rPr>
              <a:t>沁园春</a:t>
            </a:r>
            <a:r>
              <a:rPr lang="en-US" altLang="zh-CN" sz="3600" smtClean="0">
                <a:solidFill>
                  <a:srgbClr val="FF0000"/>
                </a:solidFill>
              </a:rPr>
              <a:t>·</a:t>
            </a:r>
            <a:r>
              <a:rPr lang="zh-CN" altLang="en-US" sz="3600" smtClean="0">
                <a:solidFill>
                  <a:srgbClr val="FF0000"/>
                </a:solidFill>
              </a:rPr>
              <a:t>长沙</a:t>
            </a:r>
            <a:r>
              <a:rPr lang="en-US" altLang="zh-CN" sz="3600" smtClean="0">
                <a:solidFill>
                  <a:srgbClr val="FF0000"/>
                </a:solidFill>
              </a:rPr>
              <a:t>》</a:t>
            </a:r>
            <a:r>
              <a:rPr lang="zh-CN" altLang="en-US" sz="3600" smtClean="0">
                <a:solidFill>
                  <a:srgbClr val="FF0000"/>
                </a:solidFill>
              </a:rPr>
              <a:t>结尾是“曾记否，到中流击水，浪遏飞舟”，毛泽东开始用的是“向”，后改为“到”。为什么这样改动？谈谈你的看法。</a:t>
            </a:r>
            <a:endParaRPr lang="zh-CN" altLang="en-US" sz="360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37431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                   单元主题：青春激扬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   </a:t>
            </a:r>
            <a:r>
              <a:rPr lang="zh-CN" altLang="en-US" sz="3600" smtClean="0"/>
              <a:t>本</a:t>
            </a:r>
            <a:r>
              <a:rPr lang="zh-CN" altLang="en-US" sz="3600"/>
              <a:t>单元作品抒发的都是青春情怀</a:t>
            </a:r>
            <a:r>
              <a:rPr lang="zh-CN" altLang="en-US" sz="3600" smtClean="0"/>
              <a:t>，快速浏览本</a:t>
            </a:r>
            <a:r>
              <a:rPr lang="zh-CN" altLang="en-US" sz="3600"/>
              <a:t>单元的课文</a:t>
            </a:r>
            <a:r>
              <a:rPr lang="zh-CN" altLang="en-US" sz="3600" smtClean="0"/>
              <a:t>，</a:t>
            </a:r>
            <a:r>
              <a:rPr lang="zh-CN" altLang="en-US" sz="3600"/>
              <a:t>结合课文</a:t>
            </a:r>
            <a:r>
              <a:rPr lang="zh-CN" altLang="en-US" sz="3600" smtClean="0"/>
              <a:t>内容和自己亲身体验，就</a:t>
            </a:r>
            <a:r>
              <a:rPr lang="zh-CN" altLang="en-US" sz="3600"/>
              <a:t>你感受最深的一点</a:t>
            </a:r>
            <a:r>
              <a:rPr lang="zh-CN" altLang="en-US" sz="3600" smtClean="0"/>
              <a:t>，说说</a:t>
            </a:r>
            <a:r>
              <a:rPr lang="zh-CN" altLang="en-US" sz="3600"/>
              <a:t>你认为“什么样的青春才是最美”的？然后和全班同学就这一话题展开讨论</a:t>
            </a:r>
            <a:r>
              <a:rPr lang="zh-CN" altLang="en-US" sz="3600" smtClean="0"/>
              <a:t>。</a:t>
            </a:r>
            <a:endParaRPr lang="en-US" altLang="zh-CN" sz="3600" smtClean="0"/>
          </a:p>
          <a:p>
            <a:r>
              <a:rPr lang="en-US" altLang="zh-CN" sz="3600"/>
              <a:t> </a:t>
            </a:r>
            <a:r>
              <a:rPr lang="en-US" altLang="zh-CN" sz="3600" smtClean="0"/>
              <a:t>    </a:t>
            </a:r>
          </a:p>
          <a:p>
            <a:r>
              <a:rPr lang="en-US" altLang="zh-CN" sz="3600"/>
              <a:t> </a:t>
            </a:r>
            <a:r>
              <a:rPr lang="en-US" altLang="zh-CN" sz="3600" smtClean="0"/>
              <a:t>    </a:t>
            </a:r>
            <a:r>
              <a:rPr lang="zh-CN" altLang="en-US" sz="3600" smtClean="0"/>
              <a:t>青春的责任，青春的力量，青春的奉献，青春的追求，青春的创造，青春的绽放</a:t>
            </a:r>
            <a:r>
              <a:rPr lang="en-US" altLang="zh-CN" sz="3600" smtClean="0"/>
              <a:t>……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38950206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1681" y="524859"/>
            <a:ext cx="11448245" cy="4351338"/>
          </a:xfrm>
        </p:spPr>
        <p:txBody>
          <a:bodyPr/>
          <a:lstStyle/>
          <a:p>
            <a:r>
              <a:rPr lang="en-US" altLang="zh-CN" sz="3200" smtClean="0"/>
              <a:t>1</a:t>
            </a:r>
            <a:r>
              <a:rPr lang="zh-CN" altLang="en-US" sz="3200" smtClean="0"/>
              <a:t>、参考：“竞”有竞争、竞相之意，运用了拟人的修辞手法；万物都在深秋竞相自由地活动，一个“竞”字写出了万物奋发自强、蓬勃发展的生机。</a:t>
            </a:r>
            <a:r>
              <a:rPr lang="en-US" altLang="zh-CN" sz="3200" b="1" smtClean="0">
                <a:solidFill>
                  <a:srgbClr val="FF0000"/>
                </a:solidFill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</a:rPr>
              <a:t>炼字</a:t>
            </a:r>
            <a:r>
              <a:rPr lang="en-US" altLang="zh-CN" sz="3200" b="1" smtClean="0">
                <a:solidFill>
                  <a:srgbClr val="FF0000"/>
                </a:solidFill>
              </a:rPr>
              <a:t>】</a:t>
            </a:r>
          </a:p>
          <a:p>
            <a:r>
              <a:rPr lang="en-US" altLang="zh-CN" sz="3200" smtClean="0"/>
              <a:t>2</a:t>
            </a:r>
            <a:r>
              <a:rPr lang="zh-CN" altLang="en-US" sz="3200" smtClean="0"/>
              <a:t>、参考：这是对力的歌颂和赞美。诗人从多角度描绘了力的内涵，强调色彩，突出形态，体现神韵，反映节奏，多层次感受力和美。诗人尽情歌颂的力，实际上正是五四时期的时代精神的特征。</a:t>
            </a:r>
            <a:r>
              <a:rPr lang="en-US" altLang="zh-CN" sz="3200" b="1" smtClean="0">
                <a:solidFill>
                  <a:srgbClr val="FF0000"/>
                </a:solidFill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</a:rPr>
              <a:t>句子含义理解</a:t>
            </a:r>
            <a:r>
              <a:rPr lang="en-US" altLang="zh-CN" sz="3200" b="1" smtClean="0">
                <a:solidFill>
                  <a:srgbClr val="FF0000"/>
                </a:solidFill>
              </a:rPr>
              <a:t>】</a:t>
            </a:r>
          </a:p>
          <a:p>
            <a:r>
              <a:rPr lang="en-US" altLang="zh-CN" sz="3200" smtClean="0"/>
              <a:t>3</a:t>
            </a:r>
            <a:r>
              <a:rPr lang="zh-CN" altLang="en-US" sz="3200" smtClean="0"/>
              <a:t>、参考：运用了比喻和拟人手法</a:t>
            </a:r>
            <a:r>
              <a:rPr lang="zh-CN" altLang="en-US" sz="3200"/>
              <a:t>。“像一片烈火的轻</a:t>
            </a:r>
            <a:r>
              <a:rPr lang="zh-CN" altLang="en-US" sz="3200" smtClean="0"/>
              <a:t>云”运用比喻手法，将从地面上一跃而起飞入高空的云雀比喻成一团云般的火焰，衬托出云雀如火的激情、如火的魅力，表现出其冲破束缚、直入云霄的英雄气概</a:t>
            </a:r>
            <a:r>
              <a:rPr lang="zh-CN" altLang="en-US" sz="3200"/>
              <a:t>。“永远歌唱着飞翔，飞翔着</a:t>
            </a:r>
            <a:r>
              <a:rPr lang="zh-CN" altLang="en-US" sz="3200" smtClean="0"/>
              <a:t>歌唱”运用拟人手法，描绘出云雀边飞边歌的乐观主义精神及其对困难与黑暗的藐视。</a:t>
            </a:r>
            <a:r>
              <a:rPr lang="en-US" altLang="zh-CN" sz="3200" b="1" smtClean="0">
                <a:solidFill>
                  <a:srgbClr val="FF0000"/>
                </a:solidFill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</a:rPr>
              <a:t>句子表达技巧</a:t>
            </a:r>
            <a:r>
              <a:rPr lang="en-US" altLang="zh-CN" sz="3200" b="1" smtClean="0">
                <a:solidFill>
                  <a:srgbClr val="FF0000"/>
                </a:solidFill>
              </a:rPr>
              <a:t>】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960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851" y="283335"/>
            <a:ext cx="11565228" cy="5893628"/>
          </a:xfrm>
        </p:spPr>
        <p:txBody>
          <a:bodyPr>
            <a:normAutofit/>
          </a:bodyPr>
          <a:lstStyle/>
          <a:p>
            <a:r>
              <a:rPr lang="en-US" altLang="zh-CN" sz="3200" smtClean="0"/>
              <a:t>4</a:t>
            </a:r>
            <a:r>
              <a:rPr lang="zh-CN" altLang="en-US" sz="3200" smtClean="0"/>
              <a:t>、</a:t>
            </a:r>
            <a:r>
              <a:rPr lang="zh-CN" altLang="en-US" sz="3200"/>
              <a:t>参考</a:t>
            </a:r>
            <a:r>
              <a:rPr lang="zh-CN" altLang="en-US" sz="3200" smtClean="0"/>
              <a:t>：</a:t>
            </a:r>
            <a:r>
              <a:rPr lang="zh-CN" altLang="en-US" sz="3200" smtClean="0">
                <a:sym typeface="Wingdings" panose="05000000000000000000" pitchFamily="2" charset="2"/>
              </a:rPr>
              <a:t></a:t>
            </a:r>
            <a:r>
              <a:rPr lang="zh-CN" altLang="en-US" sz="3200" b="1" smtClean="0"/>
              <a:t>内容</a:t>
            </a:r>
            <a:r>
              <a:rPr lang="zh-CN" altLang="en-US" sz="3200"/>
              <a:t>上</a:t>
            </a:r>
            <a:r>
              <a:rPr lang="zh-CN" altLang="en-US" sz="3200" smtClean="0"/>
              <a:t>：开头就突出</a:t>
            </a:r>
            <a:r>
              <a:rPr lang="zh-CN" altLang="en-US" sz="3200"/>
              <a:t>红烛的意象，红红的，如同赤子的</a:t>
            </a:r>
            <a:r>
              <a:rPr lang="zh-CN" altLang="en-US" sz="3200" smtClean="0"/>
              <a:t>心，表达出对红烛的敬慕和赞扬。</a:t>
            </a:r>
            <a:endParaRPr lang="en-US" altLang="zh-CN" sz="3200" smtClean="0"/>
          </a:p>
          <a:p>
            <a:r>
              <a:rPr lang="zh-CN" altLang="en-US" sz="3200">
                <a:sym typeface="Wingdings" panose="05000000000000000000" pitchFamily="2" charset="2"/>
              </a:rPr>
              <a:t></a:t>
            </a:r>
            <a:r>
              <a:rPr lang="zh-CN" altLang="en-US" sz="3200" b="1" smtClean="0"/>
              <a:t>结构</a:t>
            </a:r>
            <a:r>
              <a:rPr lang="zh-CN" altLang="en-US" sz="3200" smtClean="0"/>
              <a:t>上：总领全文，是全诗的总纲。</a:t>
            </a:r>
            <a:r>
              <a:rPr lang="en-US" altLang="zh-CN" sz="3200" b="1" smtClean="0">
                <a:solidFill>
                  <a:srgbClr val="FF0000"/>
                </a:solidFill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</a:rPr>
              <a:t>句子作用</a:t>
            </a:r>
            <a:r>
              <a:rPr lang="en-US" altLang="zh-CN" sz="3200" b="1" smtClean="0">
                <a:solidFill>
                  <a:srgbClr val="FF0000"/>
                </a:solidFill>
              </a:rPr>
              <a:t>】</a:t>
            </a:r>
          </a:p>
          <a:p>
            <a:r>
              <a:rPr lang="en-US" altLang="zh-CN" sz="3200" smtClean="0"/>
              <a:t>5</a:t>
            </a:r>
            <a:r>
              <a:rPr lang="zh-CN" altLang="en-US" sz="3200" smtClean="0"/>
              <a:t>、参考：</a:t>
            </a:r>
            <a:r>
              <a:rPr lang="zh-CN" altLang="en-US" sz="3200" smtClean="0">
                <a:latin typeface="+mn-ea"/>
                <a:sym typeface="Wingdings" panose="05000000000000000000" pitchFamily="2" charset="2"/>
              </a:rPr>
              <a:t></a:t>
            </a:r>
            <a:r>
              <a:rPr lang="zh-CN" altLang="en-US" sz="3200" smtClean="0">
                <a:latin typeface="+mn-ea"/>
              </a:rPr>
              <a:t>从</a:t>
            </a:r>
            <a:r>
              <a:rPr lang="zh-CN" altLang="en-US" sz="3200" b="1">
                <a:latin typeface="+mn-ea"/>
              </a:rPr>
              <a:t>内容</a:t>
            </a:r>
            <a:r>
              <a:rPr lang="zh-CN" altLang="en-US" sz="3200">
                <a:latin typeface="+mn-ea"/>
              </a:rPr>
              <a:t>上看</a:t>
            </a:r>
            <a:r>
              <a:rPr lang="en-US" altLang="zh-CN" sz="3200">
                <a:latin typeface="+mn-ea"/>
              </a:rPr>
              <a:t>,“</a:t>
            </a:r>
            <a:r>
              <a:rPr lang="zh-CN" altLang="en-US" sz="3200">
                <a:latin typeface="+mn-ea"/>
              </a:rPr>
              <a:t>到”包含“在”的意思</a:t>
            </a:r>
            <a:r>
              <a:rPr lang="en-US" altLang="zh-CN" sz="3200">
                <a:latin typeface="+mn-ea"/>
              </a:rPr>
              <a:t>,</a:t>
            </a:r>
            <a:r>
              <a:rPr lang="zh-CN" altLang="en-US" sz="3200">
                <a:latin typeface="+mn-ea"/>
              </a:rPr>
              <a:t>表明击水是在江心</a:t>
            </a:r>
            <a:r>
              <a:rPr lang="en-US" altLang="zh-CN" sz="3200">
                <a:latin typeface="+mn-ea"/>
              </a:rPr>
              <a:t>,</a:t>
            </a:r>
            <a:r>
              <a:rPr lang="zh-CN" altLang="en-US" sz="3200">
                <a:latin typeface="+mn-ea"/>
              </a:rPr>
              <a:t>水急浪大</a:t>
            </a:r>
            <a:r>
              <a:rPr lang="en-US" altLang="zh-CN" sz="3200">
                <a:latin typeface="+mn-ea"/>
              </a:rPr>
              <a:t>,</a:t>
            </a:r>
            <a:r>
              <a:rPr lang="zh-CN" altLang="en-US" sz="3200">
                <a:latin typeface="+mn-ea"/>
              </a:rPr>
              <a:t>与下文的“浪遏飞舟”</a:t>
            </a:r>
            <a:r>
              <a:rPr lang="zh-CN" altLang="en-US" sz="3200" smtClean="0">
                <a:latin typeface="+mn-ea"/>
              </a:rPr>
              <a:t>相符；而</a:t>
            </a:r>
            <a:r>
              <a:rPr lang="zh-CN" altLang="en-US" sz="3200">
                <a:latin typeface="+mn-ea"/>
              </a:rPr>
              <a:t>“向”则说明是从江岸击水</a:t>
            </a:r>
            <a:r>
              <a:rPr lang="en-US" altLang="zh-CN" sz="3200">
                <a:latin typeface="+mn-ea"/>
              </a:rPr>
              <a:t>,</a:t>
            </a:r>
            <a:r>
              <a:rPr lang="zh-CN" altLang="en-US" sz="3200">
                <a:latin typeface="+mn-ea"/>
              </a:rPr>
              <a:t>并未到达江心，这样效果就差了。</a:t>
            </a:r>
          </a:p>
          <a:p>
            <a:r>
              <a:rPr lang="zh-CN" altLang="en-US" sz="3200">
                <a:latin typeface="+mn-ea"/>
              </a:rPr>
              <a:t>②</a:t>
            </a:r>
            <a:r>
              <a:rPr lang="zh-CN" altLang="en-US" sz="3200" smtClean="0">
                <a:latin typeface="+mn-ea"/>
              </a:rPr>
              <a:t>从</a:t>
            </a:r>
            <a:r>
              <a:rPr lang="zh-CN" altLang="en-US" sz="3200" b="1">
                <a:latin typeface="+mn-ea"/>
              </a:rPr>
              <a:t>词性</a:t>
            </a:r>
            <a:r>
              <a:rPr lang="zh-CN" altLang="en-US" sz="3200" smtClean="0">
                <a:latin typeface="+mn-ea"/>
              </a:rPr>
              <a:t>上</a:t>
            </a:r>
            <a:r>
              <a:rPr lang="zh-CN" altLang="en-US" sz="3200">
                <a:latin typeface="+mn-ea"/>
              </a:rPr>
              <a:t>看</a:t>
            </a:r>
            <a:r>
              <a:rPr lang="en-US" altLang="zh-CN" sz="3200">
                <a:latin typeface="+mn-ea"/>
              </a:rPr>
              <a:t>,“</a:t>
            </a:r>
            <a:r>
              <a:rPr lang="zh-CN" altLang="en-US" sz="3200">
                <a:latin typeface="+mn-ea"/>
              </a:rPr>
              <a:t>到”是动词</a:t>
            </a:r>
            <a:r>
              <a:rPr lang="en-US" altLang="zh-CN" sz="3200">
                <a:latin typeface="+mn-ea"/>
              </a:rPr>
              <a:t>,</a:t>
            </a:r>
            <a:r>
              <a:rPr lang="zh-CN" altLang="en-US" sz="3200">
                <a:latin typeface="+mn-ea"/>
              </a:rPr>
              <a:t>与“携”“挥斥”“指点”“激扬”“击”“遏”等动词和谐一致</a:t>
            </a:r>
            <a:r>
              <a:rPr lang="en-US" altLang="zh-CN" sz="3200">
                <a:latin typeface="+mn-ea"/>
              </a:rPr>
              <a:t>,</a:t>
            </a:r>
            <a:r>
              <a:rPr lang="zh-CN" altLang="en-US" sz="3200">
                <a:latin typeface="+mn-ea"/>
              </a:rPr>
              <a:t>而“向”是介词</a:t>
            </a:r>
            <a:r>
              <a:rPr lang="en-US" altLang="zh-CN" sz="3200">
                <a:latin typeface="+mn-ea"/>
              </a:rPr>
              <a:t>,</a:t>
            </a:r>
            <a:r>
              <a:rPr lang="zh-CN" altLang="en-US" sz="3200">
                <a:latin typeface="+mn-ea"/>
              </a:rPr>
              <a:t>用在此处没有这一效果。</a:t>
            </a:r>
          </a:p>
          <a:p>
            <a:r>
              <a:rPr lang="zh-CN" altLang="en-US" sz="3200">
                <a:latin typeface="+mn-ea"/>
              </a:rPr>
              <a:t>③</a:t>
            </a:r>
            <a:r>
              <a:rPr lang="zh-CN" altLang="en-US" sz="3200" smtClean="0">
                <a:latin typeface="+mn-ea"/>
              </a:rPr>
              <a:t>从</a:t>
            </a:r>
            <a:r>
              <a:rPr lang="zh-CN" altLang="en-US" sz="3200" b="1" smtClean="0">
                <a:latin typeface="+mn-ea"/>
              </a:rPr>
              <a:t>情感</a:t>
            </a:r>
            <a:r>
              <a:rPr lang="zh-CN" altLang="en-US" sz="3200" smtClean="0">
                <a:latin typeface="+mn-ea"/>
              </a:rPr>
              <a:t>效果上</a:t>
            </a:r>
            <a:r>
              <a:rPr lang="zh-CN" altLang="en-US" sz="3200">
                <a:latin typeface="+mn-ea"/>
              </a:rPr>
              <a:t>看</a:t>
            </a:r>
            <a:r>
              <a:rPr lang="en-US" altLang="zh-CN" sz="3200">
                <a:latin typeface="+mn-ea"/>
              </a:rPr>
              <a:t>,“</a:t>
            </a:r>
            <a:r>
              <a:rPr lang="zh-CN" altLang="en-US" sz="3200">
                <a:latin typeface="+mn-ea"/>
              </a:rPr>
              <a:t>到”更能表现</a:t>
            </a:r>
            <a:r>
              <a:rPr lang="zh-CN" altLang="en-US" sz="3200" smtClean="0">
                <a:latin typeface="+mn-ea"/>
              </a:rPr>
              <a:t>出乐观向上的英雄</a:t>
            </a:r>
            <a:r>
              <a:rPr lang="zh-CN" altLang="en-US" sz="3200">
                <a:latin typeface="+mn-ea"/>
              </a:rPr>
              <a:t>豪情。毛泽东一生在革命风雨中运筹帷幄</a:t>
            </a:r>
            <a:r>
              <a:rPr lang="en-US" altLang="zh-CN" sz="3200">
                <a:latin typeface="+mn-ea"/>
              </a:rPr>
              <a:t>,</a:t>
            </a:r>
            <a:r>
              <a:rPr lang="zh-CN" altLang="en-US" sz="3200">
                <a:latin typeface="+mn-ea"/>
              </a:rPr>
              <a:t>只有“到中流击水”</a:t>
            </a:r>
            <a:r>
              <a:rPr lang="en-US" altLang="zh-CN" sz="3200">
                <a:latin typeface="+mn-ea"/>
              </a:rPr>
              <a:t>,</a:t>
            </a:r>
            <a:r>
              <a:rPr lang="zh-CN" altLang="en-US" sz="3200">
                <a:latin typeface="+mn-ea"/>
              </a:rPr>
              <a:t>才能更贴切地表现他的英雄豪情</a:t>
            </a:r>
            <a:r>
              <a:rPr lang="zh-CN" altLang="en-US" sz="3200" smtClean="0">
                <a:latin typeface="+mn-ea"/>
              </a:rPr>
              <a:t>。</a:t>
            </a:r>
            <a:r>
              <a:rPr lang="en-US" altLang="zh-CN" sz="3200" b="1" smtClean="0">
                <a:solidFill>
                  <a:srgbClr val="FF0000"/>
                </a:solidFill>
                <a:latin typeface="+mn-ea"/>
              </a:rPr>
              <a:t>【</a:t>
            </a:r>
            <a:r>
              <a:rPr lang="zh-CN" altLang="en-US" sz="3200" b="1" smtClean="0">
                <a:solidFill>
                  <a:srgbClr val="FF0000"/>
                </a:solidFill>
                <a:latin typeface="+mn-ea"/>
              </a:rPr>
              <a:t>综合运用</a:t>
            </a:r>
            <a:r>
              <a:rPr lang="en-US" altLang="zh-CN" sz="3200" b="1" smtClean="0">
                <a:solidFill>
                  <a:srgbClr val="FF0000"/>
                </a:solidFill>
                <a:latin typeface="+mn-ea"/>
              </a:rPr>
              <a:t>】</a:t>
            </a:r>
            <a:endParaRPr lang="zh-CN" altLang="en-US" sz="3200" b="1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84918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78039"/>
            <a:ext cx="10515600" cy="4798924"/>
          </a:xfrm>
        </p:spPr>
        <p:txBody>
          <a:bodyPr>
            <a:norm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任务</a:t>
            </a:r>
            <a:r>
              <a:rPr lang="en-US" altLang="zh-CN" sz="3600" smtClean="0">
                <a:solidFill>
                  <a:srgbClr val="FF0000"/>
                </a:solidFill>
              </a:rPr>
              <a:t>2</a:t>
            </a:r>
            <a:r>
              <a:rPr lang="zh-CN" altLang="en-US" sz="3600" smtClean="0">
                <a:solidFill>
                  <a:srgbClr val="FF0000"/>
                </a:solidFill>
              </a:rPr>
              <a:t>：学生从五首诗中自主选择诗句，独立鉴赏；然后进行分享交流。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en-US" altLang="zh-CN" sz="3600" smtClean="0"/>
              <a:t>【</a:t>
            </a:r>
            <a:r>
              <a:rPr lang="zh-CN" altLang="en-US" sz="3600" smtClean="0"/>
              <a:t>提示：学生选择五首诗中的其他诗句，独立自主进行赏析，形成答案；在课堂上进行交流分享，同学之间相互补充、完善</a:t>
            </a:r>
            <a:r>
              <a:rPr lang="en-US" altLang="zh-CN" sz="3600" smtClean="0"/>
              <a:t>】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274453279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5169" y="872589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任务</a:t>
            </a:r>
            <a:r>
              <a:rPr lang="en-US" altLang="zh-CN" sz="3600" smtClean="0">
                <a:solidFill>
                  <a:srgbClr val="FF0000"/>
                </a:solidFill>
              </a:rPr>
              <a:t>3</a:t>
            </a:r>
            <a:r>
              <a:rPr lang="zh-CN" altLang="en-US" sz="3600" smtClean="0">
                <a:solidFill>
                  <a:srgbClr val="FF0000"/>
                </a:solidFill>
              </a:rPr>
              <a:t>：总结诗歌语言鉴赏角度和具体步骤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en-US" altLang="zh-CN" sz="3600" smtClean="0"/>
              <a:t>【</a:t>
            </a:r>
            <a:r>
              <a:rPr lang="zh-CN" altLang="en-US" sz="3600" smtClean="0"/>
              <a:t>提示：根据前面的探讨，师生归纳总结出语言鉴赏的角度和方法步骤</a:t>
            </a:r>
            <a:r>
              <a:rPr lang="en-US" altLang="zh-CN" sz="3600" smtClean="0"/>
              <a:t>】</a:t>
            </a:r>
          </a:p>
          <a:p>
            <a:r>
              <a:rPr lang="zh-CN" altLang="en-US" sz="3600" smtClean="0">
                <a:solidFill>
                  <a:srgbClr val="FF0000"/>
                </a:solidFill>
              </a:rPr>
              <a:t>炼字及其步骤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zh-CN" altLang="en-US" sz="3600" smtClean="0">
                <a:solidFill>
                  <a:srgbClr val="FF0000"/>
                </a:solidFill>
              </a:rPr>
              <a:t>句子含义理解及其步骤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zh-CN" altLang="en-US" sz="3600" smtClean="0">
                <a:solidFill>
                  <a:srgbClr val="FF0000"/>
                </a:solidFill>
              </a:rPr>
              <a:t>句子表达技巧及其步骤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zh-CN" altLang="en-US" sz="3600" smtClean="0">
                <a:solidFill>
                  <a:srgbClr val="FF0000"/>
                </a:solidFill>
              </a:rPr>
              <a:t>句子作用效果及步骤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6439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任务五：“青春”之诗</a:t>
            </a:r>
            <a:r>
              <a:rPr lang="en-US" altLang="zh-CN" smtClean="0"/>
              <a:t>——</a:t>
            </a:r>
            <a:r>
              <a:rPr lang="zh-CN" altLang="en-US" smtClean="0"/>
              <a:t>新诗写作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任务要求：结合本单元诗作和能够引发你思考的其他作品，发挥想象写一首新诗，抒写你的青春岁月。注意借鉴本单元诗歌在意象选择、语言锤炼等方面的手法，使诗作多一些“诗味”。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38312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0775" y="833952"/>
            <a:ext cx="10515600" cy="4351338"/>
          </a:xfrm>
        </p:spPr>
        <p:txBody>
          <a:bodyPr>
            <a:no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任务</a:t>
            </a:r>
            <a:r>
              <a:rPr lang="en-US" altLang="zh-CN" sz="3200" smtClean="0">
                <a:solidFill>
                  <a:srgbClr val="FF0000"/>
                </a:solidFill>
              </a:rPr>
              <a:t>1</a:t>
            </a:r>
            <a:r>
              <a:rPr lang="zh-CN" altLang="en-US" sz="3200" smtClean="0">
                <a:solidFill>
                  <a:srgbClr val="FF0000"/>
                </a:solidFill>
              </a:rPr>
              <a:t>：学生阅读教材中“单元学习任务”中</a:t>
            </a:r>
            <a:r>
              <a:rPr lang="en-US" altLang="zh-CN" sz="3200" smtClean="0">
                <a:solidFill>
                  <a:srgbClr val="FF0000"/>
                </a:solidFill>
              </a:rPr>
              <a:t>《</a:t>
            </a:r>
            <a:r>
              <a:rPr lang="zh-CN" altLang="en-US" sz="3200" smtClean="0">
                <a:solidFill>
                  <a:srgbClr val="FF0000"/>
                </a:solidFill>
              </a:rPr>
              <a:t>学写诗歌</a:t>
            </a:r>
            <a:r>
              <a:rPr lang="en-US" altLang="zh-CN" sz="3200" smtClean="0">
                <a:solidFill>
                  <a:srgbClr val="FF0000"/>
                </a:solidFill>
              </a:rPr>
              <a:t>》</a:t>
            </a:r>
            <a:r>
              <a:rPr lang="zh-CN" altLang="en-US" sz="3200" smtClean="0">
                <a:solidFill>
                  <a:srgbClr val="FF0000"/>
                </a:solidFill>
              </a:rPr>
              <a:t>和教材配套教辅资料中的相关资料，初步了解如何写诗歌。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r>
              <a:rPr lang="en-US" altLang="zh-CN" sz="3200" smtClean="0"/>
              <a:t>【</a:t>
            </a:r>
            <a:r>
              <a:rPr lang="zh-CN" altLang="en-US" sz="3200" smtClean="0"/>
              <a:t>提示：教师需要给学生讲解清楚诗歌情感、意象、韵律、语言等几个要素</a:t>
            </a:r>
            <a:r>
              <a:rPr lang="en-US" altLang="zh-CN" sz="3200" smtClean="0"/>
              <a:t>】</a:t>
            </a:r>
          </a:p>
          <a:p>
            <a:r>
              <a:rPr lang="zh-CN" altLang="en-US" sz="3200" smtClean="0">
                <a:solidFill>
                  <a:srgbClr val="FF0000"/>
                </a:solidFill>
              </a:rPr>
              <a:t>任务</a:t>
            </a:r>
            <a:r>
              <a:rPr lang="en-US" altLang="zh-CN" sz="3200" smtClean="0">
                <a:solidFill>
                  <a:srgbClr val="FF0000"/>
                </a:solidFill>
              </a:rPr>
              <a:t>2</a:t>
            </a:r>
            <a:r>
              <a:rPr lang="zh-CN" altLang="en-US" sz="3200" smtClean="0">
                <a:solidFill>
                  <a:srgbClr val="FF0000"/>
                </a:solidFill>
              </a:rPr>
              <a:t>：学生尝试写一首关于“青春”的新诗，突出自己对“青春”的认知或感悟，可创造，可模仿；要求使用意象，语言凝练、含蓄。写好后反复朗读，边读边改，以期达到理想的效果。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r>
              <a:rPr lang="zh-CN" altLang="en-US" sz="3200" smtClean="0">
                <a:solidFill>
                  <a:srgbClr val="FF0000"/>
                </a:solidFill>
              </a:rPr>
              <a:t>任务</a:t>
            </a:r>
            <a:r>
              <a:rPr lang="en-US" altLang="zh-CN" sz="3200" smtClean="0">
                <a:solidFill>
                  <a:srgbClr val="FF0000"/>
                </a:solidFill>
              </a:rPr>
              <a:t>3</a:t>
            </a:r>
            <a:r>
              <a:rPr lang="zh-CN" altLang="en-US" sz="3200" smtClean="0">
                <a:solidFill>
                  <a:srgbClr val="FF0000"/>
                </a:solidFill>
              </a:rPr>
              <a:t>：与同学和老师分享自己的作品，探讨交流。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7807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                  第二部分：小说之部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mtClean="0"/>
          </a:p>
          <a:p>
            <a:pPr lvl="0"/>
            <a:r>
              <a:rPr lang="zh-CN" altLang="en-US" sz="3600">
                <a:solidFill>
                  <a:prstClr val="black"/>
                </a:solidFill>
              </a:rPr>
              <a:t>整体思路：“读</a:t>
            </a:r>
            <a:r>
              <a:rPr lang="en-US" altLang="zh-CN" sz="3600">
                <a:solidFill>
                  <a:prstClr val="black"/>
                </a:solidFill>
              </a:rPr>
              <a:t>——</a:t>
            </a:r>
            <a:r>
              <a:rPr lang="zh-CN" altLang="en-US" sz="3600">
                <a:solidFill>
                  <a:prstClr val="black"/>
                </a:solidFill>
              </a:rPr>
              <a:t>赏</a:t>
            </a:r>
            <a:r>
              <a:rPr lang="en-US" altLang="zh-CN" sz="3600">
                <a:solidFill>
                  <a:prstClr val="black"/>
                </a:solidFill>
              </a:rPr>
              <a:t>——</a:t>
            </a:r>
            <a:r>
              <a:rPr lang="zh-CN" altLang="en-US" sz="3600">
                <a:solidFill>
                  <a:prstClr val="black"/>
                </a:solidFill>
              </a:rPr>
              <a:t>写”三部曲</a:t>
            </a:r>
            <a:endParaRPr lang="en-US" altLang="zh-CN" sz="3600">
              <a:solidFill>
                <a:prstClr val="black"/>
              </a:solidFill>
            </a:endParaRPr>
          </a:p>
          <a:p>
            <a:pPr lvl="0"/>
            <a:r>
              <a:rPr lang="zh-CN" altLang="en-US" sz="3600">
                <a:solidFill>
                  <a:prstClr val="black"/>
                </a:solidFill>
              </a:rPr>
              <a:t>具体任务安排：</a:t>
            </a:r>
            <a:endParaRPr lang="en-US" altLang="zh-CN" sz="360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altLang="zh-CN" sz="3600">
                <a:solidFill>
                  <a:prstClr val="black"/>
                </a:solidFill>
              </a:rPr>
              <a:t>       1</a:t>
            </a:r>
            <a:r>
              <a:rPr lang="zh-CN" altLang="en-US" sz="3600">
                <a:solidFill>
                  <a:prstClr val="black"/>
                </a:solidFill>
              </a:rPr>
              <a:t>、该部分</a:t>
            </a:r>
            <a:r>
              <a:rPr lang="zh-CN" altLang="en-US" sz="3600" smtClean="0">
                <a:solidFill>
                  <a:prstClr val="black"/>
                </a:solidFill>
              </a:rPr>
              <a:t>分为三个</a:t>
            </a:r>
            <a:r>
              <a:rPr lang="zh-CN" altLang="en-US" sz="3600">
                <a:solidFill>
                  <a:prstClr val="black"/>
                </a:solidFill>
              </a:rPr>
              <a:t>任务完成</a:t>
            </a:r>
            <a:r>
              <a:rPr lang="zh-CN" altLang="en-US" sz="3600" smtClean="0">
                <a:solidFill>
                  <a:prstClr val="black"/>
                </a:solidFill>
              </a:rPr>
              <a:t>：文本构建、人物形象、细节描写</a:t>
            </a:r>
            <a:endParaRPr lang="en-US" altLang="zh-CN" sz="360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altLang="zh-CN" sz="3600">
                <a:solidFill>
                  <a:prstClr val="black"/>
                </a:solidFill>
              </a:rPr>
              <a:t>       2</a:t>
            </a:r>
            <a:r>
              <a:rPr lang="zh-CN" altLang="en-US" sz="3600">
                <a:solidFill>
                  <a:prstClr val="black"/>
                </a:solidFill>
              </a:rPr>
              <a:t>、课时安排</a:t>
            </a:r>
            <a:r>
              <a:rPr lang="zh-CN" altLang="en-US" sz="3600" smtClean="0">
                <a:solidFill>
                  <a:prstClr val="black"/>
                </a:solidFill>
              </a:rPr>
              <a:t>：</a:t>
            </a:r>
            <a:r>
              <a:rPr lang="en-US" altLang="zh-CN" sz="3600">
                <a:solidFill>
                  <a:prstClr val="black"/>
                </a:solidFill>
              </a:rPr>
              <a:t>4</a:t>
            </a:r>
            <a:r>
              <a:rPr lang="zh-CN" altLang="en-US" sz="3600" smtClean="0">
                <a:solidFill>
                  <a:prstClr val="black"/>
                </a:solidFill>
              </a:rPr>
              <a:t>课时</a:t>
            </a:r>
            <a:endParaRPr lang="en-US" altLang="zh-CN" sz="3600">
              <a:solidFill>
                <a:prstClr val="black"/>
              </a:solidFill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930350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6532" y="120426"/>
            <a:ext cx="10515600" cy="1325563"/>
          </a:xfrm>
        </p:spPr>
        <p:txBody>
          <a:bodyPr/>
          <a:lstStyle/>
          <a:p>
            <a:r>
              <a:rPr lang="zh-CN" altLang="en-US" smtClean="0"/>
              <a:t>                           课前预习任务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7730" y="1184856"/>
            <a:ext cx="11642501" cy="5190186"/>
          </a:xfrm>
        </p:spPr>
        <p:txBody>
          <a:bodyPr>
            <a:normAutofit/>
          </a:bodyPr>
          <a:lstStyle/>
          <a:p>
            <a:r>
              <a:rPr lang="en-US" altLang="zh-CN" sz="3600" smtClean="0"/>
              <a:t>1</a:t>
            </a:r>
            <a:r>
              <a:rPr lang="zh-CN" altLang="en-US" sz="3600" smtClean="0"/>
              <a:t>、学生自主弄清楚小说的基本要素：故事情节、人物形象、环境描写、小说主题</a:t>
            </a:r>
            <a:endParaRPr lang="en-US" altLang="zh-CN" sz="3600" smtClean="0"/>
          </a:p>
          <a:p>
            <a:r>
              <a:rPr lang="en-US" altLang="zh-CN" sz="3600" smtClean="0"/>
              <a:t>2</a:t>
            </a:r>
            <a:r>
              <a:rPr lang="zh-CN" altLang="en-US" sz="3600" smtClean="0"/>
              <a:t>、查找相关资料，了解茹志娟、铁凝两位作家及作品</a:t>
            </a:r>
            <a:endParaRPr lang="en-US" altLang="zh-CN" sz="3600"/>
          </a:p>
          <a:p>
            <a:r>
              <a:rPr lang="en-US" altLang="zh-CN" sz="3600" smtClean="0"/>
              <a:t>3</a:t>
            </a:r>
            <a:r>
              <a:rPr lang="zh-CN" altLang="en-US" sz="3600" smtClean="0"/>
              <a:t>、阅读教材配套资料，了解</a:t>
            </a:r>
            <a:r>
              <a:rPr lang="en-US" altLang="zh-CN" sz="3600" smtClean="0"/>
              <a:t>《</a:t>
            </a:r>
            <a:r>
              <a:rPr lang="zh-CN" altLang="en-US" sz="3600" smtClean="0"/>
              <a:t>百合花</a:t>
            </a:r>
            <a:r>
              <a:rPr lang="en-US" altLang="zh-CN" sz="3600" smtClean="0"/>
              <a:t>》《</a:t>
            </a:r>
            <a:r>
              <a:rPr lang="zh-CN" altLang="en-US" sz="3600" smtClean="0"/>
              <a:t>哦，香雪</a:t>
            </a:r>
            <a:r>
              <a:rPr lang="en-US" altLang="zh-CN" sz="3600" smtClean="0"/>
              <a:t>》</a:t>
            </a:r>
            <a:r>
              <a:rPr lang="zh-CN" altLang="en-US" sz="3600" smtClean="0"/>
              <a:t>两篇小说的创作背景</a:t>
            </a:r>
            <a:endParaRPr lang="zh-CN" altLang="en-US" sz="36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069" y="3934495"/>
            <a:ext cx="2314421" cy="27568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415" y="3631842"/>
            <a:ext cx="2290370" cy="284005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15567" r="16017"/>
          <a:stretch>
            <a:fillRect/>
          </a:stretch>
        </p:blipFill>
        <p:spPr>
          <a:xfrm>
            <a:off x="6934398" y="3631842"/>
            <a:ext cx="2029297" cy="29660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9098" y="4031404"/>
            <a:ext cx="1741331" cy="25665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963969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                   </a:t>
            </a:r>
            <a:r>
              <a:rPr lang="zh-CN" altLang="en-US" b="1" smtClean="0"/>
              <a:t>任务一：文本构建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smtClean="0"/>
              <a:t>      阅读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百合花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和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哦，香雪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，根据故事发展顺序（开端</a:t>
            </a:r>
            <a:r>
              <a:rPr lang="en-US" altLang="zh-CN" sz="3600" b="1" smtClean="0"/>
              <a:t>—</a:t>
            </a:r>
            <a:r>
              <a:rPr lang="zh-CN" altLang="en-US" sz="3600" b="1" smtClean="0"/>
              <a:t>发展</a:t>
            </a:r>
            <a:r>
              <a:rPr lang="en-US" altLang="zh-CN" sz="3600" b="1" smtClean="0"/>
              <a:t>—</a:t>
            </a:r>
            <a:r>
              <a:rPr lang="zh-CN" altLang="en-US" sz="3600" b="1" smtClean="0"/>
              <a:t>高潮</a:t>
            </a:r>
            <a:r>
              <a:rPr lang="en-US" altLang="zh-CN" sz="3600" b="1" smtClean="0"/>
              <a:t>—</a:t>
            </a:r>
            <a:r>
              <a:rPr lang="zh-CN" altLang="en-US" sz="3600" b="1" smtClean="0"/>
              <a:t>结局）梳理行文脉络，并归纳小说主旨。</a:t>
            </a:r>
            <a:endParaRPr lang="en-US" altLang="zh-CN" sz="3600" b="1" smtClean="0"/>
          </a:p>
          <a:p>
            <a:r>
              <a:rPr lang="en-US" altLang="zh-CN" sz="3600" smtClean="0">
                <a:solidFill>
                  <a:srgbClr val="FF0000"/>
                </a:solidFill>
              </a:rPr>
              <a:t>1</a:t>
            </a:r>
            <a:r>
              <a:rPr lang="zh-CN" altLang="en-US" sz="3600" smtClean="0">
                <a:solidFill>
                  <a:srgbClr val="FF0000"/>
                </a:solidFill>
              </a:rPr>
              <a:t>、独立阅读文本，梳理行文脉络，归纳小说主旨。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en-US" altLang="zh-CN" sz="3600" smtClean="0">
                <a:solidFill>
                  <a:srgbClr val="FF0000"/>
                </a:solidFill>
              </a:rPr>
              <a:t>2</a:t>
            </a:r>
            <a:r>
              <a:rPr lang="zh-CN" altLang="en-US" sz="3600" smtClean="0">
                <a:solidFill>
                  <a:srgbClr val="FF0000"/>
                </a:solidFill>
              </a:rPr>
              <a:t>、课堂分享交流，补充、完善。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61684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                   《</a:t>
            </a:r>
            <a:r>
              <a:rPr lang="zh-CN" altLang="en-US" smtClean="0"/>
              <a:t>百合花</a:t>
            </a:r>
            <a:r>
              <a:rPr lang="en-US" altLang="zh-CN" smtClean="0"/>
              <a:t>》</a:t>
            </a:r>
            <a:r>
              <a:rPr lang="zh-CN" altLang="en-US"/>
              <a:t>行文脉络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smtClean="0"/>
              <a:t>开端：通讯员带“我”到包扎所</a:t>
            </a:r>
            <a:endParaRPr lang="en-US" altLang="zh-CN" sz="3600" smtClean="0"/>
          </a:p>
          <a:p>
            <a:r>
              <a:rPr lang="zh-CN" altLang="en-US" sz="3600" smtClean="0"/>
              <a:t>发展：通讯员和“我”借被子</a:t>
            </a:r>
            <a:endParaRPr lang="en-US" altLang="zh-CN" sz="3600" smtClean="0"/>
          </a:p>
          <a:p>
            <a:r>
              <a:rPr lang="zh-CN" altLang="en-US" sz="3600" smtClean="0"/>
              <a:t>高潮：通讯员因救人而牺牲</a:t>
            </a:r>
            <a:endParaRPr lang="en-US" altLang="zh-CN" sz="3600" smtClean="0"/>
          </a:p>
          <a:p>
            <a:r>
              <a:rPr lang="zh-CN" altLang="en-US" sz="3600" smtClean="0"/>
              <a:t>结局：新媳妇给通讯员献</a:t>
            </a:r>
            <a:r>
              <a:rPr lang="en-US" altLang="zh-CN" sz="3600" smtClean="0"/>
              <a:t>/</a:t>
            </a:r>
            <a:r>
              <a:rPr lang="zh-CN" altLang="en-US" sz="3600" smtClean="0"/>
              <a:t>盖被子</a:t>
            </a:r>
            <a:endParaRPr lang="en-US" altLang="zh-CN" sz="3600" smtClean="0"/>
          </a:p>
          <a:p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10160812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                  第一部分：诗歌之部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smtClean="0"/>
              <a:t>整体思路：“读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赏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写”三部曲</a:t>
            </a:r>
            <a:endParaRPr lang="en-US" altLang="zh-CN" sz="3600" smtClean="0"/>
          </a:p>
          <a:p>
            <a:r>
              <a:rPr lang="zh-CN" altLang="en-US" sz="3600" smtClean="0"/>
              <a:t>具体任务安排：</a:t>
            </a:r>
            <a:endParaRPr lang="en-US" altLang="zh-CN" sz="3600" smtClean="0"/>
          </a:p>
          <a:p>
            <a:pPr marL="0" indent="0">
              <a:buNone/>
            </a:pPr>
            <a:r>
              <a:rPr lang="en-US" altLang="zh-CN" sz="3600" smtClean="0"/>
              <a:t>       1</a:t>
            </a:r>
            <a:r>
              <a:rPr lang="zh-CN" altLang="en-US" sz="3600" smtClean="0"/>
              <a:t>、该部分分为五个任务完成：知人论世、吟咏诗韵、“象”由情生、“意”由言出、“青春”之歌</a:t>
            </a:r>
            <a:endParaRPr lang="en-US" altLang="zh-CN" sz="3600" smtClean="0"/>
          </a:p>
          <a:p>
            <a:pPr marL="0" indent="0">
              <a:buNone/>
            </a:pPr>
            <a:r>
              <a:rPr lang="en-US" altLang="zh-CN" sz="3600" smtClean="0"/>
              <a:t>       2</a:t>
            </a:r>
            <a:r>
              <a:rPr lang="zh-CN" altLang="en-US" sz="3600" smtClean="0"/>
              <a:t>、课时安排：</a:t>
            </a:r>
            <a:r>
              <a:rPr lang="en-US" altLang="zh-CN" sz="3600"/>
              <a:t>8</a:t>
            </a:r>
            <a:r>
              <a:rPr lang="zh-CN" altLang="en-US" sz="3600" smtClean="0"/>
              <a:t>课时</a:t>
            </a:r>
            <a:endParaRPr lang="en-US" altLang="zh-CN" sz="3600" smtClean="0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46485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               《</a:t>
            </a:r>
            <a:r>
              <a:rPr lang="zh-CN" altLang="en-US" smtClean="0"/>
              <a:t>哦，香雪</a:t>
            </a:r>
            <a:r>
              <a:rPr lang="en-US" altLang="zh-CN" smtClean="0"/>
              <a:t>》</a:t>
            </a:r>
            <a:r>
              <a:rPr lang="zh-CN" altLang="en-US" smtClean="0"/>
              <a:t>行文脉络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8186" y="1825625"/>
            <a:ext cx="10735614" cy="4351338"/>
          </a:xfrm>
        </p:spPr>
        <p:txBody>
          <a:bodyPr>
            <a:normAutofit/>
          </a:bodyPr>
          <a:lstStyle/>
          <a:p>
            <a:r>
              <a:rPr lang="zh-CN" altLang="en-US" sz="3600" smtClean="0"/>
              <a:t>开端：火车来到台儿沟</a:t>
            </a:r>
            <a:endParaRPr lang="en-US" altLang="zh-CN" sz="3600" smtClean="0"/>
          </a:p>
          <a:p>
            <a:r>
              <a:rPr lang="zh-CN" altLang="en-US" sz="3600" smtClean="0"/>
              <a:t>发展：台儿沟姑娘们迎接火车</a:t>
            </a:r>
            <a:r>
              <a:rPr lang="en-US" altLang="zh-CN" sz="3600" smtClean="0"/>
              <a:t>【</a:t>
            </a:r>
            <a:r>
              <a:rPr lang="zh-CN" altLang="en-US" sz="3600" smtClean="0"/>
              <a:t>看火车、卖东西</a:t>
            </a:r>
            <a:r>
              <a:rPr lang="en-US" altLang="zh-CN" sz="3600" smtClean="0"/>
              <a:t>】</a:t>
            </a:r>
          </a:p>
          <a:p>
            <a:r>
              <a:rPr lang="zh-CN" altLang="en-US" sz="3600" smtClean="0"/>
              <a:t>高潮：香雪换铅笔盒</a:t>
            </a:r>
            <a:r>
              <a:rPr lang="en-US" altLang="zh-CN" sz="3600" smtClean="0"/>
              <a:t>【</a:t>
            </a:r>
            <a:r>
              <a:rPr lang="zh-CN" altLang="en-US" sz="3600" smtClean="0"/>
              <a:t>渴望铅笔盒、登车换铅笔盒</a:t>
            </a:r>
            <a:r>
              <a:rPr lang="en-US" altLang="zh-CN" sz="3600" smtClean="0"/>
              <a:t>】</a:t>
            </a:r>
          </a:p>
          <a:p>
            <a:r>
              <a:rPr lang="zh-CN" altLang="en-US" sz="3600" smtClean="0"/>
              <a:t>结局：香雪夜归台儿沟</a:t>
            </a:r>
            <a:r>
              <a:rPr lang="en-US" altLang="zh-CN" sz="3600" smtClean="0"/>
              <a:t>【</a:t>
            </a:r>
            <a:r>
              <a:rPr lang="zh-CN" altLang="en-US" sz="3600" smtClean="0"/>
              <a:t>独自夜行、与姐妹们会合</a:t>
            </a:r>
            <a:r>
              <a:rPr lang="en-US" altLang="zh-CN" sz="3600" smtClean="0"/>
              <a:t>】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367114288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                        任务二：人物形象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smtClean="0"/>
              <a:t>    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百合花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和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哦，香雪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两篇小说刻画了不同时代的青春形象，革命时期的小通讯员、新媳妇，改革开放初期的香雪。请选择其中一位，结合文本简要分析其形象；并探究作者是怎样塑造这一形象的。</a:t>
            </a:r>
            <a:endParaRPr lang="en-US" altLang="zh-CN" sz="3600" b="1" smtClean="0"/>
          </a:p>
          <a:p>
            <a:r>
              <a:rPr lang="en-US" altLang="zh-CN" sz="3600" smtClean="0">
                <a:solidFill>
                  <a:srgbClr val="FF0000"/>
                </a:solidFill>
              </a:rPr>
              <a:t>1</a:t>
            </a:r>
            <a:r>
              <a:rPr lang="zh-CN" altLang="en-US" sz="3600" smtClean="0">
                <a:solidFill>
                  <a:srgbClr val="FF0000"/>
                </a:solidFill>
              </a:rPr>
              <a:t>、合作完成任务：选择人物形象，分析形象特征，探究塑造方法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en-US" altLang="zh-CN" sz="3600" smtClean="0">
                <a:solidFill>
                  <a:srgbClr val="FF0000"/>
                </a:solidFill>
              </a:rPr>
              <a:t>2</a:t>
            </a:r>
            <a:r>
              <a:rPr lang="zh-CN" altLang="en-US" sz="3600" smtClean="0">
                <a:solidFill>
                  <a:srgbClr val="FF0000"/>
                </a:solidFill>
              </a:rPr>
              <a:t>、课堂分享交流，探讨补充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33469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7912"/>
          </a:xfrm>
        </p:spPr>
        <p:txBody>
          <a:bodyPr/>
          <a:lstStyle/>
          <a:p>
            <a:r>
              <a:rPr lang="zh-CN" altLang="en-US" smtClean="0"/>
              <a:t>                       小通讯员的形象特征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694" y="953038"/>
            <a:ext cx="11834611" cy="4351338"/>
          </a:xfrm>
        </p:spPr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  <a:latin typeface="+mn-ea"/>
              </a:rPr>
              <a:t>①憨厚朴实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拘谨腼腆。比如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,“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带路”情节中</a:t>
            </a:r>
            <a:r>
              <a:rPr lang="zh-CN" altLang="en-US" sz="3200" smtClean="0">
                <a:solidFill>
                  <a:srgbClr val="FF0000"/>
                </a:solidFill>
                <a:latin typeface="+mn-ea"/>
              </a:rPr>
              <a:t>“张皇”“数摸”这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两个动词突出了小通讯员那种忸呢的神态、拘谨局促的心理。另外还有“借被”的情节也能体现这一点。</a:t>
            </a:r>
            <a:r>
              <a:rPr lang="zh-CN" altLang="en-US" sz="3200" smtClean="0">
                <a:solidFill>
                  <a:srgbClr val="FF0000"/>
                </a:solidFill>
                <a:latin typeface="+mn-ea"/>
              </a:rPr>
              <a:t/>
            </a:r>
            <a:br>
              <a:rPr lang="zh-CN" altLang="en-US" sz="3200" smtClean="0">
                <a:solidFill>
                  <a:srgbClr val="FF0000"/>
                </a:solidFill>
                <a:latin typeface="+mn-ea"/>
              </a:rPr>
            </a:br>
            <a:r>
              <a:rPr lang="zh-CN" altLang="en-US" sz="3200" smtClean="0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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善解人意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关心他人</a:t>
            </a:r>
            <a:r>
              <a:rPr lang="zh-CN" altLang="en-US" sz="3200" smtClean="0">
                <a:solidFill>
                  <a:srgbClr val="FF0000"/>
                </a:solidFill>
                <a:latin typeface="+mn-ea"/>
              </a:rPr>
              <a:t>。比如，走走停停，给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我两个</a:t>
            </a:r>
            <a:r>
              <a:rPr lang="zh-CN" altLang="en-US" sz="3200" smtClean="0">
                <a:solidFill>
                  <a:srgbClr val="FF0000"/>
                </a:solidFill>
                <a:latin typeface="+mn-ea"/>
              </a:rPr>
              <a:t>馍馍体现出他关心“我”。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当他意识到自己借东西的方式方法有问题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可能会给群众造成不良影响时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就马上松松爽爽地跟“我”前去解释。而借到被子以后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知道这是人家新婚时唯一的嫁妆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心里又立刻感到不安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又要把被子再送回去。</a:t>
            </a:r>
            <a:br>
              <a:rPr lang="zh-CN" altLang="en-US" sz="3200">
                <a:solidFill>
                  <a:srgbClr val="FF0000"/>
                </a:solidFill>
                <a:latin typeface="+mn-ea"/>
              </a:rPr>
            </a:br>
            <a:r>
              <a:rPr lang="zh-CN" altLang="en-US" sz="3200">
                <a:solidFill>
                  <a:srgbClr val="FF0000"/>
                </a:solidFill>
                <a:latin typeface="+mn-ea"/>
              </a:rPr>
              <a:t>③不畏牺牲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舍己为人。他对革命事业无限忠诚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有着高度的阶级觉悟和革命责任感。为了保护担架队员英勇捐躯。</a:t>
            </a:r>
          </a:p>
          <a:p>
            <a:r>
              <a:rPr lang="zh-CN" altLang="en-US" sz="3200" smtClean="0">
                <a:solidFill>
                  <a:srgbClr val="FF0000"/>
                </a:solidFill>
                <a:latin typeface="+mn-ea"/>
              </a:rPr>
              <a:t>④天真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纯洁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充满朝气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对生活和自然无比热爱。即将发起总攻的时刻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还在枪筒上插上几根树枝和野菊花。</a:t>
            </a:r>
            <a:r>
              <a:rPr lang="zh-CN" altLang="en-US">
                <a:latin typeface="+mn-ea"/>
              </a:rPr>
              <a:t/>
            </a:r>
            <a:br>
              <a:rPr lang="zh-CN" altLang="en-US">
                <a:latin typeface="+mn-ea"/>
              </a:rPr>
            </a:br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136797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                        新媳妇形象特征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5583" y="1604091"/>
            <a:ext cx="11500834" cy="4351338"/>
          </a:xfrm>
        </p:spPr>
        <p:txBody>
          <a:bodyPr>
            <a:norm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    </a:t>
            </a:r>
            <a:r>
              <a:rPr lang="zh-CN" altLang="en-US" sz="3600" smtClean="0">
                <a:solidFill>
                  <a:srgbClr val="FF0000"/>
                </a:solidFill>
                <a:latin typeface="+mn-ea"/>
              </a:rPr>
              <a:t>新媳妇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是一个</a:t>
            </a:r>
            <a:r>
              <a:rPr lang="zh-CN" altLang="en-US" sz="3600" smtClean="0">
                <a:solidFill>
                  <a:srgbClr val="FF0000"/>
                </a:solidFill>
                <a:latin typeface="+mn-ea"/>
              </a:rPr>
              <a:t>美丽纯洁、淳朴善良、精神高尚的农村妇女形象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。她听说借被子是为了打仗为了老百姓之后</a:t>
            </a:r>
            <a:r>
              <a:rPr lang="en-US" altLang="zh-CN" sz="36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把自己唯一的嫁妆借给了</a:t>
            </a:r>
            <a:r>
              <a:rPr lang="zh-CN" altLang="en-US" sz="3600" smtClean="0">
                <a:solidFill>
                  <a:srgbClr val="FF0000"/>
                </a:solidFill>
                <a:latin typeface="+mn-ea"/>
              </a:rPr>
              <a:t>部队；到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了包扎所</a:t>
            </a:r>
            <a:r>
              <a:rPr lang="en-US" altLang="zh-CN" sz="36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她又主动把被子“铺在外面屋檐下的一块门板上</a:t>
            </a:r>
            <a:r>
              <a:rPr lang="zh-CN" altLang="en-US" sz="3600" smtClean="0">
                <a:solidFill>
                  <a:srgbClr val="FF0000"/>
                </a:solidFill>
                <a:latin typeface="+mn-ea"/>
              </a:rPr>
              <a:t>”；小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通讯员牺牲后</a:t>
            </a:r>
            <a:r>
              <a:rPr lang="en-US" altLang="zh-CN" sz="36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当卫生员动手要揭掉小通讯员身上的百合花被子时</a:t>
            </a:r>
            <a:r>
              <a:rPr lang="en-US" altLang="zh-CN" sz="36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新媳妇“劈手夺过被子”</a:t>
            </a:r>
            <a:r>
              <a:rPr lang="en-US" altLang="zh-CN" sz="36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写出了新媳妇用自己的新被子为小通讯员入验时的那种果断、坚毅、不容商量的</a:t>
            </a:r>
            <a:r>
              <a:rPr lang="zh-CN" altLang="en-US" sz="3600" smtClean="0">
                <a:solidFill>
                  <a:srgbClr val="FF0000"/>
                </a:solidFill>
                <a:latin typeface="+mn-ea"/>
              </a:rPr>
              <a:t>态度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；</a:t>
            </a:r>
            <a:r>
              <a:rPr lang="zh-CN" altLang="en-US" sz="3600" smtClean="0">
                <a:solidFill>
                  <a:srgbClr val="FF0000"/>
                </a:solidFill>
                <a:latin typeface="+mn-ea"/>
              </a:rPr>
              <a:t>对于让小通讯员受气一事，她一直感到很愧疚，希望有机会向他道歉。</a:t>
            </a:r>
            <a:endParaRPr lang="zh-CN" altLang="en-US" sz="360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2766285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62095"/>
            <a:ext cx="10515600" cy="420486"/>
          </a:xfrm>
        </p:spPr>
        <p:txBody>
          <a:bodyPr/>
          <a:lstStyle/>
          <a:p>
            <a:r>
              <a:rPr lang="zh-CN" altLang="en-US" smtClean="0"/>
              <a:t>                            香雪的形象特征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1668" y="682581"/>
            <a:ext cx="11900078" cy="4351338"/>
          </a:xfr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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美丽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清纯。在乘客的眼里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香雪的眼睛是“洁如水晶的”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令人信任的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;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面孔是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“洁净的”；嘴唇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是“柔软得宛若红缎子似的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”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……</a:t>
            </a:r>
            <a:endParaRPr lang="en-US" altLang="zh-CN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mtClean="0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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纯真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无邪。看火车时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她跑在最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前面；火车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来了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她却缩到最后头。别的姑娘可以就“小白脸”北京话”调笑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香雪却不敢搭腔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甚至听了就脸红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mtClean="0">
                <a:solidFill>
                  <a:srgbClr val="FF0000"/>
                </a:solidFill>
                <a:latin typeface="+mn-ea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渴求进取。她是台儿沟唯一考上初中的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人；别的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姑娘注意的不是妇女头上的金圈子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就是比指甲盖还小的手表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而香雪注意的则是车厢里的学生书包；姑娘们总是用鸡蛋、红枣等土产换回自己喜爱的发卡、香皂、纱巾和尼龙袜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而香雪则渴望用一篮子鸡蛋换一个自动铅笔盒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。</a:t>
            </a:r>
            <a:endParaRPr lang="en-US" altLang="zh-CN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mtClean="0">
                <a:solidFill>
                  <a:srgbClr val="FF0000"/>
                </a:solidFill>
                <a:latin typeface="+mn-ea"/>
              </a:rPr>
              <a:t>④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淳朴自尊。女同学们对她的嘲笑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使她意识到贫穷是不光彩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的；得到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了铅笔盒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她执意将那一篮鸡蛋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留下；香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雪渴望台儿沟改变现状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变得富足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进步。</a:t>
            </a:r>
            <a:endParaRPr lang="en-US" altLang="zh-CN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mtClean="0">
                <a:solidFill>
                  <a:srgbClr val="FF0000"/>
                </a:solidFill>
                <a:latin typeface="+mn-ea"/>
              </a:rPr>
              <a:t>⑤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坚毅执着。为了换取铅笔盒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她在那停车一分钟的间隙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里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，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毅然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踏进了火车。为此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她甘愿被父母责怪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而且一个人摸黑走了三十里的山路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这对一个平时说话不多、胆子又小的山村少女来说</a:t>
            </a:r>
            <a:r>
              <a:rPr lang="en-US" altLang="zh-CN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需要很大的勇气。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444492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59064"/>
            <a:ext cx="10515600" cy="626548"/>
          </a:xfrm>
        </p:spPr>
        <p:txBody>
          <a:bodyPr/>
          <a:lstStyle/>
          <a:p>
            <a:r>
              <a:rPr lang="zh-CN" altLang="en-US" smtClean="0"/>
              <a:t>                       塑造形象方法总结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032" y="785612"/>
            <a:ext cx="11925836" cy="4351338"/>
          </a:xfrm>
        </p:spPr>
        <p:txBody>
          <a:bodyPr>
            <a:no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正面描写：肖像描写、动作描写、语言描写、神态描写、心理描写、细节描写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r>
              <a:rPr lang="zh-CN" altLang="en-US" sz="3200" smtClean="0">
                <a:solidFill>
                  <a:srgbClr val="FF0000"/>
                </a:solidFill>
              </a:rPr>
              <a:t>侧面描写：其他人物的对比烘托、物象的陪衬烘托、环境场景的烘托渲染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endParaRPr lang="en-US" altLang="zh-CN" sz="3200">
              <a:solidFill>
                <a:srgbClr val="FF0000"/>
              </a:solidFill>
            </a:endParaRPr>
          </a:p>
          <a:p>
            <a:r>
              <a:rPr lang="zh-CN" altLang="en-US" sz="3200"/>
              <a:t>例如：（</a:t>
            </a:r>
            <a:r>
              <a:rPr lang="en-US" altLang="zh-CN" sz="3200"/>
              <a:t>2019</a:t>
            </a:r>
            <a:r>
              <a:rPr lang="zh-CN" altLang="en-US" sz="3200"/>
              <a:t>年</a:t>
            </a:r>
            <a:r>
              <a:rPr lang="en-US" altLang="zh-CN" sz="3200"/>
              <a:t>•</a:t>
            </a:r>
            <a:r>
              <a:rPr lang="zh-CN" altLang="en-US" sz="3200"/>
              <a:t>新课标</a:t>
            </a:r>
            <a:r>
              <a:rPr lang="en-US" altLang="zh-CN" sz="3200"/>
              <a:t>2</a:t>
            </a:r>
            <a:r>
              <a:rPr lang="zh-CN" altLang="en-US" sz="3200"/>
              <a:t>卷）第</a:t>
            </a:r>
            <a:r>
              <a:rPr lang="en-US" altLang="zh-CN" sz="3200"/>
              <a:t>8</a:t>
            </a:r>
            <a:r>
              <a:rPr lang="zh-CN" altLang="en-US" sz="3200"/>
              <a:t>题：请以老舞蹈师形象为例，谈谈小说塑造人物形象时运用了哪些表现手法。（</a:t>
            </a:r>
            <a:r>
              <a:rPr lang="en-US" altLang="zh-CN" sz="3200"/>
              <a:t>6</a:t>
            </a:r>
            <a:r>
              <a:rPr lang="zh-CN" altLang="en-US" sz="3200"/>
              <a:t>分）</a:t>
            </a:r>
            <a:endParaRPr lang="en-US" altLang="zh-CN" sz="3200" smtClean="0"/>
          </a:p>
          <a:p>
            <a:r>
              <a:rPr lang="zh-CN" altLang="en-US" sz="3200">
                <a:solidFill>
                  <a:srgbClr val="FF0000"/>
                </a:solidFill>
              </a:rPr>
              <a:t>①用特征鲜明的细节凸显人物的个性，如老舞蹈师过时的穿戴、木偶似的舞姿等，表明他是一个怀旧的人；②用个性化的对话揭示人物的内心世界，如老舞蹈师与“我”的交谈，流露出内心的痛苦与无奈；③用典型化的场景烘托人物状态，如被人遗忘的苗圃，村托了老舞蹈师失落的心态。 </a:t>
            </a:r>
          </a:p>
        </p:txBody>
      </p:sp>
    </p:spTree>
    <p:extLst>
      <p:ext uri="{BB962C8B-B14F-4D97-AF65-F5344CB8AC3E}">
        <p14:creationId xmlns:p14="http://schemas.microsoft.com/office/powerpoint/2010/main" val="1567791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5155" y="365125"/>
            <a:ext cx="10838645" cy="1325563"/>
          </a:xfrm>
        </p:spPr>
        <p:txBody>
          <a:bodyPr/>
          <a:lstStyle/>
          <a:p>
            <a:r>
              <a:rPr lang="zh-CN" altLang="en-US" b="1" smtClean="0"/>
              <a:t>任务三：于细微处见精神</a:t>
            </a:r>
            <a:r>
              <a:rPr lang="en-US" altLang="zh-CN" b="1" smtClean="0"/>
              <a:t>——</a:t>
            </a:r>
            <a:r>
              <a:rPr lang="zh-CN" altLang="en-US" b="1" smtClean="0"/>
              <a:t>小说细节描写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/>
              <a:t>       细节</a:t>
            </a:r>
            <a:r>
              <a:rPr lang="zh-CN" altLang="en-US" sz="3200"/>
              <a:t>描写是指抓住生活中的细微而又具体的典型情节，加以生动细致的描绘，它具体渗透在对人物、景物或场面描写之中。细节，指人物、景物、事件等表现对象的富有特色的细小环节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r>
              <a:rPr lang="zh-CN" altLang="en-US" sz="3200" smtClean="0"/>
              <a:t>       作家对于每个细节描写都是有深刻用意的，或塑造人物形象、或推动情节发展、或表现场景环境、或表现主题、或表达作者情感</a:t>
            </a:r>
            <a:r>
              <a:rPr lang="en-US" altLang="zh-CN" sz="3200" smtClean="0"/>
              <a:t>……</a:t>
            </a:r>
          </a:p>
          <a:p>
            <a:r>
              <a:rPr lang="en-US" altLang="zh-CN" sz="3200" smtClean="0"/>
              <a:t>    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百合花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和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哦，香雪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两篇小说都成功运用了细节描写，请找出来仔细品读，加以分析；可以尝试着写一个细节描写的片段。</a:t>
            </a:r>
            <a:endParaRPr lang="zh-CN" altLang="en-US" sz="3600" b="1"/>
          </a:p>
        </p:txBody>
      </p:sp>
    </p:spTree>
    <p:extLst>
      <p:ext uri="{BB962C8B-B14F-4D97-AF65-F5344CB8AC3E}">
        <p14:creationId xmlns:p14="http://schemas.microsoft.com/office/powerpoint/2010/main" val="4001026056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任务</a:t>
            </a:r>
            <a:r>
              <a:rPr lang="en-US" altLang="zh-CN" sz="3600" smtClean="0">
                <a:solidFill>
                  <a:srgbClr val="FF0000"/>
                </a:solidFill>
              </a:rPr>
              <a:t>1</a:t>
            </a:r>
            <a:r>
              <a:rPr lang="zh-CN" altLang="en-US" sz="3600" smtClean="0">
                <a:solidFill>
                  <a:srgbClr val="FF0000"/>
                </a:solidFill>
              </a:rPr>
              <a:t>：小说细节描写的赏析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en-US" altLang="zh-CN" sz="3600" smtClean="0">
                <a:solidFill>
                  <a:srgbClr val="FF0000"/>
                </a:solidFill>
              </a:rPr>
              <a:t>1</a:t>
            </a:r>
            <a:r>
              <a:rPr lang="zh-CN" altLang="en-US" sz="3600" smtClean="0">
                <a:solidFill>
                  <a:srgbClr val="FF0000"/>
                </a:solidFill>
              </a:rPr>
              <a:t>、选择其中一篇小说，独立自主找出文中的细节描写，并加以分析，做好笔记。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en-US" altLang="zh-CN" sz="3600" smtClean="0">
                <a:solidFill>
                  <a:srgbClr val="FF0000"/>
                </a:solidFill>
              </a:rPr>
              <a:t>2</a:t>
            </a:r>
            <a:r>
              <a:rPr lang="zh-CN" altLang="en-US" sz="3600" smtClean="0">
                <a:solidFill>
                  <a:srgbClr val="FF0000"/>
                </a:solidFill>
              </a:rPr>
              <a:t>、课堂分享交流，相互提问、补充、完善。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endParaRPr lang="zh-CN" alt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226216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2458"/>
          </a:xfrm>
        </p:spPr>
        <p:txBody>
          <a:bodyPr/>
          <a:lstStyle/>
          <a:p>
            <a:r>
              <a:rPr lang="en-US" altLang="zh-CN" smtClean="0"/>
              <a:t>            《</a:t>
            </a:r>
            <a:r>
              <a:rPr lang="zh-CN" altLang="en-US" smtClean="0"/>
              <a:t>百合花</a:t>
            </a:r>
            <a:r>
              <a:rPr lang="en-US" altLang="zh-CN" smtClean="0"/>
              <a:t>》</a:t>
            </a:r>
            <a:r>
              <a:rPr lang="zh-CN" altLang="en-US" smtClean="0"/>
              <a:t>中细节描写示例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530" y="1107584"/>
            <a:ext cx="11731580" cy="4351338"/>
          </a:xfrm>
        </p:spPr>
        <p:txBody>
          <a:bodyPr>
            <a:noAutofit/>
          </a:bodyPr>
          <a:lstStyle/>
          <a:p>
            <a:r>
              <a:rPr lang="en-US" altLang="zh-CN" sz="3600" smtClean="0">
                <a:latin typeface="+mn-ea"/>
              </a:rPr>
              <a:t>(1)</a:t>
            </a:r>
            <a:r>
              <a:rPr lang="zh-CN" altLang="en-US" sz="3600" smtClean="0">
                <a:latin typeface="+mn-ea"/>
              </a:rPr>
              <a:t>对</a:t>
            </a:r>
            <a:r>
              <a:rPr lang="zh-CN" altLang="en-US" sz="3600" smtClean="0">
                <a:solidFill>
                  <a:srgbClr val="FF0000"/>
                </a:solidFill>
                <a:latin typeface="+mn-ea"/>
              </a:rPr>
              <a:t>小通讯员枪筒插的树枝和野菊花</a:t>
            </a:r>
            <a:r>
              <a:rPr lang="zh-CN" altLang="en-US" sz="3600" smtClean="0">
                <a:latin typeface="+mn-ea"/>
              </a:rPr>
              <a:t>的描写</a:t>
            </a:r>
            <a:endParaRPr lang="en-US" altLang="zh-CN" sz="3600" smtClean="0">
              <a:latin typeface="+mn-ea"/>
            </a:endParaRPr>
          </a:p>
          <a:p>
            <a:r>
              <a:rPr lang="zh-CN" altLang="en-US" sz="3600" smtClean="0">
                <a:latin typeface="+mn-ea"/>
              </a:rPr>
              <a:t>     这</a:t>
            </a:r>
            <a:r>
              <a:rPr lang="zh-CN" altLang="en-US" sz="3600">
                <a:latin typeface="+mn-ea"/>
              </a:rPr>
              <a:t>一细节</a:t>
            </a:r>
            <a:r>
              <a:rPr lang="en-US" altLang="zh-CN" sz="3600">
                <a:latin typeface="+mn-ea"/>
              </a:rPr>
              <a:t>,</a:t>
            </a:r>
            <a:r>
              <a:rPr lang="zh-CN" altLang="en-US" sz="3600">
                <a:latin typeface="+mn-ea"/>
              </a:rPr>
              <a:t>不仅直接表现小通讯员的天真质朴和即将参加战斗的乐观情绪</a:t>
            </a:r>
            <a:r>
              <a:rPr lang="en-US" altLang="zh-CN" sz="3600">
                <a:latin typeface="+mn-ea"/>
              </a:rPr>
              <a:t>,</a:t>
            </a:r>
            <a:r>
              <a:rPr lang="zh-CN" altLang="en-US" sz="3600">
                <a:latin typeface="+mn-ea"/>
              </a:rPr>
              <a:t>而且说明他对大自然、对生活中美好事物的热爱</a:t>
            </a:r>
            <a:r>
              <a:rPr lang="zh-CN" altLang="en-US" sz="3600" smtClean="0">
                <a:latin typeface="+mn-ea"/>
              </a:rPr>
              <a:t>。</a:t>
            </a:r>
            <a:r>
              <a:rPr lang="en-US" altLang="zh-CN" sz="3600" smtClean="0">
                <a:latin typeface="+mn-ea"/>
              </a:rPr>
              <a:t>【</a:t>
            </a:r>
            <a:r>
              <a:rPr lang="zh-CN" altLang="en-US" sz="3600" smtClean="0">
                <a:latin typeface="+mn-ea"/>
              </a:rPr>
              <a:t>人物形象</a:t>
            </a:r>
            <a:r>
              <a:rPr lang="en-US" altLang="zh-CN" sz="3600" smtClean="0">
                <a:latin typeface="+mn-ea"/>
              </a:rPr>
              <a:t>】</a:t>
            </a:r>
            <a:endParaRPr lang="zh-CN" altLang="en-US" sz="3600">
              <a:latin typeface="+mn-ea"/>
            </a:endParaRPr>
          </a:p>
          <a:p>
            <a:r>
              <a:rPr lang="en-US" altLang="zh-CN" sz="3600">
                <a:latin typeface="+mn-ea"/>
              </a:rPr>
              <a:t>(2</a:t>
            </a:r>
            <a:r>
              <a:rPr lang="en-US" altLang="zh-CN" sz="3600" smtClean="0">
                <a:latin typeface="+mn-ea"/>
              </a:rPr>
              <a:t>)</a:t>
            </a:r>
            <a:r>
              <a:rPr lang="zh-CN" altLang="en-US" sz="3600" smtClean="0">
                <a:latin typeface="+mn-ea"/>
              </a:rPr>
              <a:t>对</a:t>
            </a:r>
            <a:r>
              <a:rPr lang="zh-CN" altLang="en-US" sz="3600" smtClean="0">
                <a:solidFill>
                  <a:srgbClr val="FF0000"/>
                </a:solidFill>
                <a:latin typeface="+mn-ea"/>
              </a:rPr>
              <a:t>小</a:t>
            </a:r>
            <a:r>
              <a:rPr lang="zh-CN" altLang="en-US" sz="3600">
                <a:solidFill>
                  <a:srgbClr val="FF0000"/>
                </a:solidFill>
                <a:latin typeface="+mn-ea"/>
              </a:rPr>
              <a:t>通讯员给“我”两</a:t>
            </a:r>
            <a:r>
              <a:rPr lang="zh-CN" altLang="en-US" sz="3600" smtClean="0">
                <a:solidFill>
                  <a:srgbClr val="FF0000"/>
                </a:solidFill>
                <a:latin typeface="+mn-ea"/>
              </a:rPr>
              <a:t>个干馒头</a:t>
            </a:r>
            <a:r>
              <a:rPr lang="zh-CN" altLang="en-US" sz="3600" smtClean="0">
                <a:latin typeface="+mn-ea"/>
              </a:rPr>
              <a:t>的描写</a:t>
            </a:r>
            <a:endParaRPr lang="zh-CN" altLang="en-US" sz="3600">
              <a:latin typeface="+mn-ea"/>
            </a:endParaRPr>
          </a:p>
          <a:p>
            <a:r>
              <a:rPr lang="zh-CN" altLang="en-US" sz="3600">
                <a:latin typeface="+mn-ea"/>
              </a:rPr>
              <a:t> </a:t>
            </a:r>
            <a:r>
              <a:rPr lang="zh-CN" altLang="en-US" sz="3600" smtClean="0">
                <a:latin typeface="+mn-ea"/>
              </a:rPr>
              <a:t>   这一细节</a:t>
            </a:r>
            <a:r>
              <a:rPr lang="en-US" altLang="zh-CN" sz="3600" smtClean="0">
                <a:latin typeface="+mn-ea"/>
              </a:rPr>
              <a:t>,</a:t>
            </a:r>
            <a:r>
              <a:rPr lang="zh-CN" altLang="en-US" sz="3600" smtClean="0">
                <a:latin typeface="+mn-ea"/>
              </a:rPr>
              <a:t>出现两次。第一次小通讯员要去时给“我”留下两个馒头</a:t>
            </a:r>
            <a:r>
              <a:rPr lang="en-US" altLang="zh-CN" sz="3600" smtClean="0">
                <a:latin typeface="+mn-ea"/>
              </a:rPr>
              <a:t>,</a:t>
            </a:r>
            <a:r>
              <a:rPr lang="zh-CN" altLang="en-US" sz="3600" smtClean="0">
                <a:latin typeface="+mn-ea"/>
              </a:rPr>
              <a:t>这是他对同志的关心、体贴</a:t>
            </a:r>
            <a:r>
              <a:rPr lang="zh-CN" altLang="en-US" sz="3600">
                <a:latin typeface="+mn-ea"/>
              </a:rPr>
              <a:t>；</a:t>
            </a:r>
            <a:r>
              <a:rPr lang="zh-CN" altLang="en-US" sz="3600" smtClean="0">
                <a:latin typeface="+mn-ea"/>
              </a:rPr>
              <a:t>第二次是小通讯员牺牲后</a:t>
            </a:r>
            <a:r>
              <a:rPr lang="en-US" altLang="zh-CN" sz="3600" smtClean="0">
                <a:latin typeface="+mn-ea"/>
              </a:rPr>
              <a:t>,“</a:t>
            </a:r>
            <a:r>
              <a:rPr lang="zh-CN" altLang="en-US" sz="3600" smtClean="0">
                <a:latin typeface="+mn-ea"/>
              </a:rPr>
              <a:t>我”无意中摸到两个干硬的馒头。抚物思人</a:t>
            </a:r>
            <a:r>
              <a:rPr lang="en-US" altLang="zh-CN" sz="3600" smtClean="0">
                <a:latin typeface="+mn-ea"/>
              </a:rPr>
              <a:t>,</a:t>
            </a:r>
            <a:r>
              <a:rPr lang="zh-CN" altLang="en-US" sz="3600" smtClean="0">
                <a:latin typeface="+mn-ea"/>
              </a:rPr>
              <a:t>物存人亡</a:t>
            </a:r>
            <a:r>
              <a:rPr lang="en-US" altLang="zh-CN" sz="3600" smtClean="0">
                <a:latin typeface="+mn-ea"/>
              </a:rPr>
              <a:t>,</a:t>
            </a:r>
            <a:r>
              <a:rPr lang="zh-CN" altLang="en-US" sz="3600" smtClean="0">
                <a:latin typeface="+mn-ea"/>
              </a:rPr>
              <a:t>怎不让人痛心疾首。</a:t>
            </a:r>
            <a:r>
              <a:rPr lang="en-US" altLang="zh-CN" sz="3600" smtClean="0">
                <a:latin typeface="+mn-ea"/>
              </a:rPr>
              <a:t>【</a:t>
            </a:r>
            <a:r>
              <a:rPr lang="zh-CN" altLang="en-US" sz="3600" smtClean="0">
                <a:latin typeface="+mn-ea"/>
              </a:rPr>
              <a:t>人物形象、情感</a:t>
            </a:r>
            <a:r>
              <a:rPr lang="en-US" altLang="zh-CN" sz="3600" smtClean="0">
                <a:latin typeface="+mn-ea"/>
              </a:rPr>
              <a:t>】</a:t>
            </a:r>
            <a:endParaRPr lang="en-US" altLang="zh-CN" sz="36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0943074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152" y="218941"/>
            <a:ext cx="12101847" cy="5958022"/>
          </a:xfrm>
        </p:spPr>
        <p:txBody>
          <a:bodyPr/>
          <a:lstStyle/>
          <a:p>
            <a:r>
              <a:rPr lang="en-US" altLang="zh-CN" sz="3200"/>
              <a:t>(3</a:t>
            </a:r>
            <a:r>
              <a:rPr lang="en-US" altLang="zh-CN" sz="3200" smtClean="0"/>
              <a:t>)</a:t>
            </a:r>
            <a:r>
              <a:rPr lang="zh-CN" altLang="en-US" sz="3200" smtClean="0"/>
              <a:t>对</a:t>
            </a:r>
            <a:r>
              <a:rPr lang="zh-CN" altLang="en-US" sz="3200" smtClean="0">
                <a:solidFill>
                  <a:srgbClr val="FF0000"/>
                </a:solidFill>
              </a:rPr>
              <a:t>小</a:t>
            </a:r>
            <a:r>
              <a:rPr lang="zh-CN" altLang="en-US" sz="3200">
                <a:solidFill>
                  <a:srgbClr val="FF0000"/>
                </a:solidFill>
              </a:rPr>
              <a:t>通讯员衣服上撕破的大</a:t>
            </a:r>
            <a:r>
              <a:rPr lang="zh-CN" altLang="en-US" sz="3200" smtClean="0">
                <a:solidFill>
                  <a:srgbClr val="FF0000"/>
                </a:solidFill>
              </a:rPr>
              <a:t>洞</a:t>
            </a:r>
            <a:r>
              <a:rPr lang="zh-CN" altLang="en-US" sz="3200" smtClean="0"/>
              <a:t>的描写</a:t>
            </a:r>
            <a:endParaRPr lang="zh-CN" altLang="en-US" sz="3200"/>
          </a:p>
          <a:p>
            <a:r>
              <a:rPr lang="zh-CN" altLang="en-US" sz="3200" smtClean="0"/>
              <a:t>    这</a:t>
            </a:r>
            <a:r>
              <a:rPr lang="zh-CN" altLang="en-US" sz="3200"/>
              <a:t>一细节</a:t>
            </a:r>
            <a:r>
              <a:rPr lang="zh-CN" altLang="en-US" sz="3200" smtClean="0"/>
              <a:t>描写，前后</a:t>
            </a:r>
            <a:r>
              <a:rPr lang="zh-CN" altLang="en-US" sz="3200"/>
              <a:t>用了四</a:t>
            </a:r>
            <a:r>
              <a:rPr lang="zh-CN" altLang="en-US" sz="3200" smtClean="0"/>
              <a:t>次，第一次</a:t>
            </a:r>
            <a:r>
              <a:rPr lang="zh-CN" altLang="en-US" sz="3200"/>
              <a:t>是抱被子时因慌张而挂破</a:t>
            </a:r>
            <a:r>
              <a:rPr lang="zh-CN" altLang="en-US" sz="3200" smtClean="0"/>
              <a:t>上衣；第二</a:t>
            </a:r>
            <a:r>
              <a:rPr lang="zh-CN" altLang="en-US" sz="3200"/>
              <a:t>次是小通讯员要给“我”开饭时我看到</a:t>
            </a:r>
            <a:r>
              <a:rPr lang="zh-CN" altLang="en-US" sz="3200" smtClean="0"/>
              <a:t>的；第三</a:t>
            </a:r>
            <a:r>
              <a:rPr lang="zh-CN" altLang="en-US" sz="3200"/>
              <a:t>次“我”看见他安详地合</a:t>
            </a:r>
            <a:r>
              <a:rPr lang="zh-CN" altLang="en-US" sz="3200" smtClean="0"/>
              <a:t>着眼，军装</a:t>
            </a:r>
            <a:r>
              <a:rPr lang="zh-CN" altLang="en-US" sz="3200"/>
              <a:t>的肩头上漏着那个大</a:t>
            </a:r>
            <a:r>
              <a:rPr lang="zh-CN" altLang="en-US" sz="3200" smtClean="0"/>
              <a:t>洞；最后</a:t>
            </a:r>
            <a:r>
              <a:rPr lang="zh-CN" altLang="en-US" sz="3200"/>
              <a:t>一次新媳妇缝那个破洞。通过这前后呼应的细节</a:t>
            </a:r>
            <a:r>
              <a:rPr lang="zh-CN" altLang="en-US" sz="3200" smtClean="0"/>
              <a:t>描写，一方面</a:t>
            </a:r>
            <a:r>
              <a:rPr lang="zh-CN" altLang="en-US" sz="3200"/>
              <a:t>表现小通讯员不顾个人</a:t>
            </a:r>
            <a:r>
              <a:rPr lang="zh-CN" altLang="en-US" sz="3200" smtClean="0"/>
              <a:t>安危，把</a:t>
            </a:r>
            <a:r>
              <a:rPr lang="zh-CN" altLang="en-US" sz="3200"/>
              <a:t>生的希望留给别人的高贵</a:t>
            </a:r>
            <a:r>
              <a:rPr lang="zh-CN" altLang="en-US" sz="3200" smtClean="0"/>
              <a:t>品质；另一方面</a:t>
            </a:r>
            <a:r>
              <a:rPr lang="zh-CN" altLang="en-US" sz="3200"/>
              <a:t>表现新媳妇对小通讯员的关心、痛惜</a:t>
            </a:r>
            <a:r>
              <a:rPr lang="zh-CN" altLang="en-US" sz="3200" smtClean="0"/>
              <a:t>。</a:t>
            </a:r>
            <a:r>
              <a:rPr lang="en-US" altLang="zh-CN" sz="3200" smtClean="0"/>
              <a:t>【</a:t>
            </a:r>
            <a:r>
              <a:rPr lang="zh-CN" altLang="en-US" sz="3200" smtClean="0"/>
              <a:t>人物形象、推动情节</a:t>
            </a:r>
            <a:r>
              <a:rPr lang="en-US" altLang="zh-CN" sz="3200" smtClean="0"/>
              <a:t>】</a:t>
            </a:r>
            <a:endParaRPr lang="zh-CN" altLang="en-US" sz="3200"/>
          </a:p>
          <a:p>
            <a:r>
              <a:rPr lang="en-US" altLang="zh-CN" sz="3200"/>
              <a:t>(4</a:t>
            </a:r>
            <a:r>
              <a:rPr lang="en-US" altLang="zh-CN" sz="3200" smtClean="0"/>
              <a:t>)</a:t>
            </a:r>
            <a:r>
              <a:rPr lang="zh-CN" altLang="en-US" sz="3200" smtClean="0"/>
              <a:t>对</a:t>
            </a:r>
            <a:r>
              <a:rPr lang="zh-CN" altLang="en-US" sz="3200" smtClean="0">
                <a:solidFill>
                  <a:srgbClr val="FF0000"/>
                </a:solidFill>
              </a:rPr>
              <a:t>新媳妇</a:t>
            </a:r>
            <a:r>
              <a:rPr lang="zh-CN" altLang="en-US" sz="3200">
                <a:solidFill>
                  <a:srgbClr val="FF0000"/>
                </a:solidFill>
              </a:rPr>
              <a:t>的枣红底百合花新</a:t>
            </a:r>
            <a:r>
              <a:rPr lang="zh-CN" altLang="en-US" sz="3200" smtClean="0">
                <a:solidFill>
                  <a:srgbClr val="FF0000"/>
                </a:solidFill>
              </a:rPr>
              <a:t>被</a:t>
            </a:r>
            <a:r>
              <a:rPr lang="zh-CN" altLang="en-US" sz="3200" smtClean="0"/>
              <a:t>的描写</a:t>
            </a:r>
            <a:endParaRPr lang="zh-CN" altLang="en-US" sz="3200"/>
          </a:p>
          <a:p>
            <a:r>
              <a:rPr lang="zh-CN" altLang="en-US" sz="3200" smtClean="0"/>
              <a:t>    小说</a:t>
            </a:r>
            <a:r>
              <a:rPr lang="zh-CN" altLang="en-US" sz="3200"/>
              <a:t>结尾对那条百合花被子的</a:t>
            </a:r>
            <a:r>
              <a:rPr lang="zh-CN" altLang="en-US" sz="3200" smtClean="0"/>
              <a:t>描写，不仅</a:t>
            </a:r>
            <a:r>
              <a:rPr lang="zh-CN" altLang="en-US" sz="3200"/>
              <a:t>起了刻画人物的</a:t>
            </a:r>
            <a:r>
              <a:rPr lang="zh-CN" altLang="en-US" sz="3200" smtClean="0"/>
              <a:t>作用，说明</a:t>
            </a:r>
            <a:r>
              <a:rPr lang="zh-CN" altLang="en-US" sz="3200"/>
              <a:t>新媳妇对解放军的真挚</a:t>
            </a:r>
            <a:r>
              <a:rPr lang="zh-CN" altLang="en-US" sz="3200" smtClean="0"/>
              <a:t>情感，而且</a:t>
            </a:r>
            <a:r>
              <a:rPr lang="zh-CN" altLang="en-US" sz="3200"/>
              <a:t>巧妙地点了小说的</a:t>
            </a:r>
            <a:r>
              <a:rPr lang="zh-CN" altLang="en-US" sz="3200" smtClean="0"/>
              <a:t>主题。我们</a:t>
            </a:r>
            <a:r>
              <a:rPr lang="zh-CN" altLang="en-US" sz="3200"/>
              <a:t>的战士是高尚的</a:t>
            </a:r>
            <a:r>
              <a:rPr lang="en-US" altLang="zh-CN" sz="3200"/>
              <a:t>,</a:t>
            </a:r>
            <a:r>
              <a:rPr lang="zh-CN" altLang="en-US" sz="3200"/>
              <a:t>他得到人民的热爱是当之无愧的。战士的高尚情操</a:t>
            </a:r>
            <a:r>
              <a:rPr lang="en-US" altLang="zh-CN" sz="3200"/>
              <a:t>,</a:t>
            </a:r>
            <a:r>
              <a:rPr lang="zh-CN" altLang="en-US" sz="3200"/>
              <a:t>人民对战士的赤诚感情</a:t>
            </a:r>
            <a:r>
              <a:rPr lang="en-US" altLang="zh-CN" sz="3200"/>
              <a:t>,</a:t>
            </a:r>
            <a:r>
              <a:rPr lang="zh-CN" altLang="en-US" sz="3200"/>
              <a:t>犹如百合花那样纯洁、美好</a:t>
            </a:r>
            <a:r>
              <a:rPr lang="zh-CN" altLang="en-US" sz="3200" smtClean="0"/>
              <a:t>。</a:t>
            </a:r>
            <a:r>
              <a:rPr lang="en-US" altLang="zh-CN" sz="3200" smtClean="0"/>
              <a:t>【</a:t>
            </a:r>
            <a:r>
              <a:rPr lang="zh-CN" altLang="en-US" sz="3200" smtClean="0"/>
              <a:t>人物形象、小说主题</a:t>
            </a:r>
            <a:r>
              <a:rPr lang="en-US" altLang="zh-CN" sz="3200" smtClean="0"/>
              <a:t>】</a:t>
            </a:r>
            <a:endParaRPr lang="zh-CN" altLang="en-US" sz="3200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25808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1484"/>
            <a:ext cx="10515600" cy="948910"/>
          </a:xfrm>
        </p:spPr>
        <p:txBody>
          <a:bodyPr/>
          <a:lstStyle/>
          <a:p>
            <a:r>
              <a:rPr lang="zh-CN" altLang="en-US" smtClean="0"/>
              <a:t>                       </a:t>
            </a:r>
            <a:r>
              <a:rPr lang="zh-CN" altLang="en-US" b="1" smtClean="0"/>
              <a:t>单元</a:t>
            </a:r>
            <a:r>
              <a:rPr lang="zh-CN" altLang="en-US" b="1"/>
              <a:t>学习</a:t>
            </a:r>
            <a:r>
              <a:rPr lang="zh-CN" altLang="en-US" b="1" smtClean="0"/>
              <a:t>任务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" y="1315982"/>
            <a:ext cx="11521440" cy="4226035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4000" b="1" smtClean="0"/>
              <a:t>任务一：知人论世</a:t>
            </a:r>
            <a:r>
              <a:rPr lang="en-US" altLang="zh-CN" sz="4000" b="1" smtClean="0"/>
              <a:t>——</a:t>
            </a:r>
            <a:r>
              <a:rPr lang="zh-CN" altLang="en-US" sz="4000" b="1" smtClean="0"/>
              <a:t>了解诗人和创作背景</a:t>
            </a:r>
            <a:endParaRPr lang="en-US" altLang="zh-CN" sz="4000" b="1" smtClean="0"/>
          </a:p>
          <a:p>
            <a:r>
              <a:rPr lang="zh-CN" altLang="en-US" sz="4000" b="1" smtClean="0"/>
              <a:t>阅读资料，认识作者，了解背景</a:t>
            </a:r>
            <a:endParaRPr lang="en-US" altLang="zh-CN" sz="4000" b="1" smtClean="0"/>
          </a:p>
          <a:p>
            <a:r>
              <a:rPr lang="zh-CN" altLang="en-US" sz="4000" smtClean="0"/>
              <a:t>材料</a:t>
            </a:r>
            <a:r>
              <a:rPr lang="en-US" altLang="zh-CN" sz="4000" smtClean="0"/>
              <a:t>1</a:t>
            </a:r>
            <a:r>
              <a:rPr lang="zh-CN" altLang="en-US" sz="4000" smtClean="0"/>
              <a:t>：课后注释</a:t>
            </a:r>
            <a:endParaRPr lang="en-US" altLang="zh-CN" sz="4000" smtClean="0"/>
          </a:p>
          <a:p>
            <a:r>
              <a:rPr lang="zh-CN" altLang="en-US" sz="4000" smtClean="0"/>
              <a:t>材料</a:t>
            </a:r>
            <a:r>
              <a:rPr lang="en-US" altLang="zh-CN" sz="4000" smtClean="0"/>
              <a:t>2</a:t>
            </a:r>
            <a:r>
              <a:rPr lang="zh-CN" altLang="en-US" sz="4000" smtClean="0"/>
              <a:t>：教材配套辅助资料</a:t>
            </a:r>
            <a:endParaRPr lang="en-US" altLang="zh-CN" sz="4000" smtClean="0"/>
          </a:p>
          <a:p>
            <a:r>
              <a:rPr lang="zh-CN" altLang="en-US" sz="4000" smtClean="0"/>
              <a:t>材料</a:t>
            </a:r>
            <a:r>
              <a:rPr lang="en-US" altLang="zh-CN" sz="4000" smtClean="0"/>
              <a:t>3</a:t>
            </a:r>
            <a:r>
              <a:rPr lang="zh-CN" altLang="en-US" sz="4000" smtClean="0"/>
              <a:t>：教师提供的材料</a:t>
            </a:r>
            <a:endParaRPr lang="en-US" altLang="zh-CN" sz="4000" smtClean="0"/>
          </a:p>
          <a:p>
            <a:r>
              <a:rPr lang="zh-CN" altLang="en-US" sz="4000" smtClean="0"/>
              <a:t>材料</a:t>
            </a:r>
            <a:r>
              <a:rPr lang="en-US" altLang="zh-CN" sz="4000" smtClean="0"/>
              <a:t>4</a:t>
            </a:r>
            <a:r>
              <a:rPr lang="zh-CN" altLang="en-US" sz="4000" smtClean="0"/>
              <a:t>：学生自己搜集的材料</a:t>
            </a:r>
            <a:endParaRPr lang="en-US" altLang="zh-CN" sz="4000" smtClean="0"/>
          </a:p>
          <a:p>
            <a:r>
              <a:rPr lang="en-US" altLang="zh-CN" sz="4000" smtClean="0"/>
              <a:t>【</a:t>
            </a:r>
            <a:r>
              <a:rPr lang="zh-CN" altLang="en-US" sz="4000" smtClean="0"/>
              <a:t>提示：教师课前准备好需提供给学生的材料，学生课前自行搜集相关材料</a:t>
            </a:r>
            <a:r>
              <a:rPr lang="en-US" altLang="zh-CN" sz="4000" smtClean="0"/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51277745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6548"/>
          </a:xfrm>
        </p:spPr>
        <p:txBody>
          <a:bodyPr/>
          <a:lstStyle/>
          <a:p>
            <a:r>
              <a:rPr lang="en-US" altLang="zh-CN" smtClean="0"/>
              <a:t>              《</a:t>
            </a:r>
            <a:r>
              <a:rPr lang="zh-CN" altLang="en-US" smtClean="0"/>
              <a:t>哦，香雪</a:t>
            </a:r>
            <a:r>
              <a:rPr lang="en-US" altLang="zh-CN" smtClean="0"/>
              <a:t>》</a:t>
            </a:r>
            <a:r>
              <a:rPr lang="zh-CN" altLang="en-US" smtClean="0"/>
              <a:t>中细节描写示例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91674"/>
            <a:ext cx="11912958" cy="4351338"/>
          </a:xfrm>
        </p:spPr>
        <p:txBody>
          <a:bodyPr>
            <a:noAutofit/>
          </a:bodyPr>
          <a:lstStyle/>
          <a:p>
            <a:r>
              <a:rPr lang="en-US" altLang="zh-CN" sz="3600"/>
              <a:t>(</a:t>
            </a:r>
            <a:r>
              <a:rPr lang="zh-CN" altLang="en-US" sz="3600"/>
              <a:t>示例</a:t>
            </a:r>
            <a:r>
              <a:rPr lang="en-US" altLang="zh-CN" sz="3600"/>
              <a:t>1</a:t>
            </a:r>
            <a:r>
              <a:rPr lang="en-US" altLang="zh-CN" sz="3600" smtClean="0"/>
              <a:t>)</a:t>
            </a:r>
            <a:r>
              <a:rPr lang="zh-CN" altLang="en-US" sz="3600" smtClean="0"/>
              <a:t>对</a:t>
            </a:r>
            <a:r>
              <a:rPr lang="zh-CN" altLang="en-US" sz="3600" smtClean="0">
                <a:solidFill>
                  <a:srgbClr val="FF0000"/>
                </a:solidFill>
              </a:rPr>
              <a:t>看火车</a:t>
            </a:r>
            <a:r>
              <a:rPr lang="zh-CN" altLang="en-US" sz="3600" smtClean="0"/>
              <a:t>的描写</a:t>
            </a:r>
            <a:endParaRPr lang="en-US" altLang="zh-CN" sz="3600" smtClean="0"/>
          </a:p>
          <a:p>
            <a:r>
              <a:rPr lang="zh-CN" altLang="en-US" sz="3600" smtClean="0"/>
              <a:t>     </a:t>
            </a:r>
            <a:r>
              <a:rPr lang="zh-CN" altLang="en-US" sz="3600" smtClean="0">
                <a:solidFill>
                  <a:srgbClr val="FF0000"/>
                </a:solidFill>
              </a:rPr>
              <a:t>姑娘们</a:t>
            </a:r>
            <a:r>
              <a:rPr lang="zh-CN" altLang="en-US" sz="3600">
                <a:solidFill>
                  <a:srgbClr val="FF0000"/>
                </a:solidFill>
              </a:rPr>
              <a:t>心不在焉地胡乱吃几口晚饭</a:t>
            </a:r>
            <a:r>
              <a:rPr lang="en-US" altLang="zh-CN" sz="3600">
                <a:solidFill>
                  <a:srgbClr val="FF0000"/>
                </a:solidFill>
              </a:rPr>
              <a:t>,</a:t>
            </a:r>
            <a:r>
              <a:rPr lang="zh-CN" altLang="en-US" sz="3600">
                <a:solidFill>
                  <a:srgbClr val="FF0000"/>
                </a:solidFill>
              </a:rPr>
              <a:t>扔下碗就开始梳妆打扮</a:t>
            </a:r>
            <a:r>
              <a:rPr lang="en-US" altLang="zh-CN" sz="3600">
                <a:solidFill>
                  <a:srgbClr val="FF0000"/>
                </a:solidFill>
              </a:rPr>
              <a:t>:</a:t>
            </a:r>
            <a:r>
              <a:rPr lang="zh-CN" altLang="en-US" sz="3600">
                <a:solidFill>
                  <a:srgbClr val="FF0000"/>
                </a:solidFill>
              </a:rPr>
              <a:t>洗净黄土、风尘</a:t>
            </a:r>
            <a:r>
              <a:rPr lang="en-US" altLang="zh-CN" sz="3600">
                <a:solidFill>
                  <a:srgbClr val="FF0000"/>
                </a:solidFill>
              </a:rPr>
              <a:t>,</a:t>
            </a:r>
            <a:r>
              <a:rPr lang="zh-CN" altLang="en-US" sz="3600">
                <a:solidFill>
                  <a:srgbClr val="FF0000"/>
                </a:solidFill>
              </a:rPr>
              <a:t>露出粗糙、红润的面色</a:t>
            </a:r>
            <a:r>
              <a:rPr lang="en-US" altLang="zh-CN" sz="3600">
                <a:solidFill>
                  <a:srgbClr val="FF0000"/>
                </a:solidFill>
              </a:rPr>
              <a:t>,</a:t>
            </a:r>
            <a:r>
              <a:rPr lang="zh-CN" altLang="en-US" sz="3600">
                <a:solidFill>
                  <a:srgbClr val="FF0000"/>
                </a:solidFill>
              </a:rPr>
              <a:t>把头发梳得乌亮</a:t>
            </a:r>
            <a:r>
              <a:rPr lang="en-US" altLang="zh-CN" sz="3600">
                <a:solidFill>
                  <a:srgbClr val="FF0000"/>
                </a:solidFill>
              </a:rPr>
              <a:t>,</a:t>
            </a:r>
            <a:r>
              <a:rPr lang="zh-CN" altLang="en-US" sz="3600">
                <a:solidFill>
                  <a:srgbClr val="FF0000"/>
                </a:solidFill>
              </a:rPr>
              <a:t>比赛着穿出最好的衣裳。有人换上过年时才穿的新鞋</a:t>
            </a:r>
            <a:r>
              <a:rPr lang="en-US" altLang="zh-CN" sz="3600">
                <a:solidFill>
                  <a:srgbClr val="FF0000"/>
                </a:solidFill>
              </a:rPr>
              <a:t>,</a:t>
            </a:r>
            <a:r>
              <a:rPr lang="zh-CN" altLang="en-US" sz="3600">
                <a:solidFill>
                  <a:srgbClr val="FF0000"/>
                </a:solidFill>
              </a:rPr>
              <a:t>有人还悄悄往脸上涂点胭脂。尽管火车到站时已经天黑</a:t>
            </a:r>
            <a:r>
              <a:rPr lang="en-US" altLang="zh-CN" sz="3600">
                <a:solidFill>
                  <a:srgbClr val="FF0000"/>
                </a:solidFill>
              </a:rPr>
              <a:t>,</a:t>
            </a:r>
            <a:r>
              <a:rPr lang="zh-CN" altLang="en-US" sz="3600">
                <a:solidFill>
                  <a:srgbClr val="FF0000"/>
                </a:solidFill>
              </a:rPr>
              <a:t>她们还是按照自己的心思刻意将酌着服饰和</a:t>
            </a:r>
            <a:r>
              <a:rPr lang="zh-CN" altLang="en-US" sz="3600" smtClean="0">
                <a:solidFill>
                  <a:srgbClr val="FF0000"/>
                </a:solidFill>
              </a:rPr>
              <a:t>容貌像</a:t>
            </a:r>
            <a:r>
              <a:rPr lang="zh-CN" altLang="en-US" sz="3600">
                <a:solidFill>
                  <a:srgbClr val="FF0000"/>
                </a:solidFill>
              </a:rPr>
              <a:t>过节一样去迎接那列只停一分钟的火车。她们对山外的东西充满了好奇</a:t>
            </a:r>
            <a:r>
              <a:rPr lang="en-US" altLang="zh-CN" sz="3600">
                <a:solidFill>
                  <a:srgbClr val="FF0000"/>
                </a:solidFill>
              </a:rPr>
              <a:t>:</a:t>
            </a:r>
            <a:r>
              <a:rPr lang="zh-CN" altLang="en-US" sz="3600">
                <a:solidFill>
                  <a:srgbClr val="FF0000"/>
                </a:solidFill>
              </a:rPr>
              <a:t>一个发卡、一块手表、一只人造革的书包、一个带磁铁的泡沫塑料铅笔盒</a:t>
            </a:r>
            <a:r>
              <a:rPr lang="en-US" altLang="zh-CN" sz="3600">
                <a:solidFill>
                  <a:srgbClr val="FF0000"/>
                </a:solidFill>
              </a:rPr>
              <a:t>……</a:t>
            </a:r>
            <a:r>
              <a:rPr lang="zh-CN" altLang="en-US" sz="3600">
                <a:solidFill>
                  <a:srgbClr val="FF0000"/>
                </a:solidFill>
              </a:rPr>
              <a:t>都会带给她们热烈的话题和美妙的遐想。</a:t>
            </a:r>
            <a:r>
              <a:rPr lang="zh-CN" altLang="en-US" sz="3600"/>
              <a:t>小说这一系列细节描写表现了新一代乡村青年对山外世界、对文明社会的向往之情</a:t>
            </a:r>
            <a:r>
              <a:rPr lang="zh-CN" altLang="en-US" sz="3600" smtClean="0"/>
              <a:t>。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2209361799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92428"/>
            <a:ext cx="10515600" cy="5584535"/>
          </a:xfrm>
        </p:spPr>
        <p:txBody>
          <a:bodyPr/>
          <a:lstStyle/>
          <a:p>
            <a:r>
              <a:rPr lang="en-US" altLang="zh-CN" sz="3600" smtClean="0"/>
              <a:t>(</a:t>
            </a:r>
            <a:r>
              <a:rPr lang="zh-CN" altLang="en-US" sz="3600" smtClean="0"/>
              <a:t>示例</a:t>
            </a:r>
            <a:r>
              <a:rPr lang="en-US" altLang="zh-CN" sz="3600" smtClean="0"/>
              <a:t>2)</a:t>
            </a:r>
            <a:r>
              <a:rPr lang="zh-CN" altLang="en-US" sz="3600" smtClean="0"/>
              <a:t>对</a:t>
            </a:r>
            <a:r>
              <a:rPr lang="zh-CN" altLang="en-US" sz="3600" smtClean="0">
                <a:solidFill>
                  <a:srgbClr val="FF0000"/>
                </a:solidFill>
              </a:rPr>
              <a:t>凤</a:t>
            </a:r>
            <a:r>
              <a:rPr lang="zh-CN" altLang="en-US" sz="3600">
                <a:solidFill>
                  <a:srgbClr val="FF0000"/>
                </a:solidFill>
              </a:rPr>
              <a:t>娇的</a:t>
            </a:r>
            <a:r>
              <a:rPr lang="zh-CN" altLang="en-US" sz="3600" smtClean="0">
                <a:solidFill>
                  <a:srgbClr val="FF0000"/>
                </a:solidFill>
              </a:rPr>
              <a:t>爱情</a:t>
            </a:r>
            <a:r>
              <a:rPr lang="zh-CN" altLang="en-US" sz="3600" smtClean="0"/>
              <a:t>的描写</a:t>
            </a:r>
            <a:endParaRPr lang="en-US" altLang="zh-CN" sz="3600" smtClean="0"/>
          </a:p>
          <a:p>
            <a:r>
              <a:rPr lang="en-US" altLang="zh-CN" sz="3600"/>
              <a:t> </a:t>
            </a:r>
            <a:r>
              <a:rPr lang="en-US" altLang="zh-CN" sz="3600" smtClean="0"/>
              <a:t>   </a:t>
            </a:r>
            <a:r>
              <a:rPr lang="zh-CN" altLang="en-US" sz="3600" smtClean="0"/>
              <a:t>香</a:t>
            </a:r>
            <a:r>
              <a:rPr lang="zh-CN" altLang="en-US" sz="3600"/>
              <a:t>雪的同村姐妹风娇</a:t>
            </a:r>
            <a:r>
              <a:rPr lang="en-US" altLang="zh-CN" sz="3600"/>
              <a:t>,</a:t>
            </a:r>
            <a:r>
              <a:rPr lang="zh-CN" altLang="en-US" sz="3600"/>
              <a:t>认识了火车上白白净净的年轻乘务员“北京话”</a:t>
            </a:r>
            <a:r>
              <a:rPr lang="en-US" altLang="zh-CN" sz="3600"/>
              <a:t>,</a:t>
            </a:r>
            <a:r>
              <a:rPr lang="zh-CN" altLang="en-US" sz="3600"/>
              <a:t>并从与他的接触中产生了朦胧的情愫。风娇与“北京话”做买卖</a:t>
            </a:r>
            <a:r>
              <a:rPr lang="en-US" altLang="zh-CN" sz="3600"/>
              <a:t>,</a:t>
            </a:r>
            <a:r>
              <a:rPr lang="zh-CN" altLang="en-US" sz="3600"/>
              <a:t>故意磨蹭</a:t>
            </a:r>
            <a:r>
              <a:rPr lang="en-US" altLang="zh-CN" sz="3600"/>
              <a:t>,</a:t>
            </a:r>
            <a:r>
              <a:rPr lang="zh-CN" altLang="en-US" sz="3600"/>
              <a:t>车快开动时才把整篮的鸡蛋塞给他</a:t>
            </a:r>
            <a:r>
              <a:rPr lang="en-US" altLang="zh-CN" sz="3600"/>
              <a:t>,</a:t>
            </a:r>
            <a:r>
              <a:rPr lang="zh-CN" altLang="en-US" sz="3600"/>
              <a:t>是故意不让他有付钱的机会</a:t>
            </a:r>
            <a:r>
              <a:rPr lang="en-US" altLang="zh-CN" sz="3600"/>
              <a:t>,</a:t>
            </a:r>
            <a:r>
              <a:rPr lang="zh-CN" altLang="en-US" sz="3600"/>
              <a:t>而风娇却很开心满足</a:t>
            </a:r>
            <a:r>
              <a:rPr lang="en-US" altLang="zh-CN" sz="3600"/>
              <a:t>,</a:t>
            </a:r>
            <a:r>
              <a:rPr lang="zh-CN" altLang="en-US" sz="3600"/>
              <a:t>因为她心甘情愿地为她爱着的人付出</a:t>
            </a:r>
            <a:r>
              <a:rPr lang="en-US" altLang="zh-CN" sz="3600"/>
              <a:t>,</a:t>
            </a:r>
            <a:r>
              <a:rPr lang="zh-CN" altLang="en-US" sz="3600"/>
              <a:t>这种爱毫不张扬</a:t>
            </a:r>
            <a:r>
              <a:rPr lang="en-US" altLang="zh-CN" sz="3600"/>
              <a:t>,</a:t>
            </a:r>
            <a:r>
              <a:rPr lang="zh-CN" altLang="en-US" sz="3600"/>
              <a:t>默默地</a:t>
            </a:r>
            <a:r>
              <a:rPr lang="en-US" altLang="zh-CN" sz="3600"/>
              <a:t>,</a:t>
            </a:r>
            <a:r>
              <a:rPr lang="zh-CN" altLang="en-US" sz="3600"/>
              <a:t>似乎还是很合情理的巧合</a:t>
            </a:r>
            <a:r>
              <a:rPr lang="zh-CN" altLang="en-US" sz="3600" smtClean="0"/>
              <a:t>。</a:t>
            </a:r>
            <a:endParaRPr lang="en-US" altLang="zh-CN" sz="3600" smtClean="0"/>
          </a:p>
          <a:p>
            <a:r>
              <a:rPr lang="en-US" altLang="zh-CN" sz="3600"/>
              <a:t> </a:t>
            </a:r>
            <a:r>
              <a:rPr lang="en-US" altLang="zh-CN" sz="3600" smtClean="0"/>
              <a:t>      </a:t>
            </a:r>
            <a:r>
              <a:rPr lang="zh-CN" altLang="en-US" sz="3600" smtClean="0"/>
              <a:t>这些</a:t>
            </a:r>
            <a:r>
              <a:rPr lang="zh-CN" altLang="en-US" sz="3600"/>
              <a:t>细节充分体现了山村女孩对可望而不可即的爱情特有的含蓄与执着</a:t>
            </a:r>
            <a:r>
              <a:rPr lang="en-US" altLang="zh-CN" sz="3600"/>
              <a:t>,</a:t>
            </a:r>
            <a:r>
              <a:rPr lang="zh-CN" altLang="en-US" sz="3600"/>
              <a:t>而这种特有的情怀不论在哪个时代都具有很强的代表性。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925583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5169" y="1130166"/>
            <a:ext cx="10515600" cy="435133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任务</a:t>
            </a:r>
            <a:r>
              <a:rPr lang="en-US" altLang="zh-CN" sz="3600" smtClean="0">
                <a:solidFill>
                  <a:srgbClr val="FF0000"/>
                </a:solidFill>
              </a:rPr>
              <a:t>2</a:t>
            </a:r>
            <a:r>
              <a:rPr lang="zh-CN" altLang="en-US" sz="3600" smtClean="0">
                <a:solidFill>
                  <a:srgbClr val="FF0000"/>
                </a:solidFill>
              </a:rPr>
              <a:t>：如何进行细节描写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r>
              <a:rPr lang="zh-CN" altLang="en-US" sz="3600" smtClean="0">
                <a:solidFill>
                  <a:srgbClr val="FF0000"/>
                </a:solidFill>
              </a:rPr>
              <a:t>      描写角度：肖像、动作、语言、神态、心理、事物</a:t>
            </a:r>
            <a:r>
              <a:rPr lang="en-US" altLang="zh-CN" sz="3600" smtClean="0">
                <a:solidFill>
                  <a:srgbClr val="FF0000"/>
                </a:solidFill>
              </a:rPr>
              <a:t>……</a:t>
            </a:r>
          </a:p>
          <a:p>
            <a:r>
              <a:rPr lang="zh-CN" altLang="en-US" sz="3600" smtClean="0">
                <a:solidFill>
                  <a:srgbClr val="FF0000"/>
                </a:solidFill>
              </a:rPr>
              <a:t>      描写方法：锤炼词语、巧用修辞、突出特点、细化过程、变换角度</a:t>
            </a:r>
            <a:r>
              <a:rPr lang="en-US" altLang="zh-CN" sz="3600" smtClean="0">
                <a:solidFill>
                  <a:srgbClr val="FF0000"/>
                </a:solidFill>
              </a:rPr>
              <a:t>……</a:t>
            </a:r>
          </a:p>
          <a:p>
            <a:r>
              <a:rPr lang="zh-CN" altLang="en-US" sz="3600" b="1" smtClean="0"/>
              <a:t>      结合所学知识，利用上面的描写角度和方法，写一个细节描写片段，并与同学分享。</a:t>
            </a:r>
            <a:endParaRPr lang="en-US" altLang="zh-CN" sz="3600" b="1" smtClean="0"/>
          </a:p>
          <a:p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469985982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                  第三部分：高考链接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9259" y="1542290"/>
            <a:ext cx="11100516" cy="4351338"/>
          </a:xfrm>
        </p:spPr>
        <p:txBody>
          <a:bodyPr/>
          <a:lstStyle/>
          <a:p>
            <a:pPr algn="just">
              <a:spcAft>
                <a:spcPct val="0"/>
              </a:spcAft>
            </a:pP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、（</a:t>
            </a: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2020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•新高考山东卷）阅读下面这首唐诗，完成下面小题。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赠别郑炼赴襄阳</a:t>
            </a: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杜甫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戎马交驰际，柴门老病身。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把君诗过日①，念此别惊神。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地阔峨眉晚，天高岘首春②。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为于耆旧内③，试觅姓庞人④。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spcAft>
                <a:spcPct val="0"/>
              </a:spcAft>
            </a:pP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注</a:t>
            </a: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]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①把：握，执。②岘首山，在襄阳。③耆旧：年高望重的人。④姓庞人：指庞德公，汉末襄阳高士。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第</a:t>
            </a:r>
            <a:r>
              <a:rPr lang="en-US" altLang="zh-CN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zh-CN" altLang="zh-CN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题：诗的颈联写到峨眉、岘首两座山，对表达离情有何作用</a:t>
            </a:r>
            <a:r>
              <a:rPr lang="en-US" altLang="zh-CN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zh-CN" altLang="zh-CN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请简要分析。（</a:t>
            </a:r>
            <a:r>
              <a:rPr lang="en-US" altLang="zh-CN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zh-CN" altLang="zh-CN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分）</a:t>
            </a:r>
            <a:endParaRPr lang="zh-CN" altLang="zh-CN" sz="2000" kern="10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52135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ct val="0"/>
              </a:spcAft>
            </a:pP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、（</a:t>
            </a: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2020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•天津卷）阅读下面这首唐诗，按要求作答。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纪村事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唐</a:t>
            </a: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]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韦庄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绿蔓映双扉，循墙一径微。雨多庭果烂，稻熟渚禽肥。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酿酒迎新社，遥砧送暮晖。数声牛上笛，何处饷田注归。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just">
              <a:spcAft>
                <a:spcPct val="0"/>
              </a:spcAft>
            </a:pP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注</a:t>
            </a:r>
            <a:r>
              <a:rPr lang="en-US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]</a:t>
            </a:r>
            <a:r>
              <a:rPr lang="zh-CN" altLang="zh-CN" kern="100">
                <a:latin typeface="Calibri" panose="020F0502020204030204" pitchFamily="34" charset="0"/>
                <a:cs typeface="Times New Roman" panose="02020603050405020304" pitchFamily="18" charset="0"/>
              </a:rPr>
              <a:t>饷田：到田间送饭</a:t>
            </a:r>
            <a:endParaRPr lang="zh-CN" altLang="zh-CN" sz="2000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kern="100" smtClean="0">
                <a:latin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zh-CN" altLang="zh-CN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第</a:t>
            </a:r>
            <a:r>
              <a:rPr lang="en-US" altLang="zh-CN" kern="1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zh-CN" altLang="zh-CN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题：“数声牛上笛”有人觉得“一声”更佳，你同意吗？请结合诗句说明理由。（</a:t>
            </a:r>
            <a:r>
              <a:rPr lang="en-US" altLang="zh-CN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zh-CN" altLang="zh-CN" kern="1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分）</a:t>
            </a:r>
            <a:endParaRPr lang="zh-CN" altLang="zh-CN" sz="2000" kern="10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401494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3</a:t>
            </a:r>
            <a:r>
              <a:rPr lang="zh-CN" altLang="zh-CN" sz="32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2020</a:t>
            </a:r>
            <a:r>
              <a:rPr lang="zh-CN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•新课标Ⅰ）《越野滑雪》第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题：两人在喝完酒离开客栈前有一段一再相约的对话。请结合上下文分析对话者的心理。（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zh-CN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分</a:t>
            </a:r>
            <a:r>
              <a:rPr lang="zh-CN" altLang="zh-CN" sz="32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）</a:t>
            </a:r>
            <a:endParaRPr lang="en-US" altLang="zh-CN" sz="3200" smtClean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altLang="zh-CN" sz="32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4</a:t>
            </a:r>
            <a:r>
              <a:rPr lang="zh-CN" altLang="zh-CN" sz="320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2019</a:t>
            </a:r>
            <a:r>
              <a:rPr lang="zh-CN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年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·</a:t>
            </a:r>
            <a:r>
              <a:rPr lang="zh-CN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新课标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CN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卷）《小步舞》第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zh-CN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题：请以老舞蹈师形象为例，谈谈小说塑造人物形象时运用了哪些表现手法。（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zh-CN" altLang="zh-CN" sz="320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分）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07800" y="104775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17488554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425" y="365760"/>
            <a:ext cx="12024575" cy="5811203"/>
          </a:xfrm>
        </p:spPr>
        <p:txBody>
          <a:bodyPr>
            <a:normAutofit lnSpcReduction="10000"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任务</a:t>
            </a:r>
            <a:r>
              <a:rPr lang="en-US" altLang="zh-CN" sz="4000" b="1" smtClean="0">
                <a:solidFill>
                  <a:srgbClr val="FF0000"/>
                </a:solidFill>
              </a:rPr>
              <a:t>1</a:t>
            </a:r>
            <a:r>
              <a:rPr lang="zh-CN" altLang="en-US" sz="4000" b="1" smtClean="0">
                <a:solidFill>
                  <a:srgbClr val="FF0000"/>
                </a:solidFill>
              </a:rPr>
              <a:t>：学生阅读材料，了解毛泽东、郭沫若、闻一多、昌耀、雪莱五位诗人。选择其中一位给同学们做详细介绍。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en-US" altLang="zh-CN" sz="4000" b="1" smtClean="0">
                <a:solidFill>
                  <a:srgbClr val="FF0000"/>
                </a:solidFill>
              </a:rPr>
              <a:t>【</a:t>
            </a:r>
            <a:r>
              <a:rPr lang="zh-CN" altLang="en-US" sz="4000" b="1" smtClean="0">
                <a:solidFill>
                  <a:srgbClr val="FF0000"/>
                </a:solidFill>
              </a:rPr>
              <a:t>包括诗人生平、主要作品、文学主张、典型事迹等</a:t>
            </a:r>
            <a:r>
              <a:rPr lang="en-US" altLang="zh-CN" sz="4000" b="1" smtClean="0">
                <a:solidFill>
                  <a:srgbClr val="FF0000"/>
                </a:solidFill>
              </a:rPr>
              <a:t>】</a:t>
            </a:r>
          </a:p>
          <a:p>
            <a:endParaRPr lang="en-US" altLang="zh-CN" sz="4000" b="1" smtClean="0">
              <a:solidFill>
                <a:srgbClr val="FF0000"/>
              </a:solidFill>
            </a:endParaRPr>
          </a:p>
          <a:p>
            <a:endParaRPr lang="en-US" altLang="zh-CN" sz="4000" b="1">
              <a:solidFill>
                <a:srgbClr val="FF0000"/>
              </a:solidFill>
            </a:endParaRPr>
          </a:p>
          <a:p>
            <a:endParaRPr lang="en-US" altLang="zh-CN" sz="4000" b="1" smtClean="0">
              <a:solidFill>
                <a:srgbClr val="FF0000"/>
              </a:solidFill>
            </a:endParaRPr>
          </a:p>
          <a:p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zh-CN" altLang="en-US" sz="4000" b="1" smtClean="0">
                <a:solidFill>
                  <a:srgbClr val="FF0000"/>
                </a:solidFill>
              </a:rPr>
              <a:t>任务</a:t>
            </a:r>
            <a:r>
              <a:rPr lang="en-US" altLang="zh-CN" sz="4000" b="1" smtClean="0">
                <a:solidFill>
                  <a:srgbClr val="FF0000"/>
                </a:solidFill>
              </a:rPr>
              <a:t>2</a:t>
            </a:r>
            <a:r>
              <a:rPr lang="zh-CN" altLang="en-US" sz="4000" b="1" smtClean="0">
                <a:solidFill>
                  <a:srgbClr val="FF0000"/>
                </a:solidFill>
              </a:rPr>
              <a:t>：阅读材料，了解本单元五首诗的创作背景。</a:t>
            </a:r>
          </a:p>
          <a:p>
            <a:endParaRPr lang="zh-CN" altLang="en-US" sz="4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941" y="3271361"/>
            <a:ext cx="1915401" cy="26937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434" y="2849865"/>
            <a:ext cx="1907415" cy="25681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066" y="3178598"/>
            <a:ext cx="2053375" cy="2635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4132" y="2849865"/>
            <a:ext cx="1918550" cy="27168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4377" y="3059517"/>
            <a:ext cx="2141379" cy="29056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168673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2458"/>
          </a:xfrm>
        </p:spPr>
        <p:txBody>
          <a:bodyPr/>
          <a:lstStyle/>
          <a:p>
            <a:r>
              <a:rPr lang="zh-CN" altLang="en-US" smtClean="0"/>
              <a:t>任务二：吟咏诗韵</a:t>
            </a:r>
            <a:r>
              <a:rPr lang="en-US" altLang="zh-CN" smtClean="0"/>
              <a:t>——</a:t>
            </a:r>
            <a:r>
              <a:rPr lang="zh-CN" altLang="en-US" smtClean="0"/>
              <a:t>有感情地朗诵诗歌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9093" y="1253331"/>
            <a:ext cx="11333408" cy="4351338"/>
          </a:xfrm>
        </p:spPr>
        <p:txBody>
          <a:bodyPr>
            <a:normAutofit/>
          </a:bodyPr>
          <a:lstStyle/>
          <a:p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zh-CN" altLang="en-US" sz="4000" smtClean="0">
                <a:solidFill>
                  <a:srgbClr val="FF0000"/>
                </a:solidFill>
              </a:rPr>
              <a:t>任务</a:t>
            </a:r>
            <a:r>
              <a:rPr lang="en-US" altLang="zh-CN" sz="4000" smtClean="0">
                <a:solidFill>
                  <a:srgbClr val="FF0000"/>
                </a:solidFill>
              </a:rPr>
              <a:t>1</a:t>
            </a:r>
            <a:r>
              <a:rPr lang="zh-CN" altLang="en-US" sz="4000" smtClean="0">
                <a:solidFill>
                  <a:srgbClr val="FF0000"/>
                </a:solidFill>
              </a:rPr>
              <a:t>：学生课前自行阅读五首诗，借助课后注释和其他工具书，扫除字音、词义等阅读障碍。</a:t>
            </a:r>
            <a:endParaRPr lang="en-US" altLang="zh-CN" sz="4000" smtClean="0">
              <a:solidFill>
                <a:srgbClr val="FF0000"/>
              </a:solidFill>
            </a:endParaRPr>
          </a:p>
          <a:p>
            <a:r>
              <a:rPr lang="zh-CN" altLang="en-US" sz="4000" smtClean="0">
                <a:solidFill>
                  <a:srgbClr val="FF0000"/>
                </a:solidFill>
              </a:rPr>
              <a:t>任务</a:t>
            </a:r>
            <a:r>
              <a:rPr lang="en-US" altLang="zh-CN" sz="4000" smtClean="0">
                <a:solidFill>
                  <a:srgbClr val="FF0000"/>
                </a:solidFill>
              </a:rPr>
              <a:t>2</a:t>
            </a:r>
            <a:r>
              <a:rPr lang="zh-CN" altLang="en-US" sz="4000" smtClean="0">
                <a:solidFill>
                  <a:srgbClr val="FF0000"/>
                </a:solidFill>
              </a:rPr>
              <a:t>：阅读诗歌，根据要求，梳理文本结构。</a:t>
            </a:r>
            <a:endParaRPr lang="en-US" altLang="zh-CN" sz="4000" smtClean="0">
              <a:solidFill>
                <a:srgbClr val="FF0000"/>
              </a:solidFill>
            </a:endParaRPr>
          </a:p>
          <a:p>
            <a:r>
              <a:rPr lang="en-US" altLang="zh-CN" sz="4000" smtClean="0"/>
              <a:t>【</a:t>
            </a:r>
            <a:r>
              <a:rPr lang="zh-CN" altLang="en-US" sz="4000" smtClean="0"/>
              <a:t>提示：师生共同梳理完成</a:t>
            </a:r>
            <a:r>
              <a:rPr lang="en-US" altLang="zh-CN" sz="4000" smtClean="0"/>
              <a:t>《</a:t>
            </a:r>
            <a:r>
              <a:rPr lang="zh-CN" altLang="en-US" sz="4000" smtClean="0"/>
              <a:t>沁园春</a:t>
            </a:r>
            <a:r>
              <a:rPr lang="en-US" altLang="zh-CN" sz="4000" smtClean="0"/>
              <a:t>·</a:t>
            </a:r>
            <a:r>
              <a:rPr lang="zh-CN" altLang="en-US" sz="4000" smtClean="0"/>
              <a:t>长沙</a:t>
            </a:r>
            <a:r>
              <a:rPr lang="en-US" altLang="zh-CN" sz="4000" smtClean="0"/>
              <a:t>》</a:t>
            </a:r>
            <a:r>
              <a:rPr lang="zh-CN" altLang="en-US" sz="4000" smtClean="0"/>
              <a:t>文本结构，其余四首诗由学生根据要求自主完成，然后课堂进行交流</a:t>
            </a:r>
            <a:r>
              <a:rPr lang="en-US" altLang="zh-CN" sz="4000" smtClean="0"/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25406473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1246" y="0"/>
            <a:ext cx="10515600" cy="802493"/>
          </a:xfrm>
        </p:spPr>
        <p:txBody>
          <a:bodyPr/>
          <a:lstStyle/>
          <a:p>
            <a:r>
              <a:rPr lang="en-US" altLang="zh-CN" smtClean="0"/>
              <a:t>《</a:t>
            </a:r>
            <a:r>
              <a:rPr lang="zh-CN" altLang="en-US" smtClean="0"/>
              <a:t>沁园春</a:t>
            </a:r>
            <a:r>
              <a:rPr lang="en-US" altLang="zh-CN" smtClean="0"/>
              <a:t>·</a:t>
            </a:r>
            <a:r>
              <a:rPr lang="zh-CN" altLang="en-US" smtClean="0"/>
              <a:t>长沙</a:t>
            </a:r>
            <a:r>
              <a:rPr lang="en-US" altLang="zh-CN" smtClean="0"/>
              <a:t>》</a:t>
            </a:r>
            <a:r>
              <a:rPr lang="zh-CN" altLang="en-US" smtClean="0"/>
              <a:t>文本结构</a:t>
            </a:r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3928944"/>
              </p:ext>
            </p:extLst>
          </p:nvPr>
        </p:nvGraphicFramePr>
        <p:xfrm>
          <a:off x="179950" y="1080037"/>
          <a:ext cx="1183210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3882"/>
                <a:gridCol w="1326718"/>
                <a:gridCol w="1690300"/>
                <a:gridCol w="1878539"/>
                <a:gridCol w="2461846"/>
                <a:gridCol w="1519311"/>
                <a:gridCol w="9015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独立秋江图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独立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寒秋独立，橘子洲头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问：谁主沉浮？</a:t>
                      </a:r>
                    </a:p>
                    <a:p>
                      <a:pPr algn="ctr"/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景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10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触景生情、融情于景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rowSpan="6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湘江秋景图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远眺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山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静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林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近观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江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动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舸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仰视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鹰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俯瞰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鱼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峥嵘岁月图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携、忆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书生意气，挥斥方遒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答：同学少年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情、志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指点江山，激扬文字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中流击水图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记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smtClean="0">
                          <a:solidFill>
                            <a:srgbClr val="FF0000"/>
                          </a:solidFill>
                        </a:rPr>
                        <a:t>中流击水，浪遏飞舟</a:t>
                      </a:r>
                      <a:endParaRPr lang="zh-CN" altLang="en-US" sz="28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741717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          《</a:t>
            </a:r>
            <a:r>
              <a:rPr lang="zh-CN" altLang="en-US" smtClean="0"/>
              <a:t>立在地球边上放号</a:t>
            </a:r>
            <a:r>
              <a:rPr lang="en-US" altLang="zh-CN" smtClean="0"/>
              <a:t>》</a:t>
            </a:r>
            <a:r>
              <a:rPr lang="zh-CN" altLang="en-US" smtClean="0"/>
              <a:t>文本结构</a:t>
            </a:r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740360"/>
              </p:ext>
            </p:extLst>
          </p:nvPr>
        </p:nvGraphicFramePr>
        <p:xfrm>
          <a:off x="838200" y="1825625"/>
          <a:ext cx="10515600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370840">
                <a:tc rowSpan="7"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立在地球边上放号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自然景观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白云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力的图画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北冰洋的晴景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太平洋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洪涛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时代精神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毁坏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力的颂歌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努力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smtClean="0">
                          <a:solidFill>
                            <a:srgbClr val="FF0000"/>
                          </a:solidFill>
                        </a:rPr>
                        <a:t>创造</a:t>
                      </a:r>
                      <a:endParaRPr lang="zh-CN" altLang="en-US" sz="320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9600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                   《</a:t>
            </a:r>
            <a:r>
              <a:rPr lang="zh-CN" altLang="en-US" smtClean="0"/>
              <a:t>红烛</a:t>
            </a:r>
            <a:r>
              <a:rPr lang="en-US" altLang="zh-CN" smtClean="0"/>
              <a:t>》</a:t>
            </a:r>
            <a:r>
              <a:rPr lang="zh-CN" altLang="en-US" smtClean="0"/>
              <a:t>文本结构</a:t>
            </a:r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6004612"/>
              </p:ext>
            </p:extLst>
          </p:nvPr>
        </p:nvGraphicFramePr>
        <p:xfrm>
          <a:off x="838200" y="1825625"/>
          <a:ext cx="1051560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105"/>
                <a:gridCol w="3746695"/>
                <a:gridCol w="2628900"/>
                <a:gridCol w="2628900"/>
              </a:tblGrid>
              <a:tr h="370840">
                <a:tc rowSpan="6"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红烛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烛之色（红）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赞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不畏牺牲、无私奉献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烛之灰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惑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烛之光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颂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烛之责（价值）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勉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烛之泪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思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烛之魂（精神）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smtClean="0">
                          <a:solidFill>
                            <a:srgbClr val="FF0000"/>
                          </a:solidFill>
                        </a:rPr>
                        <a:t>慰</a:t>
                      </a:r>
                      <a:endParaRPr lang="zh-CN" altLang="en-US" sz="3600" b="1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317178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4314</Words>
  <Application>Microsoft Office PowerPoint</Application>
  <PresentationFormat>自定义</PresentationFormat>
  <Paragraphs>278</Paragraphs>
  <Slides>45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</vt:lpstr>
      <vt:lpstr>第一单元·青春激扬</vt:lpstr>
      <vt:lpstr>                    单元主题：青春激扬</vt:lpstr>
      <vt:lpstr>                   第一部分：诗歌之部</vt:lpstr>
      <vt:lpstr>                       单元学习任务</vt:lpstr>
      <vt:lpstr>PowerPoint 演示文稿</vt:lpstr>
      <vt:lpstr>任务二：吟咏诗韵——有感情地朗诵诗歌</vt:lpstr>
      <vt:lpstr>《沁园春·长沙》文本结构</vt:lpstr>
      <vt:lpstr>          《立在地球边上放号》文本结构</vt:lpstr>
      <vt:lpstr>                   《红烛》文本结构</vt:lpstr>
      <vt:lpstr>            《峨日朵雪峰之侧》文本结构</vt:lpstr>
      <vt:lpstr>                   《致云雀》文本结构</vt:lpstr>
      <vt:lpstr>PowerPoint 演示文稿</vt:lpstr>
      <vt:lpstr>任务三：“象”由情生——悟诗歌意象之意</vt:lpstr>
      <vt:lpstr>PowerPoint 演示文稿</vt:lpstr>
      <vt:lpstr>PowerPoint 演示文稿</vt:lpstr>
      <vt:lpstr>《沁园春·长沙》意象完成图表</vt:lpstr>
      <vt:lpstr>PowerPoint 演示文稿</vt:lpstr>
      <vt:lpstr>任务四：“意”由言出——品诗歌语言之美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任务五：“青春”之诗——新诗写作</vt:lpstr>
      <vt:lpstr>PowerPoint 演示文稿</vt:lpstr>
      <vt:lpstr>                   第二部分：小说之部</vt:lpstr>
      <vt:lpstr>                           课前预习任务</vt:lpstr>
      <vt:lpstr>                    任务一：文本构建</vt:lpstr>
      <vt:lpstr>                   《百合花》行文脉络</vt:lpstr>
      <vt:lpstr>               《哦，香雪》行文脉络</vt:lpstr>
      <vt:lpstr>                        任务二：人物形象</vt:lpstr>
      <vt:lpstr>                       小通讯员的形象特征</vt:lpstr>
      <vt:lpstr>                         新媳妇形象特征</vt:lpstr>
      <vt:lpstr>                            香雪的形象特征</vt:lpstr>
      <vt:lpstr>                       塑造形象方法总结</vt:lpstr>
      <vt:lpstr>任务三：于细微处见精神——小说细节描写</vt:lpstr>
      <vt:lpstr>PowerPoint 演示文稿</vt:lpstr>
      <vt:lpstr>            《百合花》中细节描写示例</vt:lpstr>
      <vt:lpstr>PowerPoint 演示文稿</vt:lpstr>
      <vt:lpstr>              《哦，香雪》中细节描写示例</vt:lpstr>
      <vt:lpstr>PowerPoint 演示文稿</vt:lpstr>
      <vt:lpstr>PowerPoint 演示文稿</vt:lpstr>
      <vt:lpstr>                   第三部分：高考链接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第一单元·青春激扬</dc:title>
  <dc:creator>rbm.xkw.com</dc:creator>
  <cp:lastModifiedBy>hj</cp:lastModifiedBy>
  <cp:revision>2</cp:revision>
  <cp:lastPrinted>2021-08-16T17:46:21Z</cp:lastPrinted>
  <dcterms:created xsi:type="dcterms:W3CDTF">2021-08-16T17:46:21Z</dcterms:created>
  <dcterms:modified xsi:type="dcterms:W3CDTF">2021-08-20T01:28:06Z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