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28"/>
  </p:notesMasterIdLst>
  <p:sldIdLst>
    <p:sldId id="284" r:id="rId2"/>
    <p:sldId id="258" r:id="rId3"/>
    <p:sldId id="257" r:id="rId4"/>
    <p:sldId id="259" r:id="rId5"/>
    <p:sldId id="262" r:id="rId6"/>
    <p:sldId id="261" r:id="rId7"/>
    <p:sldId id="263" r:id="rId8"/>
    <p:sldId id="260" r:id="rId9"/>
    <p:sldId id="264" r:id="rId10"/>
    <p:sldId id="265" r:id="rId11"/>
    <p:sldId id="266" r:id="rId12"/>
    <p:sldId id="285" r:id="rId13"/>
    <p:sldId id="286" r:id="rId14"/>
    <p:sldId id="287" r:id="rId15"/>
    <p:sldId id="295" r:id="rId16"/>
    <p:sldId id="291" r:id="rId17"/>
    <p:sldId id="289" r:id="rId18"/>
    <p:sldId id="267" r:id="rId19"/>
    <p:sldId id="292" r:id="rId20"/>
    <p:sldId id="288" r:id="rId21"/>
    <p:sldId id="268" r:id="rId22"/>
    <p:sldId id="269" r:id="rId23"/>
    <p:sldId id="270" r:id="rId24"/>
    <p:sldId id="293" r:id="rId25"/>
    <p:sldId id="272" r:id="rId26"/>
    <p:sldId id="275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825" autoAdjust="0"/>
    <p:restoredTop sz="94660"/>
  </p:normalViewPr>
  <p:slideViewPr>
    <p:cSldViewPr>
      <p:cViewPr varScale="1">
        <p:scale>
          <a:sx n="53" d="100"/>
          <a:sy n="53" d="100"/>
        </p:scale>
        <p:origin x="-102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D332D-8F6F-4075-9074-E06945008D9D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A78DF-7BAA-48A9-A8C8-896D17E05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AA78DF-7BAA-48A9-A8C8-896D17E0580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任意多边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任意多边形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任意多边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62ACBF0-7B92-41ED-B2F2-3B92E7C1DDB1}" type="datetimeFigureOut">
              <a:rPr lang="zh-CN" altLang="en-US" smtClean="0"/>
              <a:pPr/>
              <a:t>2010-10-18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02AD56E-2420-45EA-B39C-F6A692EDE0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24819;&#36215;&#32769;&#22920;&#22920;.flv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33655;&#21494;&#27597;&#20146;&#26391;&#35829;&#20113;&#35745;&#31639;.flv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Backup\&#25105;&#30340;&#25991;&#26723;\&#32473;&#27597;&#20146;&#30340;&#20449;.mp3" TargetMode="Externa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Backup\&#25105;&#30340;&#25991;&#26723;\&#27597;&#20146;.mp3" TargetMode="Externa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cc766350b6f9226ebc4afe6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14290"/>
            <a:ext cx="7000924" cy="6429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ebsbook_com_16008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14290"/>
            <a:ext cx="8366776" cy="642942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4131931428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357166"/>
            <a:ext cx="6143668" cy="6143668"/>
          </a:xfrm>
          <a:prstGeom prst="rect">
            <a:avLst/>
          </a:prstGeom>
          <a:ln w="228600" cap="sq" cmpd="thickThin">
            <a:solidFill>
              <a:schemeClr val="bg1">
                <a:lumMod val="65000"/>
                <a:lumOff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49"/>
            <a:ext cx="9144000" cy="7024790"/>
          </a:xfrm>
          <a:prstGeom prst="rect">
            <a:avLst/>
          </a:prstGeom>
        </p:spPr>
      </p:pic>
      <p:pic>
        <p:nvPicPr>
          <p:cNvPr id="19463" name="Picture 1031" descr="图片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</p:spPr>
      </p:pic>
      <p:sp>
        <p:nvSpPr>
          <p:cNvPr id="19459" name="Text Box 1027"/>
          <p:cNvSpPr txBox="1">
            <a:spLocks noChangeArrowheads="1"/>
          </p:cNvSpPr>
          <p:nvPr/>
        </p:nvSpPr>
        <p:spPr bwMode="auto">
          <a:xfrm>
            <a:off x="6846456" y="1371600"/>
            <a:ext cx="129266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chemeClr val="tx2">
                    <a:lumMod val="50000"/>
                  </a:schemeClr>
                </a:solidFill>
              </a:rPr>
              <a:t>荷叶  </a:t>
            </a:r>
            <a:r>
              <a:rPr lang="zh-CN" altLang="en-US" sz="7200" b="1" dirty="0">
                <a:solidFill>
                  <a:schemeClr val="accent1">
                    <a:lumMod val="75000"/>
                  </a:schemeClr>
                </a:solidFill>
              </a:rPr>
              <a:t>母亲</a:t>
            </a:r>
          </a:p>
        </p:txBody>
      </p:sp>
      <p:sp>
        <p:nvSpPr>
          <p:cNvPr id="19460" name="Text Box 1028"/>
          <p:cNvSpPr txBox="1">
            <a:spLocks noChangeArrowheads="1"/>
          </p:cNvSpPr>
          <p:nvPr/>
        </p:nvSpPr>
        <p:spPr bwMode="auto">
          <a:xfrm flipH="1">
            <a:off x="7072331" y="3571876"/>
            <a:ext cx="12926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母亲</a:t>
            </a:r>
          </a:p>
        </p:txBody>
      </p:sp>
      <p:sp>
        <p:nvSpPr>
          <p:cNvPr id="19462" name="Text Box 1030"/>
          <p:cNvSpPr txBox="1">
            <a:spLocks noChangeArrowheads="1"/>
          </p:cNvSpPr>
          <p:nvPr/>
        </p:nvSpPr>
        <p:spPr bwMode="auto">
          <a:xfrm>
            <a:off x="4739879" y="2420938"/>
            <a:ext cx="184665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/>
              <a:t>冰   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42910" y="214290"/>
            <a:ext cx="495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 dirty="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冰心</a:t>
            </a:r>
            <a:r>
              <a:rPr kumimoji="0" lang="zh-CN" altLang="en-US" sz="4400" b="1" dirty="0">
                <a:latin typeface="Arial" pitchFamily="34" charset="0"/>
                <a:ea typeface="楷体_GB2312" pitchFamily="49" charset="-122"/>
              </a:rPr>
              <a:t>   </a:t>
            </a:r>
            <a:r>
              <a:rPr kumimoji="0" lang="en-US" altLang="zh-CN" sz="3200" b="1" dirty="0">
                <a:latin typeface="Arial" pitchFamily="34" charset="0"/>
              </a:rPr>
              <a:t>(1900</a:t>
            </a:r>
            <a:r>
              <a:rPr kumimoji="0" lang="zh-CN" altLang="en-US" sz="3200" b="1" dirty="0">
                <a:latin typeface="Arial" pitchFamily="34" charset="0"/>
              </a:rPr>
              <a:t>－</a:t>
            </a:r>
            <a:r>
              <a:rPr kumimoji="0" lang="en-US" altLang="zh-CN" sz="3200" b="1" dirty="0">
                <a:latin typeface="Arial" pitchFamily="34" charset="0"/>
              </a:rPr>
              <a:t>1999)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81000" y="1143000"/>
            <a:ext cx="60198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en-US" altLang="zh-CN" sz="3200" b="1" dirty="0" smtClean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原名</a:t>
            </a:r>
            <a:r>
              <a:rPr kumimoji="0" lang="zh-CN" altLang="en-US" sz="3200" b="1" dirty="0" smtClean="0">
                <a:latin typeface="楷体_GB2312" pitchFamily="49" charset="-122"/>
                <a:ea typeface="楷体_GB2312" pitchFamily="49" charset="-122"/>
              </a:rPr>
              <a:t>谢婉</a:t>
            </a:r>
            <a:r>
              <a:rPr kumimoji="0" lang="zh-CN" altLang="en-US" sz="3200" b="1" dirty="0">
                <a:latin typeface="楷体_GB2312" pitchFamily="49" charset="-122"/>
                <a:ea typeface="楷体_GB2312" pitchFamily="49" charset="-122"/>
              </a:rPr>
              <a:t>莹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，中国现代著名女作家，儿童文学家。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3400" y="2362200"/>
            <a:ext cx="609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代表作有：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散文集</a:t>
            </a: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寄小读者</a:t>
            </a: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诗集</a:t>
            </a: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繁星</a:t>
            </a: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春水</a:t>
            </a: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048000" y="3810000"/>
            <a:ext cx="5715000" cy="24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冰心的创作内容大致包括：</a:t>
            </a:r>
            <a:r>
              <a:rPr kumimoji="0" lang="zh-CN" altLang="en-US" sz="3200" b="1" dirty="0">
                <a:latin typeface="楷体_GB2312" pitchFamily="49" charset="-122"/>
                <a:ea typeface="楷体_GB2312" pitchFamily="49" charset="-122"/>
              </a:rPr>
              <a:t>母爱、童真、自然三个方面。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以宣扬</a:t>
            </a:r>
            <a:r>
              <a:rPr kumimoji="0" lang="zh-CN" altLang="en-US" sz="3200" b="1" dirty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爱的哲学</a:t>
            </a:r>
            <a:r>
              <a:rPr kumimoji="0" lang="zh-CN" altLang="en-US" sz="3200" b="1" dirty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0"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著称，</a:t>
            </a:r>
            <a:r>
              <a:rPr kumimoji="0" lang="zh-CN" altLang="en-US" sz="3200" b="1" dirty="0">
                <a:latin typeface="楷体_GB2312" pitchFamily="49" charset="-122"/>
                <a:ea typeface="楷体_GB2312" pitchFamily="49" charset="-122"/>
              </a:rPr>
              <a:t>而母爱，就是</a:t>
            </a:r>
            <a:r>
              <a:rPr kumimoji="0" lang="zh-CN" altLang="en-US" sz="3200" b="1" dirty="0">
                <a:latin typeface="Arial"/>
                <a:ea typeface="楷体_GB2312" pitchFamily="49" charset="-122"/>
              </a:rPr>
              <a:t>“</a:t>
            </a:r>
            <a:r>
              <a:rPr kumimoji="0" lang="zh-CN" altLang="en-US" sz="3200" b="1" dirty="0">
                <a:latin typeface="楷体_GB2312" pitchFamily="49" charset="-122"/>
                <a:ea typeface="楷体_GB2312" pitchFamily="49" charset="-122"/>
              </a:rPr>
              <a:t>爱的哲学</a:t>
            </a:r>
            <a:r>
              <a:rPr kumimoji="0" lang="zh-CN" altLang="en-US" sz="3200" b="1" dirty="0">
                <a:latin typeface="Arial"/>
                <a:ea typeface="楷体_GB2312" pitchFamily="49" charset="-122"/>
              </a:rPr>
              <a:t>”</a:t>
            </a:r>
            <a:r>
              <a:rPr kumimoji="0" lang="zh-CN" altLang="en-US" sz="3200" b="1" dirty="0">
                <a:latin typeface="楷体_GB2312" pitchFamily="49" charset="-122"/>
                <a:ea typeface="楷体_GB2312" pitchFamily="49" charset="-122"/>
              </a:rPr>
              <a:t>的根本出发点。</a:t>
            </a:r>
          </a:p>
        </p:txBody>
      </p:sp>
      <p:pic>
        <p:nvPicPr>
          <p:cNvPr id="11272" name="Picture 8" descr="图片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67075"/>
            <a:ext cx="2487613" cy="3590925"/>
          </a:xfrm>
          <a:prstGeom prst="rect">
            <a:avLst/>
          </a:prstGeom>
          <a:noFill/>
        </p:spPr>
      </p:pic>
      <p:pic>
        <p:nvPicPr>
          <p:cNvPr id="11273" name="Picture 9" descr="图片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2738" y="0"/>
            <a:ext cx="2481262" cy="343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050"/>
          <p:cNvSpPr txBox="1">
            <a:spLocks noChangeArrowheads="1"/>
          </p:cNvSpPr>
          <p:nvPr/>
        </p:nvSpPr>
        <p:spPr bwMode="auto">
          <a:xfrm>
            <a:off x="1428728" y="928670"/>
            <a:ext cx="8540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a typeface="幼圆" pitchFamily="49" charset="-122"/>
              </a:rPr>
              <a:t>散文诗小常识</a:t>
            </a:r>
          </a:p>
        </p:txBody>
      </p:sp>
      <p:sp>
        <p:nvSpPr>
          <p:cNvPr id="20483" name="Text Box 2051"/>
          <p:cNvSpPr txBox="1">
            <a:spLocks noChangeArrowheads="1"/>
          </p:cNvSpPr>
          <p:nvPr/>
        </p:nvSpPr>
        <p:spPr bwMode="auto">
          <a:xfrm>
            <a:off x="3071802" y="714356"/>
            <a:ext cx="52578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散文诗是兼有散文和诗的特点的一种文体，一般篇幅短小，具有诗的意境和散文表现力。</a:t>
            </a:r>
            <a:b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　　表象是散文，本质是诗。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500034" y="285728"/>
            <a:ext cx="4000528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字词积累</a:t>
            </a:r>
            <a:endParaRPr lang="zh-CN" altLang="en-US" sz="54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685800" y="1493838"/>
            <a:ext cx="1828800" cy="372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ea typeface="楷体_GB2312" pitchFamily="49" charset="-122"/>
              </a:rPr>
              <a:t>花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瑞</a:t>
            </a:r>
            <a:r>
              <a:rPr lang="zh-CN" altLang="en-US" sz="3600" b="1" dirty="0" smtClean="0">
                <a:ea typeface="楷体_GB2312" pitchFamily="49" charset="-122"/>
              </a:rPr>
              <a:t>：</a:t>
            </a:r>
            <a:endParaRPr lang="en-US" altLang="zh-CN" sz="36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莲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蓬</a:t>
            </a:r>
            <a:r>
              <a:rPr lang="zh-CN" altLang="en-US" sz="3600" b="1" dirty="0">
                <a:ea typeface="楷体_GB2312" pitchFamily="49" charset="-122"/>
              </a:rPr>
              <a:t>：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菡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萏</a:t>
            </a:r>
            <a:r>
              <a:rPr lang="zh-CN" altLang="en-US" sz="3600" b="1" dirty="0" smtClean="0">
                <a:ea typeface="楷体_GB2312" pitchFamily="49" charset="-122"/>
              </a:rPr>
              <a:t>：</a:t>
            </a:r>
            <a:endParaRPr lang="zh-CN" altLang="en-US" sz="3600" b="1" dirty="0"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徘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徊</a:t>
            </a:r>
            <a:r>
              <a:rPr lang="zh-CN" altLang="en-US" sz="3600" b="1" dirty="0">
                <a:ea typeface="楷体_GB2312" pitchFamily="49" charset="-122"/>
              </a:rPr>
              <a:t>：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欹</a:t>
            </a:r>
            <a:r>
              <a:rPr lang="zh-CN" altLang="en-US" sz="3600" b="1" dirty="0">
                <a:ea typeface="楷体_GB2312" pitchFamily="49" charset="-122"/>
              </a:rPr>
              <a:t>斜：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荫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蔽</a:t>
            </a:r>
            <a:r>
              <a:rPr lang="zh-CN" altLang="en-US" sz="3200" b="1" dirty="0">
                <a:ea typeface="楷体_GB2312" pitchFamily="49" charset="-122"/>
              </a:rPr>
              <a:t>：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928794" y="1500174"/>
            <a:ext cx="15240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en-US" altLang="zh-CN" sz="3200" b="1" dirty="0">
                <a:solidFill>
                  <a:srgbClr val="FF0000"/>
                </a:solidFill>
                <a:latin typeface="Berlin Sans FB Demi" pitchFamily="34" charset="0"/>
              </a:rPr>
              <a:t>ruì 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928794" y="2143116"/>
            <a:ext cx="2414588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3200" b="1" dirty="0">
                <a:solidFill>
                  <a:srgbClr val="FF0000"/>
                </a:solidFill>
                <a:latin typeface="Berlin Sans FB Demi" pitchFamily="34" charset="0"/>
              </a:rPr>
              <a:t>liánpéng     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928794" y="2786058"/>
            <a:ext cx="1928826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0" lang="en-US" altLang="zh-CN" sz="3200" b="1" dirty="0" smtClean="0">
                <a:solidFill>
                  <a:srgbClr val="FF0000"/>
                </a:solidFill>
                <a:latin typeface="Berlin Sans FB Demi" pitchFamily="34" charset="0"/>
              </a:rPr>
              <a:t>hàndàn</a:t>
            </a:r>
            <a:endParaRPr kumimoji="0" lang="zh-CN" altLang="en-US" b="1" dirty="0">
              <a:latin typeface="Berlin Sans FB Demi" pitchFamily="34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1928794" y="3357562"/>
            <a:ext cx="74485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3200" b="1" dirty="0">
                <a:solidFill>
                  <a:srgbClr val="FF0000"/>
                </a:solidFill>
                <a:latin typeface="Berlin Sans FB Demi" pitchFamily="34" charset="0"/>
              </a:rPr>
              <a:t>páihuái</a:t>
            </a:r>
            <a:r>
              <a:rPr kumimoji="0" lang="en-US" altLang="zh-CN" sz="3200" b="1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0" lang="en-US" altLang="zh-CN" sz="1800" b="1" dirty="0">
                <a:latin typeface="Arial" pitchFamily="34" charset="0"/>
              </a:rPr>
              <a:t>①</a:t>
            </a:r>
            <a:r>
              <a:rPr kumimoji="0" lang="zh-CN" altLang="en-US" b="1" dirty="0">
                <a:latin typeface="Berlin Sans FB Demi" pitchFamily="34" charset="0"/>
              </a:rPr>
              <a:t>在一个地方来回地走；</a:t>
            </a:r>
            <a:r>
              <a:rPr kumimoji="0" lang="zh-CN" altLang="en-US" sz="1800" b="1" dirty="0">
                <a:latin typeface="Arial" pitchFamily="34" charset="0"/>
              </a:rPr>
              <a:t> ②</a:t>
            </a:r>
            <a:r>
              <a:rPr kumimoji="0" lang="zh-CN" altLang="en-US" b="1" dirty="0">
                <a:latin typeface="Berlin Sans FB Demi" pitchFamily="34" charset="0"/>
              </a:rPr>
              <a:t>比喻犹豫不决。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2071670" y="3929066"/>
            <a:ext cx="2700338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3200" b="1" dirty="0">
                <a:solidFill>
                  <a:srgbClr val="FF0000"/>
                </a:solidFill>
                <a:latin typeface="Berlin Sans FB Demi" pitchFamily="34" charset="0"/>
              </a:rPr>
              <a:t>qī </a:t>
            </a:r>
            <a:r>
              <a:rPr kumimoji="0" lang="zh-CN" altLang="en-US" b="1" dirty="0">
                <a:latin typeface="Berlin Sans FB Demi" pitchFamily="34" charset="0"/>
              </a:rPr>
              <a:t>倾斜，歪斜。</a:t>
            </a:r>
            <a:r>
              <a:rPr kumimoji="0" lang="zh-CN" altLang="en-US" sz="3200" b="1" dirty="0">
                <a:solidFill>
                  <a:srgbClr val="FF0000"/>
                </a:solidFill>
                <a:latin typeface="Berlin Sans FB Demi" pitchFamily="34" charset="0"/>
              </a:rPr>
              <a:t> 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928794" y="4572008"/>
            <a:ext cx="50847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sz="3200" b="1" dirty="0">
                <a:solidFill>
                  <a:srgbClr val="FF0000"/>
                </a:solidFill>
                <a:latin typeface="Berlin Sans FB Demi" pitchFamily="34" charset="0"/>
              </a:rPr>
              <a:t>yīn bì  </a:t>
            </a:r>
            <a:r>
              <a:rPr kumimoji="0" lang="en-US" altLang="zh-CN" sz="1800" b="1" dirty="0">
                <a:latin typeface="Arial" pitchFamily="34" charset="0"/>
              </a:rPr>
              <a:t>①</a:t>
            </a:r>
            <a:r>
              <a:rPr kumimoji="0" lang="zh-CN" altLang="en-US" b="1" dirty="0">
                <a:latin typeface="Berlin Sans FB Demi" pitchFamily="34" charset="0"/>
              </a:rPr>
              <a:t>（树叶）遮蔽；</a:t>
            </a:r>
            <a:r>
              <a:rPr kumimoji="0" lang="zh-CN" altLang="en-US" sz="1800" b="1" dirty="0">
                <a:latin typeface="Arial" pitchFamily="34" charset="0"/>
              </a:rPr>
              <a:t>②</a:t>
            </a:r>
            <a:r>
              <a:rPr kumimoji="0" lang="zh-CN" altLang="en-US" b="1" dirty="0">
                <a:latin typeface="Berlin Sans FB Demi" pitchFamily="34" charset="0"/>
              </a:rPr>
              <a:t>隐蔽。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2714612" y="1571612"/>
            <a:ext cx="23288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 b="1" dirty="0">
                <a:latin typeface="Berlin Sans FB Demi" pitchFamily="34" charset="0"/>
              </a:rPr>
              <a:t>花开的好预兆。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571868" y="2928934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Berlin Sans FB Demi" pitchFamily="34" charset="0"/>
              </a:rPr>
              <a:t>荷花，文中指含苞待放。</a:t>
            </a:r>
            <a:endParaRPr lang="zh-CN" altLang="en-US" b="1" dirty="0">
              <a:latin typeface="Berlin Sans FB Demi" pitchFamily="34" charset="0"/>
            </a:endParaRPr>
          </a:p>
        </p:txBody>
      </p:sp>
      <p:sp>
        <p:nvSpPr>
          <p:cNvPr id="16" name="笑脸 15"/>
          <p:cNvSpPr/>
          <p:nvPr/>
        </p:nvSpPr>
        <p:spPr>
          <a:xfrm rot="716191">
            <a:off x="7167307" y="734213"/>
            <a:ext cx="989634" cy="1021879"/>
          </a:xfrm>
          <a:prstGeom prst="smileyFace">
            <a:avLst/>
          </a:prstGeom>
          <a:solidFill>
            <a:srgbClr val="FFC000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90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utoUpdateAnimBg="0"/>
      <p:bldP spid="7178" grpId="0" autoUpdateAnimBg="0"/>
      <p:bldP spid="7180" grpId="0" autoUpdateAnimBg="0"/>
      <p:bldP spid="7183" grpId="0" autoUpdateAnimBg="0"/>
      <p:bldP spid="7184" grpId="0" autoUpdateAnimBg="0"/>
      <p:bldP spid="7186" grpId="0" autoUpdateAnimBg="0"/>
      <p:bldP spid="7187" grpId="0" autoUpdateAnimBg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214027305153_mthu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4214842" cy="6000792"/>
          </a:xfrm>
          <a:prstGeom prst="rect">
            <a:avLst/>
          </a:prstGeom>
        </p:spPr>
      </p:pic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857224" y="857232"/>
            <a:ext cx="3581400" cy="127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zh-CN" altLang="en-US" sz="48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6600"/>
                  </a:gs>
                  <a:gs pos="100000">
                    <a:srgbClr val="006600">
                      <a:gamma/>
                      <a:tint val="44314"/>
                      <a:invGamma/>
                    </a:srgbClr>
                  </a:gs>
                </a:gsLst>
                <a:lin ang="5400000" scaled="1"/>
              </a:gradFill>
              <a:latin typeface="华文新魏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5500694" y="428604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花开菡萏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5" y="2071678"/>
            <a:ext cx="4357685" cy="1200329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听读课文，注意字音，节奏、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文章情感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荷叶母亲朗诵云计算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.flv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4500570"/>
            <a:ext cx="3714776" cy="830997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自由诵读课文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标记出写红莲、荷叶的地方。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5faeac2a5dc96360ff4773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214290"/>
            <a:ext cx="4500594" cy="6643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107154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红莲绰约</a:t>
            </a:r>
            <a:endParaRPr lang="zh-CN" altLang="en-US" sz="4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857496"/>
            <a:ext cx="4143404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细读课文，从文中看到了一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株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的红莲？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693857_001813944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214290"/>
            <a:ext cx="4643470" cy="371477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图片 7" descr="170320508407746027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643182"/>
            <a:ext cx="3786182" cy="4000504"/>
          </a:xfrm>
          <a:prstGeom prst="rect">
            <a:avLst/>
          </a:prstGeom>
          <a:effectLst>
            <a:innerShdw blurRad="114300">
              <a:prstClr val="black"/>
            </a:innerShdw>
            <a:softEdge rad="317500"/>
          </a:effectLst>
        </p:spPr>
      </p:pic>
      <p:pic>
        <p:nvPicPr>
          <p:cNvPr id="14" name="图片 13" descr="f5faeac2a5dc96360ff4773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28868"/>
            <a:ext cx="3286116" cy="442913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51115982439604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4357718" cy="5857916"/>
          </a:xfrm>
          <a:prstGeom prst="rect">
            <a:avLst/>
          </a:prstGeom>
          <a:noFill/>
        </p:spPr>
      </p:pic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179388" y="836613"/>
            <a:ext cx="2590800" cy="815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zh-CN" alt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-323850" y="4508500"/>
            <a:ext cx="72723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v"/>
            </a:pPr>
            <a:endParaRPr kumimoji="1" lang="en-US" altLang="zh-CN" sz="3600" b="1">
              <a:solidFill>
                <a:srgbClr val="FF3300"/>
              </a:solidFill>
            </a:endParaRPr>
          </a:p>
          <a:p>
            <a:endParaRPr lang="en-US" altLang="zh-CN" sz="3600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786446" y="857232"/>
            <a:ext cx="33575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荷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叶田田</a:t>
            </a:r>
            <a:endParaRPr lang="zh-CN" altLang="en-US" sz="4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2000240"/>
            <a:ext cx="4000496" cy="707886"/>
          </a:xfrm>
          <a:prstGeom prst="rect">
            <a:avLst/>
          </a:prstGeom>
          <a:solidFill>
            <a:srgbClr val="0070C0"/>
          </a:solidFill>
          <a:effectLst>
            <a:glow rad="63500">
              <a:schemeClr val="accent5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你看到了一张</a:t>
            </a:r>
            <a:r>
              <a:rPr lang="zh-CN" altLang="en-US" sz="2000" u="sng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荷叶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4942" y="4000504"/>
            <a:ext cx="3929058" cy="400110"/>
          </a:xfrm>
          <a:prstGeom prst="rect">
            <a:avLst/>
          </a:prstGeom>
          <a:solidFill>
            <a:srgbClr val="0070C0"/>
          </a:solidFill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由荷叶护莲你联想到了什么？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61866_174749096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0"/>
            <a:ext cx="4920276" cy="68580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0071016131043103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857232"/>
            <a:ext cx="3357554" cy="5572164"/>
          </a:xfrm>
          <a:prstGeom prst="rect">
            <a:avLst/>
          </a:prstGeom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荷叶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   </a:t>
            </a: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母亲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                 护             爱         托物抒情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               红莲   </a:t>
            </a: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宋体" pitchFamily="2" charset="-122"/>
                <a:cs typeface="宋体" pitchFamily="2" charset="-122"/>
              </a:rPr>
              <a:t>儿女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荷叶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 </a:t>
            </a: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母亲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               护             爱         托物抒情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             红莲   </a:t>
            </a: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儿女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荷叶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 </a:t>
            </a: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母亲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               护             爱         托物抒情</a:t>
            </a:r>
            <a:endParaRPr kumimoji="0" lang="zh-CN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             红莲   </a:t>
            </a: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儿女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221455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</a:t>
            </a:r>
            <a:endParaRPr lang="zh-CN" altLang="en-US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荷叶</a:t>
            </a: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 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母亲</a:t>
            </a:r>
            <a:endParaRPr kumimoji="0" lang="zh-CN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               护             爱         托物抒情</a:t>
            </a:r>
            <a:endParaRPr kumimoji="0" lang="zh-CN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               红莲   </a:t>
            </a:r>
            <a:r>
              <a: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———— </a:t>
            </a: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charset="0"/>
                <a:ea typeface="宋体" pitchFamily="2" charset="-122"/>
                <a:cs typeface="宋体" pitchFamily="2" charset="-122"/>
              </a:rPr>
              <a:t>儿女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714488"/>
            <a:ext cx="12858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荷  叶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  </a:t>
            </a:r>
          </a:p>
          <a:p>
            <a:r>
              <a:rPr lang="en-US" altLang="zh-CN" sz="2800" dirty="0" smtClean="0"/>
              <a:t> 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红  莲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1714488"/>
            <a:ext cx="16430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母  亲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 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儿  女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14480" y="1928802"/>
            <a:ext cx="114300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643042" y="4643446"/>
            <a:ext cx="114300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心形 14"/>
          <p:cNvSpPr/>
          <p:nvPr/>
        </p:nvSpPr>
        <p:spPr>
          <a:xfrm>
            <a:off x="2643174" y="2643182"/>
            <a:ext cx="1285884" cy="1214446"/>
          </a:xfrm>
          <a:prstGeom prst="hear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endParaRPr lang="zh-CN" altLang="en-US" sz="28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十字星 15"/>
          <p:cNvSpPr/>
          <p:nvPr/>
        </p:nvSpPr>
        <p:spPr>
          <a:xfrm>
            <a:off x="285720" y="2428868"/>
            <a:ext cx="1071570" cy="1643074"/>
          </a:xfrm>
          <a:prstGeom prst="star4">
            <a:avLst>
              <a:gd name="adj" fmla="val 25787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护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右中括号 19"/>
          <p:cNvSpPr/>
          <p:nvPr/>
        </p:nvSpPr>
        <p:spPr>
          <a:xfrm>
            <a:off x="4000496" y="2000240"/>
            <a:ext cx="500066" cy="2714644"/>
          </a:xfrm>
          <a:prstGeom prst="rightBracket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57752" y="1643050"/>
            <a:ext cx="571504" cy="39703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以物喻人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借物抒情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 animBg="1"/>
      <p:bldP spid="16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571480"/>
            <a:ext cx="6429420" cy="1384995"/>
          </a:xfrm>
          <a:prstGeom prst="rect">
            <a:avLst/>
          </a:prstGeom>
          <a:solidFill>
            <a:schemeClr val="tx1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“母亲啊</a:t>
            </a:r>
            <a:r>
              <a:rPr 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你是荷叶，我是红莲，心中的雨点来了，除了你，谁是我在无遮拦天空下的荫蔽</a:t>
            </a:r>
            <a:r>
              <a:rPr 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 descr="16383_013720738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786058"/>
            <a:ext cx="8572560" cy="3763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72330" y="1071546"/>
            <a:ext cx="1857356" cy="132343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rgbClr val="C00000"/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小贴士：可以从修辞、句式、人称及作用上进行分析。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4286279" cy="63579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2000" y="3286124"/>
            <a:ext cx="43577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感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悟母爱，请以具体的形象作喻，来完成下列句子。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     </a:t>
            </a:r>
            <a:endParaRPr lang="en-US" altLang="zh-CN" sz="2000" b="1" dirty="0" smtClean="0">
              <a:solidFill>
                <a:srgbClr val="FF0000"/>
              </a:solidFill>
              <a:latin typeface="宋体" pitchFamily="2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亲啊，你是＿＿＿＿我是＿＿＿＿，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</a:rPr>
              <a:t>＿＿  ＿  ＿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　 母亲啊，你是＿＿＿＿我是＿＿＿＿，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宋体" pitchFamily="2" charset="-122"/>
              </a:rPr>
              <a:t>＿＿＿   ＿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571480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红荷抒怀</a:t>
            </a:r>
            <a:endParaRPr lang="zh-CN" altLang="en-US" sz="4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178592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说说自己的母亲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给母亲的信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96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太阳形 8"/>
          <p:cNvSpPr/>
          <p:nvPr/>
        </p:nvSpPr>
        <p:spPr>
          <a:xfrm>
            <a:off x="0" y="0"/>
            <a:ext cx="914400" cy="914400"/>
          </a:xfrm>
          <a:prstGeom prst="sun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596" y="285728"/>
            <a:ext cx="8429684" cy="3785652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27000"/>
          </a:effectLst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母亲啊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你是土壤，我是芽儿，天上的风雨来了，除了你，谁能让我健康地成长？</a:t>
            </a:r>
            <a:b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母亲啊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你是阳光，我是树苗，自然的风雪来了，除了你，谁是我在严冬中的温暖？</a:t>
            </a:r>
            <a:b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母亲啊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你是港湾，我是小船，心中的波涛来了，除了你，谁是我可以依靠的地方？</a:t>
            </a:r>
            <a:r>
              <a:rPr lang="zh-CN" altLang="en-US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</a:b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3429000"/>
            <a:ext cx="8001024" cy="3046988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solidFill>
              <a:srgbClr val="FFC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母亲啊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你是露珠，我是小草，心灵枯涸时，除了你，谁是为我送来滋润的源泉？</a:t>
            </a:r>
            <a:b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母亲啊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你是泥土，我是花草，当我在太阳下炙烤时，除了你，谁还能滋润我干涸的心灵？</a:t>
            </a:r>
            <a:b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母亲啊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你是避风港，我是小船，狂风暴雨来临时，除了你，谁是我在无遮拦大海中的依靠？</a:t>
            </a:r>
            <a:endParaRPr lang="zh-CN" altLang="en-US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母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16" y="6143644"/>
            <a:ext cx="304800" cy="304800"/>
          </a:xfrm>
          <a:prstGeom prst="rect">
            <a:avLst/>
          </a:prstGeom>
        </p:spPr>
      </p:pic>
      <p:sp>
        <p:nvSpPr>
          <p:cNvPr id="10" name="新月形 9"/>
          <p:cNvSpPr/>
          <p:nvPr/>
        </p:nvSpPr>
        <p:spPr>
          <a:xfrm rot="2307702" flipH="1">
            <a:off x="8322253" y="5855345"/>
            <a:ext cx="602766" cy="914400"/>
          </a:xfrm>
          <a:prstGeom prst="moon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六角星 11"/>
          <p:cNvSpPr/>
          <p:nvPr/>
        </p:nvSpPr>
        <p:spPr>
          <a:xfrm>
            <a:off x="7929586" y="6143644"/>
            <a:ext cx="214314" cy="357166"/>
          </a:xfrm>
          <a:prstGeom prst="star6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571480"/>
            <a:ext cx="6429420" cy="1384995"/>
          </a:xfrm>
          <a:prstGeom prst="rect">
            <a:avLst/>
          </a:prstGeom>
          <a:solidFill>
            <a:schemeClr val="tx1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“母亲啊</a:t>
            </a:r>
            <a:r>
              <a:rPr 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你是荷叶，我是红莲，心中的雨点来了，除了你，谁是我在无遮拦天空下的荫蔽</a:t>
            </a:r>
            <a:r>
              <a:rPr 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 descr="16383_013720738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786058"/>
            <a:ext cx="8572560" cy="3763868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牵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28"/>
            <a:ext cx="5572132" cy="42862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 descr="6904f4f3ed42550ab07ec5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428736"/>
            <a:ext cx="4143372" cy="5143512"/>
          </a:xfrm>
          <a:prstGeom prst="rect">
            <a:avLst/>
          </a:prstGeom>
          <a:effectLst>
            <a:softEdge rad="63500"/>
          </a:effectLst>
          <a:scene3d>
            <a:camera prst="isometricOffAxis2Left"/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642910" y="5214950"/>
            <a:ext cx="3877985" cy="646331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300" endPos="900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请你牵住母亲的手</a:t>
            </a:r>
            <a:endParaRPr lang="zh-CN" altLang="en-US" sz="3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08241037234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7143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74989_103449062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058"/>
            <a:ext cx="9144000" cy="6491883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60629010726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14300"/>
            <a:ext cx="8661400" cy="6629400"/>
          </a:xfrm>
          <a:prstGeom prst="rect">
            <a:avLst/>
          </a:prstGeo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71016131043103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60629010541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572560" cy="635798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822141355897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011" y="0"/>
            <a:ext cx="5049757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8839f1ac7f02722413417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0"/>
            <a:ext cx="7715304" cy="68580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214fbfca0797c3408244d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692</TotalTime>
  <Words>633</Words>
  <Application>Microsoft Office PowerPoint</Application>
  <PresentationFormat>全屏显示(4:3)</PresentationFormat>
  <Paragraphs>81</Paragraphs>
  <Slides>26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穿越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雨林木风</cp:lastModifiedBy>
  <cp:revision>65</cp:revision>
  <dcterms:created xsi:type="dcterms:W3CDTF">2010-10-16T13:02:37Z</dcterms:created>
  <dcterms:modified xsi:type="dcterms:W3CDTF">2010-10-18T13:05:31Z</dcterms:modified>
</cp:coreProperties>
</file>