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1" r:id="rId4"/>
    <p:sldId id="412" r:id="rId5"/>
    <p:sldId id="413" r:id="rId6"/>
    <p:sldId id="414" r:id="rId7"/>
    <p:sldId id="449" r:id="rId8"/>
    <p:sldId id="415" r:id="rId9"/>
    <p:sldId id="418" r:id="rId10"/>
    <p:sldId id="416" r:id="rId11"/>
    <p:sldId id="417" r:id="rId12"/>
    <p:sldId id="419" r:id="rId13"/>
    <p:sldId id="409" r:id="rId14"/>
    <p:sldId id="422" r:id="rId15"/>
    <p:sldId id="423" r:id="rId16"/>
    <p:sldId id="424" r:id="rId17"/>
    <p:sldId id="426" r:id="rId18"/>
    <p:sldId id="429" r:id="rId19"/>
    <p:sldId id="430" r:id="rId20"/>
    <p:sldId id="428" r:id="rId21"/>
    <p:sldId id="431" r:id="rId22"/>
    <p:sldId id="432" r:id="rId23"/>
    <p:sldId id="435" r:id="rId24"/>
    <p:sldId id="433" r:id="rId25"/>
    <p:sldId id="437" r:id="rId26"/>
    <p:sldId id="436" r:id="rId27"/>
    <p:sldId id="438" r:id="rId28"/>
    <p:sldId id="439" r:id="rId29"/>
    <p:sldId id="440" r:id="rId30"/>
    <p:sldId id="441" r:id="rId31"/>
    <p:sldId id="442" r:id="rId32"/>
    <p:sldId id="443" r:id="rId33"/>
    <p:sldId id="444" r:id="rId34"/>
    <p:sldId id="445" r:id="rId35"/>
    <p:sldId id="446" r:id="rId36"/>
    <p:sldId id="447" r:id="rId37"/>
    <p:sldId id="451" r:id="rId38"/>
    <p:sldId id="448" r:id="rId39"/>
    <p:sldId id="452" r:id="rId40"/>
    <p:sldId id="485" r:id="rId41"/>
    <p:sldId id="484" r:id="rId42"/>
    <p:sldId id="483" r:id="rId43"/>
    <p:sldId id="450" r:id="rId44"/>
    <p:sldId id="490" r:id="rId45"/>
    <p:sldId id="491" r:id="rId46"/>
    <p:sldId id="486" r:id="rId47"/>
    <p:sldId id="493" r:id="rId48"/>
    <p:sldId id="492" r:id="rId49"/>
    <p:sldId id="502" r:id="rId50"/>
    <p:sldId id="494" r:id="rId51"/>
    <p:sldId id="497" r:id="rId52"/>
    <p:sldId id="501" r:id="rId53"/>
    <p:sldId id="499" r:id="rId54"/>
    <p:sldId id="503" r:id="rId55"/>
    <p:sldId id="504" r:id="rId56"/>
    <p:sldId id="505" r:id="rId57"/>
    <p:sldId id="506" r:id="rId58"/>
    <p:sldId id="507" r:id="rId59"/>
    <p:sldId id="509" r:id="rId60"/>
    <p:sldId id="510" r:id="rId61"/>
    <p:sldId id="511" r:id="rId62"/>
    <p:sldId id="512" r:id="rId63"/>
    <p:sldId id="513" r:id="rId64"/>
    <p:sldId id="514" r:id="rId65"/>
    <p:sldId id="515" r:id="rId66"/>
    <p:sldId id="508" r:id="rId67"/>
    <p:sldId id="517" r:id="rId68"/>
    <p:sldId id="518" r:id="rId69"/>
    <p:sldId id="516" r:id="rId70"/>
    <p:sldId id="519" r:id="rId71"/>
    <p:sldId id="521" r:id="rId72"/>
    <p:sldId id="522" r:id="rId73"/>
    <p:sldId id="523" r:id="rId74"/>
    <p:sldId id="526" r:id="rId75"/>
    <p:sldId id="520" r:id="rId76"/>
    <p:sldId id="527" r:id="rId77"/>
    <p:sldId id="530" r:id="rId78"/>
    <p:sldId id="536" r:id="rId79"/>
    <p:sldId id="534" r:id="rId80"/>
    <p:sldId id="538" r:id="rId81"/>
    <p:sldId id="537" r:id="rId82"/>
    <p:sldId id="539" r:id="rId83"/>
    <p:sldId id="540" r:id="rId84"/>
  </p:sldIdLst>
  <p:sldSz cx="12192000" cy="6858000"/>
  <p:notesSz cx="6858000" cy="9144000"/>
  <p:custDataLst>
    <p:tags r:id="rId8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admin" initials="a" lastIdx="0" clrIdx="0"/>
  <p:cmAuthor id="3" name="Author" initials="A" lastIdx="0" clrIdx="2"/>
  <p:cmAuthor id="4" name="Administrator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fill>
          <a:solidFill>
            <a:schemeClr val="accent4">
              <a:alpha val="20000"/>
            </a:schemeClr>
          </a:solidFill>
        </a:fill>
      </a:tcStyle>
    </a:band1H>
    <a:band1V>
      <a:tcStyle>
        <a:fill>
          <a:solidFill>
            <a:schemeClr val="accent4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6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slide" Target="slides/slide70.xml" /><Relationship Id="rId74" Type="http://schemas.openxmlformats.org/officeDocument/2006/relationships/slide" Target="slides/slide71.xml" /><Relationship Id="rId75" Type="http://schemas.openxmlformats.org/officeDocument/2006/relationships/slide" Target="slides/slide72.xml" /><Relationship Id="rId76" Type="http://schemas.openxmlformats.org/officeDocument/2006/relationships/slide" Target="slides/slide73.xml" /><Relationship Id="rId77" Type="http://schemas.openxmlformats.org/officeDocument/2006/relationships/slide" Target="slides/slide74.xml" /><Relationship Id="rId78" Type="http://schemas.openxmlformats.org/officeDocument/2006/relationships/slide" Target="slides/slide75.xml" /><Relationship Id="rId79" Type="http://schemas.openxmlformats.org/officeDocument/2006/relationships/slide" Target="slides/slide76.xml" /><Relationship Id="rId8" Type="http://schemas.openxmlformats.org/officeDocument/2006/relationships/slide" Target="slides/slide5.xml" /><Relationship Id="rId80" Type="http://schemas.openxmlformats.org/officeDocument/2006/relationships/slide" Target="slides/slide77.xml" /><Relationship Id="rId81" Type="http://schemas.openxmlformats.org/officeDocument/2006/relationships/slide" Target="slides/slide78.xml" /><Relationship Id="rId82" Type="http://schemas.openxmlformats.org/officeDocument/2006/relationships/slide" Target="slides/slide79.xml" /><Relationship Id="rId83" Type="http://schemas.openxmlformats.org/officeDocument/2006/relationships/slide" Target="slides/slide80.xml" /><Relationship Id="rId84" Type="http://schemas.openxmlformats.org/officeDocument/2006/relationships/slide" Target="slides/slide81.xml" /><Relationship Id="rId85" Type="http://schemas.openxmlformats.org/officeDocument/2006/relationships/tags" Target="tags/tag244.xml" /><Relationship Id="rId86" Type="http://schemas.openxmlformats.org/officeDocument/2006/relationships/presProps" Target="presProps.xml" /><Relationship Id="rId87" Type="http://schemas.openxmlformats.org/officeDocument/2006/relationships/viewProps" Target="viewProps.xml" /><Relationship Id="rId88" Type="http://schemas.openxmlformats.org/officeDocument/2006/relationships/theme" Target="theme/theme1.xml" /><Relationship Id="rId89" Type="http://schemas.openxmlformats.org/officeDocument/2006/relationships/tableStyles" Target="tableStyles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76AC-93F3-4293-9AD4-E1E33CB555C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76AC-93F3-4293-9AD4-E1E33CB555C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76AC-93F3-4293-9AD4-E1E33CB555C6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76AC-93F3-4293-9AD4-E1E33CB555C6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76AC-93F3-4293-9AD4-E1E33CB555C6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rPr>
              <a:t>77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image" Target="../media/image3.jpe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image" Target="../media/image2.png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6161601" y="3124830"/>
            <a:ext cx="5822575" cy="34605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838200" y="1990125"/>
            <a:ext cx="7772400" cy="944585"/>
          </a:xfrm>
        </p:spPr>
        <p:txBody>
          <a:bodyPr wrap="square" lIns="90000" tIns="46800" rIns="90000" bIns="46800" anchor="b">
            <a:normAutofit/>
          </a:bodyPr>
          <a:lstStyle>
            <a:lvl1pPr algn="l">
              <a:defRPr sz="4400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838200" y="2976696"/>
            <a:ext cx="7772400" cy="760802"/>
          </a:xfrm>
        </p:spPr>
        <p:txBody>
          <a:bodyPr wrap="square" lIns="90000" tIns="46800" rIns="90000" bIns="46800">
            <a:normAutofit/>
          </a:bodyPr>
          <a:lstStyle>
            <a:lvl1pPr marL="0" indent="0" algn="l">
              <a:buNone/>
              <a:defRPr sz="20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9DFA5F8-3355-465E-A68C-099EA57D8F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44D3036-D038-4ABE-9F0E-69061AA000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6161601" y="3124830"/>
            <a:ext cx="5822575" cy="34605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2478012"/>
            <a:ext cx="10515600" cy="132556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20000"/>
              </a:lnSpc>
              <a:buNone/>
              <a:defRPr kumimoji="0" lang="zh-CN" altLang="en-US" sz="4400" b="0" i="0" u="none" strike="noStrike" kern="1200" cap="none" spc="0" normalizeH="0" baseline="0" noProof="1">
                <a:solidFill>
                  <a:schemeClr val="accent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 lang="zh-CN" altLang="en-US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椭圆 6"/>
          <p:cNvSpPr/>
          <p:nvPr>
            <p:custDataLst>
              <p:tags r:id="rId1"/>
            </p:custDataLst>
          </p:nvPr>
        </p:nvSpPr>
        <p:spPr>
          <a:xfrm>
            <a:off x="3576376" y="2205182"/>
            <a:ext cx="1871721" cy="1871721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3648365" y="2277700"/>
            <a:ext cx="1727742" cy="1727742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accent6"/>
              </a:solidFill>
            </a:endParaRPr>
          </a:p>
        </p:txBody>
      </p:sp>
      <p:sp>
        <p:nvSpPr>
          <p:cNvPr id="9" name="矩形 2"/>
          <p:cNvSpPr/>
          <p:nvPr>
            <p:custDataLst>
              <p:tags r:id="rId3"/>
            </p:custDataLst>
          </p:nvPr>
        </p:nvSpPr>
        <p:spPr>
          <a:xfrm>
            <a:off x="4970967" y="2251248"/>
            <a:ext cx="7221033" cy="1825656"/>
          </a:xfrm>
          <a:custGeom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585" y="3434965"/>
            <a:ext cx="5293250" cy="31459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788240" y="2547482"/>
            <a:ext cx="6205491" cy="120983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9DFA5F8-3355-465E-A68C-099EA57D8F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44D3036-D038-4ABE-9F0E-69061AA000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9DFA5F8-3355-465E-A68C-099EA57D8F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44D3036-D038-4ABE-9F0E-69061AA000C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9DFA5F8-3355-465E-A68C-099EA57D8F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44D3036-D038-4ABE-9F0E-69061AA000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07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08.xml" /><Relationship Id="rId21" Type="http://schemas.openxmlformats.org/officeDocument/2006/relationships/tags" Target="../tags/tag109.xml" /><Relationship Id="rId22" Type="http://schemas.openxmlformats.org/officeDocument/2006/relationships/tags" Target="../tags/tag110.xml" /><Relationship Id="rId23" Type="http://schemas.openxmlformats.org/officeDocument/2006/relationships/tags" Target="../tags/tag111.xml" /><Relationship Id="rId24" Type="http://schemas.openxmlformats.org/officeDocument/2006/relationships/tags" Target="../tags/tag112.xml" /><Relationship Id="rId25" Type="http://schemas.openxmlformats.org/officeDocument/2006/relationships/image" Target="../media/image3.jpeg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DFA5F8-3355-465E-A68C-099EA57D8F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4D3036-D038-4ABE-9F0E-69061AA000CF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>
    <mc:Choice xmlns:p14="http://schemas.microsoft.com/office/powerpoint/2010/main" Requires="p14">
      <p:transition p14:dur="50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3.xml" /><Relationship Id="rId3" Type="http://schemas.openxmlformats.org/officeDocument/2006/relationships/image" Target="../media/image4.jpeg" /><Relationship Id="rId4" Type="http://schemas.openxmlformats.org/officeDocument/2006/relationships/tags" Target="../tags/tag11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50.xml" /><Relationship Id="rId4" Type="http://schemas.openxmlformats.org/officeDocument/2006/relationships/image" Target="../media/image6.png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image" Target="../media/image9.jpeg" /><Relationship Id="rId9" Type="http://schemas.openxmlformats.org/officeDocument/2006/relationships/tags" Target="../tags/tag15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tags" Target="../tags/tag15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56.xml" /><Relationship Id="rId4" Type="http://schemas.openxmlformats.org/officeDocument/2006/relationships/image" Target="../media/image11.jpeg" /><Relationship Id="rId5" Type="http://schemas.openxmlformats.org/officeDocument/2006/relationships/tags" Target="../tags/tag15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58.xml" /><Relationship Id="rId4" Type="http://schemas.openxmlformats.org/officeDocument/2006/relationships/image" Target="../media/image6.png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15.xml" /><Relationship Id="rId4" Type="http://schemas.openxmlformats.org/officeDocument/2006/relationships/image" Target="../media/image6.png" /><Relationship Id="rId5" Type="http://schemas.openxmlformats.org/officeDocument/2006/relationships/tags" Target="../tags/tag116.xml" /><Relationship Id="rId6" Type="http://schemas.openxmlformats.org/officeDocument/2006/relationships/image" Target="../media/image7.jpeg" /><Relationship Id="rId7" Type="http://schemas.openxmlformats.org/officeDocument/2006/relationships/tags" Target="../tags/tag11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64.xml" /><Relationship Id="rId4" Type="http://schemas.openxmlformats.org/officeDocument/2006/relationships/image" Target="../media/image6.png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image" Target="../media/image13.jpeg" /><Relationship Id="rId8" Type="http://schemas.openxmlformats.org/officeDocument/2006/relationships/tags" Target="../tags/tag16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16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69.xml" /><Relationship Id="rId4" Type="http://schemas.openxmlformats.org/officeDocument/2006/relationships/image" Target="../media/image6.png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image" Target="../media/image15.jpeg" /><Relationship Id="rId9" Type="http://schemas.openxmlformats.org/officeDocument/2006/relationships/tags" Target="../tags/tag17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18.xml" /><Relationship Id="rId4" Type="http://schemas.openxmlformats.org/officeDocument/2006/relationships/image" Target="../media/image6.png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4.xml" /><Relationship Id="rId4" Type="http://schemas.openxmlformats.org/officeDocument/2006/relationships/image" Target="../media/image19.jpeg" /><Relationship Id="rId5" Type="http://schemas.openxmlformats.org/officeDocument/2006/relationships/tags" Target="../tags/tag17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jpeg" /><Relationship Id="rId3" Type="http://schemas.openxmlformats.org/officeDocument/2006/relationships/tags" Target="../tags/tag17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Relationship Id="rId3" Type="http://schemas.openxmlformats.org/officeDocument/2006/relationships/tags" Target="../tags/tag17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78.xml" /><Relationship Id="rId4" Type="http://schemas.openxmlformats.org/officeDocument/2006/relationships/image" Target="../media/image6.png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image" Target="../media/image22.jpeg" /><Relationship Id="rId8" Type="http://schemas.openxmlformats.org/officeDocument/2006/relationships/tags" Target="../tags/tag18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82.xml" /><Relationship Id="rId4" Type="http://schemas.openxmlformats.org/officeDocument/2006/relationships/image" Target="../media/image6.png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87.xml" /><Relationship Id="rId4" Type="http://schemas.openxmlformats.org/officeDocument/2006/relationships/image" Target="../media/image6.png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22.xml" /><Relationship Id="rId4" Type="http://schemas.openxmlformats.org/officeDocument/2006/relationships/image" Target="../media/image6.png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91.xml" /><Relationship Id="rId4" Type="http://schemas.openxmlformats.org/officeDocument/2006/relationships/image" Target="../media/image6.png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6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95.xml" /><Relationship Id="rId4" Type="http://schemas.openxmlformats.org/officeDocument/2006/relationships/image" Target="../media/image6.png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1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tags" Target="../tags/tag20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3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4.xml" /><Relationship Id="rId3" Type="http://schemas.openxmlformats.org/officeDocument/2006/relationships/tags" Target="../tags/tag205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6.xml" /><Relationship Id="rId3" Type="http://schemas.openxmlformats.org/officeDocument/2006/relationships/tags" Target="../tags/tag20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tags" Target="../tags/tag135.xml" /><Relationship Id="rId13" Type="http://schemas.openxmlformats.org/officeDocument/2006/relationships/image" Target="../media/image8.jpeg" /><Relationship Id="rId14" Type="http://schemas.openxmlformats.org/officeDocument/2006/relationships/tags" Target="../tags/tag136.xml" /><Relationship Id="rId2" Type="http://schemas.openxmlformats.org/officeDocument/2006/relationships/image" Target="../media/image5.png" /><Relationship Id="rId3" Type="http://schemas.openxmlformats.org/officeDocument/2006/relationships/tags" Target="../tags/tag127.xml" /><Relationship Id="rId4" Type="http://schemas.openxmlformats.org/officeDocument/2006/relationships/image" Target="../media/image6.png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8.xml" /><Relationship Id="rId3" Type="http://schemas.openxmlformats.org/officeDocument/2006/relationships/tags" Target="../tags/tag209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0.xml" /><Relationship Id="rId3" Type="http://schemas.openxmlformats.org/officeDocument/2006/relationships/tags" Target="../tags/tag211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tags" Target="../tags/tag21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14.xml" /><Relationship Id="rId4" Type="http://schemas.openxmlformats.org/officeDocument/2006/relationships/tags" Target="../tags/tag215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Relationship Id="rId3" Type="http://schemas.openxmlformats.org/officeDocument/2006/relationships/tags" Target="../tags/tag216.xml" /><Relationship Id="rId4" Type="http://schemas.openxmlformats.org/officeDocument/2006/relationships/tags" Target="../tags/tag21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18.xml" /><Relationship Id="rId4" Type="http://schemas.openxmlformats.org/officeDocument/2006/relationships/tags" Target="../tags/tag219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0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1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3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224.xml" /><Relationship Id="rId4" Type="http://schemas.openxmlformats.org/officeDocument/2006/relationships/image" Target="../media/image6.png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image" Target="../media/image26.png" /><Relationship Id="rId6" Type="http://schemas.openxmlformats.org/officeDocument/2006/relationships/image" Target="../media/image27.svg" /><Relationship Id="rId7" Type="http://schemas.openxmlformats.org/officeDocument/2006/relationships/tags" Target="../tags/tag231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233.xml" /><Relationship Id="rId4" Type="http://schemas.openxmlformats.org/officeDocument/2006/relationships/image" Target="../media/image6.png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37.xml" /><Relationship Id="rId4" Type="http://schemas.openxmlformats.org/officeDocument/2006/relationships/image" Target="../media/image29.png" /><Relationship Id="rId5" Type="http://schemas.openxmlformats.org/officeDocument/2006/relationships/tags" Target="../tags/tag238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image" Target="../media/image30.jpeg" /><Relationship Id="rId6" Type="http://schemas.openxmlformats.org/officeDocument/2006/relationships/tags" Target="../tags/tag241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2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3.xml" /><Relationship Id="rId11" Type="http://schemas.openxmlformats.org/officeDocument/2006/relationships/tags" Target="../tags/tag144.xml" /><Relationship Id="rId2" Type="http://schemas.openxmlformats.org/officeDocument/2006/relationships/image" Target="../media/image5.png" /><Relationship Id="rId3" Type="http://schemas.openxmlformats.org/officeDocument/2006/relationships/tags" Target="../tags/tag137.xml" /><Relationship Id="rId4" Type="http://schemas.openxmlformats.org/officeDocument/2006/relationships/image" Target="../media/image6.png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Relationship Id="rId3" Type="http://schemas.openxmlformats.org/officeDocument/2006/relationships/tags" Target="../tags/tag24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145.xml" /><Relationship Id="rId4" Type="http://schemas.openxmlformats.org/officeDocument/2006/relationships/image" Target="../media/image6.png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697345" y="270510"/>
            <a:ext cx="2646045" cy="4850130"/>
          </a:xfrm>
          <a:prstGeom prst="rect">
            <a:avLst/>
          </a:prstGeom>
        </p:spPr>
        <p:txBody>
          <a:bodyPr vert="eaVert" lIns="90000" tIns="46800" rIns="90000" bIns="46800" rtlCol="0" anchor="b" anchorCtr="0"/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05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>
                <a:solidFill>
                  <a:schemeClr val="accent1">
                    <a:lumMod val="25000"/>
                  </a:schemeClr>
                </a:solidFill>
                <a:ea typeface="汉仪粗圆 简" panose="00020600040101010101" charset="-122"/>
                <a:sym typeface="Wingdings" panose="05000000000000000000" pitchFamily="2" charset="2"/>
              </a:rPr>
              <a:t>古代诗歌鉴赏之</a:t>
            </a:r>
            <a:endParaRPr lang="zh-CN" altLang="en-US" sz="4400">
              <a:solidFill>
                <a:schemeClr val="accent1">
                  <a:lumMod val="25000"/>
                </a:schemeClr>
              </a:solidFill>
              <a:ea typeface="汉仪粗圆 简" panose="00020600040101010101" charset="-122"/>
              <a:sym typeface="Wingdings" panose="05000000000000000000" pitchFamily="2" charset="2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>
                <a:solidFill>
                  <a:schemeClr val="accent1">
                    <a:lumMod val="25000"/>
                  </a:schemeClr>
                </a:solidFill>
                <a:ea typeface="汉仪粗圆 简" panose="00020600040101010101" charset="-122"/>
                <a:sym typeface="Wingdings" panose="05000000000000000000" pitchFamily="2" charset="2"/>
              </a:rPr>
              <a:t>表达技巧</a:t>
            </a:r>
            <a:endParaRPr lang="zh-CN" altLang="en-US" sz="4400">
              <a:solidFill>
                <a:schemeClr val="accent1">
                  <a:lumMod val="25000"/>
                </a:schemeClr>
              </a:solidFill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97332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矩形 16386"/>
          <p:cNvSpPr/>
          <p:nvPr/>
        </p:nvSpPr>
        <p:spPr>
          <a:xfrm>
            <a:off x="5735638" y="404813"/>
            <a:ext cx="2900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解题步骤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864870" y="1700530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/>
              <a:t>(1)</a:t>
            </a:r>
            <a:r>
              <a:rPr lang="zh-CN" altLang="en-US" sz="3600" b="1"/>
              <a:t>运用了什么修辞方法？</a:t>
            </a:r>
            <a:r>
              <a:rPr lang="zh-CN" altLang="en-US" sz="3600" b="1">
                <a:solidFill>
                  <a:srgbClr val="0000FF"/>
                </a:solidFill>
              </a:rPr>
              <a:t>（何法）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(2)</a:t>
            </a:r>
            <a:r>
              <a:rPr lang="zh-CN" altLang="en-US" sz="3600" b="1"/>
              <a:t>结合诗句解释这种修辞格在诗中是怎样运用的。</a:t>
            </a:r>
            <a:endParaRPr lang="zh-CN" altLang="en-US" sz="3600" b="1"/>
          </a:p>
          <a:p>
            <a:r>
              <a:rPr lang="zh-CN" altLang="en-US" sz="3600" b="1"/>
              <a:t>                                               </a:t>
            </a:r>
            <a:r>
              <a:rPr lang="zh-CN" altLang="en-US" sz="3600" b="1">
                <a:solidFill>
                  <a:srgbClr val="0000FF"/>
                </a:solidFill>
              </a:rPr>
              <a:t>（何因）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(3)</a:t>
            </a:r>
            <a:r>
              <a:rPr lang="zh-CN" altLang="en-US" sz="3600" b="1"/>
              <a:t>指出运用此种修辞的艺术效果。</a:t>
            </a:r>
            <a:r>
              <a:rPr lang="zh-CN" altLang="en-US" sz="3600" b="1">
                <a:solidFill>
                  <a:srgbClr val="0000FF"/>
                </a:solidFill>
              </a:rPr>
              <a:t>（何果）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847850" y="188913"/>
            <a:ext cx="3529013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ym typeface="+mn-ea"/>
              </a:rPr>
              <a:t>说出下列诗歌中某一句修辞的作用：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37260" y="128270"/>
            <a:ext cx="1031684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914400" eaLnBrk="1" hangingPunct="1">
              <a:buClrTx/>
              <a:buSzTx/>
              <a:buFontTx/>
              <a:buNone/>
            </a:pPr>
            <a:r>
              <a:rPr lang="zh-CN" altLang="en-US" sz="4400">
                <a:sym typeface="+mn-ea"/>
              </a:rPr>
              <a:t>说出下列诗歌中的比喻句的作用：</a:t>
            </a:r>
            <a:endParaRPr lang="zh-CN" altLang="en-US" sz="4400">
              <a:sym typeface="+mn-ea"/>
            </a:endParaRPr>
          </a:p>
          <a:p>
            <a:pPr indent="0" defTabSz="914400" eaLnBrk="1" hangingPunct="1">
              <a:buClrTx/>
              <a:buSzTx/>
              <a:buFontTx/>
              <a:buNone/>
            </a:pPr>
            <a:endParaRPr lang="zh-CN" altLang="en-US" sz="4400" b="1">
              <a:sym typeface="+mn-ea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sz="4000">
                <a:sym typeface="+mn-ea"/>
              </a:rPr>
              <a:t>苏轼</a:t>
            </a:r>
            <a:r>
              <a:rPr lang="en-US" altLang="zh-CN" sz="4000">
                <a:sym typeface="+mn-ea"/>
              </a:rPr>
              <a:t>《</a:t>
            </a:r>
            <a:r>
              <a:rPr lang="zh-CN" altLang="en-US" sz="4000">
                <a:sym typeface="+mn-ea"/>
              </a:rPr>
              <a:t>江上看山</a:t>
            </a:r>
            <a:r>
              <a:rPr lang="en-US" altLang="zh-CN" sz="4000">
                <a:sym typeface="+mn-ea"/>
              </a:rPr>
              <a:t>》</a:t>
            </a:r>
            <a:r>
              <a:rPr lang="zh-CN" altLang="en-US" sz="4000">
                <a:sym typeface="+mn-ea"/>
              </a:rPr>
              <a:t>：</a:t>
            </a:r>
            <a:r>
              <a:rPr lang="en-US" altLang="zh-CN" sz="4000">
                <a:sym typeface="+mn-ea"/>
              </a:rPr>
              <a:t>“</a:t>
            </a:r>
            <a:r>
              <a:rPr lang="zh-CN" altLang="en-US" sz="4000">
                <a:sym typeface="+mn-ea"/>
              </a:rPr>
              <a:t>船上看山走如马，倏乎过去数百群。</a:t>
            </a:r>
            <a:r>
              <a:rPr lang="en-US" altLang="zh-CN" sz="4000">
                <a:sym typeface="+mn-ea"/>
              </a:rPr>
              <a:t>”</a:t>
            </a:r>
            <a:endParaRPr lang="zh-CN" altLang="en-US" sz="4000">
              <a:sym typeface="+mn-ea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李贺</a:t>
            </a:r>
            <a:r>
              <a:rPr lang="en-US" altLang="zh-CN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马诗</a:t>
            </a:r>
            <a:r>
              <a:rPr lang="en-US" altLang="zh-CN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：“大漠沙如雪，燕山月似钩。何当金络脑，快走踏清秋。” </a:t>
            </a:r>
            <a:endParaRPr lang="zh-CN" altLang="zh-CN" sz="4000">
              <a:solidFill>
                <a:schemeClr val="dk1"/>
              </a:solidFill>
              <a:latin typeface="隶书" charset="0"/>
              <a:ea typeface="黑体" panose="0201060906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刘禹</a:t>
            </a:r>
            <a:r>
              <a:rPr lang="en-US" altLang="zh-CN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望洞庭</a:t>
            </a:r>
            <a:r>
              <a:rPr lang="en-US" altLang="zh-CN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4000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：“湖光秋月两相和，潭面无风镜未磨。遥望洞庭山水色，白银盘里一青螺。”</a:t>
            </a:r>
            <a:r>
              <a:rPr lang="zh-CN" altLang="en-US" sz="2000" b="1">
                <a:solidFill>
                  <a:schemeClr val="dk1"/>
                </a:solidFill>
                <a:latin typeface="隶书" charset="0"/>
                <a:ea typeface="黑体" panose="02010609060101010101" charset="-122"/>
                <a:cs typeface="隶书" charset="0"/>
                <a:sym typeface="Wingdings" panose="05000000000000000000" pitchFamily="2" charset="2"/>
              </a:rPr>
              <a:t> </a:t>
            </a:r>
            <a:endParaRPr lang="zh-CN" altLang="en-US" sz="2000" b="1">
              <a:solidFill>
                <a:schemeClr val="dk1"/>
              </a:solidFill>
              <a:latin typeface="隶书" charset="0"/>
              <a:ea typeface="黑体" panose="02010609060101010101" charset="-122"/>
              <a:cs typeface="隶书" charset="0"/>
              <a:sym typeface="Wingdings" panose="05000000000000000000" pitchFamily="2" charset="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8674" name="Text Box 2"/>
          <p:cNvSpPr/>
          <p:nvPr>
            <p:custDataLst>
              <p:tags r:id="rId6"/>
            </p:custDataLst>
          </p:nvPr>
        </p:nvSpPr>
        <p:spPr>
          <a:xfrm>
            <a:off x="1919288" y="548323"/>
            <a:ext cx="77057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春雪 </a:t>
            </a: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韩愈</a:t>
            </a:r>
            <a:endParaRPr lang="zh-CN" altLang="en-US" sz="2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新年都未有芳华，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二月初惊见草芽。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白雪却嫌春色晚，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故穿庭树作飞花。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8675" name="Text Box 3"/>
          <p:cNvSpPr/>
          <p:nvPr/>
        </p:nvSpPr>
        <p:spPr>
          <a:xfrm>
            <a:off x="8688388" y="260350"/>
            <a:ext cx="1584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比拟</a:t>
            </a:r>
            <a:endParaRPr lang="zh-CN" altLang="en-US" sz="4400" b="1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28676" name="Text Box 4"/>
          <p:cNvSpPr/>
          <p:nvPr>
            <p:custDataLst>
              <p:tags r:id="rId7"/>
            </p:custDataLst>
          </p:nvPr>
        </p:nvSpPr>
        <p:spPr>
          <a:xfrm>
            <a:off x="2136140" y="2891155"/>
            <a:ext cx="7920038" cy="107632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运用了拟人手法，使穿树飞花的春雪具有灵性，给全诗增添了浪漫主义色彩 。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8365" y="4364990"/>
            <a:ext cx="83483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比拟包含</a:t>
            </a:r>
            <a:r>
              <a:rPr lang="zh-CN" altLang="en-US" sz="3200" kern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拟人</a:t>
            </a:r>
            <a:r>
              <a:rPr lang="zh-CN" altLang="en-US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（把物当作人来写）和</a:t>
            </a:r>
            <a:r>
              <a:rPr lang="zh-CN" altLang="en-US" sz="3200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拟物</a:t>
            </a:r>
            <a:r>
              <a:rPr lang="zh-CN" altLang="en-US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（把人当物或者甲物当作乙物来写）。</a:t>
            </a:r>
            <a:r>
              <a:rPr lang="zh-CN" altLang="en-US" sz="3200" kern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比拟能使描写的人、物、事表现得更加形象、生动</a:t>
            </a:r>
            <a:endParaRPr lang="zh-CN" altLang="en-US" sz="3200" kern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 descr="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2219325" cy="222504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8585" y="130175"/>
            <a:ext cx="11868785" cy="191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400" b="1">
                <a:sym typeface="+mn-ea"/>
              </a:rPr>
              <a:t>比拟</a:t>
            </a:r>
            <a:endParaRPr lang="zh-CN" altLang="en-US" sz="4400" b="1"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>
                <a:sym typeface="+mn-ea"/>
              </a:rPr>
              <a:t> </a:t>
            </a:r>
            <a:r>
              <a:rPr lang="en-US" altLang="zh-CN" sz="4400" b="1">
                <a:sym typeface="+mn-ea"/>
              </a:rPr>
              <a:t>    </a:t>
            </a:r>
            <a:r>
              <a:rPr lang="en-US" altLang="zh-CN" sz="6000" b="1">
                <a:sym typeface="+mn-ea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作用：</a:t>
            </a:r>
            <a:r>
              <a:rPr lang="en-US" altLang="zh-CN" sz="2800" b="1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促使读者产生联想，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将事物人格，富有情趣，生动形象。</a:t>
            </a:r>
            <a:endParaRPr lang="zh-CN" altLang="en-US" sz="2800" b="1">
              <a:solidFill>
                <a:srgbClr val="0000FF"/>
              </a:solidFill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　　    </a:t>
            </a:r>
            <a:r>
              <a:rPr lang="en-US" altLang="zh-CN" sz="2800" b="1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          2.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突出作者的情感</a:t>
            </a:r>
            <a:endParaRPr lang="zh-CN" altLang="en-US" sz="2800" b="1">
              <a:solidFill>
                <a:srgbClr val="0000FF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25" y="225488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ym typeface="+mn-ea"/>
              </a:rPr>
              <a:t>举例：</a:t>
            </a:r>
            <a:endParaRPr lang="zh-CN" altLang="en-US" sz="40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66290" y="2613660"/>
            <a:ext cx="69932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1、好雨知时节，当春乃发生。</a:t>
            </a:r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2、东风知我欲山行，吹断檐间积雨声。</a:t>
            </a:r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有情芍药含春泪，无力蔷薇卧晓枝。</a:t>
            </a:r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感时花溅泪，恨别鸟惊心。</a:t>
            </a:r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羌笛何须怨杨柳，春风不度玉门关。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
</a:t>
            </a:r>
            <a:endParaRPr 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人面不知何处去，桃花依旧笑春风。</a:t>
            </a:r>
            <a:endParaRPr lang="zh-CN" sz="2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萁在釜下燃，豆在釜中泣。</a:t>
            </a:r>
            <a:endParaRPr 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8、</a:t>
            </a:r>
            <a:r>
              <a:rPr 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一水护田将绿绕，两山排闼送青来。</a:t>
            </a:r>
            <a:endParaRPr 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9、青鸟不传云外信，丁香空结雨中愁。</a:t>
            </a:r>
            <a:endParaRPr lang="zh-CN" altLang="en-US" sz="2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59545" y="3954145"/>
            <a:ext cx="2997835" cy="29978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矩形 16386"/>
          <p:cNvSpPr/>
          <p:nvPr/>
        </p:nvSpPr>
        <p:spPr>
          <a:xfrm>
            <a:off x="5735638" y="404813"/>
            <a:ext cx="2900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解题步骤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864870" y="1700530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/>
              <a:t>(1)</a:t>
            </a:r>
            <a:r>
              <a:rPr lang="zh-CN" altLang="en-US" sz="3600" b="1"/>
              <a:t>运用了什么修辞方法？</a:t>
            </a:r>
            <a:r>
              <a:rPr lang="zh-CN" altLang="en-US" sz="3600" b="1">
                <a:solidFill>
                  <a:srgbClr val="0000FF"/>
                </a:solidFill>
              </a:rPr>
              <a:t>（何法）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(2)</a:t>
            </a:r>
            <a:r>
              <a:rPr lang="zh-CN" altLang="en-US" sz="3600" b="1"/>
              <a:t>结合诗句解释这种修辞格在诗中是怎样运用的。</a:t>
            </a:r>
            <a:endParaRPr lang="zh-CN" altLang="en-US" sz="3600" b="1"/>
          </a:p>
          <a:p>
            <a:r>
              <a:rPr lang="zh-CN" altLang="en-US" sz="3600" b="1"/>
              <a:t>                                               </a:t>
            </a:r>
            <a:r>
              <a:rPr lang="zh-CN" altLang="en-US" sz="3600" b="1">
                <a:solidFill>
                  <a:srgbClr val="0000FF"/>
                </a:solidFill>
              </a:rPr>
              <a:t>（何因）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(3)</a:t>
            </a:r>
            <a:r>
              <a:rPr lang="zh-CN" altLang="en-US" sz="3600" b="1"/>
              <a:t>指出运用此种修辞的艺术效果。</a:t>
            </a:r>
            <a:r>
              <a:rPr lang="zh-CN" altLang="en-US" sz="3600" b="1">
                <a:solidFill>
                  <a:srgbClr val="0000FF"/>
                </a:solidFill>
              </a:rPr>
              <a:t>（何果）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847850" y="188913"/>
            <a:ext cx="3529013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ym typeface="+mn-ea"/>
              </a:rPr>
              <a:t>说出下列诗歌中某一句修辞的作用：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矩形 14338"/>
          <p:cNvSpPr/>
          <p:nvPr/>
        </p:nvSpPr>
        <p:spPr>
          <a:xfrm>
            <a:off x="2188845" y="3892550"/>
            <a:ext cx="9037320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请结合具体诗句简要赏析诗中拟人手法的运用。</a:t>
            </a:r>
            <a:endParaRPr lang="zh-CN" altLang="en-US" sz="3200" b="1"/>
          </a:p>
          <a:p>
            <a:r>
              <a:rPr lang="zh-CN" altLang="en-US" b="1"/>
              <a:t>答：</a:t>
            </a:r>
            <a:r>
              <a:rPr lang="en-US" altLang="zh-CN" b="1"/>
              <a:t>_________________________________________</a:t>
            </a:r>
            <a:endParaRPr lang="en-US" altLang="zh-CN" b="1"/>
          </a:p>
        </p:txBody>
      </p:sp>
      <p:sp>
        <p:nvSpPr>
          <p:cNvPr id="14340" name="矩形 14339"/>
          <p:cNvSpPr/>
          <p:nvPr/>
        </p:nvSpPr>
        <p:spPr>
          <a:xfrm>
            <a:off x="155575" y="58420"/>
            <a:ext cx="3001963" cy="10715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5131435"/>
            <a:ext cx="115785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[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答案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]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　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欲上人衣来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一句运用了拟人手法。</a:t>
            </a:r>
            <a:r>
              <a:rPr lang="zh-CN" altLang="en-US" sz="2800">
                <a:ea typeface="黑体" panose="02010609060101010101" charset="-122"/>
                <a:sym typeface="+mn-ea"/>
              </a:rPr>
              <a:t>诗人想象苍苔好像要从地上蹦跳起来，像一个天真烂漫的孩子，亲昵地依偎到人的身上，生动形象地突出了青苔的清新可爱、充满情味。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表现了诗人对周围景色的喜爱之情。</a:t>
            </a:r>
            <a:endParaRPr lang="zh-CN" altLang="en-US" sz="2800">
              <a:solidFill>
                <a:srgbClr val="0000FF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57220" y="412115"/>
            <a:ext cx="72351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algn="ctr"/>
            <a:r>
              <a:rPr lang="zh-CN" sz="2400" b="1">
                <a:ea typeface="宋体" panose="02010600030101010101" pitchFamily="2" charset="-122"/>
              </a:rPr>
              <a:t>阅读下面的唐诗，然后回答问题。</a:t>
            </a:r>
            <a:endParaRPr lang="zh-CN" sz="2400" b="1">
              <a:ea typeface="黑体" panose="02010609060101010101" charset="-122"/>
            </a:endParaRPr>
          </a:p>
          <a:p>
            <a:pPr indent="612140" algn="ctr"/>
            <a:r>
              <a:rPr lang="zh-CN" sz="3600" b="1">
                <a:ea typeface="黑体" panose="02010609060101010101" charset="-122"/>
              </a:rPr>
              <a:t>书事</a:t>
            </a:r>
            <a:endParaRPr lang="zh-CN" sz="3600" b="1">
              <a:ea typeface="宋体" panose="02010600030101010101" pitchFamily="2" charset="-122"/>
            </a:endParaRPr>
          </a:p>
          <a:p>
            <a:pPr indent="612140" algn="ctr"/>
            <a:r>
              <a:rPr lang="zh-CN" sz="2800" b="1">
                <a:ea typeface="宋体" panose="02010600030101010101" pitchFamily="2" charset="-122"/>
              </a:rPr>
              <a:t>王维</a:t>
            </a:r>
            <a:r>
              <a:rPr lang="zh-CN" sz="3600" b="1">
                <a:cs typeface="楷体_GB2312" charset="0"/>
              </a:rPr>
              <a:t>轻阴阁</a:t>
            </a:r>
            <a:r>
              <a:rPr lang="en-US" sz="3600" b="1" baseline="30000">
                <a:latin typeface="宋体" panose="02010600030101010101" pitchFamily="2" charset="-122"/>
                <a:cs typeface="楷体_GB2312" charset="0"/>
              </a:rPr>
              <a:t>①</a:t>
            </a:r>
            <a:r>
              <a:rPr lang="zh-CN" sz="3600" b="1">
                <a:cs typeface="楷体_GB2312" charset="0"/>
              </a:rPr>
              <a:t>小雨，深院昼慵开。</a:t>
            </a:r>
            <a:r>
              <a:rPr lang="zh-CN" sz="3600" b="1">
                <a:cs typeface="楷体_GB2312" charset="0"/>
              </a:rPr>
              <a:t>坐看苍苔色，欲上人衣来。</a:t>
            </a:r>
            <a:r>
              <a:rPr lang="zh-CN" sz="3600" b="1">
                <a:ea typeface="黑体" panose="02010609060101010101" charset="-122"/>
              </a:rPr>
              <a:t>注：</a:t>
            </a:r>
            <a:r>
              <a:rPr lang="zh-CN" sz="3600" b="1">
                <a:cs typeface="楷体_GB2312" charset="0"/>
              </a:rPr>
              <a:t>阁：同</a:t>
            </a:r>
            <a:r>
              <a:rPr lang="en-US" sz="3600" b="1">
                <a:latin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3600" b="1">
                <a:cs typeface="楷体_GB2312" charset="0"/>
              </a:rPr>
              <a:t>搁</a:t>
            </a:r>
            <a:r>
              <a:rPr lang="en-US" sz="3600" b="1">
                <a:latin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sz="3600" b="1">
                <a:cs typeface="楷体_GB2312" charset="0"/>
              </a:rPr>
              <a:t>，使</a:t>
            </a:r>
            <a:r>
              <a:rPr lang="en-US" sz="3600" b="1"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3600" b="1">
                <a:cs typeface="楷体_GB2312" charset="0"/>
              </a:rPr>
              <a:t>停下来。</a:t>
            </a:r>
            <a:r>
              <a:rPr lang="zh-CN" sz="3600" b="1">
                <a:cs typeface="楷体_GB2312" charset="0"/>
              </a:rPr>
              <a:t>
</a:t>
            </a:r>
            <a:endParaRPr lang="zh-CN" altLang="en-US" sz="3600" b="1">
              <a:cs typeface="楷体_GB231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370195" y="2264410"/>
            <a:ext cx="4643755" cy="132588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完成对点小练</a:t>
            </a:r>
            <a:r>
              <a:rPr lang="en-US" altLang="zh-CN"/>
              <a:t>1</a:t>
            </a:r>
            <a:r>
              <a:t>、</a:t>
            </a:r>
            <a:r>
              <a:rPr lang="en-US" altLang="zh-CN"/>
              <a:t> 2</a:t>
            </a:r>
            <a:endParaRPr lang="en-US" altLang="zh-CN"/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3025" y="0"/>
            <a:ext cx="4573270" cy="68599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7650" name="Rectangle 2"/>
          <p:cNvSpPr/>
          <p:nvPr/>
        </p:nvSpPr>
        <p:spPr>
          <a:xfrm>
            <a:off x="8759825" y="212725"/>
            <a:ext cx="18351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隶书" charset="0"/>
                <a:sym typeface="Wingdings" panose="05000000000000000000" pitchFamily="2" charset="2"/>
              </a:rPr>
              <a:t> </a:t>
            </a:r>
            <a:r>
              <a:rPr lang="zh-CN" altLang="en-US" sz="4400" b="1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cs typeface="隶书" charset="0"/>
                <a:sym typeface="Wingdings" panose="05000000000000000000" pitchFamily="2" charset="2"/>
              </a:rPr>
              <a:t>夸张</a:t>
            </a:r>
            <a:endParaRPr lang="zh-CN" altLang="en-US" sz="4400" b="1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1828800" y="1557655"/>
            <a:ext cx="9576435" cy="4274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7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天台一万八千丈，对此欲倒东南倾。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(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李白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梦游天姥吟留别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》)</a:t>
            </a:r>
            <a:endParaRPr lang="en-US" altLang="zh-CN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lnSpc>
                <a:spcPct val="17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白发三千丈，缘愁似个长。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(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李白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秋浦歌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》)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。</a:t>
            </a:r>
            <a:endParaRPr lang="zh-CN" altLang="en-US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lnSpc>
                <a:spcPct val="17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三杯吐然诺，五岳倒为轻。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(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李白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侠客行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》) </a:t>
            </a:r>
            <a:endParaRPr lang="en-US" altLang="zh-CN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lnSpc>
                <a:spcPct val="17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轻言托朋友，面对九凝峰。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(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李白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箜篌谣</a:t>
            </a: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》)</a:t>
            </a:r>
            <a:endParaRPr lang="en-US" altLang="zh-CN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7652" name="AutoShape 5"/>
          <p:cNvSpPr/>
          <p:nvPr>
            <p:custDataLst>
              <p:tags r:id="rId6"/>
            </p:custDataLst>
          </p:nvPr>
        </p:nvSpPr>
        <p:spPr>
          <a:xfrm>
            <a:off x="3287713" y="6021388"/>
            <a:ext cx="6840537" cy="503237"/>
          </a:xfrm>
          <a:prstGeom prst="wedgeRoundRectCallout">
            <a:avLst>
              <a:gd name="adj1" fmla="val -29208"/>
              <a:gd name="adj2" fmla="val -114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用山峰来夸张朋友之间的隔膜与猜疑。 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  <p:sp>
        <p:nvSpPr>
          <p:cNvPr id="27653" name="AutoShape 6"/>
          <p:cNvSpPr/>
          <p:nvPr>
            <p:custDataLst>
              <p:tags r:id="rId7"/>
            </p:custDataLst>
          </p:nvPr>
        </p:nvSpPr>
        <p:spPr>
          <a:xfrm>
            <a:off x="3216275" y="2661920"/>
            <a:ext cx="6121400" cy="984885"/>
          </a:xfrm>
          <a:prstGeom prst="wedgeRoundRectCallout">
            <a:avLst>
              <a:gd name="adj1" fmla="val -11981"/>
              <a:gd name="adj2" fmla="val 13278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诗人以五岳为轻来夸张侠客然诺之重，说的是“诚信”分量比大山还重。 </a:t>
            </a:r>
            <a:b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</a:b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  <p:sp>
        <p:nvSpPr>
          <p:cNvPr id="2" name="AutoShape 6"/>
          <p:cNvSpPr/>
          <p:nvPr>
            <p:custDataLst>
              <p:tags r:id="rId8"/>
            </p:custDataLst>
          </p:nvPr>
        </p:nvSpPr>
        <p:spPr>
          <a:xfrm>
            <a:off x="1703705" y="260033"/>
            <a:ext cx="6121400" cy="1441450"/>
          </a:xfrm>
          <a:prstGeom prst="wedgeRoundRectCallout">
            <a:avLst>
              <a:gd name="adj1" fmla="val 73578"/>
              <a:gd name="adj2" fmla="val -1204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对事物的形象、特征、作用、程度等作扩大或缩小的描述。有更突出、更鲜明地表达事物的作用</a:t>
            </a:r>
            <a:endParaRPr lang="zh-CN" altLang="en-US" sz="28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 </a:t>
            </a:r>
            <a:b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</a:b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61315" y="312420"/>
            <a:ext cx="10681335" cy="144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sz="5400">
                <a:solidFill>
                  <a:schemeClr val="tx1"/>
                </a:solidFill>
                <a:sym typeface="+mn-ea"/>
              </a:rPr>
              <a:t>夸张</a:t>
            </a:r>
            <a:endParaRPr lang="zh-CN" altLang="en-US" sz="1400" b="1">
              <a:solidFill>
                <a:srgbClr val="0000FF"/>
              </a:solidFill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  <a:sym typeface="+mn-ea"/>
              </a:rPr>
              <a:t>作用：对事物的形象、特征、作用、程度等作扩大或缩小的描述，能更突出、更鲜明地表现事物，表现作者感情。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895" y="219646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ym typeface="+mn-ea"/>
              </a:rPr>
              <a:t>举例：</a:t>
            </a:r>
            <a:endParaRPr lang="zh-CN" altLang="en-US" sz="40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3135" y="2787015"/>
            <a:ext cx="110420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1、 白发三千丈，缘愁似个长。（李白）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2、 飞流直下三千尺，疑是银河落九天。（李白《望庐山瀑布》）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3、 金樽清酒斗十千，玉盘珍馐值万钱。（李白《行路难》）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4、 桃花潭水深千尺，不及汪伦赠我情。（李白《赠汪伦》）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5、 万里赴戎机，关山度若飞。（《木兰诗》）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6、 瀚海阑干百丈冰，愁云惨淡万里凝。（岑参《白雪歌送武判官归京》）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7、 千山鸟飞绝，万径人踪灭。（柳宗元《江雪》）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8、 两岸猿声啼不住，轻舟已过万重山。（李白《早发白帝城》）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矩形 16386"/>
          <p:cNvSpPr/>
          <p:nvPr/>
        </p:nvSpPr>
        <p:spPr>
          <a:xfrm>
            <a:off x="5735638" y="404813"/>
            <a:ext cx="2900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解题步骤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864870" y="1700530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/>
              <a:t>(1)</a:t>
            </a:r>
            <a:r>
              <a:rPr lang="zh-CN" altLang="en-US" sz="3600" b="1"/>
              <a:t>运用了什么修辞方法？</a:t>
            </a:r>
            <a:r>
              <a:rPr lang="zh-CN" altLang="en-US" sz="3600" b="1">
                <a:solidFill>
                  <a:srgbClr val="0000FF"/>
                </a:solidFill>
              </a:rPr>
              <a:t>（何法）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(2)</a:t>
            </a:r>
            <a:r>
              <a:rPr lang="zh-CN" altLang="en-US" sz="3600" b="1"/>
              <a:t>结合诗句解释这种修辞格在诗中是怎样运用的。</a:t>
            </a:r>
            <a:endParaRPr lang="zh-CN" altLang="en-US" sz="3600" b="1"/>
          </a:p>
          <a:p>
            <a:r>
              <a:rPr lang="zh-CN" altLang="en-US" sz="3600" b="1"/>
              <a:t>                                               </a:t>
            </a:r>
            <a:r>
              <a:rPr lang="zh-CN" altLang="en-US" sz="3600" b="1">
                <a:solidFill>
                  <a:srgbClr val="0000FF"/>
                </a:solidFill>
              </a:rPr>
              <a:t>（何因）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(3)</a:t>
            </a:r>
            <a:r>
              <a:rPr lang="zh-CN" altLang="en-US" sz="3600" b="1"/>
              <a:t>指出运用此种修辞的艺术效果。</a:t>
            </a:r>
            <a:r>
              <a:rPr lang="zh-CN" altLang="en-US" sz="3600" b="1">
                <a:solidFill>
                  <a:srgbClr val="0000FF"/>
                </a:solidFill>
              </a:rPr>
              <a:t>（何果）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847850" y="188913"/>
            <a:ext cx="3529013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ym typeface="+mn-ea"/>
              </a:rPr>
              <a:t>说出下列诗歌中某一句修辞的作用：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074" name="Text Box 3"/>
          <p:cNvSpPr/>
          <p:nvPr/>
        </p:nvSpPr>
        <p:spPr>
          <a:xfrm>
            <a:off x="1919605" y="692150"/>
            <a:ext cx="5014595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   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一首诗词艺术价值的高低，既在于“写什么”，更在于 “ 怎么写 ”。因此 ，“ 语不惊人死不休”成了诗人的至高追求。作为高考诗歌鉴赏要求之一的“表达技巧”，就属于“怎样写”的范畴。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3740" y="0"/>
            <a:ext cx="385826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96390" y="313690"/>
            <a:ext cx="1047559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zh-CN" sz="3600" b="1">
                <a:ea typeface="宋体" panose="02010600030101010101" pitchFamily="2" charset="-122"/>
              </a:rPr>
              <a:t>阅读下面的宋诗，然后回答问题。</a:t>
            </a:r>
            <a:endParaRPr lang="zh-CN" sz="3600" b="1">
              <a:ea typeface="宋体" panose="02010600030101010101" pitchFamily="2" charset="-122"/>
            </a:endParaRPr>
          </a:p>
          <a:p>
            <a:pPr indent="612140" algn="ctr"/>
            <a:r>
              <a:rPr lang="zh-CN" sz="2800" b="1">
                <a:ea typeface="黑体" panose="02010609060101010101" charset="-122"/>
              </a:rPr>
              <a:t>秋夜将晓出篱门迎凉有感</a:t>
            </a:r>
            <a:r>
              <a:rPr lang="zh-CN" sz="2800" b="1">
                <a:ea typeface="宋体" panose="02010600030101010101" pitchFamily="2" charset="-122"/>
              </a:rPr>
              <a:t>陆游</a:t>
            </a:r>
            <a:r>
              <a:rPr lang="zh-CN" sz="2800" b="1">
                <a:cs typeface="仿宋_GB2312" charset="0"/>
              </a:rPr>
              <a:t>三万里河东入海，五千仞岳上摩天。</a:t>
            </a:r>
            <a:r>
              <a:rPr lang="zh-CN" sz="2800" b="1">
                <a:cs typeface="仿宋_GB2312" charset="0"/>
              </a:rPr>
              <a:t>遗民泪尽胡尘里，南望王师又一年。</a:t>
            </a:r>
            <a:r>
              <a:rPr lang="zh-CN" sz="2800" b="1">
                <a:cs typeface="仿宋_GB2312" charset="0"/>
              </a:rPr>
              <a:t>
</a:t>
            </a:r>
            <a:endParaRPr lang="zh-CN" sz="2800" b="1">
              <a:ea typeface="宋体" panose="02010600030101010101" pitchFamily="2" charset="-122"/>
            </a:endParaRPr>
          </a:p>
          <a:p>
            <a:pPr indent="612140" algn="ctr"/>
            <a:endParaRPr lang="zh-CN" sz="2800" b="1">
              <a:ea typeface="宋体" panose="02010600030101010101" pitchFamily="2" charset="-122"/>
            </a:endParaRPr>
          </a:p>
          <a:p>
            <a:pPr indent="612140" algn="ctr"/>
            <a:r>
              <a:rPr lang="zh-CN" sz="3200" b="1">
                <a:ea typeface="宋体" panose="02010600030101010101" pitchFamily="2" charset="-122"/>
              </a:rPr>
              <a:t>第一、二句用了什么修辞手法？表达了什么思想感情？</a:t>
            </a:r>
            <a:r>
              <a:rPr lang="zh-CN" sz="3200" b="1">
                <a:ea typeface="宋体" panose="02010600030101010101" pitchFamily="2" charset="-122"/>
              </a:rPr>
              <a:t>答：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</a:rPr>
              <a:t>_________________________________________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</a:rPr>
              <a:t>
</a:t>
            </a:r>
            <a:endParaRPr lang="en-US" altLang="en-US" sz="32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1690" y="4939665"/>
            <a:ext cx="110070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[</a:t>
            </a:r>
            <a:r>
              <a:rPr lang="zh-CN" altLang="en-US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答案</a:t>
            </a:r>
            <a:r>
              <a:rPr lang="en-US" altLang="zh-CN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]</a:t>
            </a:r>
            <a:r>
              <a:rPr lang="zh-CN" altLang="en-US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　</a:t>
            </a:r>
            <a:r>
              <a:rPr lang="zh-CN" altLang="en-US" sz="3200">
                <a:ea typeface="黑体" panose="02010609060101010101" charset="-122"/>
                <a:sym typeface="+mn-ea"/>
              </a:rPr>
              <a:t>用了夸张的修辞手法。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三万里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五千仞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极言黄河之长、嵩岳之高</a:t>
            </a:r>
            <a:r>
              <a:rPr lang="zh-CN" altLang="en-US" sz="3200">
                <a:ea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表现出祖国山河的雄伟壮丽</a:t>
            </a:r>
            <a:r>
              <a:rPr lang="zh-CN" altLang="en-US" sz="3200">
                <a:ea typeface="黑体" panose="02010609060101010101" charset="-122"/>
                <a:sym typeface="+mn-ea"/>
              </a:rPr>
              <a:t>，表达对祖国山河的热爱和收复失地的愿望。</a:t>
            </a:r>
            <a:endParaRPr lang="zh-CN" altLang="en-US" sz="3200">
              <a:ea typeface="黑体" panose="02010609060101010101" charset="-122"/>
              <a:sym typeface="+mn-ea"/>
            </a:endParaRPr>
          </a:p>
        </p:txBody>
      </p:sp>
      <p:pic>
        <p:nvPicPr>
          <p:cNvPr id="5" name="图片 4" descr="c6e1f40087f11ee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0125" cy="22701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0722" name="Text Box 2"/>
          <p:cNvSpPr/>
          <p:nvPr>
            <p:custDataLst>
              <p:tags r:id="rId6"/>
            </p:custDataLst>
          </p:nvPr>
        </p:nvSpPr>
        <p:spPr>
          <a:xfrm>
            <a:off x="2439670" y="1673860"/>
            <a:ext cx="95732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①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知否，知否？应是绿肥红瘦（李清照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如梦令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） </a:t>
            </a:r>
            <a:b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</a:b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②“终岁不闻丝竹声”（白居易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琵琶行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）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③“门前冷落鞍马稀”（白居易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琵琶行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） </a:t>
            </a:r>
            <a:b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</a:b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④“何以解忧，惟有杜康”（曹操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短歌行</a:t>
            </a: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） 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30723" name="Text Box 3"/>
          <p:cNvSpPr/>
          <p:nvPr/>
        </p:nvSpPr>
        <p:spPr>
          <a:xfrm>
            <a:off x="9176068" y="810578"/>
            <a:ext cx="17287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借代</a:t>
            </a:r>
            <a:endParaRPr lang="zh-CN" altLang="en-US" sz="4400" b="1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9080" y="4536440"/>
            <a:ext cx="8105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28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借用相关的事物来代替所要表达的事物借代的运用使语言简练、形象、含蓄</a:t>
            </a:r>
            <a:endParaRPr lang="zh-CN" altLang="en-US" sz="28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1572862690-YyIDWOAbz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214245" cy="38500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6055" y="227965"/>
            <a:ext cx="1187831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sym typeface="+mn-ea"/>
              </a:rPr>
              <a:t>借代</a:t>
            </a:r>
            <a:endParaRPr lang="zh-CN" altLang="en-US" sz="4400" b="1">
              <a:solidFill>
                <a:schemeClr val="tx1"/>
              </a:solidFill>
              <a:sym typeface="+mn-ea"/>
            </a:endParaRPr>
          </a:p>
          <a:p>
            <a:r>
              <a:rPr lang="en-US" altLang="zh-CN" b="1">
                <a:solidFill>
                  <a:srgbClr val="0000FF"/>
                </a:solidFill>
                <a:sym typeface="+mn-ea"/>
              </a:rPr>
              <a:t>          </a:t>
            </a:r>
            <a:r>
              <a:rPr lang="en-US" altLang="zh-CN" sz="3200" b="1">
                <a:solidFill>
                  <a:srgbClr val="0000FF"/>
                </a:solidFill>
                <a:sym typeface="+mn-ea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作用：形象突出、特点鲜明、具体生动，引人联想。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995" y="1880235"/>
            <a:ext cx="11723370" cy="4798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①借用人（或物）的标志、特征去代替人（或物）的名称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ym typeface="+mn-ea"/>
              </a:rPr>
              <a:t>例析</a:t>
            </a:r>
            <a:r>
              <a:rPr lang="en-US" altLang="zh-CN" sz="3600" b="1">
                <a:sym typeface="+mn-ea"/>
              </a:rPr>
              <a:t>1</a:t>
            </a:r>
            <a:r>
              <a:rPr lang="zh-CN" altLang="en-US" sz="3600" b="1">
                <a:sym typeface="+mn-ea"/>
              </a:rPr>
              <a:t>：朱门酒肉臭，路有冻死骨。</a:t>
            </a:r>
            <a:r>
              <a:rPr lang="en-US" altLang="zh-CN" sz="3600" b="1">
                <a:sym typeface="+mn-ea"/>
              </a:rPr>
              <a:t>——</a:t>
            </a:r>
            <a:r>
              <a:rPr lang="zh-CN" altLang="en-US" sz="3600" b="1">
                <a:sym typeface="+mn-ea"/>
              </a:rPr>
              <a:t>杜甫</a:t>
            </a:r>
            <a:r>
              <a:rPr lang="en-US" altLang="zh-CN" sz="3600" b="1">
                <a:sym typeface="+mn-ea"/>
              </a:rPr>
              <a:t>《</a:t>
            </a:r>
            <a:r>
              <a:rPr lang="zh-CN" altLang="en-US" sz="3600" b="1">
                <a:sym typeface="+mn-ea"/>
              </a:rPr>
              <a:t>自京赴奉先咏怀五百字</a:t>
            </a:r>
            <a:r>
              <a:rPr lang="en-US" altLang="zh-CN" sz="3600" b="1">
                <a:sym typeface="+mn-ea"/>
              </a:rPr>
              <a:t>》</a:t>
            </a:r>
            <a:endParaRPr lang="en-US" altLang="zh-CN" sz="3600" b="1"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②借用事物具有代表性的部分去代替事物的整体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ym typeface="+mn-ea"/>
              </a:rPr>
              <a:t>例析</a:t>
            </a:r>
            <a:r>
              <a:rPr lang="en-US" altLang="zh-CN" sz="3600" b="1">
                <a:sym typeface="+mn-ea"/>
              </a:rPr>
              <a:t>1</a:t>
            </a:r>
            <a:r>
              <a:rPr lang="zh-CN" altLang="en-US" sz="3600" b="1">
                <a:sym typeface="+mn-ea"/>
              </a:rPr>
              <a:t>： 孤帆远影碧空尽，唯见长江天际流。</a:t>
            </a:r>
            <a:r>
              <a:rPr lang="en-US" altLang="zh-CN" sz="3600" b="1">
                <a:sym typeface="+mn-ea"/>
              </a:rPr>
              <a:t>——</a:t>
            </a:r>
            <a:r>
              <a:rPr lang="zh-CN" altLang="en-US" sz="3600" b="1">
                <a:sym typeface="+mn-ea"/>
              </a:rPr>
              <a:t>李白</a:t>
            </a:r>
            <a:r>
              <a:rPr lang="en-US" altLang="zh-CN" sz="3600" b="1">
                <a:sym typeface="+mn-ea"/>
              </a:rPr>
              <a:t>《</a:t>
            </a:r>
            <a:r>
              <a:rPr lang="zh-CN" altLang="en-US" sz="3600" b="1">
                <a:sym typeface="+mn-ea"/>
              </a:rPr>
              <a:t>送孟浩然之广陵</a:t>
            </a:r>
            <a:r>
              <a:rPr lang="en-US" altLang="zh-CN" sz="3600" b="1">
                <a:sym typeface="+mn-ea"/>
              </a:rPr>
              <a:t>》</a:t>
            </a:r>
            <a:endParaRPr lang="en-US" altLang="zh-CN" sz="3600" b="1"/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③以客观存在的具体事物去代替概括抽象的事物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ym typeface="+mn-ea"/>
              </a:rPr>
              <a:t>例析</a:t>
            </a:r>
            <a:r>
              <a:rPr lang="en-US" altLang="zh-CN" sz="3600" b="1">
                <a:sym typeface="+mn-ea"/>
              </a:rPr>
              <a:t>1</a:t>
            </a:r>
            <a:r>
              <a:rPr lang="zh-CN" altLang="en-US" sz="3600" b="1">
                <a:sym typeface="+mn-ea"/>
              </a:rPr>
              <a:t>：举酒欲饮无管弦。</a:t>
            </a:r>
            <a:r>
              <a:rPr lang="en-US" altLang="zh-CN" sz="3600" b="1">
                <a:sym typeface="+mn-ea"/>
              </a:rPr>
              <a:t>——</a:t>
            </a:r>
            <a:r>
              <a:rPr lang="zh-CN" altLang="en-US" sz="3600" b="1">
                <a:sym typeface="+mn-ea"/>
              </a:rPr>
              <a:t>白居易</a:t>
            </a:r>
            <a:r>
              <a:rPr lang="en-US" altLang="zh-CN" sz="3600" b="1">
                <a:sym typeface="+mn-ea"/>
              </a:rPr>
              <a:t>《</a:t>
            </a:r>
            <a:r>
              <a:rPr lang="zh-CN" altLang="en-US" sz="3600" b="1">
                <a:sym typeface="+mn-ea"/>
              </a:rPr>
              <a:t>琵琶行</a:t>
            </a:r>
            <a:r>
              <a:rPr lang="en-US" altLang="zh-CN" sz="3600" b="1">
                <a:sym typeface="+mn-ea"/>
              </a:rPr>
              <a:t>》</a:t>
            </a:r>
            <a:endParaRPr lang="en-US" altLang="zh-CN" sz="3600" b="1"/>
          </a:p>
          <a:p>
            <a:endParaRPr lang="en-US" altLang="zh-CN" sz="36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矩形 16386"/>
          <p:cNvSpPr/>
          <p:nvPr/>
        </p:nvSpPr>
        <p:spPr>
          <a:xfrm>
            <a:off x="5735638" y="404813"/>
            <a:ext cx="2900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解题步骤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864870" y="1700530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/>
              <a:t>(1)</a:t>
            </a:r>
            <a:r>
              <a:rPr lang="zh-CN" altLang="en-US" sz="3600" b="1"/>
              <a:t>运用了什么修辞方法？</a:t>
            </a:r>
            <a:r>
              <a:rPr lang="zh-CN" altLang="en-US" sz="3600" b="1">
                <a:solidFill>
                  <a:srgbClr val="0000FF"/>
                </a:solidFill>
              </a:rPr>
              <a:t>（何法）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(2)</a:t>
            </a:r>
            <a:r>
              <a:rPr lang="zh-CN" altLang="en-US" sz="3600" b="1"/>
              <a:t>结合诗句解释这种修辞格在诗中是怎样运用的。</a:t>
            </a:r>
            <a:endParaRPr lang="zh-CN" altLang="en-US" sz="3600" b="1"/>
          </a:p>
          <a:p>
            <a:r>
              <a:rPr lang="zh-CN" altLang="en-US" sz="3600" b="1"/>
              <a:t>                                               </a:t>
            </a:r>
            <a:r>
              <a:rPr lang="zh-CN" altLang="en-US" sz="3600" b="1">
                <a:solidFill>
                  <a:srgbClr val="0000FF"/>
                </a:solidFill>
              </a:rPr>
              <a:t>（何因）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/>
          </a:p>
          <a:p>
            <a:r>
              <a:rPr lang="en-US" altLang="zh-CN" sz="3600" b="1"/>
              <a:t>(3)</a:t>
            </a:r>
            <a:r>
              <a:rPr lang="zh-CN" altLang="en-US" sz="3600" b="1"/>
              <a:t>指出运用此种修辞的艺术效果。</a:t>
            </a:r>
            <a:r>
              <a:rPr lang="zh-CN" altLang="en-US" sz="3600" b="1">
                <a:solidFill>
                  <a:srgbClr val="0000FF"/>
                </a:solidFill>
              </a:rPr>
              <a:t>（何果）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847850" y="188913"/>
            <a:ext cx="3529013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ym typeface="+mn-ea"/>
              </a:rPr>
              <a:t>说出下列诗歌中某一句修辞的作用：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388">
                                            <p:txEl>
                                              <p:charRg st="4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6388">
                                            <p:txEl>
                                              <p:charRg st="12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25195" y="88900"/>
            <a:ext cx="1091374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algn="ctr"/>
            <a:r>
              <a:rPr lang="zh-CN" sz="2800" b="1">
                <a:ea typeface="宋体" panose="02010600030101010101" pitchFamily="2" charset="-122"/>
              </a:rPr>
              <a:t>阅读下面的唐诗，然后回答问题。</a:t>
            </a:r>
            <a:r>
              <a:rPr lang="zh-CN" sz="2800" b="1">
                <a:ea typeface="黑体" panose="02010609060101010101" charset="-122"/>
              </a:rPr>
              <a:t>岁暮</a:t>
            </a:r>
            <a:r>
              <a:rPr lang="en-US" sz="2800" b="1" baseline="30000">
                <a:latin typeface="宋体" panose="02010600030101010101" pitchFamily="2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r>
              <a:rPr lang="zh-CN" sz="2800" b="1">
                <a:ea typeface="宋体" panose="02010600030101010101" pitchFamily="2" charset="-122"/>
              </a:rPr>
              <a:t>杜甫</a:t>
            </a:r>
            <a:r>
              <a:rPr lang="zh-CN" sz="2800" b="1">
                <a:ea typeface="宋体" panose="02010600030101010101" pitchFamily="2" charset="-122"/>
              </a:rPr>
              <a:t>
</a:t>
            </a:r>
            <a:endParaRPr lang="zh-CN" sz="2800" b="1">
              <a:cs typeface="仿宋_GB2312" charset="0"/>
            </a:endParaRPr>
          </a:p>
          <a:p>
            <a:pPr indent="612140" algn="ctr"/>
            <a:r>
              <a:rPr lang="zh-CN" sz="2800">
                <a:cs typeface="仿宋_GB2312" charset="0"/>
              </a:rPr>
              <a:t>岁暮远为客，边隅还用兵。</a:t>
            </a:r>
            <a:r>
              <a:rPr lang="zh-CN" sz="2800">
                <a:cs typeface="仿宋_GB2312" charset="0"/>
              </a:rPr>
              <a:t>烟尘犯雪岭</a:t>
            </a:r>
            <a:r>
              <a:rPr lang="en-US" sz="2800" baseline="30000">
                <a:latin typeface="宋体" panose="02010600030101010101" pitchFamily="2" charset="-122"/>
                <a:cs typeface="仿宋_GB2312" charset="0"/>
              </a:rPr>
              <a:t>②</a:t>
            </a:r>
            <a:r>
              <a:rPr lang="zh-CN" sz="2800">
                <a:cs typeface="仿宋_GB2312" charset="0"/>
              </a:rPr>
              <a:t>，鼓角动江城。</a:t>
            </a:r>
            <a:r>
              <a:rPr lang="zh-CN" sz="2800">
                <a:cs typeface="仿宋_GB2312" charset="0"/>
              </a:rPr>
              <a:t>天地日流血，朝廷谁请缨？</a:t>
            </a:r>
            <a:r>
              <a:rPr lang="zh-CN" sz="2800">
                <a:cs typeface="仿宋_GB2312" charset="0"/>
              </a:rPr>
              <a:t>济时敢爱死？寂寞壮心惊！</a:t>
            </a:r>
            <a:r>
              <a:rPr lang="zh-CN" sz="2800">
                <a:cs typeface="仿宋_GB2312" charset="0"/>
              </a:rPr>
              <a:t>
</a:t>
            </a:r>
            <a:endParaRPr lang="zh-CN" sz="2800">
              <a:cs typeface="仿宋_GB2312" charset="0"/>
            </a:endParaRPr>
          </a:p>
          <a:p>
            <a:pPr indent="612140" algn="ctr"/>
            <a:r>
              <a:rPr lang="en-US" sz="2800" b="1">
                <a:latin typeface="Times New Roman" panose="02020603050405020304" charset="0"/>
                <a:ea typeface="黑体" panose="02010609060101010101" charset="-122"/>
              </a:rPr>
              <a:t>[</a:t>
            </a:r>
            <a:r>
              <a:rPr lang="zh-CN" sz="2800" b="1">
                <a:ea typeface="黑体" panose="02010609060101010101" charset="-122"/>
              </a:rPr>
              <a:t>注</a:t>
            </a:r>
            <a:r>
              <a:rPr lang="en-US" sz="2800" b="1">
                <a:latin typeface="Times New Roman" panose="02020603050405020304" charset="0"/>
                <a:ea typeface="黑体" panose="02010609060101010101" charset="-122"/>
              </a:rPr>
              <a:t>]</a:t>
            </a:r>
            <a:r>
              <a:rPr lang="zh-CN" sz="2800" b="1">
                <a:ea typeface="黑体" panose="02010609060101010101" charset="-122"/>
              </a:rPr>
              <a:t>　</a:t>
            </a:r>
            <a:r>
              <a:rPr lang="en-US" sz="2800" b="1">
                <a:latin typeface="Times New Roman" panose="02020603050405020304" charset="0"/>
                <a:cs typeface="仿宋_GB2312" charset="0"/>
              </a:rPr>
              <a:t>①</a:t>
            </a:r>
            <a:r>
              <a:rPr lang="zh-CN" sz="2800" b="1">
                <a:cs typeface="仿宋_GB2312" charset="0"/>
              </a:rPr>
              <a:t>本诗作于唐代宗广德元年</a:t>
            </a:r>
            <a:r>
              <a:rPr lang="en-US" sz="2800" b="1">
                <a:latin typeface="Times New Roman" panose="02020603050405020304" charset="0"/>
                <a:cs typeface="仿宋_GB2312" charset="0"/>
              </a:rPr>
              <a:t>(763)</a:t>
            </a:r>
            <a:r>
              <a:rPr lang="zh-CN" sz="2800" b="1">
                <a:cs typeface="仿宋_GB2312" charset="0"/>
              </a:rPr>
              <a:t>末，时杜甫客居阆州</a:t>
            </a:r>
            <a:r>
              <a:rPr lang="en-US" sz="2800" b="1">
                <a:latin typeface="Times New Roman" panose="02020603050405020304" charset="0"/>
                <a:cs typeface="仿宋_GB2312" charset="0"/>
              </a:rPr>
              <a:t>(</a:t>
            </a:r>
            <a:r>
              <a:rPr lang="zh-CN" sz="2800" b="1">
                <a:cs typeface="仿宋_GB2312" charset="0"/>
              </a:rPr>
              <a:t>今四川阆中</a:t>
            </a:r>
            <a:r>
              <a:rPr lang="en-US" sz="2800" b="1">
                <a:latin typeface="Times New Roman" panose="02020603050405020304" charset="0"/>
                <a:cs typeface="仿宋_GB2312" charset="0"/>
              </a:rPr>
              <a:t>)</a:t>
            </a:r>
            <a:r>
              <a:rPr lang="zh-CN" sz="2800" b="1">
                <a:cs typeface="仿宋_GB2312" charset="0"/>
              </a:rPr>
              <a:t>。</a:t>
            </a:r>
            <a:r>
              <a:rPr lang="en-US" sz="2800" b="1">
                <a:latin typeface="Times New Roman" panose="02020603050405020304" charset="0"/>
                <a:cs typeface="仿宋_GB2312" charset="0"/>
              </a:rPr>
              <a:t>②</a:t>
            </a:r>
            <a:r>
              <a:rPr lang="zh-CN" sz="2800" b="1">
                <a:cs typeface="仿宋_GB2312" charset="0"/>
              </a:rPr>
              <a:t>雪岭：又名雪山，在成都西。雪岭临近松州、维州、保州，杜甫作本诗时，三州已被吐蕃攻占。</a:t>
            </a:r>
            <a:r>
              <a:rPr lang="zh-CN" sz="2800" b="1">
                <a:cs typeface="仿宋_GB2312" charset="0"/>
              </a:rPr>
              <a:t>
</a:t>
            </a:r>
            <a:endParaRPr lang="zh-CN" sz="2800" b="1">
              <a:cs typeface="仿宋_GB2312" charset="0"/>
            </a:endParaRPr>
          </a:p>
          <a:p>
            <a:pPr indent="612140" algn="ctr"/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612140" algn="ctr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第三、四句用了什么修辞手法？结合颔联分析其表达作用。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612140" algn="ctr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答：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__________________________________________</a:t>
            </a:r>
            <a:endParaRPr lang="zh-CN" altLang="en-US" sz="2800" b="1">
              <a:cs typeface="仿宋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315" y="6212840"/>
            <a:ext cx="11731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[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]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　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用了借代修辞手法，“烟尘”和“鼓角”指代战争。从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视觉和听觉两方面突出了战争的紧张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，渲染了时局的艰危。</a:t>
            </a:r>
            <a:endParaRPr lang="zh-CN" altLang="en-US"/>
          </a:p>
        </p:txBody>
      </p:sp>
      <p:pic>
        <p:nvPicPr>
          <p:cNvPr id="2" name="图片 1" descr="01876c590fdc09a801214550e31915.jpg@1280w_1l_2o_100sh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3843655" cy="21621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1746" name="Text Box 2"/>
          <p:cNvSpPr/>
          <p:nvPr>
            <p:custDataLst>
              <p:tags r:id="rId6"/>
            </p:custDataLst>
          </p:nvPr>
        </p:nvSpPr>
        <p:spPr>
          <a:xfrm>
            <a:off x="3046413" y="2817813"/>
            <a:ext cx="7921625" cy="175323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竹枝词  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刘禹锡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</a:t>
            </a:r>
            <a:b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</a:b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杨柳青青江水平，闻郎江上唱歌声。 </a:t>
            </a:r>
            <a:b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</a:b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东边日出西边雨，道是无晴却有晴。 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31747" name="Text Box 3"/>
          <p:cNvSpPr/>
          <p:nvPr>
            <p:custDataLst>
              <p:tags r:id="rId7"/>
            </p:custDataLst>
          </p:nvPr>
        </p:nvSpPr>
        <p:spPr>
          <a:xfrm>
            <a:off x="2279650" y="5013008"/>
            <a:ext cx="8064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“</a:t>
            </a: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晴”与“情”同音，是双关隐语。这是作者用民歌体写的恋歌，双关隐语是民歌中常用的手法。从前两句诗意看，大概女方在杨柳飘拂、波平浪静的江边行船，听到岸上爱恋她的青年在对她唱歌言情，但情传的含蓄，“倒是无晴胜有情”。 </a:t>
            </a:r>
            <a:endParaRPr lang="zh-CN" altLang="en-US" sz="2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31748" name="Text Box 4"/>
          <p:cNvSpPr/>
          <p:nvPr/>
        </p:nvSpPr>
        <p:spPr>
          <a:xfrm>
            <a:off x="7608888" y="260350"/>
            <a:ext cx="26654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双关隐语</a:t>
            </a:r>
            <a:endParaRPr lang="zh-CN" altLang="en-US" sz="4400" b="1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640" y="1377315"/>
            <a:ext cx="84004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某一字、词，凭借其本身具有的语音或语意的条件，在特定的语言环境中获得双重意义就是双关。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这种修辞手法可以使语言含蓄、风趣，</a:t>
            </a:r>
            <a:r>
              <a:rPr 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+mj-ea"/>
                <a:ea typeface="+mj-ea"/>
                <a:cs typeface="Times New Roman" panose="02020603050405020304" charset="0"/>
                <a:sym typeface="+mn-ea"/>
              </a:rPr>
              <a:t>表达出一种委婉含蓄的情感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+mj-ea"/>
              <a:ea typeface="+mj-ea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 descr="2b3ed559a671fa8a6873a3e4df7d9e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2850515" cy="42767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48360" y="497205"/>
            <a:ext cx="1107757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zh-CN" sz="3200" b="1">
                <a:ea typeface="宋体" panose="02010600030101010101" pitchFamily="2" charset="-122"/>
              </a:rPr>
              <a:t>阅读下面这首宋诗，然后回答问题。</a:t>
            </a:r>
            <a:endParaRPr lang="zh-CN" sz="3200" b="1">
              <a:ea typeface="宋体" panose="02010600030101010101" pitchFamily="2" charset="-122"/>
            </a:endParaRPr>
          </a:p>
          <a:p>
            <a:pPr indent="612140" algn="ctr"/>
            <a:r>
              <a:rPr lang="zh-CN" sz="3200" b="1">
                <a:ea typeface="黑体" panose="02010609060101010101" charset="-122"/>
              </a:rPr>
              <a:t>秋夜</a:t>
            </a:r>
            <a:r>
              <a:rPr lang="zh-CN" sz="3200" b="1">
                <a:ea typeface="宋体" panose="02010600030101010101" pitchFamily="2" charset="-122"/>
              </a:rPr>
              <a:t>朱淑真</a:t>
            </a:r>
            <a:r>
              <a:rPr lang="zh-CN" sz="3200" b="1">
                <a:cs typeface="仿宋_GB2312" charset="0"/>
              </a:rPr>
              <a:t>夜久无眠秋气清，烛花频剪欲三更。</a:t>
            </a:r>
            <a:r>
              <a:rPr lang="zh-CN" sz="3200" b="1">
                <a:cs typeface="仿宋_GB2312" charset="0"/>
              </a:rPr>
              <a:t>铺床凉满梧桐月，月在梧桐缺处明。</a:t>
            </a:r>
            <a:r>
              <a:rPr lang="en-US" sz="3200" b="1">
                <a:latin typeface="Times New Roman" panose="02020603050405020304" charset="0"/>
                <a:ea typeface="黑体" panose="02010609060101010101" charset="-122"/>
              </a:rPr>
              <a:t>[</a:t>
            </a:r>
            <a:r>
              <a:rPr lang="zh-CN" sz="3200" b="1">
                <a:ea typeface="黑体" panose="02010609060101010101" charset="-122"/>
              </a:rPr>
              <a:t>注</a:t>
            </a:r>
            <a:r>
              <a:rPr lang="en-US" sz="3200" b="1">
                <a:latin typeface="Times New Roman" panose="02020603050405020304" charset="0"/>
                <a:ea typeface="黑体" panose="02010609060101010101" charset="-122"/>
              </a:rPr>
              <a:t>]</a:t>
            </a:r>
            <a:r>
              <a:rPr lang="zh-CN" sz="3200" b="1">
                <a:ea typeface="黑体" panose="02010609060101010101" charset="-122"/>
              </a:rPr>
              <a:t>　</a:t>
            </a:r>
            <a:r>
              <a:rPr lang="zh-CN" sz="3200" b="1">
                <a:cs typeface="仿宋_GB2312" charset="0"/>
              </a:rPr>
              <a:t>朱淑真：宋代女诗人，相传婚姻不遂，抑郁而终。</a:t>
            </a:r>
            <a:r>
              <a:rPr lang="zh-CN" sz="3200" b="1">
                <a:ea typeface="宋体" panose="02010600030101010101" pitchFamily="2" charset="-122"/>
              </a:rPr>
              <a:t>第三句用了什么修辞手法？表达了诗人怎样的情感？</a:t>
            </a:r>
            <a:r>
              <a:rPr lang="zh-CN" sz="3200" b="1">
                <a:ea typeface="宋体" panose="02010600030101010101" pitchFamily="2" charset="-122"/>
              </a:rPr>
              <a:t>
</a:t>
            </a:r>
            <a:endParaRPr lang="zh-CN" sz="3200" b="1">
              <a:ea typeface="宋体" panose="02010600030101010101" pitchFamily="2" charset="-122"/>
            </a:endParaRPr>
          </a:p>
          <a:p>
            <a:endParaRPr lang="en-US" altLang="en-US" sz="32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640" y="5316855"/>
            <a:ext cx="1125029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[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]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　</a:t>
            </a:r>
            <a:r>
              <a:rPr lang="zh-CN" altLang="en-US" sz="3200">
                <a:cs typeface="Times New Roman" panose="02020603050405020304" charset="0"/>
                <a:sym typeface="+mn-ea"/>
              </a:rPr>
              <a:t>第三句的</a:t>
            </a:r>
            <a:r>
              <a:rPr lang="zh-CN" altLang="en-US" sz="32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>
                <a:cs typeface="Times New Roman" panose="02020603050405020304" charset="0"/>
                <a:sym typeface="+mn-ea"/>
              </a:rPr>
              <a:t>凉</a:t>
            </a:r>
            <a:r>
              <a:rPr lang="zh-CN" altLang="en-US" sz="32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>
                <a:cs typeface="Times New Roman" panose="02020603050405020304" charset="0"/>
                <a:sym typeface="+mn-ea"/>
              </a:rPr>
              <a:t>字语意双关，既指天凉，又指心境的凄凉。表达了诗人秋夜独守空房的孤寂与凄苦。</a:t>
            </a:r>
            <a:endParaRPr lang="zh-CN" altLang="en-US" sz="3200"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 descr="f41e9f899174a5e8ecce0029a87c2c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9470" y="0"/>
            <a:ext cx="2462530" cy="246253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5430" y="226060"/>
            <a:ext cx="115881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4800" kern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顶真：</a:t>
            </a:r>
            <a:r>
              <a:rPr lang="zh-CN" altLang="en-US" sz="3200" kern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亦称顶针、联珠、蝉联</a:t>
            </a:r>
            <a:r>
              <a:rPr lang="en-US" alt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指用前一句结尾之字（词）作为后一句开头之字（词），使相邻分句蝉联</a:t>
            </a:r>
            <a:r>
              <a:rPr lang="zh-CN" altLang="en-US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的一种修辞手法。</a:t>
            </a:r>
            <a:endParaRPr lang="zh-CN" altLang="en-US" sz="32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85" y="1891665"/>
            <a:ext cx="101492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                </a:t>
            </a:r>
            <a:r>
              <a:rPr lang="zh-CN" altLang="en-US" sz="3200"/>
              <a:t>小令[越调]《小桃红·情》</a:t>
            </a:r>
            <a:endParaRPr lang="zh-CN" altLang="en-US" sz="3200"/>
          </a:p>
          <a:p>
            <a:r>
              <a:rPr lang="zh-CN" altLang="en-US" sz="3200"/>
              <a:t>　　断肠人寄断肠词，词写心间事。事到头来不自由，自寻思。</a:t>
            </a:r>
            <a:endParaRPr lang="zh-CN" altLang="en-US" sz="3200"/>
          </a:p>
          <a:p>
            <a:r>
              <a:rPr lang="zh-CN" altLang="en-US" sz="3200"/>
              <a:t>　　思量往日真诚志。志诚是有，有情谁似，似俺那人儿?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16560" y="5029835"/>
            <a:ext cx="1018286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513FFB"/>
                </a:solidFill>
              </a:rPr>
              <a:t>作用：</a:t>
            </a:r>
            <a:r>
              <a:rPr lang="zh-CN" altLang="en-US" sz="2800">
                <a:solidFill>
                  <a:srgbClr val="513FFB"/>
                </a:solidFill>
              </a:rPr>
              <a:t>能够使原来彼此相对独立的诗句紧密相连,形成一个有机的整体,朗读起来也显得十分连贯,诗歌本身也会给人一气呵成之感，突出情感的同时</a:t>
            </a:r>
            <a:r>
              <a:rPr lang="zh-CN" altLang="en-US" sz="2800">
                <a:solidFill>
                  <a:srgbClr val="513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具有回环跌宕的旋律美。</a:t>
            </a:r>
            <a:endParaRPr lang="zh-CN" altLang="en-US" sz="2800">
              <a:solidFill>
                <a:srgbClr val="513F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9755" y="2724150"/>
            <a:ext cx="1147889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 牵衣顿足拦道哭 ，哭声直上干云霄 。 （ 杜甫 《 兵车行 》 ）； 　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、游 山只道寻高处 ，高处何曾见故乡。 （ 宋代　 李遘 《 登越山》 ）</a:t>
            </a:r>
            <a:endParaRPr lang="zh-CN" altLang="en-US" sz="2800"/>
          </a:p>
          <a:p>
            <a:r>
              <a:rPr lang="en-US" altLang="zh-CN" sz="2800"/>
              <a:t>3</a:t>
            </a:r>
            <a:r>
              <a:rPr lang="zh-CN" altLang="en-US" sz="2800"/>
              <a:t>、青青河边草 ，绵绵思远道 。远道不可思 ，宿昔梦见之 。梦见我在旁 ，忽觉在他乡。他乡各异县 ，展转不相见 。 （ 汉代无名氏 《 饮马长城窟行 》 ）</a:t>
            </a:r>
            <a:endParaRPr lang="zh-CN" altLang="en-US" sz="2800"/>
          </a:p>
          <a:p>
            <a:r>
              <a:rPr lang="en-US" altLang="zh-CN" sz="2800">
                <a:solidFill>
                  <a:srgbClr val="FF0000"/>
                </a:solidFill>
              </a:rPr>
              <a:t>4</a:t>
            </a:r>
            <a:r>
              <a:rPr lang="zh-CN" altLang="en-US" sz="2800">
                <a:solidFill>
                  <a:srgbClr val="FF0000"/>
                </a:solidFill>
              </a:rPr>
              <a:t>、楚山秦山皆 白云 ， 白云处处长随君 。长随君 ，君入楚山里 ，云亦随 君渡湘水 。湘水上 ，女萝衣 ， 白云堪卧君早归 。（李白的 《 白云歌送刘十六归山 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94030" y="1603375"/>
            <a:ext cx="6444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说出下列诗顶针的作用：</a:t>
            </a:r>
            <a:endParaRPr lang="zh-CN" altLang="en-US" sz="4000"/>
          </a:p>
        </p:txBody>
      </p:sp>
      <p:pic>
        <p:nvPicPr>
          <p:cNvPr id="4" name="图片 3" descr="20190927122632940.jpg.220.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7490" y="0"/>
            <a:ext cx="1794510" cy="261048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57245" y="2002790"/>
            <a:ext cx="8611870" cy="2112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b="1">
                <a:sym typeface="+mn-ea"/>
              </a:rPr>
              <a:t>　</a:t>
            </a:r>
            <a:r>
              <a:rPr lang="zh-CN" altLang="en-US" sz="3200" b="1">
                <a:sym typeface="+mn-ea"/>
              </a:rPr>
              <a:t>“无边落木萧萧下，不尽长江滚滚来。”</a:t>
            </a:r>
            <a:endParaRPr lang="zh-CN" altLang="en-US" sz="3200" b="1"/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ym typeface="+mn-ea"/>
              </a:rPr>
              <a:t>　　　　　　　　　</a:t>
            </a:r>
            <a:r>
              <a:rPr lang="en-US" altLang="zh-CN" sz="3200" b="1">
                <a:sym typeface="+mn-ea"/>
              </a:rPr>
              <a:t>(</a:t>
            </a:r>
            <a:r>
              <a:rPr lang="zh-CN" altLang="en-US" sz="3200" b="1">
                <a:sym typeface="+mn-ea"/>
              </a:rPr>
              <a:t>杜甫</a:t>
            </a:r>
            <a:r>
              <a:rPr lang="en-US" altLang="zh-CN" sz="3200" b="1">
                <a:sym typeface="+mn-ea"/>
              </a:rPr>
              <a:t>《</a:t>
            </a:r>
            <a:r>
              <a:rPr lang="zh-CN" altLang="en-US" sz="3200" b="1">
                <a:sym typeface="+mn-ea"/>
              </a:rPr>
              <a:t>登高</a:t>
            </a:r>
            <a:r>
              <a:rPr lang="en-US" altLang="zh-CN" sz="3200" b="1">
                <a:sym typeface="+mn-ea"/>
              </a:rPr>
              <a:t>》)</a:t>
            </a:r>
            <a:endParaRPr lang="en-US" altLang="zh-CN" sz="3200" b="1"/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sym typeface="+mn-ea"/>
              </a:rPr>
              <a:t>    “</a:t>
            </a:r>
            <a:r>
              <a:rPr lang="zh-CN" altLang="en-US" sz="3200" b="1">
                <a:sym typeface="+mn-ea"/>
              </a:rPr>
              <a:t>芳树无人花自落，春山一路鸟空啼。”</a:t>
            </a:r>
            <a:endParaRPr lang="zh-CN" altLang="en-US" sz="3200" b="1"/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ym typeface="+mn-ea"/>
              </a:rPr>
              <a:t>                             （</a:t>
            </a:r>
            <a:r>
              <a:rPr lang="en-US" altLang="zh-CN" sz="3200" b="1">
                <a:sym typeface="+mn-ea"/>
              </a:rPr>
              <a:t>《</a:t>
            </a:r>
            <a:r>
              <a:rPr lang="zh-CN" altLang="en-US" sz="3200" b="1">
                <a:sym typeface="+mn-ea"/>
              </a:rPr>
              <a:t>春行即兴</a:t>
            </a:r>
            <a:r>
              <a:rPr lang="en-US" altLang="zh-CN" sz="3200" b="1">
                <a:sym typeface="+mn-ea"/>
              </a:rPr>
              <a:t>》</a:t>
            </a:r>
            <a:r>
              <a:rPr lang="zh-CN" altLang="en-US" sz="3200" b="1">
                <a:sym typeface="+mn-ea"/>
              </a:rPr>
              <a:t>李华）</a:t>
            </a:r>
            <a:endParaRPr lang="zh-CN" altLang="en-US" sz="3200" b="1"/>
          </a:p>
          <a:p>
            <a:pPr>
              <a:lnSpc>
                <a:spcPct val="90000"/>
              </a:lnSpc>
              <a:buNone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24470" y="548640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ym typeface="+mn-ea"/>
              </a:rPr>
              <a:t>对偶</a:t>
            </a:r>
            <a:endParaRPr lang="zh-CN" altLang="en-US" sz="4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5905" y="4781550"/>
            <a:ext cx="89376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513FFB"/>
                </a:solidFill>
                <a:sym typeface="+mn-ea"/>
              </a:rPr>
              <a:t>作用：</a:t>
            </a:r>
            <a:r>
              <a:rPr lang="zh-CN" altLang="en-US" sz="4000">
                <a:solidFill>
                  <a:srgbClr val="513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从形式看，语言简练，整齐对称；</a:t>
            </a:r>
            <a:endParaRPr lang="zh-CN" altLang="en-US" sz="4000">
              <a:solidFill>
                <a:srgbClr val="513F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513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从内容看，意义集中含蓄。音节整齐匀称，节奏鲜明，有结构美和音乐美。</a:t>
            </a:r>
            <a:endParaRPr lang="zh-CN" altLang="en-US" sz="4000">
              <a:solidFill>
                <a:srgbClr val="513F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201503240545375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47745" cy="45878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Bar dir="vert"/>
      </p:transition>
    </mc:Choice>
    <mc:Fallback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" name="Rectangle 2"/>
          <p:cNvSpPr/>
          <p:nvPr/>
        </p:nvSpPr>
        <p:spPr>
          <a:xfrm>
            <a:off x="1775460" y="260350"/>
            <a:ext cx="2536825" cy="685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kern="1200" baseline="0"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defTabSz="914400" eaLnBrk="1" hangingPunct="1"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隶书" charset="0"/>
                <a:ea typeface="隶书" pitchFamily="49" charset="-122"/>
                <a:cs typeface="隶书" charset="0"/>
                <a:sym typeface="Wingdings" panose="05000000000000000000" pitchFamily="2" charset="2"/>
              </a:rPr>
              <a:t>表达技巧</a:t>
            </a:r>
            <a:endParaRPr lang="zh-CN" altLang="en-US" sz="4000" b="1">
              <a:solidFill>
                <a:srgbClr val="000000"/>
              </a:solidFill>
              <a:latin typeface="隶书" charset="0"/>
              <a:ea typeface="隶书" pitchFamily="49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3" name="Rectangle 3"/>
          <p:cNvSpPr/>
          <p:nvPr>
            <p:custDataLst>
              <p:tags r:id="rId6"/>
            </p:custDataLst>
          </p:nvPr>
        </p:nvSpPr>
        <p:spPr>
          <a:xfrm>
            <a:off x="1775460" y="1564005"/>
            <a:ext cx="8737600" cy="397256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  <a:sym typeface="Wingdings" panose="05000000000000000000" pitchFamily="2" charset="2"/>
              </a:rPr>
              <a:t>表达技巧</a:t>
            </a: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是一个含义很宽泛的概念。</a:t>
            </a:r>
            <a:endParaRPr lang="zh-CN" altLang="en-US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  <a:p>
            <a:pPr marL="0" indent="0" defTabSz="914400" eaLnBrk="1" hangingPunct="1">
              <a:buClrTx/>
              <a:buSzTx/>
              <a:buFontTx/>
              <a:buNone/>
            </a:pPr>
            <a:endParaRPr lang="zh-CN" altLang="en-US" sz="2800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  <a:p>
            <a:pPr marL="0" indent="0" defTabSz="914400" eaLnBrk="1" hangingPunct="1"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包括：</a:t>
            </a:r>
            <a:endParaRPr lang="zh-CN" altLang="en-US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材料方面的</a:t>
            </a:r>
            <a:r>
              <a:rPr lang="zh-CN" altLang="en-US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虚实结合</a:t>
            </a: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、宾主相衬、以小见大；</a:t>
            </a:r>
            <a:endParaRPr lang="zh-CN" altLang="en-US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结构方面的总与分、断与续、</a:t>
            </a:r>
            <a:r>
              <a:rPr lang="zh-CN" altLang="en-US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设悬与铺垫</a:t>
            </a: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等；</a:t>
            </a:r>
            <a:endParaRPr lang="zh-CN" altLang="en-US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Tx/>
              <a:buFontTx/>
              <a:buChar char="•"/>
            </a:pP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表现方面的有</a:t>
            </a:r>
            <a:r>
              <a:rPr lang="zh-CN" altLang="en-US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情景交融</a:t>
            </a: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、借景抒情、托物言志、动静结合、渲染烘托、意境创造等等。</a:t>
            </a:r>
            <a:r>
              <a:rPr lang="zh-CN" altLang="en-US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 </a:t>
            </a:r>
            <a:endParaRPr lang="zh-CN" altLang="en-US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0125" y="332740"/>
            <a:ext cx="1015174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4400" kern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设问</a:t>
            </a:r>
            <a:r>
              <a:rPr lang="zh-CN" altLang="en-US" sz="3200" kern="0" smtClean="0">
                <a:solidFill>
                  <a:srgbClr val="513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先提出问题，接着自己把看法说出。或问题引入，带动全篇；或中间设问，承上启下；或结尾设问，深化主题，令人回味</a:t>
            </a:r>
            <a:endParaRPr lang="zh-CN" altLang="en-US" sz="3200" kern="0" smtClean="0">
              <a:solidFill>
                <a:srgbClr val="513F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0970" y="2277110"/>
            <a:ext cx="9834880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2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双调·蟾宫曲咏史</a:t>
            </a:r>
            <a:endParaRPr lang="zh-CN" altLang="en-US" sz="2800" kern="0" spc="-100" smtClean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buNone/>
            </a:pPr>
            <a:r>
              <a:rPr lang="zh-CN" altLang="en-US" sz="28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阿鲁威</a:t>
            </a:r>
            <a:endParaRPr lang="zh-CN" altLang="en-US" sz="2800" kern="0" spc="-100" smtClean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buNone/>
            </a:pPr>
            <a:r>
              <a:rPr lang="en-US" altLang="zh-CN" sz="32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32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问人间谁是英雄？有酾酒临江，横槊曹公。紫盖黄旗，多应借得，赤壁东风。更惊起南阳卧龙，便成名八阵图中。鼎足三分，一分西蜀，一分江东。</a:t>
            </a:r>
            <a:endParaRPr lang="zh-CN" altLang="en-US" sz="3200" kern="0" spc="-100" smtClean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buNone/>
            </a:pPr>
            <a:r>
              <a:rPr lang="zh-CN" altLang="en-US" sz="32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3200" kern="0" spc="-100" smtClean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buNone/>
            </a:pPr>
            <a:r>
              <a:rPr lang="zh-CN" altLang="en-US" sz="2800" kern="0" spc="-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用设问句开篇，点明题旨，领起下文几个典故，分层次地叙述三国英雄人物的业绩</a:t>
            </a:r>
            <a:endParaRPr lang="zh-CN" altLang="en-US" sz="2800" kern="0" spc="-100" smtClean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标题 40961"/>
          <p:cNvSpPr/>
          <p:nvPr>
            <p:ph type="title"/>
          </p:nvPr>
        </p:nvSpPr>
        <p:spPr>
          <a:xfrm>
            <a:off x="1992313" y="260350"/>
            <a:ext cx="8229600" cy="1143000"/>
          </a:xfrm>
        </p:spPr>
        <p:txBody>
          <a:bodyPr lIns="91440" tIns="45720" rIns="91440" bIns="45720" anchor="ctr" anchorCtr="0"/>
          <a:lstStyle/>
          <a:p>
            <a:r>
              <a:rPr lang="zh-CN" altLang="en-US"/>
              <a:t>（八</a:t>
            </a:r>
            <a:r>
              <a:rPr lang="zh-CN" altLang="en-US" b="1"/>
              <a:t>）反问</a:t>
            </a:r>
            <a:endParaRPr lang="zh-CN" altLang="en-US" b="1"/>
          </a:p>
        </p:txBody>
      </p:sp>
      <p:sp>
        <p:nvSpPr>
          <p:cNvPr id="40963" name="内容占位符 40962"/>
          <p:cNvSpPr/>
          <p:nvPr>
            <p:ph idx="1"/>
          </p:nvPr>
        </p:nvSpPr>
        <p:spPr>
          <a:xfrm>
            <a:off x="1042670" y="1557655"/>
            <a:ext cx="9599295" cy="4498975"/>
          </a:xfrm>
        </p:spPr>
        <p:txBody>
          <a:bodyPr lIns="91440" tIns="45720" rIns="91440" bIns="45720">
            <a:normAutofit lnSpcReduction="20000"/>
          </a:bodyPr>
          <a:lstStyle/>
          <a:p>
            <a:pPr>
              <a:buNone/>
            </a:pPr>
            <a:r>
              <a:rPr lang="zh-CN" altLang="en-US" sz="3600" b="1"/>
              <a:t>“江东弟子今虽在，肯为君王卷土来</a:t>
            </a:r>
            <a:r>
              <a:rPr lang="en-US" altLang="zh-CN" sz="3600" b="1"/>
              <a:t>?”</a:t>
            </a:r>
            <a:endParaRPr lang="en-US" altLang="zh-CN" sz="3600" b="1"/>
          </a:p>
          <a:p>
            <a:pPr>
              <a:buNone/>
            </a:pPr>
            <a:r>
              <a:rPr lang="zh-CN" altLang="en-US" sz="3600" b="1"/>
              <a:t>　　　　　　</a:t>
            </a:r>
            <a:r>
              <a:rPr lang="en-US" altLang="zh-CN" sz="3600" b="1"/>
              <a:t>(</a:t>
            </a:r>
            <a:r>
              <a:rPr lang="zh-CN" altLang="en-US" sz="3600" b="1"/>
              <a:t>王安石</a:t>
            </a:r>
            <a:r>
              <a:rPr lang="en-US" altLang="zh-CN" sz="3600" b="1"/>
              <a:t>《</a:t>
            </a:r>
            <a:r>
              <a:rPr lang="zh-CN" altLang="en-US" sz="3600" b="1"/>
              <a:t>叠题乌江亭</a:t>
            </a:r>
            <a:r>
              <a:rPr lang="en-US" altLang="zh-CN" sz="3600" b="1"/>
              <a:t>》)</a:t>
            </a:r>
            <a:endParaRPr lang="en-US" altLang="zh-CN" sz="3600" b="1"/>
          </a:p>
          <a:p>
            <a:pPr marL="0" indent="0">
              <a:buNone/>
            </a:pP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使用反问句式，语气冷峻，强调了历史之必然。</a:t>
            </a:r>
            <a:endParaRPr lang="zh-CN" altLang="en-US" sz="3600" b="1"/>
          </a:p>
          <a:p>
            <a:pPr marL="0" indent="0">
              <a:buNone/>
            </a:pPr>
            <a:endParaRPr lang="zh-CN" altLang="en-US" sz="3200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作用：用疑问语气表达确定的意思，用以加强语气、发人深思，增强说服力和感染力。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矩形 46081"/>
          <p:cNvSpPr/>
          <p:nvPr/>
        </p:nvSpPr>
        <p:spPr>
          <a:xfrm>
            <a:off x="1992313" y="1125538"/>
            <a:ext cx="7921625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</a:pPr>
            <a:r>
              <a:rPr lang="zh-CN" altLang="en-US" sz="3200" b="1"/>
              <a:t> </a:t>
            </a:r>
            <a:r>
              <a:rPr lang="zh-CN" altLang="en-US" sz="4000" b="1"/>
              <a:t>鉴赏</a:t>
            </a:r>
            <a:r>
              <a:rPr lang="zh-CN" altLang="en-US" sz="4000" b="1">
                <a:sym typeface="+mn-ea"/>
              </a:rPr>
              <a:t>修辞作用的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解题方法</a:t>
            </a:r>
            <a:r>
              <a:rPr lang="zh-CN" altLang="en-US" sz="4000" b="1">
                <a:sym typeface="+mn-ea"/>
              </a:rPr>
              <a:t>：</a:t>
            </a:r>
            <a:endParaRPr lang="en-US" altLang="zh-CN" sz="4000" b="1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、确定修辞方法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、结合诗句分析，分析修辞表情达意的作用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、表达的思想内容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38495" y="2118995"/>
            <a:ext cx="4643755" cy="1325880"/>
          </a:xfrm>
        </p:spPr>
        <p:txBody>
          <a:bodyPr/>
          <a:lstStyle/>
          <a:p>
            <a:r>
              <a:rPr lang="zh-CN" altLang="en-US"/>
              <a:t>完成对点小练</a:t>
            </a:r>
            <a:r>
              <a:rPr lang="en-US" altLang="zh-CN"/>
              <a:t>3</a:t>
            </a:r>
            <a:endParaRPr lang="en-US" altLang="zh-CN"/>
          </a:p>
        </p:txBody>
      </p:sp>
      <p:pic>
        <p:nvPicPr>
          <p:cNvPr id="2" name="图片 1" descr="01942e5d1d3a8ba801213763f5f155.jpg@1280w_1l_2o_100s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846955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鉴赏表现手法</a:t>
            </a:r>
            <a:endParaRPr lang="zh-CN" altLang="en-US"/>
          </a:p>
        </p:txBody>
      </p:sp>
      <p:pic>
        <p:nvPicPr>
          <p:cNvPr id="5" name="图片 4" descr="838ba61ea8d3fd1f2885d445374e251f94ca5f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" y="-75565"/>
            <a:ext cx="4952365" cy="70091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6090" y="1564640"/>
            <a:ext cx="624967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/>
              <a:t>表现手法：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也叫写作方法，是指在文学创作中塑造形象、反映生活所运用的各种具体方法和技巧。</a:t>
            </a:r>
            <a:endParaRPr lang="zh-CN" altLang="en-US" sz="3600"/>
          </a:p>
        </p:txBody>
      </p:sp>
      <p:pic>
        <p:nvPicPr>
          <p:cNvPr id="4" name="图片 3" descr="wh1faolvez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1060" y="892810"/>
            <a:ext cx="4902835" cy="49028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p14:dur="500">
        <p15:prstTrans prst="airplane"/>
      </p:transition>
    </mc:Choice>
    <mc:Fallback>
      <p:transition>
        <p:fade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8914" name="Text Box 10"/>
          <p:cNvSpPr/>
          <p:nvPr/>
        </p:nvSpPr>
        <p:spPr>
          <a:xfrm>
            <a:off x="3834130" y="2280920"/>
            <a:ext cx="79851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</a:rPr>
              <a:t>表现手法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38915" name="Text Box 11"/>
          <p:cNvSpPr/>
          <p:nvPr/>
        </p:nvSpPr>
        <p:spPr>
          <a:xfrm>
            <a:off x="6959600" y="333375"/>
            <a:ext cx="34036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隶书" charset="0"/>
              </a:rPr>
              <a:t>表达技巧二 </a:t>
            </a:r>
            <a:endParaRPr lang="zh-CN" altLang="en-US" sz="4800" b="1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隶书" charset="0"/>
            </a:endParaRPr>
          </a:p>
        </p:txBody>
      </p:sp>
      <p:sp>
        <p:nvSpPr>
          <p:cNvPr id="38916" name="Rectangle 12"/>
          <p:cNvSpPr/>
          <p:nvPr>
            <p:custDataLst>
              <p:tags r:id="rId6"/>
            </p:custDataLst>
          </p:nvPr>
        </p:nvSpPr>
        <p:spPr>
          <a:xfrm>
            <a:off x="4632960" y="2025650"/>
            <a:ext cx="718312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借景抒情、托物言志、虚实结合、对比、衬托、用典、联想、想象比兴、对写、点染、渲染、象征</a:t>
            </a:r>
            <a:endParaRPr lang="zh-CN" altLang="en-US" sz="4400" b="1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 descr="42f0c1abbed8b895ecf41d43cb65e4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858260" cy="68580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" name="Rectangle 2"/>
          <p:cNvSpPr/>
          <p:nvPr>
            <p:custDataLst>
              <p:tags r:id="rId6"/>
            </p:custDataLst>
          </p:nvPr>
        </p:nvSpPr>
        <p:spPr>
          <a:xfrm>
            <a:off x="662305" y="1052830"/>
            <a:ext cx="11247755" cy="125793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kern="1200" baseline="0"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algn="l" defTabSz="914400" eaLnBrk="1" hangingPunct="1">
              <a:buClrTx/>
              <a:buSzTx/>
              <a:buFontTx/>
              <a:buNone/>
            </a:pPr>
            <a:r>
              <a:rPr lang="zh-CN" altLang="en-US" sz="30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　　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衬托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: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是为了突出主要事物，用</a:t>
            </a:r>
            <a:r>
              <a:rPr lang="zh-CN" altLang="en-US" sz="3600" b="1">
                <a:solidFill>
                  <a:srgbClr val="513FFB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相似的或相反的事物作为陪衬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的一种表达方式。分为</a:t>
            </a:r>
            <a:r>
              <a:rPr lang="zh-CN" altLang="en-US" sz="3600" b="1">
                <a:solidFill>
                  <a:srgbClr val="513FFB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正衬和反衬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两种。</a:t>
            </a:r>
            <a:endParaRPr lang="en-US" altLang="zh-CN" sz="3600" b="1">
              <a:solidFill>
                <a:schemeClr val="dk1"/>
              </a:solidFill>
              <a:latin typeface="隶书" charset="0"/>
              <a:ea typeface="Arial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3" name="Text Box 4"/>
          <p:cNvSpPr/>
          <p:nvPr>
            <p:custDataLst>
              <p:tags r:id="rId7"/>
            </p:custDataLst>
          </p:nvPr>
        </p:nvSpPr>
        <p:spPr>
          <a:xfrm>
            <a:off x="8437563" y="260350"/>
            <a:ext cx="14747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隶书" charset="0"/>
                <a:sym typeface="Wingdings" panose="05000000000000000000" pitchFamily="2" charset="2"/>
              </a:rPr>
              <a:t>衬托</a:t>
            </a:r>
            <a:endParaRPr lang="zh-CN" altLang="en-US" sz="4400" b="1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charset="0"/>
              <a:ea typeface="隶书" charset="0"/>
              <a:sym typeface="Wingdings" panose="05000000000000000000" pitchFamily="2" charset="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130" y="2560320"/>
            <a:ext cx="112509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正衬：是用</a:t>
            </a:r>
            <a:r>
              <a:rPr lang="zh-CN" altLang="en-US" sz="3200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相类似的事物作为陪衬</a:t>
            </a:r>
            <a:r>
              <a:rPr lang="zh-CN" altLang="en-US" sz="32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以充分反映主要事物。以美好的景物来衬乐，以凄苦的景物来衬哀，或以次要的人物来衬主要人物。</a:t>
            </a:r>
            <a:endParaRPr lang="zh-CN" altLang="en-US" sz="3200" b="1">
              <a:solidFill>
                <a:schemeClr val="dk1"/>
              </a:solidFill>
              <a:latin typeface="隶书" charset="0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9460" y="4560570"/>
            <a:ext cx="112471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b="1"/>
              <a:t>如李白《梦游天姥吟留别》：“</a:t>
            </a:r>
            <a:r>
              <a:rPr lang="zh-CN" altLang="en-US" sz="3200" b="1">
                <a:solidFill>
                  <a:srgbClr val="513FFB"/>
                </a:solidFill>
              </a:rPr>
              <a:t>天姥连天向天横，势拔五岳掩赤城。天台一万八千丈，对此欲倒东南倾。</a:t>
            </a:r>
            <a:r>
              <a:rPr lang="zh-CN" altLang="en-US" sz="3200" b="1"/>
              <a:t>”</a:t>
            </a:r>
            <a:endParaRPr lang="zh-CN" altLang="en-US" sz="3200" b="1"/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" name="Text Box 4"/>
          <p:cNvSpPr/>
          <p:nvPr>
            <p:custDataLst>
              <p:tags r:id="rId6"/>
            </p:custDataLst>
          </p:nvPr>
        </p:nvSpPr>
        <p:spPr>
          <a:xfrm>
            <a:off x="10431463" y="193675"/>
            <a:ext cx="14747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隶书" charset="0"/>
                <a:sym typeface="Wingdings" panose="05000000000000000000" pitchFamily="2" charset="2"/>
              </a:rPr>
              <a:t>衬托</a:t>
            </a:r>
            <a:endParaRPr lang="zh-CN" altLang="en-US" sz="4400" b="1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charset="0"/>
              <a:ea typeface="隶书" charset="0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820" y="917575"/>
            <a:ext cx="116954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反衬：是用</a:t>
            </a:r>
            <a:r>
              <a:rPr lang="zh-CN" altLang="en-US" sz="3200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与主要事物相反或相对的事物作陪衬</a:t>
            </a:r>
            <a:r>
              <a:rPr lang="zh-CN" altLang="en-US" sz="32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以突出主要事物，是“</a:t>
            </a:r>
            <a:r>
              <a:rPr lang="zh-CN" altLang="en-US" sz="3200" b="1">
                <a:solidFill>
                  <a:srgbClr val="FF0000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以乐景写哀，以哀景写乐</a:t>
            </a:r>
            <a:r>
              <a:rPr lang="zh-CN" altLang="en-US" sz="3200" b="1">
                <a:solidFill>
                  <a:schemeClr val="dk1"/>
                </a:solidFill>
                <a:latin typeface="隶书" charset="0"/>
                <a:cs typeface="隶书" charset="0"/>
                <a:sym typeface="Wingdings" panose="05000000000000000000" pitchFamily="2" charset="2"/>
              </a:rPr>
              <a:t>”。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常见的反衬有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“乐哀相衬”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冷暖相对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“动静相衬”“以美衬丑”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“大小相衬”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等。</a:t>
            </a:r>
            <a:endParaRPr lang="en-US" altLang="zh-CN" sz="3200" b="1">
              <a:solidFill>
                <a:schemeClr val="dk1"/>
              </a:solidFill>
              <a:latin typeface="隶书" charset="0"/>
              <a:ea typeface="Arial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045" y="2773680"/>
            <a:ext cx="115462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如：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“草薰风暖摇征辔，离愁渐远渐无穷。”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（欧阳修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踏莎行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）以散发芳香的青草与和暖的春风这种乐景反衬此人无穷的离愁别绪。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“人闲桂花落，夜静春山空。月出惊山鸟，时鸣春涧中。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王维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鸟鸣涧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》)</a:t>
            </a:r>
            <a:endParaRPr lang="en-US" altLang="zh-CN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江月去人只数尺，风灯照夜欲三更。沙头宿鹭联拳静，船尾跳鱼拨剌鸣。</a:t>
            </a:r>
            <a:r>
              <a:rPr lang="zh-CN" altLang="en-US" sz="2800"/>
              <a:t>”（</a:t>
            </a:r>
            <a:r>
              <a:rPr lang="zh-CN" altLang="en-US" sz="2800">
                <a:sym typeface="+mn-ea"/>
              </a:rPr>
              <a:t>杜甫《漫成一首》）</a:t>
            </a:r>
            <a:r>
              <a:rPr lang="zh-CN" altLang="en-US" sz="2800"/>
              <a:t>其中“船尾跳鱼拨剌鸣”一句就用了反衬。诗的前三句着力刻画一个静字，此句却写动、写声，似乎打破了静谧之境，但给读者的实际感受恰好相反，</a:t>
            </a:r>
            <a:r>
              <a:rPr lang="zh-CN" altLang="en-US" sz="2800">
                <a:solidFill>
                  <a:srgbClr val="C00000"/>
                </a:solidFill>
              </a:rPr>
              <a:t>以动写静，愈见其静，以声衬静，愈见其静。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7965" y="211455"/>
            <a:ext cx="11736070" cy="567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烘托</a:t>
            </a:r>
            <a:endParaRPr lang="zh-CN" altLang="en-US" sz="4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000">
                <a:sym typeface="+mn-ea"/>
              </a:rPr>
              <a:t>         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用于诗歌创作，是指通过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侧面描写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，使所要表现的对象鲜明突出的表现手法。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侧面描写即间接描写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，</a:t>
            </a:r>
            <a:r>
              <a:rPr lang="zh-CN" altLang="en-US" sz="3200" b="1" u="sng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即通过对周围人物或环境的描写来表现主要对象。</a:t>
            </a:r>
            <a:endParaRPr lang="zh-CN" altLang="en-US" sz="3200" b="1" u="sng">
              <a:solidFill>
                <a:srgbClr val="C00000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 b="1" u="sng">
              <a:solidFill>
                <a:srgbClr val="C00000"/>
              </a:solidFill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以人烘托人</a:t>
            </a:r>
            <a:r>
              <a:rPr lang="zh-CN" altLang="en-US" sz="3200">
                <a:sym typeface="+mn-ea"/>
              </a:rPr>
              <a:t>     </a:t>
            </a:r>
            <a:endParaRPr lang="zh-CN" altLang="en-US" sz="3200"/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例如：“行者见罗敷，下担捋髭须。少年见罗敷，脱帽著〈巾肖〉头。 耕者忘其犁，锄者忘其锄。”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以景物烘托人物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例如：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琵琶行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中“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东船西舫悄无言，惟见江心秋月白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一句，用环境描写烘托音乐的魅力，给读者留下了广阔的回味空间。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5122" name="Text Box 3"/>
          <p:cNvSpPr/>
          <p:nvPr>
            <p:custDataLst>
              <p:tags r:id="rId6"/>
            </p:custDataLst>
          </p:nvPr>
        </p:nvSpPr>
        <p:spPr>
          <a:xfrm>
            <a:off x="2006600" y="1341755"/>
            <a:ext cx="84823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表达方式</a:t>
            </a:r>
            <a:r>
              <a:rPr lang="en-US" altLang="zh-CN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: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记叙、抒情、议论、描写。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抒情有的直接（直抒胸臆），有的间接（借物抒情、融情于景、借古讽今、托物言志等）。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修辞手法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：比喻、对比、比拟、对偶、借代、夸张、互文、双关、反问、设问、反复、反语、引用等；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表现手法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：想象、联想、象征、比衬、烘托、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    </a:t>
            </a:r>
            <a:r>
              <a:rPr lang="en-US" altLang="zh-CN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    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渲染、动静相衬、虚实相生等。 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b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</a:b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隶书" charset="0"/>
                <a:sym typeface="Wingdings" panose="05000000000000000000" pitchFamily="2" charset="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结构模式：</a:t>
            </a:r>
            <a:r>
              <a:rPr lang="zh-CN" altLang="en-US" sz="2800" b="1">
                <a:sym typeface="+mn-ea"/>
              </a:rPr>
              <a:t> 以小见大、卒章显志、欲扬先抑等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5123" name="Text Box 4"/>
          <p:cNvSpPr/>
          <p:nvPr/>
        </p:nvSpPr>
        <p:spPr>
          <a:xfrm>
            <a:off x="6959600" y="333375"/>
            <a:ext cx="26238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48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表达技巧</a:t>
            </a:r>
            <a:endParaRPr lang="zh-CN" altLang="en-US" sz="4800" b="1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6690" y="231140"/>
            <a:ext cx="1181862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ym typeface="+mn-ea"/>
              </a:rPr>
              <a:t>“烘托”与“衬托”</a:t>
            </a:r>
            <a:r>
              <a:rPr lang="zh-CN" altLang="en-US" sz="4000"/>
              <a:t>区别：</a:t>
            </a:r>
            <a:endParaRPr lang="zh-CN" altLang="en-US" sz="4000"/>
          </a:p>
          <a:p>
            <a:endParaRPr lang="zh-CN" altLang="en-US" sz="2400"/>
          </a:p>
          <a:p>
            <a:r>
              <a:rPr lang="zh-CN" altLang="en-US" sz="3600"/>
              <a:t>1、 “烘托”是</a:t>
            </a:r>
            <a:r>
              <a:rPr lang="zh-CN" altLang="en-US" sz="3600">
                <a:solidFill>
                  <a:srgbClr val="C00000"/>
                </a:solidFill>
              </a:rPr>
              <a:t>通过别的事物把想要表达的事物写出来</a:t>
            </a:r>
            <a:r>
              <a:rPr lang="zh-CN" altLang="en-US" sz="3600"/>
              <a:t>，所以，</a:t>
            </a:r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用一事物暗示出另一事物就叫烘托</a:t>
            </a:r>
            <a:r>
              <a:rPr lang="zh-CN" altLang="en-US" sz="3600"/>
              <a:t>。这与“衬托”不同，因为</a:t>
            </a:r>
            <a:r>
              <a:rPr lang="zh-CN" altLang="en-US" sz="3600">
                <a:solidFill>
                  <a:srgbClr val="FF0000"/>
                </a:solidFill>
              </a:rPr>
              <a:t>“衬托”是两种事物都写。</a:t>
            </a:r>
            <a:endParaRPr lang="zh-CN" altLang="en-US" sz="3600"/>
          </a:p>
          <a:p>
            <a:r>
              <a:rPr lang="zh-CN" altLang="en-US" sz="3600"/>
              <a:t>2 、衬托是指有</a:t>
            </a:r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两个事物</a:t>
            </a:r>
            <a:r>
              <a:rPr lang="zh-CN" altLang="en-US" sz="3600"/>
              <a:t>，</a:t>
            </a:r>
            <a:r>
              <a:rPr lang="zh-CN" altLang="en-US" sz="3600">
                <a:solidFill>
                  <a:srgbClr val="C00000"/>
                </a:solidFill>
              </a:rPr>
              <a:t>其中一个事物强调出了另一个事物的好与坏</a:t>
            </a:r>
            <a:r>
              <a:rPr lang="zh-CN" altLang="en-US" sz="3600"/>
              <a:t>。其中这件事物的好为正衬，坏为反衬。</a:t>
            </a:r>
            <a:endParaRPr lang="zh-CN" altLang="en-US" sz="3600"/>
          </a:p>
          <a:p>
            <a:r>
              <a:rPr lang="zh-CN" altLang="en-US" sz="3600"/>
              <a:t>3 、“烘托”是指通过</a:t>
            </a:r>
            <a:r>
              <a:rPr lang="zh-CN" altLang="en-US" sz="3600">
                <a:solidFill>
                  <a:srgbClr val="002060"/>
                </a:solidFill>
              </a:rPr>
              <a:t>侧面描写</a:t>
            </a:r>
            <a:r>
              <a:rPr lang="zh-CN" altLang="en-US" sz="3600"/>
              <a:t>，使所要表现的对象鲜明突出的表现手法。</a:t>
            </a:r>
            <a:r>
              <a:rPr lang="zh-CN" altLang="en-US" sz="3600">
                <a:solidFill>
                  <a:srgbClr val="C00000"/>
                </a:solidFill>
              </a:rPr>
              <a:t>侧面描写即间接描写，即通过对周围人物或环境的描写来表现主要对象</a:t>
            </a:r>
            <a:r>
              <a:rPr lang="zh-CN" altLang="en-US" sz="3600"/>
              <a:t>。</a:t>
            </a:r>
            <a:r>
              <a:rPr lang="zh-CN" altLang="en-US" sz="2400"/>
              <a:t> </a:t>
            </a:r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wheel spokes="8"/>
      </p:transition>
    </mc:Choice>
    <mc:Fallback>
      <p:transition>
        <p:wheel spokes="8"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7815" y="894715"/>
            <a:ext cx="8929370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、天姥连天向天横，势拔五岳掩赤城。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天台一万八千丈，对此欲倒东南倾。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</a:rPr>
              <a:t>2</a:t>
            </a:r>
            <a:r>
              <a:rPr lang="zh-CN" altLang="en-US" sz="3200" b="1">
                <a:solidFill>
                  <a:srgbClr val="0070C0"/>
                </a:solidFill>
              </a:rPr>
              <a:t>、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人闲桂花落，夜静春山空。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月出惊山鸟，时鸣春涧中。</a:t>
            </a:r>
            <a:endParaRPr lang="zh-CN" altLang="en-US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</a:rPr>
              <a:t>3</a:t>
            </a:r>
            <a:r>
              <a:rPr lang="zh-CN" altLang="en-US" sz="3200" b="1">
                <a:solidFill>
                  <a:srgbClr val="0070C0"/>
                </a:solidFill>
              </a:rPr>
              <a:t>、桃花潭水深千石，不及汪伦送我情。</a:t>
            </a:r>
            <a:endParaRPr lang="zh-CN" altLang="en-US" sz="3200" b="1">
              <a:solidFill>
                <a:srgbClr val="0070C0"/>
              </a:solidFill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</a:rPr>
              <a:t>4</a:t>
            </a:r>
            <a:r>
              <a:rPr lang="zh-CN" altLang="en-US" sz="3200" b="1">
                <a:solidFill>
                  <a:srgbClr val="0070C0"/>
                </a:solidFill>
              </a:rPr>
              <a:t>、楚江微雨里，建业暮钟时。</a:t>
            </a:r>
            <a:r>
              <a:rPr lang="zh-CN" altLang="en-US" sz="3200" b="1" u="sng">
                <a:solidFill>
                  <a:srgbClr val="FF0000"/>
                </a:solidFill>
              </a:rPr>
              <a:t>漠漠帆来重，冥冥鸟去迟。</a:t>
            </a:r>
            <a:endParaRPr lang="zh-CN" altLang="en-US" sz="3200" b="1" u="sng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</a:rPr>
              <a:t>5</a:t>
            </a:r>
            <a:r>
              <a:rPr lang="zh-CN" altLang="en-US" sz="3200" b="1">
                <a:solidFill>
                  <a:srgbClr val="0070C0"/>
                </a:solidFill>
              </a:rPr>
              <a:t>、东船西舫悄无言，惟见江心秋月白。</a:t>
            </a:r>
            <a:endParaRPr lang="zh-CN" altLang="en-US" sz="3200" b="1">
              <a:solidFill>
                <a:srgbClr val="0070C0"/>
              </a:solidFill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  <a:sym typeface="+mn-ea"/>
              </a:rPr>
              <a:t>6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、朔气传金柝,寒光照铁衣.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70C0"/>
                </a:solidFill>
                <a:sym typeface="+mn-ea"/>
              </a:rPr>
              <a:t>7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、荷尽已无擎雨盖，菊残犹有傲霜枝。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sym typeface="+mn-ea"/>
              </a:rPr>
              <a:t> </a:t>
            </a:r>
            <a:r>
              <a:rPr lang="en-US" altLang="zh-CN" sz="3200" b="1">
                <a:solidFill>
                  <a:srgbClr val="0070C0"/>
                </a:solidFill>
                <a:sym typeface="+mn-ea"/>
              </a:rPr>
              <a:t>   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一年好景君须记，最是橙黄橘绿时。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" y="223520"/>
            <a:ext cx="7967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通过下列例子自行体会衬托与烘托的区别：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3480" y="13855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正衬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5985" y="215455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反衬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9345" y="26219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正衬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400" y="35566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烘托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8885" y="4001770"/>
            <a:ext cx="161290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烘托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63130" y="533781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（以哀衬兴）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06085" y="4392295"/>
            <a:ext cx="161290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烘托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对点小练</a:t>
            </a:r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41986" name="Text Box 3"/>
          <p:cNvSpPr/>
          <p:nvPr/>
        </p:nvSpPr>
        <p:spPr>
          <a:xfrm>
            <a:off x="10489248" y="379095"/>
            <a:ext cx="14747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对比</a:t>
            </a:r>
            <a:endParaRPr lang="zh-CN" altLang="en-US" sz="4400" b="1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41987" name="Text Box 4"/>
          <p:cNvSpPr/>
          <p:nvPr>
            <p:custDataLst>
              <p:tags r:id="rId6"/>
            </p:custDataLst>
          </p:nvPr>
        </p:nvSpPr>
        <p:spPr>
          <a:xfrm>
            <a:off x="758825" y="4321810"/>
            <a:ext cx="108591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这首诗运用了对比手法：前两句（写自由自在，任意翔鸣的画眉）与后两句（写陷入囚笼，失去了自由的画眉）构成对比，结构明晰。表达作者对禁锢思想、束缚人才现象的抨击和对言论自由、解放人才理想的向往。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41988" name="Text Box 5"/>
          <p:cNvSpPr/>
          <p:nvPr/>
        </p:nvSpPr>
        <p:spPr>
          <a:xfrm>
            <a:off x="2505075" y="2499360"/>
            <a:ext cx="7181850" cy="15684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      </a:t>
            </a: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画眉鸟     </a:t>
            </a:r>
            <a:r>
              <a:rPr lang="zh-CN" altLang="en-US" sz="24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欧阳修</a:t>
            </a:r>
            <a:endParaRPr lang="zh-CN" altLang="en-US" sz="24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百啭千声随意移，山花红紫树高低。</a:t>
            </a:r>
            <a:endParaRPr lang="zh-CN" altLang="en-US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始知锁向金笼里，不及人间自在啼。</a:t>
            </a:r>
            <a:endParaRPr lang="zh-CN" altLang="en-US" sz="32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255" y="0"/>
            <a:ext cx="97345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对比是指把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两种对立的事物或同一事物的两个不同方面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放在一起相互比较，前后相叙，以增加艺术效果。在古典诗歌中常见的对比方式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有动与静的对比、虚与实的对比、今昔盛衰的对比、哀与乐的对比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等，它们方式虽各异，但表达效果一样的，都是为了增加诗歌的表现力和感染力。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10515" y="575945"/>
            <a:ext cx="8465820" cy="557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例如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越中览古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李白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越王勾践破吴归， 战士还家尽锦衣。 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宫女如花满春殿， 只今惟有鹧鸪飞。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旧时王谢堂前燕,飞入寻常百姓家。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朱门酒肉臭，路有冻死骨。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只见新人笑，哪闻旧人哭。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城中桃李愁风雨，春在溪头荠菜花。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人面不知何处去，桃花依旧笑春风。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" name="图片 3" descr="018f8d13f54440e3b9c180244a9f03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835" y="0"/>
            <a:ext cx="3479165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对点小练</a:t>
            </a:r>
            <a:r>
              <a:rPr lang="en-US" altLang="zh-CN"/>
              <a:t>5</a:t>
            </a:r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68220" y="2041525"/>
            <a:ext cx="78092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不第后赋菊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黄巢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待到秋来九月八，我花开后百花杀。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冲天香阵透长安，满城尽带黄金甲。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20" y="4646930"/>
            <a:ext cx="1141666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写的是秋风萧杀，百花凋零，唯有傲霜挺立的菊花却精神百倍，方兴未艾，长安城里遍地黄金璀璨，清香弥漫；实际上，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诗人是以菊花盛开象征起义的最后胜利，表达了推翻唐王朝腐朽统治的决心和信心。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142875"/>
            <a:ext cx="40328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象征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托物言志）</a:t>
            </a:r>
            <a:endParaRPr lang="zh-CN" altLang="en-US" sz="4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915" y="895985"/>
            <a:ext cx="114179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借助于特定具体的事物，表现与之相似或相近人物或事理，寄寓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某种精神品质或抽象事理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2"/>
          <p:cNvSpPr/>
          <p:nvPr/>
        </p:nvSpPr>
        <p:spPr>
          <a:xfrm>
            <a:off x="684213" y="1341438"/>
            <a:ext cx="7559675" cy="1974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石灰吟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千锤万凿出深山，烈火焚烧若等闲。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粉身碎骨浑不怕，要留清白在人间。</a:t>
            </a:r>
            <a:r>
              <a:rPr lang="zh-CN" altLang="en-US" sz="3200" b="1">
                <a:solidFill>
                  <a:srgbClr val="33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</a:t>
            </a:r>
            <a:endParaRPr lang="zh-CN" altLang="en-US" sz="3200" b="1">
              <a:solidFill>
                <a:srgbClr val="333399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" y="4333875"/>
            <a:ext cx="886206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本诗运用了象征的手法，借物喻人，咏物言志。表面上写石灰，实际上写人、写自己。将物性与人格巧妙地融为一体，形象地表达了自己以石灰为榜样的高尚情操。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pic>
        <p:nvPicPr>
          <p:cNvPr id="3" name="图片 2" descr="3970f1203448027dbd5b2711589dc0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0" y="0"/>
            <a:ext cx="2908300" cy="30353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对点小练</a:t>
            </a:r>
            <a:r>
              <a:rPr lang="en-US" altLang="zh-CN"/>
              <a:t>6</a:t>
            </a:r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6055" y="195580"/>
            <a:ext cx="1147889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渲染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渲染本是一种国画技法，一般是在需要强调的地方浓墨重彩，使画面形象的某一方面更为突出。用于艺术创作，就是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指正面着意描写，对所写对象作突出的描写、形容。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700" y="2817495"/>
            <a:ext cx="1136459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白乐天《琵琶行》（第二节）极尽笔墨之能事，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对琵琶声及其富于变化的演奏的铺叙渲染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，表现了音乐的高妙；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张若虚《春江花月夜》对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春江月夜景色的渲染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，流露出离愁，表达了对人生短促的感慨和对宇宙人生的探索。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杜甫《绝句》：两个黄鹂鸣翠柳，一行白鹭上青天。窗含西岭千秋雪，门泊东吴万里船。作者突出了刚抽新芽的柳枝，成双成对的黄鹂，自由自在的白鹭和一碧如洗的青天，四种鲜明的颜色新鲜而且明丽，构成了绚丽的图景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色彩的渲染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可以传达出愉快的情感。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7015" y="2275205"/>
            <a:ext cx="6864985" cy="1714500"/>
          </a:xfrm>
        </p:spPr>
        <p:txBody>
          <a:bodyPr>
            <a:noAutofit/>
          </a:bodyPr>
          <a:lstStyle/>
          <a:p>
            <a:pPr algn="l"/>
            <a:r>
              <a:rPr lang="zh-CN" altLang="en-US" sz="3200"/>
              <a:t>修辞手法：是为提高表达效果 ，用于各种文章或应用文，在语言写作时</a:t>
            </a:r>
            <a:r>
              <a:rPr lang="zh-CN" altLang="en-US" sz="3200">
                <a:solidFill>
                  <a:srgbClr val="513FFB"/>
                </a:solidFill>
              </a:rPr>
              <a:t>表达方法</a:t>
            </a:r>
            <a:r>
              <a:rPr lang="zh-CN" altLang="en-US" sz="3200"/>
              <a:t>的集合。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5650865" y="4641850"/>
            <a:ext cx="62077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 修辞 手法一共有63大类，79小类。 通过修饰 、调整语句，运用特定的表达形式以提高语言表达作用的方式。</a:t>
            </a:r>
            <a:endParaRPr lang="zh-CN" altLang="en-US" sz="2800"/>
          </a:p>
        </p:txBody>
      </p:sp>
      <p:sp>
        <p:nvSpPr>
          <p:cNvPr id="24584" name="Text Box 10"/>
          <p:cNvSpPr/>
          <p:nvPr/>
        </p:nvSpPr>
        <p:spPr>
          <a:xfrm>
            <a:off x="2018665" y="683260"/>
            <a:ext cx="34036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隶书" charset="0"/>
              </a:rPr>
              <a:t>表达技巧一 </a:t>
            </a:r>
            <a:endParaRPr lang="zh-CN" altLang="en-US" sz="4800" b="1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隶书" charset="0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46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渲染和烘托、衬托的区别：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3060" y="1339850"/>
            <a:ext cx="5181600" cy="1713865"/>
          </a:xfrm>
        </p:spPr>
        <p:txBody>
          <a:bodyPr>
            <a:noAutofit/>
          </a:bodyPr>
          <a:lstStyle/>
          <a:p>
            <a:r>
              <a:rPr lang="zh-CN" altLang="en-US" sz="2800"/>
              <a:t>渲染旨在通过</a:t>
            </a:r>
            <a:r>
              <a:rPr lang="zh-CN" altLang="en-US" sz="2800">
                <a:solidFill>
                  <a:srgbClr val="FF0000"/>
                </a:solidFill>
              </a:rPr>
              <a:t>对环境，人物的行为、心理</a:t>
            </a:r>
            <a:r>
              <a:rPr lang="zh-CN" altLang="en-US" sz="2800"/>
              <a:t>等作多方面的描写、形容、修饰，来突出形象，表现中心；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298575"/>
            <a:ext cx="5181600" cy="1797050"/>
          </a:xfrm>
        </p:spPr>
        <p:txBody>
          <a:bodyPr>
            <a:noAutofit/>
          </a:bodyPr>
          <a:lstStyle/>
          <a:p>
            <a:r>
              <a:rPr lang="zh-CN" altLang="en-US" sz="2800"/>
              <a:t>烘托则有意避开正面描写，而</a:t>
            </a:r>
            <a:r>
              <a:rPr lang="zh-CN" altLang="en-US" sz="2800">
                <a:solidFill>
                  <a:srgbClr val="FF0000"/>
                </a:solidFill>
              </a:rPr>
              <a:t>从侧面着意刻画</a:t>
            </a:r>
            <a:r>
              <a:rPr lang="zh-CN" altLang="en-US" sz="2800"/>
              <a:t>，以使所要表现的人、物、事鲜明突出，收到“烘云托月”的艺术效果。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53060" y="4625975"/>
            <a:ext cx="97123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风急天高猿啸哀，渚清沙白鸟飞回。</a:t>
            </a:r>
            <a:endParaRPr lang="zh-CN" altLang="en-US" sz="3200"/>
          </a:p>
          <a:p>
            <a:r>
              <a:rPr lang="zh-CN" altLang="en-US" sz="3200"/>
              <a:t>江碧鸟逾白，山青花欲燃。今春看又过，何日是归年？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7344410" y="462597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（渲染）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0475" y="5843905"/>
            <a:ext cx="3666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（先渲染，再衬托）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060" y="3740785"/>
            <a:ext cx="1158430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ym typeface="+mn-ea"/>
              </a:rPr>
              <a:t>衬托是指有</a:t>
            </a:r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两个事物</a:t>
            </a:r>
            <a:r>
              <a:rPr lang="zh-CN" altLang="en-US" sz="2800">
                <a:sym typeface="+mn-ea"/>
              </a:rPr>
              <a:t>，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其中一个事物强调出了另一个事物的好与坏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/>
      <p:bldP spid="6" grpId="0"/>
      <p:bldP spid="7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对点小练</a:t>
            </a:r>
            <a:r>
              <a:rPr lang="en-US" altLang="zh-CN"/>
              <a:t>7</a:t>
            </a:r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55298" name="Text Box 2"/>
          <p:cNvSpPr/>
          <p:nvPr>
            <p:custDataLst>
              <p:tags r:id="rId6"/>
            </p:custDataLst>
          </p:nvPr>
        </p:nvSpPr>
        <p:spPr>
          <a:xfrm>
            <a:off x="930275" y="2496185"/>
            <a:ext cx="1050036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永遇乐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·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京口北固亭怀古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辛弃疾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    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千古江山，英雄无觅孙仲谋处。舞榭歌台，风流总被雨打风吹去。斜阳草树，寻常巷陌，人道寄奴曾住。想当年，金戈铁马，气吞万里如虎。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元嘉草草，封狼居胥，赢得仓皇北顾。四十三年，望中犹记，烽火扬州路。可堪回首，佛狸祠下，一片神鸦社鼓！凭谁问：廉颇老矣，尚能饭否？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55299" name="Rectangle 3"/>
          <p:cNvSpPr/>
          <p:nvPr/>
        </p:nvSpPr>
        <p:spPr>
          <a:xfrm>
            <a:off x="398463" y="186690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44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Wingdings" panose="05000000000000000000" pitchFamily="2" charset="2"/>
              </a:rPr>
              <a:t>用典</a:t>
            </a:r>
            <a:endParaRPr lang="zh-CN" altLang="en-US" sz="4400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8160" y="186690"/>
            <a:ext cx="102082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引用古籍中的故事或词句，丰富而含蓄地表达有关内容和思想。包括引用和用事两种。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可使诗歌语言精练，増强内容的丰富性、表达的生动性和含蓄性，收到言简意丰、耐人寻味的效果，増强作品的表现力和感染力。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59410"/>
            <a:ext cx="10852150" cy="59817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引用前人语句。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①直引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：直接引用前人的诗文句子作为自己的诗词中的句子。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例：千古兴亡多少事，悠悠，不尽长江滚滚流。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（辛弃疾《京口北固亭有怀》）——引用杜甫《登高》中的“无边落木潇潇下，不尽长江滚滚流。”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②化用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：将前人的句子改动一些作为自己的诗句。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例：客从南溟来，遗我双鲤鱼。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（杜甫）——化用《汉乐府》中的“客从远方来，遗我双鲤鱼。”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45135"/>
            <a:ext cx="11118850" cy="58959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2.引用神话传说。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例：江娥啼竹素女愁，李凭中国弹箜篌。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——“江娥”、“素女”传说中的神女。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上有六龙回日之高标，下有冲波逆折之回川。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——“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六龙回日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指太阳神羲和驾六龙以乘车。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25120"/>
            <a:ext cx="10852150" cy="601599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3.引用历史故事。（也叫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①明引：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放言  白居易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赠君一法决狐疑，不用钻龟与祝蓍。 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试玉要烧三日满，辩才须待七年期。 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周公恐惧流言日，王莽谦恭未篡时。 </a:t>
            </a:r>
            <a:b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向使当初身便死，一生真伪复谁知。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周公：姬旦，周武王弟，成王的叔父。典故：成王年幼为王，周公摄政，管叔等人散布流言，说周公要害成王，于是周公躲避了起来。后来成王发现流言是假的，便迎接周公回来，平定了管叔等人的叛乱。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王莽：汉元帝皇后侄。典故：王莽在篡夺政权之前，为了收揽人心，常以谦恭退让示人，后来终于篡汉自立，改国号为“新”。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12115"/>
            <a:ext cx="8342630" cy="59289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②暗引：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前出塞 杜甫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磨刀呜咽水，水赤刃伤手。 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欲轻肠断声，心绪乱已久。 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丈夫誓许国，愤惋复何有！ 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功名图麒麟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，战骨当速朽。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典故：汉宣帝把霍光等十一位功臣的像画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于麒麟阁。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3-1P319231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835" y="0"/>
            <a:ext cx="386016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140" y="76200"/>
            <a:ext cx="11685905" cy="626491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常见典故含义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投笔——弃文从武　                      楼兰——边境之敌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折腰——屈身事人，常反其意用之　          化碧——志士为正义事业而蒙受冤屈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五柳——隐者的代称　                     三径——代指隐士居住的地方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长亭——送别地的代称　                   杜鹃——渲染哀怨悲凄气氛或思归心情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鹧鸪——衬托处境的艰难或心情的惆怅　       采薇——隐居避世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黍离——对国家昔盛今衰的痛惜伤感之情　     折桂——科举及第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桑榆——垂老之年　                       后庭花——代指靡靡之音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高山流水——知音或高雅的乐曲　         击楫——决心报效祖国，收复失地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青鸟——传信的使者　                     请缨——杀敌报国　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抱柱——坚守信约　                       射天狼——打击入侵的异族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860" y="975360"/>
          <a:ext cx="12204700" cy="5874385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875665"/>
                <a:gridCol w="11329035"/>
              </a:tblGrid>
              <a:tr h="47942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 sz="18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 sz="18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8388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东篱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语出东晋陶渊明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饮酒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采菊东篱下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悠然见南山。”后多以“东篱”表现归隐之后的田园生活或闲适的情致。宋李清照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醉花阴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东篱把酒黄昏后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有暗香盈袖。”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9951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寒食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节日名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清明节前一天。传说介子推隐居山中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晋文公用烧山之法逼他出来做官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介子推不出被烧死。晋文公为纪念介子推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在其死亡之日禁止生火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只吃冷食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该节由此而来。唐韩翃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寒食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春城无处不飞花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寒食东风御柳斜。”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388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红豆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南方的一种植物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又叫“相思豆”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古人常用以象征爱情或相思。唐王维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相思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红豆生南国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春来发几枝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愿君多采撷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此物最相思。”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94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长亭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古代在路上约隔十里设一长亭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五里设一短亭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供人休息或送别。后“长亭”成为送别之地的代称。宋柳永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雨霖铃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寒蝉凄切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对长亭晚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骤雨初歇。”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388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尺素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语出古乐府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饮马长城窟行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客从远方来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遗我双鲤鱼。呼儿烹鲤鱼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中有尺素书。”“尺素”后为书信的代称。宋秦观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踏莎行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驿寄梅花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鱼传尺素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砌成此恨无重数。”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94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双鲤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古人寄信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将信装在刻着鲤鱼花纹的盒子里。古乐府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饮马长城窟行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客从远方来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遗我双鲤鱼。”后来以此代指书信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96570" y="118428"/>
            <a:ext cx="10754360" cy="811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indent="612140" algn="ctr" eaLnBrk="0" latinLnBrk="1" hangingPunct="0">
              <a:lnSpc>
                <a:spcPct val="130000"/>
              </a:lnSpc>
              <a:spcBef>
                <a:spcPct val="0"/>
              </a:spcBef>
              <a:buClrTx/>
              <a:buSzTx/>
              <a:buFontTx/>
            </a:pPr>
            <a:r>
              <a:rPr lang="en-US" sz="3600" b="1" kern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常见典故</a:t>
            </a:r>
            <a:endParaRPr lang="en-US" sz="3600" b="1" kern="0" smtClean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0955" y="1270"/>
          <a:ext cx="12216130" cy="683895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56005"/>
                <a:gridCol w="11160125"/>
              </a:tblGrid>
              <a:tr h="64770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833755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比翼鸟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传说中比翼鸟只有一只眼、一只翅膀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所以一定要两只鸟在一起才能飞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比喻夫妻。唐白居易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长恨歌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在天愿作比翼鸟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在地愿为连理枝。”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75615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梦蝶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“梦蝶”也称“化蝶”。庄子有一次做梦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梦见自己变成了蝴蝶。后比喻做梦、梦幻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3439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青鸟</a:t>
                      </a:r>
                      <a:endParaRPr lang="en-US" altLang="zh-CN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传说汉武帝七月七日在承华殿祭祀，忽有一只青鸟从西方飞来，东方朔说这是因为西王母要来了。后以其为传信的使者。唐李商隐《无题》：“蓬山此去无多路，青鸟殷勤为探看。”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312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登高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ea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古时重阳有登高的习俗。唐王维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九月九日忆山东兄弟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遥知兄弟登高处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遍插茱萸少一人。”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+mj-ea"/>
                        <a:ea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8999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阳关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ea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古关名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在今甘肃敦煌西南。唐王维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送元二使安西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劝君更尽一杯酒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西出阳关无故人。”后谱成送别之曲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名“阳关曲”。唐李商隐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饮席戏赠同舍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唱尽阳关无限叠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ea typeface="+mj-ea"/>
                          <a:cs typeface="Times New Roman" panose="02020603050405020304" charset="0"/>
                          <a:sym typeface="+mn-ea"/>
                        </a:rPr>
                        <a:t>半杯松叶冻颇黎。”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+mj-ea"/>
                        <a:ea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439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折柳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在我国古代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亲朋好友一旦分离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送行者总要折一枝柳条赠给远行者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后指送别。唐李白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春夜洛城闻笛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此夜曲中闻折柳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何人不起故园情。”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89990">
                <a:tc>
                  <a:txBody>
                    <a:bodyPr vert="horz" wrap="square"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楼兰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楼兰国王贪财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多次杀害前往西域的汉使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后傅介子出使西域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计斩楼兰王。故“楼兰”常代指边境之敌。唐王昌龄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从军行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青海长云暗雪山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孤城遥望玉门关。黄沙百战穿金甲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不破楼兰终不还。”唐李白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塞下曲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愿将腰下剑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+mj-ea"/>
                          <a:cs typeface="Times New Roman" panose="02020603050405020304" charset="0"/>
                          <a:sym typeface="+mn-ea"/>
                        </a:rPr>
                        <a:t>直为斩楼兰。”</a:t>
                      </a:r>
                      <a:endParaRPr lang="zh-CN" altLang="en-US" sz="1800">
                        <a:solidFill>
                          <a:srgbClr val="000000"/>
                        </a:solidFill>
                        <a:uFillTx/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4578" name="Text Box 3"/>
          <p:cNvSpPr/>
          <p:nvPr>
            <p:custDataLst>
              <p:tags r:id="rId6"/>
            </p:custDataLst>
          </p:nvPr>
        </p:nvSpPr>
        <p:spPr>
          <a:xfrm>
            <a:off x="2640013" y="2636838"/>
            <a:ext cx="719137" cy="255333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修辞手法</a:t>
            </a:r>
            <a:r>
              <a:rPr lang="zh-CN" altLang="en-US" sz="28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 </a:t>
            </a:r>
            <a:endParaRPr lang="zh-CN" altLang="en-US" sz="28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  <p:sp>
        <p:nvSpPr>
          <p:cNvPr id="24579" name="AutoShape 4"/>
          <p:cNvSpPr/>
          <p:nvPr>
            <p:custDataLst>
              <p:tags r:id="rId7"/>
            </p:custDataLst>
          </p:nvPr>
        </p:nvSpPr>
        <p:spPr>
          <a:xfrm>
            <a:off x="3648075" y="1844675"/>
            <a:ext cx="144463" cy="4248150"/>
          </a:xfrm>
          <a:prstGeom prst="leftBrace">
            <a:avLst>
              <a:gd name="adj1" fmla="val 245054"/>
              <a:gd name="adj2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zh-CN" sz="2400" b="1"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24580" name="Text Box 5"/>
          <p:cNvSpPr/>
          <p:nvPr>
            <p:custDataLst>
              <p:tags r:id="rId8"/>
            </p:custDataLst>
          </p:nvPr>
        </p:nvSpPr>
        <p:spPr>
          <a:xfrm>
            <a:off x="3903345" y="1544638"/>
            <a:ext cx="3168650" cy="70675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</a:rPr>
              <a:t>比喻、 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比拟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  <p:sp>
        <p:nvSpPr>
          <p:cNvPr id="24581" name="Text Box 6"/>
          <p:cNvSpPr/>
          <p:nvPr>
            <p:custDataLst>
              <p:tags r:id="rId9"/>
            </p:custDataLst>
          </p:nvPr>
        </p:nvSpPr>
        <p:spPr>
          <a:xfrm>
            <a:off x="3903345" y="4657725"/>
            <a:ext cx="6120765" cy="132207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互文、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通感、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隐语（谐音）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、反问、设问、反复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24582" name="Text Box 7"/>
          <p:cNvSpPr/>
          <p:nvPr>
            <p:custDataLst>
              <p:tags r:id="rId10"/>
            </p:custDataLst>
          </p:nvPr>
        </p:nvSpPr>
        <p:spPr>
          <a:xfrm>
            <a:off x="3903345" y="2637155"/>
            <a:ext cx="4572635" cy="70675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夸张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、借代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、双关 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24583" name="Text Box 8"/>
          <p:cNvSpPr/>
          <p:nvPr>
            <p:custDataLst>
              <p:tags r:id="rId11"/>
            </p:custDataLst>
          </p:nvPr>
        </p:nvSpPr>
        <p:spPr>
          <a:xfrm>
            <a:off x="3903345" y="3560445"/>
            <a:ext cx="3213735" cy="70675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顶针、对偶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</a:endParaRPr>
          </a:p>
        </p:txBody>
      </p:sp>
      <p:sp>
        <p:nvSpPr>
          <p:cNvPr id="24584" name="Text Box 10"/>
          <p:cNvSpPr/>
          <p:nvPr/>
        </p:nvSpPr>
        <p:spPr>
          <a:xfrm>
            <a:off x="6959600" y="333375"/>
            <a:ext cx="34036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隶书" charset="0"/>
              </a:rPr>
              <a:t>表达技巧一 </a:t>
            </a:r>
            <a:endParaRPr lang="zh-CN" altLang="en-US" sz="4800" b="1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隶书" charset="0"/>
            </a:endParaRPr>
          </a:p>
        </p:txBody>
      </p:sp>
      <p:sp>
        <p:nvSpPr>
          <p:cNvPr id="24585" name="Text Box 11"/>
          <p:cNvSpPr/>
          <p:nvPr>
            <p:custDataLst>
              <p:tags r:id="rId12"/>
            </p:custDataLst>
          </p:nvPr>
        </p:nvSpPr>
        <p:spPr>
          <a:xfrm>
            <a:off x="4151313" y="5589588"/>
            <a:ext cx="48244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5" name="图片 4" descr="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2531745" cy="418655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-12700" y="35560"/>
          <a:ext cx="12172950" cy="682879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52830"/>
                <a:gridCol w="11120120"/>
              </a:tblGrid>
              <a:tr h="51562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pc="-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 spc="-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pc="-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 spc="-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9010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汗青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古时的字写在竹简上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需先用火烤青竹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使其干燥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叫“杀青”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；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因烘烤时青竹出水如汗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故又叫“汗青”。后指书稿、史书。宋文天祥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过零丁洋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人生自古谁无死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留取丹心照汗青。”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023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商女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语出唐杜牧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泊秦淮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商女不知亡国恨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隔江犹唱后庭花。”商女即歌女。后以此作为统治者不顾国家兴亡而醉生梦死的典故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017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投笔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东汉班超年轻时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以替官府抄写公文为生。他曾投笔感叹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要效仿傅介子、张骞立功异域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取爵封侯。后指弃文从武。宋辛弃疾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水调歌头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莫学班超投笔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纵得封侯万里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憔悴老边州。”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023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桑榆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夕阳的余晖照在桑榆树梢上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借指落日余光处。以此比日暮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后比喻人的晚年。唐王勃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滕王阁序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东隅已逝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桑榆非晚。”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010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射天狼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天狼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星名。后以“射天狼”比喻打击入侵的异族。宋苏轼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江城子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密州出猎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会挽雕弓如满月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西北望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射天狼。”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029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碧血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“碧血”常与“丹心”连用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歌颂为国捐躯者的忠贞。元郑元祐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张御史死节歌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孤忠既是明丹心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三年犹须化碧血。”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017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黍离</a:t>
                      </a:r>
                      <a:endParaRPr lang="zh-CN" altLang="en-US" sz="1800" spc="-2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“黍离”语出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诗经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王风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黍离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周大夫路经宗周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见其满地禾黍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遂有宫室宗庙毁坏之叹。后以此表达对国家昔盛今衰的痛惜伤感之情。唐许浑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登洛阳故城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禾黍离离半野蒿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昔人城此岂知劳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？”</a:t>
                      </a:r>
                      <a:endParaRPr lang="en-US" altLang="zh-CN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2700" y="29210"/>
          <a:ext cx="12179935" cy="682371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482090"/>
                <a:gridCol w="10697845"/>
              </a:tblGrid>
              <a:tr h="47244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8248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斑竹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湘妃竹。舜死后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舜的妃子娥皇和女英在湘水上啼哭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眼泪洒在竹子上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竹竿上都生了斑纹。唐刘禹锡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泰娘歌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如何将此千行泪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更洒湘江斑竹枝。”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2613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长城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南宋将领檀道济自称“万里长城”。后以此称呼能抵御敌人入侵的英雄人物。宋陆游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书愤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塞上长城空自许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镜中衰鬓已先斑。”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55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折腰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陶渊明因不愿为五斗米而向乡里小人折腰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遂辞官归隐。后喻指屈身事人。唐李白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梦游天姥吟留别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安能摧眉折腰事权贵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使我不得开心颜。”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804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采薇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商朝末年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周武王伐纣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孤竹国国君的儿子伯夷、叔齐认为这是以臣弑君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就拦马谏阻。商亡之后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二人不食周粟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隐居首阳山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采薇而食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终饿死。后以此比喻隐居避世。唐王绩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野望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相顾无相识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长歌怀采薇。”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48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东山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高卧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东晋谢安辞官隐居东山。后指隐居。唐李白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梁园吟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东山高卧时起来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欲济苍生未应晚。”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267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画眉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西汉张敞夫妻恩爱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曾为其妻画眉。后以此形容夫妻恩爱。唐朱庆馀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闺意献张水部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妆罢低声问夫婿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：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画眉深浅入时无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？”</a:t>
                      </a:r>
                      <a:endParaRPr lang="en-US" altLang="zh-CN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1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杜康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传说杜康发明了酒。后以此作为酒的代称。三国魏曹操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短歌行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何以解忧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唯有杜康。”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15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连理枝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连生在一起的两棵树的树枝。比喻夫妻恩爱。唐白居易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长恨歌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在天愿作比翼鸟</a:t>
                      </a:r>
                      <a:r>
                        <a:rPr lang="en-US" altLang="zh-CN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 spc="-200">
                          <a:solidFill>
                            <a:srgbClr val="000000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在地愿为连理枝。”</a:t>
                      </a:r>
                      <a:endParaRPr lang="zh-CN" altLang="en-US" sz="1800" spc="-200">
                        <a:solidFill>
                          <a:srgbClr val="000000"/>
                        </a:solidFill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2545" y="-2540"/>
          <a:ext cx="12153265" cy="686689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70965"/>
                <a:gridCol w="10782300"/>
              </a:tblGrid>
              <a:tr h="53848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94297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劳歌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在劳劳亭送客时唱的歌。劳劳亭旧址在南京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是古代著名的送别之地。唐许浑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谢亭送别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劳歌一曲解行舟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红叶青山水急流。日暮酒醒人已远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满天风雨下西楼。”</a:t>
                      </a: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3462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三径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西汉末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王莽篡汉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刺史蒋诩辞官隐居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在园里竹阴下“开三径”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只和羊仲、求仲两人相交。后以此代指隐士居住的地方。东晋陶渊明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归去来兮辞并序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三径就荒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松菊犹存。”唐白居易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欲与元八卜邻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先有是赠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明月好同三径夜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绿杨宜作两家春。”</a:t>
                      </a: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45565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梨园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梨园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原是唐代都城长安的一个地名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唐玄宗开元年间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将其作为教习歌舞的地方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且在这里培养出了大批优秀的音乐舞蹈表演人才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在历史上产生了深远的影响。因此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后世常以“梨园”代称戏曲班社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将戏曲艺人称为“梨园子弟”</a:t>
                      </a: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34747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班马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春秋时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晋、鲁、郑伐齐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齐军趁夜间撤走。晋国大臣刑伯听到齐军营里马叫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推测道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有班马之声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齐国军队一定连夜撤走了。”“班马”为离群之马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后送别诗多用以抒发惜别之情。李白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送友人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挥手自兹去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萧萧班马鸣。”</a:t>
                      </a: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46200">
                <a:tc>
                  <a:txBody>
                    <a:bodyPr vert="horz"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问鼎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+mj-ea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春秋时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楚庄王伐陆浑之戎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陈兵于洛水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向周王朝炫耀武力。周定王使王孙满慰劳楚师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楚庄王向王孙满询问周朝的传国之宝九鼎的大小和轻重。后遂以“问鼎”喻篡夺政权。今常用以比喻在比赛或竞争中夺取第一名。例如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：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这次比赛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主队连输几场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+mj-ea"/>
                          <a:cs typeface="Times New Roman" panose="02020603050405020304" charset="0"/>
                          <a:sym typeface="+mn-ea"/>
                        </a:rPr>
                        <a:t>失去问鼎的机会</a:t>
                      </a: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715" y="27305"/>
          <a:ext cx="12160885" cy="6811645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56360"/>
                <a:gridCol w="10804525"/>
              </a:tblGrid>
              <a:tr h="5048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典故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endPara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12617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烂柯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列仙全传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中记载晋人王质上山砍柴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看见两位老者在下棋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于是就坐下来看他们下棋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一局未完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发现斧头柄已全烂了。他回到家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世上已过数百年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邻居们都不在世了。后以“烂柯”比喻离家年久。刘禹锡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酬乐天扬州初逢席上见赠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怀旧空吟闻笛赋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到乡翻似烂柯人。”</a:t>
                      </a:r>
                      <a:endParaRPr lang="zh-CN" altLang="en-US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611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高山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流水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相传春秋战国时期的俞伯牙善于弹琴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钟子期善于听琴。当伯牙弹到描写高山、流水的曲调时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钟子期就感到他的琴声犹如巍峨的高山、浩荡的江河。钟子期死后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伯牙叹无知音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不再弹琴。后常借指知音或高雅的乐曲。宋辛弃疾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谒金门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流水高山弦断绝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怒蛙声自咽。”</a:t>
                      </a:r>
                      <a:endParaRPr lang="zh-CN" altLang="en-US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604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哀鸿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“哀鸿”一语出自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诗经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小雅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鸿雁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鸿雁于飞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哀鸣嗷嗷。”诗歌写使臣行于四方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见流民如鸿雁飞集于野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流民喜使者到来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皆倾诉悲苦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如鸿雁哀鸣之声不绝。后来以“鸿雁在野”“哀鸿遍野”喻指百姓流离失所</a:t>
                      </a:r>
                      <a:endParaRPr lang="zh-CN" altLang="en-US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617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吴钩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泛指宝刀、利剑。辛弃疾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水龙吟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登建康赏心亭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落日楼头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断鸿声里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江南游子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把吴钩看了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栏杆拍遍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无人会、登临意。”通过看吴钩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拍栏杆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表达了词人意欲报效祖国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建功立业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而又报国无门的失意情怀</a:t>
                      </a:r>
                      <a:endParaRPr lang="zh-CN" altLang="en-US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617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折桂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just" fontAlgn="auto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“折桂”比喻科举及第。典出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晋书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郤诜传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武帝于东堂会送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问诜曰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：‘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卿自以为何如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？’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诜对曰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：‘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臣举贤良对策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为天下第一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犹桂林之一枝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昆山之片玉。’”温庭筠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《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春日将欲东归寄新及第苗绅先辈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》：“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犹喜故人先折桂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自怜羁客尚飘蓬。”</a:t>
                      </a:r>
                      <a:endParaRPr lang="zh-CN" altLang="en-US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对点小练</a:t>
            </a:r>
            <a:r>
              <a:rPr lang="en-US" altLang="zh-CN"/>
              <a:t>8</a:t>
            </a:r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636905"/>
            <a:ext cx="8710295" cy="351536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古代诗歌的常用技巧。“比”就是比喻，是对人或物加以形象的比喻，使其特征更加鲜明突出。“兴”就是起兴，即借助其他事物作为诗歌发端，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以引起所要歌咏的内容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“比”与“兴”常常连用。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745" y="4766310"/>
            <a:ext cx="8197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完成对点小练</a:t>
            </a:r>
            <a:r>
              <a:rPr lang="en-US" altLang="zh-CN" sz="3600" b="1"/>
              <a:t>9</a:t>
            </a:r>
            <a:endParaRPr lang="en-US" altLang="zh-CN" sz="3600" b="1"/>
          </a:p>
        </p:txBody>
      </p:sp>
      <p:pic>
        <p:nvPicPr>
          <p:cNvPr id="4" name="图片 3" descr="838ba61ea8d3fd1f2885d445374e251f94ca5fc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5910" y="2531110"/>
            <a:ext cx="3006090" cy="4254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	</a:t>
            </a:r>
            <a:r>
              <a:t>补充知识：</a:t>
            </a: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53365" y="415925"/>
            <a:ext cx="11295380" cy="555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sz="4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借古讽今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 这是咏史诗中常见的表现手法，借历史上的事件来讽喻当朝。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例如：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夏日绝句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李清照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生当作人杰， 死亦为鬼雄。 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至今思项羽， 不肯过江东 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这首诗实际上是李清照巧借项羽垓下战败、乌江自刎的历史故事，赞颂他那生为人杰、死为鬼雄的豪侠气概，用他“无颜见江东父老”而不肯过江东来辛辣地嘲讽畏惧、怯弱、苟安江南的南宋投降派。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1120" y="262890"/>
            <a:ext cx="12120880" cy="6526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联想和想象</a:t>
            </a:r>
            <a:endParaRPr lang="zh-CN" altLang="en-US" sz="4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联想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：由于某人或某种事物而想起其他相关的人或事物；由某一概念而引起其他相关的概念。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想象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：它是一种特殊的思维形式。是人在头脑里对已储存的表象进行加工改造形成新形象的心理过程。它能突破时间和空间的束缚。想象能起到对机体的调节作用，还能起到预见未来的作用。由一事物想起与之有关的事物的思想活动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判断这种技巧，不宜把二者分开。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多为浪漫主义诗人所采用。如李白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梦游天姥吟留别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以飞越的神思结构全诗，诗人的想象犹如天马行空，所描绘的梦境、仙境，正是他所向往追求的光明美好的理想世界。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“小时不识月，呼着白玉盘”“我寄愁心与明月，随君直到夜郞西”“我歌月徘徊，我舞影凌乱”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都是奇思遐想与自然天真相结合的神来之笔。</a:t>
            </a:r>
            <a:b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4045" y="252730"/>
            <a:ext cx="1125410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对写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不直接由自身说起，不是从眼前写起，而是换个角度，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从对面入笔、从对方写起的艺术手法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。对写也叫曲笔。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 对写都是虚笔呈现，是主客换位、背面敷粉的一种特殊表现形式，特殊就特殊在它反宾为主，从对方落笔，设身处地地描绘对方的情景，使自己的情感表达更为深婉。更加显得情深意厚，并给人以无限的回味和遐想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1570" y="4636770"/>
            <a:ext cx="6685280" cy="18637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邯郸冬至夜思家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白居易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邯郸驿里逢冬至，抱膝灯前影伴身。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想得家中夜深坐，还应说着远行人。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矩形 6146"/>
          <p:cNvSpPr/>
          <p:nvPr/>
        </p:nvSpPr>
        <p:spPr>
          <a:xfrm>
            <a:off x="1919288" y="1189831"/>
            <a:ext cx="8063865" cy="5692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en-US" altLang="zh-CN" sz="2800" b="1"/>
              <a:t>1</a:t>
            </a:r>
            <a:r>
              <a:rPr lang="zh-CN" altLang="en-US" sz="2800" b="1"/>
              <a:t>、东边日出西边雨，道是无晴却有晴”（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2</a:t>
            </a:r>
            <a:r>
              <a:rPr lang="zh-CN" altLang="en-US" sz="2800" b="1"/>
              <a:t>、主人下马客在船                              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3</a:t>
            </a:r>
            <a:r>
              <a:rPr lang="zh-CN" altLang="en-US" sz="2800" b="1"/>
              <a:t>、自在飞花轻似梦，无边丝雨细如愁（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4</a:t>
            </a:r>
            <a:r>
              <a:rPr lang="zh-CN" altLang="en-US" sz="2800" b="1"/>
              <a:t>、飞流直下三千尺，疑是银河落九天。（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5</a:t>
            </a:r>
            <a:r>
              <a:rPr lang="zh-CN" altLang="en-US" sz="2800" b="1"/>
              <a:t>、春蚕到死丝方尽，蜡炬成灰泪始干” 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6</a:t>
            </a:r>
            <a:r>
              <a:rPr lang="zh-CN" altLang="en-US" sz="2800" b="1"/>
              <a:t>、蜡烛有心还惜别，替人垂泪到天明。（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7</a:t>
            </a:r>
            <a:r>
              <a:rPr lang="zh-CN" altLang="en-US" sz="2800" b="1"/>
              <a:t>、战士军前半死生，美人帐下犹歌舞。（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8</a:t>
            </a:r>
            <a:r>
              <a:rPr lang="zh-CN" altLang="en-US" sz="2800" b="1"/>
              <a:t>、无边落木萧萧下，不尽长江滚滚来。（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9</a:t>
            </a:r>
            <a:r>
              <a:rPr lang="zh-CN" altLang="en-US" sz="2800" b="1"/>
              <a:t>、江东弟子今虽在，肯为君王卷土来？ 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10</a:t>
            </a:r>
            <a:r>
              <a:rPr lang="zh-CN" altLang="en-US" sz="2800" b="1"/>
              <a:t>、唯有南风旧相识，偷开门户又翻书。（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11</a:t>
            </a:r>
            <a:r>
              <a:rPr lang="zh-CN" altLang="en-US" sz="2800" b="1"/>
              <a:t>、晓来谁染霜林醉？总是离人泪。（       ）</a:t>
            </a:r>
            <a:endParaRPr lang="zh-CN" altLang="en-US" sz="2800" b="1"/>
          </a:p>
          <a:p>
            <a:pPr eaLnBrk="0" hangingPunct="0"/>
            <a:r>
              <a:rPr lang="en-US" altLang="zh-CN" sz="2800" b="1"/>
              <a:t>12</a:t>
            </a:r>
            <a:r>
              <a:rPr lang="zh-CN" altLang="en-US" sz="2800" b="1"/>
              <a:t>、知否，知否？应是绿肥红瘦（        ）</a:t>
            </a:r>
            <a:endParaRPr lang="zh-CN" altLang="en-US" sz="2800" b="1"/>
          </a:p>
          <a:p>
            <a:pPr eaLnBrk="0" hangingPunct="0"/>
            <a:endParaRPr lang="zh-CN" altLang="en-US" sz="2800" b="1"/>
          </a:p>
        </p:txBody>
      </p:sp>
      <p:sp>
        <p:nvSpPr>
          <p:cNvPr id="6148" name="矩形 6147"/>
          <p:cNvSpPr/>
          <p:nvPr/>
        </p:nvSpPr>
        <p:spPr>
          <a:xfrm>
            <a:off x="4943475" y="0"/>
            <a:ext cx="42481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</a:rPr>
              <a:t>课前小练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8328025" y="1268413"/>
            <a:ext cx="1368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双关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8256588" y="1700213"/>
            <a:ext cx="1800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互文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8256588" y="2133600"/>
            <a:ext cx="1368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比喻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8616950" y="2492375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夸张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8472488" y="2924175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双关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4" name="矩形 6153"/>
          <p:cNvSpPr/>
          <p:nvPr/>
        </p:nvSpPr>
        <p:spPr>
          <a:xfrm>
            <a:off x="8472488" y="3357563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拟人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8616950" y="3860800"/>
            <a:ext cx="14398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对比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6" name="矩形 6155"/>
          <p:cNvSpPr/>
          <p:nvPr/>
        </p:nvSpPr>
        <p:spPr>
          <a:xfrm>
            <a:off x="8543925" y="4221163"/>
            <a:ext cx="14398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对偶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7" name="矩形 6156"/>
          <p:cNvSpPr/>
          <p:nvPr/>
        </p:nvSpPr>
        <p:spPr>
          <a:xfrm>
            <a:off x="8616950" y="4581525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反问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8" name="矩形 6157"/>
          <p:cNvSpPr/>
          <p:nvPr/>
        </p:nvSpPr>
        <p:spPr>
          <a:xfrm>
            <a:off x="8759825" y="5157788"/>
            <a:ext cx="1368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拟人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59" name="矩形 6158"/>
          <p:cNvSpPr/>
          <p:nvPr/>
        </p:nvSpPr>
        <p:spPr>
          <a:xfrm>
            <a:off x="8112125" y="5516563"/>
            <a:ext cx="1944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设问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60" name="矩形 6159"/>
          <p:cNvSpPr/>
          <p:nvPr/>
        </p:nvSpPr>
        <p:spPr>
          <a:xfrm>
            <a:off x="7319963" y="6025357"/>
            <a:ext cx="2736850" cy="368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66"/>
                </a:solidFill>
              </a:rPr>
              <a:t>借代设问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161" name="矩形 6160"/>
          <p:cNvSpPr/>
          <p:nvPr/>
        </p:nvSpPr>
        <p:spPr>
          <a:xfrm>
            <a:off x="1992313" y="765175"/>
            <a:ext cx="59039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指出下列诗句使用的修辞手法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7" grpId="0"/>
      <p:bldP spid="615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" y="205105"/>
            <a:ext cx="11289665" cy="613600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阅读下面这首诗，然后回答问题。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九月九日忆山东兄弟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王　维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独在异乡为异客，每逢佳节倍思亲。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遥知兄弟登高处，遍插茱萸少一人。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分析诗中对写手法的运用。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答：</a:t>
            </a:r>
            <a:r>
              <a:rPr lang="zh-CN" altLang="en-US" sz="2800" b="1">
                <a:latin typeface="Calibri"/>
                <a:ea typeface="楷体" panose="02010609060101010101" charset="-122"/>
                <a:sym typeface="+mn-ea"/>
              </a:rPr>
              <a:t>①诗歌的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后两句是“对写”。</a:t>
            </a:r>
            <a:r>
              <a:rPr lang="zh-CN" altLang="en-US" sz="2800" b="1">
                <a:latin typeface="Calibri"/>
                <a:ea typeface="楷体" panose="02010609060101010101" charset="-122"/>
                <a:sym typeface="+mn-ea"/>
              </a:rPr>
              <a:t>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诗人遥想远在故乡的兄弟们登高时身上都佩上了茱萸，却突然发现少了一位兄弟——自己不在内，好像遗憾的不是自己未能和他们共度佳节，反倒是兄弟们深感怅然；似乎自己独在异乡的处境并不值得诉说，反倒是兄弟们的缺憾更需体贴。</a:t>
            </a:r>
            <a:r>
              <a:rPr lang="zh-CN" altLang="en-US" sz="2800" b="1">
                <a:latin typeface="Calibri"/>
                <a:ea typeface="楷体" panose="02010609060101010101" charset="-122"/>
                <a:sym typeface="+mn-ea"/>
              </a:rPr>
              <a:t>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诗歌因此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烘托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出的对家乡亲人的思念之情，更浓郁，更曲折有致，思家的情感表现更加细腻动人，更耐人寻味。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46082" name="Text Box 2"/>
          <p:cNvSpPr/>
          <p:nvPr>
            <p:custDataLst>
              <p:tags r:id="rId6"/>
            </p:custDataLst>
          </p:nvPr>
        </p:nvSpPr>
        <p:spPr>
          <a:xfrm>
            <a:off x="291465" y="135890"/>
            <a:ext cx="11549380" cy="206121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20000"/>
              </a:spcBef>
              <a:buClr>
                <a:srgbClr val="000000"/>
              </a:buClr>
              <a:buSzPct val="115000"/>
              <a:buFontTx/>
              <a:buChar char="•"/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虚实结合：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是指虚与实二者之间互相联系，互相渗透与互相转化，以达到虚中有实，实中有虚的境界，从而大大丰富诗中的意象，开拓诗中的意境，为读者提供广阔的审美空间，充实人们的审美趣味；或者相辅相成形成渲染烘托，或者相反相成形成强烈的对比，从而突出中心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46083" name="Text Box 3"/>
          <p:cNvSpPr/>
          <p:nvPr>
            <p:custDataLst>
              <p:tags r:id="rId7"/>
            </p:custDataLst>
          </p:nvPr>
        </p:nvSpPr>
        <p:spPr>
          <a:xfrm>
            <a:off x="93345" y="2493645"/>
            <a:ext cx="11653520" cy="406146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4400" b="1" u="sng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虚：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是指直觉中看不见摸不着，却又能从字里行间体味出那些虚象和空灵的境界。</a:t>
            </a:r>
            <a:endParaRPr lang="zh-CN" altLang="en-US" sz="4400" b="1" u="sng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、神仙鬼怪世界和梦境。借助虚无的境界来反衬现实。叫以虚象显实境。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zh-CN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、已逝之景之境。这类虚景是作者曾经经历过或历史上曾经发生过的景象，但是现时却不在眼前。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+mn-ea"/>
            </a:endParaRPr>
          </a:p>
          <a:p>
            <a:pPr defTabSz="914400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+mn-ea"/>
              </a:rPr>
              <a:t>、设想的未来之境。这类虚境是还没有发生的，它表现的情将一直延伸到未来而不断绝。故写愁，将倍增其愁；写乐将倍增其乐。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标题 2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r>
              <a:rPr lang="zh-CN" altLang="en-US"/>
              <a:t>完成对点小练</a:t>
            </a:r>
            <a:r>
              <a:rPr lang="en-US" altLang="zh-CN"/>
              <a:t>10</a:t>
            </a:r>
            <a:endParaRPr lang="en-US" altLang="zh-CN"/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3847584" y="2486990"/>
            <a:ext cx="1289037" cy="1330823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 algn="ctr"/>
            <a:r>
              <a:rPr lang="en-US" altLang="zh-CN" sz="8000">
                <a:solidFill>
                  <a:schemeClr val="accent6"/>
                </a:solidFill>
              </a:rPr>
              <a:t>1</a:t>
            </a:r>
            <a:endParaRPr lang="en-US" altLang="zh-CN" sz="8000">
              <a:solidFill>
                <a:schemeClr val="accent6"/>
              </a:solidFill>
            </a:endParaRPr>
          </a:p>
        </p:txBody>
      </p:sp>
      <p:pic>
        <p:nvPicPr>
          <p:cNvPr id="2" name="图片 1" descr="32313537303436373b32313537303435303bdfdad1c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34790" y="2694940"/>
            <a:ext cx="914400" cy="914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074420" y="1341120"/>
            <a:ext cx="1004316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5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抑扬结合</a:t>
            </a:r>
            <a:endParaRPr lang="zh-CN" altLang="en-US" sz="5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>
                <a:sym typeface="+mn-ea"/>
              </a:rPr>
              <a:t>       </a:t>
            </a:r>
            <a:r>
              <a:rPr lang="zh-CN" altLang="en-US" sz="3600">
                <a:sym typeface="+mn-ea"/>
              </a:rPr>
              <a:t>  </a:t>
            </a:r>
            <a:endParaRPr lang="zh-CN" altLang="en-US" sz="3600">
              <a:sym typeface="+mn-ea"/>
            </a:endParaRPr>
          </a:p>
          <a:p>
            <a:pPr>
              <a:buNone/>
            </a:pPr>
            <a:r>
              <a:rPr lang="zh-CN" altLang="en-US" sz="3600">
                <a:sym typeface="+mn-ea"/>
              </a:rPr>
              <a:t> </a:t>
            </a:r>
            <a:r>
              <a:rPr lang="en-US" altLang="zh-CN" sz="3600">
                <a:sym typeface="+mn-ea"/>
              </a:rPr>
              <a:t>      </a:t>
            </a:r>
            <a:r>
              <a:rPr lang="zh-CN" altLang="en-US" sz="3600" b="1">
                <a:ea typeface="华文行楷" pitchFamily="2" charset="-122"/>
                <a:sym typeface="+mn-ea"/>
              </a:rPr>
              <a:t>把要贬抑否定的方面和要肯定的方面同时说出来，只突出强调其中的一个方面，以达到抑此扬彼的目的。抑扬按形式可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  <a:sym typeface="+mn-ea"/>
              </a:rPr>
              <a:t>分欲扬先抑，欲抑先扬</a:t>
            </a:r>
            <a:r>
              <a:rPr lang="zh-CN" altLang="en-US" sz="3600" b="1">
                <a:ea typeface="华文行楷" pitchFamily="2" charset="-122"/>
                <a:sym typeface="+mn-ea"/>
              </a:rPr>
              <a:t>两种。</a:t>
            </a:r>
            <a:endParaRPr lang="zh-CN" altLang="en-US" sz="3600" b="1">
              <a:ea typeface="华文行楷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53250" name="Text Box 2"/>
          <p:cNvSpPr/>
          <p:nvPr>
            <p:custDataLst>
              <p:tags r:id="rId6"/>
            </p:custDataLst>
          </p:nvPr>
        </p:nvSpPr>
        <p:spPr>
          <a:xfrm>
            <a:off x="1484630" y="2262505"/>
            <a:ext cx="880237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在一些山水诗中，往往有静景，如山、月等；动景，如水流、风摇等等。据侧重点的不同，作者有时侧重写动、静景或动静景结合相互映衬。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53251" name="Text Box 4"/>
          <p:cNvSpPr/>
          <p:nvPr/>
        </p:nvSpPr>
        <p:spPr>
          <a:xfrm>
            <a:off x="923925" y="988060"/>
            <a:ext cx="3582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cs typeface="隶书" charset="0"/>
                <a:sym typeface="Wingdings" panose="05000000000000000000" pitchFamily="2" charset="2"/>
              </a:rPr>
              <a:t>动静结合</a:t>
            </a:r>
            <a:r>
              <a:rPr lang="zh-CN" altLang="en-US" sz="44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cs typeface="隶书" charset="0"/>
                <a:sym typeface="Wingdings" panose="05000000000000000000" pitchFamily="2" charset="2"/>
              </a:rPr>
              <a:t> </a:t>
            </a:r>
            <a:endParaRPr lang="zh-CN" altLang="en-US" sz="4400">
              <a:solidFill>
                <a:schemeClr val="accent1">
                  <a:lumMod val="2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汉仪粗圆 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2740" y="185420"/>
            <a:ext cx="111506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借景抒情：（景生情，情生景）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指作者带着强烈的主观感情去描写客观景物，把自身所要抒发的感情、表达的自己的心情寄寓在此景中，通过描写此景予以抒发，这种抒情方式叫借景抒情。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330" y="2769870"/>
            <a:ext cx="6149340" cy="38080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标题 2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鉴赏诗歌的表达方式</a:t>
            </a:r>
            <a:endParaRPr lang="zh-CN" altLang="en-US"/>
          </a:p>
        </p:txBody>
      </p:sp>
      <p:pic>
        <p:nvPicPr>
          <p:cNvPr id="2" name="图片 1" descr="f911415db14b89bf434e7140b44b5b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858895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3700" y="457200"/>
            <a:ext cx="6649085" cy="1600200"/>
          </a:xfrm>
        </p:spPr>
        <p:txBody>
          <a:bodyPr>
            <a:no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诗歌表达方式</a:t>
            </a:r>
            <a:endParaRPr lang="zh-CN" altLang="en-US" sz="5400" b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393700" y="1833880"/>
            <a:ext cx="6290310" cy="4568190"/>
          </a:xfrm>
        </p:spPr>
        <p:txBody>
          <a:bodyPr>
            <a:noAutofit/>
          </a:bodyPr>
          <a:lstStyle/>
          <a:p>
            <a:r>
              <a:rPr lang="zh-CN" altLang="zh-CN" sz="3600" b="1" kern="0"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表达方式主要有</a:t>
            </a:r>
            <a:r>
              <a:rPr lang="zh-CN" altLang="zh-CN" sz="3600" b="1" kern="0">
                <a:solidFill>
                  <a:srgbClr val="C00000"/>
                </a:solidFill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记叙、描写、议论、抒情和说明</a:t>
            </a:r>
            <a:r>
              <a:rPr lang="zh-CN" altLang="zh-CN" sz="3600" b="1" kern="0"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，其中在诗歌创作中用到的主要是记叙、描写、议论、抒情，</a:t>
            </a:r>
            <a:r>
              <a:rPr lang="zh-CN" altLang="zh-CN" sz="3600" b="1" kern="0">
                <a:solidFill>
                  <a:srgbClr val="C00000"/>
                </a:solidFill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尤其是描写和抒情</a:t>
            </a:r>
            <a:r>
              <a:rPr lang="zh-CN" altLang="zh-CN" sz="3600" b="1" kern="0"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，用得最为普遍。</a:t>
            </a:r>
            <a:r>
              <a:rPr lang="zh-CN" altLang="zh-CN" sz="3600" b="1" kern="0">
                <a:solidFill>
                  <a:srgbClr val="7030A0"/>
                </a:solidFill>
                <a:latin typeface="Times New Roman" panose="02020603050405020304" charset="0"/>
                <a:ea typeface="Times New Roman" panose="02020603050405020304" charset="0"/>
                <a:cs typeface="+mn-ea"/>
                <a:sym typeface="+mn-ea"/>
              </a:rPr>
              <a:t>这两种表达方式与表现手法有交叉、重合之处。</a:t>
            </a:r>
            <a:endParaRPr kumimoji="0" lang="zh-CN" altLang="zh-CN" sz="3600" b="1" i="0" u="none" strike="noStrike" kern="0" cap="none" spc="0" normalizeH="0" baseline="0" noProof="1">
              <a:solidFill>
                <a:srgbClr val="7030A0"/>
              </a:solidFill>
              <a:latin typeface="宋体" panose="02010600030101010101" pitchFamily="2" charset="-122"/>
              <a:ea typeface="Courier New" panose="02070309020205020404" pitchFamily="49" charset="0"/>
              <a:cs typeface="+mn-ea"/>
            </a:endParaRPr>
          </a:p>
          <a:p>
            <a:endParaRPr kumimoji="0" lang="zh-CN" altLang="zh-CN" sz="3600" b="1" i="0" u="none" strike="noStrike" kern="0" cap="none" spc="0" normalizeH="0" baseline="0" noProof="1">
              <a:solidFill>
                <a:srgbClr val="7030A0"/>
              </a:solidFill>
              <a:latin typeface="宋体" panose="02010600030101010101" pitchFamily="2" charset="-122"/>
              <a:ea typeface="Courier New" panose="02070309020205020404" pitchFamily="49" charset="0"/>
              <a:cs typeface="+mn-ea"/>
            </a:endParaRPr>
          </a:p>
        </p:txBody>
      </p:sp>
      <p:pic>
        <p:nvPicPr>
          <p:cNvPr id="6" name="图片占位符 5" descr="b58f8c5494eef01fff8ae483e7fe9925bd317dde"/>
          <p:cNvPicPr>
            <a:picLocks noChangeAspect="1"/>
          </p:cNvPicPr>
          <p:nvPr>
            <p:ph type="pic" idx="1"/>
          </p:nvPr>
        </p:nvPicPr>
        <p:blipFill>
          <a:blip r:embed="rId5"/>
          <a:stretch>
            <a:fillRect/>
          </a:stretch>
        </p:blipFill>
        <p:spPr>
          <a:xfrm>
            <a:off x="7152005" y="0"/>
            <a:ext cx="5039995" cy="6858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93700" y="252095"/>
            <a:ext cx="10774680" cy="1450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612140" eaLnBrk="0" latinLnBrk="1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3600" b="1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1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抒情</a:t>
            </a:r>
            <a:endParaRPr lang="zh-CN" altLang="en-US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612140" eaLnBrk="0" latinLnBrk="1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抒情即在作品中抒发主观感受，表露自我情感。</a:t>
            </a:r>
            <a:endParaRPr lang="zh-CN" altLang="en-US" sz="32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76436" y="1976120"/>
            <a:ext cx="8503586" cy="3707363"/>
            <a:chOff x="6865" y="8064"/>
            <a:chExt cx="9461" cy="1880"/>
          </a:xfrm>
        </p:grpSpPr>
        <p:sp>
          <p:nvSpPr>
            <p:cNvPr id="9" name="文本框 8"/>
            <p:cNvSpPr txBox="1"/>
            <p:nvPr/>
          </p:nvSpPr>
          <p:spPr>
            <a:xfrm>
              <a:off x="6865" y="8680"/>
              <a:ext cx="1168" cy="2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b="1" kern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抒情</a:t>
              </a:r>
              <a:endParaRPr lang="zh-CN" altLang="en-US" sz="3200" b="1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9" y="8064"/>
              <a:ext cx="2440" cy="2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kern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直接抒情</a:t>
              </a:r>
              <a:endParaRPr lang="zh-CN" altLang="en-US" sz="28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39" y="8960"/>
              <a:ext cx="2110" cy="2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kern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间接抒情</a:t>
              </a:r>
              <a:endParaRPr lang="zh-CN" altLang="en-US" sz="28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8172" y="8350"/>
              <a:ext cx="133" cy="95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315" y="8438"/>
              <a:ext cx="6011" cy="1506"/>
              <a:chOff x="10490" y="7454"/>
              <a:chExt cx="6011" cy="150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0623" y="7454"/>
                <a:ext cx="5878" cy="1506"/>
                <a:chOff x="10059" y="7484"/>
                <a:chExt cx="5878" cy="1506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10067" y="7484"/>
                  <a:ext cx="5870" cy="265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l"/>
                  <a:r>
                    <a:rPr lang="zh-CN" altLang="en-US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借景抒情（触景生情、寓情于景）</a:t>
                  </a:r>
                  <a:endParaRPr lang="zh-CN" altLang="en-US" sz="2800" kern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10132" y="8221"/>
                  <a:ext cx="4406" cy="265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r>
                    <a:rPr lang="zh-CN" altLang="en-US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借典抒情</a:t>
                  </a:r>
                  <a:r>
                    <a:rPr lang="en-US" altLang="zh-CN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(</a:t>
                  </a:r>
                  <a:r>
                    <a:rPr lang="zh-CN" altLang="en-US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借古讽今</a:t>
                  </a:r>
                  <a:r>
                    <a:rPr lang="en-US" altLang="zh-CN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)</a:t>
                  </a:r>
                  <a:endParaRPr lang="en-US" altLang="zh-CN" sz="2800" kern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0059" y="8725"/>
                  <a:ext cx="2765" cy="265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r>
                    <a:rPr lang="zh-CN" altLang="en-US" sz="2800" kern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托物言志</a:t>
                  </a:r>
                  <a:endParaRPr lang="zh-CN" altLang="en-US" sz="2800" kern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endParaRPr>
                </a:p>
              </p:txBody>
            </p:sp>
          </p:grpSp>
          <p:sp>
            <p:nvSpPr>
              <p:cNvPr id="16" name="左大括号 15"/>
              <p:cNvSpPr/>
              <p:nvPr/>
            </p:nvSpPr>
            <p:spPr>
              <a:xfrm>
                <a:off x="10490" y="7688"/>
                <a:ext cx="133" cy="1272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4" name="文本框 163843"/>
          <p:cNvSpPr txBox="1"/>
          <p:nvPr/>
        </p:nvSpPr>
        <p:spPr>
          <a:xfrm>
            <a:off x="576898" y="335280"/>
            <a:ext cx="69119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华文隶书" pitchFamily="2" charset="-122"/>
              </a:rPr>
              <a:t>一、抒情方式</a:t>
            </a:r>
            <a:endParaRPr lang="zh-CN" altLang="en-US" sz="440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63845" name="文本框 163844"/>
          <p:cNvSpPr txBox="1"/>
          <p:nvPr/>
        </p:nvSpPr>
        <p:spPr>
          <a:xfrm>
            <a:off x="997585" y="1304925"/>
            <a:ext cx="1094613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</a:rPr>
              <a:t>1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</a:rPr>
              <a:t>、直接抒情：</a:t>
            </a:r>
            <a:r>
              <a:rPr lang="zh-CN" altLang="en-US" sz="3200" b="1">
                <a:latin typeface="Arial" panose="020b0604020202020204" pitchFamily="34" charset="0"/>
              </a:rPr>
              <a:t>在诗句中直接表达出诗人的感情（</a:t>
            </a:r>
            <a:r>
              <a:rPr lang="zh-CN" altLang="zh-CN" sz="3200" b="1" spc="13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包括豪情壮志、愤世嫉俗、悲思愁绪、欢快喜悦、表达对事理的见解和看等</a:t>
            </a:r>
            <a:r>
              <a:rPr lang="zh-CN" altLang="en-US" sz="3200" b="1">
                <a:latin typeface="Arial" panose="020b0604020202020204" pitchFamily="34" charset="0"/>
              </a:rPr>
              <a:t>）的就是直接抒情，也叫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直抒胸臆</a:t>
            </a:r>
            <a:r>
              <a:rPr lang="zh-CN" altLang="en-US" sz="3200" b="1">
                <a:latin typeface="Arial" panose="020b0604020202020204" pitchFamily="34" charset="0"/>
              </a:rPr>
              <a:t>。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63846" name="文本框 163845"/>
          <p:cNvSpPr txBox="1"/>
          <p:nvPr/>
        </p:nvSpPr>
        <p:spPr>
          <a:xfrm>
            <a:off x="807720" y="3143885"/>
            <a:ext cx="1084834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例句：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    </a:t>
            </a:r>
            <a:br>
              <a:rPr lang="zh-CN" altLang="en-US" sz="32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、前不见古人，后不见来者。念天地之悠悠，独怆然而涕下。《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登幽州台歌》陈子昂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、安能摧眉折腰事权贵，使我不得开心颜！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李白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梦游天姥吟留别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br>
              <a:rPr lang="zh-CN" altLang="en-US">
                <a:latin typeface="Arial" panose="020b0604020202020204" pitchFamily="34" charset="0"/>
              </a:rPr>
            </a:b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25602" name="Rectangle 2"/>
          <p:cNvSpPr/>
          <p:nvPr/>
        </p:nvSpPr>
        <p:spPr>
          <a:xfrm>
            <a:off x="1847850" y="-2540"/>
            <a:ext cx="490156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4000" b="1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隶书" charset="0"/>
              </a:rPr>
              <a:t>古代诗歌的修辞方法 </a:t>
            </a:r>
            <a:endParaRPr lang="zh-CN" altLang="en-US" sz="4000" b="1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隶书" charset="0"/>
            </a:endParaRPr>
          </a:p>
        </p:txBody>
      </p:sp>
      <p:sp>
        <p:nvSpPr>
          <p:cNvPr id="25603" name="Rectangle 3"/>
          <p:cNvSpPr/>
          <p:nvPr>
            <p:custDataLst>
              <p:tags r:id="rId6"/>
            </p:custDataLst>
          </p:nvPr>
        </p:nvSpPr>
        <p:spPr>
          <a:xfrm>
            <a:off x="2565400" y="682149"/>
            <a:ext cx="6986588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Wingdings" panose="05000000000000000000" pitchFamily="2" charset="2"/>
              </a:rPr>
              <a:t>兰溪棹歌（戴叔伦）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Wingdings" panose="05000000000000000000" pitchFamily="2" charset="2"/>
              </a:rPr>
              <a:t>凉月如眉挂柳湾，越中山色镜中看。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sym typeface="Wingdings" panose="05000000000000000000" pitchFamily="2" charset="2"/>
              </a:rPr>
              <a:t>兰溪三日桃花雨，半夜鲤鱼来上滩。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sym typeface="Wingdings" panose="05000000000000000000" pitchFamily="2" charset="2"/>
            </a:endParaRPr>
          </a:p>
        </p:txBody>
      </p:sp>
      <p:sp>
        <p:nvSpPr>
          <p:cNvPr id="25604" name="Rectangle 4"/>
          <p:cNvSpPr/>
          <p:nvPr>
            <p:custDataLst>
              <p:tags r:id="rId7"/>
            </p:custDataLst>
          </p:nvPr>
        </p:nvSpPr>
        <p:spPr>
          <a:xfrm>
            <a:off x="1847850" y="2050574"/>
            <a:ext cx="84963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分析：首句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以眉喻月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，绘出了月亮的形状并体现出了它的清秀。第二句以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镜喻兰溪之水</a:t>
            </a: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，写出了兰溪水之清澈明静；亦反衬出月光的明洁。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5605" name="Rectangle 5"/>
          <p:cNvSpPr/>
          <p:nvPr>
            <p:custDataLst>
              <p:tags r:id="rId8"/>
            </p:custDataLst>
          </p:nvPr>
        </p:nvSpPr>
        <p:spPr>
          <a:xfrm>
            <a:off x="1847850" y="3787776"/>
            <a:ext cx="8424863" cy="2676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游子吟   孟郊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慈母手中线，游子身上衣。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临行密密缝，意恐迟迟归。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algn="ctr"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谁言寸草心，报得三春晖。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问题：“寸草心”、“三春晖”分别比喻什么？说明了什么？ </a:t>
            </a:r>
            <a:endParaRPr lang="zh-CN" altLang="en-US" sz="28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5606" name="Rectangle 6"/>
          <p:cNvSpPr/>
          <p:nvPr>
            <p:custDataLst>
              <p:tags r:id="rId9"/>
            </p:custDataLst>
          </p:nvPr>
        </p:nvSpPr>
        <p:spPr>
          <a:xfrm>
            <a:off x="2093278" y="3872072"/>
            <a:ext cx="8424862" cy="1568450"/>
          </a:xfrm>
          <a:prstGeom prst="rect">
            <a:avLst/>
          </a:prstGeom>
          <a:solidFill>
            <a:srgbClr val="CCFFFF"/>
          </a:solidFill>
          <a:ln w="76200" cap="flat" cmpd="dbl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</a:t>
            </a: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以小草比喻游子，以春天三月的阳光来比喻慈母的恩惠。说明慈母的厚爱，儿子是无以报答的。 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隶书" charset="0"/>
              <a:sym typeface="Wingdings" panose="05000000000000000000" pitchFamily="2" charset="2"/>
            </a:endParaRPr>
          </a:p>
        </p:txBody>
      </p:sp>
      <p:sp>
        <p:nvSpPr>
          <p:cNvPr id="25607" name="Rectangle 7"/>
          <p:cNvSpPr/>
          <p:nvPr>
            <p:custDataLst>
              <p:tags r:id="rId10"/>
            </p:custDataLst>
          </p:nvPr>
        </p:nvSpPr>
        <p:spPr>
          <a:xfrm>
            <a:off x="1846580" y="2050415"/>
            <a:ext cx="9028430" cy="1260475"/>
          </a:xfrm>
          <a:prstGeom prst="rect">
            <a:avLst/>
          </a:prstGeom>
          <a:solidFill>
            <a:srgbClr val="CCFFFF"/>
          </a:solidFill>
          <a:ln w="76200" cap="flat" cmpd="dbl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     </a:t>
            </a: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、</a:t>
            </a:r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隶书" charset="0"/>
                <a:sym typeface="Wingdings" panose="05000000000000000000" pitchFamily="2" charset="2"/>
              </a:rPr>
              <a:t>比喻：</a:t>
            </a:r>
            <a:r>
              <a:rPr lang="zh-CN" altLang="en-US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使诗歌所描绘的意象更加形象生动，贴切地体现出意象的情态特征</a:t>
            </a:r>
            <a:endParaRPr lang="zh-CN" altLang="en-US" sz="3200" b="1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隶书" charset="0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5" name="文本框 163844"/>
          <p:cNvSpPr txBox="1"/>
          <p:nvPr/>
        </p:nvSpPr>
        <p:spPr>
          <a:xfrm>
            <a:off x="308610" y="344170"/>
            <a:ext cx="1094613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</a:rPr>
              <a:t>2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</a:rPr>
              <a:t>、间接抒情：</a:t>
            </a:r>
            <a:r>
              <a:rPr sz="3200" b="1">
                <a:latin typeface="Times New Roman" panose="02020603050405020304" charset="0"/>
                <a:ea typeface="Times New Roman" panose="02020603050405020304" charset="0"/>
                <a:sym typeface="+mn-ea"/>
              </a:rPr>
              <a:t>作者对某种景象或某种客观事物有感触时，把自身所要抒发的感情、表达的思想寄寓在此景此物中，通过描写此景、此物予以抒发。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63846" name="文本框 163845"/>
          <p:cNvSpPr txBox="1"/>
          <p:nvPr/>
        </p:nvSpPr>
        <p:spPr>
          <a:xfrm>
            <a:off x="347345" y="2299335"/>
            <a:ext cx="114979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711200" algn="l" eaLnBrk="0" fontAlgn="auto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zh-CN" altLang="en-US" sz="2800" b="1" kern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以景写情（借景抒情、融情于景、情景交融）。</a:t>
            </a:r>
            <a:r>
              <a:rPr lang="zh-CN" altLang="en-US" sz="2800" b="1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诗人借助客观景物来抒发主观感情。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古诗词中，松、竹、菊、柳等都是诗人借以抒情的对象。或直接以景物描写代替情感抒发，或先写景后抒情。</a:t>
            </a:r>
            <a:endParaRPr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711200" algn="l" eaLnBrk="0" fontAlgn="auto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一般情况下，以乐景写乐情，以哀景写哀情。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 </a:t>
            </a:r>
            <a:endParaRPr lang="zh-CN" altLang="en-US" sz="2800" b="1" kern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3725" y="474345"/>
            <a:ext cx="1073277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711200" algn="just" eaLnBrk="0" fontAlgn="auto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借古伤怀（</a:t>
            </a:r>
            <a:r>
              <a:rPr lang="en-US" altLang="zh-CN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借古讽今</a:t>
            </a:r>
            <a:r>
              <a:rPr lang="zh-CN" altLang="en-US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诗人借助历史人物或事件影射、讽刺现实，抒发自己的思想情感。如</a:t>
            </a:r>
            <a:r>
              <a:rPr lang="zh-CN" altLang="en-US" sz="28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牧《泊秦淮》：“烟笼寒水月笼沙，夜泊秦淮近酒家。商女不知亡国恨，隔江犹唱后庭花。”杜牧处于晚唐时世飘摇之际，这首诗就讽刺了那些一味享乐而不管民族危亡的士大夫。整首诗写现实，但引历史，含有针砭现实之意。</a:t>
            </a:r>
            <a:endParaRPr lang="zh-CN" altLang="en-US" sz="2800" kern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711200" algn="just" eaLnBrk="0" fontAlgn="auto" latinLnBrk="1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③托物言志。</a:t>
            </a:r>
            <a:r>
              <a:rPr lang="zh-CN" alt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诗人不直接表露自己的思想、感情，而是把自己的某种理想、人格、观点寄托在描摹的事物上，咏物和咏怀合二为一。如</a:t>
            </a:r>
            <a:r>
              <a:rPr lang="zh-CN" altLang="en-US" sz="28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唐代名臣虞世南的《蝉》：“垂緌饮清露，流响出疏桐。居高声自远，非是藉秋风。”表现了自己的清高。</a:t>
            </a:r>
            <a:endParaRPr lang="zh-CN" altLang="en-US" sz="2800" kern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17200" y="108712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28" y="5770721"/>
            <a:ext cx="857250" cy="85248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2103" y="5879624"/>
            <a:ext cx="857250" cy="759143"/>
          </a:xfrm>
          <a:prstGeom prst="rect">
            <a:avLst/>
          </a:prstGeom>
        </p:spPr>
      </p:pic>
      <p:sp>
        <p:nvSpPr>
          <p:cNvPr id="3" name="Text Box 4"/>
          <p:cNvSpPr/>
          <p:nvPr>
            <p:custDataLst>
              <p:tags r:id="rId6"/>
            </p:custDataLst>
          </p:nvPr>
        </p:nvSpPr>
        <p:spPr>
          <a:xfrm>
            <a:off x="142240" y="307658"/>
            <a:ext cx="14398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dk1"/>
                </a:solidFill>
                <a:latin typeface="隶书" charset="0"/>
                <a:ea typeface="隶书" charset="0"/>
              </a:rPr>
              <a:t>比喻</a:t>
            </a:r>
            <a:endParaRPr lang="zh-CN" altLang="en-US" sz="4400" b="1">
              <a:solidFill>
                <a:schemeClr val="dk1"/>
              </a:solidFill>
              <a:latin typeface="隶书" charset="0"/>
              <a:ea typeface="隶书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2725" y="251460"/>
            <a:ext cx="894397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作用：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形象具体可感。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化平淡为生动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化抽象为具体，化无形为有形。</a:t>
            </a:r>
            <a:endParaRPr lang="zh-CN" altLang="en-US" sz="3200"/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充分表达作者的情感。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775" y="2246630"/>
            <a:ext cx="3117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举例：</a:t>
            </a:r>
            <a:endParaRPr lang="zh-CN" altLang="en-US" sz="4400"/>
          </a:p>
        </p:txBody>
      </p:sp>
      <p:sp>
        <p:nvSpPr>
          <p:cNvPr id="8" name="文本框 7"/>
          <p:cNvSpPr txBox="1"/>
          <p:nvPr/>
        </p:nvSpPr>
        <p:spPr>
          <a:xfrm>
            <a:off x="358775" y="2820035"/>
            <a:ext cx="105759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1、浮云游子意，落日故人情。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2、忽如一夜春风来，千树万树梨花开。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3、白雪纷纷何所似，撒盐空中差可拟，未若柳絮因风起。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4、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问君能有几多愁，恰似一江春水向东流。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5、岭上晴云披絮帽，树头初日挂铜钲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6、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天似穹庐， 笼盖四野。 天苍苍 ，野茫茫 ，风吹草低见牛羊。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7、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试问闲愁都几许，一川烟草，满城风絮，梅子黄时雨。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8、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大漠沙如雪，燕山月似钩。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9、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可怜九月初三夜，露似珍珠月似弓。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COMBINE_RELATE_SLIDE_ID" val="background20176421_1"/>
  <p:tag name="KSO_WM_TAG_VERSION" val="1.0"/>
  <p:tag name="KSO_WM_TEMPLATE_CATEGORY" val="custom"/>
  <p:tag name="KSO_WM_TEMPLATE_INDEX" val="20177098"/>
  <p:tag name="KSO_WM_TEMPLATE_JOB_ID" val="2"/>
  <p:tag name="KSO_WM_TEMPLATE_MASTER_TYPE" val="1"/>
  <p:tag name="KSO_WM_TEMPLATE_OUTLINE_ID" val="15"/>
  <p:tag name="KSO_WM_TEMPLATE_SCENE_ID" val="1"/>
  <p:tag name="KSO_WM_TEMPLATE_SUBCATEGORY" val="0"/>
  <p:tag name="KSO_WM_TEMPLATE_THUMBS_INDEX" val="1、6、11、12、17、18、23、24、30、31"/>
  <p:tag name="KSO_WM_TEMPLATE_TOPIC_DEFAULT" val="1"/>
  <p:tag name="KSO_WM_TEMPLATE_TOPIC_ID" val="2869567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606"/>
  <p:tag name="KSO_WM_UNIT_COMPATIBLE" val="0"/>
  <p:tag name="KSO_WM_UNIT_DIAGRAM_ISNUMVISUAL" val="0"/>
  <p:tag name="KSO_WM_UNIT_DIAGRAM_ISREFERUNIT" val="0"/>
  <p:tag name="KSO_WM_UNIT_HIGHLIGHT" val="0"/>
  <p:tag name="KSO_WM_UNIT_ID" val="custom2020360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国学文化"/>
  <p:tag name="KSO_WM_UNIT_TYPE" val="a"/>
  <p:tag name="KSO_WM_UNIT_VALUE" val="4"/>
</p:tagLst>
</file>

<file path=ppt/tags/tag114.xml><?xml version="1.0" encoding="utf-8"?>
<p:tagLst xmlns:p="http://schemas.openxmlformats.org/presentationml/2006/main">
  <p:tag name="KSO_WM_BEAUTIFY_FLAG" val="#wm#"/>
  <p:tag name="KSO_WM_SLIDE_ID" val="custom20203606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606"/>
  <p:tag name="KSO_WM_TEMPLATE_MASTER_THUMB_INDEX" val="12"/>
  <p:tag name="KSO_WM_TEMPLATE_MASTER_TYPE" val="1"/>
  <p:tag name="KSO_WM_TEMPLATE_SUBCATEGORY" val="17"/>
  <p:tag name="KSO_WM_TEMPLATE_THUMBS_INDEX" val="1、5、9、10、11、12、13、14、15、16、17"/>
</p:tagLst>
</file>

<file path=ppt/tags/tag1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bc33b16-9e18-476e-953c-6cd0c146e296}"/>
</p:tagLst>
</file>

<file path=ppt/tags/tag1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94c9485-2267-41e2-9b47-4ba1d1adec17}"/>
</p:tagLst>
</file>

<file path=ppt/tags/tag1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a10aba1-7993-4588-b18c-bb14301902c7}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e5ee037-b867-4b5d-9983-fa273ade5f1b}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2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404e121-9716-49d8-a5ba-73a0801b9aef}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13973c1-ba75-4f3d-bd3e-5cb3d3e5b29b}"/>
</p:tagLst>
</file>

<file path=ppt/tags/tag12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2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8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f1b2677-d9b1-4a6d-ac29-6e3631a06aaf}"/>
</p:tagLst>
</file>

<file path=ppt/tags/tag1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ac167a9-52e9-420d-8e10-ba1b2852e96a}"/>
</p:tagLst>
</file>

<file path=ppt/tags/tag129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3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5037fbb-e73b-4604-ae25-9b877036e3dd}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4ae142e-b1ea-44a2-bef1-41ef34016f14}"/>
</p:tagLst>
</file>

<file path=ppt/tags/tag139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061cc69-4168-44a2-8485-b7262b67ae98}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a8829e1-edf4-42be-ac3f-ad72dfcac1d9}"/>
</p:tagLst>
</file>

<file path=ppt/tags/tag14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9.xml><?xml version="1.0" encoding="utf-8"?>
<p:tagLst xmlns:p="http://schemas.openxmlformats.org/presentationml/2006/main">
  <p:tag name="KSO_WM_BEAUTIFY_FLAG" val="#wm#"/>
  <p:tag name="KSO_WM_COMBINE_RELATE_SLIDE_ID" val="background20176421_1"/>
  <p:tag name="KSO_WM_SLIDE_ID" val="custom2017709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0"/>
  <p:tag name="KSO_WM_TEMPLATE_INDEX" val="20177098"/>
  <p:tag name="KSO_WM_TEMPLATE_JOB_ID" val="2"/>
  <p:tag name="KSO_WM_TEMPLATE_MASTER_TYPE" val="1"/>
  <p:tag name="KSO_WM_TEMPLATE_OUTLINE_ID" val="15"/>
  <p:tag name="KSO_WM_TEMPLATE_SCENE_ID" val="1"/>
  <p:tag name="KSO_WM_TEMPLATE_SUBCATEGORY" val="0"/>
  <p:tag name="KSO_WM_TEMPLATE_THUMBS_INDEX" val="1、6、11、12、17、18、23、24、30、31"/>
  <p:tag name="KSO_WM_TEMPLATE_TOPIC_DEFAULT" val="1"/>
  <p:tag name="KSO_WM_TEMPLATE_TOPIC_ID" val="2869567"/>
  <p:tag name="KSO_WM_UNIT_SHOW_EDIT_AREA_INDICATION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046bbdc-7dd3-4986-ae8a-f6bd853d65eb}"/>
</p:tagLst>
</file>

<file path=ppt/tags/tag1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092de19-e887-4aba-a009-db15c6ec99d1}"/>
</p:tagLst>
</file>

<file path=ppt/tags/tag152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55.xml><?xml version="1.0" encoding="utf-8"?>
<p:tagLst xmlns:p="http://schemas.openxmlformats.org/presentationml/2006/main">
  <p:tag name="KSO_WM_UNIT_PLACING_PICTURE_USER_VIEWPORT" val="{&quot;height&quot;:10240,&quot;width&quot;:10240}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3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您的观看"/>
  <p:tag name="KSO_WM_UNIT_TYPE" val="a"/>
  <p:tag name="KSO_WM_UNIT_VALUE" val="20"/>
</p:tagLst>
</file>

<file path=ppt/tags/tag157.xml><?xml version="1.0" encoding="utf-8"?>
<p:tagLst xmlns:p="http://schemas.openxmlformats.org/presentationml/2006/main">
  <p:tag name="KSO_WM_BEAUTIFY_FLAG" val="#wm#"/>
  <p:tag name="KSO_WM_COMBINE_RELATE_SLIDE_ID" val="background20176421_11"/>
  <p:tag name="KSO_WM_SLIDE_ID" val="custom20177098_31"/>
  <p:tag name="KSO_WM_SLIDE_INDEX" val="31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1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b04aa8b-ac89-422e-b477-59252e81c23a}"/>
</p:tagLst>
</file>

<file path=ppt/tags/tag1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d82cff4-a696-4340-974f-cb00a8d1239d}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6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6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d2e18a8-6fd5-4702-b79a-1ba6dd5f784c}"/>
</p:tagLst>
</file>

<file path=ppt/tags/tag1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505d5d4-bc9d-406b-bddf-33ec9a215b18}"/>
</p:tagLst>
</file>

<file path=ppt/tags/tag166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68.xml><?xml version="1.0" encoding="utf-8"?>
<p:tagLst xmlns:p="http://schemas.openxmlformats.org/presentationml/2006/main">
  <p:tag name="KSO_WM_UNIT_PLACING_PICTURE_USER_VIEWPORT" val="{&quot;height&quot;:7200,&quot;width&quot;:12800}"/>
</p:tagLst>
</file>

<file path=ppt/tags/tag1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c948371-c712-48dd-9cde-2b85f2024916}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cbe22eb-3b7f-4f99-859a-06f8cf21f73c}"/>
</p:tagLst>
</file>

<file path=ppt/tags/tag17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"/>
  <p:tag name="KSO_WM_UNIT_TEXT_FILL_FORE_SCHEMECOLOR_INDEX_BRIGHTNESS" val="0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3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您的观看"/>
  <p:tag name="KSO_WM_UNIT_TYPE" val="a"/>
  <p:tag name="KSO_WM_UNIT_VALUE" val="20"/>
</p:tagLst>
</file>

<file path=ppt/tags/tag175.xml><?xml version="1.0" encoding="utf-8"?>
<p:tagLst xmlns:p="http://schemas.openxmlformats.org/presentationml/2006/main">
  <p:tag name="KSO_WM_BEAUTIFY_FLAG" val="#wm#"/>
  <p:tag name="KSO_WM_COMBINE_RELATE_SLIDE_ID" val="background20176421_11"/>
  <p:tag name="KSO_WM_SLIDE_ID" val="custom20177098_31"/>
  <p:tag name="KSO_WM_SLIDE_INDEX" val="31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8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8"/>
</p:tagLst>
</file>

<file path=ppt/tags/tag1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d12e510-b732-45cb-8f83-58d2292b3552}"/>
</p:tagLst>
</file>

<file path=ppt/tags/tag1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0b0e596-5d00-4b4a-ba37-0fda82b1635f}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d78f0e6-914d-48e7-a281-475d3f84ed33}"/>
</p:tagLst>
</file>

<file path=ppt/tags/tag1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69e5aba-e74b-4513-b9f5-4b88f864f896}"/>
</p:tagLst>
</file>

<file path=ppt/tags/tag18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d78f0e6-914d-48e7-a281-475d3f84ed33}"/>
</p:tagLst>
</file>

<file path=ppt/tags/tag1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69e5aba-e74b-4513-b9f5-4b88f864f896}"/>
</p:tagLst>
</file>

<file path=ppt/tags/tag189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d1170a6-fa4c-493d-8520-2fb47c9889de}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8da1223-6285-4a7f-93a5-0497d1b5fec8}"/>
</p:tagLst>
</file>

<file path=ppt/tags/tag19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b0574a1-9fb7-4a97-a4b6-73974f040a82}"/>
</p:tagLst>
</file>

<file path=ppt/tags/tag1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7117675-ce34-45c3-9737-f1303abb543d}"/>
</p:tagLst>
</file>

<file path=ppt/tags/tag19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04.xml><?xml version="1.0" encoding="utf-8"?>
<p:tagLst xmlns:p="http://schemas.openxmlformats.org/presentationml/2006/main">
  <p:tag name="KSO_WM_UNIT_TABLE_BEAUTIFY" val="smartTable{95daf8b1-88a5-46e5-8fa8-25137492cb59}"/>
  <p:tag name="TABLE_ENDDRAG_ORIGIN_RECT" val="961*462"/>
  <p:tag name="TABLE_ENDDRAG_RECT" val="1*76*961*462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06.xml><?xml version="1.0" encoding="utf-8"?>
<p:tagLst xmlns:p="http://schemas.openxmlformats.org/presentationml/2006/main">
  <p:tag name="KSO_WM_UNIT_TABLE_BEAUTIFY" val="smartTable{95daf8b1-88a5-46e5-8fa8-25137492cb59}"/>
  <p:tag name="TABLE_ENDDRAG_ORIGIN_RECT" val="961*538"/>
  <p:tag name="TABLE_ENDDRAG_RECT" val="1*0*961*538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08.xml><?xml version="1.0" encoding="utf-8"?>
<p:tagLst xmlns:p="http://schemas.openxmlformats.org/presentationml/2006/main">
  <p:tag name="KSO_WM_UNIT_TABLE_BEAUTIFY" val="smartTable{95daf8b1-88a5-46e5-8fa8-25137492cb59}"/>
  <p:tag name="TABLE_ENDDRAG_ORIGIN_RECT" val="958*537"/>
  <p:tag name="TABLE_ENDDRAG_RECT" val="-1*2*958*537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UNIT_TABLE_BEAUTIFY" val="smartTable{95daf8b1-88a5-46e5-8fa8-25137492cb59}"/>
  <p:tag name="TABLE_ENDDRAG_ORIGIN_RECT" val="959*537"/>
  <p:tag name="TABLE_ENDDRAG_RECT" val="1*2*959*537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12.xml><?xml version="1.0" encoding="utf-8"?>
<p:tagLst xmlns:p="http://schemas.openxmlformats.org/presentationml/2006/main">
  <p:tag name="KSO_WM_UNIT_TABLE_BEAUTIFY" val="smartTable{95daf8b1-88a5-46e5-8fa8-25137492cb59}"/>
  <p:tag name="TABLE_ENDDRAG_ORIGIN_RECT" val="956*540"/>
  <p:tag name="TABLE_ENDDRAG_RECT" val="3*0*956*540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14.xml><?xml version="1.0" encoding="utf-8"?>
<p:tagLst xmlns:p="http://schemas.openxmlformats.org/presentationml/2006/main">
  <p:tag name="KSO_WM_UNIT_TABLE_BEAUTIFY" val="smartTable{95daf8b1-88a5-46e5-8fa8-25137492cb59}"/>
  <p:tag name="TABLE_ENDDRAG_ORIGIN_RECT" val="957*536"/>
  <p:tag name="TABLE_ENDDRAG_RECT" val="0*2*957*536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16.xml><?xml version="1.0" encoding="utf-8"?>
<p:tagLst xmlns:p="http://schemas.openxmlformats.org/presentationml/2006/main">
  <p:tag name="KSO_WM_UNIT_PLACING_PICTURE_USER_VIEWPORT" val="{&quot;height&quot;:7600,&quot;width&quot;:5370}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3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您的观看"/>
  <p:tag name="KSO_WM_UNIT_TYPE" val="a"/>
  <p:tag name="KSO_WM_UNIT_VALUE" val="20"/>
</p:tagLst>
</file>

<file path=ppt/tags/tag219.xml><?xml version="1.0" encoding="utf-8"?>
<p:tagLst xmlns:p="http://schemas.openxmlformats.org/presentationml/2006/main">
  <p:tag name="KSO_WM_BEAUTIFY_FLAG" val="#wm#"/>
  <p:tag name="KSO_WM_COMBINE_RELATE_SLIDE_ID" val="background20176421_11"/>
  <p:tag name="KSO_WM_SLIDE_ID" val="custom20177098_31"/>
  <p:tag name="KSO_WM_SLIDE_INDEX" val="31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99d9f63-57a2-41f9-9548-be58321f8698}"/>
</p:tagLst>
</file>

<file path=ppt/tags/tag2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dcfd576-4e4a-4096-98cc-2a0f1b4a5c61}"/>
</p:tagLst>
</file>

<file path=ppt/tags/tag226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"/>
  <p:tag name="KSO_WM_UNIT_TEXT_FILL_FORE_SCHEMECOLOR_INDEX_BRIGHTNESS" val="0"/>
  <p:tag name="KSO_WM_UNIT_TEXT_FILL_TYPE" val="1"/>
</p:tagLst>
</file>

<file path=ppt/tags/tag227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"/>
  <p:tag name="KSO_WM_UNIT_TEXT_FILL_FORE_SCHEMECOLOR_INDEX_BRIGHTNESS" val="0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1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请在此输入您的标题"/>
  <p:tag name="KSO_WM_UNIT_TYPE" val="a"/>
  <p:tag name="KSO_WM_UNIT_VALUE" val="13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1"/>
  <p:tag name="KSO_WM_UNIT_DIAGRAM_ISNUMVISUAL" val="0"/>
  <p:tag name="KSO_WM_UNIT_DIAGRAM_ISREFERUNIT" val="0"/>
  <p:tag name="KSO_WM_UNIT_HIGHLIGHT" val="0"/>
  <p:tag name="KSO_WM_UNIT_ID" val="custom20177098_11*e*1"/>
  <p:tag name="KSO_WM_UNIT_INDEX" val="1"/>
  <p:tag name="KSO_WM_UNIT_LAYERLEVEL" val="1"/>
  <p:tag name="KSO_WM_UNIT_NOCLEAR" val="0"/>
  <p:tag name="KSO_WM_UNIT_PRESET_TEXT" val="1"/>
  <p:tag name="KSO_WM_UNIT_TYPE" val="e"/>
  <p:tag name="KSO_WM_UNIT_VALUE" val="1"/>
</p:tagLst>
</file>

<file path=ppt/tags/tag231.xml><?xml version="1.0" encoding="utf-8"?>
<p:tagLst xmlns:p="http://schemas.openxmlformats.org/presentationml/2006/main">
  <p:tag name="KSO_WM_BEAUTIFY_FLAG" val="#wm#"/>
  <p:tag name="KSO_WM_COMBINE_RELATE_SLIDE_ID" val="background20176421_6"/>
  <p:tag name="KSO_WM_SLIDE_ID" val="custom20177098_11"/>
  <p:tag name="KSO_WM_SLIDE_INDEX" val="11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bea4212-402d-4f10-82f9-82d8fb99ad0f}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79b5a00-e5eb-4abb-8d0e-d21b51abfda4}"/>
</p:tagLst>
</file>

<file path=ppt/tags/tag2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1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请在此输入您的标题"/>
  <p:tag name="KSO_WM_UNIT_TYPE" val="a"/>
  <p:tag name="KSO_WM_UNIT_VALUE" val="13"/>
</p:tagLst>
</file>

<file path=ppt/tags/tag238.xml><?xml version="1.0" encoding="utf-8"?>
<p:tagLst xmlns:p="http://schemas.openxmlformats.org/presentationml/2006/main">
  <p:tag name="KSO_WM_BEAUTIFY_FLAG" val="#wm#"/>
  <p:tag name="KSO_WM_COMBINE_RELATE_SLIDE_ID" val="background20176421_6"/>
  <p:tag name="KSO_WM_SLIDE_ID" val="custom20177098_11"/>
  <p:tag name="KSO_WM_SLIDE_INDEX" val="11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4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请在此输入您的标题"/>
  <p:tag name="KSO_WM_UNIT_TYPE" val="a"/>
  <p:tag name="KSO_WM_UNIT_VALUE" val="18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098"/>
  <p:tag name="KSO_WM_UNIT_COMPATIBLE" val="0"/>
  <p:tag name="KSO_WM_UNIT_DIAGRAM_ISNUMVISUAL" val="0"/>
  <p:tag name="KSO_WM_UNIT_DIAGRAM_ISREFERUNIT" val="0"/>
  <p:tag name="KSO_WM_UNIT_HIGHLIGHT" val="0"/>
  <p:tag name="KSO_WM_UNIT_ID" val="custom20177098_4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"/>
  <p:tag name="KSO_WM_UNIT_SUBTYPE" val="a"/>
  <p:tag name="KSO_WM_UNIT_TYPE" val="f"/>
  <p:tag name="KSO_WM_UNIT_VALUE" val="150"/>
</p:tagLst>
</file>

<file path=ppt/tags/tag241.xml><?xml version="1.0" encoding="utf-8"?>
<p:tagLst xmlns:p="http://schemas.openxmlformats.org/presentationml/2006/main">
  <p:tag name="KSO_WM_BEAUTIFY_FLAG" val="#wm#"/>
  <p:tag name="KSO_WM_COMBINE_RELATE_SLIDE_ID" val="background20176421_4"/>
  <p:tag name="KSO_WM_SLIDE_ID" val="custom20177098_4"/>
  <p:tag name="KSO_WM_SLIDE_INDEX" val="4"/>
  <p:tag name="KSO_WM_SLIDE_ITEM_CNT" val="0"/>
  <p:tag name="KSO_WM_SLIDE_LAYOUT" val="a_d_f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COLOR_TYPE" val="0"/>
  <p:tag name="KSO_WM_TEMPLATE_INDEX" val="20177098"/>
  <p:tag name="KSO_WM_TEMPLATE_MASTER_TYPE" val="1"/>
  <p:tag name="KSO_WM_TEMPLATE_SUBCATEGORY" val="0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24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20177098">
      <a:dk1>
        <a:srgbClr val="000000"/>
      </a:dk1>
      <a:lt1>
        <a:srgbClr val="FFFFFF"/>
      </a:lt1>
      <a:dk2>
        <a:srgbClr val="E8EEF8"/>
      </a:dk2>
      <a:lt2>
        <a:srgbClr val="F7FBF9"/>
      </a:lt2>
      <a:accent1>
        <a:srgbClr val="5AA0B4"/>
      </a:accent1>
      <a:accent2>
        <a:srgbClr val="ED9C94"/>
      </a:accent2>
      <a:accent3>
        <a:srgbClr val="BFCFE9"/>
      </a:accent3>
      <a:accent4>
        <a:srgbClr val="BFDFD3"/>
      </a:accent4>
      <a:accent5>
        <a:srgbClr val="83B9DD"/>
      </a:accent5>
      <a:accent6>
        <a:srgbClr val="4FA2CD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406</Paragraphs>
  <Slides>81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baseType="lpstr" size="102">
      <vt:lpstr>Arial</vt:lpstr>
      <vt:lpstr>微软雅黑</vt:lpstr>
      <vt:lpstr>Calibri Light</vt:lpstr>
      <vt:lpstr>Calibri</vt:lpstr>
      <vt:lpstr>汉仪尚巍手书W</vt:lpstr>
      <vt:lpstr>汉仪粗圆 简</vt:lpstr>
      <vt:lpstr>Wingdings</vt:lpstr>
      <vt:lpstr>汉仪正圆 55简</vt:lpstr>
      <vt:lpstr>隶书</vt:lpstr>
      <vt:lpstr>宋体</vt:lpstr>
      <vt:lpstr>黑体</vt:lpstr>
      <vt:lpstr>楷体_GB2312</vt:lpstr>
      <vt:lpstr>Times New Roman</vt:lpstr>
      <vt:lpstr>仿宋_GB2312</vt:lpstr>
      <vt:lpstr>楷体</vt:lpstr>
      <vt:lpstr>华文新魏</vt:lpstr>
      <vt:lpstr>华文行楷</vt:lpstr>
      <vt:lpstr>Courier New</vt:lpstr>
      <vt:lpstr>华文隶书</vt:lpstr>
      <vt:lpstr>仿宋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修辞手法：是为提高表达效果 ，用于各种文章或应用文，在语言写作时表达方法的集合。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完成对点小练1、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（八）反问</vt:lpstr>
      <vt:lpstr>PowerPoint Presentation</vt:lpstr>
      <vt:lpstr>完成对点小练3</vt:lpstr>
      <vt:lpstr>鉴赏表现手法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对点小练4</vt:lpstr>
      <vt:lpstr>PowerPoint Presentation</vt:lpstr>
      <vt:lpstr>PowerPoint Presentation</vt:lpstr>
      <vt:lpstr>对点小练5</vt:lpstr>
      <vt:lpstr>PowerPoint Presentation</vt:lpstr>
      <vt:lpstr>PowerPoint Presentation</vt:lpstr>
      <vt:lpstr>对点小练6</vt:lpstr>
      <vt:lpstr>PowerPoint Presentation</vt:lpstr>
      <vt:lpstr>渲染和烘托、衬托的区别：</vt:lpstr>
      <vt:lpstr>对点小练7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对点小练8</vt:lpstr>
      <vt:lpstr>PowerPoint Presentation</vt:lpstr>
      <vt:lpstr>	补充知识：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完成对点小练10</vt:lpstr>
      <vt:lpstr>PowerPoint Presentation</vt:lpstr>
      <vt:lpstr>PowerPoint Presentation</vt:lpstr>
      <vt:lpstr>PowerPoint Presentation</vt:lpstr>
      <vt:lpstr>鉴赏诗歌的表达方式</vt:lpstr>
      <vt:lpstr>诗歌表达方式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2021-12-15T11:04:09.137</cp:lastPrinted>
  <dcterms:created xsi:type="dcterms:W3CDTF">2021-12-15T11:04:09Z</dcterms:created>
  <dcterms:modified xsi:type="dcterms:W3CDTF">2021-12-15T03:04:14Z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