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532" r:id="rId3"/>
    <p:sldId id="412" r:id="rId4"/>
    <p:sldId id="534" r:id="rId5"/>
    <p:sldId id="431" r:id="rId6"/>
    <p:sldId id="483" r:id="rId7"/>
    <p:sldId id="489" r:id="rId8"/>
    <p:sldId id="417" r:id="rId9"/>
    <p:sldId id="535" r:id="rId10"/>
    <p:sldId id="418" r:id="rId11"/>
    <p:sldId id="498" r:id="rId12"/>
    <p:sldId id="429" r:id="rId13"/>
    <p:sldId id="499" r:id="rId14"/>
    <p:sldId id="430" r:id="rId15"/>
    <p:sldId id="500" r:id="rId16"/>
    <p:sldId id="433" r:id="rId17"/>
    <p:sldId id="536" r:id="rId18"/>
    <p:sldId id="434" r:id="rId19"/>
    <p:sldId id="502" r:id="rId20"/>
    <p:sldId id="501" r:id="rId21"/>
    <p:sldId id="50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60" y="60"/>
      </p:cViewPr>
      <p:guideLst>
        <p:guide orient="horz" pos="222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56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5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182385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1.xml" /><Relationship Id="rId3" Type="http://schemas.openxmlformats.org/officeDocument/2006/relationships/image" Target="../media/image3.png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3.xml" /><Relationship Id="rId3" Type="http://schemas.openxmlformats.org/officeDocument/2006/relationships/image" Target="../media/image3.png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0.xml" /><Relationship Id="rId4" Type="http://schemas.openxmlformats.org/officeDocument/2006/relationships/image" Target="../media/image3.png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6.xml" /><Relationship Id="rId4" Type="http://schemas.openxmlformats.org/officeDocument/2006/relationships/image" Target="../media/image3.png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05.xml" /><Relationship Id="rId4" Type="http://schemas.openxmlformats.org/officeDocument/2006/relationships/image" Target="../media/image3.png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tags" Target="../tags/tag123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14.xml" /><Relationship Id="rId4" Type="http://schemas.openxmlformats.org/officeDocument/2006/relationships/image" Target="../media/image3.png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10" Type="http://schemas.openxmlformats.org/officeDocument/2006/relationships/tags" Target="../tags/tag131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125.xml" /><Relationship Id="rId4" Type="http://schemas.openxmlformats.org/officeDocument/2006/relationships/image" Target="../media/image8.png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.xml" /><Relationship Id="rId3" Type="http://schemas.openxmlformats.org/officeDocument/2006/relationships/image" Target="../media/image3.png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tags" Target="../tags/tag12.xml" /><Relationship Id="rId9" Type="http://schemas.openxmlformats.org/officeDocument/2006/relationships/tags" Target="../tags/tag1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27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image" Target="../media/image3.png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tags" Target="../tags/tag37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image" Target="../media/image3.png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5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6.xml" /><Relationship Id="rId3" Type="http://schemas.openxmlformats.org/officeDocument/2006/relationships/image" Target="../media/image3.png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tags" Target="../tags/tag5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4.xml" /><Relationship Id="rId3" Type="http://schemas.openxmlformats.org/officeDocument/2006/relationships/image" Target="../media/image3.png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6"/>
            </p:custDataLst>
          </p:nvPr>
        </p:nvSpPr>
        <p:spPr>
          <a:xfrm>
            <a:off x="762318" y="2137727"/>
            <a:ext cx="5482174" cy="221234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762318" y="4350067"/>
            <a:ext cx="3099801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6"/>
            </p:custDataLst>
          </p:nvPr>
        </p:nvSpPr>
        <p:spPr>
          <a:xfrm>
            <a:off x="988042" y="3931920"/>
            <a:ext cx="1921510" cy="370840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3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888982" y="2555240"/>
            <a:ext cx="4572036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5"/>
            <a:ext cx="720090" cy="72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090" cy="72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275"/>
            <a:ext cx="720090" cy="72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480" y="0"/>
            <a:ext cx="1619885" cy="1621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2021/3/16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52735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64000" y="0"/>
            <a:ext cx="4064000" cy="203380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6"/>
            </p:custDataLst>
          </p:nvPr>
        </p:nvSpPr>
        <p:spPr>
          <a:xfrm>
            <a:off x="4702175" y="3579178"/>
            <a:ext cx="4536440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4618039"/>
            <a:ext cx="4536440" cy="3219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1397000"/>
            <a:ext cx="2030197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270"/>
            <a:ext cx="720090" cy="7207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2.xml" /><Relationship Id="rId21" Type="http://schemas.openxmlformats.org/officeDocument/2006/relationships/tags" Target="../tags/tag133.xml" /><Relationship Id="rId22" Type="http://schemas.openxmlformats.org/officeDocument/2006/relationships/tags" Target="../tags/tag134.xml" /><Relationship Id="rId23" Type="http://schemas.openxmlformats.org/officeDocument/2006/relationships/tags" Target="../tags/tag135.xml" /><Relationship Id="rId24" Type="http://schemas.openxmlformats.org/officeDocument/2006/relationships/tags" Target="../tags/tag136.xml" /><Relationship Id="rId25" Type="http://schemas.openxmlformats.org/officeDocument/2006/relationships/tags" Target="../tags/tag137.xml" /><Relationship Id="rId26" Type="http://schemas.openxmlformats.org/officeDocument/2006/relationships/image" Target="../media/image9.pn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6"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39.xml" /><Relationship Id="rId4" Type="http://schemas.openxmlformats.org/officeDocument/2006/relationships/tags" Target="../tags/tag14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tags" Target="../tags/tag15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583" y="1057594"/>
            <a:ext cx="10917280" cy="92836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600" smtClean="0"/>
              <a:t>部编教材高一下册第八单元</a:t>
            </a:r>
            <a:endParaRPr lang="zh-CN" altLang="en-US" sz="3600"/>
          </a:p>
        </p:txBody>
      </p:sp>
      <p:sp>
        <p:nvSpPr>
          <p:cNvPr id="4" name="标题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98444" y="2314576"/>
            <a:ext cx="10852237" cy="3526777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答司马谏议书</a:t>
            </a:r>
            <a:br>
              <a:rPr lang="zh-CN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</a:b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王</a:t>
            </a:r>
            <a:r>
              <a:rPr lang="zh-CN" altLang="en-US" sz="3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安石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30201230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69265"/>
            <a:ext cx="10331450" cy="5871845"/>
          </a:xfrm>
          <a:noFill/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蒙教：承蒙您赐教。这里指接到来信。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窃：私．私自。这里用作谦词。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君实：司马光的字。古人写信称对方的字以示尊敬。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游处：同游共处，即同事交往的意思。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强聒（guō）：硬在耳边啰嗦，强作解说。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略上报：简略地给您回信。辨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=</a:t>
            </a:r>
            <a:r>
              <a:rPr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辩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重念：又考虑到。视遇：看待，对待。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反覆：指书信往来。卤莽：简慢无礼。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具道所以：详细说明我之所以这样做的原委。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冀：希望。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21665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zh-CN" altLang="en-US" sz="4400">
                <a:solidFill>
                  <a:srgbClr val="002060"/>
                </a:solidFill>
              </a:rPr>
              <a:t>诵读课文，识记字音，积累字义。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64895"/>
            <a:ext cx="10852150" cy="5276215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②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儒者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所争，尤在于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名实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，名实已明，而天下之理得矣。今君实所以见教者，以为侵官、生事、征利、拒谏，以致天下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怨谤</a:t>
            </a:r>
            <a:r>
              <a:rPr sz="32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（bàng）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也。某则以谓：受命于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人主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议法度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之于朝廷，以授之于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有司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，不为侵官；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先王之政，以兴利除弊，不为生事；为天下理财，不为征利；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辟邪说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</a:t>
            </a:r>
            <a:r>
              <a:rPr sz="32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（nàn）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壬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（rén）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，不为拒谏。至于怨诽之多，则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固前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知其如此也。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47395"/>
            <a:ext cx="10852150" cy="5593715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儒者：这里泛指一般封建士大夫。名实：名和实（是否相符）。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怨谤（bàng）：怨恨和指责。以谓：以为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人主：皇帝。这里指宋神宗。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议法度：讨论、审定国家的法令制度。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修：修订。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有司：负有专责的官员。   举：推行。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辟邪说：驳斥错误的言论。辟，驳斥，排除。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难（nàn）：责难，排斥。壬（rén）人：佞人，指巧辩谄媚之人。</a:t>
            </a:r>
          </a:p>
          <a:p>
            <a:pPr marL="0" indent="0">
              <a:buNone/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前：预先。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21665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zh-CN" altLang="en-US" sz="4400">
                <a:solidFill>
                  <a:srgbClr val="002060"/>
                </a:solidFill>
              </a:rPr>
              <a:t>诵读课文，识记字音，积累字义。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64895"/>
            <a:ext cx="10852150" cy="5276215"/>
          </a:xfrm>
          <a:noFill/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人习于苟且非一日，士大夫多以不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恤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国事、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同俗自媚于众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为善，上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欲变此，而某不量敌之众寡，欲出力助上以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之，则众何为而不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汹汹然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盘庚之迁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胥</a:t>
            </a:r>
            <a:r>
              <a:rPr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（xū）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怨者民也，非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朝廷士大夫而已。盘庚不为怨者故改其度，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</a:t>
            </a:r>
            <a:r>
              <a:rPr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（duó）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而后动，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而不见可悔故也。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//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如君实责我以在位久，未能助上大有为，以膏泽斯民，则某知罪矣；如曰今日当一切不事事，守前所为而已，则非某之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所敢知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④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无由会晤，不任</a:t>
            </a:r>
            <a:r>
              <a:rPr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（rén）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向往之至。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624" y="342900"/>
            <a:ext cx="11287125" cy="599821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恤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（xù）：顾念，忧虑。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同俗自媚于众：指附和世俗，向众人献媚讨好。汹汹然：吵闹、叫嚷的样子。</a:t>
            </a: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盘庚：商朝君主。为了摆脱政治困境和自然灾害，盘庚即位后，决定迁都到殷。曾遭到全国上下的怨恨反对，盘庚发表文告说服了他们，完成了迁都计划。事见《尚书·盘庚》。</a:t>
            </a: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胥（xū）怨：相怨，指百姓对上位者的怨恨</a:t>
            </a:r>
            <a:r>
              <a:rPr lang="zh-CN" altLang="en-US" sz="24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en-US" altLang="zh-CN" sz="240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度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：计划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。度（duó）义：考虑到适宜</a:t>
            </a:r>
            <a:r>
              <a:rPr lang="zh-CN" altLang="en-US" sz="24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en-US" altLang="zh-CN" sz="24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守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前所为：墨守前人的作法。所敢知：愿意领教的。知，领教。</a:t>
            </a: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不任（rén）区区向往之至：意谓私心不胜仰慕。这是旧时写信的客套语。不任，不胜，受不住，形容情意的深重。区区，小，这里指自己，自谦词。向往，仰慕。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67080"/>
          </a:xfr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sz="4000"/>
              <a:t>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10310"/>
            <a:ext cx="10852785" cy="513080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全文立论的论点是针对司马光的指责，指出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儒者所争，尤在于名实。名实已明，而天下之理得矣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。进而说明自己的变法是正确的。文章逐条驳斥司马光的观点，揭露出朝中保守派无所作为、腐朽没落的本质，表现了作者坚持改革，绝不为流言所动的决心。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0" name="组合 27649"/>
          <p:cNvGrpSpPr>
            <a:grpSpLocks noRot="1" noChangeAspect="1"/>
          </p:cNvGrpSpPr>
          <p:nvPr/>
        </p:nvGrpSpPr>
        <p:grpSpPr>
          <a:xfrm>
            <a:off x="825500" y="939801"/>
            <a:ext cx="9711267" cy="5447665"/>
            <a:chExt cx="3888" cy="720"/>
          </a:xfrm>
        </p:grpSpPr>
        <p:sp>
          <p:nvSpPr>
            <p:cNvPr id="27651" name="矩形 27650"/>
            <p:cNvSpPr>
              <a:spLocks noRot="1" noChangeAspect="1"/>
            </p:cNvSpPr>
            <p:nvPr/>
          </p:nvSpPr>
          <p:spPr>
            <a:xfrm>
              <a:off x="0" y="0"/>
              <a:ext cx="3888" cy="72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2" name="圆角矩形 27651"/>
            <p:cNvSpPr/>
            <p:nvPr/>
          </p:nvSpPr>
          <p:spPr>
            <a:xfrm>
              <a:off x="1512" y="0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4000">
                  <a:latin typeface="Arial" panose="020b0604020202020204" pitchFamily="34" charset="0"/>
                </a:rPr>
                <a:t>答司马谏议书</a:t>
              </a:r>
            </a:p>
          </p:txBody>
        </p:sp>
        <p:sp>
          <p:nvSpPr>
            <p:cNvPr id="27653" name="圆角矩形 27652"/>
            <p:cNvSpPr/>
            <p:nvPr/>
          </p:nvSpPr>
          <p:spPr>
            <a:xfrm>
              <a:off x="2016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latin typeface="微软雅黑" panose="020b0503020204020204" charset="-122"/>
                  <a:ea typeface="微软雅黑"/>
                </a:rPr>
                <a:t>分析原因</a:t>
              </a:r>
            </a:p>
          </p:txBody>
        </p:sp>
        <p:cxnSp>
          <p:nvCxnSpPr>
            <p:cNvPr id="27654" name="肘形连接符 27653"/>
            <p:cNvCxnSpPr>
              <a:stCxn id="27653" idx="0"/>
              <a:endCxn id="27652" idx="2"/>
            </p:cNvCxnSpPr>
            <p:nvPr/>
          </p:nvCxnSpPr>
          <p:spPr>
            <a:xfrm rot="-16200000" flipH="1">
              <a:off x="2124" y="108"/>
              <a:ext cx="144" cy="504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5" name="圆角矩形 27654"/>
            <p:cNvSpPr/>
            <p:nvPr/>
          </p:nvSpPr>
          <p:spPr>
            <a:xfrm>
              <a:off x="3024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</a:rPr>
                <a:t>书信常规的结尾</a:t>
              </a:r>
            </a:p>
          </p:txBody>
        </p:sp>
        <p:cxnSp>
          <p:nvCxnSpPr>
            <p:cNvPr id="27656" name="肘形连接符 27655"/>
            <p:cNvCxnSpPr>
              <a:stCxn id="27655" idx="0"/>
              <a:endCxn id="27652" idx="2"/>
            </p:cNvCxnSpPr>
            <p:nvPr/>
          </p:nvCxnSpPr>
          <p:spPr>
            <a:xfrm rot="-16200000" flipH="1">
              <a:off x="2628" y="-396"/>
              <a:ext cx="144" cy="1512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7" name="圆角矩形 27656"/>
            <p:cNvSpPr/>
            <p:nvPr/>
          </p:nvSpPr>
          <p:spPr>
            <a:xfrm>
              <a:off x="0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600" b="1">
                  <a:latin typeface="微软雅黑" panose="020b0503020204020204" charset="-122"/>
                  <a:ea typeface="微软雅黑"/>
                </a:rPr>
                <a:t>交代写信的缘由</a:t>
              </a:r>
            </a:p>
          </p:txBody>
        </p:sp>
        <p:cxnSp>
          <p:nvCxnSpPr>
            <p:cNvPr id="27658" name="肘形连接符 27657"/>
            <p:cNvCxnSpPr>
              <a:stCxn id="27657" idx="0"/>
              <a:endCxn id="27652" idx="2"/>
            </p:cNvCxnSpPr>
            <p:nvPr/>
          </p:nvCxnSpPr>
          <p:spPr>
            <a:xfrm rot="16200000">
              <a:off x="1116" y="-396"/>
              <a:ext cx="144" cy="1512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9" name="圆角矩形 27658"/>
            <p:cNvSpPr/>
            <p:nvPr/>
          </p:nvSpPr>
          <p:spPr>
            <a:xfrm>
              <a:off x="1008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latin typeface="微软雅黑" panose="020b0503020204020204" charset="-122"/>
                  <a:ea typeface="微软雅黑"/>
                  <a:sym typeface="Arial" panose="020b0604020202020204" pitchFamily="34" charset="0"/>
                </a:rPr>
                <a:t>驳斥谬论</a:t>
              </a:r>
              <a:r>
                <a:rPr lang="zh-CN" altLang="en-US" sz="5500">
                  <a:latin typeface="Arial" panose="020b0604020202020204" pitchFamily="34" charset="0"/>
                  <a:sym typeface="Arial" panose="020b0604020202020204" pitchFamily="34" charset="0"/>
                </a:rPr>
                <a:t>　</a:t>
              </a:r>
            </a:p>
          </p:txBody>
        </p:sp>
        <p:cxnSp>
          <p:nvCxnSpPr>
            <p:cNvPr id="27660" name="肘形连接符 27659"/>
            <p:cNvCxnSpPr>
              <a:stCxn id="27659" idx="0"/>
              <a:endCxn id="27652" idx="2"/>
            </p:cNvCxnSpPr>
            <p:nvPr/>
          </p:nvCxnSpPr>
          <p:spPr>
            <a:xfrm rot="16200000">
              <a:off x="1620" y="108"/>
              <a:ext cx="144" cy="504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387151898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454785"/>
            <a:ext cx="10852150" cy="718185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任务一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：司马</a:t>
            </a:r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光从哪些方面反对王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安石变</a:t>
            </a:r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法？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12" y="585788"/>
            <a:ext cx="1077277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合作交流：</a:t>
            </a:r>
            <a:endParaRPr lang="zh-CN" altLang="en-US" sz="3600" b="1"/>
          </a:p>
        </p:txBody>
      </p:sp>
      <p:sp>
        <p:nvSpPr>
          <p:cNvPr id="6" name="标题 1"/>
          <p:cNvSpPr txBox="1"/>
          <p:nvPr/>
        </p:nvSpPr>
        <p:spPr>
          <a:xfrm>
            <a:off x="631825" y="2427923"/>
            <a:ext cx="10852150" cy="7181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任务二：王安石如何反驳司马光的？</a:t>
            </a:r>
            <a:endParaRPr lang="zh-CN" altLang="en-US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92138" y="3434397"/>
            <a:ext cx="10852150" cy="1156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任务三：对朝中士大夫“怨诽之多”的原因，王安石做了怎样的分析？</a:t>
            </a:r>
            <a:endParaRPr lang="zh-CN" altLang="en-US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703070"/>
            <a:ext cx="10852150" cy="457835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王安石先驳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“侵官”。</a:t>
            </a:r>
          </a:p>
          <a:p>
            <a:pPr marL="0" indent="0">
              <a:buNone/>
            </a:pPr>
            <a:r>
              <a:rPr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王安石从大处着眼，指出变法的决定权在皇帝，制定权在朝廷，推行权在有司。新法是全国法令，名正言顺，公开透明。作为执行者，自己</a:t>
            </a:r>
            <a:r>
              <a:rPr lang="en-US" altLang="zh-CN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受命于人主</a:t>
            </a:r>
            <a:r>
              <a:rPr lang="en-US" altLang="zh-CN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，与大家在朝廷公开地议论修订，负有专责的官吏去推行。一片公心，赤诚可见，增设新官，侵夺原来官吏职权的“侵官”之说便不攻自破。</a:t>
            </a:r>
          </a:p>
          <a:p>
            <a:pPr>
              <a:buNone/>
            </a:pPr>
            <a:endParaRPr sz="1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sz="1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41307" y="871859"/>
            <a:ext cx="10852237" cy="44196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200" smtClean="0"/>
              <a:t>任务二思路参考：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26160"/>
            <a:ext cx="10852150" cy="531495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次驳“生事”。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举先王之政”是理论根据，“兴利除弊”是根本目的。这样的“事”，上合先王之道，下利国家百姓，自然不是“生事扰民”。</a:t>
            </a:r>
          </a:p>
          <a:p>
            <a:pPr marL="0" indent="0"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再驳“征利”。</a:t>
            </a:r>
            <a:r>
              <a:rPr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只用“为天下理财”一句已足。因为问题不在于是否征利，而在于为谁征利。根本出发点正确，“征利”的责难也就站不住脚。</a:t>
            </a:r>
          </a:p>
          <a:p>
            <a:pPr marL="0" indent="0"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然后驳“拒谏”。</a:t>
            </a:r>
            <a:r>
              <a:rPr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只有拒绝正确的批评，文过饰非才叫拒谏，因此，“辟邪说，难壬人”便与拒谏风马牛不相及。</a:t>
            </a:r>
          </a:p>
          <a:p>
            <a:pPr marL="0" indent="0"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最后讲到“怨诽之多”，</a:t>
            </a:r>
            <a:r>
              <a:rPr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却不再从正面反驳，仅用“固前知其如此”一语带过，大有对此不屑一顾的轻蔑意味。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982345" y="1571625"/>
            <a:ext cx="10022840" cy="3592195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zh-CN" altLang="en-US" sz="6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学习目标</a:t>
            </a:r>
            <a:br>
              <a:rPr lang="zh-CN" altLang="en-US" sz="4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、了解王安石的生平经历与成就评价；</a:t>
            </a:r>
            <a:b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、理解作者的变法立场和改革精神；</a:t>
            </a:r>
            <a:b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、探究本文反驳的艺术。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00138"/>
            <a:ext cx="10852150" cy="5241607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sz="20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首先指出士大夫多以不忧国事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、附和流俗、讨好众人为处世的良方。并强调皇帝想要改变这一陈腐的社会风气，而我要帮助皇帝抵制这保守的社会势力。这是舆论“汹汹然”的根本原因。</a:t>
            </a:r>
          </a:p>
          <a:p>
            <a:pPr>
              <a:buNone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其次，举了盘庚迁都的历史事例，说明反对者之多并不表明措施有错误，只要“度义而后动”，确认自己做得对，就没有后悔的必要。这是用历史上改革的事例说明当前变法的合理性与正义性，表明自己不为怨诽之多而改变的坚定态度。</a:t>
            </a:r>
          </a:p>
          <a:p>
            <a:pPr>
              <a:buNone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最后，作者又欲擒故纵，先让开一步，说如果对方是责备自己在位日久，没有能帮助皇帝干出一番大事，施惠于民，那么自己是知罪的。紧接着又反转过去，正面表明态度：如果让我无所作为，墨守成规，我是不会认同的。委婉的口吻中蕴含着锐利的锋芒，一语点破以司马光为代表的保守派的思想实质，直刺对方要害，使其原形毕露，无言以对。</a:t>
            </a:r>
          </a:p>
          <a:p>
            <a:pPr>
              <a:buNone/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标题 3"/>
          <p:cNvSpPr>
            <a:spLocks noGrp="1"/>
          </p:cNvSpPr>
          <p:nvPr>
            <p:ph type="title"/>
          </p:nvPr>
        </p:nvSpPr>
        <p:spPr>
          <a:xfrm>
            <a:off x="712745" y="486096"/>
            <a:ext cx="10774405" cy="44196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600" smtClean="0"/>
              <a:t>任务三思路参考：</a:t>
            </a:r>
            <a:endParaRPr lang="zh-CN" altLang="en-US" sz="3600"/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0960100"/>
            <a:ext cx="3175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2167" y="404814"/>
            <a:ext cx="11387667" cy="6192837"/>
          </a:xfrm>
          <a:ln>
            <a:solidFill>
              <a:srgbClr val="C00000"/>
            </a:solidFill>
            <a:miter lim="800000"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解题：</a:t>
            </a:r>
            <a:endParaRPr lang="en-US" altLang="zh-CN" sz="360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书”在文言文标题中有两种意义。</a:t>
            </a:r>
            <a:r>
              <a:rPr lang="zh-CN" altLang="en-US" sz="3600" u="sng" smtClean="0">
                <a:latin typeface="华文中宋" pitchFamily="2" charset="-122"/>
                <a:ea typeface="华文中宋" pitchFamily="2" charset="-122"/>
              </a:rPr>
              <a:t>一种是名词，作书信、文件讲。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如王安石的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答司马谏议书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、吴均的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与朱元思书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、林觉民的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与妻书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，或指信函，或指文件，都属于名词的范畴。 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答司马谏议书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文题意思是：回给司马谏议大夫的信。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u="sng" smtClean="0">
                <a:latin typeface="华文中宋" pitchFamily="2" charset="-122"/>
                <a:ea typeface="华文中宋" pitchFamily="2" charset="-122"/>
              </a:rPr>
              <a:t>另一种是动词，作书写、记载讲。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如明人高启的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书博鸡者事</a:t>
            </a:r>
            <a:r>
              <a:rPr lang="en-US" altLang="zh-CN" sz="360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smtClean="0">
                <a:latin typeface="华文中宋" pitchFamily="2" charset="-122"/>
                <a:ea typeface="华文中宋" pitchFamily="2" charset="-122"/>
              </a:rPr>
              <a:t>，就是 “ 记斗鸡玩赌者的故事 ” 的意思。 </a:t>
            </a:r>
          </a:p>
        </p:txBody>
      </p:sp>
    </p:spTree>
    <p:extLst>
      <p:ext uri="{BB962C8B-B14F-4D97-AF65-F5344CB8AC3E}">
        <p14:creationId xmlns:p14="http://schemas.microsoft.com/office/powerpoint/2010/main" val="155635287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23340"/>
            <a:ext cx="10852150" cy="501777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王安石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（1021－1086），字介甫，号半山。抚州临川（今江西抚州）人  。北宋著名思想家、政治家、文学家、改革家。</a:t>
            </a: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庆历二年（1042年），王安石进士及第。历任扬州签判、</a:t>
            </a:r>
            <a:r>
              <a:rPr lang="zh-CN" altLang="en-US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鄞</a:t>
            </a:r>
            <a:r>
              <a:rPr lang="en-US" altLang="zh-CN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(Y</a:t>
            </a:r>
            <a:r>
              <a:rPr lang="zh-CN" altLang="en-US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ín</a:t>
            </a:r>
            <a:r>
              <a:rPr lang="en-US" altLang="zh-CN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县知县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舒州通判等职，政绩显著。熙宁二年（1069年），任参知政事，次年拜相，主持变法。因守旧派反对，熙宁七年（1074年）罢相。一年后，宋神宗再次起用，旋又罢相，退居江宁。元祐元年（1086年），保守派得势，新法皆废，郁然病逝于钟山，追赠太傅。绍圣元年（1094年），获谥“文”，故世称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王文公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</a:p>
          <a:p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80110"/>
          </a:xfrm>
          <a:noFill/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6000" b="0"/>
              <a:t>熙宁变法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85888"/>
            <a:ext cx="10852150" cy="4955222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熙宁二年（1069年），神宗任命王安石为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参知政事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，跻身执政之列。王安石提出当务之急在于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改变风俗、确立法度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，提议变法。神宗赞同，设立制置三司条例司，由王安石和陈升之共同掌管。王安石委任吕惠卿承担条例司的日常事务，派遣提举官四十多人，颁行新法。 </a:t>
            </a:r>
          </a:p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熙宁三年（1070年），王安石任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同中书门下平章事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，位同宰相。他在全国范围内推行新法，开始大规模的改革运动。所行新法在财政方面有均输法、青苗法、市易法、免役法、方田均税法、农田水利法；在军事方面有置将法、保甲法、保马法等。</a:t>
            </a:r>
          </a:p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熙宁四年（1071），王安石颁布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改革科举制度法令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，废除诗赋词章取士的旧制，恢复以《春秋》，三传明经取士。同年秋，实行太学三舍法制度。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80110"/>
          </a:xfrm>
          <a:noFill/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6000" b="0"/>
              <a:t>轶事典故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14462"/>
            <a:ext cx="10852150" cy="4926647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三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不足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“天变不足畏，祖宗不足法，人言不足恤。”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“天变不足畏”指的是对自然界的灾异不必畏惧；“祖宗不足法”是指对前人制定的法规制度不应盲目效法，“人言不足恤”指的是对流言蜚语无需顾虑。后世对这三句话多加褒奖，认为它表达了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一位改革家无所畏惧的精神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。王安石正是以这种精神毅力来顶住一切压力、排除一切阻力，坚定不移推行新法的。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80110"/>
          </a:xfrm>
          <a:noFill/>
          <a:ln>
            <a:solidFill>
              <a:schemeClr val="accent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6000" b="0"/>
              <a:t>创作背景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00174"/>
            <a:ext cx="10852150" cy="4940935"/>
          </a:xfrm>
          <a:noFill/>
          <a:ln>
            <a:solidFill>
              <a:schemeClr val="accent1"/>
            </a:solidFill>
          </a:ln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熙宁三年（1070年），司马光三次写信给王安石（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《与王介甫书》</a:t>
            </a:r>
            <a:r>
              <a:rPr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），列举实施新法弊端，要求王安石废弃新法，恢复旧制。王安石回信（《答司马谏议书》），对司马光的指责逐一反驳，并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批评士大夫阶层的因循守旧，表明坚持变法的决心</a:t>
            </a:r>
            <a:r>
              <a:rPr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431800" y="1557656"/>
            <a:ext cx="9467427" cy="2800985"/>
          </a:xfrm>
          <a:ln>
            <a:solidFill>
              <a:schemeClr val="accent1"/>
            </a:solidFill>
            <a:miter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强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（qiǎnɡ）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聒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（ɡuō）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谤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（bàng）　   </a:t>
            </a: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难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（nàn）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壬人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胥（xū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</a:t>
            </a: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怨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　 </a:t>
            </a: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盘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庚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（gēng）　</a:t>
            </a:r>
          </a:p>
          <a:p>
            <a:pPr>
              <a:lnSpc>
                <a:spcPct val="80000"/>
              </a:lnSpc>
            </a:pPr>
            <a:r>
              <a:rPr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改其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度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（dù）</a:t>
            </a:r>
            <a:r>
              <a:rPr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sz="2800" b="1" smtClean="0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度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（duó）</a:t>
            </a:r>
            <a:r>
              <a:rPr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义</a:t>
            </a:r>
          </a:p>
          <a:p>
            <a:pPr>
              <a:lnSpc>
                <a:spcPct val="80000"/>
              </a:lnSpc>
            </a:pPr>
            <a:r>
              <a:rPr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不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恤</a:t>
            </a:r>
            <a:r>
              <a:rPr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(x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ù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)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会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晤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（wù）        </a:t>
            </a:r>
            <a:r>
              <a:rPr sz="2800" b="1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宋体" panose="02010600030101010101" pitchFamily="2" charset="-122"/>
                <a:ea typeface="+mn-ea"/>
                <a:sym typeface="+mn-ea"/>
              </a:rPr>
              <a:t> </a:t>
            </a:r>
            <a:endParaRPr lang="zh-CN" altLang="en-US" sz="2800" b="1" spc="0" noProof="0">
              <a:ln>
                <a:noFill/>
              </a:ln>
              <a:solidFill>
                <a:schemeClr val="tx1"/>
              </a:solidFill>
              <a:effectLst/>
              <a:uLnTx/>
              <a:latin typeface="宋体" panose="02010600030101010101" pitchFamily="2" charset="-122"/>
              <a:ea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431801" y="498476"/>
            <a:ext cx="3262432" cy="707886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</a:rPr>
              <a:t>读准红色的字</a:t>
            </a:r>
          </a:p>
        </p:txBody>
      </p:sp>
    </p:spTree>
    <p:extLst>
      <p:ext uri="{BB962C8B-B14F-4D97-AF65-F5344CB8AC3E}">
        <p14:creationId xmlns:p14="http://schemas.microsoft.com/office/powerpoint/2010/main" val="343213125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21665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zh-CN" altLang="en-US" sz="4800" b="0">
                <a:solidFill>
                  <a:srgbClr val="002060"/>
                </a:solidFill>
              </a:rPr>
              <a:t>诵读课文，识记字音，积累字义。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4" y="1064895"/>
            <a:ext cx="10845801" cy="498348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①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某启：昨日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蒙教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以为与君实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相好之日久，而议事每不合，所操之术多异故也。虽欲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强聒</a:t>
            </a:r>
            <a:r>
              <a:rPr sz="2400">
                <a:sym typeface="+mn-ea"/>
              </a:rPr>
              <a:t>（guō）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，终必不蒙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见察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略上报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，不复一一自辨。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</a:t>
            </a:r>
            <a:r>
              <a:rPr sz="2400">
                <a:solidFill>
                  <a:srgbClr val="FF0000"/>
                </a:solidFill>
                <a:sym typeface="+mn-ea"/>
              </a:rPr>
              <a:t>（chóng）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蒙君实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视遇厚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反覆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不宜卤莽，故今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具道所以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君实或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732"/>
  <p:tag name="KSO_WM_TEMPLATE_MASTER_THUMB_INDEX" val="12"/>
  <p:tag name="KSO_WM_TEMPLATE_MASTER_TYPE" val="1"/>
  <p:tag name="KSO_WM_TEMPLATE_SUBCATEGORY" val="0"/>
  <p:tag name="KSO_WM_TEMPLATE_THUMBS_INDEX" val="1、4、7、9、12、16、17、19、20、21、23、26、29、33、36、37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2"/>
  <p:tag name="KSO_WM_UNIT_COMPATIBLE" val="0"/>
  <p:tag name="KSO_WM_UNIT_DIAGRAM_ISNUMVISUAL" val="0"/>
  <p:tag name="KSO_WM_UNIT_DIAGRAM_ISREFERUNIT" val="0"/>
  <p:tag name="KSO_WM_UNIT_HIGHLIGHT" val="0"/>
  <p:tag name="KSO_WM_UNIT_ID" val="custom2020473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2"/>
  <p:tag name="KSO_WM_UNIT_COMPATIBLE" val="0"/>
  <p:tag name="KSO_WM_UNIT_DIAGRAM_ISNUMVISUAL" val="0"/>
  <p:tag name="KSO_WM_UNIT_DIAGRAM_ISREFERUNIT" val="0"/>
  <p:tag name="KSO_WM_UNIT_HIGHLIGHT" val="0"/>
  <p:tag name="KSO_WM_UNIT_ID" val="custom20204732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ID" val="custom20204732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732"/>
  <p:tag name="KSO_WM_TEMPLATE_MASTER_TYPE" val="1"/>
  <p:tag name="KSO_WM_TEMPLATE_SUBCATEGORY" val="0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56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FEDEA"/>
      </a:dk2>
      <a:lt2>
        <a:srgbClr val="FCFCFB"/>
      </a:lt2>
      <a:accent1>
        <a:srgbClr val="C3984F"/>
      </a:accent1>
      <a:accent2>
        <a:srgbClr val="9BA457"/>
      </a:accent2>
      <a:accent3>
        <a:srgbClr val="79AD68"/>
      </a:accent3>
      <a:accent4>
        <a:srgbClr val="5FB383"/>
      </a:accent4>
      <a:accent5>
        <a:srgbClr val="51B6A2"/>
      </a:accent5>
      <a:accent6>
        <a:srgbClr val="4FB5C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78</Paragraphs>
  <Slides>20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1">
      <vt:lpstr>Arial</vt:lpstr>
      <vt:lpstr>微软雅黑</vt:lpstr>
      <vt:lpstr>隶书</vt:lpstr>
      <vt:lpstr>汉仪尚巍手书W</vt:lpstr>
      <vt:lpstr>Calibri Light</vt:lpstr>
      <vt:lpstr>Calibri</vt:lpstr>
      <vt:lpstr>华文中宋</vt:lpstr>
      <vt:lpstr>宋体</vt:lpstr>
      <vt:lpstr>华文新魏</vt:lpstr>
      <vt:lpstr>楷体</vt:lpstr>
      <vt:lpstr>Office 主题​​</vt:lpstr>
      <vt:lpstr>部编教材高一下册第八单元</vt:lpstr>
      <vt:lpstr>学习目标1、了解王安石的生平经历与成就评价；2、理解作者的变法立场和改革精神；3、探究本文反驳的艺术。</vt:lpstr>
      <vt:lpstr>PowerPoint Presentation</vt:lpstr>
      <vt:lpstr>PowerPoint Presentation</vt:lpstr>
      <vt:lpstr>熙宁变法</vt:lpstr>
      <vt:lpstr>轶事典故</vt:lpstr>
      <vt:lpstr>创作背景</vt:lpstr>
      <vt:lpstr>PowerPoint Presentation</vt:lpstr>
      <vt:lpstr>诵读课文，识记字音，积累字义。</vt:lpstr>
      <vt:lpstr>PowerPoint Presentation</vt:lpstr>
      <vt:lpstr>诵读课文，识记字音，积累字义。</vt:lpstr>
      <vt:lpstr>PowerPoint Presentation</vt:lpstr>
      <vt:lpstr>诵读课文，识记字音，积累字义。</vt:lpstr>
      <vt:lpstr>PowerPoint Presentation</vt:lpstr>
      <vt:lpstr>整体感知</vt:lpstr>
      <vt:lpstr>PowerPoint Presentation</vt:lpstr>
      <vt:lpstr>任务一：司马光从哪些方面反对王安石变法？</vt:lpstr>
      <vt:lpstr>任务二思路参考：</vt:lpstr>
      <vt:lpstr>PowerPoint Presentation</vt:lpstr>
      <vt:lpstr>任务三思路参考：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2021-03-16T19:44:11.971</cp:lastPrinted>
  <dcterms:created xsi:type="dcterms:W3CDTF">2021-03-16T19:44:11Z</dcterms:created>
  <dcterms:modified xsi:type="dcterms:W3CDTF">2021-03-16T11:44:25Z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