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3" r:id="rId7"/>
    <p:sldId id="262" r:id="rId8"/>
    <p:sldId id="264" r:id="rId9"/>
    <p:sldId id="265" r:id="rId10"/>
    <p:sldId id="266" r:id="rId11"/>
    <p:sldId id="26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tags" Target="tags/tag76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../media/image1.png" /><Relationship Id="rId18" Type="http://schemas.openxmlformats.org/officeDocument/2006/relationships/tags" Target="../tags/tag62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078785" y="432435"/>
            <a:ext cx="9799200" cy="2570400"/>
          </a:xfrm>
        </p:spPr>
        <p:txBody>
          <a:bodyPr/>
          <a:lstStyle/>
          <a:p>
            <a:r>
              <a:rPr lang="zh-CN" altLang="zh-CN" sz="5400">
                <a:solidFill>
                  <a:srgbClr val="FF0000"/>
                </a:solidFill>
              </a:rPr>
              <a:t>2022高考作文备考：</a:t>
            </a:r>
            <a:br>
              <a:rPr lang="zh-CN" altLang="zh-CN" sz="5400">
                <a:solidFill>
                  <a:srgbClr val="FF0000"/>
                </a:solidFill>
              </a:rPr>
            </a:br>
            <a:r>
              <a:rPr lang="zh-CN" altLang="zh-CN" sz="5400">
                <a:solidFill>
                  <a:srgbClr val="FF0000"/>
                </a:solidFill>
              </a:rPr>
              <a:t>《人民日报》精选高级短句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6260" y="3409905"/>
            <a:ext cx="9799200" cy="1472400"/>
          </a:xfrm>
        </p:spPr>
        <p:txBody>
          <a:bodyPr>
            <a:noAutofit/>
          </a:bodyPr>
          <a:lstStyle/>
          <a:p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rgbClr val="FF0000"/>
                </a:solidFill>
              </a:rPr>
              <a:t>——学霸舍不得公开的珍藏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170" y="686435"/>
            <a:ext cx="11860530" cy="617093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zh-CN" altLang="en-US" sz="16000">
                <a:solidFill>
                  <a:srgbClr val="FF0000"/>
                </a:solidFill>
              </a:rPr>
              <a:t>其他主题</a:t>
            </a:r>
          </a:p>
          <a:p>
            <a:pPr algn="ctr"/>
            <a:endParaRPr lang="zh-CN" altLang="en-US" sz="13300">
              <a:solidFill>
                <a:srgbClr val="FF0000"/>
              </a:solidFill>
            </a:endParaRPr>
          </a:p>
          <a:p>
            <a:pPr algn="just"/>
            <a:r>
              <a:rPr lang="zh-CN" altLang="en-US" sz="1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5.自立自强的旋律最动听，勇于探索的精神尤可贵。（关于探索）</a:t>
            </a:r>
          </a:p>
          <a:p>
            <a:pPr algn="just"/>
            <a:r>
              <a:rPr lang="zh-CN" altLang="en-US" sz="1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6.开放合作仍然是历史潮流，互利共赢依然是人心所向。（关于共赢）</a:t>
            </a:r>
          </a:p>
          <a:p>
            <a:pPr algn="just"/>
            <a:r>
              <a:rPr lang="zh-CN" altLang="en-US" sz="1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 惟改革者进，惟创新者强，惟改革创新者胜。（关于改革创新）</a:t>
            </a:r>
          </a:p>
          <a:p>
            <a:pPr algn="just"/>
            <a:r>
              <a:rPr lang="zh-CN" altLang="en-US" sz="1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8. 求木之长者，必固其根本；欲流之远者，必浚其泉源。（关于传承）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170" y="686435"/>
            <a:ext cx="11860530" cy="6170930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zh-CN" altLang="en-US" sz="16000">
                <a:solidFill>
                  <a:srgbClr val="FF0000"/>
                </a:solidFill>
              </a:rPr>
              <a:t>其他主题</a:t>
            </a:r>
          </a:p>
          <a:p>
            <a:pPr algn="ctr"/>
            <a:endParaRPr lang="zh-CN" altLang="en-US" sz="13300">
              <a:solidFill>
                <a:srgbClr val="FF0000"/>
              </a:solidFill>
            </a:endParaRPr>
          </a:p>
          <a:p>
            <a:pPr algn="l"/>
            <a:r>
              <a:rPr lang="zh-CN" altLang="en-US" sz="9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9.冰雪之下，是暖流在涌动；阴霾之中，有希望在汇聚。（关于希望）</a:t>
            </a:r>
          </a:p>
          <a:p>
            <a:pPr algn="l"/>
            <a:r>
              <a:rPr lang="zh-CN" altLang="en-US" sz="9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10. 是什么让你相信没有一个寒冬不能逾越？是这个国，是这群人，是逆境中团结奋进的中国力量。（关于中国精神）</a:t>
            </a:r>
          </a:p>
          <a:p>
            <a:pPr algn="l"/>
            <a:r>
              <a:rPr lang="zh-CN" altLang="en-US" sz="9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 不必慌张，活好当下，来日方长；不必失望，人间值得，未来可期。（关于心态）</a:t>
            </a:r>
          </a:p>
          <a:p>
            <a:pPr algn="l"/>
            <a:r>
              <a:rPr lang="zh-CN" altLang="en-US" sz="9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12.保重身体，学会好好爱惜自己；身体健康，是其他一切的前提。（关于健康）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09400" y="11290300"/>
            <a:ext cx="3175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关于英雄</a:t>
            </a:r>
          </a:p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1.英雄无言，岁月有声。</a:t>
            </a: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2.深藏战功，不改战士本色。</a:t>
            </a: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3.舞台虽不同，本色永不改。</a:t>
            </a:r>
          </a:p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4.雷霆万钧壮志不改，沧海横流方显英雄气概。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>
            <a:normAutofit fontScale="67500" lnSpcReduction="10000"/>
          </a:bodyPr>
          <a:lstStyle/>
          <a:p>
            <a:pPr algn="ctr"/>
            <a:r>
              <a:rPr lang="zh-CN" altLang="en-US" sz="5700">
                <a:solidFill>
                  <a:srgbClr val="FF0000"/>
                </a:solidFill>
              </a:rPr>
              <a:t>关于梦想</a:t>
            </a:r>
          </a:p>
          <a:p>
            <a:pPr algn="ctr"/>
            <a:endParaRPr lang="zh-CN" altLang="en-US" sz="5700">
              <a:solidFill>
                <a:srgbClr val="FF0000"/>
              </a:solidFill>
            </a:endParaRPr>
          </a:p>
          <a:p>
            <a:pPr algn="ctr"/>
            <a:r>
              <a:rPr lang="zh-CN" altLang="en-US" sz="4000">
                <a:solidFill>
                  <a:schemeClr val="tx1"/>
                </a:solidFill>
              </a:rPr>
              <a:t>1.伟大事业始于伟大梦想。</a:t>
            </a:r>
          </a:p>
          <a:p>
            <a:pPr algn="ctr"/>
            <a:r>
              <a:rPr lang="zh-CN" altLang="en-US" sz="4000">
                <a:solidFill>
                  <a:schemeClr val="tx1"/>
                </a:solidFill>
              </a:rPr>
              <a:t>2.脚下有大地，心中有梦想。</a:t>
            </a:r>
          </a:p>
          <a:p>
            <a:pPr algn="ctr"/>
            <a:r>
              <a:rPr lang="zh-CN" altLang="en-US" sz="4000">
                <a:solidFill>
                  <a:schemeClr val="tx1"/>
                </a:solidFill>
              </a:rPr>
              <a:t>3.</a:t>
            </a:r>
            <a:r>
              <a:rPr lang="zh-CN" altLang="en-US" sz="4000">
                <a:solidFill>
                  <a:schemeClr val="tx1"/>
                </a:solidFill>
                <a:sym typeface="+mn-ea"/>
              </a:rPr>
              <a:t>你的梦想有多雄奇，中国就有多美丽。</a:t>
            </a:r>
          </a:p>
          <a:p>
            <a:pPr algn="ctr"/>
            <a:r>
              <a:rPr lang="zh-CN" altLang="en-US" sz="4000">
                <a:solidFill>
                  <a:schemeClr val="tx1"/>
                </a:solidFill>
                <a:sym typeface="+mn-ea"/>
              </a:rPr>
              <a:t>4.</a:t>
            </a:r>
            <a:r>
              <a:rPr lang="zh-CN" altLang="en-US" sz="4000">
                <a:solidFill>
                  <a:schemeClr val="tx1"/>
                </a:solidFill>
              </a:rPr>
              <a:t>人生的快乐，很大程度取决于我们拥有和实现什么样的梦想。</a:t>
            </a:r>
          </a:p>
          <a:p>
            <a:pPr algn="ctr"/>
            <a:r>
              <a:rPr lang="en-US" altLang="zh-CN" sz="4000">
                <a:solidFill>
                  <a:schemeClr val="tx1"/>
                </a:solidFill>
              </a:rPr>
              <a:t>5.</a:t>
            </a:r>
            <a:r>
              <a:rPr lang="zh-CN" altLang="en-US" sz="4000">
                <a:solidFill>
                  <a:schemeClr val="tx1"/>
                </a:solidFill>
              </a:rPr>
              <a:t>你们有理想、有本领、有担当，国家就有前途，民族就有希望。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>
            <a:normAutofit fontScale="57500" lnSpcReduction="10000"/>
          </a:bodyPr>
          <a:lstStyle/>
          <a:p>
            <a:pPr algn="ctr"/>
            <a:r>
              <a:rPr lang="zh-CN" altLang="en-US" sz="8000">
                <a:solidFill>
                  <a:srgbClr val="FF0000"/>
                </a:solidFill>
              </a:rPr>
              <a:t>关于奋斗</a:t>
            </a:r>
          </a:p>
          <a:p>
            <a:pPr algn="ctr"/>
            <a:endParaRPr lang="zh-CN" altLang="en-US" sz="5700">
              <a:solidFill>
                <a:srgbClr val="FF0000"/>
              </a:solidFill>
            </a:endParaRPr>
          </a:p>
          <a:p>
            <a:pPr algn="ctr"/>
            <a:r>
              <a:rPr lang="zh-CN" altLang="en-US" sz="5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5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时光总是向前，奋斗永不停歇。</a:t>
            </a:r>
          </a:p>
          <a:p>
            <a:pPr algn="ctr"/>
            <a:r>
              <a:rPr lang="zh-CN" altLang="en-US" sz="5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2. 星光不问赶路人，时光不负奋斗者。</a:t>
            </a:r>
            <a:endParaRPr lang="zh-CN" altLang="en-US" sz="57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 sz="5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5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惟其艰难，方显勇毅；惟其磨砺，始得玉成。</a:t>
            </a:r>
          </a:p>
          <a:p>
            <a:pPr algn="ctr"/>
            <a:r>
              <a:rPr lang="en-US" altLang="zh-CN" sz="5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zh-CN" altLang="en-US" sz="57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.今天尽力做的虽然辛苦，但对未来而言，全都是礼物。</a:t>
            </a:r>
          </a:p>
          <a:p>
            <a:pPr algn="ctr"/>
            <a:endParaRPr lang="zh-CN" altLang="en-US" sz="57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>
            <a:normAutofit fontScale="37500" lnSpcReduction="10000"/>
          </a:bodyPr>
          <a:lstStyle/>
          <a:p>
            <a:pPr algn="ctr"/>
            <a:r>
              <a:rPr lang="zh-CN" altLang="en-US" sz="13300">
                <a:solidFill>
                  <a:srgbClr val="FF0000"/>
                </a:solidFill>
              </a:rPr>
              <a:t>关于民生</a:t>
            </a:r>
          </a:p>
          <a:p>
            <a:pPr algn="ctr"/>
            <a:endParaRPr lang="zh-CN" altLang="en-US" sz="5700">
              <a:solidFill>
                <a:srgbClr val="FF0000"/>
              </a:solidFill>
            </a:endParaRPr>
          </a:p>
          <a:p>
            <a:pPr algn="ctr"/>
            <a:r>
              <a:rPr lang="zh-CN" altLang="en-US" sz="9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1.仓廪实，天下安。</a:t>
            </a:r>
          </a:p>
          <a:p>
            <a:pPr algn="ctr"/>
            <a:r>
              <a:rPr lang="zh-CN" altLang="en-US" sz="9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2.天地之大，黎元为先。</a:t>
            </a:r>
          </a:p>
          <a:p>
            <a:pPr algn="ctr"/>
            <a:r>
              <a:rPr lang="zh-CN" altLang="en-US" sz="9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3.人民是历史的创造者，人民是真正的英雄。</a:t>
            </a:r>
          </a:p>
          <a:p>
            <a:pPr algn="ctr"/>
            <a:r>
              <a:rPr lang="zh-CN" altLang="en-US" sz="9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4.再细微的诉求也将因14亿人的关注而放大，</a:t>
            </a:r>
          </a:p>
          <a:p>
            <a:pPr marL="0" indent="0" algn="ctr">
              <a:buNone/>
            </a:pPr>
            <a:r>
              <a:rPr lang="zh-CN" altLang="en-US" sz="9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再棘手的问题也将因14亿人的努力而消解。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>
            <a:normAutofit fontScale="52500" lnSpcReduction="20000"/>
          </a:bodyPr>
          <a:lstStyle/>
          <a:p>
            <a:pPr algn="ctr"/>
            <a:r>
              <a:rPr lang="zh-CN" altLang="en-US" sz="11000">
                <a:solidFill>
                  <a:srgbClr val="FF0000"/>
                </a:solidFill>
              </a:rPr>
              <a:t>关于远见</a:t>
            </a:r>
          </a:p>
          <a:p>
            <a:pPr algn="ctr"/>
            <a:endParaRPr lang="zh-CN" altLang="en-US" sz="800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6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6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.察势者智，驭势者赢。</a:t>
            </a:r>
          </a:p>
          <a:p>
            <a:pPr algn="ctr"/>
            <a:r>
              <a:rPr lang="zh-CN" altLang="en-US" sz="6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2.统筹全局，擘（bò）画长远。</a:t>
            </a:r>
          </a:p>
          <a:p>
            <a:pPr algn="ctr"/>
            <a:r>
              <a:rPr lang="zh-CN" altLang="en-US" sz="6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3.挺立潮头，方知浪高风急</a:t>
            </a:r>
            <a:r>
              <a:rPr lang="zh-CN" altLang="en-US" sz="6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；</a:t>
            </a:r>
            <a:endParaRPr lang="en-US" altLang="zh-CN" sz="6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 algn="ctr">
              <a:buNone/>
            </a:pPr>
            <a:r>
              <a:rPr lang="en-US" altLang="zh-CN" sz="6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6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zh-CN" altLang="en-US" sz="6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登高</a:t>
            </a:r>
            <a:r>
              <a:rPr lang="zh-CN" altLang="en-US" sz="6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望远，才见云阔天高</a:t>
            </a:r>
            <a:r>
              <a:rPr lang="zh-CN" altLang="en-US" sz="6100">
                <a:solidFill>
                  <a:schemeClr val="tx1"/>
                </a:solidFill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zh-CN" altLang="en-US" sz="8000">
                <a:solidFill>
                  <a:srgbClr val="FF0000"/>
                </a:solidFill>
              </a:rPr>
              <a:t>关于机遇</a:t>
            </a:r>
          </a:p>
          <a:p>
            <a:pPr algn="ctr"/>
            <a:endParaRPr lang="zh-CN" altLang="en-US" sz="8000">
              <a:solidFill>
                <a:srgbClr val="FF0000"/>
              </a:solidFill>
            </a:endParaRPr>
          </a:p>
          <a:p>
            <a:pPr algn="ctr"/>
            <a:r>
              <a:rPr lang="zh-CN" altLang="en-US" sz="6800">
                <a:solidFill>
                  <a:schemeClr val="tx1"/>
                </a:solidFill>
              </a:rPr>
              <a:t>1.栽下梧桐树，引得凤凰来。</a:t>
            </a:r>
          </a:p>
          <a:p>
            <a:pPr algn="ctr"/>
            <a:r>
              <a:rPr lang="en-US" altLang="zh-CN" sz="6800" smtClean="0">
                <a:solidFill>
                  <a:schemeClr val="tx1"/>
                </a:solidFill>
              </a:rPr>
              <a:t>2.</a:t>
            </a:r>
            <a:r>
              <a:rPr lang="zh-CN" altLang="en-US" sz="6800" smtClean="0">
                <a:solidFill>
                  <a:schemeClr val="tx1"/>
                </a:solidFill>
              </a:rPr>
              <a:t>所</a:t>
            </a:r>
            <a:r>
              <a:rPr lang="zh-CN" altLang="en-US" sz="6800">
                <a:solidFill>
                  <a:schemeClr val="tx1"/>
                </a:solidFill>
              </a:rPr>
              <a:t>当乘者势也，不可失者时也。</a:t>
            </a:r>
            <a:endParaRPr lang="zh-CN" altLang="en-US" sz="6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>
            <a:normAutofit fontScale="47500" lnSpcReduction="10000"/>
          </a:bodyPr>
          <a:lstStyle/>
          <a:p>
            <a:pPr algn="ctr"/>
            <a:r>
              <a:rPr lang="zh-CN" altLang="en-US" sz="10000">
                <a:solidFill>
                  <a:srgbClr val="FF0000"/>
                </a:solidFill>
              </a:rPr>
              <a:t>关于困境</a:t>
            </a:r>
          </a:p>
          <a:p>
            <a:pPr algn="ctr"/>
            <a:endParaRPr lang="zh-CN" altLang="en-US" sz="8000">
              <a:solidFill>
                <a:srgbClr val="FF0000"/>
              </a:solidFill>
            </a:endParaRPr>
          </a:p>
          <a:p>
            <a:pPr algn="ctr"/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1.察势者明，趋势者智。</a:t>
            </a:r>
          </a:p>
          <a:p>
            <a:pPr marL="0" indent="0" algn="ctr">
              <a:buNone/>
            </a:pPr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危机中往往孕育着新机。</a:t>
            </a:r>
          </a:p>
          <a:p>
            <a:pPr algn="ctr"/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2.一帆风顺，显示不出水手的坚强；</a:t>
            </a:r>
          </a:p>
          <a:p>
            <a:pPr marL="0" indent="0" algn="ctr">
              <a:buNone/>
            </a:pPr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百转千回，才有百炼成钢。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8735" y="686490"/>
            <a:ext cx="10969200" cy="4759200"/>
          </a:xfrm>
        </p:spPr>
        <p:txBody>
          <a:bodyPr>
            <a:normAutofit fontScale="25000" lnSpcReduction="10000"/>
          </a:bodyPr>
          <a:lstStyle/>
          <a:p>
            <a:pPr algn="ctr"/>
            <a:r>
              <a:rPr lang="zh-CN" altLang="en-US" sz="16000">
                <a:solidFill>
                  <a:srgbClr val="FF0000"/>
                </a:solidFill>
              </a:rPr>
              <a:t>其他主题</a:t>
            </a:r>
          </a:p>
          <a:p>
            <a:pPr algn="ctr"/>
            <a:endParaRPr lang="zh-CN" altLang="en-US" sz="13300">
              <a:solidFill>
                <a:srgbClr val="FF0000"/>
              </a:solidFill>
            </a:endParaRPr>
          </a:p>
          <a:p>
            <a:pPr algn="ctr"/>
            <a:r>
              <a:rPr lang="zh-CN" altLang="en-US" sz="13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1.一江碧水，东流不息。（关于自然）</a:t>
            </a:r>
          </a:p>
          <a:p>
            <a:pPr algn="ctr"/>
            <a:r>
              <a:rPr lang="zh-CN" altLang="en-US" sz="13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时光荏苒，斗转星移。（关于时间）</a:t>
            </a:r>
          </a:p>
          <a:p>
            <a:pPr algn="ctr"/>
            <a:r>
              <a:rPr lang="zh-CN" altLang="en-US" sz="13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3.开启新征程，扬帆再出发。（关于前进）</a:t>
            </a:r>
          </a:p>
          <a:p>
            <a:pPr algn="ctr"/>
            <a:r>
              <a:rPr lang="zh-CN" altLang="en-US" sz="13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4.才者，德之资也；德者，才之帅也。（关于品德）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52</Paragraphs>
  <Slides>11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5">
      <vt:lpstr>Arial</vt:lpstr>
      <vt:lpstr>微软雅黑</vt:lpstr>
      <vt:lpstr>Wingdings</vt:lpstr>
      <vt:lpstr>Office 主题​​</vt:lpstr>
      <vt:lpstr>2022高考作文备考：《人民日报》精选高级短句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2021-11-08T17:35:25.232</cp:lastPrinted>
  <dcterms:created xsi:type="dcterms:W3CDTF">2021-11-08T17:35:25Z</dcterms:created>
  <dcterms:modified xsi:type="dcterms:W3CDTF">2021-11-08T09:35:25Z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