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5"/>
  </p:notesMasterIdLst>
  <p:sldIdLst>
    <p:sldId id="256" r:id="rId4"/>
    <p:sldId id="257" r:id="rId6"/>
    <p:sldId id="258" r:id="rId7"/>
    <p:sldId id="263" r:id="rId8"/>
    <p:sldId id="264" r:id="rId9"/>
    <p:sldId id="265" r:id="rId10"/>
    <p:sldId id="266" r:id="rId11"/>
    <p:sldId id="273" r:id="rId12"/>
    <p:sldId id="267" r:id="rId13"/>
    <p:sldId id="274" r:id="rId14"/>
    <p:sldId id="275" r:id="rId15"/>
    <p:sldId id="276" r:id="rId16"/>
    <p:sldId id="280" r:id="rId17"/>
    <p:sldId id="281" r:id="rId18"/>
    <p:sldId id="282" r:id="rId19"/>
    <p:sldId id="283" r:id="rId20"/>
    <p:sldId id="284" r:id="rId21"/>
    <p:sldId id="285" r:id="rId22"/>
    <p:sldId id="297" r:id="rId23"/>
    <p:sldId id="295" r:id="rId24"/>
    <p:sldId id="296" r:id="rId25"/>
    <p:sldId id="277" r:id="rId26"/>
    <p:sldId id="301" r:id="rId27"/>
    <p:sldId id="302" r:id="rId28"/>
    <p:sldId id="303" r:id="rId29"/>
    <p:sldId id="304" r:id="rId30"/>
    <p:sldId id="307" r:id="rId31"/>
    <p:sldId id="310" r:id="rId32"/>
    <p:sldId id="311" r:id="rId33"/>
    <p:sldId id="278" r:id="rId34"/>
    <p:sldId id="313" r:id="rId35"/>
    <p:sldId id="312" r:id="rId36"/>
    <p:sldId id="261" r:id="rId37"/>
    <p:sldId id="279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7045" autoAdjust="0"/>
  </p:normalViewPr>
  <p:slideViewPr>
    <p:cSldViewPr snapToGrid="0">
      <p:cViewPr>
        <p:scale>
          <a:sx n="66" d="100"/>
          <a:sy n="66" d="100"/>
        </p:scale>
        <p:origin x="1356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451F8-4A10-4EFF-957E-B419CC414D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046EF-F73D-45D4-B05F-3C6655E04EB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cer.com/works?userid=682883332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上边中间的图标可自行替换自己或学校的</a:t>
            </a:r>
            <a:r>
              <a:rPr lang="en-US" altLang="zh-CN"/>
              <a:t>LOGO</a:t>
            </a:r>
            <a:endParaRPr lang="en-US" altLang="zh-CN"/>
          </a:p>
          <a:p>
            <a:r>
              <a:rPr lang="zh-CN" altLang="en-US"/>
              <a:t>字体具体说明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中文字体：字魂</a:t>
            </a:r>
            <a:r>
              <a:rPr lang="en-US" altLang="zh-CN"/>
              <a:t>64</a:t>
            </a:r>
            <a:r>
              <a:rPr lang="zh-CN" altLang="en-US"/>
              <a:t>号</a:t>
            </a:r>
            <a:r>
              <a:rPr lang="en-US" altLang="zh-CN"/>
              <a:t>-</a:t>
            </a:r>
            <a:r>
              <a:rPr lang="zh-CN" altLang="en-US"/>
              <a:t>萌趣软糖体</a:t>
            </a:r>
            <a:endParaRPr lang="en-US" altLang="zh-CN"/>
          </a:p>
          <a:p>
            <a:r>
              <a:rPr lang="zh-CN" altLang="en-US"/>
              <a:t>英文字体：字魂</a:t>
            </a:r>
            <a:r>
              <a:rPr lang="en-US" altLang="zh-CN"/>
              <a:t>64</a:t>
            </a:r>
            <a:r>
              <a:rPr lang="zh-CN" altLang="en-US"/>
              <a:t>号</a:t>
            </a:r>
            <a:r>
              <a:rPr lang="en-US" altLang="zh-CN"/>
              <a:t>-</a:t>
            </a:r>
            <a:r>
              <a:rPr lang="zh-CN" altLang="en-US"/>
              <a:t>萌趣软糖体</a:t>
            </a:r>
            <a:endParaRPr lang="en-US" altLang="zh-CN"/>
          </a:p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缺少字体：自动转为默认宋体的字体的效果，需要自行下载字体为准。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谨慎事项：</a:t>
            </a:r>
            <a:r>
              <a:rPr lang="zh-CN" altLang="en-US"/>
              <a:t>字魂的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字体需要授权，未经授权不可商用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，可个人学习使用。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蓝美视觉的店铺更多作品，正在更新：</a:t>
            </a:r>
            <a:r>
              <a:rPr lang="en-US" altLang="zh-CN" sz="1200" i="0" u="none">
                <a:solidFill>
                  <a:schemeClr val="accent3">
                    <a:lumMod val="20000"/>
                    <a:lumOff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hlinkClick r:id="rId3"/>
              </a:rPr>
              <a:t>https://www.docer.com/works?userid=682883332</a:t>
            </a:r>
            <a:endParaRPr lang="en-US" altLang="zh-CN" sz="1200" i="0" u="none">
              <a:solidFill>
                <a:schemeClr val="accent3">
                  <a:lumMod val="20000"/>
                  <a:lumOff val="8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i="0" u="none"/>
              <a:t>祝你使用愉快！</a:t>
            </a:r>
            <a:endParaRPr lang="zh-CN" altLang="en-US" i="0" u="none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046EF-F73D-45D4-B05F-3C6655E04E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96" b="100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  <a14:imgEffect>
                      <a14:sharpenSoften amoun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896" b="100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184150" y="158750"/>
            <a:ext cx="11823700" cy="6540500"/>
          </a:xfrm>
          <a:prstGeom prst="roundRect">
            <a:avLst>
              <a:gd name="adj" fmla="val 11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365760" y="311150"/>
            <a:ext cx="3556000" cy="1666240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006168" y="1461453"/>
            <a:ext cx="3822700" cy="1791208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107282" y="3323654"/>
            <a:ext cx="4089400" cy="1916176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5196681" y="3596894"/>
            <a:ext cx="4356100" cy="2041144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647065" y="4672965"/>
            <a:ext cx="4622800" cy="2166112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7176017" y="2354580"/>
            <a:ext cx="4889500" cy="2291080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488518" y="-19240"/>
            <a:ext cx="5156200" cy="2416048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65351" y="1112520"/>
            <a:ext cx="5422900" cy="2541016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6564035" y="4033266"/>
            <a:ext cx="5689600" cy="2665984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96" b="100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  <a14:imgEffect>
                      <a14:sharpenSoften amoun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896" b="100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184150" y="158750"/>
            <a:ext cx="11823700" cy="6540500"/>
          </a:xfrm>
          <a:prstGeom prst="roundRect">
            <a:avLst>
              <a:gd name="adj" fmla="val 11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365760" y="311150"/>
            <a:ext cx="3556000" cy="1666240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006168" y="1461453"/>
            <a:ext cx="3822700" cy="1791208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107282" y="3323654"/>
            <a:ext cx="4089400" cy="1916176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5196681" y="3596894"/>
            <a:ext cx="4356100" cy="2041144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647065" y="4672965"/>
            <a:ext cx="4622800" cy="2166112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7176017" y="2354580"/>
            <a:ext cx="4889500" cy="2291080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488518" y="-19240"/>
            <a:ext cx="5156200" cy="2416048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65351" y="1112520"/>
            <a:ext cx="5422900" cy="2541016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6564035" y="4033266"/>
            <a:ext cx="5689600" cy="2665984"/>
          </a:xfrm>
          <a:prstGeom prst="rect">
            <a:avLst/>
          </a:prstGeom>
          <a:blipFill dpi="0" rotWithShape="1">
            <a:blip r:embed="rId4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image" Target="../media/image10.png"/><Relationship Id="rId2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image" Target="../media/image10.png"/><Relationship Id="rId2" Type="http://schemas.openxmlformats.org/officeDocument/2006/relationships/tags" Target="../tags/tag13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image" Target="../media/image10.png"/><Relationship Id="rId2" Type="http://schemas.openxmlformats.org/officeDocument/2006/relationships/tags" Target="../tags/tag14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image" Target="../media/image10.png"/><Relationship Id="rId2" Type="http://schemas.openxmlformats.org/officeDocument/2006/relationships/tags" Target="../tags/tag15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16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17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18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19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20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21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22.xml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23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24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25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26.xml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tags" Target="../tags/tag2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06221" y="2020617"/>
            <a:ext cx="8153400" cy="20612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uLnTx/>
                <a:uFillTx/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记叙文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uLnTx/>
              <a:uFillTx/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uLnTx/>
                <a:uFillTx/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          方法指导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uLnTx/>
              <a:uFillTx/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54735" y="6244327"/>
            <a:ext cx="3842876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2020</a:t>
            </a:r>
            <a:r>
              <a:rPr lang="zh-CN" altLang="en-US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年</a:t>
            </a:r>
            <a:r>
              <a:rPr lang="en-US" altLang="zh-CN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10</a:t>
            </a:r>
            <a:r>
              <a:rPr lang="zh-CN" altLang="en-US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月</a:t>
            </a:r>
            <a:r>
              <a:rPr lang="en-US" altLang="zh-CN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31</a:t>
            </a:r>
            <a:r>
              <a:rPr lang="zh-CN" altLang="en-US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日</a:t>
            </a:r>
            <a:endParaRPr lang="zh-CN" altLang="en-US" sz="1200">
              <a:solidFill>
                <a:schemeClr val="bg1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556" y="809562"/>
            <a:ext cx="2851953" cy="28519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6297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5.2</a:t>
            </a: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以一组新颖独特的小标题取胜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1044575" y="1335405"/>
            <a:ext cx="620966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r>
              <a:rPr lang="zh-CN" altLang="en-US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如《我在初三》为展现竞争、好胜、欢乐的“我”，运用了一组小标题“明争”、“暗斗”、“同乐”。</a:t>
            </a:r>
            <a:endParaRPr lang="zh-CN" altLang="en-US" sz="28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algn="l"/>
            <a:r>
              <a:rPr lang="zh-CN" altLang="en-US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又如《我深深感受到了环境的呼唤》，描述了“枯藤老树昏鸦”、“小桥流水人家”、“古道西风瘦马”三个片断，分别写了“还老树一片美丽的葱绿”、“还小河一片澄清”、“还老马一片乐土”，这些醒目的小标题洋溢着对自然的呼唤，对绿的神往，传达出对环保的呼唤这一深远的主题。</a:t>
            </a:r>
            <a:endParaRPr lang="zh-CN" altLang="en-US" sz="28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6976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5.3</a:t>
            </a: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以一组新颖独特的小标题取胜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1010920" y="1480820"/>
            <a:ext cx="65398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还有一些极具个性的题目，如“狂生日记”、“我是差生我怕谁”、“那角落，那学生”、“用第三只眼睛看世界”、“这只狗，我喜欢”等，或幽默或冷峻，或朴实或艳丽的标题，都具有针对性强、个性鲜明的特点，这样的标题同样能获得阅卷老师的好感，吸引读者的视线</a:t>
            </a:r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。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406" y="-77113"/>
            <a:ext cx="2048928" cy="204892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58870" y="1679426"/>
            <a:ext cx="3074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CONTENT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70459" y="2540199"/>
            <a:ext cx="1251084" cy="967130"/>
            <a:chOff x="5358293" y="3316572"/>
            <a:chExt cx="1251084" cy="9671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8293" y="3316572"/>
              <a:ext cx="1251084" cy="96713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538439" y="3406092"/>
              <a:ext cx="890792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02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769362" y="3627141"/>
            <a:ext cx="4653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“未见其人，先闻其声</a:t>
            </a:r>
            <a:r>
              <a:rPr lang="en-US" altLang="zh-CN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en-US" altLang="zh-CN" sz="32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2205"/>
          <a:stretch>
            <a:fillRect/>
          </a:stretch>
        </p:blipFill>
        <p:spPr>
          <a:xfrm>
            <a:off x="190500" y="4724621"/>
            <a:ext cx="11817350" cy="1974629"/>
          </a:xfrm>
          <a:prstGeom prst="roundRect">
            <a:avLst>
              <a:gd name="adj" fmla="val 1874"/>
            </a:avLst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361" y="529551"/>
            <a:ext cx="385884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“未见其人，先闻其声</a:t>
            </a: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zh-CN" altLang="en-US" sz="2800"/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755361" y="1634071"/>
            <a:ext cx="2621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几种常见的开头：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755361" y="2095736"/>
            <a:ext cx="5521346" cy="64389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defTabSz="1217930">
              <a:lnSpc>
                <a:spcPct val="150000"/>
              </a:lnSpc>
              <a:defRPr/>
            </a:pPr>
            <a:r>
              <a: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rPr>
              <a:t>文章的开头很重要，就好像拉琴之前的定音，音定准了，拉出的曲子就会动听。开头要新颖漂亮，引人入胜，有了一个好的开头，就是成功了一半。</a:t>
            </a:r>
            <a:endParaRPr sz="12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20315" y="3618098"/>
            <a:ext cx="5391439" cy="801266"/>
            <a:chOff x="704561" y="3618098"/>
            <a:chExt cx="5391439" cy="801266"/>
          </a:xfrm>
        </p:grpSpPr>
        <p:sp>
          <p:nvSpPr>
            <p:cNvPr id="48" name="Diploma Degree"/>
            <p:cNvSpPr txBox="1"/>
            <p:nvPr/>
          </p:nvSpPr>
          <p:spPr>
            <a:xfrm>
              <a:off x="1490525" y="3724357"/>
              <a:ext cx="2329612" cy="32766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1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开门见山</a:t>
              </a:r>
              <a:endParaRPr lang="zh-CN" altLang="en-US" sz="1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531736" y="4052334"/>
              <a:ext cx="4564264" cy="367030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《妈妈的留言条》我觉得，在我们同学中我收到的留言条最多</a:t>
              </a:r>
              <a:endPara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28" y="3618098"/>
              <a:ext cx="698774" cy="540176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704561" y="3635054"/>
              <a:ext cx="8907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20315" y="4900798"/>
            <a:ext cx="5391439" cy="1354986"/>
            <a:chOff x="704561" y="3618098"/>
            <a:chExt cx="5391439" cy="1354986"/>
          </a:xfrm>
        </p:grpSpPr>
        <p:sp>
          <p:nvSpPr>
            <p:cNvPr id="65" name="Diploma Degree"/>
            <p:cNvSpPr txBox="1"/>
            <p:nvPr/>
          </p:nvSpPr>
          <p:spPr>
            <a:xfrm>
              <a:off x="1490525" y="3724357"/>
              <a:ext cx="2329612" cy="32766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1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开头概括全文</a:t>
              </a:r>
              <a:endParaRPr lang="zh-CN" altLang="en-US" sz="1800"/>
            </a:p>
          </p:txBody>
        </p:sp>
        <p:sp>
          <p:nvSpPr>
            <p:cNvPr id="66" name="矩形 65"/>
            <p:cNvSpPr/>
            <p:nvPr/>
          </p:nvSpPr>
          <p:spPr>
            <a:xfrm>
              <a:off x="1531736" y="4052334"/>
              <a:ext cx="4564264" cy="920750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 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《</a:t>
              </a: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春节晚会观后》：春节晚会是一道丰盛的晚宴。献给全国人民，满足不同层次，不同口味的观众，提高观众的欣赏能力和道德水准。</a:t>
              </a:r>
              <a:endPara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28" y="3618098"/>
              <a:ext cx="698774" cy="540176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704561" y="3635054"/>
              <a:ext cx="89079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</a:t>
              </a:r>
              <a:r>
                <a:rPr 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2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  <p:cxnSp>
        <p:nvCxnSpPr>
          <p:cNvPr id="69" name="直接连接符 68"/>
          <p:cNvCxnSpPr/>
          <p:nvPr/>
        </p:nvCxnSpPr>
        <p:spPr>
          <a:xfrm flipH="1">
            <a:off x="850927" y="3304211"/>
            <a:ext cx="53302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41655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361" y="529551"/>
            <a:ext cx="385884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“未见其人，先闻其声</a:t>
            </a: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zh-CN" altLang="en-US" sz="2800"/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99005" y="1253993"/>
            <a:ext cx="5671185" cy="2601595"/>
            <a:chOff x="704561" y="3618098"/>
            <a:chExt cx="5671185" cy="2601595"/>
          </a:xfrm>
        </p:grpSpPr>
        <p:sp>
          <p:nvSpPr>
            <p:cNvPr id="48" name="Diploma Degree"/>
            <p:cNvSpPr txBox="1"/>
            <p:nvPr/>
          </p:nvSpPr>
          <p:spPr>
            <a:xfrm>
              <a:off x="1490691" y="3647525"/>
              <a:ext cx="4499610" cy="48133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2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介绍写作动机、缘由</a:t>
              </a:r>
              <a:endPara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531966" y="4052438"/>
              <a:ext cx="4843780" cy="2167255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《明月赋》从很小的时候，我就喜欢月亮。不论是在庭院里，还是在田野上，只要皓月当空，我总是深情地仰望着它。我曾多次地想，有一天，我要亲自写一首诗，一篇文章，来描绘它，赞美它。</a:t>
              </a:r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28" y="3618098"/>
              <a:ext cx="698774" cy="540176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704561" y="3635054"/>
              <a:ext cx="890792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03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99005" y="3855588"/>
            <a:ext cx="5670550" cy="2601595"/>
            <a:chOff x="704561" y="3618098"/>
            <a:chExt cx="5670550" cy="2601595"/>
          </a:xfrm>
        </p:grpSpPr>
        <p:sp>
          <p:nvSpPr>
            <p:cNvPr id="65" name="Diploma Degree"/>
            <p:cNvSpPr txBox="1"/>
            <p:nvPr/>
          </p:nvSpPr>
          <p:spPr>
            <a:xfrm>
              <a:off x="1490525" y="3647528"/>
              <a:ext cx="2329612" cy="48133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2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开头先写外貌</a:t>
              </a:r>
              <a:endPara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531966" y="4052438"/>
              <a:ext cx="4843145" cy="2167255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《幽默而深沉的笑星》一只硕大的鼻子，一对狡黠的小眼睛，一个寸草不生聪明绝顶的脑袋——历年的春节晚会假若没有他出场，观众便觉得没有着落，像是少了点什么。这就是陈佩斯和他的明星效应。</a:t>
              </a:r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28" y="3618098"/>
              <a:ext cx="698774" cy="540176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704561" y="3635054"/>
              <a:ext cx="890792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04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39242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361" y="529551"/>
            <a:ext cx="385884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“未见其人，先闻其声</a:t>
            </a: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zh-CN" altLang="en-US" sz="2800"/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55545" y="1335273"/>
            <a:ext cx="5391439" cy="2186201"/>
            <a:chOff x="704561" y="3618098"/>
            <a:chExt cx="5391439" cy="2186201"/>
          </a:xfrm>
        </p:grpSpPr>
        <p:sp>
          <p:nvSpPr>
            <p:cNvPr id="48" name="Diploma Degree"/>
            <p:cNvSpPr txBox="1"/>
            <p:nvPr/>
          </p:nvSpPr>
          <p:spPr>
            <a:xfrm>
              <a:off x="1490525" y="3647523"/>
              <a:ext cx="2329612" cy="48133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2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倒叙开头</a:t>
              </a:r>
              <a:endPara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531736" y="4052334"/>
              <a:ext cx="4564264" cy="1751965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《给我印象最深的一堂课》随着时间的流逝，一些事往往由清晰变得模糊，由模糊而渐渐忘却了。但是，我小学时上的一堂常识课，却仍然深深地印在我的脑海里。</a:t>
              </a:r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28" y="3618098"/>
              <a:ext cx="698774" cy="540176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704561" y="3635054"/>
              <a:ext cx="890792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05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55545" y="3969253"/>
            <a:ext cx="5391439" cy="2186201"/>
            <a:chOff x="704561" y="3618098"/>
            <a:chExt cx="5391439" cy="2186201"/>
          </a:xfrm>
        </p:grpSpPr>
        <p:sp>
          <p:nvSpPr>
            <p:cNvPr id="65" name="Diploma Degree"/>
            <p:cNvSpPr txBox="1"/>
            <p:nvPr/>
          </p:nvSpPr>
          <p:spPr>
            <a:xfrm>
              <a:off x="1490691" y="3647523"/>
              <a:ext cx="2795905" cy="48133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2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用名人名言开头</a:t>
              </a:r>
              <a:endPara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531736" y="4052334"/>
              <a:ext cx="4564264" cy="1751965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《话时间，抓今天》你热爱生命吗?那么别浪费时间，因为时间是组成生命的材料。我常常记起富兰克林的这段话，也常常寻找着时间的真正价值。</a:t>
              </a:r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28" y="3618098"/>
              <a:ext cx="698774" cy="540176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704561" y="3635054"/>
              <a:ext cx="890792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06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39242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361" y="529551"/>
            <a:ext cx="385884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“未见其人，先闻其声</a:t>
            </a: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zh-CN" altLang="en-US" sz="2800"/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55650" y="1530126"/>
            <a:ext cx="6369050" cy="2571750"/>
            <a:chOff x="704561" y="3584226"/>
            <a:chExt cx="6053878" cy="1130431"/>
          </a:xfrm>
        </p:grpSpPr>
        <p:sp>
          <p:nvSpPr>
            <p:cNvPr id="48" name="Diploma Degree"/>
            <p:cNvSpPr txBox="1"/>
            <p:nvPr/>
          </p:nvSpPr>
          <p:spPr>
            <a:xfrm>
              <a:off x="1490525" y="3584226"/>
              <a:ext cx="2329612" cy="21157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2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用故事开头</a:t>
              </a:r>
              <a:endPara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742110" y="3762025"/>
              <a:ext cx="5016329" cy="952632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《“小马过河”的启示》这是一个众人皆知的寓言：小马要过河，先遇着牛大伯，问是否可以趟过。牛大伯说水很浅，能趟过。小马正准备过，忽然松鼠</a:t>
              </a:r>
              <a:r>
                <a: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.....</a:t>
              </a:r>
              <a:r>
                <a: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过膝盖。读罢这则寓言，我禁不住为小马妈妈的教子有方而赞叹!</a:t>
              </a:r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169" y="3618000"/>
              <a:ext cx="698942" cy="279119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704561" y="3667711"/>
              <a:ext cx="890792" cy="310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07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63495" y="4352056"/>
            <a:ext cx="5391439" cy="1910713"/>
            <a:chOff x="704561" y="3616726"/>
            <a:chExt cx="5391439" cy="1910713"/>
          </a:xfrm>
        </p:grpSpPr>
        <p:sp>
          <p:nvSpPr>
            <p:cNvPr id="65" name="Diploma Degree"/>
            <p:cNvSpPr txBox="1"/>
            <p:nvPr/>
          </p:nvSpPr>
          <p:spPr>
            <a:xfrm>
              <a:off x="1490525" y="3616726"/>
              <a:ext cx="2329612" cy="5429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32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诗歌开头</a:t>
              </a:r>
              <a:endPara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531736" y="4052334"/>
              <a:ext cx="4564264" cy="1475105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 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“兰陵美景郁金香，玉碗盛来琥珀光……”读着这首诗，忽然，想起两则故事</a:t>
              </a: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....</a:t>
              </a:r>
              <a:endPara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28" y="3618098"/>
              <a:ext cx="698774" cy="540176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704561" y="3635054"/>
              <a:ext cx="890792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08</a:t>
              </a:r>
              <a:endPara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3517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361" y="529551"/>
            <a:ext cx="385884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“未见其人，先闻其声</a:t>
            </a: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zh-CN" altLang="en-US" sz="2800"/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55545" y="1607053"/>
            <a:ext cx="5391439" cy="2186201"/>
            <a:chOff x="704561" y="3618098"/>
            <a:chExt cx="5391439" cy="2186201"/>
          </a:xfrm>
        </p:grpSpPr>
        <p:sp>
          <p:nvSpPr>
            <p:cNvPr id="48" name="Diploma Degree"/>
            <p:cNvSpPr txBox="1"/>
            <p:nvPr/>
          </p:nvSpPr>
          <p:spPr>
            <a:xfrm>
              <a:off x="1490525" y="3647523"/>
              <a:ext cx="2329612" cy="48133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2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景物描写开头</a:t>
              </a:r>
              <a:endPara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531736" y="4052334"/>
              <a:ext cx="4564264" cy="1751965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《搬家》春风吹拂着道边的杨柳，温暖的阳光照在宽阔的柏油马路上。一辆载着家具的大卡车，和着它装载家具的轻微碰撞声向新居驶去。</a:t>
              </a:r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28" y="3618098"/>
              <a:ext cx="698774" cy="540176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704561" y="3635054"/>
              <a:ext cx="890792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09	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55545" y="4272783"/>
            <a:ext cx="5391439" cy="1770911"/>
            <a:chOff x="704561" y="3618098"/>
            <a:chExt cx="5391439" cy="1770911"/>
          </a:xfrm>
        </p:grpSpPr>
        <p:sp>
          <p:nvSpPr>
            <p:cNvPr id="65" name="Diploma Degree"/>
            <p:cNvSpPr txBox="1"/>
            <p:nvPr/>
          </p:nvSpPr>
          <p:spPr>
            <a:xfrm>
              <a:off x="1490525" y="3647523"/>
              <a:ext cx="2329612" cy="48133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2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议论开头</a:t>
              </a:r>
              <a:endPara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531736" y="4052334"/>
              <a:ext cx="4564264" cy="1336675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《种子赞》在我们这个世界上，堪称伟大的东西，实在很多。可我想到，其中一个是不可忘却的，那就是种子。</a:t>
              </a:r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28" y="3618098"/>
              <a:ext cx="698774" cy="540176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704561" y="3635054"/>
              <a:ext cx="890792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10</a:t>
              </a:r>
              <a:endPara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361" y="529551"/>
            <a:ext cx="385884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“未见其人，先闻其声</a:t>
            </a: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zh-CN" altLang="en-US" sz="2800"/>
          </a:p>
        </p:txBody>
      </p:sp>
      <p:sp>
        <p:nvSpPr>
          <p:cNvPr id="35" name="Rectangle 10"/>
          <p:cNvSpPr/>
          <p:nvPr/>
        </p:nvSpPr>
        <p:spPr>
          <a:xfrm rot="5400000">
            <a:off x="7230290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59660" y="1688333"/>
            <a:ext cx="6751320" cy="2001520"/>
            <a:chOff x="704561" y="3618098"/>
            <a:chExt cx="6751320" cy="2001520"/>
          </a:xfrm>
        </p:grpSpPr>
        <p:sp>
          <p:nvSpPr>
            <p:cNvPr id="48" name="Diploma Degree"/>
            <p:cNvSpPr txBox="1"/>
            <p:nvPr/>
          </p:nvSpPr>
          <p:spPr>
            <a:xfrm>
              <a:off x="1490691" y="3678320"/>
              <a:ext cx="4519930" cy="41973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24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造成悬念，引人入胜的开头</a:t>
              </a:r>
              <a:endPara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531966" y="4052438"/>
              <a:ext cx="5923915" cy="1567180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《“傻气”和“实在”》爸爸说姐姐，傻气，妈妈说姐姐，实在。因为傻气，爸爸不大喜欢姐姐;因为实在，妈妈又特别喜欢她。过年时，因为一张年画，这一傻一实的评论，又展开了激烈的交锋，爸爸和妈妈几乎争吵起来。</a:t>
              </a:r>
              <a:endParaRPr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28" y="3618098"/>
              <a:ext cx="698774" cy="540176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704561" y="3635054"/>
              <a:ext cx="890792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11</a:t>
              </a:r>
              <a:endPara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59025" y="4157213"/>
            <a:ext cx="6751955" cy="2186305"/>
            <a:chOff x="704561" y="3618098"/>
            <a:chExt cx="6751955" cy="2186305"/>
          </a:xfrm>
        </p:grpSpPr>
        <p:sp>
          <p:nvSpPr>
            <p:cNvPr id="65" name="Diploma Degree"/>
            <p:cNvSpPr txBox="1"/>
            <p:nvPr/>
          </p:nvSpPr>
          <p:spPr>
            <a:xfrm>
              <a:off x="1490525" y="3647523"/>
              <a:ext cx="2329612" cy="48133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ctr">
              <a:spAutoFit/>
            </a:bodyPr>
            <a:lstStyle>
              <a:lvl1pPr algn="l">
                <a:defRPr sz="2700" b="0">
                  <a:latin typeface="Roboto Slab Bold"/>
                  <a:ea typeface="Roboto Slab Bold"/>
                  <a:cs typeface="Roboto Slab Bold"/>
                  <a:sym typeface="Roboto Slab Bold"/>
                </a:defRPr>
              </a:lvl1pPr>
            </a:lstStyle>
            <a:p>
              <a:pPr algn="ctr"/>
              <a:r>
                <a:rPr lang="zh-CN" altLang="en-US" sz="2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alpha val="20000"/>
                      </a:schemeClr>
                    </a:outerShdw>
                  </a:effectLst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对话开头</a:t>
              </a:r>
              <a:endPara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531966" y="4052438"/>
              <a:ext cx="5924550" cy="1751965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" panose="020B0500000000000000" pitchFamily="34" charset="-122"/>
                </a:rPr>
                <a:t>《盼菊》爷爷，李叔叔怎么还不送菊花来?甭慌，玲玲。还早呢!早，爷爷。不!花圃里的菊花已经全开了，而且还喷放出清新的香味，惹得蜜蜂整天都打转转哩!爷爷，你快来看，你的老部下，我的李叔，手里托着两盆菊花来了!</a:t>
              </a:r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" panose="020B0500000000000000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28" y="3618098"/>
              <a:ext cx="698774" cy="540176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704561" y="3635054"/>
              <a:ext cx="890792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12</a:t>
              </a:r>
              <a:endPara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“未见其人，先闻其声</a:t>
            </a: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887095" y="1633855"/>
            <a:ext cx="573087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1.</a:t>
            </a:r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我爱那“飞流直下三千尺，疑是银河落九天”的庐山瀑布;我爱那“荡胸生层云，决眦入归鸟”的泰山极顶;我爱那“奔流到海不复归”的黄河九曲;我爱那“两岸猿声啼不住”的长江三峡;我爱那“秦时明月汉时关”的古朴塞北;我爱好那“日江花红胜火”的秀丽江南。</a:t>
            </a:r>
            <a:endParaRPr lang="zh-CN" altLang="en-US" sz="32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241" y="2949464"/>
            <a:ext cx="3393369" cy="34655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52" y="0"/>
            <a:ext cx="2048928" cy="2048926"/>
          </a:xfrm>
          <a:prstGeom prst="rect">
            <a:avLst/>
          </a:prstGeom>
        </p:spPr>
      </p:pic>
      <p:sp>
        <p:nvSpPr>
          <p:cNvPr id="4" name="PA-文本框 25"/>
          <p:cNvSpPr txBox="1"/>
          <p:nvPr>
            <p:custDataLst>
              <p:tags r:id="rId3"/>
            </p:custDataLst>
          </p:nvPr>
        </p:nvSpPr>
        <p:spPr>
          <a:xfrm>
            <a:off x="1052556" y="850048"/>
            <a:ext cx="385884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目录</a:t>
            </a:r>
            <a:endParaRPr lang="zh-CN" altLang="en-US" sz="72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6565" y="2012801"/>
            <a:ext cx="3074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CONTENT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293" y="1157572"/>
            <a:ext cx="1251084" cy="9671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792439" y="1247092"/>
            <a:ext cx="89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01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293" y="2349481"/>
            <a:ext cx="1251084" cy="96713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792439" y="2439001"/>
            <a:ext cx="89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02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293" y="3541390"/>
            <a:ext cx="1251084" cy="96713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792439" y="3630910"/>
            <a:ext cx="89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03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293" y="4733298"/>
            <a:ext cx="1251084" cy="96713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792439" y="4822818"/>
            <a:ext cx="89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04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62243" y="5070654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美文欣赏</a:t>
            </a:r>
            <a:endParaRPr lang="zh-CN" altLang="en-US" sz="320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16"/>
          <a:stretch>
            <a:fillRect/>
          </a:stretch>
        </p:blipFill>
        <p:spPr>
          <a:xfrm>
            <a:off x="8016241" y="5816752"/>
            <a:ext cx="3991610" cy="882498"/>
          </a:xfrm>
          <a:prstGeom prst="roundRect">
            <a:avLst>
              <a:gd name="adj" fmla="val 5154"/>
            </a:avLst>
          </a:prstGeom>
        </p:spPr>
      </p:pic>
      <p:sp>
        <p:nvSpPr>
          <p:cNvPr id="6" name="矩形 5"/>
          <p:cNvSpPr/>
          <p:nvPr/>
        </p:nvSpPr>
        <p:spPr>
          <a:xfrm>
            <a:off x="6962243" y="1465732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标题要新颖</a:t>
            </a:r>
            <a:endParaRPr lang="zh-CN" altLang="en-US" sz="32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62243" y="2597937"/>
            <a:ext cx="22148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开头要漂亮</a:t>
            </a:r>
            <a:endParaRPr lang="zh-CN" altLang="en-US" sz="32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endParaRPr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6863183" y="3878732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主体要充实</a:t>
            </a:r>
            <a:endParaRPr lang="zh-CN" altLang="en-US" sz="32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“未见其人，先闻其声</a:t>
            </a: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887095" y="1633855"/>
            <a:ext cx="573087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2.</a:t>
            </a:r>
            <a:r>
              <a:rPr lang="zh-CN" altLang="en-US" sz="36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信念是巍巍大厦的栋梁，没有它，就只是一堆散乱的砖瓦;信念是滔滔大江的河床，没有它，就只有一片泛滥的波浪;信念是熊熊烈火的引星，没有它，就只有一把冰冷的柴把;信念是远洋巨轮的主机，没有它，就只剩下瘫痪的巨架。</a:t>
            </a:r>
            <a:endParaRPr lang="zh-CN" altLang="en-US" sz="36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“未见其人，先闻其声</a:t>
            </a: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887095" y="1633855"/>
            <a:ext cx="573087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3.</a:t>
            </a:r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如果说生命是一座庄严的城堡，那么信念就是那穹顶的梁柱；如果说生命是一株苍茂的大树，就是那深扎的树根；那么如果说生命是一只飞翔的海鸟，那么就是那扇动的翅膀。没有信念，生命的动力便荡然无存;没有信念，生命的美丽便杳然西去。</a:t>
            </a:r>
            <a:endParaRPr lang="zh-CN" altLang="en-US" sz="32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algn="l"/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algn="l"/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　　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algn="l"/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algn="l"/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　　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406" y="-77113"/>
            <a:ext cx="2048928" cy="204892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58870" y="1679426"/>
            <a:ext cx="3074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CONTENT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70459" y="2540199"/>
            <a:ext cx="1251084" cy="967130"/>
            <a:chOff x="5358293" y="3316572"/>
            <a:chExt cx="1251084" cy="9671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8293" y="3316572"/>
              <a:ext cx="1251084" cy="96713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538439" y="3406092"/>
              <a:ext cx="890792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03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020820" y="3611245"/>
            <a:ext cx="41490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</a:t>
            </a:r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主体要充实</a:t>
            </a:r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zh-CN" altLang="en-US" sz="32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2205"/>
          <a:stretch>
            <a:fillRect/>
          </a:stretch>
        </p:blipFill>
        <p:spPr>
          <a:xfrm>
            <a:off x="190500" y="4724621"/>
            <a:ext cx="11817350" cy="1974629"/>
          </a:xfrm>
          <a:prstGeom prst="roundRect">
            <a:avLst>
              <a:gd name="adj" fmla="val 1874"/>
            </a:avLst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主体要充实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755650" y="1633855"/>
            <a:ext cx="58940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1、动作分解法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1"/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《又是秋风起》父亲给钱：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1"/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1"/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父亲拍拍手站起来（准备），微倾着身子（姿势），从怀里掏出一只破钱包（过程与道具），取出三十元（过程与数量），在粗糙的指间摩了摩（细微情态），递给我（方式）说（语言）：“天冷了，你娘身子不好，眼也花得不中用了，不再给你做棉袄，你就照城里人的样儿买件儿算了。”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动作分解法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755650" y="1335405"/>
            <a:ext cx="62153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根据下面这段文字展开想象，就“青年给母亲洗脚的过程”写一个片段。内容不超过200字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（描写人物，一定要把能表现人物性格的动作写出来。）</a:t>
            </a:r>
            <a:endParaRPr lang="en-US" altLang="zh-CN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755650" y="1335405"/>
            <a:ext cx="632777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例文：他先在盆里接了些水，然后又对了些热水用手搅了搅，还觉得不够暖和，又稍微加了点热水。这次再用手试，觉得温度比较合适，然后他帮母亲脱掉鞋和袜。他托着母亲的脚，不停地把水撩在母亲的脚背上，轻轻地搓着母亲的脚。由于母亲天天送报，走了太多的路，脚上裂开了一道道的口子，他都觉得手有些扎。他小心地撩着水，细心地清洗母亲的脚的每一个部位。母亲确实老了，脚上的皮肤都已变得松弛。他不时地抬起头，望着母亲慈祥的脸，眼中充满感激与尊重。他明白，正是这双脚，为他在布满荆棘的地方趟出一条人生的路。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2.</a:t>
            </a: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摹形绘声法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884555" y="1335405"/>
            <a:ext cx="621538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（我被同学取笑）《个性历险记》：用零下两千度的眼神回视“受惊的众人”，然后潇潇洒洒地走到座位上，该多酷。(怎样想——形)于是我昂着头走进教室。(怎样走——形)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“嘘”声一片， “扑通……” 我趴在了地上。(怎样跌——声)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“小耗子，你——”我火冒三丈，但强忍着疼痛回到了座位上。(怎样怒——声)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同桌“安慰”道：“‘东施效颦’的效果怎样，还是……”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“啊？唉哟！……” 钻心的疼。(怎样疼——声)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摹形绘声法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142875" y="1335405"/>
            <a:ext cx="75660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《我的同桌》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（文1）不清楚跟她坐在一起是好是坏，反正我只知道跟她坐在一起，随时会耳膜爆炸，为什么？因为她是班上有名的大喇叭，只要她轻轻地发出一声，就要把人吓死。不明白为啥她那嗓子会那么厉害，真是“一鸣惊人”。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（文2）“我以后就是你的同桌啦！”她边说边习惯性地搔着后脑，脸上挂着笑，我大吃一惊，“和你同桌？”她耸耸肩，一脸无辜。有谁不知她是最大胆最调皮的女孩呢，我有点畏惧。日子很快过去。印象中，每天晚修铃响起时，她就会问我：“准备好了吗？”我点点头，双手捂住耳朵。不一会儿，耳边骤然响起：“组长收数学作业啊——”其声如雷霆乍惊，即使最懒的同学也会乖乖地交作业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3.</a:t>
            </a: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注重细节描写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1263650" y="1826260"/>
            <a:ext cx="54921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记叙文讲究的是用形象感人，</a:t>
            </a:r>
            <a:endParaRPr lang="zh-CN" altLang="en-US" sz="32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zh-CN" altLang="en-US" sz="32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形象就要讲究细节。</a:t>
            </a:r>
            <a:r>
              <a:rPr lang="en-US" altLang="zh-CN" sz="32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endParaRPr lang="en-US" altLang="zh-CN" sz="32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endParaRPr lang="en-US" altLang="zh-CN" sz="32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en-US" altLang="zh-CN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如说一个人怕辣：“他啃了一口辣椒，只见他把脖子一缩，脸部肌内皱成一团，张大嘴巴，喊了一声：”哇呀！”舌头吊在外面，半天缩不进去。”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CN" altLang="en-US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注重细节描写</a:t>
            </a:r>
            <a:endParaRPr lang="zh-CN" altLang="en-US" sz="28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1010920" y="1051560"/>
            <a:ext cx="6488430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描写“我一个人待在家里，非常害怕”的情景例文：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爸、妈上街去了，我一个人待在家里。当我看到行人从窗外走过的黑影（看），或是听到厨房里传来“砰砰”的声音（听），我便以为小偷来了，吓得说不出话来（感）。假如小偷来了，他会把我绑起来，用毛巾把我的嘴塞住，不让我喊叫，然后偷我家的钱，搬走我家的电视机（想）。我不敢捉小偷，所以跑进卧室里，锁起了房门，躲在被窝里（做），在被窝里，我一直祈祷：爸、妈，赶快回来吧（想）！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CN" altLang="en-US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注重细节描写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755650" y="1335405"/>
            <a:ext cx="65690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描写“在雷雨中上学很苦”的情景。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例文：夏天的中午，雷雨最多了。吃过中饭后，天空常常被乌云带来的大黑布包了起来（看）。闪闪的电光，如银蛇般在天空穿梭，照得人脸色苍白（看）。隆隆的雷声（听）像战场上的大炮声，震得我耳膜快破了（感）。劈里啪啦！劈里啪啦！雨打在屋顶上，响起了好大的声音（听）。快上课了，我不能等到雨停（想），所以穿上雨衣，冲进雨里（做）。无数的雨滴，像千万支冷箭向我身上射来（感）。我拉好了雨衣，加速脚步向学校跑去（做）。到了学校，制服湿了（看），真是讨厌（感），今天要是星期天，就不会受这种罪了（想）！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406" y="-77113"/>
            <a:ext cx="2048928" cy="204892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58870" y="1679426"/>
            <a:ext cx="3074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CONTENT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70459" y="2540199"/>
            <a:ext cx="1251084" cy="967130"/>
            <a:chOff x="5358293" y="3316572"/>
            <a:chExt cx="1251084" cy="9671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8293" y="3316572"/>
              <a:ext cx="1251084" cy="96713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538439" y="3406092"/>
              <a:ext cx="8907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01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582162" y="3627141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“题好一半文”</a:t>
            </a:r>
            <a:endParaRPr lang="zh-CN" altLang="en-US" sz="32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2205"/>
          <a:stretch>
            <a:fillRect/>
          </a:stretch>
        </p:blipFill>
        <p:spPr>
          <a:xfrm>
            <a:off x="190500" y="4724621"/>
            <a:ext cx="11817350" cy="1974629"/>
          </a:xfrm>
          <a:prstGeom prst="roundRect">
            <a:avLst>
              <a:gd name="adj" fmla="val 1874"/>
            </a:avLst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406" y="-77113"/>
            <a:ext cx="2048928" cy="204892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58870" y="1679426"/>
            <a:ext cx="3074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CONTENT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70459" y="2540199"/>
            <a:ext cx="1251084" cy="967130"/>
            <a:chOff x="5358293" y="3316572"/>
            <a:chExt cx="1251084" cy="9671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8293" y="3316572"/>
              <a:ext cx="1251084" cy="96713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538439" y="3406092"/>
              <a:ext cx="890792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64号-萌趣软糖体" panose="00000500000000000000" pitchFamily="2" charset="-122"/>
                  <a:ea typeface="字魂64号-萌趣软糖体" panose="00000500000000000000" pitchFamily="2" charset="-122"/>
                  <a:sym typeface="思源黑体" panose="020B0500000000000000" pitchFamily="34" charset="-122"/>
                </a:rPr>
                <a:t>04</a:t>
              </a:r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785362" y="3627141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“美文欣赏”</a:t>
            </a:r>
            <a:endParaRPr lang="zh-CN" altLang="en-US" sz="32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2205"/>
          <a:stretch>
            <a:fillRect/>
          </a:stretch>
        </p:blipFill>
        <p:spPr>
          <a:xfrm>
            <a:off x="190500" y="4724621"/>
            <a:ext cx="11817350" cy="1974629"/>
          </a:xfrm>
          <a:prstGeom prst="roundRect">
            <a:avLst>
              <a:gd name="adj" fmla="val 1874"/>
            </a:avLst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335915" y="518795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记叙文怎样谋篇布局？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930910" y="1238885"/>
            <a:ext cx="7389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“层层深入式”</a:t>
            </a: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:</a:t>
            </a:r>
            <a:endParaRPr lang="en-US" altLang="zh-CN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2"/>
            <a:endParaRPr lang="en-US" altLang="zh-CN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2"/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第一段：开门见山入题</a:t>
            </a:r>
            <a:endParaRPr lang="en-US" altLang="zh-CN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2"/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2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第二段：概括事件开端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2"/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2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第三段： 事件发展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2"/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2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第四段： 事件高潮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2"/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lvl="2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第五段：照应开头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2233930" y="40640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0">
              <a:buFont typeface="Arial" panose="020B0604020202020204" pitchFamily="34" charset="0"/>
              <a:buNone/>
            </a:pP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《女孩也可做“太阳”》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42" name="TextBox 7"/>
          <p:cNvSpPr txBox="1"/>
          <p:nvPr/>
        </p:nvSpPr>
        <p:spPr>
          <a:xfrm>
            <a:off x="191770" y="1094105"/>
            <a:ext cx="11808460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我发现女孩也可做“太阳”(点题)</a:t>
            </a:r>
            <a:endParaRPr lang="zh-CN" altLang="en-US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en-US" altLang="zh-CN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应该庆幸，造物主在创造男性的同时也创造了女性，于是，冷峻与温柔，健壮与纤弱，粗犷与细腻共存于天地之间。（概括事件开端）</a:t>
            </a:r>
            <a:endParaRPr lang="zh-CN" altLang="en-US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en-US" altLang="zh-CN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不知从何时起，许多人的思想发生了改变，重男轻女，认为“男孩是太阳，女孩是月亮”，言之意自然是：太阳是光源而月亮不是。我心里很不服气，每当男孩唱起《男儿当自强》这首歌时，我的心里就在默念：女孩也要自强！几个月前，物理老师告诉我们举行全国物理竞赛的好消息，希望同学们能踊跃报名。几个成绩一向很好的男生这时都失去了往日的“勇猛”，缩头缩脑地就是不作声。我想：当一回“太阳”的机会来了！报名时，老师也投来疑惑的目光。（事件发展）</a:t>
            </a:r>
            <a:endParaRPr lang="zh-CN" altLang="en-US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en-US" altLang="zh-CN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下课后，那几名男生走到我桌前，“皮笑肉不笑”地说：“有本事就拿回一个奖，要是拿不到，回家当傻丫头！”“我会的！”我扔下一句话，于是一头扎进预赛的准备中。此后，我才体会到什么叫真正的苦。我有点想偃旗息鼓了，耳边却又回荡着那几位“太阳”的声音：拿不回一个奖就回家当傻丫头！傻丫头？不，我要捧着奖状证明：我能行，女孩也可以做太阳！于是我满怀信心，重抖精神，熬夜验算；我在图书馆里寻觅一本本资料，我到老师身边求解一道道难题，我到实验室里观察一个个变化。但我并不感到苦和累，因为我始终想着：要为女孩争一口气，我要证明：女孩子也可做太阳！ (扣题)（事件高潮）</a:t>
            </a:r>
            <a:endParaRPr lang="zh-CN" altLang="en-US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en-US" altLang="zh-CN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学校举行的预赛结果出来了，获奖名单前挤满了同学。啊，我的名字在最前面，我成功了！物理老师投来赞许的目光，那几位男生和我擦肩而过，“傻丫头”自然不再说，脸上也露出一丝善意的微笑。（照应开头）</a:t>
            </a:r>
            <a:endParaRPr lang="zh-CN" altLang="en-US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r>
              <a:rPr lang="en-US" altLang="zh-CN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我用我的行动证明女孩子能够做太阳(点题) ，女同胞们，你们说是吗？我们既然存在于这个世间，就要勇敢地撑起这“半边天”，不要被另外“半边天”小瞧，当然，男孩子不会轻易服输，但我有这个信心，女同胞们，你们呢？</a:t>
            </a:r>
            <a:endParaRPr lang="zh-CN" altLang="en-US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06271" y="2620057"/>
            <a:ext cx="8153400" cy="2122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下课啦！</a:t>
            </a:r>
            <a:endParaRPr lang="en-US" altLang="zh-CN" sz="66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uLnTx/>
              <a:uFillTx/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54200" y="6440542"/>
            <a:ext cx="3842876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2020</a:t>
            </a:r>
            <a:r>
              <a:rPr lang="zh-CN" altLang="en-US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年</a:t>
            </a:r>
            <a:r>
              <a:rPr lang="en-US" altLang="zh-CN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10</a:t>
            </a:r>
            <a:r>
              <a:rPr lang="zh-CN" altLang="en-US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月</a:t>
            </a:r>
            <a:r>
              <a:rPr lang="en-US" altLang="zh-CN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31</a:t>
            </a:r>
            <a:r>
              <a:rPr lang="zh-CN" altLang="en-US" sz="1200">
                <a:solidFill>
                  <a:schemeClr val="bg1"/>
                </a:solidFill>
                <a:latin typeface="字魂57号-创细黑" panose="00000500000000000000" pitchFamily="2" charset="-122"/>
                <a:ea typeface="字魂57号-创细黑" panose="00000500000000000000" pitchFamily="2" charset="-122"/>
              </a:rPr>
              <a:t>日</a:t>
            </a:r>
            <a:endParaRPr lang="zh-CN" altLang="en-US" sz="1200">
              <a:solidFill>
                <a:schemeClr val="bg1"/>
              </a:solidFill>
              <a:latin typeface="字魂57号-创细黑" panose="00000500000000000000" pitchFamily="2" charset="-122"/>
              <a:ea typeface="字魂57号-创细黑" panose="000005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861" y="824167"/>
            <a:ext cx="2851953" cy="285195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“未见其人，先闻其声</a:t>
            </a: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887095" y="1633855"/>
            <a:ext cx="57308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1.</a:t>
            </a:r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只有启程，才会到达理想和目的地；只有拼搏，才会获得辉煌的成功；只有播种，才会有收获；只有追求，才会品味堂堂正正的人。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algn="l"/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87095" y="3510915"/>
            <a:ext cx="57308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Eg</a:t>
            </a:r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：</a:t>
            </a:r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只有努力，才会到达理想和目的地；只有努力，才会获得辉煌的成功；只有努力，才会有收获；只有努力</a:t>
            </a:r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，才会品味堂堂正正的人。</a:t>
            </a:r>
            <a:endParaRPr lang="zh-CN" altLang="en-US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1.</a:t>
            </a: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引用诗文名句、歌词广告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570230" y="1417955"/>
            <a:ext cx="649922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直接引用古诗文做标题，典雅大方，亦庄亦谐，妙趣横生。如记某人坎坷成功经历可用“梅花香自苦寒来”;突出人物先进事迹，可用“一枝红杏出墙来”。劝人向善的，可用“勿发善小而不为”。引用歌词、广告，可以使文章富有时代感，表情达意生动传神如：“我的未来不是梦”、“常回家看看”、“说句心里话”、“一切尽在不言中”、“风中有朵雨做的云”等等。</a:t>
            </a:r>
            <a:endParaRPr lang="zh-CN" altLang="en-US" sz="28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2.</a:t>
            </a: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化用诗句警句、歌词广告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637540" y="1164590"/>
            <a:ext cx="58540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现成的名言警句，如原封不动拿来做标题，可能与中心有出入，可巧加改造，增删或变换个别词语，翻出新意，以达到耐人寻味的效果。如以“诚实”为话题，化用裴多菲的名句“若为自由故，二者皆可抛”，拟题为“若为人生故，诚信不可抛”;以“感受生活”为话题，化用苏联电影《莫斯科不相信眼泪》，拟题为“生活不相信眼泪”;还有可怜天下父母心——“可畏天下父母心”;忽如一夜春风来，千树万树梨花开——“东风一夜花千树”。化用歌词拟题，也能光彩夺目，如写学生对分数的反感和苦恼——“都是分数惹的祸”;写父母的爱——“背起爱的行囊”。</a:t>
            </a:r>
            <a:endParaRPr lang="zh-CN" altLang="en-US" sz="24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3.</a:t>
            </a: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违反常理，造成悬念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908685" y="1051560"/>
            <a:ext cx="58597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r>
              <a:rPr lang="zh-CN" altLang="en-US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这种拟题目方法指跳出常规的定向思维模式，反向思维，得出相反的命题，吸引读者。如“感谢你的敌人”，敌人本来令人憎恨，怎么还要感谢?原来，没有天敌的动物往往最先灭绝，有天敌的动物则会逐步繁衍壮大。人类社会也是如此，真正促使你成功的往往是你的敌人。再如“胖的感觉真好”，“往事并不如烟”，“我看宋江非好汉”、“真想做差生”，“名师未必出高徒”、“为‘攘鸡者’喝彩”等等</a:t>
            </a:r>
            <a:endParaRPr lang="zh-CN" altLang="en-US" sz="28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4.1</a:t>
            </a: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巧用修辞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755650" y="1191260"/>
            <a:ext cx="573595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修辞的巧妙使用能使文章题目生动形象，含蓄隽永，能使文章锦上添花。使用修辞拟题方法也是多种多样的</a:t>
            </a:r>
            <a:endParaRPr lang="zh-CN" altLang="en-US" sz="24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marL="457200" indent="-457200" algn="l">
              <a:buAutoNum type="arabicPeriod"/>
            </a:pPr>
            <a:r>
              <a:rPr lang="zh-CN" altLang="en-US" sz="24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比喻有的用明喻，如“爸爸的爱像白开水”、“火枪手——献给老师”;有的用暗喻，如“有一匹靠自己的黑马”;有的用借喻，如“糖醋排骨有点酸”、“我也衔过一枚青橄榄”。</a:t>
            </a:r>
            <a:endParaRPr lang="zh-CN" altLang="en-US" sz="24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marL="457200" indent="-457200" algn="l">
              <a:buAutoNum type="arabicPeriod"/>
            </a:pPr>
            <a:r>
              <a:rPr lang="zh-CN" altLang="en-US" sz="24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拟人如“我叫‘把握’”、“地球就诊记”、“一条海豚的幸福感受”</a:t>
            </a:r>
            <a:endParaRPr lang="zh-CN" altLang="en-US" sz="24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marL="457200" indent="-457200" algn="l">
              <a:buAutoNum type="arabicPeriod"/>
            </a:pPr>
            <a:r>
              <a:rPr lang="zh-CN" altLang="en-US" sz="24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拟物如“写满爱的社会”、“即使碎了，我片片都是真诚”、“成长的路上沾满启迪”。</a:t>
            </a:r>
            <a:endParaRPr lang="zh-CN" altLang="en-US" sz="24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5005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4.2</a:t>
            </a: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巧用修辞</a:t>
            </a:r>
            <a:endParaRPr lang="zh-CN" altLang="en-US" sz="28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755650" y="1198880"/>
            <a:ext cx="626237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AutoNum type="arabicPeriod"/>
            </a:pPr>
            <a:r>
              <a:rPr lang="zh-CN" altLang="en-US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拟物如“写满爱的社会”、“即使碎了，我片片都是真诚”、“成长的路上沾满启迪”。</a:t>
            </a:r>
            <a:endParaRPr lang="zh-CN" altLang="en-US" sz="28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marL="457200" indent="-457200" algn="l">
              <a:buAutoNum type="arabicPeriod"/>
            </a:pPr>
            <a:r>
              <a:rPr lang="zh-CN" altLang="en-US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反问如“这不也是一道考题吗?”、“成才全靠父母吗?</a:t>
            </a:r>
            <a:r>
              <a:rPr lang="en-US" altLang="zh-CN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”</a:t>
            </a:r>
            <a:endParaRPr lang="en-US" altLang="zh-CN" sz="28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  <a:p>
            <a:pPr marL="457200" indent="-457200" algn="l">
              <a:buAutoNum type="arabicPeriod"/>
            </a:pPr>
            <a:r>
              <a:rPr lang="en-US" altLang="zh-CN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双关如“苦咖啡”，“苦”既指咖啡，又指生活，叙述对咖啡的苦与甜的味觉感受，正是为了表现辨证的苦乐观。又如“选A?选B?”，既指让人苦恼的选择题，又指生活中难以抉择的难题，标题言浅意深，令人回味。</a:t>
            </a:r>
            <a:endParaRPr lang="en-US" altLang="zh-CN" sz="28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081">
            <a:off x="288286" y="145320"/>
            <a:ext cx="1044714" cy="1044713"/>
          </a:xfrm>
          <a:prstGeom prst="rect">
            <a:avLst/>
          </a:prstGeom>
        </p:spPr>
      </p:pic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755650" y="529590"/>
            <a:ext cx="7113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2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5.1</a:t>
            </a:r>
            <a:r>
              <a:rPr lang="zh-CN" altLang="en-US" sz="32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以一组新颖独特的小标题取胜</a:t>
            </a:r>
            <a:endParaRPr lang="zh-CN" altLang="en-US" sz="32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10"/>
          <p:cNvSpPr/>
          <p:nvPr/>
        </p:nvSpPr>
        <p:spPr>
          <a:xfrm rot="5400000">
            <a:off x="7213145" y="1904546"/>
            <a:ext cx="6540500" cy="3048909"/>
          </a:xfrm>
          <a:prstGeom prst="roundRect">
            <a:avLst>
              <a:gd name="adj" fmla="val 246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664" y="1040494"/>
            <a:ext cx="4934552" cy="4777012"/>
          </a:xfrm>
          <a:prstGeom prst="rect">
            <a:avLst/>
          </a:prstGeom>
        </p:spPr>
      </p:pic>
      <p:sp>
        <p:nvSpPr>
          <p:cNvPr id="42" name="TextBox 7"/>
          <p:cNvSpPr txBox="1"/>
          <p:nvPr/>
        </p:nvSpPr>
        <p:spPr>
          <a:xfrm>
            <a:off x="1214755" y="1413510"/>
            <a:ext cx="573532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	</a:t>
            </a:r>
            <a:r>
              <a:rPr lang="zh-CN" altLang="en-US" sz="32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字魂64号-萌趣软糖体" panose="00000500000000000000" pitchFamily="2" charset="-122"/>
                <a:ea typeface="字魂64号-萌趣软糖体" panose="00000500000000000000" pitchFamily="2" charset="-122"/>
                <a:sym typeface="思源黑体" panose="020B0500000000000000" pitchFamily="34" charset="-122"/>
              </a:rPr>
              <a:t>片断组合作文很受学生的青睐，它的特点是眉目清晰，一目了然。内容具体，利于集中笔墨，多侧面，多方位，多角度地反映主题。糨是文章特殊的凝练概括形式，在拟题目时必须提纲挈领，抓住内容要素，还要争取醒目、新颖。</a:t>
            </a:r>
            <a:endParaRPr lang="zh-CN" altLang="en-US" sz="3200" b="1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latin typeface="字魂64号-萌趣软糖体" panose="00000500000000000000" pitchFamily="2" charset="-122"/>
              <a:ea typeface="字魂64号-萌趣软糖体" panose="00000500000000000000" pitchFamily="2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1.0"/>
</p:tagLst>
</file>

<file path=ppt/tags/tag10.xml><?xml version="1.0" encoding="utf-8"?>
<p:tagLst xmlns:p="http://schemas.openxmlformats.org/presentationml/2006/main">
  <p:tag name="PA" val="v5.1.0"/>
</p:tagLst>
</file>

<file path=ppt/tags/tag11.xml><?xml version="1.0" encoding="utf-8"?>
<p:tagLst xmlns:p="http://schemas.openxmlformats.org/presentationml/2006/main">
  <p:tag name="PA" val="v5.1.0"/>
</p:tagLst>
</file>

<file path=ppt/tags/tag12.xml><?xml version="1.0" encoding="utf-8"?>
<p:tagLst xmlns:p="http://schemas.openxmlformats.org/presentationml/2006/main">
  <p:tag name="PA" val="v5.1.0"/>
</p:tagLst>
</file>

<file path=ppt/tags/tag13.xml><?xml version="1.0" encoding="utf-8"?>
<p:tagLst xmlns:p="http://schemas.openxmlformats.org/presentationml/2006/main">
  <p:tag name="PA" val="v5.1.0"/>
</p:tagLst>
</file>

<file path=ppt/tags/tag14.xml><?xml version="1.0" encoding="utf-8"?>
<p:tagLst xmlns:p="http://schemas.openxmlformats.org/presentationml/2006/main">
  <p:tag name="PA" val="v5.1.0"/>
</p:tagLst>
</file>

<file path=ppt/tags/tag15.xml><?xml version="1.0" encoding="utf-8"?>
<p:tagLst xmlns:p="http://schemas.openxmlformats.org/presentationml/2006/main">
  <p:tag name="PA" val="v5.1.0"/>
</p:tagLst>
</file>

<file path=ppt/tags/tag16.xml><?xml version="1.0" encoding="utf-8"?>
<p:tagLst xmlns:p="http://schemas.openxmlformats.org/presentationml/2006/main">
  <p:tag name="PA" val="v5.1.0"/>
</p:tagLst>
</file>

<file path=ppt/tags/tag17.xml><?xml version="1.0" encoding="utf-8"?>
<p:tagLst xmlns:p="http://schemas.openxmlformats.org/presentationml/2006/main">
  <p:tag name="PA" val="v5.1.0"/>
</p:tagLst>
</file>

<file path=ppt/tags/tag18.xml><?xml version="1.0" encoding="utf-8"?>
<p:tagLst xmlns:p="http://schemas.openxmlformats.org/presentationml/2006/main">
  <p:tag name="PA" val="v5.1.0"/>
</p:tagLst>
</file>

<file path=ppt/tags/tag19.xml><?xml version="1.0" encoding="utf-8"?>
<p:tagLst xmlns:p="http://schemas.openxmlformats.org/presentationml/2006/main">
  <p:tag name="PA" val="v5.1.0"/>
</p:tagLst>
</file>

<file path=ppt/tags/tag2.xml><?xml version="1.0" encoding="utf-8"?>
<p:tagLst xmlns:p="http://schemas.openxmlformats.org/presentationml/2006/main">
  <p:tag name="PA" val="v5.1.0"/>
</p:tagLst>
</file>

<file path=ppt/tags/tag20.xml><?xml version="1.0" encoding="utf-8"?>
<p:tagLst xmlns:p="http://schemas.openxmlformats.org/presentationml/2006/main">
  <p:tag name="PA" val="v5.1.0"/>
</p:tagLst>
</file>

<file path=ppt/tags/tag21.xml><?xml version="1.0" encoding="utf-8"?>
<p:tagLst xmlns:p="http://schemas.openxmlformats.org/presentationml/2006/main">
  <p:tag name="PA" val="v5.1.0"/>
</p:tagLst>
</file>

<file path=ppt/tags/tag22.xml><?xml version="1.0" encoding="utf-8"?>
<p:tagLst xmlns:p="http://schemas.openxmlformats.org/presentationml/2006/main">
  <p:tag name="PA" val="v5.1.0"/>
</p:tagLst>
</file>

<file path=ppt/tags/tag23.xml><?xml version="1.0" encoding="utf-8"?>
<p:tagLst xmlns:p="http://schemas.openxmlformats.org/presentationml/2006/main">
  <p:tag name="PA" val="v5.1.0"/>
</p:tagLst>
</file>

<file path=ppt/tags/tag24.xml><?xml version="1.0" encoding="utf-8"?>
<p:tagLst xmlns:p="http://schemas.openxmlformats.org/presentationml/2006/main">
  <p:tag name="PA" val="v5.1.0"/>
</p:tagLst>
</file>

<file path=ppt/tags/tag25.xml><?xml version="1.0" encoding="utf-8"?>
<p:tagLst xmlns:p="http://schemas.openxmlformats.org/presentationml/2006/main">
  <p:tag name="PA" val="v5.1.0"/>
</p:tagLst>
</file>

<file path=ppt/tags/tag26.xml><?xml version="1.0" encoding="utf-8"?>
<p:tagLst xmlns:p="http://schemas.openxmlformats.org/presentationml/2006/main">
  <p:tag name="PA" val="v5.1.0"/>
</p:tagLst>
</file>

<file path=ppt/tags/tag27.xml><?xml version="1.0" encoding="utf-8"?>
<p:tagLst xmlns:p="http://schemas.openxmlformats.org/presentationml/2006/main">
  <p:tag name="PA" val="v5.1.0"/>
</p:tagLst>
</file>

<file path=ppt/tags/tag28.xml><?xml version="1.0" encoding="utf-8"?>
<p:tagLst xmlns:p="http://schemas.openxmlformats.org/presentationml/2006/main">
  <p:tag name="PA" val="v5.1.0"/>
</p:tagLst>
</file>

<file path=ppt/tags/tag3.xml><?xml version="1.0" encoding="utf-8"?>
<p:tagLst xmlns:p="http://schemas.openxmlformats.org/presentationml/2006/main">
  <p:tag name="PA" val="v5.1.0"/>
</p:tagLst>
</file>

<file path=ppt/tags/tag4.xml><?xml version="1.0" encoding="utf-8"?>
<p:tagLst xmlns:p="http://schemas.openxmlformats.org/presentationml/2006/main">
  <p:tag name="PA" val="v5.1.0"/>
</p:tagLst>
</file>

<file path=ppt/tags/tag5.xml><?xml version="1.0" encoding="utf-8"?>
<p:tagLst xmlns:p="http://schemas.openxmlformats.org/presentationml/2006/main">
  <p:tag name="PA" val="v5.1.0"/>
</p:tagLst>
</file>

<file path=ppt/tags/tag6.xml><?xml version="1.0" encoding="utf-8"?>
<p:tagLst xmlns:p="http://schemas.openxmlformats.org/presentationml/2006/main">
  <p:tag name="PA" val="v5.1.0"/>
</p:tagLst>
</file>

<file path=ppt/tags/tag7.xml><?xml version="1.0" encoding="utf-8"?>
<p:tagLst xmlns:p="http://schemas.openxmlformats.org/presentationml/2006/main">
  <p:tag name="PA" val="v5.1.0"/>
</p:tagLst>
</file>

<file path=ppt/tags/tag8.xml><?xml version="1.0" encoding="utf-8"?>
<p:tagLst xmlns:p="http://schemas.openxmlformats.org/presentationml/2006/main">
  <p:tag name="PA" val="v5.1.0"/>
</p:tagLst>
</file>

<file path=ppt/tags/tag9.xml><?xml version="1.0" encoding="utf-8"?>
<p:tagLst xmlns:p="http://schemas.openxmlformats.org/presentationml/2006/main">
  <p:tag name="PA" val="v5.1.0"/>
</p:tagLst>
</file>

<file path=ppt/theme/theme1.xml><?xml version="1.0" encoding="utf-8"?>
<a:theme xmlns:a="http://schemas.openxmlformats.org/drawingml/2006/main" name="Office 主题​​">
  <a:themeElements>
    <a:clrScheme name="温暖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DA94D"/>
      </a:accent1>
      <a:accent2>
        <a:srgbClr val="DC522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温暖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DA94D"/>
      </a:accent1>
      <a:accent2>
        <a:srgbClr val="DC522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5548</Words>
  <Application>WPS 演示</Application>
  <PresentationFormat>宽屏</PresentationFormat>
  <Paragraphs>277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字魂64号-萌趣软糖体</vt:lpstr>
      <vt:lpstr>思源黑体</vt:lpstr>
      <vt:lpstr>字魂57号-创细黑</vt:lpstr>
      <vt:lpstr>思源黑体 CN Light</vt:lpstr>
      <vt:lpstr>黑体</vt:lpstr>
      <vt:lpstr>微软雅黑</vt:lpstr>
      <vt:lpstr>Arial Unicode MS</vt:lpstr>
      <vt:lpstr>等线</vt:lpstr>
      <vt:lpstr>Roboto Slab Bold</vt:lpstr>
      <vt:lpstr>Segoe Print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Oops</cp:lastModifiedBy>
  <cp:revision>21</cp:revision>
  <dcterms:created xsi:type="dcterms:W3CDTF">2020-03-17T09:12:00Z</dcterms:created>
  <dcterms:modified xsi:type="dcterms:W3CDTF">2020-10-31T03:49:54Z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