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sldIdLst>
    <p:sldId id="309" r:id="rId4"/>
    <p:sldId id="256" r:id="rId5"/>
    <p:sldId id="264" r:id="rId6"/>
    <p:sldId id="279" r:id="rId7"/>
    <p:sldId id="310" r:id="rId8"/>
    <p:sldId id="337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292" r:id="rId18"/>
    <p:sldId id="338" r:id="rId19"/>
    <p:sldId id="301" r:id="rId20"/>
    <p:sldId id="339" r:id="rId21"/>
    <p:sldId id="341" r:id="rId22"/>
    <p:sldId id="340" r:id="rId23"/>
    <p:sldId id="342" r:id="rId24"/>
    <p:sldId id="290" r:id="rId25"/>
    <p:sldId id="343" r:id="rId26"/>
    <p:sldId id="276" r:id="rId27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548"/>
  </p:normalViewPr>
  <p:slideViewPr>
    <p:cSldViewPr showGuides="1">
      <p:cViewPr varScale="1">
        <p:scale>
          <a:sx n="69" d="100"/>
          <a:sy n="69" d="100"/>
        </p:scale>
        <p:origin x="-1404" y="-96"/>
      </p:cViewPr>
      <p:guideLst>
        <p:guide orient="horz" pos="214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notesMaster" Target="notesMasters/notes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9154" name="圆角矩形 49153"/>
          <p:cNvSpPr/>
          <p:nvPr/>
        </p:nvSpPr>
        <p:spPr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lvl="0" algn="ctr"/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49155" name="圆角矩形 49154"/>
          <p:cNvSpPr/>
          <p:nvPr/>
        </p:nvSpPr>
        <p:spPr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 w="9525">
            <a:noFill/>
          </a:ln>
        </p:spPr>
        <p:txBody>
          <a:bodyPr wrap="none" anchor="ctr"/>
          <a:lstStyle/>
          <a:p>
            <a:pPr lvl="0" algn="ctr"/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49156" name="圆角矩形 49155"/>
          <p:cNvSpPr/>
          <p:nvPr/>
        </p:nvSpPr>
        <p:spPr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>
              <a:latin typeface="Arial" panose="020b0604020202020204" pitchFamily="34" charset="0"/>
            </a:endParaRPr>
          </a:p>
        </p:txBody>
      </p:sp>
      <p:sp>
        <p:nvSpPr>
          <p:cNvPr id="49157" name="标题 49156"/>
          <p:cNvSpPr>
            <a:spLocks noGrp="1"/>
          </p:cNvSpPr>
          <p:nvPr>
            <p:ph type="ctrTitle"/>
          </p:nvPr>
        </p:nvSpPr>
        <p:spPr>
          <a:xfrm>
            <a:off x="685800" y="857250"/>
            <a:ext cx="7772400" cy="22669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>
            <a:lvl1pPr lvl="0" algn="ctr">
              <a:buClrTx/>
              <a:buSzTx/>
              <a:buFontTx/>
              <a:defRPr sz="4100" i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9158" name="副标题 49157"/>
          <p:cNvSpPr>
            <a:spLocks noGrp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>
              <a:buClr>
                <a:schemeClr val="bg2"/>
              </a:buClr>
              <a:buSzPct val="70000"/>
              <a:buFont typeface="Wingdings" panose="05000000000000000000" pitchFamily="2" charset="2"/>
              <a:buNone/>
              <a:defRPr sz="3300"/>
            </a:lvl1pPr>
            <a:lvl2pPr marL="457200" lvl="1" indent="0" algn="ctr">
              <a:buClr>
                <a:schemeClr val="accent1"/>
              </a:buClr>
              <a:buSzPct val="150000"/>
              <a:buFontTx/>
              <a:buNone/>
              <a:defRPr sz="3300"/>
            </a:lvl2pPr>
            <a:lvl3pPr marL="914400" lvl="2" indent="0" algn="ctr">
              <a:buClr>
                <a:schemeClr val="tx1"/>
              </a:buClr>
              <a:buSzPct val="150000"/>
              <a:buFontTx/>
              <a:buNone/>
              <a:defRPr sz="3300"/>
            </a:lvl3pPr>
            <a:lvl4pPr marL="1371600" lvl="3" indent="0" algn="ctr">
              <a:buClr>
                <a:schemeClr val="tx2"/>
              </a:buClr>
              <a:buSzPct val="150000"/>
              <a:buFontTx/>
              <a:buNone/>
              <a:defRPr sz="3300"/>
            </a:lvl4pPr>
            <a:lvl5pPr marL="1828800" lvl="4" indent="0" algn="ctr">
              <a:buClr>
                <a:schemeClr val="folHlink"/>
              </a:buClr>
              <a:buSzPct val="150000"/>
              <a:buFontTx/>
              <a:buNone/>
              <a:defRPr sz="33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9159" name="日期占位符 49158"/>
          <p:cNvSpPr>
            <a:spLocks noGrp="1"/>
          </p:cNvSpPr>
          <p:nvPr>
            <p:ph type="dt" sz="half" idx="2"/>
          </p:nvPr>
        </p:nvSpPr>
        <p:spPr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9160" name="页脚占位符 49159"/>
          <p:cNvSpPr>
            <a:spLocks noGrp="1"/>
          </p:cNvSpPr>
          <p:nvPr>
            <p:ph type="ftr" sz="quarter" idx="3"/>
          </p:nvPr>
        </p:nvSpPr>
        <p:spPr>
          <a:xfrm>
            <a:off x="3352800" y="6391275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9161" name="灯片编号占位符 49160"/>
          <p:cNvSpPr>
            <a:spLocks noGrp="1"/>
          </p:cNvSpPr>
          <p:nvPr>
            <p:ph type="sldNum" sz="quarter" idx="4"/>
          </p:nvPr>
        </p:nvSpPr>
        <p:spPr>
          <a:xfrm>
            <a:off x="6858000" y="6391275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60611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8610" name="标题 68609"/>
          <p:cNvSpPr>
            <a:spLocks noGrp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buClrTx/>
              <a:buSzTx/>
              <a:buFontTx/>
              <a:defRPr sz="50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8611" name="副标题 68610"/>
          <p:cNvSpPr>
            <a:spLocks noGrp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 sz="2800"/>
            </a:lvl1pPr>
            <a:lvl2pPr marL="344805" lvl="1" indent="0" algn="ctr">
              <a:buClr>
                <a:schemeClr val="accent2"/>
              </a:buClr>
              <a:buSzPct val="60000"/>
              <a:buFont typeface="Wingdings" panose="05000000000000000000" pitchFamily="2" charset="2"/>
              <a:buNone/>
              <a:defRPr sz="2800"/>
            </a:lvl2pPr>
            <a:lvl3pPr marL="671830" lvl="2" indent="0" algn="ctr"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 sz="2800"/>
            </a:lvl3pPr>
            <a:lvl4pPr marL="1024255" lvl="3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 sz="2800"/>
            </a:lvl4pPr>
            <a:lvl5pPr marL="1341755" lvl="4" indent="0" algn="ctr">
              <a:buClr>
                <a:schemeClr val="accent1"/>
              </a:buClr>
              <a:buSzPct val="75000"/>
              <a:buFont typeface="Wingdings" panose="05000000000000000000" pitchFamily="2" charset="2"/>
              <a:buNone/>
              <a:defRPr sz="28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8612" name="日期占位符 68611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itchFamily="18" charset="0"/>
              </a:defRPr>
            </a:lvl1pPr>
          </a:lstStyle>
          <a:p>
            <a:fld id="{BB962C8B-B14F-4D97-AF65-F5344CB8AC3E}" type="datetime1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8613" name="页脚占位符 68612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68614" name="灯片编号占位符 68613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itchFamily="18" charset="0"/>
              </a:defRPr>
            </a:lvl1pPr>
          </a:lstStyle>
          <a:p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8615" name="任意多边形 68614"/>
          <p:cNvSpPr/>
          <p:nvPr/>
        </p:nvSpPr>
        <p:spPr>
          <a:xfrm>
            <a:off x="609600" y="1219200"/>
            <a:ext cx="7924800" cy="914400"/>
          </a:xfrm>
          <a:custGeom>
            <a:rect l="l" t="t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>
                <a:alpha val="10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16" name="直接连接符 68615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 spd="slow">
    <p:circle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138" cy="4038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7062" y="1905000"/>
            <a:ext cx="3771138" cy="4038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8130" name="标题 48129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>
          <a:xfrm>
            <a:off x="762000" y="1905000"/>
            <a:ext cx="7696200" cy="403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8132" name="日期占位符 48131"/>
          <p:cNvSpPr>
            <a:spLocks noGrp="1"/>
          </p:cNvSpPr>
          <p:nvPr>
            <p:ph type="dt" sz="half" idx="2"/>
          </p:nvPr>
        </p:nvSpPr>
        <p:spPr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8133" name="页脚占位符 48132"/>
          <p:cNvSpPr>
            <a:spLocks noGrp="1"/>
          </p:cNvSpPr>
          <p:nvPr>
            <p:ph type="ftr" sz="quarter" idx="3"/>
          </p:nvPr>
        </p:nvSpPr>
        <p:spPr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8134" name="灯片编号占位符 48133"/>
          <p:cNvSpPr>
            <a:spLocks noGrp="1"/>
          </p:cNvSpPr>
          <p:nvPr>
            <p:ph type="sldNum" sz="quarter" idx="4"/>
          </p:nvPr>
        </p:nvSpPr>
        <p:spPr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grpSp>
        <p:nvGrpSpPr>
          <p:cNvPr id="48135" name="组合 48134"/>
          <p:cNvGrpSpPr/>
          <p:nvPr/>
        </p:nvGrpSpPr>
        <p:grpSpPr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48136" name="圆角矩形 48135"/>
            <p:cNvSpPr/>
            <p:nvPr/>
          </p:nvSpPr>
          <p:spPr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/>
              <a:endParaRPr sz="2400">
                <a:latin typeface="Times New Roman" panose="02020603050405020304" pitchFamily="18" charset="0"/>
              </a:endParaRPr>
            </a:p>
          </p:txBody>
        </p:sp>
        <p:sp>
          <p:nvSpPr>
            <p:cNvPr id="48137" name="直接连接符 48136"/>
            <p:cNvSpPr/>
            <p:nvPr/>
          </p:nvSpPr>
          <p:spPr>
            <a:xfrm>
              <a:off x="480" y="1077"/>
              <a:ext cx="4848" cy="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ircle/>
  </p:transition>
  <p:timing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anose="05000000000000000000" pitchFamily="2" charset="2"/>
        <a:buChar char="l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150000"/>
        <a:buFontTx/>
        <a:buChar char="•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50000"/>
        <a:buFontTx/>
        <a:buChar char="•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150000"/>
        <a:buFontTx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150000"/>
        <a:buFontTx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150000"/>
        <a:buFontTx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150000"/>
        <a:buFontTx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150000"/>
        <a:buFontTx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150000"/>
        <a:buFontTx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7586" name="标题 67585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7588" name="日期占位符 67587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itchFamily="18" charset="0"/>
              </a:defRPr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7589" name="页脚占位符 6758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67590" name="灯片编号占位符 67589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itchFamily="18" charset="0"/>
              </a:defRPr>
            </a:lvl1pPr>
          </a:lstStyle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7591" name="任意多边形 67590"/>
          <p:cNvSpPr/>
          <p:nvPr/>
        </p:nvSpPr>
        <p:spPr>
          <a:xfrm>
            <a:off x="381000" y="228600"/>
            <a:ext cx="8229600" cy="609600"/>
          </a:xfrm>
          <a:custGeom>
            <a:rect l="l" t="t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>
                <a:alpha val="10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592" name="直接连接符 67591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ircle/>
  </p:transition>
  <p:timing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9925" lvl="1" indent="-3251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2350" lvl="2" indent="-3505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39850" lvl="3" indent="-31559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681480" lvl="4" indent="-33972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slide" Target="slide1.xml" TargetMode="In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内容占位符 2"/>
          <p:cNvSpPr>
            <a:spLocks noGrp="1"/>
          </p:cNvSpPr>
          <p:nvPr>
            <p:ph idx="4294967295"/>
          </p:nvPr>
        </p:nvSpPr>
        <p:spPr>
          <a:xfrm>
            <a:off x="576263" y="504190"/>
            <a:ext cx="7772400" cy="4114800"/>
          </a:xfrm>
        </p:spPr>
        <p:txBody>
          <a:bodyPr wrap="square" lIns="91440" tIns="45720" rIns="91440" bIns="45720" anchor="t"/>
          <a:lstStyle/>
          <a:p>
            <a:r>
              <a:rPr lang="zh-CN" altLang="en-US" b="1"/>
              <a:t>张溥：</a:t>
            </a:r>
            <a:r>
              <a:rPr lang="zh-CN" altLang="en-US" b="1">
                <a:solidFill>
                  <a:srgbClr val="FF0000"/>
                </a:solidFill>
              </a:rPr>
              <a:t>七录斋</a:t>
            </a:r>
            <a:r>
              <a:rPr lang="zh-CN" altLang="en-US" b="1"/>
              <a:t>     梁启超：</a:t>
            </a:r>
            <a:r>
              <a:rPr lang="zh-CN" altLang="en-US" b="1">
                <a:solidFill>
                  <a:srgbClr val="FF0000"/>
                </a:solidFill>
              </a:rPr>
              <a:t>饮冰室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/>
              <a:t>丰子恺：</a:t>
            </a:r>
            <a:r>
              <a:rPr lang="zh-CN" altLang="en-US" b="1">
                <a:solidFill>
                  <a:srgbClr val="FF0000"/>
                </a:solidFill>
              </a:rPr>
              <a:t>缘缘堂</a:t>
            </a:r>
            <a:r>
              <a:rPr lang="zh-CN" altLang="en-US" b="1"/>
              <a:t>  刘禹锡：</a:t>
            </a:r>
            <a:r>
              <a:rPr lang="zh-CN" altLang="en-US" b="1">
                <a:solidFill>
                  <a:srgbClr val="FF0000"/>
                </a:solidFill>
              </a:rPr>
              <a:t>陋室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/>
              <a:t>蒲松龄：</a:t>
            </a:r>
            <a:r>
              <a:rPr lang="zh-CN" altLang="en-US" b="1">
                <a:solidFill>
                  <a:srgbClr val="FF0000"/>
                </a:solidFill>
              </a:rPr>
              <a:t>聊斋      </a:t>
            </a:r>
            <a:r>
              <a:rPr lang="zh-CN" altLang="en-US" b="1"/>
              <a:t>纪晓岚：</a:t>
            </a:r>
            <a:r>
              <a:rPr lang="zh-CN" altLang="en-US" b="1">
                <a:solidFill>
                  <a:srgbClr val="FF0000"/>
                </a:solidFill>
              </a:rPr>
              <a:t>阅微草堂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/>
              <a:t>梁实秋：</a:t>
            </a:r>
            <a:r>
              <a:rPr lang="zh-CN" altLang="en-US" b="1">
                <a:solidFill>
                  <a:srgbClr val="FF0000"/>
                </a:solidFill>
              </a:rPr>
              <a:t>雅舍      </a:t>
            </a:r>
            <a:r>
              <a:rPr lang="zh-CN" altLang="en-US" b="1"/>
              <a:t>曹雪芹：</a:t>
            </a:r>
            <a:r>
              <a:rPr lang="zh-CN" altLang="en-US" b="1">
                <a:solidFill>
                  <a:srgbClr val="FF0000"/>
                </a:solidFill>
              </a:rPr>
              <a:t>悼红轩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/>
              <a:t>刘鹗：</a:t>
            </a:r>
            <a:r>
              <a:rPr lang="zh-CN" altLang="en-US" b="1">
                <a:solidFill>
                  <a:srgbClr val="FF0000"/>
                </a:solidFill>
              </a:rPr>
              <a:t>抱残守缺斋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/>
              <a:t>鲁迅：</a:t>
            </a:r>
            <a:r>
              <a:rPr lang="zh-CN" altLang="en-US" b="1">
                <a:solidFill>
                  <a:srgbClr val="FF0000"/>
                </a:solidFill>
              </a:rPr>
              <a:t>绿林书屋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76580" y="3890645"/>
            <a:ext cx="84448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Calibri"/>
                <a:ea typeface="宋体" panose="02010600030101010101" pitchFamily="2" charset="-122"/>
              </a:rPr>
              <a:t>         </a:t>
            </a:r>
            <a:r>
              <a:rPr lang="zh-CN" sz="2400" b="1">
                <a:latin typeface="Calibri"/>
                <a:ea typeface="宋体" panose="02010600030101010101" pitchFamily="2" charset="-122"/>
              </a:rPr>
              <a:t>从古至今，书斋一直是读书人放牧思想的精神家园，它有时反映作者的志向，有时寄托自己的情怀，或自勉，或自嘲，比如刘禹锡的</a:t>
            </a:r>
            <a:r>
              <a:rPr lang="zh-CN" sz="2400" b="1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“陋室”、蒲松龄的“聊斋”、</a:t>
            </a:r>
            <a:r>
              <a:rPr lang="zh-CN" altLang="en-US" sz="2400" b="1">
                <a:sym typeface="+mn-ea"/>
              </a:rPr>
              <a:t>曹雪芹的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悼红轩</a:t>
            </a:r>
            <a:r>
              <a:rPr lang="zh-CN" sz="2400" b="1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>
                <a:sym typeface="+mn-ea"/>
              </a:rPr>
              <a:t>丰子恺的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缘缘堂</a:t>
            </a:r>
            <a:r>
              <a:rPr lang="zh-CN" sz="2400" b="1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。今天我们一起走进归有光的这间小小的书斋，听听他的光阴故事，学习这篇被称为“明文第一”的《项脊轩志》。</a:t>
            </a:r>
            <a:endParaRPr lang="zh-CN" altLang="en-US" sz="2400" b="1">
              <a:latin typeface="Calibri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ircl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50" name="标题 78849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b="1"/>
              <a:t>四喜夫妻恩爱。</a:t>
            </a:r>
            <a:endParaRPr lang="zh-CN" altLang="en-US" b="1"/>
          </a:p>
        </p:txBody>
      </p:sp>
      <p:sp>
        <p:nvSpPr>
          <p:cNvPr id="78851" name="文本占位符 7885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400" b="1"/>
              <a:t>回忆夫妻生活，归有光写了三件极其平常的小事：“问古事”，“学写字”，“说娘家”。夫妻间有问有答，有学有教，有说有笑。这是何等幸福！与朱自清笔下的“我轻轻推门进去，妻已熟睡好久了”的“静”相比，多一分“闹”；与林觉民笔下的“初婚三四个月</a:t>
            </a:r>
            <a:r>
              <a:rPr lang="en-US" altLang="zh-CN" sz="2400" b="1">
                <a:latin typeface="Arial" panose="020b0604020202020204" pitchFamily="34" charset="0"/>
              </a:rPr>
              <a:t>……</a:t>
            </a:r>
            <a:r>
              <a:rPr lang="zh-CN" altLang="en-US" sz="2400" b="1"/>
              <a:t>吾与汝并肩携手，低低切切，何事不语？何情不诉？”的缠绵相比，则显出一分淡然；与孙犁笔下的“你走，我不拦你，孩子怎么办</a:t>
            </a:r>
            <a:r>
              <a:rPr lang="en-US" altLang="zh-CN" sz="2400" b="1">
                <a:latin typeface="Arial" panose="020b0604020202020204" pitchFamily="34" charset="0"/>
              </a:rPr>
              <a:t>……</a:t>
            </a:r>
            <a:r>
              <a:rPr lang="zh-CN" altLang="en-US" sz="2400" b="1"/>
              <a:t>千斤的担子你先担着，打完了鬼子我再回来谢你”的沉重相比，则多了一分轻松。总起来说这是一段美好的生活，是归有光一生中度过的最快乐最难忘的时光。只是好景不长，喜少悲多。</a:t>
            </a:r>
            <a:r>
              <a:rPr lang="zh-CN" altLang="en-US" sz="1600"/>
              <a:t> </a:t>
            </a:r>
            <a:br>
              <a:rPr lang="zh-CN" altLang="en-US" sz="1600"/>
            </a:br>
            <a:br>
              <a:rPr lang="zh-CN" altLang="en-US" sz="1600"/>
            </a:br>
            <a:endParaRPr lang="zh-CN" altLang="en-US" sz="1600"/>
          </a:p>
        </p:txBody>
      </p:sp>
    </p:spTree>
  </p:cSld>
  <p:clrMapOvr>
    <a:masterClrMapping/>
  </p:clrMapOvr>
  <p:transition spd="slow">
    <p:circle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74" name="标题 79873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b="1"/>
              <a:t>一悲“诸父异爨”。</a:t>
            </a:r>
            <a:endParaRPr lang="zh-CN" altLang="en-US" b="1"/>
          </a:p>
        </p:txBody>
      </p:sp>
      <p:sp>
        <p:nvSpPr>
          <p:cNvPr id="79875" name="文本占位符 7987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000" b="1"/>
              <a:t>       </a:t>
            </a:r>
            <a:r>
              <a:rPr lang="zh-CN" altLang="en-US" sz="2500" b="1"/>
              <a:t>诸父分家造成的结果是“三多一乱”：灶多</a:t>
            </a:r>
            <a:r>
              <a:rPr lang="en-US" altLang="zh-CN" sz="2500" b="1">
                <a:latin typeface="Arial" panose="020b0604020202020204" pitchFamily="34" charset="0"/>
              </a:rPr>
              <a:t>——</a:t>
            </a:r>
            <a:r>
              <a:rPr lang="en-US" altLang="zh-CN" sz="2500" b="1"/>
              <a:t>“</a:t>
            </a:r>
            <a:r>
              <a:rPr lang="zh-CN" altLang="en-US" sz="2500" b="1"/>
              <a:t>诸父异爨”，门多</a:t>
            </a:r>
            <a:r>
              <a:rPr lang="en-US" altLang="zh-CN" sz="2500" b="1">
                <a:latin typeface="Arial" panose="020b0604020202020204" pitchFamily="34" charset="0"/>
              </a:rPr>
              <a:t>——</a:t>
            </a:r>
            <a:r>
              <a:rPr lang="en-US" altLang="zh-CN" sz="2500" b="1"/>
              <a:t>“</a:t>
            </a:r>
            <a:r>
              <a:rPr lang="zh-CN" altLang="en-US" sz="2500" b="1"/>
              <a:t>内外多置小门”，墙多</a:t>
            </a:r>
            <a:r>
              <a:rPr lang="en-US" altLang="zh-CN" sz="2500" b="1">
                <a:latin typeface="Arial" panose="020b0604020202020204" pitchFamily="34" charset="0"/>
              </a:rPr>
              <a:t>——</a:t>
            </a:r>
            <a:r>
              <a:rPr lang="en-US" altLang="zh-CN" sz="2500" b="1"/>
              <a:t>“</a:t>
            </a:r>
            <a:r>
              <a:rPr lang="zh-CN" altLang="en-US" sz="2500" b="1"/>
              <a:t>墙往往而是”。同时：“东犬西吠”，“鸡栖于厅”，“客逾庖而宴”，整个家庭杂乱无章。这些平常小事，对我们来说，可能是家家户户都有的。家家都有亲人，家家都有琐事，家家都有忧喜，只不过这些平常小事对一般人来说或不在意，或感觉不到，或不愿说，或不愿写，但归有光却细腻地体会到了，而且体会很深，想到家庭败落，想到人世变迁，想到亲人分离，未免不深长感叹。</a:t>
            </a:r>
            <a:r>
              <a:rPr lang="zh-CN" altLang="en-US" sz="2500"/>
              <a:t> </a:t>
            </a:r>
            <a:br>
              <a:rPr lang="zh-CN" altLang="en-US" sz="2500"/>
            </a:br>
            <a:br>
              <a:rPr lang="zh-CN" altLang="en-US" sz="2000"/>
            </a:br>
            <a:endParaRPr lang="zh-CN" altLang="en-US" sz="2000"/>
          </a:p>
        </p:txBody>
      </p:sp>
    </p:spTree>
  </p:cSld>
  <p:clrMapOvr>
    <a:masterClrMapping/>
  </p:clrMapOvr>
  <p:transition spd="slow">
    <p:circle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0898" name="标题 80897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b="1"/>
              <a:t>二悲幼年丧母</a:t>
            </a:r>
            <a:endParaRPr lang="zh-CN" altLang="en-US" b="1"/>
          </a:p>
        </p:txBody>
      </p:sp>
      <p:sp>
        <p:nvSpPr>
          <p:cNvPr id="80899" name="文本占位符 80898"/>
          <p:cNvSpPr>
            <a:spLocks noGrp="1"/>
          </p:cNvSpPr>
          <p:nvPr>
            <p:ph type="body" idx="1"/>
          </p:nvPr>
        </p:nvSpPr>
        <p:spPr>
          <a:xfrm>
            <a:off x="827088" y="1700213"/>
            <a:ext cx="7696200" cy="4038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b="1"/>
              <a:t>归有光几乎是“为儿不识慈母面”，对母亲的怀念，只能通过老妪的转述：“某所，而母立于兹”，“娘以指叩门扉曰：‘儿寒乎？欲食乎？’”这正如林纾所语：“震川之述老妪语，至琐细，至无关紧要，然自少失母之儿读之，匪不流涕矣。”母亲对子女入微的关心体贴，归有光不能亲自感受，只能靠想象模拟得之。想象母亲的一言一行，想象母亲的音容笑貌。多么可怜！我们可以试想，当他读到孟郊的</a:t>
            </a:r>
            <a:r>
              <a:rPr lang="en-US" altLang="zh-CN" sz="2800" b="1"/>
              <a:t>《</a:t>
            </a:r>
            <a:r>
              <a:rPr lang="zh-CN" altLang="en-US" sz="2800" b="1"/>
              <a:t>游子吟</a:t>
            </a:r>
            <a:r>
              <a:rPr lang="en-US" altLang="zh-CN" sz="2800" b="1"/>
              <a:t>》</a:t>
            </a:r>
            <a:r>
              <a:rPr lang="zh-CN" altLang="en-US" sz="2800" b="1"/>
              <a:t>：“慈母手中线，游子身上衣”时一定是泣不成声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en-US" altLang="zh-CN" sz="2800" b="1"/>
              <a:t>“</a:t>
            </a:r>
            <a:r>
              <a:rPr lang="zh-CN" altLang="en-US" sz="2800" b="1"/>
              <a:t>树欲静而风不止，子欲养而亲不在”啊！ </a:t>
            </a:r>
            <a:br>
              <a:rPr lang="zh-CN" altLang="en-US" sz="2800" b="1"/>
            </a:br>
            <a:br>
              <a:rPr lang="zh-CN" altLang="en-US" sz="2800" b="1"/>
            </a:br>
            <a:endParaRPr lang="zh-CN" altLang="en-US" sz="2800" b="1"/>
          </a:p>
        </p:txBody>
      </p:sp>
    </p:spTree>
  </p:cSld>
  <p:clrMapOvr>
    <a:masterClrMapping/>
  </p:clrMapOvr>
  <p:transition spd="slow">
    <p:circle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22" name="标题 8192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b="1"/>
              <a:t>三悲祖母之亡。</a:t>
            </a:r>
            <a:endParaRPr lang="zh-CN" altLang="en-US" b="1"/>
          </a:p>
        </p:txBody>
      </p:sp>
      <p:sp>
        <p:nvSpPr>
          <p:cNvPr id="81923" name="文本占位符 8192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1100"/>
              <a:t>         </a:t>
            </a:r>
            <a:r>
              <a:rPr lang="zh-CN" altLang="en-US" sz="2400" b="1"/>
              <a:t>回忆祖母，归有光写了极其平常的三个“一”。一句埋怨：“吾儿，久不见若影，何竟日默默在此，大类女郎也”，看似怨，实则是爱。一个期望：“吾家读书久不效，儿之成，则可待乎”，轻轻的话语里深藏着祖母多年来内心的愿望。一件礼品：“持一象笏至，曰：‘此吾祖太常公宣德年间执此以朝，他日汝当用之’”，写出了祖母对孙子的牵挂、赞许、鞭策的复杂感情。归有光回忆这些生活小事，历历在目，想到亲人对自己的关爱，想到家境变迁，一种辜负了亲人的期望的沉痛心情涌上心头，又“瞻顾遗迹，如在昨日”，自然是“长号不自禁”。 </a:t>
            </a:r>
            <a:br>
              <a:rPr lang="zh-CN" altLang="en-US" sz="2400" b="1"/>
            </a:br>
            <a:br>
              <a:rPr lang="zh-CN" altLang="en-US" sz="2400" b="1"/>
            </a:br>
            <a:endParaRPr lang="zh-CN" altLang="en-US" sz="2400" b="1"/>
          </a:p>
        </p:txBody>
      </p:sp>
    </p:spTree>
  </p:cSld>
  <p:clrMapOvr>
    <a:masterClrMapping/>
  </p:clrMapOvr>
  <p:transition spd="slow">
    <p:circle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2946" name="标题 82945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b="1"/>
              <a:t>　四悲中年丧妻。</a:t>
            </a:r>
            <a:endParaRPr lang="zh-CN" altLang="en-US" b="1"/>
          </a:p>
        </p:txBody>
      </p:sp>
      <p:sp>
        <p:nvSpPr>
          <p:cNvPr id="82947" name="文本占位符 8294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1800"/>
              <a:t>      </a:t>
            </a:r>
            <a:r>
              <a:rPr lang="zh-CN" altLang="en-US" sz="2400" b="1"/>
              <a:t>中年丧妻乃人生三大悲痛之一，其妻英年早逝，使归有光心境惨淡，故“室坏不修”，修也不居。尤其，“庭有枇杷树，吾妻死之年所手植也，今已亭亭如盖矣。”枇杷树是归有光对娇妻之爱的延续。睹物思人，倾注在这棵小树上的既有时间上的迁移，又有空间上的变化，树在生长，人在思念，思妻之情与日俱增，甚至幻想自己也化作一棵树，希望“枝枝相覆盖，叶叶相交通”，希望根连根，枝搭枝，叶贴叶，希望“每一阵风过，我们都招手致意”，然而，物是人非，真可谓“十年生死两茫茫”！人死不能复生，但他们精神意义上的生命是永远融为一体的。 </a:t>
            </a:r>
            <a:br>
              <a:rPr lang="zh-CN" altLang="en-US" sz="2400" b="1"/>
            </a:br>
            <a:br>
              <a:rPr lang="zh-CN" altLang="en-US" sz="1800"/>
            </a:br>
            <a:endParaRPr lang="zh-CN" altLang="en-US" sz="1800"/>
          </a:p>
        </p:txBody>
      </p:sp>
    </p:spTree>
  </p:cSld>
  <p:clrMapOvr>
    <a:masterClrMapping/>
  </p:clrMapOvr>
  <p:transition spd="slow">
    <p:circle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5" name="标题 74754"/>
          <p:cNvSpPr>
            <a:spLocks noGrp="1"/>
          </p:cNvSpPr>
          <p:nvPr>
            <p:ph type="title"/>
          </p:nvPr>
        </p:nvSpPr>
        <p:spPr>
          <a:xfrm>
            <a:off x="654368" y="447040"/>
            <a:ext cx="7696200" cy="1143000"/>
          </a:xfrm>
        </p:spPr>
        <p:txBody>
          <a:bodyPr anchor="b"/>
          <a:lstStyle/>
          <a:p>
            <a:r>
              <a:rPr lang="en-US" altLang="zh-CN" sz="4800">
                <a:solidFill>
                  <a:schemeClr val="bg1"/>
                </a:solidFill>
                <a:ea typeface="华文隶书" pitchFamily="2" charset="-122"/>
              </a:rPr>
              <a:t>“</a:t>
            </a:r>
            <a:r>
              <a:rPr lang="zh-CN" altLang="en-US" sz="4800">
                <a:solidFill>
                  <a:srgbClr val="FF0000"/>
                </a:solidFill>
                <a:ea typeface="华文隶书" pitchFamily="2" charset="-122"/>
              </a:rPr>
              <a:t>悲”的深刻内涵</a:t>
            </a:r>
            <a:endParaRPr lang="zh-CN" altLang="en-US" sz="4800">
              <a:solidFill>
                <a:srgbClr val="FF0000"/>
              </a:solidFill>
              <a:ea typeface="华文隶书" pitchFamily="2" charset="-122"/>
            </a:endParaRPr>
          </a:p>
        </p:txBody>
      </p:sp>
      <p:sp>
        <p:nvSpPr>
          <p:cNvPr id="74756" name="文本占位符 74755"/>
          <p:cNvSpPr>
            <a:spLocks noGrp="1"/>
          </p:cNvSpPr>
          <p:nvPr>
            <p:ph type="body" idx="1"/>
          </p:nvPr>
        </p:nvSpPr>
        <p:spPr>
          <a:xfrm>
            <a:off x="520065" y="2352040"/>
            <a:ext cx="8103870" cy="4895850"/>
          </a:xfrm>
        </p:spPr>
        <p:txBody>
          <a:bodyPr/>
          <a:lstStyle/>
          <a:p>
            <a:r>
              <a:rPr lang="en-US" altLang="zh-CN" b="1"/>
              <a:t> 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49" charset="-122"/>
              </a:rPr>
              <a:t>归有光担负着振兴家族的责任，眼前祖母这殷切的希望对他而言该是如何地沉重而又凄切啊！但他生不得志，亲人相继离去，他深感辜负亲人尤其是祖母的期望！这是一位极具家庭责任感的男儿之“悲”</a:t>
            </a:r>
            <a:r>
              <a:rPr lang="zh-CN" altLang="en-US" b="1">
                <a:solidFill>
                  <a:schemeClr val="bg1"/>
                </a:solidFill>
                <a:ea typeface="黑体" panose="02010609060101010101" pitchFamily="49" charset="-122"/>
              </a:rPr>
              <a:t>。</a:t>
            </a:r>
            <a:endParaRPr lang="zh-CN" altLang="en-US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围绕项脊轩发生的这些事有没有</a:t>
            </a:r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共同的特点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4350" y="2472055"/>
            <a:ext cx="8191500" cy="2165350"/>
          </a:xfrm>
        </p:spPr>
        <p:txBody>
          <a:bodyPr/>
          <a:lstStyle/>
          <a:p>
            <a:r>
              <a:rPr lang="zh-CN" altLang="en-US" b="1">
                <a:solidFill>
                  <a:srgbClr val="C00000"/>
                </a:solidFill>
              </a:rPr>
              <a:t>琐碎、平常——深情尽在细节中</a:t>
            </a:r>
            <a:endParaRPr lang="zh-CN" altLang="en-US"/>
          </a:p>
          <a:p>
            <a:pPr marL="0" indent="0">
              <a:buNone/>
            </a:pPr>
            <a:r>
              <a:rPr lang="zh-CN" altLang="en-US" sz="2800"/>
              <a:t>  （重点品读2、4、5段）</a:t>
            </a:r>
            <a:endParaRPr lang="zh-CN" altLang="en-US"/>
          </a:p>
          <a:p>
            <a:pPr marL="0" indent="0">
              <a:buNone/>
            </a:pP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spcBef>
                <a:spcPct val="0"/>
              </a:spcBef>
              <a:spcAft>
                <a:spcPts val="1200"/>
              </a:spcAft>
              <a:buNone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circle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4994" name="标题 84993"/>
          <p:cNvSpPr>
            <a:spLocks noGrp="1"/>
          </p:cNvSpPr>
          <p:nvPr>
            <p:ph type="title"/>
          </p:nvPr>
        </p:nvSpPr>
        <p:spPr>
          <a:xfrm>
            <a:off x="684213" y="908050"/>
            <a:ext cx="4103687" cy="719138"/>
          </a:xfrm>
          <a:ln w="57150"/>
        </p:spPr>
        <p:txBody>
          <a:bodyPr anchor="b"/>
          <a:lstStyle/>
          <a:p>
            <a:r>
              <a:rPr lang="zh-CN" altLang="en-US" sz="4800">
                <a:ea typeface="华文隶书" pitchFamily="2" charset="-122"/>
              </a:rPr>
              <a:t>相关评论</a:t>
            </a:r>
            <a:endParaRPr lang="zh-CN" altLang="en-US" sz="4800">
              <a:ea typeface="华文隶书" pitchFamily="2" charset="-122"/>
            </a:endParaRPr>
          </a:p>
        </p:txBody>
      </p:sp>
      <p:sp>
        <p:nvSpPr>
          <p:cNvPr id="84995" name="文本占位符 84994"/>
          <p:cNvSpPr>
            <a:spLocks noGrp="1"/>
          </p:cNvSpPr>
          <p:nvPr>
            <p:ph type="body" idx="1"/>
          </p:nvPr>
        </p:nvSpPr>
        <p:spPr>
          <a:xfrm>
            <a:off x="179388" y="1989138"/>
            <a:ext cx="8569325" cy="4498975"/>
          </a:xfrm>
        </p:spPr>
        <p:txBody>
          <a:bodyPr/>
          <a:lstStyle/>
          <a:p>
            <a:r>
              <a:rPr lang="zh-CN" altLang="en-US" b="1">
                <a:ea typeface="黑体" panose="02010609060101010101" pitchFamily="49" charset="-122"/>
              </a:rPr>
              <a:t>于不要紧之题说不要紧之语</a:t>
            </a:r>
            <a:r>
              <a:rPr lang="zh-CN" altLang="en-US">
                <a:ea typeface="黑体" panose="02010609060101010101" pitchFamily="49" charset="-122"/>
              </a:rPr>
              <a:t>，</a:t>
            </a:r>
            <a:r>
              <a:rPr lang="zh-CN" altLang="en-US" b="1">
                <a:ea typeface="黑体" panose="02010609060101010101" pitchFamily="49" charset="-122"/>
              </a:rPr>
              <a:t>却自风韵疏淡。</a:t>
            </a:r>
            <a:endParaRPr lang="zh-CN" altLang="en-US" b="1"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/>
              <a:t>                                       </a:t>
            </a:r>
            <a:r>
              <a:rPr lang="en-US" altLang="zh-CN">
                <a:latin typeface="Arial" panose="020b0604020202020204" pitchFamily="34" charset="0"/>
              </a:rPr>
              <a:t>——</a:t>
            </a:r>
            <a:r>
              <a:rPr lang="zh-CN" altLang="en-US" b="1"/>
              <a:t>姚鼐（清代诗人）</a:t>
            </a:r>
            <a:endParaRPr lang="zh-CN" altLang="en-US" b="1"/>
          </a:p>
          <a:p>
            <a:r>
              <a:rPr lang="zh-CN" altLang="en-US" sz="2200" b="1">
                <a:solidFill>
                  <a:srgbClr val="FF3300"/>
                </a:solidFill>
              </a:rPr>
              <a:t>题指“内容”，语指“语言”，不要紧指“平常”“质朴”，也就是说作者擅长用日常生活琐事，平淡的语言来表达真挚的情感。</a:t>
            </a:r>
            <a:endParaRPr lang="zh-CN" altLang="en-US" sz="2200" b="1">
              <a:solidFill>
                <a:srgbClr val="FF3300"/>
              </a:solidFill>
            </a:endParaRPr>
          </a:p>
          <a:p>
            <a:r>
              <a:rPr lang="zh-CN" altLang="en-US" b="1">
                <a:ea typeface="黑体" panose="02010609060101010101" pitchFamily="49" charset="-122"/>
              </a:rPr>
              <a:t>一往深情，每以一二细事见之，使人欲涕。</a:t>
            </a:r>
            <a:endParaRPr lang="zh-CN" altLang="en-US" b="1"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/>
              <a:t>                                                     </a:t>
            </a:r>
            <a:r>
              <a:rPr lang="en-US" altLang="zh-CN" b="1">
                <a:latin typeface="Arial" panose="020b0604020202020204" pitchFamily="34" charset="0"/>
              </a:rPr>
              <a:t>——</a:t>
            </a:r>
            <a:r>
              <a:rPr lang="zh-CN" altLang="en-US" b="1"/>
              <a:t>黄宗羲 </a:t>
            </a:r>
            <a:endParaRPr lang="zh-CN" altLang="en-US" b="1"/>
          </a:p>
          <a:p>
            <a:pPr>
              <a:buNone/>
            </a:pPr>
            <a:r>
              <a:rPr lang="zh-CN" altLang="en-US"/>
              <a:t>       </a:t>
            </a:r>
            <a:r>
              <a:rPr lang="zh-CN" altLang="en-US" sz="2200" b="1"/>
              <a:t>（黄宗羲明末清初三大思想家、中国思想启蒙之父 ）</a:t>
            </a:r>
            <a:endParaRPr lang="zh-CN" altLang="en-US" sz="2200" b="1"/>
          </a:p>
          <a:p>
            <a:r>
              <a:rPr lang="zh-CN" altLang="en-US" sz="2200" b="1">
                <a:solidFill>
                  <a:srgbClr val="FF3300"/>
                </a:solidFill>
              </a:rPr>
              <a:t>        归有光擅长用细节描写打动人</a:t>
            </a:r>
            <a:endParaRPr lang="zh-CN" altLang="en-US" sz="2200">
              <a:solidFill>
                <a:srgbClr val="FF3300"/>
              </a:solidFill>
            </a:endParaRPr>
          </a:p>
          <a:p>
            <a:pPr>
              <a:buNone/>
            </a:pPr>
            <a:endParaRPr lang="zh-CN" altLang="en-US" sz="2200">
              <a:solidFill>
                <a:srgbClr val="FF3300"/>
              </a:solidFill>
            </a:endParaRPr>
          </a:p>
        </p:txBody>
      </p:sp>
      <p:sp>
        <p:nvSpPr>
          <p:cNvPr id="84996" name="动作按钮: 上一张 84995">
            <a:hlinkClick action="ppaction://noaction"/>
          </p:cNvPr>
          <p:cNvSpPr/>
          <p:nvPr/>
        </p:nvSpPr>
        <p:spPr>
          <a:xfrm>
            <a:off x="8243888" y="5949950"/>
            <a:ext cx="647700" cy="576263"/>
          </a:xfrm>
          <a:prstGeom prst="actionButtonReturn">
            <a:avLst/>
          </a:prstGeom>
          <a:solidFill>
            <a:schemeClr val="accent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charRg st="241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4995">
                                            <p:txEl>
                                              <p:charRg st="241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4995">
                                            <p:txEl>
                                              <p:charRg st="241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4995">
                                            <p:txEl>
                                              <p:charRg st="241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4995">
                                            <p:txEl>
                                              <p:charRg st="241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4995">
                                            <p:txEl>
                                              <p:charRg st="241" end="2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找出相关片段，体味人物细节中蕴含的深情。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0" y="2695575"/>
            <a:ext cx="7696200" cy="1856740"/>
          </a:xfrm>
        </p:spPr>
        <p:txBody>
          <a:bodyPr/>
          <a:lstStyle/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先妣：汝姊在吾怀，呱呱而泣；娘以指</a:t>
            </a:r>
            <a:r>
              <a:rPr lang="zh-CN" altLang="en-US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叩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门扉曰：‘儿寒乎？欲食乎？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'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吾从板外相为应答。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娘以指</a:t>
            </a:r>
            <a:r>
              <a:rPr lang="zh-CN" altLang="en-US" sz="48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叩</a:t>
            </a:r>
            <a:r>
              <a:rPr lang="zh-CN" altLang="en-US"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门扉曰</a:t>
            </a:r>
            <a:endParaRPr lang="zh-CN" altLang="en-US" sz="48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走到门前轻轻敲一下门怕惊动孩子，写活了母爱。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b="1"/>
          </a:p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林纾先生“震川之述老妪语，至琐细，至无关紧要，然自幼失母之儿读之，匪不流涕矣。”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circle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/>
        <p:txBody>
          <a:bodyPr anchor="t"/>
          <a:lstStyle/>
          <a:p>
            <a:pPr defTabSz="914400">
              <a:buSzTx/>
            </a:pPr>
            <a:r>
              <a:rPr lang="zh-CN" altLang="en-US" sz="6900" kern="1200" baseline="0">
                <a:latin typeface="Garamond" pitchFamily="18" charset="0"/>
                <a:ea typeface="华文隶书" pitchFamily="2" charset="-122"/>
              </a:rPr>
              <a:t>项脊轩志</a:t>
            </a:r>
            <a:endParaRPr lang="zh-CN" altLang="en-US" sz="6900" kern="1200" baseline="0">
              <a:latin typeface="Garamond" pitchFamily="18" charset="0"/>
              <a:ea typeface="华文隶书" pitchFamily="2" charset="-122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2195513" y="2924175"/>
            <a:ext cx="6553200" cy="1752600"/>
          </a:xfrm>
        </p:spPr>
        <p:txBody>
          <a:bodyPr anchor="t"/>
          <a:lstStyle/>
          <a:p>
            <a:pPr defTabSz="914400">
              <a:buSzPct val="65000"/>
            </a:pPr>
            <a:r>
              <a:rPr lang="zh-CN" altLang="en-US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归有光</a:t>
            </a:r>
            <a:endParaRPr lang="zh-CN" altLang="en-US" b="1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2" name="图片 2051" descr="8d158aee665fd0302df534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690" y="1300480"/>
            <a:ext cx="3097213" cy="4752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为何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母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在深夜啼哭时，仅在门外相询，而不入室探视、抚慰？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b="1"/>
              <a:t>《先妣事略》（作于嘉靖八年，其时作者24岁）：</a:t>
            </a:r>
            <a:endParaRPr lang="zh-CN" altLang="en-US" sz="2400" b="1"/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先妣周孺人，弘治元年二月十一日生。年十六，来归。逾年，生女淑静，淑静者，大姊也。期而生有光。又期而生女、子：殇一人，期而不育者一人。又逾年，生有尚，妊十二月。逾年，生淑顺。一岁，又生有功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周孺人在长女哭泣时，心中牵念，却无力照顾，心有余而力不足。</a:t>
            </a:r>
            <a:endParaRPr lang="zh-CN" altLang="en-US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circle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先大母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先大母：“吾儿，久不见若影，何竟日默默在此，大类女郎也？”比去，以手阖门，顷之，持一象笏至。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祖母无限期望，希望他能重振门楣，光宗耀祖，但如今功名未成，有负祖母殷切期望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706" name="标题 72705"/>
          <p:cNvSpPr>
            <a:spLocks noGrp="1"/>
          </p:cNvSpPr>
          <p:nvPr>
            <p:ph type="title"/>
          </p:nvPr>
        </p:nvSpPr>
        <p:spPr>
          <a:xfrm>
            <a:off x="684213" y="549275"/>
            <a:ext cx="4319587" cy="1143000"/>
          </a:xfrm>
          <a:ln w="57150"/>
        </p:spPr>
        <p:txBody>
          <a:bodyPr anchor="b"/>
          <a:lstStyle/>
          <a:p>
            <a:r>
              <a:rPr lang="zh-CN" altLang="en-US" sz="4800">
                <a:ea typeface="华文隶书" pitchFamily="2" charset="-122"/>
              </a:rPr>
              <a:t>相关背景</a:t>
            </a:r>
            <a:r>
              <a:rPr lang="zh-CN" altLang="en-US" sz="2900"/>
              <a:t> </a:t>
            </a:r>
            <a:endParaRPr lang="zh-CN" altLang="en-US" sz="2900"/>
          </a:p>
        </p:txBody>
      </p:sp>
      <p:sp>
        <p:nvSpPr>
          <p:cNvPr id="72707" name="文本占位符 72706"/>
          <p:cNvSpPr>
            <a:spLocks noGrp="1"/>
          </p:cNvSpPr>
          <p:nvPr>
            <p:ph type="body" idx="1"/>
          </p:nvPr>
        </p:nvSpPr>
        <p:spPr>
          <a:xfrm>
            <a:off x="395288" y="1930400"/>
            <a:ext cx="8280400" cy="4006850"/>
          </a:xfrm>
        </p:spPr>
        <p:txBody>
          <a:bodyPr/>
          <a:lstStyle/>
          <a:p>
            <a:r>
              <a:rPr lang="en-US" altLang="zh-CN"/>
              <a:t>       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归有光自幼饱读诗书，天资聪颖，</a:t>
            </a:r>
            <a:r>
              <a:rPr lang="en-US" altLang="zh-CN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岁能文，但屡试不第，直到</a:t>
            </a:r>
            <a:r>
              <a:rPr lang="en-US" altLang="zh-CN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35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岁才中举人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，其后二十余年，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八次会试不第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，会试是三年一次的。直到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六十多岁才中进士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，当了湖州长兴县县令。由于作官正直，不与上级官吏及地方豪绅同流合污，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三年后被明升暗降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为顺德府通判。后来在大学士高拱的保荐下做了南京太仆寺丞，但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只做了一年就病死任上。</a:t>
            </a:r>
            <a:endParaRPr lang="zh-CN" altLang="en-US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妻子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7045" y="1904365"/>
            <a:ext cx="8383905" cy="4038600"/>
          </a:xfrm>
        </p:spPr>
        <p:txBody>
          <a:bodyPr/>
          <a:lstStyle/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正面写情：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时至轩中，从余问古事，或凭几学书。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侧面写情：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吾妻归宁，述诸小妹语曰：‘闻姊家有阁子，且何谓阁子也？’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对比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庭有枇杷树，吾妻死之年所手植也今已亭亭如盖矣。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而今庭院寂寂如故，然吾妻香魂飞散已无觅处，每念至此，不禁涕泗横流矣，悲乎，痛哉！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circle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标题 3584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sz="6000">
                <a:ea typeface="华文隶书" pitchFamily="2" charset="-122"/>
              </a:rPr>
              <a:t>总结</a:t>
            </a:r>
            <a:endParaRPr lang="zh-CN" altLang="en-US" sz="6000">
              <a:ea typeface="华文隶书" pitchFamily="2" charset="-122"/>
            </a:endParaRPr>
          </a:p>
        </p:txBody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>
          <a:xfrm>
            <a:off x="409575" y="1773238"/>
            <a:ext cx="8734425" cy="4498975"/>
          </a:xfrm>
        </p:spPr>
        <p:txBody>
          <a:bodyPr/>
          <a:lstStyle/>
          <a:p>
            <a:r>
              <a:rPr lang="zh-CN" altLang="en-US" b="1"/>
              <a:t>内容：</a:t>
            </a:r>
            <a:endParaRPr lang="zh-CN" altLang="en-US" b="1"/>
          </a:p>
          <a:p>
            <a:r>
              <a:rPr lang="zh-CN" altLang="en-US" b="1"/>
              <a:t>情感：</a:t>
            </a:r>
            <a:endParaRPr lang="zh-CN" altLang="en-US" b="1"/>
          </a:p>
          <a:p>
            <a:r>
              <a:rPr lang="zh-CN" altLang="en-US" b="1"/>
              <a:t>写作特点：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b="1"/>
              <a:t>归有光借</a:t>
            </a:r>
            <a:r>
              <a:rPr lang="en-US" altLang="zh-CN" b="1"/>
              <a:t>________</a:t>
            </a:r>
            <a:r>
              <a:rPr lang="zh-CN" altLang="en-US" b="1"/>
              <a:t>叙</a:t>
            </a:r>
            <a:r>
              <a:rPr lang="en-US" altLang="zh-CN" b="1"/>
              <a:t>_______</a:t>
            </a:r>
            <a:r>
              <a:rPr lang="zh-CN" altLang="en-US" b="1"/>
              <a:t>抒</a:t>
            </a:r>
            <a:r>
              <a:rPr lang="en-US" altLang="zh-CN" b="1"/>
              <a:t>________</a:t>
            </a:r>
            <a:r>
              <a:rPr lang="zh-CN" altLang="en-US" b="1"/>
              <a:t>、</a:t>
            </a:r>
            <a:r>
              <a:rPr lang="en-US" altLang="zh-CN" b="1"/>
              <a:t>_________</a:t>
            </a:r>
            <a:r>
              <a:rPr lang="zh-CN" altLang="en-US" b="1"/>
              <a:t>、</a:t>
            </a:r>
            <a:r>
              <a:rPr lang="en-US" altLang="zh-CN" b="1"/>
              <a:t>_____________</a:t>
            </a:r>
            <a:r>
              <a:rPr lang="zh-CN" altLang="en-US" b="1"/>
              <a:t>、</a:t>
            </a:r>
            <a:r>
              <a:rPr lang="en-US" altLang="zh-CN" b="1"/>
              <a:t>_________</a:t>
            </a:r>
            <a:endParaRPr lang="en-US" altLang="zh-CN" b="1"/>
          </a:p>
          <a:p>
            <a:pPr>
              <a:buNone/>
            </a:pPr>
            <a:r>
              <a:rPr lang="en-US" altLang="zh-CN" b="1"/>
              <a:t>   </a:t>
            </a:r>
            <a:r>
              <a:rPr lang="zh-CN" altLang="en-US" b="1"/>
              <a:t>之</a:t>
            </a:r>
            <a:r>
              <a:rPr lang="en-US" altLang="zh-CN" b="1"/>
              <a:t>____</a:t>
            </a:r>
            <a:r>
              <a:rPr lang="zh-CN" altLang="en-US" b="1"/>
              <a:t>情。</a:t>
            </a:r>
            <a:endParaRPr lang="zh-CN" altLang="en-US" b="1"/>
          </a:p>
        </p:txBody>
      </p:sp>
      <p:sp>
        <p:nvSpPr>
          <p:cNvPr id="35844" name="矩形 35843"/>
          <p:cNvSpPr/>
          <p:nvPr/>
        </p:nvSpPr>
        <p:spPr>
          <a:xfrm>
            <a:off x="1979613" y="1838325"/>
            <a:ext cx="19097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家庭琐事</a:t>
            </a:r>
            <a:endParaRPr lang="zh-CN" altLang="en-US" sz="24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5" name="矩形 35844"/>
          <p:cNvSpPr/>
          <p:nvPr/>
        </p:nvSpPr>
        <p:spPr>
          <a:xfrm>
            <a:off x="2124075" y="2420938"/>
            <a:ext cx="29797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悲</a:t>
            </a:r>
            <a:endParaRPr lang="zh-CN" altLang="en-US" sz="24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6" name="矩形 35845"/>
          <p:cNvSpPr/>
          <p:nvPr/>
        </p:nvSpPr>
        <p:spPr>
          <a:xfrm>
            <a:off x="2627313" y="2990850"/>
            <a:ext cx="5653087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0000"/>
              <a:buFont typeface="Wingdings" panose="05000000000000000000" pitchFamily="2" charset="2"/>
            </a:pPr>
            <a:r>
              <a:rPr lang="en-US" altLang="zh-CN" sz="24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运用典型的细节，平实的语言抒发真挚的情感。</a:t>
            </a:r>
            <a:endParaRPr lang="zh-CN" altLang="en-US" sz="24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7" name="矩形 35846"/>
          <p:cNvSpPr/>
          <p:nvPr/>
        </p:nvSpPr>
        <p:spPr>
          <a:xfrm>
            <a:off x="2484438" y="4005263"/>
            <a:ext cx="18319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项脊轩</a:t>
            </a:r>
            <a:endParaRPr lang="zh-CN" altLang="en-US" sz="28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8" name="矩形 35847"/>
          <p:cNvSpPr/>
          <p:nvPr/>
        </p:nvSpPr>
        <p:spPr>
          <a:xfrm>
            <a:off x="4427538" y="4005263"/>
            <a:ext cx="19097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家庭琐事</a:t>
            </a:r>
            <a:endParaRPr lang="zh-CN" altLang="en-US" sz="28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9" name="矩形 35848"/>
          <p:cNvSpPr/>
          <p:nvPr/>
        </p:nvSpPr>
        <p:spPr>
          <a:xfrm>
            <a:off x="6516688" y="3933825"/>
            <a:ext cx="19859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诸父异爨</a:t>
            </a:r>
            <a:endParaRPr lang="zh-CN" altLang="en-US" sz="28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0" name="矩形 35849"/>
          <p:cNvSpPr/>
          <p:nvPr/>
        </p:nvSpPr>
        <p:spPr>
          <a:xfrm>
            <a:off x="971550" y="4508500"/>
            <a:ext cx="19859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慈母早逝</a:t>
            </a:r>
            <a:endParaRPr lang="zh-CN" altLang="en-US" sz="28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1" name="矩形 35850"/>
          <p:cNvSpPr/>
          <p:nvPr/>
        </p:nvSpPr>
        <p:spPr>
          <a:xfrm>
            <a:off x="3132138" y="4581525"/>
            <a:ext cx="32845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（有负）祖母厚望</a:t>
            </a:r>
            <a:endParaRPr lang="zh-CN" altLang="en-US" sz="24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2" name="矩形 35851"/>
          <p:cNvSpPr/>
          <p:nvPr/>
        </p:nvSpPr>
        <p:spPr>
          <a:xfrm>
            <a:off x="6516688" y="4508500"/>
            <a:ext cx="19875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</a:pP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夫妻相隔</a:t>
            </a:r>
            <a:endParaRPr lang="zh-CN" altLang="en-US" sz="28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3" name="矩形 35852"/>
          <p:cNvSpPr/>
          <p:nvPr/>
        </p:nvSpPr>
        <p:spPr>
          <a:xfrm>
            <a:off x="1403350" y="5013325"/>
            <a:ext cx="6873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悲</a:t>
            </a:r>
            <a:endParaRPr lang="zh-CN" altLang="en-US" sz="32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854" name="图片 35853" descr="ce2eb68444d4bb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333375"/>
            <a:ext cx="1625600" cy="259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5" name="矩形 35854"/>
          <p:cNvSpPr/>
          <p:nvPr/>
        </p:nvSpPr>
        <p:spPr>
          <a:xfrm>
            <a:off x="2555875" y="2414588"/>
            <a:ext cx="2520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（以喜衬悲）</a:t>
            </a:r>
            <a:endParaRPr lang="zh-CN" altLang="en-US" sz="24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85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836400" y="121285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uiExpand="1" build="p"/>
      <p:bldP spid="35844" grpId="0"/>
      <p:bldP spid="35845" grpId="0"/>
      <p:bldP spid="35846" grpId="0"/>
      <p:bldP spid="35847" grpId="0"/>
      <p:bldP spid="35848" grpId="0"/>
      <p:bldP spid="35849" grpId="0"/>
      <p:bldP spid="35850" grpId="0"/>
      <p:bldP spid="35851" grpId="0"/>
      <p:bldP spid="35852" grpId="0"/>
      <p:bldP spid="35853" grpId="0"/>
      <p:bldP spid="358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118745" y="512128"/>
            <a:ext cx="9144000" cy="58324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6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项脊轩</a:t>
            </a:r>
            <a:r>
              <a:rPr lang="en-US" altLang="zh-CN" sz="2600" b="1">
                <a:solidFill>
                  <a:srgbClr val="0066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——</a:t>
            </a:r>
            <a:endParaRPr lang="en-US" altLang="zh-CN" sz="2600" b="1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600" b="1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作者在昆山时的书斋名，以此为名，评论界有这样几种看法。一是说它窄小，如在颈脊之间；一是因作者远祖</a:t>
            </a:r>
            <a:r>
              <a:rPr lang="zh-CN" altLang="en-US" sz="2600" b="1" u="sng">
                <a:latin typeface="黑体" panose="02010609060101010101" pitchFamily="49" charset="-122"/>
                <a:ea typeface="黑体" panose="02010609060101010101" pitchFamily="49" charset="-122"/>
              </a:rPr>
              <a:t>归道隆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曾在江苏太仓县的</a:t>
            </a:r>
            <a:r>
              <a:rPr lang="zh-CN" altLang="en-US" sz="2600" b="1" u="sng">
                <a:latin typeface="黑体" panose="02010609060101010101" pitchFamily="49" charset="-122"/>
                <a:ea typeface="黑体" panose="02010609060101010101" pitchFamily="49" charset="-122"/>
              </a:rPr>
              <a:t>项脊泾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住过，有纪念意义，含有</a:t>
            </a:r>
            <a:r>
              <a:rPr lang="zh-CN" altLang="en-US" sz="2600" b="1" u="sng">
                <a:latin typeface="黑体" panose="02010609060101010101" pitchFamily="49" charset="-122"/>
                <a:ea typeface="黑体" panose="02010609060101010101" pitchFamily="49" charset="-122"/>
              </a:rPr>
              <a:t>怀远追宗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之意。      同时，“项脊”二字，含有脊梁的意思，作者自号“项脊生”，也可理解为归有光要</a:t>
            </a:r>
            <a:r>
              <a:rPr lang="zh-CN" altLang="en-US" sz="2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博取功名，光宗耀祖，成为家族中顶天立地的脊梁骨的人生理想。</a:t>
            </a:r>
            <a:endParaRPr lang="zh-CN" altLang="en-US" sz="26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6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志</a:t>
            </a:r>
            <a:r>
              <a:rPr lang="en-US" altLang="zh-CN" sz="2600" b="1">
                <a:solidFill>
                  <a:srgbClr val="0066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——</a:t>
            </a:r>
            <a:endParaRPr lang="en-US" altLang="zh-CN" sz="2600" b="1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600" b="1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志</a:t>
            </a:r>
            <a:r>
              <a:rPr lang="en-US" altLang="zh-CN" sz="26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古代一种文体，性质与“记”有相似之处，但二者有明显区别。“记”用以记事写物，“志”大都用来记录人物事迹。本文看似写物，实则写人。</a:t>
            </a:r>
            <a:endParaRPr lang="zh-CN" altLang="en-US" sz="2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      本文是</a:t>
            </a:r>
            <a:r>
              <a:rPr lang="en-US" altLang="zh-CN" sz="26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项脊轩志</a:t>
            </a:r>
            <a:r>
              <a:rPr lang="en-US" altLang="zh-CN" sz="26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删节了一小段以后剩下的部分，而且最后一段是后记，是作者在妻子去世后补叙的，第一次写是</a:t>
            </a:r>
            <a:r>
              <a:rPr lang="en-US" altLang="zh-CN" sz="2600" b="1"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岁，最后一次写已经</a:t>
            </a:r>
            <a:r>
              <a:rPr lang="en-US" altLang="zh-CN" sz="2600" b="1">
                <a:latin typeface="黑体" panose="02010609060101010101" pitchFamily="49" charset="-122"/>
                <a:ea typeface="黑体" panose="02010609060101010101" pitchFamily="49" charset="-122"/>
              </a:rPr>
              <a:t>31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岁了！</a:t>
            </a:r>
            <a:endParaRPr lang="zh-CN" altLang="en-US" sz="26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6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3">
                                            <p:txEl>
                                              <p:charRg st="6" end="1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63" end="2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43">
                                            <p:txEl>
                                              <p:charRg st="163" end="2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236" end="3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43">
                                            <p:txEl>
                                              <p:charRg st="236" end="3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标题 399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ea typeface="华文隶书" pitchFamily="2" charset="-122"/>
              </a:rPr>
              <a:t>字音句读</a:t>
            </a:r>
            <a:endParaRPr lang="zh-CN" altLang="en-US" b="1">
              <a:ea typeface="华文隶书" pitchFamily="2" charset="-122"/>
            </a:endParaRPr>
          </a:p>
        </p:txBody>
      </p:sp>
      <p:sp>
        <p:nvSpPr>
          <p:cNvPr id="39939" name="文本占位符 3993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渗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漉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修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葺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前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辟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四窗    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垣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墙 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偃仰啸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歌   诸父异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爨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    老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妪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先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妣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汝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姊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呱呱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而泣    象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笏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长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号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不自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禁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凭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学书     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扃牖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0" name="动作按钮: 上一张 39939">
            <a:hlinkClick r:id="rId2" action="ppaction://hlinksldjump"/>
          </p:cNvPr>
          <p:cNvSpPr/>
          <p:nvPr/>
        </p:nvSpPr>
        <p:spPr>
          <a:xfrm>
            <a:off x="7667625" y="5445125"/>
            <a:ext cx="647700" cy="576263"/>
          </a:xfrm>
          <a:prstGeom prst="actionButtonReturn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59728"/>
            <a:ext cx="8229600" cy="1139825"/>
          </a:xfrm>
        </p:spPr>
        <p:txBody>
          <a:bodyPr/>
          <a:lstStyle/>
          <a:p>
            <a:pPr algn="l"/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概括文章内容：一 二 三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72920"/>
            <a:ext cx="8229600" cy="4530725"/>
          </a:xfrm>
        </p:spPr>
        <p:txBody>
          <a:bodyPr/>
          <a:lstStyle/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一间书斋（项脊轩）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pPr marL="0" indent="0">
              <a:buNone/>
            </a:pP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两种情感（悲、喜）</a:t>
            </a:r>
            <a:b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zh-CN" altLang="en-US" b="1">
                <a:latin typeface="Arial" panose="020b0604020202020204" pitchFamily="34" charset="0"/>
                <a:ea typeface="隶书" pitchFamily="49" charset="-122"/>
                <a:sym typeface="+mn-ea"/>
              </a:rPr>
              <a:t>然予居于此，多可</a:t>
            </a:r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隶书" pitchFamily="49" charset="-122"/>
                <a:sym typeface="+mn-ea"/>
              </a:rPr>
              <a:t>喜</a:t>
            </a:r>
            <a:r>
              <a:rPr lang="zh-CN" altLang="en-US" b="1">
                <a:latin typeface="Arial" panose="020b0604020202020204" pitchFamily="34" charset="0"/>
                <a:ea typeface="隶书" pitchFamily="49" charset="-122"/>
                <a:sym typeface="+mn-ea"/>
              </a:rPr>
              <a:t>，亦多可</a:t>
            </a:r>
            <a:r>
              <a:rPr lang="zh-CN" altLang="en-US" b="1">
                <a:solidFill>
                  <a:srgbClr val="9900FF"/>
                </a:solidFill>
                <a:latin typeface="Arial" panose="020b0604020202020204" pitchFamily="34" charset="0"/>
                <a:ea typeface="隶书" pitchFamily="49" charset="-122"/>
                <a:sym typeface="+mn-ea"/>
              </a:rPr>
              <a:t>悲</a:t>
            </a:r>
            <a:r>
              <a:rPr lang="zh-CN" altLang="en-US" b="1">
                <a:latin typeface="Arial" panose="020b0604020202020204" pitchFamily="34" charset="0"/>
                <a:ea typeface="隶书" pitchFamily="49" charset="-122"/>
                <a:sym typeface="+mn-ea"/>
              </a:rPr>
              <a:t>。</a:t>
            </a:r>
            <a:endParaRPr lang="zh-CN" altLang="en-US" b="1">
              <a:latin typeface="Arial" panose="020b0604020202020204" pitchFamily="34" charset="0"/>
              <a:ea typeface="隶书" pitchFamily="49" charset="-122"/>
            </a:endParaRPr>
          </a:p>
          <a:p>
            <a:pPr marL="0" indent="0">
              <a:buNone/>
            </a:pP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三个女人（先大母、先妣、爱妻）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p:transition spd="slow">
    <p:circle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指出可喜和可悲之事。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喜——</a:t>
            </a:r>
            <a:endParaRPr lang="zh-CN" altLang="en-US"/>
          </a:p>
          <a:p>
            <a:pPr marL="0" indent="0">
              <a:buNone/>
            </a:pPr>
            <a:r>
              <a:rPr lang="zh-CN" altLang="en-US" b="1">
                <a:sym typeface="+mn-ea"/>
              </a:rPr>
              <a:t>   劳动有获、环境清幽、读书有乐、夫妻恩爱</a:t>
            </a:r>
            <a:r>
              <a:rPr lang="zh-CN" altLang="en-US"/>
              <a:t>；</a:t>
            </a:r>
            <a:endParaRPr lang="zh-CN" altLang="en-US"/>
          </a:p>
          <a:p>
            <a:r>
              <a:rPr lang="zh-CN" altLang="en-US"/>
              <a:t>悲</a:t>
            </a:r>
            <a:r>
              <a:rPr lang="en-US" altLang="zh-CN"/>
              <a:t>——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诸父异爨、老妪忆母、祖母期盼、夫妻永别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                              （物是人非）            </a:t>
            </a:r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78" name="标题 75777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b="1"/>
              <a:t>一喜劳动有获。</a:t>
            </a:r>
            <a:endParaRPr lang="zh-CN" altLang="en-US" b="1"/>
          </a:p>
        </p:txBody>
      </p:sp>
      <p:sp>
        <p:nvSpPr>
          <p:cNvPr id="75779" name="文本占位符 7577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700"/>
              <a:t>　</a:t>
            </a:r>
            <a:r>
              <a:rPr lang="zh-CN" altLang="en-US" sz="2700" b="1"/>
              <a:t>一间普通书房，何以令作者深深喜爱呢？因为有劳动收获的快乐感。曾经，这间房子“小”</a:t>
            </a:r>
            <a:r>
              <a:rPr lang="en-US" altLang="zh-CN" sz="2700" b="1">
                <a:latin typeface="Arial" panose="020b0604020202020204" pitchFamily="34" charset="0"/>
              </a:rPr>
              <a:t>——</a:t>
            </a:r>
            <a:r>
              <a:rPr lang="en-US" altLang="zh-CN" sz="2700" b="1"/>
              <a:t>“</a:t>
            </a:r>
            <a:r>
              <a:rPr lang="zh-CN" altLang="en-US" sz="2700" b="1"/>
              <a:t>可容一人居”，“漏”</a:t>
            </a:r>
            <a:r>
              <a:rPr lang="en-US" altLang="zh-CN" sz="2700" b="1">
                <a:latin typeface="Arial" panose="020b0604020202020204" pitchFamily="34" charset="0"/>
              </a:rPr>
              <a:t>——</a:t>
            </a:r>
            <a:r>
              <a:rPr lang="en-US" altLang="zh-CN" sz="2700" b="1"/>
              <a:t>“</a:t>
            </a:r>
            <a:r>
              <a:rPr lang="zh-CN" altLang="en-US" sz="2700" b="1"/>
              <a:t>百年老屋，尘泥渗漏”，“暗”</a:t>
            </a:r>
            <a:r>
              <a:rPr lang="en-US" altLang="zh-CN" sz="2700" b="1">
                <a:latin typeface="Arial" panose="020b0604020202020204" pitchFamily="34" charset="0"/>
              </a:rPr>
              <a:t>——</a:t>
            </a:r>
            <a:r>
              <a:rPr lang="en-US" altLang="zh-CN" sz="2700" b="1"/>
              <a:t>“</a:t>
            </a:r>
            <a:r>
              <a:rPr lang="zh-CN" altLang="en-US" sz="2700" b="1"/>
              <a:t>日过午已昏”。归有光用自己勤劳的双手改善了环境：“余稍为修葺，使不上漏，又杂植兰桂竹木于庭。”经过修缮，这间书房不再漏雨，又变得明亮，再加上兰桂竹木散发出的幽香，颇有些生机。审美愉悦代替了劳动的疲劳，自然喜上眉梢。 </a:t>
            </a:r>
            <a:br>
              <a:rPr lang="zh-CN" altLang="en-US" sz="2700" b="1"/>
            </a:br>
            <a:br>
              <a:rPr lang="zh-CN" altLang="en-US" sz="2700"/>
            </a:br>
            <a:endParaRPr lang="zh-CN" altLang="en-US" sz="2700"/>
          </a:p>
        </p:txBody>
      </p:sp>
    </p:spTree>
  </p:cSld>
  <p:clrMapOvr>
    <a:masterClrMapping/>
  </p:clrMapOvr>
  <p:transition spd="slow">
    <p:circle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2" name="标题 7680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b="1"/>
              <a:t>二喜环境清幽。</a:t>
            </a:r>
            <a:endParaRPr lang="zh-CN" altLang="en-US" b="1"/>
          </a:p>
        </p:txBody>
      </p:sp>
      <p:sp>
        <p:nvSpPr>
          <p:cNvPr id="76803" name="文本占位符 7680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700" b="1"/>
              <a:t>　 “庭阶寂寂，小鸟时来啄食，人至不去</a:t>
            </a:r>
            <a:r>
              <a:rPr lang="en-US" altLang="zh-CN" sz="2700" b="1">
                <a:latin typeface="Arial" panose="020b0604020202020204" pitchFamily="34" charset="0"/>
              </a:rPr>
              <a:t>……</a:t>
            </a:r>
            <a:r>
              <a:rPr lang="zh-CN" altLang="en-US" sz="2700" b="1"/>
              <a:t>三五之夜，明月半墙，桂影斑驳，风移影动，珊珊可爱”。归有光与小鸟为朋，与明月为友，与桂影为伴，与清风为侣，回到清幽、谧静的大自然的怀抱，充满了诗意，还倍感亲切、详和。正如诸葛亮说：“静以修身，俭以养德”，“非淡泊无以明志，非宁静无以致远”。在这个世外桃源里，既可以修身、养德，又可以明志、致远</a:t>
            </a:r>
            <a:r>
              <a:rPr lang="en-US" altLang="zh-CN" sz="2700" b="1">
                <a:latin typeface="Arial" panose="020b0604020202020204" pitchFamily="34" charset="0"/>
              </a:rPr>
              <a:t>——</a:t>
            </a:r>
            <a:r>
              <a:rPr lang="zh-CN" altLang="en-US" sz="2700" b="1"/>
              <a:t>何其妙哉！ </a:t>
            </a:r>
            <a:br>
              <a:rPr lang="zh-CN" altLang="en-US" sz="2700" b="1"/>
            </a:br>
            <a:br>
              <a:rPr lang="zh-CN" altLang="en-US" sz="2700"/>
            </a:br>
            <a:endParaRPr lang="zh-CN" altLang="en-US" sz="2700"/>
          </a:p>
        </p:txBody>
      </p:sp>
    </p:spTree>
  </p:cSld>
  <p:clrMapOvr>
    <a:masterClrMapping/>
  </p:clrMapOvr>
  <p:transition spd="slow">
    <p:circl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826" name="标题 77825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b="1"/>
              <a:t>三喜读书有乐。</a:t>
            </a:r>
            <a:endParaRPr lang="zh-CN" altLang="en-US" b="1"/>
          </a:p>
        </p:txBody>
      </p:sp>
      <p:sp>
        <p:nvSpPr>
          <p:cNvPr id="77827" name="文本占位符 778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700" b="1"/>
              <a:t>“</a:t>
            </a:r>
            <a:r>
              <a:rPr lang="zh-CN" altLang="en-US" sz="2700" b="1"/>
              <a:t>借书满架，偃仰啸歌，冥然兀坐，万籁有声”。在这里或躺或卧，或啸或歌，或读书或静坐，“无丝竹之乱耳，无案牍之劳形”，而更多的是勤奋苦读：“扃牖而居，久之，能以足音辨人”。当然，这里的环境之美、读书之乐，绝不是豪华的、奢侈的享受，而是作者的一种知足常乐，一种随遇而安，一种高境界的追求，一种心灵的满足。这是一个文人的精神愉悦，是那种“结庐在人境，而无车马喧”的淡泊之心。 </a:t>
            </a:r>
            <a:br>
              <a:rPr lang="zh-CN" altLang="en-US" sz="2700" b="1"/>
            </a:br>
            <a:br>
              <a:rPr lang="zh-CN" altLang="en-US" sz="2700"/>
            </a:br>
            <a:endParaRPr lang="zh-CN" altLang="en-US" sz="2700"/>
          </a:p>
        </p:txBody>
      </p:sp>
    </p:spTree>
  </p:cSld>
  <p:clrMapOvr>
    <a:masterClrMapping/>
  </p:clrMapOvr>
  <p:transition spd="slow">
    <p:circle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Studio">
  <a:themeElements>
    <a:clrScheme name="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2E2"/>
      </a:accent5>
      <a:accent6>
        <a:srgbClr val="C0C9C9"/>
      </a:accent6>
      <a:hlink>
        <a:srgbClr val="99CC00"/>
      </a:hlink>
      <a:folHlink>
        <a:srgbClr val="336666"/>
      </a:folHlink>
    </a:clrScheme>
    <a:fontScheme name="">
      <a:majorFont>
        <a:latin typeface="Arial Black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2E2"/>
        </a:accent5>
        <a:accent6>
          <a:srgbClr val="C0C9C9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989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6EB"/>
        </a:accent5>
        <a:accent6>
          <a:srgbClr val="BF4D4D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9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9E2FF"/>
        </a:accent5>
        <a:accent6>
          <a:srgbClr val="0089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CC3300"/>
        </a:dk2>
        <a:lt2>
          <a:srgbClr val="666633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CDCDC"/>
        </a:accent4>
        <a:accent5>
          <a:srgbClr val="C1C1AA"/>
        </a:accent5>
        <a:accent6>
          <a:srgbClr val="E58900"/>
        </a:accent6>
        <a:hlink>
          <a:srgbClr val="CC6600"/>
        </a:hlink>
        <a:folHlink>
          <a:srgbClr val="434B1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30901"/>
        </a:lt1>
        <a:dk2>
          <a:srgbClr val="FFFFFF"/>
        </a:dk2>
        <a:lt2>
          <a:srgbClr val="766997"/>
        </a:lt2>
        <a:accent1>
          <a:srgbClr val="FF3300"/>
        </a:accent1>
        <a:accent2>
          <a:srgbClr val="CC6600"/>
        </a:accent2>
        <a:accent3>
          <a:srgbClr val="B4AAAA"/>
        </a:accent3>
        <a:accent4>
          <a:srgbClr val="DCDCDC"/>
        </a:accent4>
        <a:accent5>
          <a:srgbClr val="FFADAA"/>
        </a:accent5>
        <a:accent6>
          <a:srgbClr val="B75B00"/>
        </a:accent6>
        <a:hlink>
          <a:srgbClr val="FF9900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C004C"/>
        </a:lt1>
        <a:dk2>
          <a:srgbClr val="FFFFFF"/>
        </a:dk2>
        <a:lt2>
          <a:srgbClr val="666699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CDCDC"/>
        </a:accent4>
        <a:accent5>
          <a:srgbClr val="AACAE2"/>
        </a:accent5>
        <a:accent6>
          <a:srgbClr val="892D5B"/>
        </a:accent6>
        <a:hlink>
          <a:srgbClr val="99CC00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E1551"/>
        </a:lt1>
        <a:dk2>
          <a:srgbClr val="CCFFFF"/>
        </a:dk2>
        <a:lt2>
          <a:srgbClr val="565682"/>
        </a:lt2>
        <a:accent1>
          <a:srgbClr val="33CCCC"/>
        </a:accent1>
        <a:accent2>
          <a:srgbClr val="009999"/>
        </a:accent2>
        <a:accent3>
          <a:srgbClr val="AAAAB3"/>
        </a:accent3>
        <a:accent4>
          <a:srgbClr val="DCDCDC"/>
        </a:accent4>
        <a:accent5>
          <a:srgbClr val="ADE2E2"/>
        </a:accent5>
        <a:accent6>
          <a:srgbClr val="008989"/>
        </a:accent6>
        <a:hlink>
          <a:srgbClr val="FF9900"/>
        </a:hlink>
        <a:folHlink>
          <a:srgbClr val="0059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E5D5C"/>
        </a:lt1>
        <a:dk2>
          <a:srgbClr val="FFFFFF"/>
        </a:dk2>
        <a:lt2>
          <a:srgbClr val="CCCC99"/>
        </a:lt2>
        <a:accent1>
          <a:srgbClr val="0099CC"/>
        </a:accent1>
        <a:accent2>
          <a:srgbClr val="D6E0E0"/>
        </a:accent2>
        <a:accent3>
          <a:srgbClr val="ACB6B6"/>
        </a:accent3>
        <a:accent4>
          <a:srgbClr val="DCDCDC"/>
        </a:accent4>
        <a:accent5>
          <a:srgbClr val="AACAE2"/>
        </a:accent5>
        <a:accent6>
          <a:srgbClr val="C0C9C9"/>
        </a:accent6>
        <a:hlink>
          <a:srgbClr val="CCCC99"/>
        </a:hlink>
        <a:folHlink>
          <a:srgbClr val="428A8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Edge">
  <a:themeElements>
    <a:clrScheme name="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47329"/>
      </a:accent6>
      <a:hlink>
        <a:srgbClr val="996600"/>
      </a:hlink>
      <a:folHlink>
        <a:srgbClr val="AFBF39"/>
      </a:folHlink>
    </a:clrScheme>
    <a:fontScheme name="">
      <a:majorFont>
        <a:latin typeface="Garamond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20000"/>
        </a:lt1>
        <a:dk2>
          <a:srgbClr val="FFFFFF"/>
        </a:dk2>
        <a:lt2>
          <a:srgbClr val="333333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CCFF"/>
        </a:dk1>
        <a:lt1>
          <a:srgbClr val="0B0506"/>
        </a:lt1>
        <a:dk2>
          <a:srgbClr val="FFFFFF"/>
        </a:dk2>
        <a:lt2>
          <a:srgbClr val="333333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FAFDC"/>
        </a:accent4>
        <a:accent5>
          <a:srgbClr val="ADB9E2"/>
        </a:accent5>
        <a:accent6>
          <a:srgbClr val="2D2DB7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21013"/>
        </a:lt1>
        <a:dk2>
          <a:srgbClr val="FFFFFF"/>
        </a:dk2>
        <a:lt2>
          <a:srgbClr val="333333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CDCDC"/>
        </a:accent4>
        <a:accent5>
          <a:srgbClr val="E2ADAA"/>
        </a:accent5>
        <a:accent6>
          <a:srgbClr val="B789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FF"/>
        </a:dk2>
        <a:lt2>
          <a:srgbClr val="11054B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CDCDC"/>
        </a:accent4>
        <a:accent5>
          <a:srgbClr val="FFB9AA"/>
        </a:accent5>
        <a:accent6>
          <a:srgbClr val="E52D00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2600"/>
        </a:lt1>
        <a:dk2>
          <a:srgbClr val="FAFACC"/>
        </a:dk2>
        <a:lt2>
          <a:srgbClr val="9B8D65"/>
        </a:lt2>
        <a:accent1>
          <a:srgbClr val="CC9933"/>
        </a:accent1>
        <a:accent2>
          <a:srgbClr val="8F9967"/>
        </a:accent2>
        <a:accent3>
          <a:srgbClr val="AAABAA"/>
        </a:accent3>
        <a:accent4>
          <a:srgbClr val="D6D6D6"/>
        </a:accent4>
        <a:accent5>
          <a:srgbClr val="E2CAAD"/>
        </a:accent5>
        <a:accent6>
          <a:srgbClr val="80895C"/>
        </a:accent6>
        <a:hlink>
          <a:srgbClr val="33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333333"/>
        </a:lt2>
        <a:accent1>
          <a:srgbClr val="CC9900"/>
        </a:accent1>
        <a:accent2>
          <a:srgbClr val="FF9900"/>
        </a:accent2>
        <a:accent3>
          <a:srgbClr val="AAB9CA"/>
        </a:accent3>
        <a:accent4>
          <a:srgbClr val="DCDCDC"/>
        </a:accent4>
        <a:accent5>
          <a:srgbClr val="E2CAAA"/>
        </a:accent5>
        <a:accent6>
          <a:srgbClr val="E58900"/>
        </a:accent6>
        <a:hlink>
          <a:srgbClr val="FFCC00"/>
        </a:hlink>
        <a:folHlink>
          <a:srgbClr val="706F3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47329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1C1C1"/>
        </a:accent5>
        <a:accent6>
          <a:srgbClr val="8989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36145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94</Paragraphs>
  <Slides>24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8">
      <vt:lpstr>Arial</vt:lpstr>
      <vt:lpstr>Arial Black</vt:lpstr>
      <vt:lpstr>宋体</vt:lpstr>
      <vt:lpstr>Times New Roman</vt:lpstr>
      <vt:lpstr>Wingdings</vt:lpstr>
      <vt:lpstr>Garamond</vt:lpstr>
      <vt:lpstr>Calibri Light</vt:lpstr>
      <vt:lpstr>Calibri</vt:lpstr>
      <vt:lpstr>华文隶书</vt:lpstr>
      <vt:lpstr>黑体</vt:lpstr>
      <vt:lpstr>隶书</vt:lpstr>
      <vt:lpstr>楷体</vt:lpstr>
      <vt:lpstr>Wingdings 2</vt:lpstr>
      <vt:lpstr>Studio</vt:lpstr>
      <vt:lpstr>PowerPoint Presentation</vt:lpstr>
      <vt:lpstr>项脊轩志</vt:lpstr>
      <vt:lpstr>PowerPoint Presentation</vt:lpstr>
      <vt:lpstr>字音句读</vt:lpstr>
      <vt:lpstr>概括文章内容：一 二 三</vt:lpstr>
      <vt:lpstr>指出可喜和可悲之事。</vt:lpstr>
      <vt:lpstr>一喜劳动有获。</vt:lpstr>
      <vt:lpstr>二喜环境清幽。</vt:lpstr>
      <vt:lpstr>三喜读书有乐。</vt:lpstr>
      <vt:lpstr>四喜夫妻恩爱。</vt:lpstr>
      <vt:lpstr>一悲“诸父异爨”。</vt:lpstr>
      <vt:lpstr>二悲幼年丧母</vt:lpstr>
      <vt:lpstr>三悲祖母之亡。</vt:lpstr>
      <vt:lpstr>　四悲中年丧妻。</vt:lpstr>
      <vt:lpstr>“悲”的深刻内涵</vt:lpstr>
      <vt:lpstr>围绕项脊轩发生的这些事有没有共同的特点</vt:lpstr>
      <vt:lpstr>相关评论</vt:lpstr>
      <vt:lpstr>找出相关片段，体味人物细节中蕴含的深情。</vt:lpstr>
      <vt:lpstr> 娘以指叩门扉曰</vt:lpstr>
      <vt:lpstr>为何母在深夜啼哭时，仅在门外相询，而不入室探视、抚慰？</vt:lpstr>
      <vt:lpstr>先大母</vt:lpstr>
      <vt:lpstr>相关背景 </vt:lpstr>
      <vt:lpstr>妻子</vt:lpstr>
      <vt:lpstr>总结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2021-12-24T20:04:49.866</cp:lastPrinted>
  <dcterms:created xsi:type="dcterms:W3CDTF">2021-12-24T20:04:49Z</dcterms:created>
  <dcterms:modified xsi:type="dcterms:W3CDTF">2021-12-24T12:04:50Z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