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60" r:id="rId3"/>
    <p:sldId id="276" r:id="rId4"/>
    <p:sldId id="257" r:id="rId5"/>
    <p:sldId id="262" r:id="rId6"/>
    <p:sldId id="259" r:id="rId7"/>
    <p:sldId id="287" r:id="rId8"/>
    <p:sldId id="261" r:id="rId9"/>
    <p:sldId id="263" r:id="rId10"/>
    <p:sldId id="296" r:id="rId11"/>
    <p:sldId id="297" r:id="rId12"/>
    <p:sldId id="298" r:id="rId13"/>
    <p:sldId id="299" r:id="rId14"/>
    <p:sldId id="300" r:id="rId15"/>
    <p:sldId id="268" r:id="rId16"/>
    <p:sldId id="264" r:id="rId17"/>
  </p:sldIdLst>
  <p:sldSz cx="12192000" cy="6858000"/>
  <p:notesSz cx="7104063" cy="1023461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83" autoAdjust="0"/>
    <p:restoredTop sz="94660"/>
  </p:normalViewPr>
  <p:slideViewPr>
    <p:cSldViewPr snapToGrid="0">
      <p:cViewPr varScale="1">
        <p:scale>
          <a:sx n="66" d="100"/>
          <a:sy n="66" d="100"/>
        </p:scale>
        <p:origin x="-114" y="-4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CACF743-440E-40F1-A598-FD83FD5A52E5}" type="datetimeFigureOut">
              <a:rPr lang="zh-CN" altLang="en-US"/>
              <a:pPr>
                <a:defRPr/>
              </a:pPr>
              <a:t>2017/3/13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9613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9D173524-64C1-4F5B-8580-0A15EE29FB2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文本占位符 2"/>
          <p:cNvSpPr>
            <a:spLocks noGrp="1"/>
          </p:cNvSpPr>
          <p:nvPr>
            <p:ph type="body" idx="3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D1E5DB-DC70-4FFC-8DE6-AD8CBECCF6FB}" type="datetimeFigureOut">
              <a:rPr lang="zh-CN" altLang="en-US"/>
              <a:pPr>
                <a:defRPr/>
              </a:pPr>
              <a:t>2017/3/13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0288B1-6FF3-44E6-822B-E01C86284C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A67CF7-F02D-4BC9-9AF7-7D1FE1DA120E}" type="datetimeFigureOut">
              <a:rPr lang="zh-CN" altLang="en-US"/>
              <a:pPr>
                <a:defRPr/>
              </a:pPr>
              <a:t>2017/3/13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F95985-CA03-4F02-8DA8-5C2AF59F19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6C877B-E72B-4275-ABFF-2A96D56335FD}" type="datetimeFigureOut">
              <a:rPr lang="zh-CN" altLang="en-US"/>
              <a:pPr>
                <a:defRPr/>
              </a:pPr>
              <a:t>2017/3/13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92AEF-DCB7-4111-B63E-D0AED2A713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76BD7-1B92-41CC-895A-55351E231200}" type="datetimeFigureOut">
              <a:rPr lang="zh-CN" altLang="en-US"/>
              <a:pPr>
                <a:defRPr/>
              </a:pPr>
              <a:t>2017/3/13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72446-076F-4DC6-8624-CB43970FD6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950B90-9802-4A8A-B743-9E83C87E32E9}" type="datetimeFigureOut">
              <a:rPr lang="zh-CN" altLang="en-US"/>
              <a:pPr>
                <a:defRPr/>
              </a:pPr>
              <a:t>2017/3/13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DE530D-305D-400C-B83F-71DE9B607D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3A44CD-04DC-4208-B135-345BAEF87070}" type="datetimeFigureOut">
              <a:rPr lang="zh-CN" altLang="en-US"/>
              <a:pPr>
                <a:defRPr/>
              </a:pPr>
              <a:t>2017/3/13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E780C5-5FB2-439E-B03E-9661159EAD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ABDEB6-92F6-424C-AF73-DCD0D8ADB551}" type="datetimeFigureOut">
              <a:rPr lang="zh-CN" altLang="en-US"/>
              <a:pPr>
                <a:defRPr/>
              </a:pPr>
              <a:t>2017/3/13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D085A-4BFF-41F8-9E2D-DC08B7CB50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26664-9446-4B9A-B960-72A3EF50F337}" type="datetimeFigureOut">
              <a:rPr lang="zh-CN" altLang="en-US"/>
              <a:pPr>
                <a:defRPr/>
              </a:pPr>
              <a:t>2017/3/13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18630-5A9A-4094-9691-B2B04B488D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71806-AC46-410A-84A9-5E99595CF76B}" type="datetimeFigureOut">
              <a:rPr lang="zh-CN" altLang="en-US"/>
              <a:pPr>
                <a:defRPr/>
              </a:pPr>
              <a:t>2017/3/13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3F156E-4219-474D-8744-E6817A8432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995690-3177-4932-8FDF-BE74DEB4B977}" type="datetimeFigureOut">
              <a:rPr lang="zh-CN" altLang="en-US"/>
              <a:pPr>
                <a:defRPr/>
              </a:pPr>
              <a:t>2017/3/13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2F440E-6C4B-4BA5-B97B-D7C3E07CDD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8927917-9010-4FC2-BD87-38024C879810}" type="datetimeFigureOut">
              <a:rPr lang="zh-CN" altLang="en-US"/>
              <a:pPr>
                <a:defRPr/>
              </a:pPr>
              <a:t>2017/3/13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1283CC7-BF94-4AF3-9DE1-21B1394ECD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7" r:id="rId2"/>
    <p:sldLayoutId id="2147483656" r:id="rId3"/>
    <p:sldLayoutId id="2147483655" r:id="rId4"/>
    <p:sldLayoutId id="2147483654" r:id="rId5"/>
    <p:sldLayoutId id="2147483653" r:id="rId6"/>
    <p:sldLayoutId id="2147483652" r:id="rId7"/>
    <p:sldLayoutId id="2147483651" r:id="rId8"/>
    <p:sldLayoutId id="2147483650" r:id="rId9"/>
    <p:sldLayoutId id="2147483649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寄李儋元锡</a:t>
            </a:r>
            <a:br>
              <a:rPr lang="zh-CN" altLang="en-US" smtClean="0"/>
            </a:br>
            <a:endParaRPr lang="zh-CN" altLang="en-US" smtClean="0"/>
          </a:p>
        </p:txBody>
      </p:sp>
      <p:sp>
        <p:nvSpPr>
          <p:cNvPr id="13314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(</a:t>
            </a:r>
            <a:r>
              <a:rPr lang="zh-CN" altLang="en-US" smtClean="0"/>
              <a:t>唐</a:t>
            </a:r>
            <a:r>
              <a:rPr lang="en-US" altLang="zh-CN" smtClean="0"/>
              <a:t>)</a:t>
            </a:r>
            <a:r>
              <a:rPr lang="zh-CN" altLang="en-US" smtClean="0"/>
              <a:t>韦应物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1"/>
          <p:cNvSpPr>
            <a:spLocks noGrp="1"/>
          </p:cNvSpPr>
          <p:nvPr>
            <p:ph type="title"/>
          </p:nvPr>
        </p:nvSpPr>
        <p:spPr>
          <a:xfrm>
            <a:off x="849313" y="365125"/>
            <a:ext cx="10515600" cy="1325563"/>
          </a:xfrm>
        </p:spPr>
        <p:txBody>
          <a:bodyPr/>
          <a:lstStyle/>
          <a:p>
            <a:pPr eaLnBrk="1" hangingPunct="1"/>
            <a:r>
              <a:rPr lang="zh-CN" altLang="en-US" sz="3200" smtClean="0"/>
              <a:t>问题</a:t>
            </a:r>
          </a:p>
        </p:txBody>
      </p:sp>
      <p:sp>
        <p:nvSpPr>
          <p:cNvPr id="23554" name="内容占位符 2"/>
          <p:cNvSpPr>
            <a:spLocks noGrp="1"/>
          </p:cNvSpPr>
          <p:nvPr>
            <p:ph idx="1"/>
          </p:nvPr>
        </p:nvSpPr>
        <p:spPr>
          <a:xfrm>
            <a:off x="777875" y="1778000"/>
            <a:ext cx="10515600" cy="4351338"/>
          </a:xfrm>
        </p:spPr>
        <p:txBody>
          <a:bodyPr/>
          <a:lstStyle/>
          <a:p>
            <a:pPr eaLnBrk="1" hangingPunct="1"/>
            <a:r>
              <a:rPr lang="en-US" altLang="zh-CN" sz="3200" smtClean="0"/>
              <a:t>1. 本诗首联用了怎样的手法？为何从“花”写起?请赏析“已”字的妙处。</a:t>
            </a:r>
          </a:p>
          <a:p>
            <a:pPr eaLnBrk="1" hangingPunct="1"/>
            <a:r>
              <a:rPr lang="en-US" altLang="zh-CN" sz="3200" smtClean="0"/>
              <a:t>2.</a:t>
            </a:r>
            <a:r>
              <a:rPr lang="zh-CN" altLang="en-US" sz="3200" smtClean="0"/>
              <a:t>这首诗的颔联表达了作者怎样的情感？请结合诗句简要分析。</a:t>
            </a:r>
          </a:p>
          <a:p>
            <a:pPr eaLnBrk="1" hangingPunct="1"/>
            <a:r>
              <a:rPr lang="en-US" altLang="zh-CN" sz="3200" smtClean="0"/>
              <a:t>3.颈联刻画了一位什么样的主人公形象?请简要分析。</a:t>
            </a:r>
          </a:p>
          <a:p>
            <a:pPr eaLnBrk="1" hangingPunct="1"/>
            <a:r>
              <a:rPr lang="en-US" altLang="zh-CN" sz="3200" smtClean="0"/>
              <a:t>4.</a:t>
            </a:r>
            <a:r>
              <a:rPr lang="zh-CN" altLang="en-US" sz="3200" smtClean="0"/>
              <a:t>请简要赏析这首诗的末句</a:t>
            </a:r>
            <a:r>
              <a:rPr lang="zh-CN" altLang="en-US" smtClean="0"/>
              <a:t>。 </a:t>
            </a:r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1. 本诗首联用了怎样的手法？为何从“花”写起?请赏析“已”字的妙处</a:t>
            </a:r>
            <a:endParaRPr lang="zh-CN" altLang="en-US" smtClean="0"/>
          </a:p>
        </p:txBody>
      </p:sp>
      <p:sp>
        <p:nvSpPr>
          <p:cNvPr id="2662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zh-CN" sz="3200" smtClean="0"/>
              <a:t>首联用了今昔对比的手法。 以花里逢别起，即景勾起往事，有欣然回忆的意味;而以花开一年比衬，则不仅显出时光迅速，更流露出别后境况萧索的感慨。正有“年年岁岁花相似，岁岁年年人不同”的感伤意味</a:t>
            </a:r>
            <a:r>
              <a:rPr lang="zh-CN" altLang="en-US" sz="3200" smtClean="0"/>
              <a:t>。“已”字说明距上次分别已经一年了，强调了时间流逝之快。花开花落，引起作者对人事变迁的感叹，渲染了孤独处境给他带来的伤感</a:t>
            </a:r>
          </a:p>
          <a:p>
            <a:endParaRPr lang="zh-CN" altLang="en-US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2.</a:t>
            </a:r>
            <a:r>
              <a:rPr lang="zh-CN" altLang="en-US" smtClean="0"/>
              <a:t>这首诗的颔联表达了作者怎样的情感？请结合诗句简要分析。</a:t>
            </a:r>
          </a:p>
        </p:txBody>
      </p:sp>
      <p:sp>
        <p:nvSpPr>
          <p:cNvPr id="2765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zh-CN" sz="4000" smtClean="0"/>
              <a:t>颔联：写自己的烦恼苦闷。 “世事茫茫”“难自料”是指国家的前途难以预料，也包含个人的前途渺茫。他到任一年，眼前又是美好的春天，但他只有忧愁苦闷，感到孤独寂寞，难以入眠，纵使美景也黯然无光</a:t>
            </a:r>
          </a:p>
          <a:p>
            <a:endParaRPr lang="zh-CN" altLang="en-US" sz="400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3.颈联刻画了一位什么样的主人公形象?请简要分析</a:t>
            </a:r>
            <a:endParaRPr lang="zh-CN" altLang="en-US" smtClean="0"/>
          </a:p>
        </p:txBody>
      </p:sp>
      <p:sp>
        <p:nvSpPr>
          <p:cNvPr id="2867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zh-CN" sz="4000" smtClean="0"/>
              <a:t>.</a:t>
            </a:r>
            <a:r>
              <a:rPr lang="zh-CN" altLang="en-US" sz="4000" smtClean="0"/>
              <a:t>颈联具体写自己的思想矛盾。正因为他有志而无奈，所以多病更促使他想辞官归隐，但他忠于值守，于国于民都有愧，进退两难的矛盾苦闷处境刻画了一个忧国忧民，热爱祖国的诗人</a:t>
            </a:r>
          </a:p>
          <a:p>
            <a:endParaRPr lang="zh-CN" altLang="en-US" sz="4000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4.</a:t>
            </a:r>
            <a:r>
              <a:rPr lang="zh-CN" altLang="en-US" smtClean="0"/>
              <a:t>请简要赏析这首诗的末句</a:t>
            </a:r>
            <a:r>
              <a:rPr lang="zh-CN" altLang="en-US" sz="4000" smtClean="0"/>
              <a:t>。 </a:t>
            </a:r>
            <a:r>
              <a:rPr lang="en-US" altLang="zh-CN" sz="4000" smtClean="0"/>
              <a:t/>
            </a:r>
            <a:br>
              <a:rPr lang="en-US" altLang="zh-CN" sz="4000" smtClean="0"/>
            </a:br>
            <a:endParaRPr lang="zh-CN" altLang="en-US" sz="4000" smtClean="0"/>
          </a:p>
        </p:txBody>
      </p:sp>
      <p:sp>
        <p:nvSpPr>
          <p:cNvPr id="2969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zh-CN" altLang="en-US" sz="4000" smtClean="0"/>
              <a:t>末句以景结情（以景作结）。“西楼望月”，望月怀人，借月光来传递相互关照之情，盼望对方来访；“几回”，说明盼友为时之久</a:t>
            </a:r>
            <a:r>
              <a:rPr lang="en-US" altLang="zh-CN" sz="4000" smtClean="0"/>
              <a:t>,</a:t>
            </a:r>
            <a:r>
              <a:rPr lang="zh-CN" altLang="en-US" sz="4000" smtClean="0"/>
              <a:t>心情之切；“几回圆”，用月轮的缺而复圆寄托盼望朋友团圆的拳拳之心。 </a:t>
            </a:r>
            <a:endParaRPr lang="en-US" altLang="zh-CN" sz="4000" smtClean="0"/>
          </a:p>
          <a:p>
            <a:endParaRPr lang="zh-CN" altLang="en-US" sz="4000" smtClean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内容占位符 2"/>
          <p:cNvSpPr>
            <a:spLocks noGrp="1"/>
          </p:cNvSpPr>
          <p:nvPr>
            <p:ph idx="4294967295"/>
          </p:nvPr>
        </p:nvSpPr>
        <p:spPr>
          <a:xfrm>
            <a:off x="252413" y="203200"/>
            <a:ext cx="10515600" cy="5437188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zh-CN" smtClean="0"/>
              <a:t>1.  首联用了今昔对比的手法。 以花里逢别起，即景勾起往事，有欣然回忆的意味;而以花开一年比衬，则不仅显出时光迅速，更流露出别后境况萧索的感慨。正有“年年岁岁花相似，岁岁年年人不同”的感伤意味</a:t>
            </a:r>
            <a:r>
              <a:rPr lang="zh-CN" altLang="en-US" smtClean="0"/>
              <a:t>。“已”字说明距上次分别已经一年了，强调了时间流逝之快。花开花落，引起作者对人事变迁的感叹，渲染了孤独处境给他带来的伤感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CN" smtClean="0"/>
              <a:t>2. 颔联：写自己的烦恼苦闷。 “世事茫茫”“难自料”是指国家的前途难以预料，也包含个人的前途渺茫。他到任一年，眼前又是美好的春天，但他只有忧愁苦闷，感到孤独寂寞，难以入眠，纵使美景也黯然无光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CN" smtClean="0"/>
              <a:t>3.</a:t>
            </a:r>
            <a:r>
              <a:rPr lang="zh-CN" altLang="en-US" smtClean="0"/>
              <a:t>颈联具体写自己的思想矛盾。正因为他有志而无奈，所以多病更促使他想辞官归隐，但他忠于值守，于国于民都有愧，进退两难的矛盾苦闷处境刻画了一个忧国忧民，热爱祖国的诗人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CN" smtClean="0"/>
              <a:t>4.</a:t>
            </a:r>
            <a:r>
              <a:rPr lang="zh-CN" altLang="en-US" smtClean="0"/>
              <a:t>末句以景结情（以景作结）。“西楼望月”，望月怀人，借月光来传递相互关照之情，盼望对方来访；“几回”，说明盼友为时之久</a:t>
            </a:r>
            <a:r>
              <a:rPr lang="en-US" altLang="zh-CN" smtClean="0"/>
              <a:t>,</a:t>
            </a:r>
            <a:r>
              <a:rPr lang="zh-CN" altLang="en-US" smtClean="0"/>
              <a:t>心情之切；“几回圆”，用月轮的缺而复圆寄托盼望朋友团圆的拳拳之心。 </a:t>
            </a:r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1"/>
          <p:cNvSpPr>
            <a:spLocks noGrp="1"/>
          </p:cNvSpPr>
          <p:nvPr>
            <p:ph type="title"/>
          </p:nvPr>
        </p:nvSpPr>
        <p:spPr>
          <a:xfrm>
            <a:off x="838200" y="92075"/>
            <a:ext cx="10515600" cy="1039813"/>
          </a:xfrm>
        </p:spPr>
        <p:txBody>
          <a:bodyPr/>
          <a:lstStyle/>
          <a:p>
            <a:pPr eaLnBrk="1" hangingPunct="1"/>
            <a:r>
              <a:rPr lang="en-US" altLang="zh-CN" smtClean="0"/>
              <a:t>            </a:t>
            </a:r>
            <a:r>
              <a:rPr lang="zh-CN" altLang="en-US" smtClean="0"/>
              <a:t>赏析</a:t>
            </a:r>
          </a:p>
        </p:txBody>
      </p:sp>
      <p:sp>
        <p:nvSpPr>
          <p:cNvPr id="25602" name="内容占位符 2"/>
          <p:cNvSpPr>
            <a:spLocks noGrp="1"/>
          </p:cNvSpPr>
          <p:nvPr>
            <p:ph idx="1"/>
          </p:nvPr>
        </p:nvSpPr>
        <p:spPr>
          <a:xfrm>
            <a:off x="312738" y="847725"/>
            <a:ext cx="11664950" cy="5648325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r>
              <a:rPr lang="en-US" altLang="zh-CN" smtClean="0"/>
              <a:t>   </a:t>
            </a:r>
            <a:r>
              <a:rPr lang="zh-CN" altLang="en-US" smtClean="0"/>
              <a:t>首联：以花里逢别起</a:t>
            </a:r>
          </a:p>
          <a:p>
            <a:pPr marL="0" indent="0" eaLnBrk="1" hangingPunct="1">
              <a:lnSpc>
                <a:spcPct val="80000"/>
              </a:lnSpc>
            </a:pPr>
            <a:endParaRPr lang="zh-CN" altLang="en-US" smtClean="0"/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r>
              <a:rPr lang="zh-CN" altLang="en-US" smtClean="0"/>
              <a:t>   颔联：写自己的烦恼苦闷</a:t>
            </a:r>
          </a:p>
          <a:p>
            <a:pPr marL="0" indent="0" eaLnBrk="1" hangingPunct="1">
              <a:lnSpc>
                <a:spcPct val="80000"/>
              </a:lnSpc>
            </a:pPr>
            <a:endParaRPr lang="zh-CN" altLang="en-US" smtClean="0"/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r>
              <a:rPr lang="zh-CN" altLang="en-US" smtClean="0"/>
              <a:t>   颈联：具体写自己的思想矛盾。</a:t>
            </a:r>
          </a:p>
          <a:p>
            <a:pPr marL="0" indent="0" eaLnBrk="1" hangingPunct="1">
              <a:lnSpc>
                <a:spcPct val="80000"/>
              </a:lnSpc>
            </a:pPr>
            <a:endParaRPr lang="zh-CN" altLang="en-US" smtClean="0"/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r>
              <a:rPr lang="zh-CN" altLang="en-US" smtClean="0"/>
              <a:t>   末联：便以感激李儋的问候和亟盼他来访作结。</a:t>
            </a:r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r>
              <a:rPr lang="zh-CN" altLang="en-US" smtClean="0"/>
              <a:t>  </a:t>
            </a:r>
            <a:r>
              <a:rPr lang="zh-CN" altLang="en-US" smtClean="0">
                <a:solidFill>
                  <a:srgbClr val="FF0000"/>
                </a:solidFill>
              </a:rPr>
              <a:t> 尾联归结全诗，回应首联。</a:t>
            </a:r>
            <a:r>
              <a:rPr lang="zh-CN" altLang="en-US" smtClean="0"/>
              <a:t>“闻道欲来”，写对方关念自己;“西楼望月”写自己盼望对方。怀人望月，由来已久。就本篇来说，诗人不仅想借普照两地的月光来传递相互关照之情，更要用月轮的缺而复圆来寄托盼望朋友团圆的拳拳之心。而“望月几回圆”，又正说明了自己盼友为时之久，心情之切。至此，招请速来之意，不言自明，耐人体味。全诗始于感叹分别，终于盼望团聚，绾合紧密，浑然一体，而友情之深挚浑厚，溢于言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zh-CN" altLang="en-US" sz="3600" smtClean="0"/>
              <a:t>寄</a:t>
            </a:r>
            <a:r>
              <a:rPr lang="zh-CN" altLang="en-US" sz="3600" u="sng" smtClean="0"/>
              <a:t>李儋</a:t>
            </a:r>
            <a:r>
              <a:rPr lang="zh-CN" altLang="en-US" sz="3600" smtClean="0"/>
              <a:t>元锡</a:t>
            </a:r>
          </a:p>
        </p:txBody>
      </p:sp>
      <p:sp>
        <p:nvSpPr>
          <p:cNvPr id="14338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 eaLnBrk="1" hangingPunct="1">
              <a:buFont typeface="Arial" charset="0"/>
              <a:buNone/>
            </a:pPr>
            <a:r>
              <a:rPr lang="en-US" altLang="zh-CN" sz="3200" smtClean="0"/>
              <a:t>   </a:t>
            </a:r>
            <a:r>
              <a:rPr lang="zh-CN" altLang="en-US" sz="3200" smtClean="0"/>
              <a:t>去年花里逢君别，今日花开又一年。</a:t>
            </a:r>
          </a:p>
          <a:p>
            <a:pPr marL="0" indent="0" algn="ctr" eaLnBrk="1" hangingPunct="1">
              <a:buFont typeface="Arial" charset="0"/>
              <a:buNone/>
            </a:pPr>
            <a:r>
              <a:rPr lang="zh-CN" altLang="en-US" sz="3200" smtClean="0"/>
              <a:t>   世事茫茫难自料，</a:t>
            </a:r>
            <a:r>
              <a:rPr lang="zh-CN" altLang="en-US" sz="3200" u="sng" smtClean="0">
                <a:solidFill>
                  <a:srgbClr val="FF0000"/>
                </a:solidFill>
              </a:rPr>
              <a:t>春愁</a:t>
            </a:r>
            <a:r>
              <a:rPr lang="zh-CN" altLang="en-US" sz="3200" smtClean="0"/>
              <a:t>黯黯独成眠。</a:t>
            </a:r>
          </a:p>
          <a:p>
            <a:pPr marL="0" indent="0" algn="ctr" eaLnBrk="1" hangingPunct="1">
              <a:buFont typeface="Arial" charset="0"/>
              <a:buNone/>
            </a:pPr>
            <a:r>
              <a:rPr lang="zh-CN" altLang="en-US" sz="3200" smtClean="0"/>
              <a:t>   身多疾病</a:t>
            </a:r>
            <a:r>
              <a:rPr lang="zh-CN" altLang="en-US" sz="3200" u="sng" smtClean="0">
                <a:solidFill>
                  <a:srgbClr val="FF0000"/>
                </a:solidFill>
              </a:rPr>
              <a:t>思田里</a:t>
            </a:r>
            <a:r>
              <a:rPr lang="zh-CN" altLang="en-US" sz="3200" smtClean="0"/>
              <a:t>，</a:t>
            </a:r>
            <a:r>
              <a:rPr lang="zh-CN" altLang="en-US" sz="3200" u="sng" smtClean="0">
                <a:solidFill>
                  <a:srgbClr val="FF0000"/>
                </a:solidFill>
              </a:rPr>
              <a:t>邑有流亡</a:t>
            </a:r>
            <a:r>
              <a:rPr lang="zh-CN" altLang="en-US" sz="3200" smtClean="0"/>
              <a:t>愧俸钱。</a:t>
            </a:r>
          </a:p>
          <a:p>
            <a:pPr marL="0" indent="0" algn="ctr" eaLnBrk="1" hangingPunct="1">
              <a:buFont typeface="Arial" charset="0"/>
              <a:buNone/>
            </a:pPr>
            <a:r>
              <a:rPr lang="zh-CN" altLang="en-US" sz="3200" smtClean="0"/>
              <a:t>   闻道欲来相</a:t>
            </a:r>
            <a:r>
              <a:rPr lang="zh-CN" altLang="en-US" sz="3200" u="sng" smtClean="0">
                <a:solidFill>
                  <a:srgbClr val="FF0000"/>
                </a:solidFill>
              </a:rPr>
              <a:t>问讯</a:t>
            </a:r>
            <a:r>
              <a:rPr lang="zh-CN" altLang="en-US" sz="3200" smtClean="0"/>
              <a:t>，西楼望月几回圆。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zh-CN" sz="3600" smtClean="0"/>
              <a:t>朗读课文三遍</a:t>
            </a:r>
          </a:p>
          <a:p>
            <a:pPr eaLnBrk="1" hangingPunct="1"/>
            <a:r>
              <a:rPr lang="zh-CN" altLang="zh-CN" sz="3600" smtClean="0"/>
              <a:t>集体朗诵</a:t>
            </a:r>
          </a:p>
          <a:p>
            <a:pPr eaLnBrk="1" hangingPunct="1">
              <a:buFont typeface="Arial" charset="0"/>
              <a:buNone/>
            </a:pPr>
            <a:endParaRPr lang="zh-CN" altLang="zh-CN" sz="3600" smtClean="0"/>
          </a:p>
          <a:p>
            <a:pPr eaLnBrk="1" hangingPunct="1">
              <a:buFont typeface="Arial" charset="0"/>
              <a:buNone/>
            </a:pPr>
            <a:endParaRPr lang="zh-CN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4354513" cy="1325563"/>
          </a:xfrm>
        </p:spPr>
        <p:txBody>
          <a:bodyPr/>
          <a:lstStyle/>
          <a:p>
            <a:pPr eaLnBrk="1" hangingPunct="1"/>
            <a:r>
              <a:rPr lang="en-US" altLang="zh-CN" sz="3600" smtClean="0"/>
              <a:t>             </a:t>
            </a:r>
            <a:r>
              <a:rPr lang="zh-CN" altLang="zh-CN" sz="3600" smtClean="0"/>
              <a:t>作者介绍</a:t>
            </a:r>
          </a:p>
        </p:txBody>
      </p:sp>
      <p:sp>
        <p:nvSpPr>
          <p:cNvPr id="17410" name="内容占位符 2"/>
          <p:cNvSpPr>
            <a:spLocks noGrp="1"/>
          </p:cNvSpPr>
          <p:nvPr>
            <p:ph idx="1"/>
          </p:nvPr>
        </p:nvSpPr>
        <p:spPr>
          <a:xfrm>
            <a:off x="307975" y="971550"/>
            <a:ext cx="11045825" cy="5205413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r>
              <a:rPr lang="en-US" altLang="zh-CN" sz="3600" smtClean="0"/>
              <a:t>     </a:t>
            </a:r>
            <a:r>
              <a:rPr lang="zh-CN" altLang="en-US" sz="3600" smtClean="0"/>
              <a:t>韦应物（737～792），中国唐代诗人。汉族，长安(今陕西西安)人。文昌右相韦待价曾孙，出身京兆韦氏逍遥公房。今传有10卷本《韦江州集》、两卷本《韦苏州诗集》、10卷本《韦苏州集》。散文仅存一篇。因出任过苏州刺史，世称“韦苏州”。诗风恬淡高远，以善于写景和描写隐逸生活著称。</a:t>
            </a:r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r>
              <a:rPr lang="zh-CN" altLang="en-US" sz="3600" smtClean="0"/>
              <a:t>    韦应物的诗歌创作成就最大。其诗多写山水田园，清丽闲淡，和平之中时露幽愤之情。反映民间疾苦的诗，颇富于同情心。是中唐艺术成就较高的诗人。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2068513" cy="996950"/>
          </a:xfrm>
        </p:spPr>
        <p:txBody>
          <a:bodyPr/>
          <a:lstStyle/>
          <a:p>
            <a:pPr algn="ctr" eaLnBrk="1" hangingPunct="1"/>
            <a:r>
              <a:rPr lang="zh-CN" altLang="en-US" sz="3600" smtClean="0"/>
              <a:t>写作特色</a:t>
            </a:r>
          </a:p>
        </p:txBody>
      </p:sp>
      <p:sp>
        <p:nvSpPr>
          <p:cNvPr id="18434" name="内容占位符 2"/>
          <p:cNvSpPr>
            <a:spLocks noGrp="1"/>
          </p:cNvSpPr>
          <p:nvPr>
            <p:ph idx="1"/>
          </p:nvPr>
        </p:nvSpPr>
        <p:spPr>
          <a:xfrm>
            <a:off x="188913" y="939800"/>
            <a:ext cx="11777662" cy="5656263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en-US" altLang="zh-CN" sz="3600" smtClean="0"/>
              <a:t>      </a:t>
            </a:r>
            <a:r>
              <a:rPr lang="zh-CN" altLang="en-US" sz="3600" smtClean="0"/>
              <a:t>韦诗以</a:t>
            </a:r>
            <a:r>
              <a:rPr lang="zh-CN" altLang="en-US" sz="3600" smtClean="0">
                <a:solidFill>
                  <a:srgbClr val="FF0000"/>
                </a:solidFill>
              </a:rPr>
              <a:t>描写山水</a:t>
            </a:r>
            <a:r>
              <a:rPr lang="zh-CN" altLang="en-US" sz="3600" smtClean="0"/>
              <a:t>见长，但其诗中亦有不少忧念国事、关怀民瘼的内容。在这首怀念友人的诗篇中，作者对大唐王朝前途的叹惋，对自己忧愧交加的内心世界的揭示，都说明诗人对国计民生的大事并没有忘怀。尤其是“身多疾病思田里，邑有流亡愧俸钱”两句，一直受到人们的赞扬，这两句诗真实地表现了当时的社会条件下，一个正直的地方官吏无可奈何的处境和高尚的人格美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2165350" cy="927100"/>
          </a:xfrm>
        </p:spPr>
        <p:txBody>
          <a:bodyPr/>
          <a:lstStyle/>
          <a:p>
            <a:pPr algn="ctr" eaLnBrk="1" hangingPunct="1"/>
            <a:r>
              <a:rPr lang="zh-CN" altLang="en-US" sz="3600" smtClean="0"/>
              <a:t>创作背景</a:t>
            </a:r>
          </a:p>
        </p:txBody>
      </p:sp>
      <p:sp>
        <p:nvSpPr>
          <p:cNvPr id="19458" name="内容占位符 2"/>
          <p:cNvSpPr>
            <a:spLocks noGrp="1"/>
          </p:cNvSpPr>
          <p:nvPr>
            <p:ph idx="1"/>
          </p:nvPr>
        </p:nvSpPr>
        <p:spPr>
          <a:xfrm>
            <a:off x="682625" y="887413"/>
            <a:ext cx="10515600" cy="4351337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en-US" altLang="zh-CN" sz="3200" smtClean="0"/>
              <a:t>     </a:t>
            </a:r>
            <a:r>
              <a:rPr lang="zh-CN" altLang="en-US" sz="3200" smtClean="0"/>
              <a:t>这首七律是韦应物晚年在滁州刺史任上的作品，大约作于唐德宗兴元元年（784年）春天。唐德宗建中四年（783年）暮春入夏时节，韦应物从尚书比部员外郎调任滁州刺史，离开长安，秋天到达滁州任所。李儋、元锡，是韦应物的诗交好友，在长安与韦应物分别后，曾托人问候。次年春天，韦应物写了这首诗寄赠以答。</a:t>
            </a:r>
          </a:p>
          <a:p>
            <a:pPr marL="0" indent="0" eaLnBrk="1" hangingPunct="1">
              <a:buFont typeface="Arial" charset="0"/>
              <a:buNone/>
            </a:pPr>
            <a:r>
              <a:rPr lang="zh-CN" altLang="en-US" sz="3200" smtClean="0"/>
              <a:t>     在韦应物赴滁州任职的一年里，他亲身接触到人民生活情况，对朝政紊乱、军阀嚣张、国家衰弱、民生凋敝，有了更具体的认识，深为感慨，严重忧虑。就在这年冬天，长安发生了朱泚叛乱，称帝号秦，唐德宗仓皇出逃，直到第二年五月才收复长安。在此期间，韦应物曾派人北上探听消息。到写此诗时，探者还没有回滁州，可以想见诗人的心情是焦急忧虑的。这就是此诗的政治背景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内容占位符 2"/>
          <p:cNvSpPr>
            <a:spLocks noGrp="1"/>
          </p:cNvSpPr>
          <p:nvPr>
            <p:ph idx="4294967295"/>
          </p:nvPr>
        </p:nvSpPr>
        <p:spPr>
          <a:xfrm>
            <a:off x="449263" y="1058863"/>
            <a:ext cx="10515600" cy="4964112"/>
          </a:xfrm>
        </p:spPr>
        <p:txBody>
          <a:bodyPr/>
          <a:lstStyle/>
          <a:p>
            <a:pPr eaLnBrk="1" hangingPunct="1"/>
            <a:r>
              <a:rPr lang="zh-CN" altLang="en-US" sz="3600" smtClean="0"/>
              <a:t>请同学们翻译全文</a:t>
            </a:r>
          </a:p>
          <a:p>
            <a:pPr eaLnBrk="1" hangingPunct="1">
              <a:buFont typeface="Arial" charset="0"/>
              <a:buNone/>
            </a:pPr>
            <a:endParaRPr lang="zh-CN" altLang="en-US" smtClean="0"/>
          </a:p>
          <a:p>
            <a:pPr eaLnBrk="1" hangingPunct="1">
              <a:buFont typeface="Arial" charset="0"/>
              <a:buNone/>
            </a:pPr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zh-CN" altLang="en-US" sz="3600" smtClean="0"/>
              <a:t>词句注释</a:t>
            </a:r>
          </a:p>
        </p:txBody>
      </p:sp>
      <p:sp>
        <p:nvSpPr>
          <p:cNvPr id="21506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z="3200" smtClean="0"/>
              <a:t>⑴李儋（dān）元锡：李儋，曾任殿中侍御史，为作者密友；元锡，字君贶，为作者在长安鄠县时旧友。</a:t>
            </a:r>
          </a:p>
          <a:p>
            <a:pPr eaLnBrk="1" hangingPunct="1"/>
            <a:r>
              <a:rPr lang="zh-CN" altLang="en-US" sz="3200" smtClean="0"/>
              <a:t>⑵春愁：因春季来临而引起的愁绪。黯黯：低沉暗淡。一作“忽忽”。</a:t>
            </a:r>
          </a:p>
          <a:p>
            <a:pPr eaLnBrk="1" hangingPunct="1"/>
            <a:r>
              <a:rPr lang="zh-CN" altLang="en-US" sz="3200" smtClean="0"/>
              <a:t>⑶思田里：想念田园乡里，即想到归隐。</a:t>
            </a:r>
          </a:p>
          <a:p>
            <a:pPr eaLnBrk="1" hangingPunct="1"/>
            <a:r>
              <a:rPr lang="zh-CN" altLang="en-US" sz="3200" smtClean="0"/>
              <a:t>⑷邑有流亡：指在自己管辖的地区内还有百姓流亡。愧俸钱：感到惭愧的是自己食国家的俸禄，而没有把百姓安定下来。</a:t>
            </a:r>
          </a:p>
          <a:p>
            <a:pPr eaLnBrk="1" hangingPunct="1"/>
            <a:r>
              <a:rPr lang="zh-CN" altLang="en-US" sz="3200" smtClean="0"/>
              <a:t>⑸问讯：探望。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zh-CN" altLang="en-US" sz="3600" smtClean="0"/>
              <a:t>白话译文</a:t>
            </a:r>
          </a:p>
        </p:txBody>
      </p:sp>
      <p:sp>
        <p:nvSpPr>
          <p:cNvPr id="22530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en-US" altLang="zh-CN" smtClean="0"/>
              <a:t>  </a:t>
            </a:r>
            <a:r>
              <a:rPr lang="zh-CN" altLang="en-US" sz="3200" smtClean="0"/>
              <a:t>去年那花开时节我们依依惜别，如今花开时节我们分别已一年。</a:t>
            </a:r>
          </a:p>
          <a:p>
            <a:pPr marL="0" indent="0" eaLnBrk="1" hangingPunct="1">
              <a:buFont typeface="Arial" charset="0"/>
              <a:buNone/>
            </a:pPr>
            <a:r>
              <a:rPr lang="zh-CN" altLang="en-US" sz="3200" smtClean="0"/>
              <a:t>  世事渺茫自我的命运怎能预料，只有黯然的春愁让我孤枕难眠。</a:t>
            </a:r>
          </a:p>
          <a:p>
            <a:pPr marL="0" indent="0" eaLnBrk="1" hangingPunct="1">
              <a:buFont typeface="Arial" charset="0"/>
              <a:buNone/>
            </a:pPr>
            <a:r>
              <a:rPr lang="zh-CN" altLang="en-US" sz="3200" smtClean="0"/>
              <a:t>  多病的身躯让我想归隐田园间，看着流亡的百姓愧对国家俸禄。</a:t>
            </a:r>
          </a:p>
          <a:p>
            <a:pPr marL="0" indent="0" eaLnBrk="1" hangingPunct="1">
              <a:buFont typeface="Arial" charset="0"/>
              <a:buNone/>
            </a:pPr>
            <a:r>
              <a:rPr lang="zh-CN" altLang="en-US" sz="3200" smtClean="0"/>
              <a:t>  早听说你将要来此地与我相见，我倒西楼眺望几度看到明月圆。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1692</Words>
  <Application>WPS 演示</Application>
  <PresentationFormat>自定义</PresentationFormat>
  <Paragraphs>55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1" baseType="lpstr">
      <vt:lpstr>Arial</vt:lpstr>
      <vt:lpstr>宋体</vt:lpstr>
      <vt:lpstr>Calibri Light</vt:lpstr>
      <vt:lpstr>Calibri</vt:lpstr>
      <vt:lpstr>Office 主题</vt:lpstr>
      <vt:lpstr>寄李儋元锡 </vt:lpstr>
      <vt:lpstr>寄李儋元锡</vt:lpstr>
      <vt:lpstr>幻灯片 3</vt:lpstr>
      <vt:lpstr>             作者介绍</vt:lpstr>
      <vt:lpstr>写作特色</vt:lpstr>
      <vt:lpstr>创作背景</vt:lpstr>
      <vt:lpstr>幻灯片 7</vt:lpstr>
      <vt:lpstr>词句注释</vt:lpstr>
      <vt:lpstr>白话译文</vt:lpstr>
      <vt:lpstr>问题</vt:lpstr>
      <vt:lpstr>1. 本诗首联用了怎样的手法？为何从“花”写起?请赏析“已”字的妙处</vt:lpstr>
      <vt:lpstr>2.这首诗的颔联表达了作者怎样的情感？请结合诗句简要分析。</vt:lpstr>
      <vt:lpstr>3.颈联刻画了一位什么样的主人公形象?请简要分析</vt:lpstr>
      <vt:lpstr>4.请简要赏析这首诗的末句。  </vt:lpstr>
      <vt:lpstr>幻灯片 15</vt:lpstr>
      <vt:lpstr>            赏析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未知用户</cp:lastModifiedBy>
  <cp:revision>17</cp:revision>
  <dcterms:created xsi:type="dcterms:W3CDTF">2017-02-06T11:31:00Z</dcterms:created>
  <dcterms:modified xsi:type="dcterms:W3CDTF">2017-03-13T14:09:50Z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