
<file path=[Content_Types].xml><?xml version="1.0" encoding="utf-8"?>
<Types xmlns="http://schemas.openxmlformats.org/package/2006/content-types">
  <Default Extension="jpeg" ContentType="image/jpeg"/>
  <Default Extension="wav" ContentType="audio/x-wav"/>
  <Default Extension="png" ContentType="image/png"/>
  <Default Extension="gif" ContentType="image/gif"/>
  <Default Extension="wmf" ContentType="image/x-w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90" r:id="rId4"/>
    <p:sldId id="350" r:id="rId5"/>
    <p:sldId id="395" r:id="rId6"/>
    <p:sldId id="404" r:id="rId7"/>
    <p:sldId id="565" r:id="rId8"/>
    <p:sldId id="284" r:id="rId9"/>
    <p:sldId id="289" r:id="rId10"/>
    <p:sldId id="291" r:id="rId11"/>
    <p:sldId id="256" r:id="rId12"/>
    <p:sldId id="257" r:id="rId13"/>
    <p:sldId id="258" r:id="rId14"/>
    <p:sldId id="259" r:id="rId15"/>
    <p:sldId id="282" r:id="rId16"/>
    <p:sldId id="260" r:id="rId17"/>
    <p:sldId id="261" r:id="rId18"/>
    <p:sldId id="262" r:id="rId19"/>
    <p:sldId id="355" r:id="rId20"/>
    <p:sldId id="263" r:id="rId21"/>
    <p:sldId id="264" r:id="rId22"/>
    <p:sldId id="265" r:id="rId23"/>
    <p:sldId id="266" r:id="rId24"/>
    <p:sldId id="267" r:id="rId25"/>
    <p:sldId id="268" r:id="rId26"/>
    <p:sldId id="269" r:id="rId27"/>
    <p:sldId id="353" r:id="rId28"/>
    <p:sldId id="354" r:id="rId29"/>
    <p:sldId id="407" r:id="rId30"/>
    <p:sldId id="408" r:id="rId31"/>
    <p:sldId id="331" r:id="rId32"/>
    <p:sldId id="316" r:id="rId33"/>
    <p:sldId id="317" r:id="rId34"/>
    <p:sldId id="318" r:id="rId35"/>
    <p:sldId id="319" r:id="rId36"/>
    <p:sldId id="320" r:id="rId37"/>
    <p:sldId id="321" r:id="rId38"/>
    <p:sldId id="322" r:id="rId39"/>
    <p:sldId id="323" r:id="rId40"/>
    <p:sldId id="357" r:id="rId41"/>
    <p:sldId id="324" r:id="rId42"/>
    <p:sldId id="325" r:id="rId43"/>
    <p:sldId id="326" r:id="rId44"/>
    <p:sldId id="327" r:id="rId45"/>
    <p:sldId id="328" r:id="rId46"/>
    <p:sldId id="329" r:id="rId47"/>
    <p:sldId id="330" r:id="rId48"/>
    <p:sldId id="358" r:id="rId49"/>
    <p:sldId id="359" r:id="rId50"/>
    <p:sldId id="360" r:id="rId51"/>
    <p:sldId id="361" r:id="rId52"/>
    <p:sldId id="362" r:id="rId53"/>
    <p:sldId id="363" r:id="rId54"/>
    <p:sldId id="294" r:id="rId55"/>
    <p:sldId id="293" r:id="rId56"/>
    <p:sldId id="315" r:id="rId57"/>
    <p:sldId id="337" r:id="rId58"/>
    <p:sldId id="338" r:id="rId59"/>
    <p:sldId id="339" r:id="rId60"/>
    <p:sldId id="340" r:id="rId61"/>
    <p:sldId id="367" r:id="rId62"/>
    <p:sldId id="335" r:id="rId63"/>
    <p:sldId id="341" r:id="rId64"/>
    <p:sldId id="366" r:id="rId65"/>
    <p:sldId id="415" r:id="rId66"/>
    <p:sldId id="416" r:id="rId67"/>
    <p:sldId id="417" r:id="rId68"/>
    <p:sldId id="420" r:id="rId69"/>
    <p:sldId id="301" r:id="rId70"/>
    <p:sldId id="302" r:id="rId71"/>
    <p:sldId id="369" r:id="rId72"/>
    <p:sldId id="419" r:id="rId73"/>
    <p:sldId id="368" r:id="rId74"/>
  </p:sldIdLst>
  <p:sldSz cx="9144000" cy="6858000" type="screen4x3"/>
  <p:notesSz cx="6858000" cy="9144000"/>
  <p:defaultTextStyle>
    <a:defPPr>
      <a:defRPr lang="zh-CN"/>
    </a:defPPr>
    <a:lvl1pPr algn="l" rtl="0" fontAlgn="base">
      <a:spcBef>
        <a:spcPct val="0"/>
      </a:spcBef>
      <a:spcAft>
        <a:spcPct val="0"/>
      </a:spcAft>
      <a:defRPr sz="28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28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28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sz="28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sz="28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8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8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8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8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F66FF"/>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0"/>
    <p:restoredTop sz="94600"/>
  </p:normalViewPr>
  <p:slideViewPr>
    <p:cSldViewPr>
      <p:cViewPr varScale="1">
        <p:scale>
          <a:sx n="109" d="100"/>
          <a:sy n="109" d="100"/>
        </p:scale>
        <p:origin x="167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A2C55FA-D4EE-4896-8994-DEFECE2A2BEC}" type="slidenum">
              <a:rPr lang="zh-CN" altLang="en-US"/>
            </a:fld>
            <a:endParaRPr lang="en-US" altLang="zh-CN"/>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2AAF2FEC-20F7-410E-BC59-B25237B873ED}" type="slidenum">
              <a:rPr lang="zh-CN" altLang="en-US"/>
            </a:fld>
            <a:endParaRPr lang="en-US" altLang="zh-CN"/>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20296E4-4C97-4A57-92BF-0F6EFF47F6A8}" type="slidenum">
              <a:rPr lang="zh-CN" altLang="en-US"/>
            </a:fld>
            <a:endParaRPr lang="en-US" altLang="zh-CN"/>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C8F914D7-42B9-44C2-8681-7DBF789A7C2E}" type="slidenum">
              <a:rPr lang="en-US" altLang="zh-CN"/>
            </a:fld>
            <a:endParaRPr lang="en-US" altLang="zh-CN"/>
          </a:p>
        </p:txBody>
      </p:sp>
    </p:spTree>
  </p:cSld>
  <p:clrMapOvr>
    <a:masterClrMapping/>
  </p:clrMapOvr>
  <p:transition spd="slow">
    <p:blinds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68B1D5C8-B042-4543-9424-FDC1334DE188}" type="slidenum">
              <a:rPr lang="en-US" altLang="zh-CN"/>
            </a:fld>
            <a:endParaRPr lang="en-US" altLang="zh-CN"/>
          </a:p>
        </p:txBody>
      </p:sp>
    </p:spTree>
  </p:cSld>
  <p:clrMapOvr>
    <a:masterClrMapping/>
  </p:clrMapOvr>
  <p:transition spd="slow">
    <p:blinds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3BA5C931-9FEF-4317-AD73-6CCA31D08D6B}" type="slidenum">
              <a:rPr lang="en-US" altLang="zh-CN"/>
            </a:fld>
            <a:endParaRPr lang="en-US" altLang="zh-CN"/>
          </a:p>
        </p:txBody>
      </p:sp>
    </p:spTree>
  </p:cSld>
  <p:clrMapOvr>
    <a:masterClrMapping/>
  </p:clrMapOvr>
  <p:transition spd="slow">
    <p:blinds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A5AA864-1532-4BA6-9A95-DFF4E664A3BA}" type="slidenum">
              <a:rPr lang="en-US" altLang="zh-CN"/>
            </a:fld>
            <a:endParaRPr lang="en-US" altLang="zh-CN"/>
          </a:p>
        </p:txBody>
      </p:sp>
    </p:spTree>
  </p:cSld>
  <p:clrMapOvr>
    <a:masterClrMapping/>
  </p:clrMapOvr>
  <p:transition spd="slow">
    <p:blinds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FB46DA8F-3C35-4AAB-B30E-4CC332BD9B75}" type="slidenum">
              <a:rPr lang="en-US" altLang="zh-CN"/>
            </a:fld>
            <a:endParaRPr lang="en-US" altLang="zh-CN"/>
          </a:p>
        </p:txBody>
      </p:sp>
    </p:spTree>
  </p:cSld>
  <p:clrMapOvr>
    <a:masterClrMapping/>
  </p:clrMapOvr>
  <p:transition spd="slow">
    <p:blinds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E22E1AB7-D591-4538-86FA-B0DB93ED2315}" type="slidenum">
              <a:rPr lang="en-US" altLang="zh-CN"/>
            </a:fld>
            <a:endParaRPr lang="en-US" altLang="zh-CN"/>
          </a:p>
        </p:txBody>
      </p:sp>
    </p:spTree>
  </p:cSld>
  <p:clrMapOvr>
    <a:masterClrMapping/>
  </p:clrMapOvr>
  <p:transition spd="slow">
    <p:blinds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3A65626E-0726-4278-A654-D3823B68E757}" type="slidenum">
              <a:rPr lang="en-US" altLang="zh-CN"/>
            </a:fld>
            <a:endParaRPr lang="en-US" altLang="zh-CN"/>
          </a:p>
        </p:txBody>
      </p:sp>
    </p:spTree>
  </p:cSld>
  <p:clrMapOvr>
    <a:masterClrMapping/>
  </p:clrMapOvr>
  <p:transition spd="slow">
    <p:blinds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A3216819-7CFB-44D6-8D27-CBDD74E47667}" type="slidenum">
              <a:rPr lang="en-US" altLang="zh-CN"/>
            </a:fld>
            <a:endParaRPr lang="en-US" altLang="zh-CN"/>
          </a:p>
        </p:txBody>
      </p:sp>
    </p:spTree>
  </p:cSld>
  <p:clrMapOvr>
    <a:masterClrMapping/>
  </p:clrMapOvr>
  <p:transition spd="slow">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5CD7606-F637-4625-8CCB-51C15D11F15E}" type="slidenum">
              <a:rPr lang="zh-CN" altLang="en-US"/>
            </a:fld>
            <a:endParaRPr lang="en-US" altLang="zh-CN"/>
          </a:p>
        </p:txBody>
      </p:sp>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200337A3-15FE-4158-BBEF-379F47DC3070}" type="slidenum">
              <a:rPr lang="en-US" altLang="zh-CN"/>
            </a:fld>
            <a:endParaRPr lang="en-US" altLang="zh-CN"/>
          </a:p>
        </p:txBody>
      </p:sp>
    </p:spTree>
  </p:cSld>
  <p:clrMapOvr>
    <a:masterClrMapping/>
  </p:clrMapOvr>
  <p:transition spd="slow">
    <p:blinds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2F34FF14-1BFC-4CBA-995A-766FE8D41216}" type="slidenum">
              <a:rPr lang="en-US" altLang="zh-CN"/>
            </a:fld>
            <a:endParaRPr lang="en-US" altLang="zh-CN"/>
          </a:p>
        </p:txBody>
      </p:sp>
    </p:spTree>
  </p:cSld>
  <p:clrMapOvr>
    <a:masterClrMapping/>
  </p:clrMapOvr>
  <p:transition spd="slow">
    <p:blinds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3F91C92-8CBF-47D7-AC62-9A109CEBC61B}" type="slidenum">
              <a:rPr lang="en-US" altLang="zh-CN"/>
            </a:fld>
            <a:endParaRPr lang="en-US" altLang="zh-CN"/>
          </a:p>
        </p:txBody>
      </p:sp>
    </p:spTree>
  </p:cSld>
  <p:clrMapOvr>
    <a:masterClrMapping/>
  </p:clrMapOvr>
  <p:transition spd="slow">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4EDDD2F0-8BB5-4CBD-B208-ECB6C3A13923}" type="slidenum">
              <a:rPr lang="zh-CN" altLang="en-US"/>
            </a:fld>
            <a:endParaRPr lang="en-US" altLang="zh-CN"/>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2E94E702-C512-4610-9826-69BAEF7B47E2}" type="slidenum">
              <a:rPr lang="zh-CN" altLang="en-US"/>
            </a:fld>
            <a:endParaRPr lang="en-US" altLang="zh-CN"/>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B3F4C682-B78C-47B6-847F-1F3F728D9044}" type="slidenum">
              <a:rPr lang="zh-CN" altLang="en-US"/>
            </a:fld>
            <a:endParaRPr lang="en-US" altLang="zh-CN"/>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0A72D3AB-EC65-4277-8BF4-926C1203553F}" type="slidenum">
              <a:rPr lang="zh-CN" altLang="en-US"/>
            </a:fld>
            <a:endParaRPr lang="en-US" altLang="zh-CN"/>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F1E55173-A195-4B8E-A438-9541244404A2}" type="slidenum">
              <a:rPr lang="zh-CN" altLang="en-US"/>
            </a:fld>
            <a:endParaRPr lang="en-US" altLang="zh-CN"/>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850CAAF5-A1CB-4A7A-BA0C-01101FC78546}" type="slidenum">
              <a:rPr lang="zh-CN" altLang="en-US"/>
            </a:fld>
            <a:endParaRPr lang="en-US" altLang="zh-CN"/>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F5F598E9-91DF-4495-A84C-5D84B0AB6893}" type="slidenum">
              <a:rPr lang="zh-CN" altLang="en-US"/>
            </a:fld>
            <a:endParaRPr lang="en-US" altLang="zh-CN"/>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smtClean="0">
                <a:latin typeface="Arial" panose="020B0604020202020204" pitchFamily="34" charset="0"/>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smtClean="0">
                <a:latin typeface="Arial" panose="020B0604020202020204" pitchFamily="34" charset="0"/>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smtClean="0">
                <a:latin typeface="Arial" panose="020B0604020202020204" pitchFamily="34" charset="0"/>
              </a:defRPr>
            </a:lvl1pPr>
          </a:lstStyle>
          <a:p>
            <a:pPr>
              <a:defRPr/>
            </a:pPr>
            <a:fld id="{1BD66D57-9FBC-4825-B45B-6780EE08B131}"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981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smtClean="0">
                <a:solidFill>
                  <a:srgbClr val="000000"/>
                </a:solidFill>
                <a:latin typeface="Arial" panose="020B0604020202020204" pitchFamily="34" charset="0"/>
              </a:defRPr>
            </a:lvl1pPr>
          </a:lstStyle>
          <a:p>
            <a:pPr>
              <a:defRPr/>
            </a:pPr>
            <a:endParaRPr lang="en-US" altLang="zh-CN"/>
          </a:p>
        </p:txBody>
      </p:sp>
      <p:sp>
        <p:nvSpPr>
          <p:cNvPr id="11981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smtClean="0">
                <a:solidFill>
                  <a:srgbClr val="000000"/>
                </a:solidFill>
                <a:latin typeface="Arial" panose="020B0604020202020204" pitchFamily="34" charset="0"/>
              </a:defRPr>
            </a:lvl1pPr>
          </a:lstStyle>
          <a:p>
            <a:pPr>
              <a:defRPr/>
            </a:pPr>
            <a:endParaRPr lang="en-US" altLang="zh-CN"/>
          </a:p>
        </p:txBody>
      </p:sp>
      <p:sp>
        <p:nvSpPr>
          <p:cNvPr id="11981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smtClean="0">
                <a:solidFill>
                  <a:srgbClr val="000000"/>
                </a:solidFill>
                <a:latin typeface="Arial" panose="020B0604020202020204" pitchFamily="34" charset="0"/>
              </a:defRPr>
            </a:lvl1pPr>
          </a:lstStyle>
          <a:p>
            <a:pPr>
              <a:defRPr/>
            </a:pPr>
            <a:fld id="{04737B35-6819-42BD-A037-ECD8E7C3373D}"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blinds dir="ver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GI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4.jpeg"/><Relationship Id="rId2" Type="http://schemas.openxmlformats.org/officeDocument/2006/relationships/hyperlink" Target="file:///I:\&#26691;&#33457;&#28304;&#35760;\&#26691;&#33457;&#28304;&#35760;.wav" TargetMode="Externa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hyperlink" Target="http://baike.soso.com/ShowTitle.e?sp=S%E6%A1%83%E8%8A%B1%E6%BA%90%E8%AF%97" TargetMode="External"/><Relationship Id="rId3" Type="http://schemas.openxmlformats.org/officeDocument/2006/relationships/hyperlink" Target="http://baike.soso.com/ShowTitle.e?sp=S%E5%BD%92%E5%8E%BB%E6%9D%A5%E5%85%AE" TargetMode="External"/><Relationship Id="rId2" Type="http://schemas.openxmlformats.org/officeDocument/2006/relationships/hyperlink" Target="http://baike.soso.com/ShowTitle.e?sp=S%E6%A1%83%E8%8A%B1%E6%BA%90%E8%AE%B0" TargetMode="External"/><Relationship Id="rId1" Type="http://schemas.openxmlformats.org/officeDocument/2006/relationships/image" Target="../media/image6.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wmf"/><Relationship Id="rId1" Type="http://schemas.openxmlformats.org/officeDocument/2006/relationships/image" Target="../media/image28.jpe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wmf"/><Relationship Id="rId1" Type="http://schemas.openxmlformats.org/officeDocument/2006/relationships/image" Target="../media/image28.jpe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wmf"/><Relationship Id="rId1" Type="http://schemas.openxmlformats.org/officeDocument/2006/relationships/image" Target="../media/image28.jpeg"/></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GIF"/></Relationships>
</file>

<file path=ppt/slides/_rels/slide7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audio" Target="../media/audio5.wav"/><Relationship Id="rId4" Type="http://schemas.openxmlformats.org/officeDocument/2006/relationships/audio" Target="../media/audio4.wav"/><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image" Target="../media/image33.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media" Target="../media/media1.mp3"/><Relationship Id="rId1" Type="http://schemas.openxmlformats.org/officeDocument/2006/relationships/audio" Target="../media/media1.mp3"/></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endParaRPr lang="zh-CN" altLang="en-US"/>
          </a:p>
        </p:txBody>
      </p:sp>
      <p:pic>
        <p:nvPicPr>
          <p:cNvPr id="15363" name="Picture 3" descr="133456398074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311150"/>
            <a:ext cx="9144000" cy="618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 Box 4"/>
          <p:cNvSpPr txBox="1">
            <a:spLocks noChangeArrowheads="1"/>
          </p:cNvSpPr>
          <p:nvPr/>
        </p:nvSpPr>
        <p:spPr bwMode="auto">
          <a:xfrm>
            <a:off x="303213" y="6040438"/>
            <a:ext cx="80422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66FF"/>
                </a:solidFill>
              </a:rPr>
              <a:t>看了这组图片，你有什么感受？会想起那个成语？</a:t>
            </a:r>
            <a:endParaRPr lang="zh-CN" altLang="en-US" b="1">
              <a:solidFill>
                <a:srgbClr val="FF66FF"/>
              </a:solidFill>
            </a:endParaRPr>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692150"/>
            <a:ext cx="9144000" cy="616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 Box 3"/>
          <p:cNvSpPr txBox="1">
            <a:spLocks noChangeArrowheads="1"/>
          </p:cNvSpPr>
          <p:nvPr/>
        </p:nvSpPr>
        <p:spPr bwMode="auto">
          <a:xfrm>
            <a:off x="323850" y="188913"/>
            <a:ext cx="669766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rPr>
              <a:t>缘溪行，忘路之远近。忽逢桃花林，</a:t>
            </a:r>
            <a:endParaRPr lang="zh-CN" altLang="en-US" b="1" dirty="0">
              <a:solidFill>
                <a:schemeClr val="accent2"/>
              </a:solidFill>
            </a:endParaRPr>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692150"/>
            <a:ext cx="9144000" cy="616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 Box 4"/>
          <p:cNvSpPr txBox="1">
            <a:spLocks noChangeArrowheads="1"/>
          </p:cNvSpPr>
          <p:nvPr/>
        </p:nvSpPr>
        <p:spPr bwMode="auto">
          <a:xfrm>
            <a:off x="539552" y="116632"/>
            <a:ext cx="860444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chemeClr val="accent2"/>
                </a:solidFill>
              </a:rPr>
              <a:t>夹岸数百步，中无杂树，芳草鲜美，落英缤纷。</a:t>
            </a:r>
            <a:endParaRPr lang="zh-CN" altLang="en-US" b="1" dirty="0">
              <a:solidFill>
                <a:schemeClr val="accent2"/>
              </a:solidFill>
            </a:endParaRPr>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908050"/>
            <a:ext cx="9144000" cy="594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 Box 3"/>
          <p:cNvSpPr txBox="1">
            <a:spLocks noChangeArrowheads="1"/>
          </p:cNvSpPr>
          <p:nvPr/>
        </p:nvSpPr>
        <p:spPr bwMode="auto">
          <a:xfrm>
            <a:off x="971600" y="241106"/>
            <a:ext cx="676751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chemeClr val="accent2"/>
                </a:solidFill>
              </a:rPr>
              <a:t>渔人甚异之。复前行，欲穷其林。</a:t>
            </a:r>
            <a:endParaRPr lang="zh-CN" altLang="en-US" sz="3200" b="1" dirty="0">
              <a:solidFill>
                <a:schemeClr val="accent2"/>
              </a:solidFill>
            </a:endParaRPr>
          </a:p>
        </p:txBody>
      </p:sp>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ext Box 3"/>
          <p:cNvSpPr txBox="1">
            <a:spLocks noChangeArrowheads="1"/>
          </p:cNvSpPr>
          <p:nvPr/>
        </p:nvSpPr>
        <p:spPr bwMode="auto">
          <a:xfrm>
            <a:off x="6715494" y="1268760"/>
            <a:ext cx="2248994"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chemeClr val="accent2"/>
                </a:solidFill>
              </a:rPr>
              <a:t>      林尽水源，便得一山，山有小口，仿佛若有光。便舍船，从口入。初极狭，才通人。</a:t>
            </a:r>
            <a:endParaRPr lang="zh-CN" altLang="en-US" sz="3200" b="1" dirty="0">
              <a:solidFill>
                <a:schemeClr val="accent2"/>
              </a:solidFill>
            </a:endParaRPr>
          </a:p>
        </p:txBody>
      </p:sp>
      <p:pic>
        <p:nvPicPr>
          <p:cNvPr id="69634" name="Picture 2"/>
          <p:cNvPicPr>
            <a:picLocks noChangeAspect="1" noChangeArrowheads="1"/>
          </p:cNvPicPr>
          <p:nvPr/>
        </p:nvPicPr>
        <p:blipFill>
          <a:blip r:embed="rId1"/>
          <a:srcRect/>
          <a:stretch>
            <a:fillRect/>
          </a:stretch>
        </p:blipFill>
        <p:spPr bwMode="auto">
          <a:xfrm>
            <a:off x="11750" y="156546"/>
            <a:ext cx="6516687" cy="6677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5"/>
          <p:cNvPicPr>
            <a:picLocks noChangeAspect="1" noChangeArrowheads="1"/>
          </p:cNvPicPr>
          <p:nvPr/>
        </p:nvPicPr>
        <p:blipFill>
          <a:blip r:embed="rId1" cstate="print">
            <a:lum bright="12000"/>
            <a:extLst>
              <a:ext uri="{28A0092B-C50C-407E-A947-70E740481C1C}">
                <a14:useLocalDpi xmlns:a14="http://schemas.microsoft.com/office/drawing/2010/main" val="0"/>
              </a:ext>
            </a:extLst>
          </a:blip>
          <a:srcRect/>
          <a:stretch>
            <a:fillRect/>
          </a:stretch>
        </p:blipFill>
        <p:spPr bwMode="auto">
          <a:xfrm>
            <a:off x="0" y="908050"/>
            <a:ext cx="9144000" cy="594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 Box 3"/>
          <p:cNvSpPr txBox="1">
            <a:spLocks noChangeArrowheads="1"/>
          </p:cNvSpPr>
          <p:nvPr/>
        </p:nvSpPr>
        <p:spPr bwMode="auto">
          <a:xfrm>
            <a:off x="143384" y="116632"/>
            <a:ext cx="8857232"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chemeClr val="accent2"/>
                </a:solidFill>
              </a:rPr>
              <a:t>       复行数十步，豁然开朗。土地平旷，屋舍俨然，有良田美池桑竹之属。阡陌交通，鸡犬相闻</a:t>
            </a:r>
            <a:r>
              <a:rPr lang="zh-CN" altLang="en-US" b="1" dirty="0">
                <a:solidFill>
                  <a:schemeClr val="accent2"/>
                </a:solidFill>
              </a:rPr>
              <a:t>。</a:t>
            </a:r>
            <a:endParaRPr lang="zh-CN" altLang="en-US" b="1" dirty="0">
              <a:solidFill>
                <a:schemeClr val="accent2"/>
              </a:solidFill>
            </a:endParaRPr>
          </a:p>
        </p:txBody>
      </p:sp>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899592" y="188640"/>
            <a:ext cx="70580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chemeClr val="accent2"/>
                </a:solidFill>
              </a:rPr>
              <a:t>其中往来种作，男女衣著，悉如外人</a:t>
            </a:r>
            <a:endParaRPr lang="zh-CN" altLang="en-US" sz="3200" b="1" dirty="0">
              <a:solidFill>
                <a:schemeClr val="accent2"/>
              </a:solidFill>
            </a:endParaRPr>
          </a:p>
        </p:txBody>
      </p:sp>
      <p:pic>
        <p:nvPicPr>
          <p:cNvPr id="27651" name="Picture 3" descr="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963613"/>
            <a:ext cx="9144000" cy="589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836613"/>
            <a:ext cx="9144000" cy="602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Text Box 3"/>
          <p:cNvSpPr txBox="1">
            <a:spLocks noChangeArrowheads="1"/>
          </p:cNvSpPr>
          <p:nvPr/>
        </p:nvSpPr>
        <p:spPr bwMode="auto">
          <a:xfrm>
            <a:off x="971600" y="243465"/>
            <a:ext cx="8028384"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chemeClr val="accent2"/>
                </a:solidFill>
              </a:rPr>
              <a:t>    黄发垂髫，并怡然自乐。</a:t>
            </a:r>
            <a:endParaRPr lang="zh-CN" altLang="en-US" sz="3200" b="1" dirty="0">
              <a:solidFill>
                <a:schemeClr val="accent2"/>
              </a:solidFill>
            </a:endParaRPr>
          </a:p>
        </p:txBody>
      </p:sp>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7504" y="404664"/>
            <a:ext cx="6768752" cy="6237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7020272" y="1412776"/>
            <a:ext cx="1728192" cy="2554545"/>
          </a:xfrm>
          <a:prstGeom prst="rect">
            <a:avLst/>
          </a:prstGeom>
        </p:spPr>
        <p:txBody>
          <a:bodyPr wrap="square">
            <a:spAutoFit/>
          </a:bodyPr>
          <a:lstStyle/>
          <a:p>
            <a:pPr lvl="0"/>
            <a:r>
              <a:rPr lang="zh-CN" altLang="en-US" sz="3200" b="1" dirty="0">
                <a:solidFill>
                  <a:srgbClr val="333399"/>
                </a:solidFill>
              </a:rPr>
              <a:t>见渔人，乃大惊，问所从来。具答之。</a:t>
            </a:r>
            <a:endParaRPr lang="zh-CN" altLang="en-US" sz="3200" b="1" dirty="0">
              <a:solidFill>
                <a:srgbClr val="333399"/>
              </a:solidFill>
            </a:endParaRPr>
          </a:p>
        </p:txBody>
      </p:sp>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981075"/>
            <a:ext cx="9144000" cy="587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 Box 3"/>
          <p:cNvSpPr txBox="1">
            <a:spLocks noChangeArrowheads="1"/>
          </p:cNvSpPr>
          <p:nvPr/>
        </p:nvSpPr>
        <p:spPr bwMode="auto">
          <a:xfrm>
            <a:off x="323850" y="260350"/>
            <a:ext cx="892867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rPr>
              <a:t>便要还家，设酒杀鸡作食。村中闻有此人，咸来问讯。</a:t>
            </a:r>
            <a:endParaRPr lang="zh-CN" altLang="en-US" b="1" dirty="0">
              <a:solidFill>
                <a:schemeClr val="accent2"/>
              </a:solidFill>
            </a:endParaRPr>
          </a:p>
        </p:txBody>
      </p:sp>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250824" y="333375"/>
            <a:ext cx="9073703"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rPr>
              <a:t>自云先世避秦时乱，率妻子邑人，来此绝境，不复出焉，遂与外人间隔。问今是何世，乃不知有汉，无论魏晋。</a:t>
            </a:r>
            <a:endParaRPr lang="zh-CN" altLang="en-US" b="1" dirty="0">
              <a:solidFill>
                <a:schemeClr val="accent2"/>
              </a:solidFill>
            </a:endParaRPr>
          </a:p>
        </p:txBody>
      </p:sp>
      <p:pic>
        <p:nvPicPr>
          <p:cNvPr id="30723" name="Picture 3" descr="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1196975"/>
            <a:ext cx="9144000" cy="566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5"/>
          <p:cNvSpPr>
            <a:spLocks noChangeArrowheads="1"/>
          </p:cNvSpPr>
          <p:nvPr/>
        </p:nvSpPr>
        <p:spPr bwMode="auto">
          <a:xfrm>
            <a:off x="971600" y="2204864"/>
            <a:ext cx="7884368" cy="2215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zh-CN" altLang="en-US" sz="13800" b="1" dirty="0">
                <a:solidFill>
                  <a:srgbClr val="FF0000"/>
                </a:solidFill>
                <a:latin typeface="Times New Roman" panose="02020603050405020304" pitchFamily="18" charset="0"/>
              </a:rPr>
              <a:t>世外桃源</a:t>
            </a:r>
            <a:endParaRPr kumimoji="1" lang="zh-CN" altLang="en-US" sz="13800" b="1" dirty="0">
              <a:solidFill>
                <a:srgbClr val="FF0000"/>
              </a:solidFill>
              <a:latin typeface="Times New Roman" panose="02020603050405020304" pitchFamily="18" charset="0"/>
            </a:endParaRPr>
          </a:p>
        </p:txBody>
      </p:sp>
      <p:pic>
        <p:nvPicPr>
          <p:cNvPr id="3" name="图片 8197" descr="t01223dcb4b9a11f3f1"/>
          <p:cNvPicPr>
            <a:picLocks noChangeAspect="1"/>
          </p:cNvPicPr>
          <p:nvPr/>
        </p:nvPicPr>
        <p:blipFill>
          <a:blip r:embed="rId1"/>
          <a:stretch>
            <a:fillRect/>
          </a:stretch>
        </p:blipFill>
        <p:spPr>
          <a:xfrm>
            <a:off x="0" y="3416300"/>
            <a:ext cx="2665413" cy="3252788"/>
          </a:xfrm>
          <a:prstGeom prst="rect">
            <a:avLst/>
          </a:prstGeom>
          <a:noFill/>
          <a:ln w="9525">
            <a:noFill/>
          </a:ln>
        </p:spPr>
      </p:pic>
    </p:spTree>
  </p:cSld>
  <p:clrMapOvr>
    <a:masterClrMapping/>
  </p:clrMapOvr>
  <p:transition spd="slow">
    <p:blinds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1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9756" y="954823"/>
            <a:ext cx="8964488" cy="5903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ext Box 3"/>
          <p:cNvSpPr txBox="1">
            <a:spLocks noChangeArrowheads="1"/>
          </p:cNvSpPr>
          <p:nvPr/>
        </p:nvSpPr>
        <p:spPr bwMode="auto">
          <a:xfrm>
            <a:off x="431192" y="0"/>
            <a:ext cx="8281616"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rPr>
              <a:t>此人一一为具言所闻，皆叹惋 。余人各复延至其家，皆出酒食。</a:t>
            </a:r>
            <a:endParaRPr lang="zh-CN" altLang="en-US" b="1" dirty="0">
              <a:solidFill>
                <a:schemeClr val="accent2"/>
              </a:solidFill>
            </a:endParaRPr>
          </a:p>
        </p:txBody>
      </p:sp>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1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765175"/>
            <a:ext cx="9144000" cy="609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 Box 3"/>
          <p:cNvSpPr txBox="1">
            <a:spLocks noChangeArrowheads="1"/>
          </p:cNvSpPr>
          <p:nvPr/>
        </p:nvSpPr>
        <p:spPr bwMode="auto">
          <a:xfrm>
            <a:off x="179512" y="180400"/>
            <a:ext cx="932452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rPr>
              <a:t>停数日，辞去。此中人语云：“不足为外人道也。” </a:t>
            </a:r>
            <a:endParaRPr lang="zh-CN" altLang="en-US" b="1" dirty="0">
              <a:solidFill>
                <a:schemeClr val="accent2"/>
              </a:solidFill>
            </a:endParaRPr>
          </a:p>
        </p:txBody>
      </p:sp>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1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765175"/>
            <a:ext cx="9144000" cy="609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ext Box 3"/>
          <p:cNvSpPr txBox="1">
            <a:spLocks noChangeArrowheads="1"/>
          </p:cNvSpPr>
          <p:nvPr/>
        </p:nvSpPr>
        <p:spPr bwMode="auto">
          <a:xfrm>
            <a:off x="900113" y="240793"/>
            <a:ext cx="64801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rPr>
              <a:t>既出，得其船，便扶向路，处处志之。</a:t>
            </a:r>
            <a:endParaRPr lang="zh-CN" altLang="en-US" b="1" dirty="0">
              <a:solidFill>
                <a:schemeClr val="accent2"/>
              </a:solidFill>
            </a:endParaRPr>
          </a:p>
        </p:txBody>
      </p:sp>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1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1196752"/>
            <a:ext cx="9144000" cy="566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 Box 3"/>
          <p:cNvSpPr txBox="1">
            <a:spLocks noChangeArrowheads="1"/>
          </p:cNvSpPr>
          <p:nvPr/>
        </p:nvSpPr>
        <p:spPr bwMode="auto">
          <a:xfrm>
            <a:off x="467705" y="116632"/>
            <a:ext cx="820859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latin typeface="宋体" panose="02010600030101010101" pitchFamily="2" charset="-122"/>
              </a:rPr>
              <a:t>及郡下，诣太守，说如此。太守即遣人随其往，寻向所志，遂迷，不复得路</a:t>
            </a:r>
            <a:endParaRPr lang="zh-CN" altLang="en-US" b="1" dirty="0">
              <a:solidFill>
                <a:schemeClr val="accent2"/>
              </a:solidFill>
              <a:latin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1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692150"/>
            <a:ext cx="9144000" cy="616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 Box 3"/>
          <p:cNvSpPr txBox="1">
            <a:spLocks noChangeArrowheads="1"/>
          </p:cNvSpPr>
          <p:nvPr/>
        </p:nvSpPr>
        <p:spPr bwMode="auto">
          <a:xfrm>
            <a:off x="521804" y="260350"/>
            <a:ext cx="7722604"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chemeClr val="accent2"/>
                </a:solidFill>
              </a:rPr>
              <a:t>       南阳刘子骥，高尚士也，闻之，欣然规往。末果，寻病终。后遂无问津者。</a:t>
            </a:r>
            <a:endParaRPr lang="zh-CN" altLang="en-US" b="1" dirty="0">
              <a:solidFill>
                <a:schemeClr val="accent2"/>
              </a:solidFill>
            </a:endParaRPr>
          </a:p>
        </p:txBody>
      </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ext Box 2"/>
          <p:cNvSpPr txBox="1">
            <a:spLocks noChangeArrowheads="1"/>
          </p:cNvSpPr>
          <p:nvPr/>
        </p:nvSpPr>
        <p:spPr bwMode="auto">
          <a:xfrm>
            <a:off x="228600" y="1273175"/>
            <a:ext cx="8915400"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600" b="1" dirty="0">
                <a:latin typeface="楷体_GB2312" pitchFamily="49" charset="-122"/>
                <a:ea typeface="楷体_GB2312" pitchFamily="49" charset="-122"/>
              </a:rPr>
              <a:t>1.</a:t>
            </a:r>
            <a:r>
              <a:rPr kumimoji="1" lang="zh-CN" altLang="en-US" sz="3600" b="1" dirty="0">
                <a:solidFill>
                  <a:schemeClr val="accent2"/>
                </a:solidFill>
                <a:latin typeface="楷体_GB2312" pitchFamily="49" charset="-122"/>
                <a:ea typeface="楷体_GB2312" pitchFamily="49" charset="-122"/>
              </a:rPr>
              <a:t>晋</a:t>
            </a:r>
            <a:r>
              <a:rPr kumimoji="1" lang="zh-CN" altLang="en-US" sz="3600" b="1" dirty="0">
                <a:latin typeface="楷体_GB2312" pitchFamily="49" charset="-122"/>
                <a:ea typeface="楷体_GB2312" pitchFamily="49" charset="-122"/>
              </a:rPr>
              <a:t>太元中（   ）     </a:t>
            </a:r>
            <a:r>
              <a:rPr kumimoji="1" lang="en-US" altLang="zh-CN" sz="3600" b="1" dirty="0">
                <a:latin typeface="楷体_GB2312" pitchFamily="49" charset="-122"/>
                <a:ea typeface="楷体_GB2312" pitchFamily="49" charset="-122"/>
              </a:rPr>
              <a:t>2.</a:t>
            </a:r>
            <a:r>
              <a:rPr kumimoji="1" lang="zh-CN" altLang="en-US" sz="3600" b="1" dirty="0">
                <a:solidFill>
                  <a:schemeClr val="accent2"/>
                </a:solidFill>
                <a:latin typeface="楷体_GB2312" pitchFamily="49" charset="-122"/>
                <a:ea typeface="楷体_GB2312" pitchFamily="49" charset="-122"/>
              </a:rPr>
              <a:t>缘</a:t>
            </a:r>
            <a:r>
              <a:rPr kumimoji="1" lang="zh-CN" altLang="en-US" sz="3600" b="1" dirty="0">
                <a:latin typeface="楷体_GB2312" pitchFamily="49" charset="-122"/>
                <a:ea typeface="楷体_GB2312" pitchFamily="49" charset="-122"/>
              </a:rPr>
              <a:t>溪行（    ）</a:t>
            </a:r>
            <a:endParaRPr kumimoji="1" lang="zh-CN" altLang="en-US" sz="3600" b="1" dirty="0">
              <a:latin typeface="楷体_GB2312" pitchFamily="49" charset="-122"/>
              <a:ea typeface="楷体_GB2312" pitchFamily="49" charset="-122"/>
            </a:endParaRPr>
          </a:p>
          <a:p>
            <a:r>
              <a:rPr kumimoji="1" lang="en-US" altLang="zh-CN" sz="3600" b="1" dirty="0">
                <a:latin typeface="楷体_GB2312" pitchFamily="49" charset="-122"/>
                <a:ea typeface="楷体_GB2312" pitchFamily="49" charset="-122"/>
              </a:rPr>
              <a:t>3.</a:t>
            </a:r>
            <a:r>
              <a:rPr kumimoji="1" lang="zh-CN" altLang="en-US" sz="3600" b="1" dirty="0">
                <a:latin typeface="楷体_GB2312" pitchFamily="49" charset="-122"/>
                <a:ea typeface="楷体_GB2312" pitchFamily="49" charset="-122"/>
              </a:rPr>
              <a:t>便</a:t>
            </a:r>
            <a:r>
              <a:rPr kumimoji="1" lang="zh-CN" altLang="en-US" sz="3600" b="1" dirty="0">
                <a:solidFill>
                  <a:schemeClr val="accent2"/>
                </a:solidFill>
                <a:latin typeface="楷体_GB2312" pitchFamily="49" charset="-122"/>
                <a:ea typeface="楷体_GB2312" pitchFamily="49" charset="-122"/>
              </a:rPr>
              <a:t>舍</a:t>
            </a:r>
            <a:r>
              <a:rPr kumimoji="1" lang="zh-CN" altLang="en-US" sz="3600" b="1" dirty="0">
                <a:latin typeface="楷体_GB2312" pitchFamily="49" charset="-122"/>
                <a:ea typeface="楷体_GB2312" pitchFamily="49" charset="-122"/>
              </a:rPr>
              <a:t>船（    ）      </a:t>
            </a:r>
            <a:r>
              <a:rPr kumimoji="1" lang="en-US" altLang="zh-CN" sz="3600" b="1" dirty="0">
                <a:latin typeface="楷体_GB2312" pitchFamily="49" charset="-122"/>
                <a:ea typeface="楷体_GB2312" pitchFamily="49" charset="-122"/>
              </a:rPr>
              <a:t>4.</a:t>
            </a:r>
            <a:r>
              <a:rPr kumimoji="1" lang="zh-CN" altLang="en-US" sz="3600" b="1" dirty="0">
                <a:solidFill>
                  <a:schemeClr val="accent2"/>
                </a:solidFill>
                <a:latin typeface="楷体_GB2312" pitchFamily="49" charset="-122"/>
                <a:ea typeface="楷体_GB2312" pitchFamily="49" charset="-122"/>
              </a:rPr>
              <a:t>豁</a:t>
            </a:r>
            <a:r>
              <a:rPr kumimoji="1" lang="zh-CN" altLang="en-US" sz="3600" b="1" dirty="0">
                <a:latin typeface="楷体_GB2312" pitchFamily="49" charset="-122"/>
                <a:ea typeface="楷体_GB2312" pitchFamily="49" charset="-122"/>
              </a:rPr>
              <a:t>然开朗（   ）</a:t>
            </a:r>
            <a:endParaRPr kumimoji="1" lang="zh-CN" altLang="en-US" sz="3600" b="1" dirty="0">
              <a:latin typeface="楷体_GB2312" pitchFamily="49" charset="-122"/>
              <a:ea typeface="楷体_GB2312" pitchFamily="49" charset="-122"/>
            </a:endParaRPr>
          </a:p>
          <a:p>
            <a:r>
              <a:rPr kumimoji="1" lang="en-US" altLang="zh-CN" sz="3600" b="1" dirty="0">
                <a:latin typeface="楷体_GB2312" pitchFamily="49" charset="-122"/>
                <a:ea typeface="楷体_GB2312" pitchFamily="49" charset="-122"/>
              </a:rPr>
              <a:t>5.</a:t>
            </a:r>
            <a:r>
              <a:rPr kumimoji="1" lang="zh-CN" altLang="en-US" sz="3600" b="1" dirty="0">
                <a:latin typeface="楷体_GB2312" pitchFamily="49" charset="-122"/>
                <a:ea typeface="楷体_GB2312" pitchFamily="49" charset="-122"/>
              </a:rPr>
              <a:t>屋</a:t>
            </a:r>
            <a:r>
              <a:rPr kumimoji="1" lang="zh-CN" altLang="en-US" sz="3600" b="1" dirty="0">
                <a:solidFill>
                  <a:schemeClr val="accent2"/>
                </a:solidFill>
                <a:latin typeface="楷体_GB2312" pitchFamily="49" charset="-122"/>
                <a:ea typeface="楷体_GB2312" pitchFamily="49" charset="-122"/>
              </a:rPr>
              <a:t>舍俨</a:t>
            </a:r>
            <a:r>
              <a:rPr kumimoji="1" lang="zh-CN" altLang="en-US" sz="3600" b="1" dirty="0">
                <a:latin typeface="楷体_GB2312" pitchFamily="49" charset="-122"/>
                <a:ea typeface="楷体_GB2312" pitchFamily="49" charset="-122"/>
              </a:rPr>
              <a:t>然（         ） </a:t>
            </a:r>
            <a:endParaRPr kumimoji="1" lang="zh-CN" altLang="en-US" sz="3600" b="1" dirty="0">
              <a:latin typeface="楷体_GB2312" pitchFamily="49" charset="-122"/>
              <a:ea typeface="楷体_GB2312" pitchFamily="49" charset="-122"/>
            </a:endParaRPr>
          </a:p>
          <a:p>
            <a:r>
              <a:rPr kumimoji="1" lang="en-US" altLang="zh-CN" sz="3600" b="1" dirty="0">
                <a:latin typeface="楷体_GB2312" pitchFamily="49" charset="-122"/>
                <a:ea typeface="楷体_GB2312" pitchFamily="49" charset="-122"/>
              </a:rPr>
              <a:t>6.</a:t>
            </a:r>
            <a:r>
              <a:rPr kumimoji="1" lang="zh-CN" altLang="en-US" sz="3600" b="1" dirty="0">
                <a:solidFill>
                  <a:schemeClr val="accent2"/>
                </a:solidFill>
                <a:latin typeface="楷体_GB2312" pitchFamily="49" charset="-122"/>
                <a:ea typeface="楷体_GB2312" pitchFamily="49" charset="-122"/>
              </a:rPr>
              <a:t>阡陌</a:t>
            </a:r>
            <a:r>
              <a:rPr kumimoji="1" lang="zh-CN" altLang="en-US" sz="3600" b="1" dirty="0">
                <a:latin typeface="楷体_GB2312" pitchFamily="49" charset="-122"/>
                <a:ea typeface="楷体_GB2312" pitchFamily="49" charset="-122"/>
              </a:rPr>
              <a:t>（         </a:t>
            </a:r>
            <a:r>
              <a:rPr kumimoji="1" lang="zh-CN" altLang="en-US" sz="3600" b="1" dirty="0" smtClean="0">
                <a:latin typeface="楷体_GB2312" pitchFamily="49" charset="-122"/>
                <a:ea typeface="楷体_GB2312" pitchFamily="49" charset="-122"/>
              </a:rPr>
              <a:t>） </a:t>
            </a:r>
            <a:r>
              <a:rPr kumimoji="1" lang="en-US" altLang="zh-CN" sz="3600" b="1" dirty="0">
                <a:latin typeface="楷体_GB2312" pitchFamily="49" charset="-122"/>
                <a:ea typeface="楷体_GB2312" pitchFamily="49" charset="-122"/>
              </a:rPr>
              <a:t>7.</a:t>
            </a:r>
            <a:r>
              <a:rPr kumimoji="1" lang="zh-CN" altLang="en-US" sz="3600" b="1" dirty="0">
                <a:latin typeface="楷体_GB2312" pitchFamily="49" charset="-122"/>
                <a:ea typeface="楷体_GB2312" pitchFamily="49" charset="-122"/>
              </a:rPr>
              <a:t>黄发垂</a:t>
            </a:r>
            <a:r>
              <a:rPr kumimoji="1" lang="zh-CN" altLang="en-US" sz="3600" b="1" dirty="0">
                <a:solidFill>
                  <a:schemeClr val="accent2"/>
                </a:solidFill>
                <a:latin typeface="楷体_GB2312" pitchFamily="49" charset="-122"/>
                <a:ea typeface="楷体_GB2312" pitchFamily="49" charset="-122"/>
              </a:rPr>
              <a:t>髫</a:t>
            </a:r>
            <a:r>
              <a:rPr kumimoji="1" lang="zh-CN" altLang="en-US" sz="3600" b="1" dirty="0">
                <a:latin typeface="楷体_GB2312" pitchFamily="49" charset="-122"/>
                <a:ea typeface="楷体_GB2312" pitchFamily="49" charset="-122"/>
              </a:rPr>
              <a:t>（  </a:t>
            </a:r>
            <a:r>
              <a:rPr kumimoji="1" lang="zh-CN" altLang="en-US" sz="3600" b="1" dirty="0" smtClean="0">
                <a:latin typeface="楷体_GB2312" pitchFamily="49" charset="-122"/>
                <a:ea typeface="楷体_GB2312" pitchFamily="49" charset="-122"/>
              </a:rPr>
              <a:t>  </a:t>
            </a:r>
            <a:r>
              <a:rPr kumimoji="1" lang="zh-CN" altLang="en-US" sz="3600" b="1" dirty="0">
                <a:latin typeface="楷体_GB2312" pitchFamily="49" charset="-122"/>
                <a:ea typeface="楷体_GB2312" pitchFamily="49" charset="-122"/>
              </a:rPr>
              <a:t>）</a:t>
            </a:r>
            <a:endParaRPr kumimoji="1" lang="zh-CN" altLang="en-US" sz="3600" b="1" dirty="0">
              <a:latin typeface="楷体_GB2312" pitchFamily="49" charset="-122"/>
              <a:ea typeface="楷体_GB2312" pitchFamily="49" charset="-122"/>
            </a:endParaRPr>
          </a:p>
          <a:p>
            <a:r>
              <a:rPr kumimoji="1" lang="en-US" altLang="zh-CN" sz="3600" b="1" dirty="0">
                <a:latin typeface="楷体_GB2312" pitchFamily="49" charset="-122"/>
                <a:ea typeface="楷体_GB2312" pitchFamily="49" charset="-122"/>
              </a:rPr>
              <a:t>8.</a:t>
            </a:r>
            <a:r>
              <a:rPr kumimoji="1" lang="zh-CN" altLang="en-US" sz="3600" b="1" dirty="0">
                <a:latin typeface="楷体_GB2312" pitchFamily="49" charset="-122"/>
                <a:ea typeface="楷体_GB2312" pitchFamily="49" charset="-122"/>
              </a:rPr>
              <a:t>便</a:t>
            </a:r>
            <a:r>
              <a:rPr kumimoji="1" lang="zh-CN" altLang="en-US" sz="3600" b="1" dirty="0">
                <a:solidFill>
                  <a:schemeClr val="accent2"/>
                </a:solidFill>
                <a:latin typeface="楷体_GB2312" pitchFamily="49" charset="-122"/>
                <a:ea typeface="楷体_GB2312" pitchFamily="49" charset="-122"/>
              </a:rPr>
              <a:t>要还</a:t>
            </a:r>
            <a:r>
              <a:rPr kumimoji="1" lang="zh-CN" altLang="en-US" sz="3600" b="1" dirty="0">
                <a:latin typeface="楷体_GB2312" pitchFamily="49" charset="-122"/>
                <a:ea typeface="楷体_GB2312" pitchFamily="49" charset="-122"/>
              </a:rPr>
              <a:t>家（          ）</a:t>
            </a:r>
            <a:endParaRPr kumimoji="1" lang="zh-CN" altLang="en-US" sz="3600" b="1" dirty="0">
              <a:latin typeface="楷体_GB2312" pitchFamily="49" charset="-122"/>
              <a:ea typeface="楷体_GB2312" pitchFamily="49" charset="-122"/>
            </a:endParaRPr>
          </a:p>
          <a:p>
            <a:r>
              <a:rPr kumimoji="1" lang="en-US" altLang="zh-CN" sz="3600" b="1" dirty="0">
                <a:latin typeface="楷体_GB2312" pitchFamily="49" charset="-122"/>
                <a:ea typeface="楷体_GB2312" pitchFamily="49" charset="-122"/>
              </a:rPr>
              <a:t>9.</a:t>
            </a:r>
            <a:r>
              <a:rPr kumimoji="1" lang="zh-CN" altLang="en-US" sz="3600" b="1" dirty="0">
                <a:solidFill>
                  <a:schemeClr val="accent2"/>
                </a:solidFill>
                <a:latin typeface="楷体_GB2312" pitchFamily="49" charset="-122"/>
                <a:ea typeface="楷体_GB2312" pitchFamily="49" charset="-122"/>
              </a:rPr>
              <a:t>遂</a:t>
            </a:r>
            <a:r>
              <a:rPr kumimoji="1" lang="zh-CN" altLang="en-US" sz="3600" b="1" dirty="0">
                <a:latin typeface="楷体_GB2312" pitchFamily="49" charset="-122"/>
                <a:ea typeface="楷体_GB2312" pitchFamily="49" charset="-122"/>
              </a:rPr>
              <a:t>与外人</a:t>
            </a:r>
            <a:r>
              <a:rPr kumimoji="1" lang="zh-CN" altLang="en-US" sz="3600" b="1" dirty="0">
                <a:solidFill>
                  <a:schemeClr val="accent2"/>
                </a:solidFill>
                <a:latin typeface="楷体_GB2312" pitchFamily="49" charset="-122"/>
                <a:ea typeface="楷体_GB2312" pitchFamily="49" charset="-122"/>
              </a:rPr>
              <a:t>间</a:t>
            </a:r>
            <a:r>
              <a:rPr kumimoji="1" lang="zh-CN" altLang="en-US" sz="3600" b="1" dirty="0">
                <a:latin typeface="楷体_GB2312" pitchFamily="49" charset="-122"/>
                <a:ea typeface="楷体_GB2312" pitchFamily="49" charset="-122"/>
              </a:rPr>
              <a:t>隔（           ）  </a:t>
            </a:r>
            <a:endParaRPr kumimoji="1" lang="zh-CN" altLang="en-US" sz="3600" b="1" dirty="0">
              <a:latin typeface="楷体_GB2312" pitchFamily="49" charset="-122"/>
              <a:ea typeface="楷体_GB2312" pitchFamily="49" charset="-122"/>
            </a:endParaRPr>
          </a:p>
          <a:p>
            <a:r>
              <a:rPr kumimoji="1" lang="en-US" altLang="zh-CN" sz="3600" b="1" dirty="0">
                <a:latin typeface="楷体_GB2312" pitchFamily="49" charset="-122"/>
                <a:ea typeface="楷体_GB2312" pitchFamily="49" charset="-122"/>
              </a:rPr>
              <a:t>10.</a:t>
            </a:r>
            <a:r>
              <a:rPr kumimoji="1" lang="zh-CN" altLang="en-US" sz="3600" b="1" dirty="0">
                <a:latin typeface="楷体_GB2312" pitchFamily="49" charset="-122"/>
                <a:ea typeface="楷体_GB2312" pitchFamily="49" charset="-122"/>
              </a:rPr>
              <a:t>此中人</a:t>
            </a:r>
            <a:r>
              <a:rPr kumimoji="1" lang="zh-CN" altLang="en-US" sz="3600" b="1" dirty="0">
                <a:solidFill>
                  <a:schemeClr val="accent2"/>
                </a:solidFill>
                <a:latin typeface="楷体_GB2312" pitchFamily="49" charset="-122"/>
                <a:ea typeface="楷体_GB2312" pitchFamily="49" charset="-122"/>
              </a:rPr>
              <a:t>语</a:t>
            </a:r>
            <a:r>
              <a:rPr kumimoji="1" lang="zh-CN" altLang="en-US" sz="3600" b="1" dirty="0">
                <a:latin typeface="楷体_GB2312" pitchFamily="49" charset="-122"/>
                <a:ea typeface="楷体_GB2312" pitchFamily="49" charset="-122"/>
              </a:rPr>
              <a:t>云（    ）</a:t>
            </a:r>
            <a:endParaRPr kumimoji="1" lang="zh-CN" altLang="en-US" sz="3600" b="1" dirty="0">
              <a:latin typeface="楷体_GB2312" pitchFamily="49" charset="-122"/>
              <a:ea typeface="楷体_GB2312" pitchFamily="49" charset="-122"/>
            </a:endParaRPr>
          </a:p>
          <a:p>
            <a:r>
              <a:rPr kumimoji="1" lang="en-US" altLang="zh-CN" sz="3600" b="1" dirty="0">
                <a:latin typeface="楷体_GB2312" pitchFamily="49" charset="-122"/>
                <a:ea typeface="楷体_GB2312" pitchFamily="49" charset="-122"/>
              </a:rPr>
              <a:t>11.</a:t>
            </a:r>
            <a:r>
              <a:rPr kumimoji="1" lang="zh-CN" altLang="en-US" sz="3600" b="1" dirty="0">
                <a:latin typeface="楷体_GB2312" pitchFamily="49" charset="-122"/>
                <a:ea typeface="楷体_GB2312" pitchFamily="49" charset="-122"/>
              </a:rPr>
              <a:t>不足</a:t>
            </a:r>
            <a:r>
              <a:rPr kumimoji="1" lang="zh-CN" altLang="en-US" sz="3600" b="1" dirty="0">
                <a:solidFill>
                  <a:schemeClr val="accent2"/>
                </a:solidFill>
                <a:latin typeface="楷体_GB2312" pitchFamily="49" charset="-122"/>
                <a:ea typeface="楷体_GB2312" pitchFamily="49" charset="-122"/>
              </a:rPr>
              <a:t>为</a:t>
            </a:r>
            <a:r>
              <a:rPr kumimoji="1" lang="zh-CN" altLang="en-US" sz="3600" b="1" dirty="0">
                <a:latin typeface="楷体_GB2312" pitchFamily="49" charset="-122"/>
                <a:ea typeface="楷体_GB2312" pitchFamily="49" charset="-122"/>
              </a:rPr>
              <a:t>外人道（    ）</a:t>
            </a:r>
            <a:endParaRPr kumimoji="1" lang="zh-CN" altLang="en-US" sz="3600" b="1" dirty="0">
              <a:latin typeface="楷体_GB2312" pitchFamily="49" charset="-122"/>
              <a:ea typeface="楷体_GB2312" pitchFamily="49" charset="-122"/>
            </a:endParaRPr>
          </a:p>
          <a:p>
            <a:r>
              <a:rPr kumimoji="1" lang="en-US" altLang="zh-CN" sz="3600" b="1" dirty="0">
                <a:latin typeface="楷体_GB2312" pitchFamily="49" charset="-122"/>
                <a:ea typeface="楷体_GB2312" pitchFamily="49" charset="-122"/>
              </a:rPr>
              <a:t>12.</a:t>
            </a:r>
            <a:r>
              <a:rPr kumimoji="1" lang="zh-CN" altLang="en-US" sz="3600" b="1" dirty="0">
                <a:latin typeface="楷体_GB2312" pitchFamily="49" charset="-122"/>
                <a:ea typeface="楷体_GB2312" pitchFamily="49" charset="-122"/>
              </a:rPr>
              <a:t>及</a:t>
            </a:r>
            <a:r>
              <a:rPr kumimoji="1" lang="zh-CN" altLang="en-US" sz="3600" b="1" dirty="0">
                <a:solidFill>
                  <a:schemeClr val="accent2"/>
                </a:solidFill>
                <a:latin typeface="楷体_GB2312" pitchFamily="49" charset="-122"/>
                <a:ea typeface="楷体_GB2312" pitchFamily="49" charset="-122"/>
              </a:rPr>
              <a:t>郡</a:t>
            </a:r>
            <a:r>
              <a:rPr kumimoji="1" lang="zh-CN" altLang="en-US" sz="3600" b="1" dirty="0">
                <a:latin typeface="楷体_GB2312" pitchFamily="49" charset="-122"/>
                <a:ea typeface="楷体_GB2312" pitchFamily="49" charset="-122"/>
              </a:rPr>
              <a:t>下</a:t>
            </a:r>
            <a:r>
              <a:rPr kumimoji="1" lang="en-US" altLang="zh-CN" sz="3600" b="1" dirty="0">
                <a:latin typeface="楷体_GB2312" pitchFamily="49" charset="-122"/>
                <a:ea typeface="楷体_GB2312" pitchFamily="49" charset="-122"/>
              </a:rPr>
              <a:t>,</a:t>
            </a:r>
            <a:r>
              <a:rPr kumimoji="1" lang="zh-CN" altLang="en-US" sz="3600" b="1" dirty="0">
                <a:solidFill>
                  <a:schemeClr val="accent2"/>
                </a:solidFill>
                <a:latin typeface="楷体_GB2312" pitchFamily="49" charset="-122"/>
                <a:ea typeface="楷体_GB2312" pitchFamily="49" charset="-122"/>
              </a:rPr>
              <a:t>诣</a:t>
            </a:r>
            <a:r>
              <a:rPr kumimoji="1" lang="zh-CN" altLang="en-US" sz="3600" b="1" dirty="0">
                <a:latin typeface="楷体_GB2312" pitchFamily="49" charset="-122"/>
                <a:ea typeface="楷体_GB2312" pitchFamily="49" charset="-122"/>
              </a:rPr>
              <a:t>太守（           ）</a:t>
            </a:r>
            <a:endParaRPr kumimoji="1" lang="zh-CN" altLang="en-US" sz="3600" b="1" dirty="0">
              <a:latin typeface="楷体_GB2312" pitchFamily="49" charset="-122"/>
              <a:ea typeface="楷体_GB2312" pitchFamily="49" charset="-122"/>
            </a:endParaRPr>
          </a:p>
          <a:p>
            <a:r>
              <a:rPr kumimoji="1" lang="en-US" altLang="zh-CN" sz="3600" b="1" dirty="0">
                <a:latin typeface="楷体_GB2312" pitchFamily="49" charset="-122"/>
                <a:ea typeface="楷体_GB2312" pitchFamily="49" charset="-122"/>
              </a:rPr>
              <a:t>13.</a:t>
            </a:r>
            <a:r>
              <a:rPr kumimoji="1" lang="zh-CN" altLang="en-US" sz="3600" b="1" dirty="0">
                <a:latin typeface="楷体_GB2312" pitchFamily="49" charset="-122"/>
                <a:ea typeface="楷体_GB2312" pitchFamily="49" charset="-122"/>
              </a:rPr>
              <a:t>刘子</a:t>
            </a:r>
            <a:r>
              <a:rPr kumimoji="1" lang="zh-CN" altLang="en-US" sz="3600" b="1" dirty="0">
                <a:solidFill>
                  <a:schemeClr val="accent2"/>
                </a:solidFill>
                <a:latin typeface="楷体_GB2312" pitchFamily="49" charset="-122"/>
                <a:ea typeface="楷体_GB2312" pitchFamily="49" charset="-122"/>
              </a:rPr>
              <a:t>骥</a:t>
            </a:r>
            <a:r>
              <a:rPr kumimoji="1" lang="zh-CN" altLang="en-US" sz="3600" b="1" dirty="0">
                <a:latin typeface="楷体_GB2312" pitchFamily="49" charset="-122"/>
                <a:ea typeface="楷体_GB2312" pitchFamily="49" charset="-122"/>
              </a:rPr>
              <a:t>（  ）</a:t>
            </a:r>
            <a:r>
              <a:rPr kumimoji="1" lang="zh-CN" altLang="en-US" sz="3600" b="1" dirty="0">
                <a:latin typeface="宋体" panose="02010600030101010101" pitchFamily="2" charset="-122"/>
              </a:rPr>
              <a:t>　</a:t>
            </a:r>
            <a:endParaRPr kumimoji="1" lang="zh-CN" altLang="en-US" sz="3600" b="1" dirty="0">
              <a:latin typeface="宋体" panose="02010600030101010101" pitchFamily="2" charset="-122"/>
            </a:endParaRPr>
          </a:p>
        </p:txBody>
      </p:sp>
      <p:sp>
        <p:nvSpPr>
          <p:cNvPr id="182275" name="Text Box 3"/>
          <p:cNvSpPr txBox="1">
            <a:spLocks noChangeArrowheads="1"/>
          </p:cNvSpPr>
          <p:nvPr/>
        </p:nvSpPr>
        <p:spPr bwMode="auto">
          <a:xfrm>
            <a:off x="2971800" y="1341437"/>
            <a:ext cx="7493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dirty="0" err="1">
                <a:solidFill>
                  <a:srgbClr val="FF0000"/>
                </a:solidFill>
                <a:latin typeface="宋体" panose="02010600030101010101" pitchFamily="2" charset="-122"/>
              </a:rPr>
              <a:t>j</a:t>
            </a:r>
            <a:r>
              <a:rPr kumimoji="1" lang="en-US" altLang="zh-CN" sz="3200" b="1" dirty="0" err="1">
                <a:solidFill>
                  <a:srgbClr val="FF0000"/>
                </a:solidFill>
                <a:latin typeface="Times New Roman" panose="02020603050405020304"/>
              </a:rPr>
              <a:t>ì</a:t>
            </a:r>
            <a:r>
              <a:rPr kumimoji="1" lang="en-US" altLang="zh-CN" sz="3200" b="1" dirty="0" err="1">
                <a:solidFill>
                  <a:srgbClr val="FF0000"/>
                </a:solidFill>
                <a:latin typeface="宋体" panose="02010600030101010101" pitchFamily="2" charset="-122"/>
              </a:rPr>
              <a:t>n</a:t>
            </a:r>
            <a:endParaRPr kumimoji="1" lang="en-US" altLang="zh-CN" sz="3200" b="1" dirty="0">
              <a:solidFill>
                <a:srgbClr val="FF0000"/>
              </a:solidFill>
              <a:latin typeface="宋体" panose="02010600030101010101" pitchFamily="2" charset="-122"/>
            </a:endParaRPr>
          </a:p>
        </p:txBody>
      </p:sp>
      <p:sp>
        <p:nvSpPr>
          <p:cNvPr id="182276" name="Text Box 4"/>
          <p:cNvSpPr txBox="1">
            <a:spLocks noChangeArrowheads="1"/>
          </p:cNvSpPr>
          <p:nvPr/>
        </p:nvSpPr>
        <p:spPr bwMode="auto">
          <a:xfrm>
            <a:off x="7524328" y="1313985"/>
            <a:ext cx="125571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dirty="0" err="1">
                <a:solidFill>
                  <a:srgbClr val="FF0000"/>
                </a:solidFill>
                <a:latin typeface="宋体" panose="02010600030101010101" pitchFamily="2" charset="-122"/>
              </a:rPr>
              <a:t>yu</a:t>
            </a:r>
            <a:r>
              <a:rPr kumimoji="1" lang="en-US" altLang="zh-CN" sz="3200" b="1" dirty="0" err="1">
                <a:solidFill>
                  <a:srgbClr val="FF0000"/>
                </a:solidFill>
                <a:latin typeface="Times New Roman" panose="02020603050405020304"/>
              </a:rPr>
              <a:t>á</a:t>
            </a:r>
            <a:r>
              <a:rPr kumimoji="1" lang="en-US" altLang="zh-CN" sz="3200" b="1" dirty="0" err="1">
                <a:solidFill>
                  <a:srgbClr val="FF0000"/>
                </a:solidFill>
                <a:latin typeface="宋体" panose="02010600030101010101" pitchFamily="2" charset="-122"/>
              </a:rPr>
              <a:t>n</a:t>
            </a:r>
            <a:endParaRPr kumimoji="1" lang="en-US" altLang="zh-CN" sz="3200" b="1" dirty="0">
              <a:solidFill>
                <a:srgbClr val="FF0000"/>
              </a:solidFill>
              <a:latin typeface="宋体" panose="02010600030101010101" pitchFamily="2" charset="-122"/>
            </a:endParaRPr>
          </a:p>
        </p:txBody>
      </p:sp>
      <p:sp>
        <p:nvSpPr>
          <p:cNvPr id="182277" name="Text Box 5"/>
          <p:cNvSpPr txBox="1">
            <a:spLocks noChangeArrowheads="1"/>
          </p:cNvSpPr>
          <p:nvPr/>
        </p:nvSpPr>
        <p:spPr bwMode="auto">
          <a:xfrm>
            <a:off x="2514600" y="1828800"/>
            <a:ext cx="9779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a:solidFill>
                  <a:srgbClr val="FF0000"/>
                </a:solidFill>
                <a:latin typeface="宋体" panose="02010600030101010101" pitchFamily="2" charset="-122"/>
              </a:rPr>
              <a:t>shě</a:t>
            </a:r>
            <a:endParaRPr kumimoji="1" lang="en-US" altLang="zh-CN" sz="3200" b="1">
              <a:solidFill>
                <a:srgbClr val="FF0000"/>
              </a:solidFill>
              <a:latin typeface="宋体" panose="02010600030101010101" pitchFamily="2" charset="-122"/>
            </a:endParaRPr>
          </a:p>
        </p:txBody>
      </p:sp>
      <p:sp>
        <p:nvSpPr>
          <p:cNvPr id="182278" name="Text Box 6"/>
          <p:cNvSpPr txBox="1">
            <a:spLocks noChangeArrowheads="1"/>
          </p:cNvSpPr>
          <p:nvPr/>
        </p:nvSpPr>
        <p:spPr bwMode="auto">
          <a:xfrm>
            <a:off x="8021515" y="1828801"/>
            <a:ext cx="95091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dirty="0" err="1">
                <a:solidFill>
                  <a:srgbClr val="FF0000"/>
                </a:solidFill>
                <a:latin typeface="宋体" panose="02010600030101010101" pitchFamily="2" charset="-122"/>
              </a:rPr>
              <a:t>huò</a:t>
            </a:r>
            <a:endParaRPr kumimoji="1" lang="en-US" altLang="zh-CN" sz="3200" b="1" dirty="0">
              <a:solidFill>
                <a:srgbClr val="FF0000"/>
              </a:solidFill>
              <a:latin typeface="宋体" panose="02010600030101010101" pitchFamily="2" charset="-122"/>
            </a:endParaRPr>
          </a:p>
        </p:txBody>
      </p:sp>
      <p:sp>
        <p:nvSpPr>
          <p:cNvPr id="182279" name="Text Box 7"/>
          <p:cNvSpPr txBox="1">
            <a:spLocks noChangeArrowheads="1"/>
          </p:cNvSpPr>
          <p:nvPr/>
        </p:nvSpPr>
        <p:spPr bwMode="auto">
          <a:xfrm>
            <a:off x="3067050" y="2384426"/>
            <a:ext cx="25527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dirty="0" err="1">
                <a:solidFill>
                  <a:srgbClr val="FF0000"/>
                </a:solidFill>
                <a:latin typeface="宋体" panose="02010600030101010101" pitchFamily="2" charset="-122"/>
              </a:rPr>
              <a:t>sh</a:t>
            </a:r>
            <a:r>
              <a:rPr kumimoji="1" lang="en-US" altLang="zh-CN" sz="3200" b="1" dirty="0" err="1">
                <a:solidFill>
                  <a:srgbClr val="FF0000"/>
                </a:solidFill>
                <a:latin typeface="Times New Roman" panose="02020603050405020304"/>
              </a:rPr>
              <a:t>è</a:t>
            </a:r>
            <a:r>
              <a:rPr kumimoji="1" lang="en-US" altLang="zh-CN" sz="3200" b="1" dirty="0">
                <a:solidFill>
                  <a:srgbClr val="FF0000"/>
                </a:solidFill>
                <a:latin typeface="宋体" panose="02010600030101010101" pitchFamily="2" charset="-122"/>
              </a:rPr>
              <a:t>  </a:t>
            </a:r>
            <a:r>
              <a:rPr kumimoji="1" lang="en-US" altLang="zh-CN" sz="3200" b="1" dirty="0" err="1">
                <a:solidFill>
                  <a:srgbClr val="FF0000"/>
                </a:solidFill>
                <a:latin typeface="宋体" panose="02010600030101010101" pitchFamily="2" charset="-122"/>
              </a:rPr>
              <a:t>yǎn</a:t>
            </a:r>
            <a:endParaRPr kumimoji="1" lang="en-US" altLang="zh-CN" sz="3200" b="1" dirty="0">
              <a:solidFill>
                <a:srgbClr val="FF0000"/>
              </a:solidFill>
              <a:latin typeface="宋体" panose="02010600030101010101" pitchFamily="2" charset="-122"/>
            </a:endParaRPr>
          </a:p>
        </p:txBody>
      </p:sp>
      <p:sp>
        <p:nvSpPr>
          <p:cNvPr id="182280" name="Text Box 8"/>
          <p:cNvSpPr txBox="1">
            <a:spLocks noChangeArrowheads="1"/>
          </p:cNvSpPr>
          <p:nvPr/>
        </p:nvSpPr>
        <p:spPr bwMode="auto">
          <a:xfrm>
            <a:off x="2059721" y="2902744"/>
            <a:ext cx="2667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dirty="0" err="1">
                <a:solidFill>
                  <a:srgbClr val="FF0000"/>
                </a:solidFill>
                <a:latin typeface="宋体" panose="02010600030101010101" pitchFamily="2" charset="-122"/>
              </a:rPr>
              <a:t>qiān</a:t>
            </a:r>
            <a:r>
              <a:rPr kumimoji="1" lang="en-US" altLang="zh-CN" sz="3200" b="1" dirty="0">
                <a:solidFill>
                  <a:srgbClr val="FF0000"/>
                </a:solidFill>
                <a:latin typeface="宋体" panose="02010600030101010101" pitchFamily="2" charset="-122"/>
              </a:rPr>
              <a:t> </a:t>
            </a:r>
            <a:r>
              <a:rPr kumimoji="1" lang="en-US" altLang="zh-CN" sz="3200" b="1" dirty="0" err="1">
                <a:solidFill>
                  <a:srgbClr val="FF0000"/>
                </a:solidFill>
                <a:latin typeface="宋体" panose="02010600030101010101" pitchFamily="2" charset="-122"/>
              </a:rPr>
              <a:t>mò</a:t>
            </a:r>
            <a:endParaRPr kumimoji="1" lang="en-US" altLang="zh-CN" sz="3200" b="1" dirty="0">
              <a:solidFill>
                <a:srgbClr val="FF0000"/>
              </a:solidFill>
              <a:latin typeface="宋体" panose="02010600030101010101" pitchFamily="2" charset="-122"/>
            </a:endParaRPr>
          </a:p>
        </p:txBody>
      </p:sp>
      <p:sp>
        <p:nvSpPr>
          <p:cNvPr id="182281" name="Text Box 9"/>
          <p:cNvSpPr txBox="1">
            <a:spLocks noChangeArrowheads="1"/>
          </p:cNvSpPr>
          <p:nvPr/>
        </p:nvSpPr>
        <p:spPr bwMode="auto">
          <a:xfrm>
            <a:off x="7658100" y="2971800"/>
            <a:ext cx="124618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dirty="0" err="1">
                <a:solidFill>
                  <a:srgbClr val="FF0000"/>
                </a:solidFill>
                <a:latin typeface="宋体" panose="02010600030101010101" pitchFamily="2" charset="-122"/>
              </a:rPr>
              <a:t>ti</a:t>
            </a:r>
            <a:r>
              <a:rPr kumimoji="1" lang="en-US" altLang="zh-CN" sz="3200" b="1" dirty="0" err="1">
                <a:solidFill>
                  <a:srgbClr val="FF0000"/>
                </a:solidFill>
                <a:latin typeface="Times New Roman" panose="02020603050405020304"/>
              </a:rPr>
              <a:t>á</a:t>
            </a:r>
            <a:r>
              <a:rPr kumimoji="1" lang="en-US" altLang="zh-CN" sz="3200" b="1" dirty="0" err="1">
                <a:solidFill>
                  <a:srgbClr val="FF0000"/>
                </a:solidFill>
                <a:latin typeface="宋体" panose="02010600030101010101" pitchFamily="2" charset="-122"/>
              </a:rPr>
              <a:t>o</a:t>
            </a:r>
            <a:endParaRPr kumimoji="1" lang="en-US" altLang="zh-CN" sz="3200" b="1" dirty="0">
              <a:solidFill>
                <a:srgbClr val="FF0000"/>
              </a:solidFill>
              <a:latin typeface="宋体" panose="02010600030101010101" pitchFamily="2" charset="-122"/>
            </a:endParaRPr>
          </a:p>
        </p:txBody>
      </p:sp>
      <p:sp>
        <p:nvSpPr>
          <p:cNvPr id="182282" name="Text Box 10"/>
          <p:cNvSpPr txBox="1">
            <a:spLocks noChangeArrowheads="1"/>
          </p:cNvSpPr>
          <p:nvPr/>
        </p:nvSpPr>
        <p:spPr bwMode="auto">
          <a:xfrm>
            <a:off x="2819400" y="3459163"/>
            <a:ext cx="203993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a:solidFill>
                  <a:srgbClr val="FF0000"/>
                </a:solidFill>
                <a:latin typeface="宋体" panose="02010600030101010101" pitchFamily="2" charset="-122"/>
              </a:rPr>
              <a:t>yāo hu</a:t>
            </a:r>
            <a:r>
              <a:rPr kumimoji="1" lang="en-US" altLang="zh-CN" sz="3200" b="1">
                <a:solidFill>
                  <a:srgbClr val="FF0000"/>
                </a:solidFill>
                <a:latin typeface="Times New Roman" panose="02020603050405020304"/>
              </a:rPr>
              <a:t>á</a:t>
            </a:r>
            <a:r>
              <a:rPr kumimoji="1" lang="en-US" altLang="zh-CN" sz="3200" b="1">
                <a:solidFill>
                  <a:srgbClr val="FF0000"/>
                </a:solidFill>
                <a:latin typeface="宋体" panose="02010600030101010101" pitchFamily="2" charset="-122"/>
              </a:rPr>
              <a:t>n</a:t>
            </a:r>
            <a:endParaRPr kumimoji="1" lang="en-US" altLang="zh-CN" sz="3200" b="1">
              <a:solidFill>
                <a:srgbClr val="FF0000"/>
              </a:solidFill>
              <a:latin typeface="宋体" panose="02010600030101010101" pitchFamily="2" charset="-122"/>
            </a:endParaRPr>
          </a:p>
        </p:txBody>
      </p:sp>
      <p:sp>
        <p:nvSpPr>
          <p:cNvPr id="182283" name="Text Box 11"/>
          <p:cNvSpPr txBox="1">
            <a:spLocks noChangeArrowheads="1"/>
          </p:cNvSpPr>
          <p:nvPr/>
        </p:nvSpPr>
        <p:spPr bwMode="auto">
          <a:xfrm>
            <a:off x="3888580" y="4060826"/>
            <a:ext cx="23542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dirty="0" err="1">
                <a:solidFill>
                  <a:srgbClr val="FF0000"/>
                </a:solidFill>
                <a:latin typeface="宋体" panose="02010600030101010101" pitchFamily="2" charset="-122"/>
              </a:rPr>
              <a:t>su</a:t>
            </a:r>
            <a:r>
              <a:rPr kumimoji="1" lang="en-US" altLang="zh-CN" sz="3200" b="1" dirty="0" err="1">
                <a:solidFill>
                  <a:srgbClr val="FF0000"/>
                </a:solidFill>
                <a:latin typeface="Times New Roman" panose="02020603050405020304"/>
              </a:rPr>
              <a:t>ì</a:t>
            </a:r>
            <a:r>
              <a:rPr kumimoji="1" lang="en-US" altLang="zh-CN" sz="3200" b="1" dirty="0">
                <a:solidFill>
                  <a:srgbClr val="FF0000"/>
                </a:solidFill>
                <a:latin typeface="宋体" panose="02010600030101010101" pitchFamily="2" charset="-122"/>
              </a:rPr>
              <a:t>  </a:t>
            </a:r>
            <a:r>
              <a:rPr kumimoji="1" lang="en-US" altLang="zh-CN" sz="3200" b="1" dirty="0" err="1">
                <a:solidFill>
                  <a:srgbClr val="FF0000"/>
                </a:solidFill>
                <a:latin typeface="宋体" panose="02010600030101010101" pitchFamily="2" charset="-122"/>
              </a:rPr>
              <a:t>ji</a:t>
            </a:r>
            <a:r>
              <a:rPr kumimoji="1" lang="en-US" altLang="zh-CN" sz="3200" b="1" dirty="0" err="1">
                <a:solidFill>
                  <a:srgbClr val="FF0000"/>
                </a:solidFill>
                <a:latin typeface="Times New Roman" panose="02020603050405020304"/>
              </a:rPr>
              <a:t>à</a:t>
            </a:r>
            <a:r>
              <a:rPr kumimoji="1" lang="en-US" altLang="zh-CN" sz="3200" b="1" dirty="0" err="1">
                <a:solidFill>
                  <a:srgbClr val="FF0000"/>
                </a:solidFill>
                <a:latin typeface="宋体" panose="02010600030101010101" pitchFamily="2" charset="-122"/>
              </a:rPr>
              <a:t>n</a:t>
            </a:r>
            <a:endParaRPr kumimoji="1" lang="en-US" altLang="zh-CN" sz="3200" b="1" dirty="0">
              <a:solidFill>
                <a:srgbClr val="FF0000"/>
              </a:solidFill>
              <a:latin typeface="宋体" panose="02010600030101010101" pitchFamily="2" charset="-122"/>
            </a:endParaRPr>
          </a:p>
        </p:txBody>
      </p:sp>
      <p:sp>
        <p:nvSpPr>
          <p:cNvPr id="182284" name="Text Box 12"/>
          <p:cNvSpPr txBox="1">
            <a:spLocks noChangeArrowheads="1"/>
          </p:cNvSpPr>
          <p:nvPr/>
        </p:nvSpPr>
        <p:spPr bwMode="auto">
          <a:xfrm>
            <a:off x="4191000" y="5135563"/>
            <a:ext cx="17494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a:solidFill>
                  <a:srgbClr val="FF0000"/>
                </a:solidFill>
                <a:latin typeface="宋体" panose="02010600030101010101" pitchFamily="2" charset="-122"/>
              </a:rPr>
              <a:t>w</a:t>
            </a:r>
            <a:r>
              <a:rPr kumimoji="1" lang="en-US" altLang="zh-CN" sz="3200" b="1">
                <a:solidFill>
                  <a:srgbClr val="FF0000"/>
                </a:solidFill>
                <a:latin typeface="Times New Roman" panose="02020603050405020304"/>
              </a:rPr>
              <a:t>è</a:t>
            </a:r>
            <a:r>
              <a:rPr kumimoji="1" lang="en-US" altLang="zh-CN" sz="3200" b="1">
                <a:solidFill>
                  <a:srgbClr val="FF0000"/>
                </a:solidFill>
                <a:latin typeface="宋体" panose="02010600030101010101" pitchFamily="2" charset="-122"/>
              </a:rPr>
              <a:t>i</a:t>
            </a:r>
            <a:endParaRPr kumimoji="1" lang="en-US" altLang="zh-CN" sz="3200" b="1">
              <a:solidFill>
                <a:srgbClr val="FF0000"/>
              </a:solidFill>
              <a:latin typeface="宋体" panose="02010600030101010101" pitchFamily="2" charset="-122"/>
            </a:endParaRPr>
          </a:p>
        </p:txBody>
      </p:sp>
      <p:sp>
        <p:nvSpPr>
          <p:cNvPr id="182285" name="Text Box 13"/>
          <p:cNvSpPr txBox="1">
            <a:spLocks noChangeArrowheads="1"/>
          </p:cNvSpPr>
          <p:nvPr/>
        </p:nvSpPr>
        <p:spPr bwMode="auto">
          <a:xfrm>
            <a:off x="4343400" y="5668963"/>
            <a:ext cx="21002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a:solidFill>
                  <a:srgbClr val="FF0000"/>
                </a:solidFill>
                <a:latin typeface="宋体" panose="02010600030101010101" pitchFamily="2" charset="-122"/>
              </a:rPr>
              <a:t>j</a:t>
            </a:r>
            <a:r>
              <a:rPr kumimoji="1" lang="en-US" altLang="zh-CN" sz="3200" b="1">
                <a:solidFill>
                  <a:srgbClr val="FF0000"/>
                </a:solidFill>
                <a:latin typeface="Times New Roman" panose="02020603050405020304"/>
              </a:rPr>
              <a:t>ù</a:t>
            </a:r>
            <a:r>
              <a:rPr kumimoji="1" lang="en-US" altLang="zh-CN" sz="3200" b="1">
                <a:solidFill>
                  <a:srgbClr val="FF0000"/>
                </a:solidFill>
                <a:latin typeface="宋体" panose="02010600030101010101" pitchFamily="2" charset="-122"/>
              </a:rPr>
              <a:t>n  y</a:t>
            </a:r>
            <a:r>
              <a:rPr kumimoji="1" lang="en-US" altLang="zh-CN" sz="3200" b="1">
                <a:solidFill>
                  <a:srgbClr val="FF0000"/>
                </a:solidFill>
                <a:latin typeface="Times New Roman" panose="02020603050405020304"/>
              </a:rPr>
              <a:t>ì</a:t>
            </a:r>
            <a:endParaRPr kumimoji="1" lang="en-US" altLang="zh-CN" sz="3200" b="1">
              <a:solidFill>
                <a:srgbClr val="FF0000"/>
              </a:solidFill>
              <a:latin typeface="宋体" panose="02010600030101010101" pitchFamily="2" charset="-122"/>
            </a:endParaRPr>
          </a:p>
        </p:txBody>
      </p:sp>
      <p:sp>
        <p:nvSpPr>
          <p:cNvPr id="182286" name="Text Box 14"/>
          <p:cNvSpPr txBox="1">
            <a:spLocks noChangeArrowheads="1"/>
          </p:cNvSpPr>
          <p:nvPr/>
        </p:nvSpPr>
        <p:spPr bwMode="auto">
          <a:xfrm>
            <a:off x="3810000" y="4602163"/>
            <a:ext cx="762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a:solidFill>
                  <a:srgbClr val="FF0000"/>
                </a:solidFill>
                <a:latin typeface="宋体" panose="02010600030101010101" pitchFamily="2" charset="-122"/>
              </a:rPr>
              <a:t>y</a:t>
            </a:r>
            <a:r>
              <a:rPr kumimoji="1" lang="en-US" altLang="zh-CN" sz="3200" b="1">
                <a:solidFill>
                  <a:srgbClr val="FF0000"/>
                </a:solidFill>
                <a:latin typeface="Times New Roman" panose="02020603050405020304"/>
              </a:rPr>
              <a:t>ù</a:t>
            </a:r>
            <a:endParaRPr kumimoji="1" lang="en-US" altLang="zh-CN" sz="3200" b="1">
              <a:solidFill>
                <a:srgbClr val="FF0000"/>
              </a:solidFill>
              <a:latin typeface="宋体" panose="02010600030101010101" pitchFamily="2" charset="-122"/>
            </a:endParaRPr>
          </a:p>
        </p:txBody>
      </p:sp>
      <p:sp>
        <p:nvSpPr>
          <p:cNvPr id="182287" name="Text Box 15"/>
          <p:cNvSpPr txBox="1">
            <a:spLocks noChangeArrowheads="1"/>
          </p:cNvSpPr>
          <p:nvPr/>
        </p:nvSpPr>
        <p:spPr bwMode="auto">
          <a:xfrm>
            <a:off x="2667000" y="6278563"/>
            <a:ext cx="6096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a:solidFill>
                  <a:srgbClr val="FF0000"/>
                </a:solidFill>
                <a:latin typeface="宋体" panose="02010600030101010101" pitchFamily="2" charset="-122"/>
              </a:rPr>
              <a:t>j</a:t>
            </a:r>
            <a:r>
              <a:rPr kumimoji="1" lang="en-US" altLang="zh-CN" sz="3200" b="1">
                <a:solidFill>
                  <a:srgbClr val="FF0000"/>
                </a:solidFill>
                <a:latin typeface="Times New Roman" panose="02020603050405020304"/>
              </a:rPr>
              <a:t>ì</a:t>
            </a:r>
            <a:endParaRPr kumimoji="1" lang="en-US" altLang="zh-CN" sz="3200" b="1">
              <a:solidFill>
                <a:srgbClr val="FF0000"/>
              </a:solidFill>
              <a:latin typeface="宋体" panose="02010600030101010101" pitchFamily="2" charset="-122"/>
            </a:endParaRPr>
          </a:p>
        </p:txBody>
      </p:sp>
      <p:sp>
        <p:nvSpPr>
          <p:cNvPr id="182288" name="WordArt 16"/>
          <p:cNvSpPr>
            <a:spLocks noChangeArrowheads="1" noChangeShapeType="1" noTextEdit="1"/>
          </p:cNvSpPr>
          <p:nvPr/>
        </p:nvSpPr>
        <p:spPr bwMode="auto">
          <a:xfrm>
            <a:off x="1333500" y="176987"/>
            <a:ext cx="4953000" cy="1066800"/>
          </a:xfrm>
          <a:prstGeom prst="rect">
            <a:avLst/>
          </a:prstGeom>
        </p:spPr>
        <p:txBody>
          <a:bodyPr wrap="none" fromWordArt="1">
            <a:prstTxWarp prst="textPlain">
              <a:avLst>
                <a:gd name="adj" fmla="val 50000"/>
              </a:avLst>
            </a:prstTxWarp>
          </a:bodyPr>
          <a:lstStyle/>
          <a:p>
            <a:pPr algn="ctr"/>
            <a:r>
              <a:rPr lang="zh-CN" altLang="en-US" sz="3600" b="1" kern="10" dirty="0">
                <a:ln w="19050">
                  <a:solidFill>
                    <a:srgbClr val="99CCFF"/>
                  </a:solidFill>
                  <a:round/>
                </a:ln>
                <a:solidFill>
                  <a:srgbClr val="0066CC"/>
                </a:solidFill>
                <a:effectLst>
                  <a:outerShdw dist="35921" dir="2700000" algn="ctr" rotWithShape="0">
                    <a:srgbClr val="990000"/>
                  </a:outerShdw>
                </a:effectLst>
                <a:latin typeface="华文行楷"/>
                <a:ea typeface="华文行楷"/>
              </a:rPr>
              <a:t>读准字音</a:t>
            </a:r>
            <a:endParaRPr lang="zh-CN" altLang="en-US" sz="3600" b="1" kern="10" dirty="0">
              <a:ln w="19050">
                <a:solidFill>
                  <a:srgbClr val="99CCFF"/>
                </a:solidFill>
                <a:round/>
              </a:ln>
              <a:solidFill>
                <a:srgbClr val="0066CC"/>
              </a:solidFill>
              <a:effectLst>
                <a:outerShdw dist="35921" dir="2700000" algn="ctr" rotWithShape="0">
                  <a:srgbClr val="990000"/>
                </a:outerShdw>
              </a:effectLst>
              <a:latin typeface="华文行楷"/>
              <a:ea typeface="华文行楷"/>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2275"/>
                                        </p:tgtEl>
                                        <p:attrNameLst>
                                          <p:attrName>style.visibility</p:attrName>
                                        </p:attrNameLst>
                                      </p:cBhvr>
                                      <p:to>
                                        <p:strVal val="visible"/>
                                      </p:to>
                                    </p:set>
                                    <p:animEffect transition="in" filter="blinds(horizontal)">
                                      <p:cBhvr>
                                        <p:cTn id="7" dur="500"/>
                                        <p:tgtEl>
                                          <p:spTgt spid="18227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2276"/>
                                        </p:tgtEl>
                                        <p:attrNameLst>
                                          <p:attrName>style.visibility</p:attrName>
                                        </p:attrNameLst>
                                      </p:cBhvr>
                                      <p:to>
                                        <p:strVal val="visible"/>
                                      </p:to>
                                    </p:set>
                                    <p:animEffect transition="in" filter="blinds(horizontal)">
                                      <p:cBhvr>
                                        <p:cTn id="12" dur="500"/>
                                        <p:tgtEl>
                                          <p:spTgt spid="18227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2277"/>
                                        </p:tgtEl>
                                        <p:attrNameLst>
                                          <p:attrName>style.visibility</p:attrName>
                                        </p:attrNameLst>
                                      </p:cBhvr>
                                      <p:to>
                                        <p:strVal val="visible"/>
                                      </p:to>
                                    </p:set>
                                    <p:animEffect transition="in" filter="blinds(horizontal)">
                                      <p:cBhvr>
                                        <p:cTn id="17" dur="500"/>
                                        <p:tgtEl>
                                          <p:spTgt spid="18227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2278"/>
                                        </p:tgtEl>
                                        <p:attrNameLst>
                                          <p:attrName>style.visibility</p:attrName>
                                        </p:attrNameLst>
                                      </p:cBhvr>
                                      <p:to>
                                        <p:strVal val="visible"/>
                                      </p:to>
                                    </p:set>
                                    <p:animEffect transition="in" filter="blinds(horizontal)">
                                      <p:cBhvr>
                                        <p:cTn id="22" dur="500"/>
                                        <p:tgtEl>
                                          <p:spTgt spid="18227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2279"/>
                                        </p:tgtEl>
                                        <p:attrNameLst>
                                          <p:attrName>style.visibility</p:attrName>
                                        </p:attrNameLst>
                                      </p:cBhvr>
                                      <p:to>
                                        <p:strVal val="visible"/>
                                      </p:to>
                                    </p:set>
                                    <p:animEffect transition="in" filter="blinds(horizontal)">
                                      <p:cBhvr>
                                        <p:cTn id="27" dur="500"/>
                                        <p:tgtEl>
                                          <p:spTgt spid="18227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2280"/>
                                        </p:tgtEl>
                                        <p:attrNameLst>
                                          <p:attrName>style.visibility</p:attrName>
                                        </p:attrNameLst>
                                      </p:cBhvr>
                                      <p:to>
                                        <p:strVal val="visible"/>
                                      </p:to>
                                    </p:set>
                                    <p:animEffect transition="in" filter="blinds(horizontal)">
                                      <p:cBhvr>
                                        <p:cTn id="32" dur="500"/>
                                        <p:tgtEl>
                                          <p:spTgt spid="18228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2281"/>
                                        </p:tgtEl>
                                        <p:attrNameLst>
                                          <p:attrName>style.visibility</p:attrName>
                                        </p:attrNameLst>
                                      </p:cBhvr>
                                      <p:to>
                                        <p:strVal val="visible"/>
                                      </p:to>
                                    </p:set>
                                    <p:animEffect transition="in" filter="blinds(horizontal)">
                                      <p:cBhvr>
                                        <p:cTn id="37" dur="500"/>
                                        <p:tgtEl>
                                          <p:spTgt spid="18228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2282"/>
                                        </p:tgtEl>
                                        <p:attrNameLst>
                                          <p:attrName>style.visibility</p:attrName>
                                        </p:attrNameLst>
                                      </p:cBhvr>
                                      <p:to>
                                        <p:strVal val="visible"/>
                                      </p:to>
                                    </p:set>
                                    <p:animEffect transition="in" filter="blinds(horizontal)">
                                      <p:cBhvr>
                                        <p:cTn id="42" dur="500"/>
                                        <p:tgtEl>
                                          <p:spTgt spid="18228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82283"/>
                                        </p:tgtEl>
                                        <p:attrNameLst>
                                          <p:attrName>style.visibility</p:attrName>
                                        </p:attrNameLst>
                                      </p:cBhvr>
                                      <p:to>
                                        <p:strVal val="visible"/>
                                      </p:to>
                                    </p:set>
                                    <p:animEffect transition="in" filter="blinds(horizontal)">
                                      <p:cBhvr>
                                        <p:cTn id="47" dur="500"/>
                                        <p:tgtEl>
                                          <p:spTgt spid="18228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82286"/>
                                        </p:tgtEl>
                                        <p:attrNameLst>
                                          <p:attrName>style.visibility</p:attrName>
                                        </p:attrNameLst>
                                      </p:cBhvr>
                                      <p:to>
                                        <p:strVal val="visible"/>
                                      </p:to>
                                    </p:set>
                                    <p:animEffect transition="in" filter="blinds(horizontal)">
                                      <p:cBhvr>
                                        <p:cTn id="52" dur="500"/>
                                        <p:tgtEl>
                                          <p:spTgt spid="18228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82284"/>
                                        </p:tgtEl>
                                        <p:attrNameLst>
                                          <p:attrName>style.visibility</p:attrName>
                                        </p:attrNameLst>
                                      </p:cBhvr>
                                      <p:to>
                                        <p:strVal val="visible"/>
                                      </p:to>
                                    </p:set>
                                    <p:animEffect transition="in" filter="blinds(horizontal)">
                                      <p:cBhvr>
                                        <p:cTn id="57" dur="500"/>
                                        <p:tgtEl>
                                          <p:spTgt spid="18228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82285"/>
                                        </p:tgtEl>
                                        <p:attrNameLst>
                                          <p:attrName>style.visibility</p:attrName>
                                        </p:attrNameLst>
                                      </p:cBhvr>
                                      <p:to>
                                        <p:strVal val="visible"/>
                                      </p:to>
                                    </p:set>
                                    <p:animEffect transition="in" filter="blinds(horizontal)">
                                      <p:cBhvr>
                                        <p:cTn id="62" dur="500"/>
                                        <p:tgtEl>
                                          <p:spTgt spid="18228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82287"/>
                                        </p:tgtEl>
                                        <p:attrNameLst>
                                          <p:attrName>style.visibility</p:attrName>
                                        </p:attrNameLst>
                                      </p:cBhvr>
                                      <p:to>
                                        <p:strVal val="visible"/>
                                      </p:to>
                                    </p:set>
                                    <p:animEffect transition="in" filter="blinds(horizontal)">
                                      <p:cBhvr>
                                        <p:cTn id="67" dur="500"/>
                                        <p:tgtEl>
                                          <p:spTgt spid="1822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5" grpId="0" autoUpdateAnimBg="0"/>
      <p:bldP spid="182276" grpId="0" autoUpdateAnimBg="0"/>
      <p:bldP spid="182277" grpId="0" autoUpdateAnimBg="0"/>
      <p:bldP spid="182278" grpId="0" autoUpdateAnimBg="0"/>
      <p:bldP spid="182279" grpId="0" autoUpdateAnimBg="0"/>
      <p:bldP spid="182280" grpId="0" autoUpdateAnimBg="0"/>
      <p:bldP spid="182281" grpId="0" autoUpdateAnimBg="0"/>
      <p:bldP spid="182282" grpId="0" autoUpdateAnimBg="0"/>
      <p:bldP spid="182283" grpId="0" autoUpdateAnimBg="0"/>
      <p:bldP spid="182284" grpId="0" autoUpdateAnimBg="0"/>
      <p:bldP spid="182285" grpId="0" autoUpdateAnimBg="0"/>
      <p:bldP spid="182286" grpId="0" autoUpdateAnimBg="0"/>
      <p:bldP spid="182287"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1"/>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251520" y="836712"/>
            <a:ext cx="6948264" cy="1569660"/>
          </a:xfrm>
          <a:prstGeom prst="rect">
            <a:avLst/>
          </a:prstGeom>
          <a:noFill/>
        </p:spPr>
        <p:txBody>
          <a:bodyPr wrap="square" rtlCol="0">
            <a:spAutoFit/>
          </a:bodyPr>
          <a:lstStyle/>
          <a:p>
            <a:r>
              <a:rPr lang="zh-CN" altLang="en-US" sz="9600" dirty="0">
                <a:solidFill>
                  <a:srgbClr val="FF0000"/>
                </a:solidFill>
                <a:latin typeface="华文琥珀" pitchFamily="2" charset="-122"/>
                <a:ea typeface="华文琥珀" pitchFamily="2" charset="-122"/>
              </a:rPr>
              <a:t>朗读课文</a:t>
            </a:r>
            <a:endParaRPr lang="zh-CN" altLang="en-US" sz="9600" dirty="0">
              <a:solidFill>
                <a:srgbClr val="FF0000"/>
              </a:solidFill>
              <a:latin typeface="华文琥珀" pitchFamily="2" charset="-122"/>
              <a:ea typeface="华文琥珀" pitchFamily="2" charset="-122"/>
            </a:endParaRPr>
          </a:p>
        </p:txBody>
      </p:sp>
      <p:sp>
        <p:nvSpPr>
          <p:cNvPr id="5" name="文本框 4"/>
          <p:cNvSpPr txBox="1"/>
          <p:nvPr/>
        </p:nvSpPr>
        <p:spPr>
          <a:xfrm>
            <a:off x="827584" y="2708920"/>
            <a:ext cx="7200800" cy="3539430"/>
          </a:xfrm>
          <a:prstGeom prst="rect">
            <a:avLst/>
          </a:prstGeom>
          <a:noFill/>
        </p:spPr>
        <p:txBody>
          <a:bodyPr wrap="square" rtlCol="0">
            <a:spAutoFit/>
          </a:bodyPr>
          <a:lstStyle/>
          <a:p>
            <a:r>
              <a:rPr lang="zh-CN" altLang="en-US" sz="3200" dirty="0">
                <a:solidFill>
                  <a:schemeClr val="tx2"/>
                </a:solidFill>
              </a:rPr>
              <a:t>要求：</a:t>
            </a:r>
            <a:endParaRPr lang="zh-CN" altLang="en-US" sz="3200" dirty="0">
              <a:solidFill>
                <a:schemeClr val="tx2"/>
              </a:solidFill>
            </a:endParaRPr>
          </a:p>
          <a:p>
            <a:r>
              <a:rPr lang="en-US" altLang="zh-CN" sz="3200" dirty="0">
                <a:solidFill>
                  <a:schemeClr val="tx2"/>
                </a:solidFill>
              </a:rPr>
              <a:t>a</a:t>
            </a:r>
            <a:r>
              <a:rPr lang="zh-CN" altLang="en-US" sz="3200" dirty="0">
                <a:solidFill>
                  <a:schemeClr val="tx2"/>
                </a:solidFill>
              </a:rPr>
              <a:t>、读准字音，停顿分明，不读破句。</a:t>
            </a:r>
            <a:endParaRPr lang="zh-CN" altLang="en-US" sz="3200" dirty="0">
              <a:solidFill>
                <a:schemeClr val="tx2"/>
              </a:solidFill>
            </a:endParaRPr>
          </a:p>
          <a:p>
            <a:r>
              <a:rPr lang="en-US" altLang="zh-CN" sz="3200" dirty="0">
                <a:solidFill>
                  <a:schemeClr val="tx2"/>
                </a:solidFill>
              </a:rPr>
              <a:t>b</a:t>
            </a:r>
            <a:r>
              <a:rPr lang="zh-CN" altLang="en-US" sz="3200" dirty="0">
                <a:solidFill>
                  <a:schemeClr val="tx2"/>
                </a:solidFill>
              </a:rPr>
              <a:t>、带着感情，声音洪亮，读出韵律。</a:t>
            </a:r>
            <a:endParaRPr lang="zh-CN" altLang="en-US" sz="3200" dirty="0">
              <a:solidFill>
                <a:schemeClr val="tx2"/>
              </a:solidFill>
            </a:endParaRPr>
          </a:p>
          <a:p>
            <a:r>
              <a:rPr lang="zh-CN" altLang="en-US" sz="3200" dirty="0">
                <a:solidFill>
                  <a:schemeClr val="tx2"/>
                </a:solidFill>
              </a:rPr>
              <a:t>具体是：</a:t>
            </a:r>
            <a:endParaRPr lang="en-US" altLang="zh-CN" sz="3200" dirty="0">
              <a:solidFill>
                <a:schemeClr val="tx2"/>
              </a:solidFill>
            </a:endParaRPr>
          </a:p>
          <a:p>
            <a:r>
              <a:rPr lang="zh-CN" altLang="en-US" sz="3200" dirty="0">
                <a:solidFill>
                  <a:schemeClr val="tx2"/>
                </a:solidFill>
              </a:rPr>
              <a:t>第一段平缓语气，第二段读出探险及释然惊讶语气，第三段读出热情和惊叹的语气第四、五段读出感慨语气。</a:t>
            </a:r>
            <a:endParaRPr lang="zh-CN" altLang="en-US" sz="3200" dirty="0">
              <a:solidFill>
                <a:schemeClr val="tx2"/>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ircle(in)">
                                      <p:cBhvr>
                                        <p:cTn id="2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1"/>
          <a:tile tx="0" ty="0" sx="100000" sy="100000" flip="none" algn="tl"/>
        </a:blip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0"/>
            <a:ext cx="8229600" cy="639763"/>
          </a:xfrm>
        </p:spPr>
        <p:txBody>
          <a:bodyPr>
            <a:normAutofit fontScale="90000"/>
          </a:bodyPr>
          <a:lstStyle/>
          <a:p>
            <a:r>
              <a:rPr lang="zh-CN" altLang="en-US" sz="4000" b="1"/>
              <a:t>朗读节奏划分</a:t>
            </a:r>
            <a:r>
              <a:rPr lang="zh-CN" altLang="en-US" sz="4000"/>
              <a:t> </a:t>
            </a:r>
            <a:endParaRPr lang="zh-CN" altLang="en-US" sz="4000"/>
          </a:p>
        </p:txBody>
      </p:sp>
      <p:sp>
        <p:nvSpPr>
          <p:cNvPr id="50179" name="Rectangle 3"/>
          <p:cNvSpPr>
            <a:spLocks noGrp="1" noChangeArrowheads="1"/>
          </p:cNvSpPr>
          <p:nvPr>
            <p:ph type="body" idx="1"/>
          </p:nvPr>
        </p:nvSpPr>
        <p:spPr>
          <a:xfrm>
            <a:off x="179512" y="1196752"/>
            <a:ext cx="8964488" cy="5400600"/>
          </a:xfrm>
        </p:spPr>
        <p:txBody>
          <a:bodyPr>
            <a:normAutofit/>
          </a:bodyPr>
          <a:lstStyle/>
          <a:p>
            <a:pPr marL="0" indent="0">
              <a:lnSpc>
                <a:spcPct val="90000"/>
              </a:lnSpc>
              <a:buNone/>
            </a:pPr>
            <a:r>
              <a:rPr lang="en-US" altLang="zh-CN" dirty="0"/>
              <a:t>     </a:t>
            </a:r>
            <a:r>
              <a:rPr lang="zh-CN" altLang="en-US" sz="3600" dirty="0"/>
              <a:t>晋</a:t>
            </a:r>
            <a:r>
              <a:rPr lang="en-US" altLang="zh-CN" sz="3600" dirty="0">
                <a:solidFill>
                  <a:srgbClr val="FF0000"/>
                </a:solidFill>
              </a:rPr>
              <a:t>/</a:t>
            </a:r>
            <a:r>
              <a:rPr lang="zh-CN" altLang="en-US" sz="3600" dirty="0"/>
              <a:t>太原中，武陵人</a:t>
            </a:r>
            <a:r>
              <a:rPr lang="en-US" altLang="zh-CN" sz="3600" dirty="0">
                <a:solidFill>
                  <a:srgbClr val="FF0000"/>
                </a:solidFill>
              </a:rPr>
              <a:t>/</a:t>
            </a:r>
            <a:r>
              <a:rPr lang="zh-CN" altLang="en-US" sz="3600" dirty="0"/>
              <a:t>捕鱼为业，缘</a:t>
            </a:r>
            <a:r>
              <a:rPr lang="en-US" altLang="zh-CN" sz="3600" dirty="0">
                <a:solidFill>
                  <a:srgbClr val="FF0000"/>
                </a:solidFill>
              </a:rPr>
              <a:t>/</a:t>
            </a:r>
            <a:r>
              <a:rPr lang="zh-CN" altLang="en-US" sz="3600" dirty="0"/>
              <a:t>溪行，忘</a:t>
            </a:r>
            <a:r>
              <a:rPr lang="en-US" altLang="zh-CN" sz="3600" dirty="0">
                <a:solidFill>
                  <a:srgbClr val="FF0000"/>
                </a:solidFill>
              </a:rPr>
              <a:t>/</a:t>
            </a:r>
            <a:r>
              <a:rPr lang="zh-CN" altLang="en-US" sz="3600" dirty="0"/>
              <a:t>路之远近。忽逢</a:t>
            </a:r>
            <a:r>
              <a:rPr lang="en-US" altLang="zh-CN" sz="3600" dirty="0">
                <a:solidFill>
                  <a:srgbClr val="FF0000"/>
                </a:solidFill>
              </a:rPr>
              <a:t>/</a:t>
            </a:r>
            <a:r>
              <a:rPr lang="zh-CN" altLang="en-US" sz="3600" dirty="0"/>
              <a:t>桃花林，夹岸</a:t>
            </a:r>
            <a:r>
              <a:rPr lang="en-US" altLang="zh-CN" sz="3600" dirty="0">
                <a:solidFill>
                  <a:srgbClr val="FF0000"/>
                </a:solidFill>
              </a:rPr>
              <a:t>/</a:t>
            </a:r>
            <a:r>
              <a:rPr lang="zh-CN" altLang="en-US" sz="3600" dirty="0"/>
              <a:t>数</a:t>
            </a:r>
            <a:r>
              <a:rPr lang="en-US" altLang="zh-CN" sz="3600" dirty="0">
                <a:solidFill>
                  <a:srgbClr val="FF0000"/>
                </a:solidFill>
              </a:rPr>
              <a:t>/</a:t>
            </a:r>
            <a:r>
              <a:rPr lang="zh-CN" altLang="en-US" sz="3600" dirty="0"/>
              <a:t>百步，中无</a:t>
            </a:r>
            <a:r>
              <a:rPr lang="en-US" altLang="zh-CN" sz="3600" dirty="0">
                <a:solidFill>
                  <a:srgbClr val="FF0000"/>
                </a:solidFill>
              </a:rPr>
              <a:t>/</a:t>
            </a:r>
            <a:r>
              <a:rPr lang="zh-CN" altLang="en-US" sz="3600" dirty="0"/>
              <a:t>杂树，芳草</a:t>
            </a:r>
            <a:r>
              <a:rPr lang="en-US" altLang="zh-CN" sz="3600" dirty="0">
                <a:solidFill>
                  <a:srgbClr val="FF0000"/>
                </a:solidFill>
              </a:rPr>
              <a:t>/</a:t>
            </a:r>
            <a:r>
              <a:rPr lang="zh-CN" altLang="en-US" sz="3600" dirty="0"/>
              <a:t>鲜美，落英</a:t>
            </a:r>
            <a:r>
              <a:rPr lang="en-US" altLang="zh-CN" sz="3600" dirty="0">
                <a:solidFill>
                  <a:srgbClr val="FF0000"/>
                </a:solidFill>
              </a:rPr>
              <a:t>/</a:t>
            </a:r>
            <a:r>
              <a:rPr lang="zh-CN" altLang="en-US" sz="3600" dirty="0"/>
              <a:t>缤纷，渔人</a:t>
            </a:r>
            <a:r>
              <a:rPr lang="en-US" altLang="zh-CN" sz="3600" dirty="0">
                <a:solidFill>
                  <a:srgbClr val="FF0000"/>
                </a:solidFill>
              </a:rPr>
              <a:t>/</a:t>
            </a:r>
            <a:r>
              <a:rPr lang="zh-CN" altLang="en-US" sz="3600" dirty="0"/>
              <a:t>甚</a:t>
            </a:r>
            <a:r>
              <a:rPr lang="en-US" altLang="zh-CN" sz="3600" dirty="0">
                <a:solidFill>
                  <a:srgbClr val="FF0000"/>
                </a:solidFill>
              </a:rPr>
              <a:t>/</a:t>
            </a:r>
            <a:r>
              <a:rPr lang="zh-CN" altLang="en-US" sz="3600" dirty="0"/>
              <a:t>异之；复</a:t>
            </a:r>
            <a:r>
              <a:rPr lang="en-US" altLang="zh-CN" sz="3600" dirty="0">
                <a:solidFill>
                  <a:srgbClr val="FF0000"/>
                </a:solidFill>
              </a:rPr>
              <a:t>/</a:t>
            </a:r>
            <a:r>
              <a:rPr lang="zh-CN" altLang="en-US" sz="3600" dirty="0"/>
              <a:t>前行，欲穷</a:t>
            </a:r>
            <a:r>
              <a:rPr lang="en-US" altLang="zh-CN" sz="3600" dirty="0">
                <a:solidFill>
                  <a:srgbClr val="FF0000"/>
                </a:solidFill>
              </a:rPr>
              <a:t>/</a:t>
            </a:r>
            <a:r>
              <a:rPr lang="zh-CN" altLang="en-US" sz="3600" dirty="0"/>
              <a:t>其林。林尽</a:t>
            </a:r>
            <a:r>
              <a:rPr lang="en-US" altLang="zh-CN" sz="3600" dirty="0">
                <a:solidFill>
                  <a:srgbClr val="FF0000"/>
                </a:solidFill>
              </a:rPr>
              <a:t>/</a:t>
            </a:r>
            <a:r>
              <a:rPr lang="zh-CN" altLang="en-US" sz="3600" dirty="0"/>
              <a:t>水源，便得</a:t>
            </a:r>
            <a:r>
              <a:rPr lang="en-US" altLang="zh-CN" sz="3600" dirty="0">
                <a:solidFill>
                  <a:srgbClr val="FF0000"/>
                </a:solidFill>
              </a:rPr>
              <a:t>/</a:t>
            </a:r>
            <a:r>
              <a:rPr lang="zh-CN" altLang="en-US" sz="3600" dirty="0"/>
              <a:t>一山，山有</a:t>
            </a:r>
            <a:r>
              <a:rPr lang="en-US" altLang="zh-CN" sz="3600" dirty="0">
                <a:solidFill>
                  <a:srgbClr val="FF0000"/>
                </a:solidFill>
              </a:rPr>
              <a:t>/</a:t>
            </a:r>
            <a:r>
              <a:rPr lang="zh-CN" altLang="en-US" sz="3600" dirty="0"/>
              <a:t>小口，仿佛</a:t>
            </a:r>
            <a:r>
              <a:rPr lang="en-US" altLang="zh-CN" sz="3600" dirty="0">
                <a:solidFill>
                  <a:srgbClr val="FF0000"/>
                </a:solidFill>
              </a:rPr>
              <a:t>/</a:t>
            </a:r>
            <a:r>
              <a:rPr lang="zh-CN" altLang="en-US" sz="3600" dirty="0"/>
              <a:t>若有光。便</a:t>
            </a:r>
            <a:r>
              <a:rPr lang="en-US" altLang="zh-CN" sz="3600" dirty="0">
                <a:solidFill>
                  <a:srgbClr val="FF0000"/>
                </a:solidFill>
              </a:rPr>
              <a:t>/</a:t>
            </a:r>
            <a:r>
              <a:rPr lang="zh-CN" altLang="en-US" sz="3600" dirty="0"/>
              <a:t>舍船，从</a:t>
            </a:r>
            <a:r>
              <a:rPr lang="en-US" altLang="zh-CN" sz="3600" dirty="0">
                <a:solidFill>
                  <a:srgbClr val="FF0000"/>
                </a:solidFill>
              </a:rPr>
              <a:t>/</a:t>
            </a:r>
            <a:r>
              <a:rPr lang="zh-CN" altLang="en-US" sz="3600" dirty="0"/>
              <a:t>口入。初</a:t>
            </a:r>
            <a:r>
              <a:rPr lang="en-US" altLang="zh-CN" sz="3600" dirty="0">
                <a:solidFill>
                  <a:srgbClr val="FF0000"/>
                </a:solidFill>
              </a:rPr>
              <a:t>/</a:t>
            </a:r>
            <a:r>
              <a:rPr lang="zh-CN" altLang="en-US" sz="3600" dirty="0"/>
              <a:t>极狭，才</a:t>
            </a:r>
            <a:r>
              <a:rPr lang="en-US" altLang="zh-CN" sz="3600" dirty="0">
                <a:solidFill>
                  <a:srgbClr val="FF0000"/>
                </a:solidFill>
              </a:rPr>
              <a:t>/</a:t>
            </a:r>
            <a:r>
              <a:rPr lang="zh-CN" altLang="en-US" sz="3600" dirty="0"/>
              <a:t>通人。复行</a:t>
            </a:r>
            <a:r>
              <a:rPr lang="en-US" altLang="zh-CN" sz="3600" dirty="0">
                <a:solidFill>
                  <a:srgbClr val="FF0000"/>
                </a:solidFill>
              </a:rPr>
              <a:t>/</a:t>
            </a:r>
            <a:r>
              <a:rPr lang="zh-CN" altLang="en-US" sz="3600" dirty="0"/>
              <a:t>数十步，豁然</a:t>
            </a:r>
            <a:r>
              <a:rPr lang="en-US" altLang="zh-CN" sz="3600" dirty="0">
                <a:solidFill>
                  <a:srgbClr val="FF0000"/>
                </a:solidFill>
              </a:rPr>
              <a:t>/</a:t>
            </a:r>
            <a:r>
              <a:rPr lang="zh-CN" altLang="en-US" sz="3600" dirty="0"/>
              <a:t>开朗。土地</a:t>
            </a:r>
            <a:r>
              <a:rPr lang="en-US" altLang="zh-CN" sz="3600" dirty="0">
                <a:solidFill>
                  <a:srgbClr val="FF0000"/>
                </a:solidFill>
              </a:rPr>
              <a:t>/</a:t>
            </a:r>
            <a:r>
              <a:rPr lang="zh-CN" altLang="en-US" sz="3600" dirty="0"/>
              <a:t>平旷，屋舍</a:t>
            </a:r>
            <a:r>
              <a:rPr lang="en-US" altLang="zh-CN" sz="3600" dirty="0">
                <a:solidFill>
                  <a:srgbClr val="FF0000"/>
                </a:solidFill>
              </a:rPr>
              <a:t>/</a:t>
            </a:r>
            <a:r>
              <a:rPr lang="zh-CN" altLang="en-US" sz="3600" dirty="0"/>
              <a:t>俨然，有</a:t>
            </a:r>
            <a:r>
              <a:rPr lang="en-US" altLang="zh-CN" sz="3600" dirty="0">
                <a:solidFill>
                  <a:srgbClr val="FF0000"/>
                </a:solidFill>
              </a:rPr>
              <a:t>/</a:t>
            </a:r>
            <a:r>
              <a:rPr lang="zh-CN" altLang="en-US" sz="3600" dirty="0"/>
              <a:t>良田美池</a:t>
            </a:r>
            <a:r>
              <a:rPr lang="en-US" altLang="zh-CN" sz="3600" dirty="0">
                <a:solidFill>
                  <a:srgbClr val="FF0000"/>
                </a:solidFill>
              </a:rPr>
              <a:t>/</a:t>
            </a:r>
            <a:r>
              <a:rPr lang="zh-CN" altLang="en-US" sz="3600" dirty="0"/>
              <a:t>桑竹之属。阡陌</a:t>
            </a:r>
            <a:r>
              <a:rPr lang="en-US" altLang="zh-CN" sz="3600" dirty="0">
                <a:solidFill>
                  <a:srgbClr val="FF0000"/>
                </a:solidFill>
              </a:rPr>
              <a:t>/</a:t>
            </a:r>
            <a:r>
              <a:rPr lang="zh-CN" altLang="en-US" sz="3600" dirty="0"/>
              <a:t>交通，鸡犬</a:t>
            </a:r>
            <a:r>
              <a:rPr lang="en-US" altLang="zh-CN" sz="3600" dirty="0">
                <a:solidFill>
                  <a:srgbClr val="FF0000"/>
                </a:solidFill>
              </a:rPr>
              <a:t>/</a:t>
            </a:r>
            <a:r>
              <a:rPr lang="zh-CN" altLang="en-US" sz="3600" dirty="0"/>
              <a:t>相闻。其中</a:t>
            </a:r>
            <a:r>
              <a:rPr lang="en-US" altLang="zh-CN" sz="3600" dirty="0">
                <a:solidFill>
                  <a:srgbClr val="FF0000"/>
                </a:solidFill>
              </a:rPr>
              <a:t>/</a:t>
            </a:r>
            <a:r>
              <a:rPr lang="zh-CN" altLang="en-US" sz="3600" dirty="0"/>
              <a:t>往来种作，男女</a:t>
            </a:r>
            <a:r>
              <a:rPr lang="en-US" altLang="zh-CN" sz="3600" dirty="0">
                <a:solidFill>
                  <a:srgbClr val="FF0000"/>
                </a:solidFill>
              </a:rPr>
              <a:t>/</a:t>
            </a:r>
            <a:r>
              <a:rPr lang="zh-CN" altLang="en-US" sz="3600" dirty="0"/>
              <a:t>衣着，悉如</a:t>
            </a:r>
            <a:r>
              <a:rPr lang="en-US" altLang="zh-CN" sz="3600" dirty="0">
                <a:solidFill>
                  <a:srgbClr val="FF0000"/>
                </a:solidFill>
              </a:rPr>
              <a:t>/</a:t>
            </a:r>
            <a:r>
              <a:rPr lang="zh-CN" altLang="en-US" sz="3600" dirty="0"/>
              <a:t>外人。黄发</a:t>
            </a:r>
            <a:r>
              <a:rPr lang="en-US" altLang="zh-CN" sz="3600" dirty="0">
                <a:solidFill>
                  <a:srgbClr val="FF0000"/>
                </a:solidFill>
              </a:rPr>
              <a:t>/</a:t>
            </a:r>
            <a:r>
              <a:rPr lang="zh-CN" altLang="en-US" sz="3600" dirty="0"/>
              <a:t>垂髫，并</a:t>
            </a:r>
            <a:r>
              <a:rPr lang="en-US" altLang="zh-CN" sz="3600" dirty="0"/>
              <a:t>/</a:t>
            </a:r>
            <a:r>
              <a:rPr lang="zh-CN" altLang="en-US" sz="3600" dirty="0"/>
              <a:t>怡然自乐。 </a:t>
            </a:r>
            <a:endParaRPr lang="zh-CN" altLang="en-US" dirty="0"/>
          </a:p>
        </p:txBody>
      </p:sp>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1"/>
          <a:tile tx="0" ty="0" sx="100000" sy="100000" flip="none" algn="tl"/>
        </a:blipFill>
        <a:effectLst/>
      </p:bgPr>
    </p:bg>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0"/>
            <a:ext cx="8229600" cy="609600"/>
          </a:xfrm>
        </p:spPr>
        <p:txBody>
          <a:bodyPr>
            <a:normAutofit fontScale="90000"/>
          </a:bodyPr>
          <a:lstStyle/>
          <a:p>
            <a:r>
              <a:rPr lang="zh-CN" altLang="en-US" sz="4000" b="1" dirty="0"/>
              <a:t>朗读节奏划分</a:t>
            </a:r>
            <a:r>
              <a:rPr lang="zh-CN" altLang="en-US" sz="4000" dirty="0"/>
              <a:t> </a:t>
            </a:r>
            <a:endParaRPr lang="zh-CN" altLang="en-US" sz="4000" dirty="0"/>
          </a:p>
        </p:txBody>
      </p:sp>
      <p:sp>
        <p:nvSpPr>
          <p:cNvPr id="51203" name="Rectangle 3"/>
          <p:cNvSpPr>
            <a:spLocks noGrp="1" noChangeArrowheads="1"/>
          </p:cNvSpPr>
          <p:nvPr>
            <p:ph type="body" idx="1"/>
          </p:nvPr>
        </p:nvSpPr>
        <p:spPr>
          <a:xfrm>
            <a:off x="107504" y="908720"/>
            <a:ext cx="8712968" cy="6248400"/>
          </a:xfrm>
        </p:spPr>
        <p:txBody>
          <a:bodyPr/>
          <a:lstStyle/>
          <a:p>
            <a:pPr marL="0" indent="0">
              <a:lnSpc>
                <a:spcPct val="90000"/>
              </a:lnSpc>
              <a:buNone/>
            </a:pPr>
            <a:r>
              <a:rPr lang="zh-CN" altLang="en-US" sz="3200" dirty="0"/>
              <a:t>见</a:t>
            </a:r>
            <a:r>
              <a:rPr lang="en-US" altLang="zh-CN" sz="3200" dirty="0">
                <a:solidFill>
                  <a:srgbClr val="FF0000"/>
                </a:solidFill>
              </a:rPr>
              <a:t>/</a:t>
            </a:r>
            <a:r>
              <a:rPr lang="zh-CN" altLang="en-US" sz="3200" dirty="0"/>
              <a:t>渔人，乃</a:t>
            </a:r>
            <a:r>
              <a:rPr lang="en-US" altLang="zh-CN" dirty="0">
                <a:solidFill>
                  <a:srgbClr val="FF0000"/>
                </a:solidFill>
              </a:rPr>
              <a:t>/</a:t>
            </a:r>
            <a:r>
              <a:rPr lang="zh-CN" altLang="en-US" sz="3200" dirty="0"/>
              <a:t>大惊，问</a:t>
            </a:r>
            <a:r>
              <a:rPr lang="en-US" altLang="zh-CN" dirty="0">
                <a:solidFill>
                  <a:srgbClr val="FF0000"/>
                </a:solidFill>
              </a:rPr>
              <a:t>/</a:t>
            </a:r>
            <a:r>
              <a:rPr lang="zh-CN" altLang="en-US" sz="3200" dirty="0"/>
              <a:t>所从来，具</a:t>
            </a:r>
            <a:r>
              <a:rPr lang="en-US" altLang="zh-CN" dirty="0">
                <a:solidFill>
                  <a:srgbClr val="FF0000"/>
                </a:solidFill>
              </a:rPr>
              <a:t>/</a:t>
            </a:r>
            <a:r>
              <a:rPr lang="zh-CN" altLang="en-US" sz="3200" dirty="0"/>
              <a:t>答之，便要</a:t>
            </a:r>
            <a:r>
              <a:rPr lang="en-US" altLang="zh-CN" dirty="0">
                <a:solidFill>
                  <a:srgbClr val="FF0000"/>
                </a:solidFill>
              </a:rPr>
              <a:t>/</a:t>
            </a:r>
            <a:r>
              <a:rPr lang="zh-CN" altLang="en-US" sz="3200" dirty="0"/>
              <a:t>还家，设酒</a:t>
            </a:r>
            <a:r>
              <a:rPr lang="en-US" altLang="zh-CN" dirty="0">
                <a:solidFill>
                  <a:srgbClr val="FF0000"/>
                </a:solidFill>
              </a:rPr>
              <a:t>/</a:t>
            </a:r>
            <a:r>
              <a:rPr lang="zh-CN" altLang="en-US" sz="3200" dirty="0"/>
              <a:t>杀鸡</a:t>
            </a:r>
            <a:r>
              <a:rPr lang="en-US" altLang="zh-CN" dirty="0">
                <a:solidFill>
                  <a:srgbClr val="FF0000"/>
                </a:solidFill>
              </a:rPr>
              <a:t>/</a:t>
            </a:r>
            <a:r>
              <a:rPr lang="zh-CN" altLang="en-US" sz="3200" dirty="0"/>
              <a:t>作食，村中</a:t>
            </a:r>
            <a:r>
              <a:rPr lang="en-US" altLang="zh-CN" dirty="0">
                <a:solidFill>
                  <a:srgbClr val="FF0000"/>
                </a:solidFill>
              </a:rPr>
              <a:t>/</a:t>
            </a:r>
            <a:r>
              <a:rPr lang="zh-CN" altLang="en-US" sz="3200" dirty="0"/>
              <a:t>闻有此人，咸来</a:t>
            </a:r>
            <a:r>
              <a:rPr lang="en-US" altLang="zh-CN" dirty="0">
                <a:solidFill>
                  <a:srgbClr val="FF0000"/>
                </a:solidFill>
              </a:rPr>
              <a:t>/</a:t>
            </a:r>
            <a:r>
              <a:rPr lang="zh-CN" altLang="en-US" sz="3200" dirty="0"/>
              <a:t>问讯。自云</a:t>
            </a:r>
            <a:r>
              <a:rPr lang="en-US" altLang="zh-CN" dirty="0">
                <a:solidFill>
                  <a:srgbClr val="FF0000"/>
                </a:solidFill>
              </a:rPr>
              <a:t>/</a:t>
            </a:r>
            <a:r>
              <a:rPr lang="zh-CN" altLang="en-US" sz="3200" dirty="0"/>
              <a:t>先世避</a:t>
            </a:r>
            <a:r>
              <a:rPr lang="en-US" altLang="zh-CN" dirty="0">
                <a:solidFill>
                  <a:srgbClr val="FF0000"/>
                </a:solidFill>
              </a:rPr>
              <a:t>/</a:t>
            </a:r>
            <a:r>
              <a:rPr lang="zh-CN" altLang="en-US" sz="3200" dirty="0"/>
              <a:t>秦时乱，率</a:t>
            </a:r>
            <a:r>
              <a:rPr lang="en-US" altLang="zh-CN" dirty="0">
                <a:solidFill>
                  <a:srgbClr val="FF0000"/>
                </a:solidFill>
              </a:rPr>
              <a:t>/</a:t>
            </a:r>
            <a:r>
              <a:rPr lang="zh-CN" altLang="en-US" sz="3200" dirty="0"/>
              <a:t>妻子邑人，来此</a:t>
            </a:r>
            <a:r>
              <a:rPr lang="en-US" altLang="zh-CN" dirty="0">
                <a:solidFill>
                  <a:srgbClr val="FF0000"/>
                </a:solidFill>
              </a:rPr>
              <a:t>/</a:t>
            </a:r>
            <a:r>
              <a:rPr lang="zh-CN" altLang="en-US" sz="3200" dirty="0"/>
              <a:t>绝境，不复</a:t>
            </a:r>
            <a:r>
              <a:rPr lang="en-US" altLang="zh-CN" dirty="0">
                <a:solidFill>
                  <a:srgbClr val="FF0000"/>
                </a:solidFill>
              </a:rPr>
              <a:t>/</a:t>
            </a:r>
            <a:r>
              <a:rPr lang="zh-CN" altLang="en-US" sz="3200" dirty="0"/>
              <a:t>出焉；遂</a:t>
            </a:r>
            <a:r>
              <a:rPr lang="en-US" altLang="zh-CN" dirty="0">
                <a:solidFill>
                  <a:srgbClr val="FF0000"/>
                </a:solidFill>
              </a:rPr>
              <a:t>/</a:t>
            </a:r>
            <a:r>
              <a:rPr lang="zh-CN" altLang="en-US" sz="3200" dirty="0"/>
              <a:t>与</a:t>
            </a:r>
            <a:r>
              <a:rPr lang="en-US" altLang="zh-CN" dirty="0">
                <a:solidFill>
                  <a:srgbClr val="FF0000"/>
                </a:solidFill>
              </a:rPr>
              <a:t>/</a:t>
            </a:r>
            <a:r>
              <a:rPr lang="zh-CN" altLang="en-US" sz="3200" dirty="0"/>
              <a:t>外人间隔。问今</a:t>
            </a:r>
            <a:r>
              <a:rPr lang="en-US" altLang="zh-CN" dirty="0">
                <a:solidFill>
                  <a:srgbClr val="FF0000"/>
                </a:solidFill>
              </a:rPr>
              <a:t>/</a:t>
            </a:r>
            <a:r>
              <a:rPr lang="zh-CN" altLang="en-US" sz="3200" dirty="0"/>
              <a:t>是何世，乃</a:t>
            </a:r>
            <a:r>
              <a:rPr lang="en-US" altLang="zh-CN" dirty="0">
                <a:solidFill>
                  <a:srgbClr val="FF0000"/>
                </a:solidFill>
              </a:rPr>
              <a:t>/</a:t>
            </a:r>
            <a:r>
              <a:rPr lang="zh-CN" altLang="en-US" sz="3200" dirty="0"/>
              <a:t>不知有汉，无论</a:t>
            </a:r>
            <a:r>
              <a:rPr lang="en-US" altLang="zh-CN" dirty="0">
                <a:solidFill>
                  <a:srgbClr val="FF0000"/>
                </a:solidFill>
              </a:rPr>
              <a:t>/</a:t>
            </a:r>
            <a:r>
              <a:rPr lang="zh-CN" altLang="en-US" sz="3200" dirty="0"/>
              <a:t>魏晋。此人</a:t>
            </a:r>
            <a:r>
              <a:rPr lang="en-US" altLang="zh-CN" dirty="0">
                <a:solidFill>
                  <a:srgbClr val="FF0000"/>
                </a:solidFill>
              </a:rPr>
              <a:t>/</a:t>
            </a:r>
            <a:r>
              <a:rPr lang="zh-CN" altLang="en-US" sz="3200" dirty="0"/>
              <a:t>一一</a:t>
            </a:r>
            <a:r>
              <a:rPr lang="en-US" altLang="zh-CN" sz="3200" dirty="0">
                <a:solidFill>
                  <a:srgbClr val="FF0000"/>
                </a:solidFill>
              </a:rPr>
              <a:t>/</a:t>
            </a:r>
            <a:r>
              <a:rPr lang="zh-CN" altLang="en-US" sz="3200" dirty="0"/>
              <a:t>为具言所闻，皆</a:t>
            </a:r>
            <a:r>
              <a:rPr lang="en-US" altLang="zh-CN" sz="3200" dirty="0">
                <a:solidFill>
                  <a:srgbClr val="FF0000"/>
                </a:solidFill>
              </a:rPr>
              <a:t>/</a:t>
            </a:r>
            <a:r>
              <a:rPr lang="zh-CN" altLang="en-US" sz="3200" dirty="0"/>
              <a:t>叹惋。余人</a:t>
            </a:r>
            <a:r>
              <a:rPr lang="en-US" altLang="zh-CN" sz="3200" dirty="0">
                <a:solidFill>
                  <a:srgbClr val="FF0000"/>
                </a:solidFill>
              </a:rPr>
              <a:t>/</a:t>
            </a:r>
            <a:r>
              <a:rPr lang="zh-CN" altLang="en-US" sz="3200" dirty="0"/>
              <a:t>各复</a:t>
            </a:r>
            <a:r>
              <a:rPr lang="en-US" altLang="zh-CN" sz="3200" dirty="0">
                <a:solidFill>
                  <a:srgbClr val="FF0000"/>
                </a:solidFill>
              </a:rPr>
              <a:t>/</a:t>
            </a:r>
            <a:r>
              <a:rPr lang="zh-CN" altLang="en-US" sz="3200" dirty="0"/>
              <a:t>延至其家，皆出</a:t>
            </a:r>
            <a:r>
              <a:rPr lang="en-US" altLang="zh-CN" sz="3200" dirty="0">
                <a:solidFill>
                  <a:srgbClr val="FF0000"/>
                </a:solidFill>
              </a:rPr>
              <a:t>/</a:t>
            </a:r>
            <a:r>
              <a:rPr lang="zh-CN" altLang="en-US" sz="3200" dirty="0"/>
              <a:t>酒食。停数日</a:t>
            </a:r>
            <a:r>
              <a:rPr lang="en-US" altLang="zh-CN" sz="3200" dirty="0">
                <a:solidFill>
                  <a:srgbClr val="FF0000"/>
                </a:solidFill>
              </a:rPr>
              <a:t>/</a:t>
            </a:r>
            <a:r>
              <a:rPr lang="zh-CN" altLang="en-US" sz="3200" dirty="0"/>
              <a:t>辞去，此中人</a:t>
            </a:r>
            <a:r>
              <a:rPr lang="en-US" altLang="zh-CN" sz="3200" dirty="0">
                <a:solidFill>
                  <a:srgbClr val="FF0000"/>
                </a:solidFill>
              </a:rPr>
              <a:t>/</a:t>
            </a:r>
            <a:r>
              <a:rPr lang="zh-CN" altLang="en-US" sz="3200" dirty="0"/>
              <a:t>语云：“不足</a:t>
            </a:r>
            <a:r>
              <a:rPr lang="en-US" altLang="zh-CN" sz="3200" dirty="0">
                <a:solidFill>
                  <a:srgbClr val="FF0000"/>
                </a:solidFill>
              </a:rPr>
              <a:t>/</a:t>
            </a:r>
            <a:r>
              <a:rPr lang="zh-CN" altLang="en-US" sz="3200" dirty="0"/>
              <a:t>为外人</a:t>
            </a:r>
            <a:r>
              <a:rPr lang="en-US" altLang="zh-CN" sz="3200" dirty="0">
                <a:solidFill>
                  <a:srgbClr val="FF0000"/>
                </a:solidFill>
              </a:rPr>
              <a:t>/</a:t>
            </a:r>
            <a:r>
              <a:rPr lang="zh-CN" altLang="en-US" sz="3200" dirty="0"/>
              <a:t>道也！” </a:t>
            </a:r>
            <a:br>
              <a:rPr lang="zh-CN" altLang="en-US" sz="3200" dirty="0"/>
            </a:br>
            <a:r>
              <a:rPr lang="zh-CN" altLang="en-US" sz="3200" dirty="0"/>
              <a:t>     既出，得</a:t>
            </a:r>
            <a:r>
              <a:rPr lang="en-US" altLang="zh-CN" sz="3200" dirty="0">
                <a:solidFill>
                  <a:srgbClr val="FF0000"/>
                </a:solidFill>
              </a:rPr>
              <a:t>/</a:t>
            </a:r>
            <a:r>
              <a:rPr lang="zh-CN" altLang="en-US" sz="3200" dirty="0"/>
              <a:t>其船，便扶</a:t>
            </a:r>
            <a:r>
              <a:rPr lang="en-US" altLang="zh-CN" sz="3200" dirty="0">
                <a:solidFill>
                  <a:srgbClr val="FF0000"/>
                </a:solidFill>
              </a:rPr>
              <a:t>/</a:t>
            </a:r>
            <a:r>
              <a:rPr lang="zh-CN" altLang="en-US" sz="3200" dirty="0"/>
              <a:t>向路，处处</a:t>
            </a:r>
            <a:r>
              <a:rPr lang="en-US" altLang="zh-CN" sz="3200" dirty="0">
                <a:solidFill>
                  <a:srgbClr val="FF0000"/>
                </a:solidFill>
              </a:rPr>
              <a:t>/</a:t>
            </a:r>
            <a:r>
              <a:rPr lang="zh-CN" altLang="en-US" sz="3200" dirty="0"/>
              <a:t>志之。及</a:t>
            </a:r>
            <a:r>
              <a:rPr lang="en-US" altLang="zh-CN" sz="3200" dirty="0">
                <a:solidFill>
                  <a:srgbClr val="FF0000"/>
                </a:solidFill>
              </a:rPr>
              <a:t>/</a:t>
            </a:r>
            <a:r>
              <a:rPr lang="zh-CN" altLang="en-US" sz="3200" dirty="0"/>
              <a:t>郡下，诣</a:t>
            </a:r>
            <a:r>
              <a:rPr lang="en-US" altLang="zh-CN" sz="3200" dirty="0">
                <a:solidFill>
                  <a:srgbClr val="FF0000"/>
                </a:solidFill>
              </a:rPr>
              <a:t>/</a:t>
            </a:r>
            <a:r>
              <a:rPr lang="zh-CN" altLang="en-US" dirty="0"/>
              <a:t>太守，说</a:t>
            </a:r>
            <a:r>
              <a:rPr lang="en-US" altLang="zh-CN" sz="3200" dirty="0"/>
              <a:t>/</a:t>
            </a:r>
            <a:r>
              <a:rPr lang="zh-CN" altLang="en-US" sz="3200" dirty="0"/>
              <a:t>如此。太守</a:t>
            </a:r>
            <a:r>
              <a:rPr lang="en-US" altLang="zh-CN" sz="3200" dirty="0">
                <a:solidFill>
                  <a:srgbClr val="FF0000"/>
                </a:solidFill>
              </a:rPr>
              <a:t>/</a:t>
            </a:r>
            <a:r>
              <a:rPr lang="zh-CN" altLang="en-US" sz="3200" dirty="0"/>
              <a:t>即</a:t>
            </a:r>
            <a:r>
              <a:rPr lang="en-US" altLang="zh-CN" sz="3200" dirty="0">
                <a:solidFill>
                  <a:srgbClr val="FF0000"/>
                </a:solidFill>
              </a:rPr>
              <a:t>/</a:t>
            </a:r>
            <a:r>
              <a:rPr lang="zh-CN" altLang="en-US" sz="3200" dirty="0"/>
              <a:t>遣人随其往，寻向</a:t>
            </a:r>
            <a:r>
              <a:rPr lang="en-US" altLang="zh-CN" sz="3200" dirty="0">
                <a:solidFill>
                  <a:srgbClr val="FF0000"/>
                </a:solidFill>
              </a:rPr>
              <a:t>/</a:t>
            </a:r>
            <a:r>
              <a:rPr lang="zh-CN" altLang="en-US" sz="3200" dirty="0"/>
              <a:t>所志，遂</a:t>
            </a:r>
            <a:r>
              <a:rPr lang="zh-CN" altLang="en-US" dirty="0"/>
              <a:t>迷，不复</a:t>
            </a:r>
            <a:r>
              <a:rPr lang="en-US" altLang="zh-CN" sz="3200" dirty="0">
                <a:solidFill>
                  <a:srgbClr val="FF0000"/>
                </a:solidFill>
              </a:rPr>
              <a:t>/</a:t>
            </a:r>
            <a:r>
              <a:rPr lang="zh-CN" altLang="en-US" sz="3200" dirty="0"/>
              <a:t>得路。南阳</a:t>
            </a:r>
            <a:r>
              <a:rPr lang="en-US" altLang="zh-CN" sz="3200" dirty="0">
                <a:solidFill>
                  <a:srgbClr val="FF0000"/>
                </a:solidFill>
              </a:rPr>
              <a:t>/</a:t>
            </a:r>
            <a:r>
              <a:rPr lang="zh-CN" altLang="en-US" sz="3200" dirty="0"/>
              <a:t>刘子骥，高尚</a:t>
            </a:r>
            <a:r>
              <a:rPr lang="en-US" altLang="zh-CN" sz="3200" dirty="0">
                <a:solidFill>
                  <a:srgbClr val="FF0000"/>
                </a:solidFill>
              </a:rPr>
              <a:t>/</a:t>
            </a:r>
            <a:r>
              <a:rPr lang="zh-CN" altLang="en-US" sz="3200" dirty="0"/>
              <a:t>士也，闻之，欣然</a:t>
            </a:r>
            <a:r>
              <a:rPr lang="en-US" altLang="zh-CN" sz="3200" dirty="0">
                <a:solidFill>
                  <a:srgbClr val="FF0000"/>
                </a:solidFill>
              </a:rPr>
              <a:t>/</a:t>
            </a:r>
            <a:r>
              <a:rPr lang="zh-CN" altLang="en-US" sz="3200" dirty="0"/>
              <a:t>规往，未果，寻</a:t>
            </a:r>
            <a:r>
              <a:rPr lang="en-US" altLang="zh-CN" sz="3200" dirty="0">
                <a:solidFill>
                  <a:srgbClr val="FF0000"/>
                </a:solidFill>
              </a:rPr>
              <a:t>/</a:t>
            </a:r>
            <a:r>
              <a:rPr lang="zh-CN" altLang="en-US" sz="3200" dirty="0"/>
              <a:t>病终。后</a:t>
            </a:r>
            <a:r>
              <a:rPr lang="en-US" altLang="zh-CN" sz="3200" dirty="0">
                <a:solidFill>
                  <a:srgbClr val="FF0000"/>
                </a:solidFill>
              </a:rPr>
              <a:t>/</a:t>
            </a:r>
            <a:r>
              <a:rPr lang="zh-CN" altLang="en-US" sz="3200" dirty="0"/>
              <a:t>遂无问津者。</a:t>
            </a:r>
            <a:r>
              <a:rPr lang="zh-CN" altLang="en-US" dirty="0"/>
              <a:t> </a:t>
            </a:r>
            <a:endParaRPr lang="zh-CN" altLang="en-US" dirty="0"/>
          </a:p>
        </p:txBody>
      </p:sp>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1107334_094740257127_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44000" cy="537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ext Box 3"/>
          <p:cNvSpPr txBox="1">
            <a:spLocks noChangeArrowheads="1"/>
          </p:cNvSpPr>
          <p:nvPr/>
        </p:nvSpPr>
        <p:spPr bwMode="auto">
          <a:xfrm>
            <a:off x="314499" y="5733256"/>
            <a:ext cx="851500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rgbClr val="7030A0"/>
                </a:solidFill>
                <a:latin typeface="华文琥珀" pitchFamily="2" charset="-122"/>
                <a:ea typeface="华文琥珀" pitchFamily="2" charset="-122"/>
              </a:rPr>
              <a:t>小组合作，结合注释和相关资料，疏通文意</a:t>
            </a:r>
            <a:endParaRPr lang="zh-CN" altLang="en-US" sz="3200" b="1" dirty="0">
              <a:solidFill>
                <a:srgbClr val="7030A0"/>
              </a:solidFill>
              <a:latin typeface="华文琥珀" pitchFamily="2" charset="-122"/>
              <a:ea typeface="华文琥珀" pitchFamily="2" charset="-122"/>
            </a:endParaRPr>
          </a:p>
        </p:txBody>
      </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2" descr="01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5464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1" name="Text Box 3"/>
          <p:cNvSpPr txBox="1"/>
          <p:nvPr/>
        </p:nvSpPr>
        <p:spPr>
          <a:xfrm>
            <a:off x="762000" y="334963"/>
            <a:ext cx="7467600" cy="2255837"/>
          </a:xfrm>
          <a:prstGeom prst="rect">
            <a:avLst/>
          </a:prstGeom>
          <a:noFill/>
          <a:ln w="9525">
            <a:noFill/>
          </a:ln>
        </p:spPr>
        <p:txBody>
          <a:bodyPr>
            <a:spAutoFit/>
          </a:bodyPr>
          <a:lstStyle/>
          <a:p>
            <a:pPr algn="ctr"/>
            <a:r>
              <a:rPr lang="zh-CN" altLang="en-US" sz="14200" noProof="1">
                <a:solidFill>
                  <a:srgbClr val="FF00FF"/>
                </a:solidFill>
                <a:effectLst>
                  <a:outerShdw blurRad="38100" dist="38100" dir="2700000">
                    <a:srgbClr val="000000"/>
                  </a:outerShdw>
                </a:effectLst>
                <a:latin typeface="Times New Roman" panose="02020603050405020304" pitchFamily="18" charset="0"/>
                <a:ea typeface="华文行楷" pitchFamily="2" charset="-122"/>
              </a:rPr>
              <a:t>桃花源记</a:t>
            </a:r>
            <a:endParaRPr lang="zh-CN" altLang="en-US" sz="14200" noProof="1">
              <a:solidFill>
                <a:srgbClr val="FF00FF"/>
              </a:solidFill>
              <a:effectLst>
                <a:outerShdw blurRad="38100" dist="38100" dir="2700000">
                  <a:srgbClr val="000000"/>
                </a:outerShdw>
              </a:effectLst>
              <a:latin typeface="Times New Roman" panose="02020603050405020304" pitchFamily="18" charset="0"/>
              <a:ea typeface="华文行楷" pitchFamily="2" charset="-122"/>
            </a:endParaRPr>
          </a:p>
        </p:txBody>
      </p:sp>
      <p:sp>
        <p:nvSpPr>
          <p:cNvPr id="58372" name="Text Box 4"/>
          <p:cNvSpPr txBox="1"/>
          <p:nvPr/>
        </p:nvSpPr>
        <p:spPr>
          <a:xfrm>
            <a:off x="4284663" y="3429000"/>
            <a:ext cx="1708150" cy="701675"/>
          </a:xfrm>
          <a:prstGeom prst="rect">
            <a:avLst/>
          </a:prstGeom>
          <a:noFill/>
          <a:ln w="9525">
            <a:noFill/>
          </a:ln>
        </p:spPr>
        <p:txBody>
          <a:bodyPr wrap="none">
            <a:spAutoFit/>
          </a:bodyPr>
          <a:lstStyle/>
          <a:p>
            <a:r>
              <a:rPr lang="zh-CN" altLang="en-US" sz="4000" noProof="1">
                <a:solidFill>
                  <a:srgbClr val="006666"/>
                </a:solidFill>
                <a:effectLst>
                  <a:outerShdw blurRad="38100" dist="38100" dir="2700000">
                    <a:srgbClr val="000000"/>
                  </a:outerShdw>
                </a:effectLst>
                <a:latin typeface="Times New Roman" panose="02020603050405020304" pitchFamily="18" charset="0"/>
                <a:ea typeface="隶书" pitchFamily="49" charset="-122"/>
              </a:rPr>
              <a:t>陶渊明</a:t>
            </a:r>
            <a:endParaRPr lang="zh-CN" altLang="en-US" sz="4000" noProof="1">
              <a:solidFill>
                <a:srgbClr val="006666"/>
              </a:solidFill>
              <a:effectLst>
                <a:outerShdw blurRad="38100" dist="38100" dir="2700000">
                  <a:srgbClr val="000000"/>
                </a:outerShdw>
              </a:effectLst>
              <a:latin typeface="Times New Roman" panose="02020603050405020304" pitchFamily="18" charset="0"/>
              <a:ea typeface="隶书" pitchFamily="49" charset="-122"/>
            </a:endParaRPr>
          </a:p>
        </p:txBody>
      </p:sp>
      <p:pic>
        <p:nvPicPr>
          <p:cNvPr id="4100" name="Picture 5" descr="staohua">
            <a:hlinkClick r:id="rId2" action="ppaction://hlinkfile"/>
          </p:cNvPr>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6700" y="4025900"/>
            <a:ext cx="3797300" cy="283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blinds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836613"/>
            <a:ext cx="9144000"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ext Box 3"/>
          <p:cNvSpPr txBox="1">
            <a:spLocks noChangeArrowheads="1"/>
          </p:cNvSpPr>
          <p:nvPr/>
        </p:nvSpPr>
        <p:spPr bwMode="auto">
          <a:xfrm>
            <a:off x="0" y="260350"/>
            <a:ext cx="8820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en-US" sz="1800"/>
          </a:p>
        </p:txBody>
      </p:sp>
      <p:sp>
        <p:nvSpPr>
          <p:cNvPr id="39940" name="Text Box 4"/>
          <p:cNvSpPr txBox="1">
            <a:spLocks noChangeArrowheads="1"/>
          </p:cNvSpPr>
          <p:nvPr/>
        </p:nvSpPr>
        <p:spPr bwMode="auto">
          <a:xfrm>
            <a:off x="250825" y="333375"/>
            <a:ext cx="86423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rgbClr val="FF0000"/>
                </a:solidFill>
              </a:rPr>
              <a:t>晋太元中，武陵人捕鱼为业。</a:t>
            </a:r>
            <a:endParaRPr lang="zh-CN" altLang="en-US" sz="3200" b="1" dirty="0">
              <a:solidFill>
                <a:srgbClr val="FF0000"/>
              </a:solidFill>
            </a:endParaRPr>
          </a:p>
        </p:txBody>
      </p:sp>
      <p:sp>
        <p:nvSpPr>
          <p:cNvPr id="29701" name="Text Box 5"/>
          <p:cNvSpPr txBox="1">
            <a:spLocks noChangeArrowheads="1"/>
          </p:cNvSpPr>
          <p:nvPr/>
        </p:nvSpPr>
        <p:spPr bwMode="auto">
          <a:xfrm>
            <a:off x="158750" y="5700713"/>
            <a:ext cx="749756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rPr>
              <a:t>东晋太元年间，有个武陵人以捕鱼作为职业。</a:t>
            </a:r>
            <a:r>
              <a:rPr lang="zh-CN" altLang="en-US" b="1" dirty="0"/>
              <a:t> </a:t>
            </a:r>
            <a:endParaRPr lang="zh-CN" altLang="en-US" b="1"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additive="base">
                                        <p:cTn id="7" dur="500" fill="hold"/>
                                        <p:tgtEl>
                                          <p:spTgt spid="29701"/>
                                        </p:tgtEl>
                                        <p:attrNameLst>
                                          <p:attrName>ppt_x</p:attrName>
                                        </p:attrNameLst>
                                      </p:cBhvr>
                                      <p:tavLst>
                                        <p:tav tm="0">
                                          <p:val>
                                            <p:strVal val="#ppt_x"/>
                                          </p:val>
                                        </p:tav>
                                        <p:tav tm="100000">
                                          <p:val>
                                            <p:strVal val="#ppt_x"/>
                                          </p:val>
                                        </p:tav>
                                      </p:tavLst>
                                    </p:anim>
                                    <p:anim calcmode="lin" valueType="num">
                                      <p:cBhvr additive="base">
                                        <p:cTn id="8" dur="500" fill="hold"/>
                                        <p:tgtEl>
                                          <p:spTgt spid="297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836613"/>
            <a:ext cx="9144000"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Text Box 3"/>
          <p:cNvSpPr txBox="1">
            <a:spLocks noChangeArrowheads="1"/>
          </p:cNvSpPr>
          <p:nvPr/>
        </p:nvSpPr>
        <p:spPr bwMode="auto">
          <a:xfrm>
            <a:off x="411996" y="194154"/>
            <a:ext cx="8065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dirty="0">
                <a:solidFill>
                  <a:srgbClr val="FF0000"/>
                </a:solidFill>
              </a:rPr>
              <a:t>缘溪行，忘路之远近，忽逢桃花林</a:t>
            </a:r>
            <a:endParaRPr lang="zh-CN" altLang="en-US" sz="3600" b="1" dirty="0">
              <a:solidFill>
                <a:srgbClr val="FF0000"/>
              </a:solidFill>
            </a:endParaRPr>
          </a:p>
        </p:txBody>
      </p:sp>
      <p:sp>
        <p:nvSpPr>
          <p:cNvPr id="40964" name="Text Box 4"/>
          <p:cNvSpPr txBox="1">
            <a:spLocks noChangeArrowheads="1"/>
          </p:cNvSpPr>
          <p:nvPr/>
        </p:nvSpPr>
        <p:spPr bwMode="auto">
          <a:xfrm>
            <a:off x="0" y="6021388"/>
            <a:ext cx="1841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en-US"/>
          </a:p>
        </p:txBody>
      </p:sp>
      <p:sp>
        <p:nvSpPr>
          <p:cNvPr id="30725" name="Text Box 5"/>
          <p:cNvSpPr txBox="1">
            <a:spLocks noChangeArrowheads="1"/>
          </p:cNvSpPr>
          <p:nvPr/>
        </p:nvSpPr>
        <p:spPr bwMode="auto">
          <a:xfrm>
            <a:off x="250825" y="5697538"/>
            <a:ext cx="8042275" cy="1160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rPr>
              <a:t>有一天他顺着溪水划船前进，忘记了路程有多远。</a:t>
            </a:r>
            <a:endParaRPr lang="zh-CN" altLang="en-US" b="1" dirty="0">
              <a:solidFill>
                <a:schemeClr val="accent2"/>
              </a:solidFill>
            </a:endParaRPr>
          </a:p>
          <a:p>
            <a:pPr eaLnBrk="1" hangingPunct="1">
              <a:spcBef>
                <a:spcPct val="50000"/>
              </a:spcBef>
            </a:pPr>
            <a:r>
              <a:rPr lang="zh-CN" altLang="en-US" b="1" dirty="0">
                <a:solidFill>
                  <a:schemeClr val="accent2"/>
                </a:solidFill>
              </a:rPr>
              <a:t>忽然遇到一片桃花林，</a:t>
            </a:r>
            <a:r>
              <a:rPr lang="zh-CN" altLang="en-US" dirty="0"/>
              <a:t> </a:t>
            </a:r>
            <a:endParaRPr lang="zh-CN" altLang="en-US"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5"/>
                                        </p:tgtEl>
                                        <p:attrNameLst>
                                          <p:attrName>style.visibility</p:attrName>
                                        </p:attrNameLst>
                                      </p:cBhvr>
                                      <p:to>
                                        <p:strVal val="visible"/>
                                      </p:to>
                                    </p:set>
                                    <p:anim calcmode="lin" valueType="num">
                                      <p:cBhvr additive="base">
                                        <p:cTn id="7" dur="500" fill="hold"/>
                                        <p:tgtEl>
                                          <p:spTgt spid="30725"/>
                                        </p:tgtEl>
                                        <p:attrNameLst>
                                          <p:attrName>ppt_x</p:attrName>
                                        </p:attrNameLst>
                                      </p:cBhvr>
                                      <p:tavLst>
                                        <p:tav tm="0">
                                          <p:val>
                                            <p:strVal val="#ppt_x"/>
                                          </p:val>
                                        </p:tav>
                                        <p:tav tm="100000">
                                          <p:val>
                                            <p:strVal val="#ppt_x"/>
                                          </p:val>
                                        </p:tav>
                                      </p:tavLst>
                                    </p:anim>
                                    <p:anim calcmode="lin" valueType="num">
                                      <p:cBhvr additive="base">
                                        <p:cTn id="8" dur="500" fill="hold"/>
                                        <p:tgtEl>
                                          <p:spTgt spid="307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692150"/>
            <a:ext cx="9144000"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Text Box 3"/>
          <p:cNvSpPr txBox="1">
            <a:spLocks noChangeArrowheads="1"/>
          </p:cNvSpPr>
          <p:nvPr/>
        </p:nvSpPr>
        <p:spPr bwMode="auto">
          <a:xfrm>
            <a:off x="395288" y="260350"/>
            <a:ext cx="70564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en-US" sz="1800"/>
          </a:p>
        </p:txBody>
      </p:sp>
      <p:sp>
        <p:nvSpPr>
          <p:cNvPr id="41988" name="Text Box 4"/>
          <p:cNvSpPr txBox="1">
            <a:spLocks noChangeArrowheads="1"/>
          </p:cNvSpPr>
          <p:nvPr/>
        </p:nvSpPr>
        <p:spPr bwMode="auto">
          <a:xfrm>
            <a:off x="250823" y="107375"/>
            <a:ext cx="889317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rPr>
              <a:t>夹岸数百步，中无杂树，芳草鲜美，落英缤纷。</a:t>
            </a:r>
            <a:endParaRPr lang="zh-CN" altLang="en-US" sz="3200" b="1" dirty="0">
              <a:solidFill>
                <a:srgbClr val="FF0000"/>
              </a:solidFill>
            </a:endParaRPr>
          </a:p>
        </p:txBody>
      </p:sp>
      <p:sp>
        <p:nvSpPr>
          <p:cNvPr id="31749" name="Text Box 5"/>
          <p:cNvSpPr txBox="1">
            <a:spLocks noChangeArrowheads="1"/>
          </p:cNvSpPr>
          <p:nvPr/>
        </p:nvSpPr>
        <p:spPr bwMode="auto">
          <a:xfrm>
            <a:off x="87313" y="5537200"/>
            <a:ext cx="905668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rPr>
              <a:t>桃树紧靠着溪流两岸生长，长达几百步，中间没有其他的树，野花野草鲜艳美丽，地上的落花繁多。</a:t>
            </a:r>
            <a:r>
              <a:rPr lang="zh-CN" altLang="en-US" dirty="0">
                <a:solidFill>
                  <a:schemeClr val="accent2"/>
                </a:solidFill>
              </a:rPr>
              <a:t> </a:t>
            </a:r>
            <a:endParaRPr lang="zh-CN" altLang="en-US" dirty="0">
              <a:solidFill>
                <a:schemeClr val="accent2"/>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9">
                                            <p:txEl>
                                              <p:pRg st="0" end="0"/>
                                            </p:txEl>
                                          </p:spTgt>
                                        </p:tgtEl>
                                        <p:attrNameLst>
                                          <p:attrName>style.visibility</p:attrName>
                                        </p:attrNameLst>
                                      </p:cBhvr>
                                      <p:to>
                                        <p:strVal val="visible"/>
                                      </p:to>
                                    </p:set>
                                    <p:anim calcmode="lin" valueType="num">
                                      <p:cBhvr additive="base">
                                        <p:cTn id="7" dur="500" fill="hold"/>
                                        <p:tgtEl>
                                          <p:spTgt spid="3174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908050"/>
            <a:ext cx="9144000" cy="504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Text Box 3"/>
          <p:cNvSpPr txBox="1">
            <a:spLocks noChangeArrowheads="1"/>
          </p:cNvSpPr>
          <p:nvPr/>
        </p:nvSpPr>
        <p:spPr bwMode="auto">
          <a:xfrm>
            <a:off x="468313" y="260350"/>
            <a:ext cx="676751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rgbClr val="FF0000"/>
                </a:solidFill>
              </a:rPr>
              <a:t>渔人甚异之，复前行，欲穷其林。</a:t>
            </a:r>
            <a:endParaRPr lang="zh-CN" altLang="en-US" sz="3200" b="1" dirty="0">
              <a:solidFill>
                <a:srgbClr val="FF0000"/>
              </a:solidFill>
            </a:endParaRPr>
          </a:p>
        </p:txBody>
      </p:sp>
      <p:sp>
        <p:nvSpPr>
          <p:cNvPr id="32772" name="Text Box 4"/>
          <p:cNvSpPr txBox="1">
            <a:spLocks noChangeArrowheads="1"/>
          </p:cNvSpPr>
          <p:nvPr/>
        </p:nvSpPr>
        <p:spPr bwMode="auto">
          <a:xfrm>
            <a:off x="87313" y="6040438"/>
            <a:ext cx="83994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rPr>
              <a:t>渔人很惊异这种美景。再往前走，想走完那片桃林。</a:t>
            </a:r>
            <a:endParaRPr lang="zh-CN" altLang="en-US" b="1" dirty="0">
              <a:solidFill>
                <a:schemeClr val="accent2"/>
              </a:solidFill>
            </a:endParaRPr>
          </a:p>
        </p:txBody>
      </p:sp>
      <p:sp>
        <p:nvSpPr>
          <p:cNvPr id="43057" name="Line 49"/>
          <p:cNvSpPr/>
          <p:nvPr/>
        </p:nvSpPr>
        <p:spPr>
          <a:xfrm flipH="1">
            <a:off x="1977390" y="763270"/>
            <a:ext cx="387350" cy="466090"/>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sp>
      <p:sp>
        <p:nvSpPr>
          <p:cNvPr id="43055" name="Rectangle 47"/>
          <p:cNvSpPr/>
          <p:nvPr/>
        </p:nvSpPr>
        <p:spPr>
          <a:xfrm>
            <a:off x="339090" y="1229360"/>
            <a:ext cx="2265045" cy="48514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eaLnBrk="1" hangingPunct="1"/>
            <a:r>
              <a:rPr lang="zh-CN" altLang="en-US" sz="1800" b="1" dirty="0">
                <a:solidFill>
                  <a:srgbClr val="FF3300"/>
                </a:solidFill>
                <a:latin typeface="楷体_GB2312" pitchFamily="49" charset="-122"/>
                <a:ea typeface="楷体_GB2312" pitchFamily="49" charset="-122"/>
              </a:rPr>
              <a:t>代词，指见到的景象</a:t>
            </a:r>
            <a:endParaRPr lang="zh-CN" altLang="en-US" sz="1800" b="1" dirty="0">
              <a:solidFill>
                <a:srgbClr val="FF3300"/>
              </a:solidFill>
              <a:latin typeface="楷体_GB2312" pitchFamily="49" charset="-122"/>
              <a:ea typeface="楷体_GB2312" pitchFamily="49" charset="-122"/>
            </a:endParaRPr>
          </a:p>
        </p:txBody>
      </p:sp>
      <p:sp>
        <p:nvSpPr>
          <p:cNvPr id="5" name="Line 49"/>
          <p:cNvSpPr/>
          <p:nvPr/>
        </p:nvSpPr>
        <p:spPr>
          <a:xfrm flipH="1">
            <a:off x="3266440" y="709930"/>
            <a:ext cx="377190" cy="1213485"/>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sp>
      <p:sp>
        <p:nvSpPr>
          <p:cNvPr id="6" name="Rectangle 47"/>
          <p:cNvSpPr/>
          <p:nvPr/>
        </p:nvSpPr>
        <p:spPr>
          <a:xfrm>
            <a:off x="603250" y="1923415"/>
            <a:ext cx="2806700" cy="48514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eaLnBrk="1" hangingPunct="1"/>
            <a:r>
              <a:rPr lang="zh-CN" altLang="en-US" sz="1800" b="1" dirty="0">
                <a:solidFill>
                  <a:srgbClr val="FF3300"/>
                </a:solidFill>
                <a:latin typeface="楷体_GB2312" pitchFamily="49" charset="-122"/>
                <a:ea typeface="楷体_GB2312" pitchFamily="49" charset="-122"/>
              </a:rPr>
              <a:t>名词作状语，向前，往前</a:t>
            </a:r>
            <a:endParaRPr lang="en-US" altLang="zh-CN" sz="1800" b="1" dirty="0">
              <a:solidFill>
                <a:srgbClr val="FF3300"/>
              </a:solidFill>
              <a:latin typeface="楷体_GB2312" pitchFamily="49" charset="-122"/>
              <a:ea typeface="楷体_GB2312" pitchFamily="49" charset="-122"/>
            </a:endParaRPr>
          </a:p>
        </p:txBody>
      </p:sp>
      <p:sp>
        <p:nvSpPr>
          <p:cNvPr id="7" name="Line 49"/>
          <p:cNvSpPr/>
          <p:nvPr/>
        </p:nvSpPr>
        <p:spPr>
          <a:xfrm>
            <a:off x="5250180" y="763270"/>
            <a:ext cx="600710" cy="620395"/>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sp>
      <p:sp>
        <p:nvSpPr>
          <p:cNvPr id="8" name="Rectangle 47"/>
          <p:cNvSpPr/>
          <p:nvPr/>
        </p:nvSpPr>
        <p:spPr>
          <a:xfrm>
            <a:off x="5588000" y="1383665"/>
            <a:ext cx="3225165" cy="48514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eaLnBrk="1" hangingPunct="1"/>
            <a:r>
              <a:rPr lang="zh-CN" altLang="en-US" sz="1800" b="1" dirty="0">
                <a:solidFill>
                  <a:srgbClr val="FF3300"/>
                </a:solidFill>
                <a:latin typeface="楷体_GB2312" pitchFamily="49" charset="-122"/>
                <a:ea typeface="楷体_GB2312" pitchFamily="49" charset="-122"/>
              </a:rPr>
              <a:t>形容词作动词，穷尽，走到尽头</a:t>
            </a:r>
            <a:endParaRPr lang="zh-CN" altLang="en-US" sz="1800" b="1" dirty="0">
              <a:solidFill>
                <a:srgbClr val="FF3300"/>
              </a:solidFill>
              <a:latin typeface="楷体_GB2312" pitchFamily="49" charset="-122"/>
              <a:ea typeface="楷体_GB2312"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43057"/>
                                        </p:tgtEl>
                                        <p:attrNameLst>
                                          <p:attrName>style.visibility</p:attrName>
                                        </p:attrNameLst>
                                      </p:cBhvr>
                                      <p:to>
                                        <p:strVal val="visible"/>
                                      </p:to>
                                    </p:set>
                                    <p:animEffect transition="in" filter="fade">
                                      <p:cBhvr>
                                        <p:cTn id="7" dur="770" decel="100000"/>
                                        <p:tgtEl>
                                          <p:spTgt spid="43057"/>
                                        </p:tgtEl>
                                      </p:cBhvr>
                                    </p:animEffect>
                                    <p:animScale>
                                      <p:cBhvr>
                                        <p:cTn id="8" dur="770" decel="100000"/>
                                        <p:tgtEl>
                                          <p:spTgt spid="43057"/>
                                        </p:tgtEl>
                                      </p:cBhvr>
                                      <p:from x="10000" y="10000"/>
                                      <p:to x="200000" y="450000"/>
                                    </p:animScale>
                                    <p:animScale>
                                      <p:cBhvr>
                                        <p:cTn id="9" dur="1230" accel="100000" fill="hold">
                                          <p:stCondLst>
                                            <p:cond delay="770"/>
                                          </p:stCondLst>
                                        </p:cTn>
                                        <p:tgtEl>
                                          <p:spTgt spid="43057"/>
                                        </p:tgtEl>
                                      </p:cBhvr>
                                      <p:from x="200000" y="450000"/>
                                      <p:to x="100000" y="100000"/>
                                    </p:animScale>
                                    <p:set>
                                      <p:cBhvr>
                                        <p:cTn id="10" dur="770" fill="hold"/>
                                        <p:tgtEl>
                                          <p:spTgt spid="43057"/>
                                        </p:tgtEl>
                                        <p:attrNameLst>
                                          <p:attrName>ppt_x</p:attrName>
                                        </p:attrNameLst>
                                      </p:cBhvr>
                                      <p:to>
                                        <p:strVal val="(0.5)"/>
                                      </p:to>
                                    </p:set>
                                    <p:anim from="(0.5)" to="(#ppt_x)" calcmode="lin" valueType="num">
                                      <p:cBhvr>
                                        <p:cTn id="11" dur="1230" accel="100000" fill="hold">
                                          <p:stCondLst>
                                            <p:cond delay="770"/>
                                          </p:stCondLst>
                                        </p:cTn>
                                        <p:tgtEl>
                                          <p:spTgt spid="43057"/>
                                        </p:tgtEl>
                                        <p:attrNameLst>
                                          <p:attrName>ppt_x</p:attrName>
                                        </p:attrNameLst>
                                      </p:cBhvr>
                                    </p:anim>
                                    <p:set>
                                      <p:cBhvr>
                                        <p:cTn id="12" dur="770" fill="hold"/>
                                        <p:tgtEl>
                                          <p:spTgt spid="43057"/>
                                        </p:tgtEl>
                                        <p:attrNameLst>
                                          <p:attrName>ppt_y</p:attrName>
                                        </p:attrNameLst>
                                      </p:cBhvr>
                                      <p:to>
                                        <p:strVal val="(#ppt_y+0.4)"/>
                                      </p:to>
                                    </p:set>
                                    <p:anim from="(#ppt_y+0.4)" to="(#ppt_y)" calcmode="lin" valueType="num">
                                      <p:cBhvr>
                                        <p:cTn id="13" dur="1230" accel="100000" fill="hold">
                                          <p:stCondLst>
                                            <p:cond delay="770"/>
                                          </p:stCondLst>
                                        </p:cTn>
                                        <p:tgtEl>
                                          <p:spTgt spid="43057"/>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3055"/>
                                        </p:tgtEl>
                                        <p:attrNameLst>
                                          <p:attrName>style.visibility</p:attrName>
                                        </p:attrNameLst>
                                      </p:cBhvr>
                                      <p:to>
                                        <p:strVal val="visible"/>
                                      </p:to>
                                    </p:set>
                                    <p:animEffect transition="in" filter="fade">
                                      <p:cBhvr>
                                        <p:cTn id="18" dur="1000"/>
                                        <p:tgtEl>
                                          <p:spTgt spid="43055"/>
                                        </p:tgtEl>
                                      </p:cBhvr>
                                    </p:animEffect>
                                    <p:anim calcmode="lin" valueType="num">
                                      <p:cBhvr>
                                        <p:cTn id="19" dur="1000" fill="hold"/>
                                        <p:tgtEl>
                                          <p:spTgt spid="43055"/>
                                        </p:tgtEl>
                                        <p:attrNameLst>
                                          <p:attrName>ppt_x</p:attrName>
                                        </p:attrNameLst>
                                      </p:cBhvr>
                                      <p:tavLst>
                                        <p:tav tm="0">
                                          <p:val>
                                            <p:strVal val="#ppt_x"/>
                                          </p:val>
                                        </p:tav>
                                        <p:tav tm="100000">
                                          <p:val>
                                            <p:strVal val="#ppt_x"/>
                                          </p:val>
                                        </p:tav>
                                      </p:tavLst>
                                    </p:anim>
                                    <p:anim calcmode="lin" valueType="num">
                                      <p:cBhvr>
                                        <p:cTn id="20" dur="1000" fill="hold"/>
                                        <p:tgtEl>
                                          <p:spTgt spid="4305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770" decel="100000"/>
                                        <p:tgtEl>
                                          <p:spTgt spid="5"/>
                                        </p:tgtEl>
                                      </p:cBhvr>
                                    </p:animEffect>
                                    <p:animScale>
                                      <p:cBhvr>
                                        <p:cTn id="26" dur="770" decel="100000"/>
                                        <p:tgtEl>
                                          <p:spTgt spid="5"/>
                                        </p:tgtEl>
                                      </p:cBhvr>
                                      <p:from x="10000" y="10000"/>
                                      <p:to x="200000" y="450000"/>
                                    </p:animScale>
                                    <p:animScale>
                                      <p:cBhvr>
                                        <p:cTn id="27" dur="1230" accel="100000" fill="hold">
                                          <p:stCondLst>
                                            <p:cond delay="770"/>
                                          </p:stCondLst>
                                        </p:cTn>
                                        <p:tgtEl>
                                          <p:spTgt spid="5"/>
                                        </p:tgtEl>
                                      </p:cBhvr>
                                      <p:from x="200000" y="450000"/>
                                      <p:to x="100000" y="100000"/>
                                    </p:animScale>
                                    <p:set>
                                      <p:cBhvr>
                                        <p:cTn id="28" dur="770" fill="hold"/>
                                        <p:tgtEl>
                                          <p:spTgt spid="5"/>
                                        </p:tgtEl>
                                        <p:attrNameLst>
                                          <p:attrName>ppt_x</p:attrName>
                                        </p:attrNameLst>
                                      </p:cBhvr>
                                      <p:to>
                                        <p:strVal val="(0.5)"/>
                                      </p:to>
                                    </p:set>
                                    <p:anim from="(0.5)" to="(#ppt_x)" calcmode="lin" valueType="num">
                                      <p:cBhvr>
                                        <p:cTn id="29" dur="1230" accel="100000" fill="hold">
                                          <p:stCondLst>
                                            <p:cond delay="770"/>
                                          </p:stCondLst>
                                        </p:cTn>
                                        <p:tgtEl>
                                          <p:spTgt spid="5"/>
                                        </p:tgtEl>
                                        <p:attrNameLst>
                                          <p:attrName>ppt_x</p:attrName>
                                        </p:attrNameLst>
                                      </p:cBhvr>
                                    </p:anim>
                                    <p:set>
                                      <p:cBhvr>
                                        <p:cTn id="30" dur="770" fill="hold"/>
                                        <p:tgtEl>
                                          <p:spTgt spid="5"/>
                                        </p:tgtEl>
                                        <p:attrNameLst>
                                          <p:attrName>ppt_y</p:attrName>
                                        </p:attrNameLst>
                                      </p:cBhvr>
                                      <p:to>
                                        <p:strVal val="(#ppt_y+0.4)"/>
                                      </p:to>
                                    </p:set>
                                    <p:anim from="(#ppt_y+0.4)" to="(#ppt_y)" calcmode="lin" valueType="num">
                                      <p:cBhvr>
                                        <p:cTn id="31" dur="1230" accel="100000" fill="hold">
                                          <p:stCondLst>
                                            <p:cond delay="770"/>
                                          </p:stCondLst>
                                        </p:cTn>
                                        <p:tgtEl>
                                          <p:spTgt spid="5"/>
                                        </p:tgtEl>
                                        <p:attrNameLst>
                                          <p:attrName>ppt_y</p:attrName>
                                        </p:attrNameLst>
                                      </p:cBhvr>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1" presetClass="entr" presetSubtype="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770" decel="100000"/>
                                        <p:tgtEl>
                                          <p:spTgt spid="7"/>
                                        </p:tgtEl>
                                      </p:cBhvr>
                                    </p:animEffect>
                                    <p:animScale>
                                      <p:cBhvr>
                                        <p:cTn id="44" dur="770" decel="100000"/>
                                        <p:tgtEl>
                                          <p:spTgt spid="7"/>
                                        </p:tgtEl>
                                      </p:cBhvr>
                                      <p:from x="10000" y="10000"/>
                                      <p:to x="200000" y="450000"/>
                                    </p:animScale>
                                    <p:animScale>
                                      <p:cBhvr>
                                        <p:cTn id="45" dur="1230" accel="100000" fill="hold">
                                          <p:stCondLst>
                                            <p:cond delay="770"/>
                                          </p:stCondLst>
                                        </p:cTn>
                                        <p:tgtEl>
                                          <p:spTgt spid="7"/>
                                        </p:tgtEl>
                                      </p:cBhvr>
                                      <p:from x="200000" y="450000"/>
                                      <p:to x="100000" y="100000"/>
                                    </p:animScale>
                                    <p:set>
                                      <p:cBhvr>
                                        <p:cTn id="46" dur="770" fill="hold"/>
                                        <p:tgtEl>
                                          <p:spTgt spid="7"/>
                                        </p:tgtEl>
                                        <p:attrNameLst>
                                          <p:attrName>ppt_x</p:attrName>
                                        </p:attrNameLst>
                                      </p:cBhvr>
                                      <p:to>
                                        <p:strVal val="(0.5)"/>
                                      </p:to>
                                    </p:set>
                                    <p:anim from="(0.5)" to="(#ppt_x)" calcmode="lin" valueType="num">
                                      <p:cBhvr>
                                        <p:cTn id="47" dur="1230" accel="100000" fill="hold">
                                          <p:stCondLst>
                                            <p:cond delay="770"/>
                                          </p:stCondLst>
                                        </p:cTn>
                                        <p:tgtEl>
                                          <p:spTgt spid="7"/>
                                        </p:tgtEl>
                                        <p:attrNameLst>
                                          <p:attrName>ppt_x</p:attrName>
                                        </p:attrNameLst>
                                      </p:cBhvr>
                                    </p:anim>
                                    <p:set>
                                      <p:cBhvr>
                                        <p:cTn id="48" dur="770" fill="hold"/>
                                        <p:tgtEl>
                                          <p:spTgt spid="7"/>
                                        </p:tgtEl>
                                        <p:attrNameLst>
                                          <p:attrName>ppt_y</p:attrName>
                                        </p:attrNameLst>
                                      </p:cBhvr>
                                      <p:to>
                                        <p:strVal val="(#ppt_y+0.4)"/>
                                      </p:to>
                                    </p:set>
                                    <p:anim from="(#ppt_y+0.4)" to="(#ppt_y)" calcmode="lin" valueType="num">
                                      <p:cBhvr>
                                        <p:cTn id="49" dur="1230" accel="100000" fill="hold">
                                          <p:stCondLst>
                                            <p:cond delay="770"/>
                                          </p:stCondLst>
                                        </p:cTn>
                                        <p:tgtEl>
                                          <p:spTgt spid="7"/>
                                        </p:tgtEl>
                                        <p:attrNameLst>
                                          <p:attrName>ppt_y</p:attrName>
                                        </p:attrNameLst>
                                      </p:cBhvr>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1000"/>
                                        <p:tgtEl>
                                          <p:spTgt spid="8"/>
                                        </p:tgtEl>
                                      </p:cBhvr>
                                    </p:animEffect>
                                    <p:anim calcmode="lin" valueType="num">
                                      <p:cBhvr>
                                        <p:cTn id="55" dur="1000" fill="hold"/>
                                        <p:tgtEl>
                                          <p:spTgt spid="8"/>
                                        </p:tgtEl>
                                        <p:attrNameLst>
                                          <p:attrName>ppt_x</p:attrName>
                                        </p:attrNameLst>
                                      </p:cBhvr>
                                      <p:tavLst>
                                        <p:tav tm="0">
                                          <p:val>
                                            <p:strVal val="#ppt_x"/>
                                          </p:val>
                                        </p:tav>
                                        <p:tav tm="100000">
                                          <p:val>
                                            <p:strVal val="#ppt_x"/>
                                          </p:val>
                                        </p:tav>
                                      </p:tavLst>
                                    </p:anim>
                                    <p:anim calcmode="lin" valueType="num">
                                      <p:cBhvr>
                                        <p:cTn id="5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2772">
                                            <p:txEl>
                                              <p:pRg st="0" end="0"/>
                                            </p:txEl>
                                          </p:spTgt>
                                        </p:tgtEl>
                                        <p:attrNameLst>
                                          <p:attrName>style.visibility</p:attrName>
                                        </p:attrNameLst>
                                      </p:cBhvr>
                                      <p:to>
                                        <p:strVal val="visible"/>
                                      </p:to>
                                    </p:set>
                                    <p:anim calcmode="lin" valueType="num">
                                      <p:cBhvr additive="base">
                                        <p:cTn id="61" dur="500" fill="hold"/>
                                        <p:tgtEl>
                                          <p:spTgt spid="32772">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277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55" grpId="0" bldLvl="0" animBg="1"/>
      <p:bldP spid="43055" grpId="1" animBg="1"/>
      <p:bldP spid="6" grpId="0" bldLvl="0" animBg="1"/>
      <p:bldP spid="6" grpId="1" animBg="1"/>
      <p:bldP spid="8" grpId="0" bldLvl="0" animBg="1"/>
      <p:bldP spid="8"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thy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9504" y="1124743"/>
            <a:ext cx="8572304" cy="432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Text Box 3"/>
          <p:cNvSpPr txBox="1">
            <a:spLocks noChangeArrowheads="1"/>
          </p:cNvSpPr>
          <p:nvPr/>
        </p:nvSpPr>
        <p:spPr bwMode="auto">
          <a:xfrm>
            <a:off x="467544" y="116632"/>
            <a:ext cx="7992888"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FF0000"/>
                </a:solidFill>
              </a:rPr>
              <a:t>      林尽水源，便得一山，山有小口，仿佛若有光。便舍船，从口入。初极狭，才通人。</a:t>
            </a:r>
            <a:endParaRPr lang="zh-CN" altLang="en-US" b="1" dirty="0">
              <a:solidFill>
                <a:srgbClr val="FF0000"/>
              </a:solidFill>
            </a:endParaRPr>
          </a:p>
        </p:txBody>
      </p:sp>
      <p:sp>
        <p:nvSpPr>
          <p:cNvPr id="33796" name="Text Box 4"/>
          <p:cNvSpPr txBox="1">
            <a:spLocks noChangeArrowheads="1"/>
          </p:cNvSpPr>
          <p:nvPr/>
        </p:nvSpPr>
        <p:spPr bwMode="auto">
          <a:xfrm>
            <a:off x="95510" y="5432386"/>
            <a:ext cx="9056687"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chemeClr val="accent2"/>
                </a:solidFill>
              </a:rPr>
              <a:t>桃林在溪水发源的地方就没有了，紧接着就看见一座山，山上有个小洞口，里面好像有光亮。渔人就丢下小船，从洞口进去。开始洞口很窄，仅容一个人通过。</a:t>
            </a:r>
            <a:r>
              <a:rPr lang="zh-CN" altLang="en-US"/>
              <a:t> </a:t>
            </a:r>
            <a:endParaRPr lang="zh-CN" altLang="en-US"/>
          </a:p>
        </p:txBody>
      </p:sp>
      <p:sp>
        <p:nvSpPr>
          <p:cNvPr id="43057" name="Line 49"/>
          <p:cNvSpPr/>
          <p:nvPr/>
        </p:nvSpPr>
        <p:spPr>
          <a:xfrm>
            <a:off x="5054600" y="969645"/>
            <a:ext cx="1184275" cy="887095"/>
          </a:xfrm>
          <a:prstGeom prst="line">
            <a:avLst/>
          </a:prstGeom>
          <a:ln>
            <a:headEnd type="none" w="med" len="med"/>
            <a:tailEnd type="triangle" w="med" len="med"/>
          </a:ln>
        </p:spPr>
        <p:style>
          <a:lnRef idx="3">
            <a:schemeClr val="accent1"/>
          </a:lnRef>
          <a:fillRef idx="0">
            <a:schemeClr val="accent1"/>
          </a:fillRef>
          <a:effectRef idx="2">
            <a:schemeClr val="accent1"/>
          </a:effectRef>
          <a:fontRef idx="minor">
            <a:schemeClr val="tx1"/>
          </a:fontRef>
        </p:style>
      </p:sp>
      <p:sp>
        <p:nvSpPr>
          <p:cNvPr id="8" name="Rectangle 47"/>
          <p:cNvSpPr/>
          <p:nvPr/>
        </p:nvSpPr>
        <p:spPr>
          <a:xfrm>
            <a:off x="6238875" y="1762125"/>
            <a:ext cx="1183640" cy="49276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eaLnBrk="1" hangingPunct="1"/>
            <a:r>
              <a:rPr lang="zh-CN" altLang="en-US" sz="1800" b="1" dirty="0">
                <a:solidFill>
                  <a:srgbClr val="FF3300"/>
                </a:solidFill>
                <a:latin typeface="楷体_GB2312" pitchFamily="49" charset="-122"/>
                <a:ea typeface="楷体_GB2312" pitchFamily="49" charset="-122"/>
              </a:rPr>
              <a:t>仅仅，只</a:t>
            </a:r>
            <a:endParaRPr lang="zh-CN" altLang="en-US" sz="1800" b="1" dirty="0">
              <a:solidFill>
                <a:srgbClr val="FF3300"/>
              </a:solidFill>
              <a:latin typeface="楷体_GB2312" pitchFamily="49" charset="-122"/>
              <a:ea typeface="楷体_GB2312" pitchFamily="49" charset="-122"/>
            </a:endParaRPr>
          </a:p>
        </p:txBody>
      </p:sp>
      <p:sp>
        <p:nvSpPr>
          <p:cNvPr id="2" name="Line 49"/>
          <p:cNvSpPr/>
          <p:nvPr/>
        </p:nvSpPr>
        <p:spPr>
          <a:xfrm flipH="1">
            <a:off x="899795" y="1062990"/>
            <a:ext cx="10160" cy="2717165"/>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sp>
      <p:sp>
        <p:nvSpPr>
          <p:cNvPr id="3" name="Rectangle 47"/>
          <p:cNvSpPr/>
          <p:nvPr/>
        </p:nvSpPr>
        <p:spPr>
          <a:xfrm>
            <a:off x="329565" y="3780155"/>
            <a:ext cx="1990725" cy="49276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eaLnBrk="1" hangingPunct="1"/>
            <a:r>
              <a:rPr kumimoji="1" lang="zh-CN" altLang="en-US" sz="1800" b="1" dirty="0">
                <a:solidFill>
                  <a:srgbClr val="000000"/>
                </a:solidFill>
                <a:latin typeface="Times New Roman" panose="02020603050405020304" pitchFamily="18" charset="0"/>
                <a:sym typeface="+mn-ea"/>
              </a:rPr>
              <a:t>放弃、舍弃，</a:t>
            </a:r>
            <a:r>
              <a:rPr kumimoji="1" lang="zh-CN" altLang="en-US" sz="1800" b="1" dirty="0">
                <a:solidFill>
                  <a:srgbClr val="FF0000"/>
                </a:solidFill>
                <a:latin typeface="Times New Roman" panose="02020603050405020304" pitchFamily="18" charset="0"/>
                <a:sym typeface="+mn-ea"/>
              </a:rPr>
              <a:t>动词</a:t>
            </a:r>
            <a:endParaRPr lang="zh-CN" altLang="en-US" sz="1800" b="1" dirty="0">
              <a:solidFill>
                <a:srgbClr val="FF3300"/>
              </a:solidFill>
              <a:latin typeface="楷体_GB2312" pitchFamily="49" charset="-122"/>
              <a:ea typeface="楷体_GB2312"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1" presetClass="entr" presetSubtype="0" fill="hold" nodeType="clickEffect">
                                  <p:stCondLst>
                                    <p:cond delay="0"/>
                                  </p:stCondLst>
                                  <p:childTnLst>
                                    <p:set>
                                      <p:cBhvr>
                                        <p:cTn id="24" dur="1" fill="hold">
                                          <p:stCondLst>
                                            <p:cond delay="0"/>
                                          </p:stCondLst>
                                        </p:cTn>
                                        <p:tgtEl>
                                          <p:spTgt spid="43057"/>
                                        </p:tgtEl>
                                        <p:attrNameLst>
                                          <p:attrName>style.visibility</p:attrName>
                                        </p:attrNameLst>
                                      </p:cBhvr>
                                      <p:to>
                                        <p:strVal val="visible"/>
                                      </p:to>
                                    </p:set>
                                    <p:animEffect transition="in" filter="fade">
                                      <p:cBhvr>
                                        <p:cTn id="25" dur="770" decel="100000"/>
                                        <p:tgtEl>
                                          <p:spTgt spid="43057"/>
                                        </p:tgtEl>
                                      </p:cBhvr>
                                    </p:animEffect>
                                    <p:animScale>
                                      <p:cBhvr>
                                        <p:cTn id="26" dur="770" decel="100000"/>
                                        <p:tgtEl>
                                          <p:spTgt spid="43057"/>
                                        </p:tgtEl>
                                      </p:cBhvr>
                                      <p:from x="10000" y="10000"/>
                                      <p:to x="200000" y="450000"/>
                                    </p:animScale>
                                    <p:animScale>
                                      <p:cBhvr>
                                        <p:cTn id="27" dur="1230" accel="100000" fill="hold">
                                          <p:stCondLst>
                                            <p:cond delay="770"/>
                                          </p:stCondLst>
                                        </p:cTn>
                                        <p:tgtEl>
                                          <p:spTgt spid="43057"/>
                                        </p:tgtEl>
                                      </p:cBhvr>
                                      <p:from x="200000" y="450000"/>
                                      <p:to x="100000" y="100000"/>
                                    </p:animScale>
                                    <p:set>
                                      <p:cBhvr>
                                        <p:cTn id="28" dur="770" fill="hold"/>
                                        <p:tgtEl>
                                          <p:spTgt spid="43057"/>
                                        </p:tgtEl>
                                        <p:attrNameLst>
                                          <p:attrName>ppt_x</p:attrName>
                                        </p:attrNameLst>
                                      </p:cBhvr>
                                      <p:to>
                                        <p:strVal val="(0.5)"/>
                                      </p:to>
                                    </p:set>
                                    <p:anim from="(0.5)" to="(#ppt_x)" calcmode="lin" valueType="num">
                                      <p:cBhvr>
                                        <p:cTn id="29" dur="1230" accel="100000" fill="hold">
                                          <p:stCondLst>
                                            <p:cond delay="770"/>
                                          </p:stCondLst>
                                        </p:cTn>
                                        <p:tgtEl>
                                          <p:spTgt spid="43057"/>
                                        </p:tgtEl>
                                        <p:attrNameLst>
                                          <p:attrName>ppt_x</p:attrName>
                                        </p:attrNameLst>
                                      </p:cBhvr>
                                    </p:anim>
                                    <p:set>
                                      <p:cBhvr>
                                        <p:cTn id="30" dur="770" fill="hold"/>
                                        <p:tgtEl>
                                          <p:spTgt spid="43057"/>
                                        </p:tgtEl>
                                        <p:attrNameLst>
                                          <p:attrName>ppt_y</p:attrName>
                                        </p:attrNameLst>
                                      </p:cBhvr>
                                      <p:to>
                                        <p:strVal val="(#ppt_y+0.4)"/>
                                      </p:to>
                                    </p:set>
                                    <p:anim from="(#ppt_y+0.4)" to="(#ppt_y)" calcmode="lin" valueType="num">
                                      <p:cBhvr>
                                        <p:cTn id="31" dur="1230" accel="100000" fill="hold">
                                          <p:stCondLst>
                                            <p:cond delay="770"/>
                                          </p:stCondLst>
                                        </p:cTn>
                                        <p:tgtEl>
                                          <p:spTgt spid="43057"/>
                                        </p:tgtEl>
                                        <p:attrNameLst>
                                          <p:attrName>ppt_y</p:attrName>
                                        </p:attrNameLst>
                                      </p:cBhvr>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3796"/>
                                        </p:tgtEl>
                                        <p:attrNameLst>
                                          <p:attrName>style.visibility</p:attrName>
                                        </p:attrNameLst>
                                      </p:cBhvr>
                                      <p:to>
                                        <p:strVal val="visible"/>
                                      </p:to>
                                    </p:set>
                                    <p:anim calcmode="lin" valueType="num">
                                      <p:cBhvr additive="base">
                                        <p:cTn id="43" dur="500" fill="hold"/>
                                        <p:tgtEl>
                                          <p:spTgt spid="33796"/>
                                        </p:tgtEl>
                                        <p:attrNameLst>
                                          <p:attrName>ppt_x</p:attrName>
                                        </p:attrNameLst>
                                      </p:cBhvr>
                                      <p:tavLst>
                                        <p:tav tm="0">
                                          <p:val>
                                            <p:strVal val="#ppt_x"/>
                                          </p:val>
                                        </p:tav>
                                        <p:tav tm="100000">
                                          <p:val>
                                            <p:strVal val="#ppt_x"/>
                                          </p:val>
                                        </p:tav>
                                      </p:tavLst>
                                    </p:anim>
                                    <p:anim calcmode="lin" valueType="num">
                                      <p:cBhvr additive="base">
                                        <p:cTn id="44" dur="500" fill="hold"/>
                                        <p:tgtEl>
                                          <p:spTgt spid="337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utoUpdateAnimBg="0"/>
      <p:bldP spid="8" grpId="0" bldLvl="0" animBg="1"/>
      <p:bldP spid="8" grpId="1" animBg="1"/>
      <p:bldP spid="3" grpId="0" bldLvl="0" animBg="1"/>
      <p:bldP spid="3"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5"/>
          <p:cNvPicPr>
            <a:picLocks noChangeAspect="1" noChangeArrowheads="1"/>
          </p:cNvPicPr>
          <p:nvPr/>
        </p:nvPicPr>
        <p:blipFill>
          <a:blip r:embed="rId1" cstate="print">
            <a:lum bright="12000"/>
            <a:extLst>
              <a:ext uri="{28A0092B-C50C-407E-A947-70E740481C1C}">
                <a14:useLocalDpi xmlns:a14="http://schemas.microsoft.com/office/drawing/2010/main" val="0"/>
              </a:ext>
            </a:extLst>
          </a:blip>
          <a:srcRect/>
          <a:stretch>
            <a:fillRect/>
          </a:stretch>
        </p:blipFill>
        <p:spPr bwMode="auto">
          <a:xfrm>
            <a:off x="0" y="908050"/>
            <a:ext cx="91440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Text Box 3"/>
          <p:cNvSpPr txBox="1">
            <a:spLocks noChangeArrowheads="1"/>
          </p:cNvSpPr>
          <p:nvPr/>
        </p:nvSpPr>
        <p:spPr bwMode="auto">
          <a:xfrm>
            <a:off x="395288" y="0"/>
            <a:ext cx="8748712"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FF0000"/>
                </a:solidFill>
              </a:rPr>
              <a:t>复行数十步，豁然开朗。土地平旷，屋舍俨然，有良田美池桑竹之属。阡陌交通，鸡犬相闻。</a:t>
            </a:r>
            <a:endParaRPr lang="zh-CN" altLang="en-US" b="1" dirty="0">
              <a:solidFill>
                <a:srgbClr val="FF0000"/>
              </a:solidFill>
            </a:endParaRPr>
          </a:p>
        </p:txBody>
      </p:sp>
      <p:sp>
        <p:nvSpPr>
          <p:cNvPr id="34820" name="Text Box 4"/>
          <p:cNvSpPr txBox="1">
            <a:spLocks noChangeArrowheads="1"/>
          </p:cNvSpPr>
          <p:nvPr/>
        </p:nvSpPr>
        <p:spPr bwMode="auto">
          <a:xfrm>
            <a:off x="-90488" y="5516563"/>
            <a:ext cx="923448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chemeClr val="accent2"/>
                </a:solidFill>
                <a:latin typeface="宋体" panose="02010600030101010101" pitchFamily="2" charset="-122"/>
              </a:rPr>
              <a:t>又走了</a:t>
            </a:r>
            <a:r>
              <a:rPr lang="zh-CN" altLang="en-US" sz="2400" b="1" dirty="0" smtClean="0">
                <a:solidFill>
                  <a:schemeClr val="accent2"/>
                </a:solidFill>
                <a:latin typeface="宋体" panose="02010600030101010101" pitchFamily="2" charset="-122"/>
              </a:rPr>
              <a:t>几十步，</a:t>
            </a:r>
            <a:r>
              <a:rPr lang="zh-CN" altLang="en-US" sz="2400" b="1" dirty="0">
                <a:solidFill>
                  <a:schemeClr val="accent2"/>
                </a:solidFill>
                <a:latin typeface="宋体" panose="02010600030101010101" pitchFamily="2" charset="-122"/>
              </a:rPr>
              <a:t>突然变得开阔敞亮了。这里土地平坦开阔，房屋整整齐齐，有肥沃的田地，美丽的池塘和桑树竹子之类。田间小路交错相通，村落间能听到鸡鸣狗叫的声音。 </a:t>
            </a:r>
            <a:endParaRPr lang="zh-CN" altLang="en-US" sz="2400" b="1" dirty="0">
              <a:solidFill>
                <a:schemeClr val="accent2"/>
              </a:solidFill>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 calcmode="lin" valueType="num">
                                      <p:cBhvr additive="base">
                                        <p:cTn id="7" dur="500" fill="hold"/>
                                        <p:tgtEl>
                                          <p:spTgt spid="34820"/>
                                        </p:tgtEl>
                                        <p:attrNameLst>
                                          <p:attrName>ppt_x</p:attrName>
                                        </p:attrNameLst>
                                      </p:cBhvr>
                                      <p:tavLst>
                                        <p:tav tm="0">
                                          <p:val>
                                            <p:strVal val="#ppt_x"/>
                                          </p:val>
                                        </p:tav>
                                        <p:tav tm="100000">
                                          <p:val>
                                            <p:strVal val="#ppt_x"/>
                                          </p:val>
                                        </p:tav>
                                      </p:tavLst>
                                    </p:anim>
                                    <p:anim calcmode="lin" valueType="num">
                                      <p:cBhvr additive="base">
                                        <p:cTn id="8" dur="500" fill="hold"/>
                                        <p:tgtEl>
                                          <p:spTgt spid="348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827584" y="188640"/>
            <a:ext cx="70580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rgbClr val="FF0000"/>
                </a:solidFill>
              </a:rPr>
              <a:t>其中往来种作，男女衣著，悉如外人</a:t>
            </a:r>
            <a:endParaRPr lang="zh-CN" altLang="en-US" sz="3200" b="1" dirty="0">
              <a:solidFill>
                <a:srgbClr val="FF0000"/>
              </a:solidFill>
            </a:endParaRPr>
          </a:p>
        </p:txBody>
      </p:sp>
      <p:pic>
        <p:nvPicPr>
          <p:cNvPr id="46083" name="Picture 3" descr="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963613"/>
            <a:ext cx="9144000" cy="498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Text Box 4"/>
          <p:cNvSpPr txBox="1">
            <a:spLocks noChangeArrowheads="1"/>
          </p:cNvSpPr>
          <p:nvPr/>
        </p:nvSpPr>
        <p:spPr bwMode="auto">
          <a:xfrm>
            <a:off x="250825" y="5911850"/>
            <a:ext cx="844391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chemeClr val="accent2"/>
                </a:solidFill>
              </a:rPr>
              <a:t>那里面的人们来来往往耕田劳作，男女的穿戴完全像桃花源以外的世人。</a:t>
            </a:r>
            <a:endParaRPr lang="zh-CN" altLang="en-US" sz="2400" b="1" dirty="0">
              <a:solidFill>
                <a:schemeClr val="accent2"/>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additive="base">
                                        <p:cTn id="7" dur="500" fill="hold"/>
                                        <p:tgtEl>
                                          <p:spTgt spid="35844"/>
                                        </p:tgtEl>
                                        <p:attrNameLst>
                                          <p:attrName>ppt_x</p:attrName>
                                        </p:attrNameLst>
                                      </p:cBhvr>
                                      <p:tavLst>
                                        <p:tav tm="0">
                                          <p:val>
                                            <p:strVal val="#ppt_x"/>
                                          </p:val>
                                        </p:tav>
                                        <p:tav tm="100000">
                                          <p:val>
                                            <p:strVal val="#ppt_x"/>
                                          </p:val>
                                        </p:tav>
                                      </p:tavLst>
                                    </p:anim>
                                    <p:anim calcmode="lin" valueType="num">
                                      <p:cBhvr additive="base">
                                        <p:cTn id="8"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836613"/>
            <a:ext cx="9144000"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Text Box 3"/>
          <p:cNvSpPr txBox="1">
            <a:spLocks noChangeArrowheads="1"/>
          </p:cNvSpPr>
          <p:nvPr/>
        </p:nvSpPr>
        <p:spPr bwMode="auto">
          <a:xfrm>
            <a:off x="629816" y="188640"/>
            <a:ext cx="7884368"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rgbClr val="FF0000"/>
                </a:solidFill>
              </a:rPr>
              <a:t>      黄发垂髫，并</a:t>
            </a:r>
            <a:r>
              <a:rPr lang="zh-CN" altLang="en-US" b="1" u="sng" dirty="0">
                <a:solidFill>
                  <a:srgbClr val="FF0000"/>
                </a:solidFill>
              </a:rPr>
              <a:t>怡然</a:t>
            </a:r>
            <a:r>
              <a:rPr lang="zh-CN" altLang="en-US" b="1" dirty="0">
                <a:solidFill>
                  <a:srgbClr val="FF0000"/>
                </a:solidFill>
              </a:rPr>
              <a:t>自乐。</a:t>
            </a:r>
            <a:endParaRPr lang="zh-CN" altLang="en-US" b="1" dirty="0">
              <a:solidFill>
                <a:srgbClr val="FF0000"/>
              </a:solidFill>
            </a:endParaRPr>
          </a:p>
        </p:txBody>
      </p:sp>
      <p:sp>
        <p:nvSpPr>
          <p:cNvPr id="36868" name="Text Box 4"/>
          <p:cNvSpPr txBox="1">
            <a:spLocks noChangeArrowheads="1"/>
          </p:cNvSpPr>
          <p:nvPr/>
        </p:nvSpPr>
        <p:spPr bwMode="auto">
          <a:xfrm>
            <a:off x="269664" y="5680074"/>
            <a:ext cx="86046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chemeClr val="accent2"/>
                </a:solidFill>
              </a:rPr>
              <a:t>      老人和小孩都悠闲愉快，自得其乐。</a:t>
            </a:r>
            <a:endParaRPr lang="zh-CN" altLang="en-US" sz="2400" b="1" dirty="0">
              <a:solidFill>
                <a:schemeClr val="accent2"/>
              </a:solidFill>
            </a:endParaRPr>
          </a:p>
        </p:txBody>
      </p:sp>
      <p:sp>
        <p:nvSpPr>
          <p:cNvPr id="43057" name="Line 49"/>
          <p:cNvSpPr/>
          <p:nvPr/>
        </p:nvSpPr>
        <p:spPr>
          <a:xfrm flipH="1">
            <a:off x="3859530" y="643255"/>
            <a:ext cx="17780" cy="328930"/>
          </a:xfrm>
          <a:prstGeom prst="line">
            <a:avLst/>
          </a:prstGeom>
          <a:ln>
            <a:headEnd type="none" w="med" len="med"/>
            <a:tailEnd type="triangle" w="med" len="med"/>
          </a:ln>
        </p:spPr>
        <p:style>
          <a:lnRef idx="3">
            <a:schemeClr val="accent1"/>
          </a:lnRef>
          <a:fillRef idx="0">
            <a:schemeClr val="accent1"/>
          </a:fillRef>
          <a:effectRef idx="2">
            <a:schemeClr val="accent1"/>
          </a:effectRef>
          <a:fontRef idx="minor">
            <a:schemeClr val="tx1"/>
          </a:fontRef>
        </p:style>
      </p:sp>
      <p:sp>
        <p:nvSpPr>
          <p:cNvPr id="8" name="Rectangle 47"/>
          <p:cNvSpPr/>
          <p:nvPr/>
        </p:nvSpPr>
        <p:spPr>
          <a:xfrm>
            <a:off x="2784475" y="972185"/>
            <a:ext cx="1183640" cy="49276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eaLnBrk="1" hangingPunct="1"/>
            <a:r>
              <a:rPr lang="zh-CN" altLang="en-US" sz="1800" b="1" dirty="0">
                <a:solidFill>
                  <a:srgbClr val="FF3300"/>
                </a:solidFill>
                <a:latin typeface="楷体_GB2312" pitchFamily="49" charset="-122"/>
                <a:ea typeface="楷体_GB2312" pitchFamily="49" charset="-122"/>
              </a:rPr>
              <a:t>快乐的样子</a:t>
            </a:r>
            <a:endParaRPr lang="zh-CN" altLang="en-US" sz="1800" b="1" dirty="0">
              <a:solidFill>
                <a:srgbClr val="FF3300"/>
              </a:solidFill>
              <a:latin typeface="楷体_GB2312" pitchFamily="49" charset="-122"/>
              <a:ea typeface="楷体_GB2312"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43057"/>
                                        </p:tgtEl>
                                        <p:attrNameLst>
                                          <p:attrName>style.visibility</p:attrName>
                                        </p:attrNameLst>
                                      </p:cBhvr>
                                      <p:to>
                                        <p:strVal val="visible"/>
                                      </p:to>
                                    </p:set>
                                    <p:animEffect transition="in" filter="fade">
                                      <p:cBhvr>
                                        <p:cTn id="7" dur="770" decel="100000"/>
                                        <p:tgtEl>
                                          <p:spTgt spid="43057"/>
                                        </p:tgtEl>
                                      </p:cBhvr>
                                    </p:animEffect>
                                    <p:animScale>
                                      <p:cBhvr>
                                        <p:cTn id="8" dur="770" decel="100000"/>
                                        <p:tgtEl>
                                          <p:spTgt spid="43057"/>
                                        </p:tgtEl>
                                      </p:cBhvr>
                                      <p:from x="10000" y="10000"/>
                                      <p:to x="200000" y="450000"/>
                                    </p:animScale>
                                    <p:animScale>
                                      <p:cBhvr>
                                        <p:cTn id="9" dur="1230" accel="100000" fill="hold">
                                          <p:stCondLst>
                                            <p:cond delay="770"/>
                                          </p:stCondLst>
                                        </p:cTn>
                                        <p:tgtEl>
                                          <p:spTgt spid="43057"/>
                                        </p:tgtEl>
                                      </p:cBhvr>
                                      <p:from x="200000" y="450000"/>
                                      <p:to x="100000" y="100000"/>
                                    </p:animScale>
                                    <p:set>
                                      <p:cBhvr>
                                        <p:cTn id="10" dur="770" fill="hold"/>
                                        <p:tgtEl>
                                          <p:spTgt spid="43057"/>
                                        </p:tgtEl>
                                        <p:attrNameLst>
                                          <p:attrName>ppt_x</p:attrName>
                                        </p:attrNameLst>
                                      </p:cBhvr>
                                      <p:to>
                                        <p:strVal val="(0.5)"/>
                                      </p:to>
                                    </p:set>
                                    <p:anim from="(0.5)" to="(#ppt_x)" calcmode="lin" valueType="num">
                                      <p:cBhvr>
                                        <p:cTn id="11" dur="1230" accel="100000" fill="hold">
                                          <p:stCondLst>
                                            <p:cond delay="770"/>
                                          </p:stCondLst>
                                        </p:cTn>
                                        <p:tgtEl>
                                          <p:spTgt spid="43057"/>
                                        </p:tgtEl>
                                        <p:attrNameLst>
                                          <p:attrName>ppt_x</p:attrName>
                                        </p:attrNameLst>
                                      </p:cBhvr>
                                    </p:anim>
                                    <p:set>
                                      <p:cBhvr>
                                        <p:cTn id="12" dur="770" fill="hold"/>
                                        <p:tgtEl>
                                          <p:spTgt spid="43057"/>
                                        </p:tgtEl>
                                        <p:attrNameLst>
                                          <p:attrName>ppt_y</p:attrName>
                                        </p:attrNameLst>
                                      </p:cBhvr>
                                      <p:to>
                                        <p:strVal val="(#ppt_y+0.4)"/>
                                      </p:to>
                                    </p:set>
                                    <p:anim from="(#ppt_y+0.4)" to="(#ppt_y)" calcmode="lin" valueType="num">
                                      <p:cBhvr>
                                        <p:cTn id="13" dur="1230" accel="100000" fill="hold">
                                          <p:stCondLst>
                                            <p:cond delay="770"/>
                                          </p:stCondLst>
                                        </p:cTn>
                                        <p:tgtEl>
                                          <p:spTgt spid="43057"/>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6868">
                                            <p:txEl>
                                              <p:pRg st="0" end="0"/>
                                            </p:txEl>
                                          </p:spTgt>
                                        </p:tgtEl>
                                        <p:attrNameLst>
                                          <p:attrName>style.visibility</p:attrName>
                                        </p:attrNameLst>
                                      </p:cBhvr>
                                      <p:to>
                                        <p:strVal val="visible"/>
                                      </p:to>
                                    </p:set>
                                    <p:anim calcmode="lin" valueType="num">
                                      <p:cBhvr additive="base">
                                        <p:cTn id="25" dur="500" fill="hold"/>
                                        <p:tgtEl>
                                          <p:spTgt spid="3686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686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2202" y="1052735"/>
            <a:ext cx="6135982" cy="5654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043608" y="160767"/>
            <a:ext cx="7308304" cy="584775"/>
          </a:xfrm>
          <a:prstGeom prst="rect">
            <a:avLst/>
          </a:prstGeom>
        </p:spPr>
        <p:txBody>
          <a:bodyPr wrap="square">
            <a:spAutoFit/>
          </a:bodyPr>
          <a:lstStyle/>
          <a:p>
            <a:pPr lvl="0"/>
            <a:r>
              <a:rPr lang="zh-CN" altLang="en-US" sz="3200" b="1" dirty="0">
                <a:solidFill>
                  <a:srgbClr val="FF0000"/>
                </a:solidFill>
              </a:rPr>
              <a:t>见渔人，乃大惊，问所从来。具答之。</a:t>
            </a:r>
            <a:endParaRPr lang="zh-CN" altLang="en-US" sz="3200" b="1" dirty="0">
              <a:solidFill>
                <a:srgbClr val="FF0000"/>
              </a:solidFill>
            </a:endParaRPr>
          </a:p>
        </p:txBody>
      </p:sp>
      <p:sp>
        <p:nvSpPr>
          <p:cNvPr id="3" name="矩形 2"/>
          <p:cNvSpPr/>
          <p:nvPr/>
        </p:nvSpPr>
        <p:spPr>
          <a:xfrm>
            <a:off x="6300192" y="1916832"/>
            <a:ext cx="2444121" cy="2677656"/>
          </a:xfrm>
          <a:prstGeom prst="rect">
            <a:avLst/>
          </a:prstGeom>
        </p:spPr>
        <p:txBody>
          <a:bodyPr wrap="square">
            <a:spAutoFit/>
          </a:bodyPr>
          <a:lstStyle/>
          <a:p>
            <a:pPr eaLnBrk="1" hangingPunct="1">
              <a:spcBef>
                <a:spcPct val="50000"/>
              </a:spcBef>
            </a:pPr>
            <a:r>
              <a:rPr lang="zh-CN" altLang="en-US" b="1" dirty="0">
                <a:solidFill>
                  <a:schemeClr val="accent2"/>
                </a:solidFill>
              </a:rPr>
              <a:t>桃源中人看见渔人，于是很惊奇，问渔人从哪里来。（渔人）详尽地回答了他。</a:t>
            </a:r>
            <a:endParaRPr lang="zh-CN" altLang="en-US" b="1" dirty="0">
              <a:solidFill>
                <a:schemeClr val="accent2"/>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765175"/>
            <a:ext cx="9144000"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Text Box 3"/>
          <p:cNvSpPr txBox="1">
            <a:spLocks noChangeArrowheads="1"/>
          </p:cNvSpPr>
          <p:nvPr/>
        </p:nvSpPr>
        <p:spPr bwMode="auto">
          <a:xfrm>
            <a:off x="314102" y="188255"/>
            <a:ext cx="842530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FF0000"/>
                </a:solidFill>
              </a:rPr>
              <a:t>便要还家，设酒杀鸡作食。村中闻有此人，咸来问讯。</a:t>
            </a:r>
            <a:endParaRPr lang="zh-CN" altLang="en-US" b="1" dirty="0">
              <a:solidFill>
                <a:srgbClr val="FF0000"/>
              </a:solidFill>
            </a:endParaRPr>
          </a:p>
        </p:txBody>
      </p:sp>
      <p:sp>
        <p:nvSpPr>
          <p:cNvPr id="37892" name="Text Box 4"/>
          <p:cNvSpPr txBox="1">
            <a:spLocks noChangeArrowheads="1"/>
          </p:cNvSpPr>
          <p:nvPr/>
        </p:nvSpPr>
        <p:spPr bwMode="auto">
          <a:xfrm>
            <a:off x="286205" y="5680075"/>
            <a:ext cx="8829898"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rPr>
              <a:t>他就邀请渔人到自己家里去，摆酒杀鸡做饭菜。村子里的人听说有这样一个人，都来打听消息。 </a:t>
            </a:r>
            <a:endParaRPr lang="zh-CN" altLang="en-US" b="1" dirty="0">
              <a:solidFill>
                <a:schemeClr val="accent2"/>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892">
                                            <p:txEl>
                                              <p:pRg st="0" end="0"/>
                                            </p:txEl>
                                          </p:spTgt>
                                        </p:tgtEl>
                                        <p:attrNameLst>
                                          <p:attrName>style.visibility</p:attrName>
                                        </p:attrNameLst>
                                      </p:cBhvr>
                                      <p:to>
                                        <p:strVal val="visible"/>
                                      </p:to>
                                    </p:set>
                                    <p:anim calcmode="lin" valueType="num">
                                      <p:cBhvr additive="base">
                                        <p:cTn id="7" dur="500" fill="hold"/>
                                        <p:tgtEl>
                                          <p:spTgt spid="3789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文本框 1"/>
          <p:cNvSpPr txBox="1"/>
          <p:nvPr/>
        </p:nvSpPr>
        <p:spPr>
          <a:xfrm>
            <a:off x="2149475" y="157163"/>
            <a:ext cx="4294188" cy="700087"/>
          </a:xfrm>
          <a:prstGeom prst="rect">
            <a:avLst/>
          </a:prstGeom>
          <a:noFill/>
          <a:ln w="9525">
            <a:noFill/>
          </a:ln>
        </p:spPr>
        <p:txBody>
          <a:bodyPr wrap="square" anchor="t">
            <a:spAutoFit/>
          </a:bodyPr>
          <a:lstStyle/>
          <a:p>
            <a:pPr lvl="0" indent="0"/>
            <a:r>
              <a:rPr lang="en-US" altLang="zh-CN" sz="4000" b="1" dirty="0">
                <a:solidFill>
                  <a:srgbClr val="FF0000"/>
                </a:solidFill>
                <a:latin typeface="Arial" panose="020B0604020202020204" pitchFamily="34" charset="0"/>
                <a:ea typeface="宋体" panose="02010600030101010101" pitchFamily="2" charset="-122"/>
              </a:rPr>
              <a:t>        </a:t>
            </a:r>
            <a:r>
              <a:rPr lang="zh-CN" altLang="en-US" sz="4000" b="1" dirty="0">
                <a:solidFill>
                  <a:srgbClr val="FF0000"/>
                </a:solidFill>
                <a:latin typeface="Arial" panose="020B0604020202020204" pitchFamily="34" charset="0"/>
                <a:ea typeface="宋体" panose="02010600030101010101" pitchFamily="2" charset="-122"/>
              </a:rPr>
              <a:t>题目解说</a:t>
            </a:r>
            <a:endParaRPr lang="zh-CN" altLang="en-US" sz="4000" b="1" dirty="0">
              <a:solidFill>
                <a:srgbClr val="FF0000"/>
              </a:solidFill>
              <a:latin typeface="Arial" panose="020B0604020202020204" pitchFamily="34" charset="0"/>
              <a:ea typeface="宋体" panose="02010600030101010101" pitchFamily="2" charset="-122"/>
            </a:endParaRPr>
          </a:p>
        </p:txBody>
      </p:sp>
      <p:sp>
        <p:nvSpPr>
          <p:cNvPr id="4098" name="文本框 2"/>
          <p:cNvSpPr txBox="1"/>
          <p:nvPr/>
        </p:nvSpPr>
        <p:spPr>
          <a:xfrm>
            <a:off x="55563" y="863600"/>
            <a:ext cx="9053512" cy="3140075"/>
          </a:xfrm>
          <a:prstGeom prst="rect">
            <a:avLst/>
          </a:prstGeom>
          <a:noFill/>
          <a:ln w="9525">
            <a:noFill/>
          </a:ln>
        </p:spPr>
        <p:txBody>
          <a:bodyPr wrap="square" anchor="t">
            <a:spAutoFit/>
          </a:bodyPr>
          <a:lstStyle/>
          <a:p>
            <a:pPr lvl="0" indent="0"/>
            <a:r>
              <a:rPr lang="en-US" altLang="zh-CN" sz="4000" b="1" dirty="0">
                <a:latin typeface="Arial" panose="020B0604020202020204" pitchFamily="34" charset="0"/>
                <a:ea typeface="宋体" panose="02010600030101010101" pitchFamily="2" charset="-122"/>
              </a:rPr>
              <a:t>         “</a:t>
            </a:r>
            <a:r>
              <a:rPr lang="zh-CN" altLang="en-US" sz="4000" b="1" dirty="0">
                <a:latin typeface="Arial" panose="020B0604020202020204" pitchFamily="34" charset="0"/>
                <a:ea typeface="宋体" panose="02010600030101010101" pitchFamily="2" charset="-122"/>
              </a:rPr>
              <a:t>记</a:t>
            </a:r>
            <a:r>
              <a:rPr lang="en-US" altLang="zh-CN" sz="4000" b="1" dirty="0">
                <a:latin typeface="Arial" panose="020B0604020202020204" pitchFamily="34" charset="0"/>
                <a:ea typeface="宋体" panose="02010600030101010101" pitchFamily="2" charset="-122"/>
              </a:rPr>
              <a:t>”</a:t>
            </a:r>
            <a:r>
              <a:rPr lang="zh-CN" altLang="en-US" sz="4000" b="1" dirty="0">
                <a:latin typeface="Arial" panose="020B0604020202020204" pitchFamily="34" charset="0"/>
                <a:ea typeface="宋体" panose="02010600030101010101" pitchFamily="2" charset="-122"/>
              </a:rPr>
              <a:t>是古代的一种文体，主要是记载事物，往往通过记事、记物、写景、记人来抒发作者的感情或见解，即景抒情，托物言志。</a:t>
            </a:r>
            <a:r>
              <a:rPr lang="en-US" altLang="zh-CN" sz="4000" b="1" dirty="0">
                <a:latin typeface="Arial" panose="020B0604020202020204" pitchFamily="34" charset="0"/>
                <a:ea typeface="宋体" panose="02010600030101010101" pitchFamily="2" charset="-122"/>
              </a:rPr>
              <a:t>“</a:t>
            </a:r>
            <a:r>
              <a:rPr lang="zh-CN" altLang="en-US" sz="4000" b="1" dirty="0">
                <a:latin typeface="Arial" panose="020B0604020202020204" pitchFamily="34" charset="0"/>
                <a:ea typeface="宋体" panose="02010600030101010101" pitchFamily="2" charset="-122"/>
              </a:rPr>
              <a:t>桃花源</a:t>
            </a:r>
            <a:r>
              <a:rPr lang="en-US" altLang="zh-CN" sz="4000" b="1" dirty="0">
                <a:latin typeface="Arial" panose="020B0604020202020204" pitchFamily="34" charset="0"/>
                <a:ea typeface="宋体" panose="02010600030101010101" pitchFamily="2" charset="-122"/>
              </a:rPr>
              <a:t>”</a:t>
            </a:r>
            <a:r>
              <a:rPr lang="zh-CN" altLang="en-US" sz="4000" b="1" dirty="0">
                <a:latin typeface="Arial" panose="020B0604020202020204" pitchFamily="34" charset="0"/>
                <a:ea typeface="宋体" panose="02010600030101010101" pitchFamily="2" charset="-122"/>
              </a:rPr>
              <a:t>就是作者记的对象。</a:t>
            </a:r>
            <a:endParaRPr lang="zh-CN" altLang="en-US" sz="4000" b="1" dirty="0">
              <a:latin typeface="Arial" panose="020B0604020202020204" pitchFamily="34" charset="0"/>
              <a:ea typeface="宋体" panose="02010600030101010101" pitchFamily="2" charset="-122"/>
            </a:endParaRPr>
          </a:p>
        </p:txBody>
      </p:sp>
      <p:pic>
        <p:nvPicPr>
          <p:cNvPr id="4099" name="图片 3"/>
          <p:cNvPicPr>
            <a:picLocks noChangeAspect="1"/>
          </p:cNvPicPr>
          <p:nvPr/>
        </p:nvPicPr>
        <p:blipFill>
          <a:blip r:embed="rId1"/>
          <a:stretch>
            <a:fillRect/>
          </a:stretch>
        </p:blipFill>
        <p:spPr>
          <a:xfrm>
            <a:off x="-33337" y="4165600"/>
            <a:ext cx="9140825" cy="2636838"/>
          </a:xfrm>
          <a:prstGeom prst="rect">
            <a:avLst/>
          </a:prstGeom>
          <a:noFill/>
          <a:ln w="9525">
            <a:noFill/>
          </a:ln>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circle(in)">
                                      <p:cBhvr>
                                        <p:cTn id="11"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P spid="409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5" name="Picture 3" descr="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1052513"/>
            <a:ext cx="914400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4" name="Text Box 2"/>
          <p:cNvSpPr txBox="1">
            <a:spLocks noChangeArrowheads="1"/>
          </p:cNvSpPr>
          <p:nvPr/>
        </p:nvSpPr>
        <p:spPr bwMode="auto">
          <a:xfrm>
            <a:off x="250825" y="0"/>
            <a:ext cx="8281615" cy="1383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FF0000"/>
                </a:solidFill>
              </a:rPr>
              <a:t>     自云先世避秦时乱，率妻子</a:t>
            </a:r>
            <a:r>
              <a:rPr lang="zh-CN" altLang="en-US" b="1" u="sng" dirty="0">
                <a:solidFill>
                  <a:srgbClr val="FF0000"/>
                </a:solidFill>
              </a:rPr>
              <a:t>邑人</a:t>
            </a:r>
            <a:r>
              <a:rPr lang="zh-CN" altLang="en-US" b="1" dirty="0">
                <a:solidFill>
                  <a:srgbClr val="FF0000"/>
                </a:solidFill>
              </a:rPr>
              <a:t>，来此绝境，不复出焉，遂与外人间隔。问今是何世，乃不知有汉，无论魏晋。</a:t>
            </a:r>
            <a:endParaRPr lang="zh-CN" altLang="en-US" b="1" dirty="0">
              <a:solidFill>
                <a:srgbClr val="FF0000"/>
              </a:solidFill>
            </a:endParaRPr>
          </a:p>
        </p:txBody>
      </p:sp>
      <p:sp>
        <p:nvSpPr>
          <p:cNvPr id="38916" name="Text Box 4"/>
          <p:cNvSpPr txBox="1">
            <a:spLocks noChangeArrowheads="1"/>
          </p:cNvSpPr>
          <p:nvPr/>
        </p:nvSpPr>
        <p:spPr bwMode="auto">
          <a:xfrm>
            <a:off x="231775" y="5248275"/>
            <a:ext cx="86614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chemeClr val="accent2"/>
                </a:solidFill>
              </a:rPr>
              <a:t>他们自己说前代祖先为了躲避秦朝时候的祸乱，带领妻子儿女和同乡人来到这与世隔绝的地方，没有再从这里出去过，于是和桃花源以外的世人隔绝了。他们问现在是什么朝代，竟不知道有过汉朝，更不必说魏晋。 </a:t>
            </a:r>
            <a:endParaRPr lang="zh-CN" altLang="en-US" sz="2400" b="1">
              <a:solidFill>
                <a:schemeClr val="accent2"/>
              </a:solidFill>
            </a:endParaRPr>
          </a:p>
        </p:txBody>
      </p:sp>
      <p:sp>
        <p:nvSpPr>
          <p:cNvPr id="5" name="Line 49"/>
          <p:cNvSpPr/>
          <p:nvPr/>
        </p:nvSpPr>
        <p:spPr>
          <a:xfrm>
            <a:off x="1460500" y="391795"/>
            <a:ext cx="970915" cy="887730"/>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sp>
      <p:sp>
        <p:nvSpPr>
          <p:cNvPr id="8" name="Rectangle 47"/>
          <p:cNvSpPr/>
          <p:nvPr/>
        </p:nvSpPr>
        <p:spPr>
          <a:xfrm>
            <a:off x="2492375" y="977900"/>
            <a:ext cx="573405" cy="49276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eaLnBrk="1" hangingPunct="1"/>
            <a:r>
              <a:rPr lang="zh-CN" altLang="en-US" sz="1800" b="1" dirty="0">
                <a:solidFill>
                  <a:srgbClr val="FF3300"/>
                </a:solidFill>
                <a:latin typeface="楷体_GB2312" pitchFamily="49" charset="-122"/>
                <a:ea typeface="楷体_GB2312" pitchFamily="49" charset="-122"/>
              </a:rPr>
              <a:t>说</a:t>
            </a:r>
            <a:endParaRPr lang="zh-CN" altLang="en-US" sz="1800" b="1" dirty="0">
              <a:solidFill>
                <a:srgbClr val="FF3300"/>
              </a:solidFill>
              <a:latin typeface="楷体_GB2312" pitchFamily="49" charset="-122"/>
              <a:ea typeface="楷体_GB2312" pitchFamily="49" charset="-122"/>
            </a:endParaRPr>
          </a:p>
        </p:txBody>
      </p:sp>
      <p:sp>
        <p:nvSpPr>
          <p:cNvPr id="2" name="Line 49"/>
          <p:cNvSpPr/>
          <p:nvPr/>
        </p:nvSpPr>
        <p:spPr>
          <a:xfrm>
            <a:off x="5316855" y="391795"/>
            <a:ext cx="678815" cy="660400"/>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sp>
      <p:sp>
        <p:nvSpPr>
          <p:cNvPr id="3" name="Rectangle 47"/>
          <p:cNvSpPr/>
          <p:nvPr/>
        </p:nvSpPr>
        <p:spPr>
          <a:xfrm>
            <a:off x="5704840" y="1052830"/>
            <a:ext cx="745490" cy="517525"/>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eaLnBrk="1" hangingPunct="1"/>
            <a:r>
              <a:rPr lang="zh-CN" altLang="en-US" sz="1800" b="1" dirty="0">
                <a:solidFill>
                  <a:srgbClr val="FF3300"/>
                </a:solidFill>
                <a:latin typeface="楷体_GB2312" pitchFamily="49" charset="-122"/>
                <a:ea typeface="楷体_GB2312" pitchFamily="49" charset="-122"/>
              </a:rPr>
              <a:t>乡邻</a:t>
            </a:r>
            <a:endParaRPr lang="en-US" altLang="zh-CN" sz="1800" b="1" dirty="0">
              <a:solidFill>
                <a:srgbClr val="FF3300"/>
              </a:solidFill>
              <a:latin typeface="楷体_GB2312" pitchFamily="49" charset="-122"/>
              <a:ea typeface="楷体_GB2312"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70" decel="100000"/>
                                        <p:tgtEl>
                                          <p:spTgt spid="2"/>
                                        </p:tgtEl>
                                      </p:cBhvr>
                                    </p:animEffect>
                                    <p:animScale>
                                      <p:cBhvr>
                                        <p:cTn id="26" dur="770" decel="100000"/>
                                        <p:tgtEl>
                                          <p:spTgt spid="2"/>
                                        </p:tgtEl>
                                      </p:cBhvr>
                                      <p:from x="10000" y="10000"/>
                                      <p:to x="200000" y="450000"/>
                                    </p:animScale>
                                    <p:animScale>
                                      <p:cBhvr>
                                        <p:cTn id="27" dur="1230" accel="100000" fill="hold">
                                          <p:stCondLst>
                                            <p:cond delay="770"/>
                                          </p:stCondLst>
                                        </p:cTn>
                                        <p:tgtEl>
                                          <p:spTgt spid="2"/>
                                        </p:tgtEl>
                                      </p:cBhvr>
                                      <p:from x="200000" y="450000"/>
                                      <p:to x="100000" y="100000"/>
                                    </p:animScale>
                                    <p:set>
                                      <p:cBhvr>
                                        <p:cTn id="28" dur="770" fill="hold"/>
                                        <p:tgtEl>
                                          <p:spTgt spid="2"/>
                                        </p:tgtEl>
                                        <p:attrNameLst>
                                          <p:attrName>ppt_x</p:attrName>
                                        </p:attrNameLst>
                                      </p:cBhvr>
                                      <p:to>
                                        <p:strVal val="(0.5)"/>
                                      </p:to>
                                    </p:set>
                                    <p:anim from="(0.5)" to="(#ppt_x)" calcmode="lin" valueType="num">
                                      <p:cBhvr>
                                        <p:cTn id="29" dur="1230" accel="100000" fill="hold">
                                          <p:stCondLst>
                                            <p:cond delay="770"/>
                                          </p:stCondLst>
                                        </p:cTn>
                                        <p:tgtEl>
                                          <p:spTgt spid="2"/>
                                        </p:tgtEl>
                                        <p:attrNameLst>
                                          <p:attrName>ppt_x</p:attrName>
                                        </p:attrNameLst>
                                      </p:cBhvr>
                                    </p:anim>
                                    <p:set>
                                      <p:cBhvr>
                                        <p:cTn id="30" dur="770" fill="hold"/>
                                        <p:tgtEl>
                                          <p:spTgt spid="2"/>
                                        </p:tgtEl>
                                        <p:attrNameLst>
                                          <p:attrName>ppt_y</p:attrName>
                                        </p:attrNameLst>
                                      </p:cBhvr>
                                      <p:to>
                                        <p:strVal val="(#ppt_y+0.4)"/>
                                      </p:to>
                                    </p:set>
                                    <p:anim from="(#ppt_y+0.4)" to="(#ppt_y)" calcmode="lin" valueType="num">
                                      <p:cBhvr>
                                        <p:cTn id="31" dur="1230" accel="100000" fill="hold">
                                          <p:stCondLst>
                                            <p:cond delay="770"/>
                                          </p:stCondLst>
                                        </p:cTn>
                                        <p:tgtEl>
                                          <p:spTgt spid="2"/>
                                        </p:tgtEl>
                                        <p:attrNameLst>
                                          <p:attrName>ppt_y</p:attrName>
                                        </p:attrNameLst>
                                      </p:cBhvr>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1000"/>
                                        <p:tgtEl>
                                          <p:spTgt spid="3"/>
                                        </p:tgtEl>
                                      </p:cBhvr>
                                    </p:animEffect>
                                    <p:anim calcmode="lin" valueType="num">
                                      <p:cBhvr>
                                        <p:cTn id="37" dur="1000" fill="hold"/>
                                        <p:tgtEl>
                                          <p:spTgt spid="3"/>
                                        </p:tgtEl>
                                        <p:attrNameLst>
                                          <p:attrName>ppt_x</p:attrName>
                                        </p:attrNameLst>
                                      </p:cBhvr>
                                      <p:tavLst>
                                        <p:tav tm="0">
                                          <p:val>
                                            <p:strVal val="#ppt_x"/>
                                          </p:val>
                                        </p:tav>
                                        <p:tav tm="100000">
                                          <p:val>
                                            <p:strVal val="#ppt_x"/>
                                          </p:val>
                                        </p:tav>
                                      </p:tavLst>
                                    </p:anim>
                                    <p:anim calcmode="lin" valueType="num">
                                      <p:cBhvr>
                                        <p:cTn id="3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8916">
                                            <p:txEl>
                                              <p:pRg st="0" end="0"/>
                                            </p:txEl>
                                          </p:spTgt>
                                        </p:tgtEl>
                                        <p:attrNameLst>
                                          <p:attrName>style.visibility</p:attrName>
                                        </p:attrNameLst>
                                      </p:cBhvr>
                                      <p:to>
                                        <p:strVal val="visible"/>
                                      </p:to>
                                    </p:set>
                                    <p:anim calcmode="lin" valueType="num">
                                      <p:cBhvr additive="base">
                                        <p:cTn id="43" dur="500" fill="hold"/>
                                        <p:tgtEl>
                                          <p:spTgt spid="38916">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89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3" grpId="0" bldLvl="0" animBg="1"/>
      <p:bldP spid="3"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1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2544" y="1124744"/>
            <a:ext cx="8388424" cy="4293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Text Box 3"/>
          <p:cNvSpPr txBox="1">
            <a:spLocks noChangeArrowheads="1"/>
          </p:cNvSpPr>
          <p:nvPr/>
        </p:nvSpPr>
        <p:spPr bwMode="auto">
          <a:xfrm>
            <a:off x="250825" y="0"/>
            <a:ext cx="8497888"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FF0000"/>
                </a:solidFill>
              </a:rPr>
              <a:t>此人一一为具言所闻，皆叹惋。余人各复延至其家，皆出酒食。</a:t>
            </a:r>
            <a:endParaRPr lang="zh-CN" altLang="en-US" b="1" dirty="0">
              <a:solidFill>
                <a:srgbClr val="FF0000"/>
              </a:solidFill>
            </a:endParaRPr>
          </a:p>
        </p:txBody>
      </p:sp>
      <p:sp>
        <p:nvSpPr>
          <p:cNvPr id="39940" name="Text Box 4"/>
          <p:cNvSpPr txBox="1">
            <a:spLocks noChangeArrowheads="1"/>
          </p:cNvSpPr>
          <p:nvPr/>
        </p:nvSpPr>
        <p:spPr bwMode="auto">
          <a:xfrm>
            <a:off x="107620" y="5589239"/>
            <a:ext cx="883827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chemeClr val="accent2"/>
                </a:solidFill>
              </a:rPr>
              <a:t>这渔人一件件为他们详细说出自己知道的情况，那些人听罢都感叹惊讶。其他的人各自又邀请渔人到自己的家中，都拿出酒和饭菜来招待。 </a:t>
            </a:r>
            <a:endParaRPr lang="zh-CN" altLang="en-US" sz="2400" b="1" dirty="0">
              <a:solidFill>
                <a:schemeClr val="accent2"/>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40">
                                            <p:txEl>
                                              <p:pRg st="0" end="0"/>
                                            </p:txEl>
                                          </p:spTgt>
                                        </p:tgtEl>
                                        <p:attrNameLst>
                                          <p:attrName>style.visibility</p:attrName>
                                        </p:attrNameLst>
                                      </p:cBhvr>
                                      <p:to>
                                        <p:strVal val="visible"/>
                                      </p:to>
                                    </p:set>
                                    <p:anim calcmode="lin" valueType="num">
                                      <p:cBhvr additive="base">
                                        <p:cTn id="7" dur="500" fill="hold"/>
                                        <p:tgtEl>
                                          <p:spTgt spid="3994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4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1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28387" y="908718"/>
            <a:ext cx="8887224" cy="496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3" name="Text Box 3"/>
          <p:cNvSpPr txBox="1">
            <a:spLocks noChangeArrowheads="1"/>
          </p:cNvSpPr>
          <p:nvPr/>
        </p:nvSpPr>
        <p:spPr bwMode="auto">
          <a:xfrm>
            <a:off x="431192" y="241955"/>
            <a:ext cx="828161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FF0000"/>
                </a:solidFill>
              </a:rPr>
              <a:t>停数日，辞去。此中人语云：“不足为外人道也”。 </a:t>
            </a:r>
            <a:endParaRPr lang="zh-CN" altLang="en-US" b="1" dirty="0">
              <a:solidFill>
                <a:srgbClr val="FF0000"/>
              </a:solidFill>
            </a:endParaRPr>
          </a:p>
        </p:txBody>
      </p:sp>
      <p:sp>
        <p:nvSpPr>
          <p:cNvPr id="40964" name="Text Box 4"/>
          <p:cNvSpPr txBox="1">
            <a:spLocks noChangeArrowheads="1"/>
          </p:cNvSpPr>
          <p:nvPr/>
        </p:nvSpPr>
        <p:spPr bwMode="auto">
          <a:xfrm>
            <a:off x="0" y="5911850"/>
            <a:ext cx="88773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rPr>
              <a:t>渔人住了几天，告辞离去。这里的人告诉他说：“这里的情况不值得对桃花源以外的世人说啊。”</a:t>
            </a:r>
            <a:endParaRPr lang="zh-CN" altLang="en-US" b="1" dirty="0">
              <a:solidFill>
                <a:schemeClr val="accent2"/>
              </a:solidFill>
            </a:endParaRPr>
          </a:p>
        </p:txBody>
      </p:sp>
      <p:sp>
        <p:nvSpPr>
          <p:cNvPr id="5" name="Line 49"/>
          <p:cNvSpPr/>
          <p:nvPr/>
        </p:nvSpPr>
        <p:spPr>
          <a:xfrm>
            <a:off x="2508885" y="649605"/>
            <a:ext cx="497840" cy="381635"/>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sp>
      <p:sp>
        <p:nvSpPr>
          <p:cNvPr id="3" name="Rectangle 47"/>
          <p:cNvSpPr/>
          <p:nvPr/>
        </p:nvSpPr>
        <p:spPr>
          <a:xfrm>
            <a:off x="3006725" y="649605"/>
            <a:ext cx="745490" cy="517525"/>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eaLnBrk="1" hangingPunct="1"/>
            <a:r>
              <a:rPr lang="zh-CN" altLang="en-US" sz="1800" b="1" dirty="0">
                <a:solidFill>
                  <a:srgbClr val="FF3300"/>
                </a:solidFill>
                <a:latin typeface="楷体_GB2312" pitchFamily="49" charset="-122"/>
                <a:ea typeface="楷体_GB2312" pitchFamily="49" charset="-122"/>
              </a:rPr>
              <a:t>离开</a:t>
            </a:r>
            <a:endParaRPr lang="zh-CN" altLang="en-US" sz="1800" b="1" dirty="0">
              <a:solidFill>
                <a:srgbClr val="FF3300"/>
              </a:solidFill>
              <a:latin typeface="楷体_GB2312" pitchFamily="49" charset="-122"/>
              <a:ea typeface="楷体_GB2312"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0964">
                                            <p:txEl>
                                              <p:pRg st="0" end="0"/>
                                            </p:txEl>
                                          </p:spTgt>
                                        </p:tgtEl>
                                        <p:attrNameLst>
                                          <p:attrName>style.visibility</p:attrName>
                                        </p:attrNameLst>
                                      </p:cBhvr>
                                      <p:to>
                                        <p:strVal val="visible"/>
                                      </p:to>
                                    </p:set>
                                    <p:anim calcmode="lin" valueType="num">
                                      <p:cBhvr additive="base">
                                        <p:cTn id="25" dur="500" fill="hold"/>
                                        <p:tgtEl>
                                          <p:spTgt spid="4096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096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1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1995" y="980728"/>
            <a:ext cx="8267936" cy="475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Text Box 3"/>
          <p:cNvSpPr txBox="1">
            <a:spLocks noChangeArrowheads="1"/>
          </p:cNvSpPr>
          <p:nvPr/>
        </p:nvSpPr>
        <p:spPr bwMode="auto">
          <a:xfrm>
            <a:off x="900112" y="240793"/>
            <a:ext cx="64801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FF0000"/>
                </a:solidFill>
              </a:rPr>
              <a:t>既出，得其船，便扶向路，处处志之</a:t>
            </a:r>
            <a:endParaRPr lang="zh-CN" altLang="en-US" b="1" dirty="0">
              <a:solidFill>
                <a:srgbClr val="FF0000"/>
              </a:solidFill>
            </a:endParaRPr>
          </a:p>
        </p:txBody>
      </p:sp>
      <p:sp>
        <p:nvSpPr>
          <p:cNvPr id="41988" name="Text Box 4"/>
          <p:cNvSpPr txBox="1">
            <a:spLocks noChangeArrowheads="1"/>
          </p:cNvSpPr>
          <p:nvPr/>
        </p:nvSpPr>
        <p:spPr bwMode="auto">
          <a:xfrm>
            <a:off x="87313" y="5895975"/>
            <a:ext cx="88773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rPr>
              <a:t>渔人出来后，找到了他的船，就沿着旧路回去，一路上处处作了标记。</a:t>
            </a:r>
            <a:r>
              <a:rPr lang="zh-CN" altLang="en-US" dirty="0"/>
              <a:t> </a:t>
            </a:r>
            <a:endParaRPr lang="zh-CN" altLang="en-US"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8">
                                            <p:txEl>
                                              <p:pRg st="0" end="0"/>
                                            </p:txEl>
                                          </p:spTgt>
                                        </p:tgtEl>
                                        <p:attrNameLst>
                                          <p:attrName>style.visibility</p:attrName>
                                        </p:attrNameLst>
                                      </p:cBhvr>
                                      <p:to>
                                        <p:strVal val="visible"/>
                                      </p:to>
                                    </p:set>
                                    <p:anim calcmode="lin" valueType="num">
                                      <p:cBhvr additive="base">
                                        <p:cTn id="7" dur="500" fill="hold"/>
                                        <p:tgtEl>
                                          <p:spTgt spid="4198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1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3478" y="1140036"/>
            <a:ext cx="8676456" cy="430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1" name="Text Box 3"/>
          <p:cNvSpPr txBox="1">
            <a:spLocks noChangeArrowheads="1"/>
          </p:cNvSpPr>
          <p:nvPr/>
        </p:nvSpPr>
        <p:spPr bwMode="auto">
          <a:xfrm>
            <a:off x="450304" y="44624"/>
            <a:ext cx="7992566"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FF0000"/>
                </a:solidFill>
                <a:latin typeface="宋体" panose="02010600030101010101" pitchFamily="2" charset="-122"/>
              </a:rPr>
              <a:t>   及郡下，诣太守，说如此。太守即遣人随其往，寻向所志，遂迷，不复得路。</a:t>
            </a:r>
            <a:endParaRPr lang="zh-CN" altLang="en-US" b="1" dirty="0">
              <a:solidFill>
                <a:srgbClr val="FF0000"/>
              </a:solidFill>
              <a:latin typeface="宋体" panose="02010600030101010101" pitchFamily="2" charset="-122"/>
            </a:endParaRPr>
          </a:p>
        </p:txBody>
      </p:sp>
      <p:sp>
        <p:nvSpPr>
          <p:cNvPr id="43012" name="Text Box 4"/>
          <p:cNvSpPr txBox="1">
            <a:spLocks noChangeArrowheads="1"/>
          </p:cNvSpPr>
          <p:nvPr/>
        </p:nvSpPr>
        <p:spPr bwMode="auto">
          <a:xfrm>
            <a:off x="0" y="5661025"/>
            <a:ext cx="88931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chemeClr val="accent2"/>
                </a:solidFill>
              </a:rPr>
              <a:t>回到郡里，去拜见太守，报告了这些情况。太守立即派人跟着他前去，寻找先前做的标记，竟迷失了方向，没有再找到原来的路。</a:t>
            </a:r>
            <a:endParaRPr lang="zh-CN" altLang="en-US" sz="2400" b="1" dirty="0">
              <a:solidFill>
                <a:schemeClr val="accent2"/>
              </a:solidFill>
            </a:endParaRPr>
          </a:p>
        </p:txBody>
      </p:sp>
      <p:sp>
        <p:nvSpPr>
          <p:cNvPr id="5" name="Line 49"/>
          <p:cNvSpPr/>
          <p:nvPr/>
        </p:nvSpPr>
        <p:spPr>
          <a:xfrm>
            <a:off x="1718310" y="855980"/>
            <a:ext cx="497840" cy="381635"/>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sp>
      <p:sp>
        <p:nvSpPr>
          <p:cNvPr id="3" name="Rectangle 47"/>
          <p:cNvSpPr/>
          <p:nvPr/>
        </p:nvSpPr>
        <p:spPr>
          <a:xfrm>
            <a:off x="2216150" y="855980"/>
            <a:ext cx="1468755" cy="517525"/>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eaLnBrk="1" hangingPunct="1"/>
            <a:r>
              <a:rPr lang="zh-CN" altLang="en-US" sz="1800" b="1" dirty="0">
                <a:solidFill>
                  <a:srgbClr val="FF3300"/>
                </a:solidFill>
                <a:latin typeface="楷体_GB2312" pitchFamily="49" charset="-122"/>
                <a:ea typeface="楷体_GB2312" pitchFamily="49" charset="-122"/>
              </a:rPr>
              <a:t>名词，标志</a:t>
            </a:r>
            <a:endParaRPr lang="zh-CN" altLang="en-US" sz="1800" b="1" dirty="0">
              <a:solidFill>
                <a:srgbClr val="FF3300"/>
              </a:solidFill>
              <a:latin typeface="楷体_GB2312" pitchFamily="49" charset="-122"/>
              <a:ea typeface="楷体_GB2312"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3012">
                                            <p:txEl>
                                              <p:pRg st="0" end="0"/>
                                            </p:txEl>
                                          </p:spTgt>
                                        </p:tgtEl>
                                        <p:attrNameLst>
                                          <p:attrName>style.visibility</p:attrName>
                                        </p:attrNameLst>
                                      </p:cBhvr>
                                      <p:to>
                                        <p:strVal val="visible"/>
                                      </p:to>
                                    </p:set>
                                    <p:anim calcmode="lin" valueType="num">
                                      <p:cBhvr additive="base">
                                        <p:cTn id="25" dur="500" fill="hold"/>
                                        <p:tgtEl>
                                          <p:spTgt spid="4301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30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1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981075"/>
            <a:ext cx="9144000"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5" name="Text Box 3"/>
          <p:cNvSpPr txBox="1">
            <a:spLocks noChangeArrowheads="1"/>
          </p:cNvSpPr>
          <p:nvPr/>
        </p:nvSpPr>
        <p:spPr bwMode="auto">
          <a:xfrm>
            <a:off x="0" y="0"/>
            <a:ext cx="8388424" cy="953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rgbClr val="FF0000"/>
                </a:solidFill>
              </a:rPr>
              <a:t>     南阳刘子骥，高尚士也，闻之，</a:t>
            </a:r>
            <a:r>
              <a:rPr lang="zh-CN" altLang="en-US" b="1" u="sng" dirty="0">
                <a:solidFill>
                  <a:srgbClr val="FF0000"/>
                </a:solidFill>
              </a:rPr>
              <a:t>欣然</a:t>
            </a:r>
            <a:r>
              <a:rPr lang="zh-CN" altLang="en-US" b="1" dirty="0">
                <a:solidFill>
                  <a:srgbClr val="FF0000"/>
                </a:solidFill>
              </a:rPr>
              <a:t>规往，未果，寻病终。后遂无问津者。</a:t>
            </a:r>
            <a:endParaRPr lang="zh-CN" altLang="en-US" b="1" dirty="0">
              <a:solidFill>
                <a:srgbClr val="FF0000"/>
              </a:solidFill>
            </a:endParaRPr>
          </a:p>
        </p:txBody>
      </p:sp>
      <p:sp>
        <p:nvSpPr>
          <p:cNvPr id="44036" name="Text Box 4"/>
          <p:cNvSpPr txBox="1">
            <a:spLocks noChangeArrowheads="1"/>
          </p:cNvSpPr>
          <p:nvPr/>
        </p:nvSpPr>
        <p:spPr bwMode="auto">
          <a:xfrm>
            <a:off x="260536" y="5824538"/>
            <a:ext cx="862292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chemeClr val="accent2"/>
                </a:solidFill>
              </a:rPr>
              <a:t>南阳刘子骥，是个高尚的名士，听到这件事，高高兴兴地计划前往。没有实现，不久病死了。后来就没有探访的人了。</a:t>
            </a:r>
            <a:br>
              <a:rPr lang="zh-CN" altLang="en-US" sz="2400" b="1" dirty="0">
                <a:solidFill>
                  <a:schemeClr val="accent2"/>
                </a:solidFill>
              </a:rPr>
            </a:br>
            <a:endParaRPr lang="zh-CN" altLang="en-US" sz="2400" b="1" dirty="0">
              <a:solidFill>
                <a:schemeClr val="accent2"/>
              </a:solidFill>
            </a:endParaRPr>
          </a:p>
        </p:txBody>
      </p:sp>
      <p:sp>
        <p:nvSpPr>
          <p:cNvPr id="5" name="Line 49"/>
          <p:cNvSpPr/>
          <p:nvPr/>
        </p:nvSpPr>
        <p:spPr>
          <a:xfrm>
            <a:off x="5885815" y="503555"/>
            <a:ext cx="497840" cy="381635"/>
          </a:xfrm>
          <a:prstGeom prst="line">
            <a:avLst/>
          </a:prstGeom>
          <a:ln>
            <a:headEnd type="none" w="med" len="med"/>
            <a:tailEnd type="triangle" w="med" len="med"/>
          </a:ln>
        </p:spPr>
        <p:style>
          <a:lnRef idx="3">
            <a:schemeClr val="dk1"/>
          </a:lnRef>
          <a:fillRef idx="0">
            <a:schemeClr val="dk1"/>
          </a:fillRef>
          <a:effectRef idx="2">
            <a:schemeClr val="dk1"/>
          </a:effectRef>
          <a:fontRef idx="minor">
            <a:schemeClr val="tx1"/>
          </a:fontRef>
        </p:style>
      </p:sp>
      <p:sp>
        <p:nvSpPr>
          <p:cNvPr id="3" name="Rectangle 47"/>
          <p:cNvSpPr/>
          <p:nvPr/>
        </p:nvSpPr>
        <p:spPr>
          <a:xfrm>
            <a:off x="6383655" y="503555"/>
            <a:ext cx="1768475" cy="517525"/>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eaLnBrk="1" hangingPunct="1"/>
            <a:r>
              <a:rPr lang="zh-CN" altLang="en-US" sz="1800" b="1" dirty="0">
                <a:solidFill>
                  <a:srgbClr val="FF3300"/>
                </a:solidFill>
                <a:latin typeface="楷体_GB2312" pitchFamily="49" charset="-122"/>
                <a:ea typeface="楷体_GB2312" pitchFamily="49" charset="-122"/>
              </a:rPr>
              <a:t>高高兴兴的样子</a:t>
            </a:r>
            <a:endParaRPr lang="zh-CN" altLang="en-US" sz="1800" b="1" dirty="0">
              <a:solidFill>
                <a:srgbClr val="FF3300"/>
              </a:solidFill>
              <a:latin typeface="楷体_GB2312" pitchFamily="49" charset="-122"/>
              <a:ea typeface="楷体_GB2312"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4036"/>
                                        </p:tgtEl>
                                        <p:attrNameLst>
                                          <p:attrName>style.visibility</p:attrName>
                                        </p:attrNameLst>
                                      </p:cBhvr>
                                      <p:to>
                                        <p:strVal val="visible"/>
                                      </p:to>
                                    </p:set>
                                    <p:anim calcmode="lin" valueType="num">
                                      <p:cBhvr additive="base">
                                        <p:cTn id="25" dur="500" fill="hold"/>
                                        <p:tgtEl>
                                          <p:spTgt spid="44036"/>
                                        </p:tgtEl>
                                        <p:attrNameLst>
                                          <p:attrName>ppt_x</p:attrName>
                                        </p:attrNameLst>
                                      </p:cBhvr>
                                      <p:tavLst>
                                        <p:tav tm="0">
                                          <p:val>
                                            <p:strVal val="#ppt_x"/>
                                          </p:val>
                                        </p:tav>
                                        <p:tav tm="100000">
                                          <p:val>
                                            <p:strVal val="#ppt_x"/>
                                          </p:val>
                                        </p:tav>
                                      </p:tavLst>
                                    </p:anim>
                                    <p:anim calcmode="lin" valueType="num">
                                      <p:cBhvr additive="base">
                                        <p:cTn id="26"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autoUpdateAnimBg="0"/>
      <p:bldP spid="3" grpId="0" bldLvl="0" animBg="1"/>
      <p:bldP spid="3"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1447800" y="1143000"/>
            <a:ext cx="640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kumimoji="1" lang="zh-CN" altLang="zh-CN" sz="2400">
              <a:latin typeface="Times New Roman" panose="02020603050405020304" pitchFamily="18" charset="0"/>
            </a:endParaRPr>
          </a:p>
        </p:txBody>
      </p:sp>
      <p:sp>
        <p:nvSpPr>
          <p:cNvPr id="38915" name="Text Box 3"/>
          <p:cNvSpPr txBox="1">
            <a:spLocks noChangeArrowheads="1"/>
          </p:cNvSpPr>
          <p:nvPr/>
        </p:nvSpPr>
        <p:spPr bwMode="auto">
          <a:xfrm>
            <a:off x="1828800" y="304800"/>
            <a:ext cx="640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kumimoji="1" lang="zh-CN" altLang="zh-CN" sz="2400">
              <a:latin typeface="Times New Roman" panose="02020603050405020304" pitchFamily="18" charset="0"/>
            </a:endParaRPr>
          </a:p>
        </p:txBody>
      </p:sp>
      <p:sp>
        <p:nvSpPr>
          <p:cNvPr id="38916" name="Text Box 4"/>
          <p:cNvSpPr txBox="1">
            <a:spLocks noChangeArrowheads="1"/>
          </p:cNvSpPr>
          <p:nvPr/>
        </p:nvSpPr>
        <p:spPr bwMode="auto">
          <a:xfrm>
            <a:off x="1447800" y="152400"/>
            <a:ext cx="6553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1" lang="zh-CN" altLang="en-US" sz="4000" b="1">
                <a:solidFill>
                  <a:srgbClr val="FF0000"/>
                </a:solidFill>
                <a:latin typeface="Times New Roman" panose="02020603050405020304" pitchFamily="18" charset="0"/>
                <a:ea typeface="方正字迹-童体毛笔字体" pitchFamily="2" charset="-122"/>
              </a:rPr>
              <a:t>知识归类</a:t>
            </a:r>
            <a:endParaRPr kumimoji="1" lang="zh-CN" altLang="en-US" sz="4000" b="1">
              <a:solidFill>
                <a:srgbClr val="FF0000"/>
              </a:solidFill>
              <a:latin typeface="Times New Roman" panose="02020603050405020304" pitchFamily="18" charset="0"/>
              <a:ea typeface="方正字迹-童体毛笔字体" pitchFamily="2" charset="-122"/>
            </a:endParaRPr>
          </a:p>
        </p:txBody>
      </p:sp>
      <p:sp>
        <p:nvSpPr>
          <p:cNvPr id="38917" name="Text Box 5"/>
          <p:cNvSpPr txBox="1">
            <a:spLocks noChangeArrowheads="1"/>
          </p:cNvSpPr>
          <p:nvPr/>
        </p:nvSpPr>
        <p:spPr bwMode="auto">
          <a:xfrm>
            <a:off x="457200" y="762000"/>
            <a:ext cx="2743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en-US" altLang="zh-CN" sz="3200" b="1">
                <a:solidFill>
                  <a:srgbClr val="000000"/>
                </a:solidFill>
                <a:latin typeface="楷体_GB2312" pitchFamily="49" charset="-122"/>
                <a:ea typeface="楷体_GB2312" pitchFamily="49" charset="-122"/>
              </a:rPr>
              <a:t>(</a:t>
            </a:r>
            <a:r>
              <a:rPr kumimoji="1" lang="zh-CN" altLang="en-US" sz="3200" b="1">
                <a:solidFill>
                  <a:srgbClr val="000000"/>
                </a:solidFill>
                <a:latin typeface="楷体_GB2312" pitchFamily="49" charset="-122"/>
                <a:ea typeface="楷体_GB2312" pitchFamily="49" charset="-122"/>
              </a:rPr>
              <a:t>一</a:t>
            </a:r>
            <a:r>
              <a:rPr kumimoji="1" lang="en-US" altLang="zh-CN" sz="3200" b="1">
                <a:solidFill>
                  <a:srgbClr val="000000"/>
                </a:solidFill>
                <a:latin typeface="楷体_GB2312" pitchFamily="49" charset="-122"/>
                <a:ea typeface="楷体_GB2312" pitchFamily="49" charset="-122"/>
              </a:rPr>
              <a:t>)</a:t>
            </a:r>
            <a:r>
              <a:rPr kumimoji="1" lang="zh-CN" altLang="en-US" sz="3200" b="1">
                <a:solidFill>
                  <a:srgbClr val="000000"/>
                </a:solidFill>
                <a:latin typeface="楷体_GB2312" pitchFamily="49" charset="-122"/>
                <a:ea typeface="楷体_GB2312" pitchFamily="49" charset="-122"/>
              </a:rPr>
              <a:t>通假字</a:t>
            </a:r>
            <a:endParaRPr kumimoji="1" lang="zh-CN" altLang="en-US" sz="3200" b="1">
              <a:latin typeface="楷体_GB2312" pitchFamily="49" charset="-122"/>
              <a:ea typeface="楷体_GB2312" pitchFamily="49" charset="-122"/>
            </a:endParaRPr>
          </a:p>
        </p:txBody>
      </p:sp>
      <p:sp>
        <p:nvSpPr>
          <p:cNvPr id="38918" name="Text Box 6"/>
          <p:cNvSpPr txBox="1">
            <a:spLocks noChangeArrowheads="1"/>
          </p:cNvSpPr>
          <p:nvPr/>
        </p:nvSpPr>
        <p:spPr bwMode="auto">
          <a:xfrm>
            <a:off x="381000" y="1524000"/>
            <a:ext cx="6934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200" b="1">
                <a:solidFill>
                  <a:srgbClr val="000000"/>
                </a:solidFill>
                <a:latin typeface="楷体_GB2312" pitchFamily="49" charset="-122"/>
                <a:ea typeface="楷体_GB2312" pitchFamily="49" charset="-122"/>
              </a:rPr>
              <a:t>(</a:t>
            </a:r>
            <a:r>
              <a:rPr kumimoji="1" lang="zh-CN" altLang="en-US" sz="3200" b="1">
                <a:solidFill>
                  <a:srgbClr val="000000"/>
                </a:solidFill>
                <a:latin typeface="楷体_GB2312" pitchFamily="49" charset="-122"/>
                <a:ea typeface="楷体_GB2312" pitchFamily="49" charset="-122"/>
              </a:rPr>
              <a:t>二</a:t>
            </a:r>
            <a:r>
              <a:rPr kumimoji="1" lang="en-US" altLang="zh-CN" sz="3200" b="1">
                <a:solidFill>
                  <a:srgbClr val="000000"/>
                </a:solidFill>
                <a:latin typeface="楷体_GB2312" pitchFamily="49" charset="-122"/>
                <a:ea typeface="楷体_GB2312" pitchFamily="49" charset="-122"/>
              </a:rPr>
              <a:t>)</a:t>
            </a:r>
            <a:r>
              <a:rPr kumimoji="1" lang="zh-CN" altLang="en-US" sz="3200" b="1">
                <a:solidFill>
                  <a:srgbClr val="000000"/>
                </a:solidFill>
                <a:latin typeface="楷体_GB2312" pitchFamily="49" charset="-122"/>
                <a:ea typeface="楷体_GB2312" pitchFamily="49" charset="-122"/>
              </a:rPr>
              <a:t>古今异义</a:t>
            </a:r>
            <a:r>
              <a:rPr kumimoji="1" lang="zh-CN" altLang="en-US" sz="3200" b="1">
                <a:solidFill>
                  <a:srgbClr val="000000"/>
                </a:solidFill>
                <a:latin typeface="Times New Roman" panose="02020603050405020304" pitchFamily="18" charset="0"/>
              </a:rPr>
              <a:t> </a:t>
            </a:r>
            <a:endParaRPr kumimoji="1" lang="zh-CN" altLang="en-US" sz="3200" b="1">
              <a:solidFill>
                <a:srgbClr val="000000"/>
              </a:solidFill>
              <a:latin typeface="Times New Roman" panose="02020603050405020304" pitchFamily="18" charset="0"/>
            </a:endParaRPr>
          </a:p>
        </p:txBody>
      </p:sp>
      <p:sp>
        <p:nvSpPr>
          <p:cNvPr id="38919" name="Text Box 7"/>
          <p:cNvSpPr txBox="1">
            <a:spLocks noChangeArrowheads="1"/>
          </p:cNvSpPr>
          <p:nvPr/>
        </p:nvSpPr>
        <p:spPr bwMode="auto">
          <a:xfrm>
            <a:off x="2895600" y="868363"/>
            <a:ext cx="5715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a:solidFill>
                  <a:srgbClr val="000000"/>
                </a:solidFill>
                <a:latin typeface="Times New Roman" panose="02020603050405020304" pitchFamily="18" charset="0"/>
              </a:rPr>
              <a:t>便</a:t>
            </a:r>
            <a:r>
              <a:rPr kumimoji="1" lang="zh-CN" altLang="en-US" sz="3200" b="1" u="sng">
                <a:solidFill>
                  <a:srgbClr val="FF0000"/>
                </a:solidFill>
                <a:latin typeface="Times New Roman" panose="02020603050405020304" pitchFamily="18" charset="0"/>
              </a:rPr>
              <a:t>要</a:t>
            </a:r>
            <a:r>
              <a:rPr kumimoji="1" lang="zh-CN" altLang="en-US" sz="3200">
                <a:solidFill>
                  <a:srgbClr val="000000"/>
                </a:solidFill>
                <a:latin typeface="Times New Roman" panose="02020603050405020304" pitchFamily="18" charset="0"/>
              </a:rPr>
              <a:t>还家</a:t>
            </a:r>
            <a:r>
              <a:rPr kumimoji="1" lang="en-US" altLang="zh-CN" sz="3200" b="1">
                <a:solidFill>
                  <a:srgbClr val="0033CC"/>
                </a:solidFill>
                <a:latin typeface="楷体_GB2312" pitchFamily="49" charset="-122"/>
                <a:ea typeface="楷体_GB2312" pitchFamily="49" charset="-122"/>
              </a:rPr>
              <a:t>(</a:t>
            </a:r>
            <a:r>
              <a:rPr kumimoji="1" lang="zh-CN" altLang="en-US" sz="3200" b="1">
                <a:solidFill>
                  <a:srgbClr val="0033CC"/>
                </a:solidFill>
                <a:latin typeface="楷体_GB2312" pitchFamily="49" charset="-122"/>
                <a:ea typeface="楷体_GB2312" pitchFamily="49" charset="-122"/>
              </a:rPr>
              <a:t>要，通</a:t>
            </a:r>
            <a:r>
              <a:rPr kumimoji="1" lang="zh-CN" altLang="en-US" sz="3200" b="1">
                <a:solidFill>
                  <a:srgbClr val="0033CC"/>
                </a:solidFill>
                <a:latin typeface="Courier New" panose="02070309020205020404"/>
                <a:ea typeface="楷体_GB2312" pitchFamily="49" charset="-122"/>
              </a:rPr>
              <a:t>“</a:t>
            </a:r>
            <a:r>
              <a:rPr kumimoji="1" lang="zh-CN" altLang="en-US" sz="3200" b="1">
                <a:solidFill>
                  <a:srgbClr val="0033CC"/>
                </a:solidFill>
                <a:latin typeface="楷体_GB2312" pitchFamily="49" charset="-122"/>
                <a:ea typeface="楷体_GB2312" pitchFamily="49" charset="-122"/>
              </a:rPr>
              <a:t>邀</a:t>
            </a:r>
            <a:r>
              <a:rPr kumimoji="1" lang="zh-CN" altLang="en-US" sz="3200" b="1">
                <a:solidFill>
                  <a:srgbClr val="0033CC"/>
                </a:solidFill>
                <a:latin typeface="Courier New" panose="02070309020205020404"/>
                <a:ea typeface="楷体_GB2312" pitchFamily="49" charset="-122"/>
              </a:rPr>
              <a:t>”</a:t>
            </a:r>
            <a:r>
              <a:rPr kumimoji="1" lang="zh-CN" altLang="en-US" sz="3200" b="1">
                <a:solidFill>
                  <a:srgbClr val="0033CC"/>
                </a:solidFill>
                <a:latin typeface="楷体_GB2312" pitchFamily="49" charset="-122"/>
                <a:ea typeface="楷体_GB2312" pitchFamily="49" charset="-122"/>
              </a:rPr>
              <a:t>，邀请</a:t>
            </a:r>
            <a:r>
              <a:rPr kumimoji="1" lang="en-US" altLang="zh-CN" sz="3200" b="1">
                <a:solidFill>
                  <a:srgbClr val="0033CC"/>
                </a:solidFill>
                <a:latin typeface="楷体_GB2312" pitchFamily="49" charset="-122"/>
                <a:ea typeface="楷体_GB2312" pitchFamily="49" charset="-122"/>
              </a:rPr>
              <a:t>)</a:t>
            </a:r>
            <a:endParaRPr kumimoji="1" lang="en-US" altLang="zh-CN" sz="3200" b="1">
              <a:solidFill>
                <a:srgbClr val="0033CC"/>
              </a:solidFill>
              <a:latin typeface="楷体_GB2312" pitchFamily="49" charset="-122"/>
              <a:ea typeface="楷体_GB2312" pitchFamily="49" charset="-122"/>
            </a:endParaRPr>
          </a:p>
        </p:txBody>
      </p:sp>
      <p:sp>
        <p:nvSpPr>
          <p:cNvPr id="38920" name="Text Box 8"/>
          <p:cNvSpPr txBox="1">
            <a:spLocks noChangeArrowheads="1"/>
          </p:cNvSpPr>
          <p:nvPr/>
        </p:nvSpPr>
        <p:spPr bwMode="auto">
          <a:xfrm>
            <a:off x="2590800" y="1905000"/>
            <a:ext cx="4501480" cy="117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pPr>
            <a:r>
              <a:rPr kumimoji="1" lang="zh-CN" altLang="en-US" sz="3200" b="1" dirty="0">
                <a:solidFill>
                  <a:srgbClr val="0033CC"/>
                </a:solidFill>
                <a:latin typeface="楷体_GB2312" pitchFamily="49" charset="-122"/>
                <a:ea typeface="楷体_GB2312" pitchFamily="49" charset="-122"/>
              </a:rPr>
              <a:t>古义</a:t>
            </a:r>
            <a:r>
              <a:rPr kumimoji="1" lang="en-US" altLang="zh-CN" sz="3200" b="1" dirty="0">
                <a:solidFill>
                  <a:srgbClr val="0033CC"/>
                </a:solidFill>
                <a:latin typeface="楷体_GB2312" pitchFamily="49" charset="-122"/>
                <a:ea typeface="楷体_GB2312" pitchFamily="49" charset="-122"/>
              </a:rPr>
              <a:t>:</a:t>
            </a:r>
            <a:r>
              <a:rPr kumimoji="1" lang="zh-CN" altLang="en-US" sz="3200" b="1" dirty="0">
                <a:solidFill>
                  <a:srgbClr val="0033CC"/>
                </a:solidFill>
                <a:latin typeface="楷体_GB2312" pitchFamily="49" charset="-122"/>
                <a:ea typeface="楷体_GB2312" pitchFamily="49" charset="-122"/>
              </a:rPr>
              <a:t>交错相通；</a:t>
            </a:r>
            <a:endParaRPr kumimoji="1" lang="zh-CN" altLang="en-US" sz="3200" b="1" dirty="0">
              <a:solidFill>
                <a:srgbClr val="0033CC"/>
              </a:solidFill>
              <a:latin typeface="楷体_GB2312" pitchFamily="49" charset="-122"/>
              <a:ea typeface="楷体_GB2312" pitchFamily="49" charset="-122"/>
            </a:endParaRPr>
          </a:p>
          <a:p>
            <a:pPr>
              <a:spcBef>
                <a:spcPct val="20000"/>
              </a:spcBef>
            </a:pPr>
            <a:r>
              <a:rPr kumimoji="1" lang="zh-CN" altLang="en-US" sz="3200" b="1" dirty="0">
                <a:solidFill>
                  <a:srgbClr val="0033CC"/>
                </a:solidFill>
                <a:latin typeface="楷体_GB2312" pitchFamily="49" charset="-122"/>
                <a:ea typeface="楷体_GB2312" pitchFamily="49" charset="-122"/>
              </a:rPr>
              <a:t>今义</a:t>
            </a:r>
            <a:r>
              <a:rPr kumimoji="1" lang="en-US" altLang="zh-CN" sz="3200" b="1" dirty="0">
                <a:solidFill>
                  <a:srgbClr val="0033CC"/>
                </a:solidFill>
                <a:latin typeface="楷体_GB2312" pitchFamily="49" charset="-122"/>
                <a:ea typeface="楷体_GB2312" pitchFamily="49" charset="-122"/>
              </a:rPr>
              <a:t>:</a:t>
            </a:r>
            <a:r>
              <a:rPr kumimoji="1" lang="zh-CN" altLang="en-US" sz="3200" b="1" dirty="0">
                <a:solidFill>
                  <a:srgbClr val="0033CC"/>
                </a:solidFill>
                <a:latin typeface="楷体_GB2312" pitchFamily="49" charset="-122"/>
                <a:ea typeface="楷体_GB2312" pitchFamily="49" charset="-122"/>
              </a:rPr>
              <a:t>各种运输的总称。</a:t>
            </a:r>
            <a:endParaRPr kumimoji="1" lang="zh-CN" altLang="en-US" sz="3200" b="1" dirty="0">
              <a:solidFill>
                <a:srgbClr val="0033CC"/>
              </a:solidFill>
              <a:latin typeface="楷体_GB2312" pitchFamily="49" charset="-122"/>
              <a:ea typeface="楷体_GB2312" pitchFamily="49" charset="-122"/>
            </a:endParaRPr>
          </a:p>
        </p:txBody>
      </p:sp>
      <p:sp>
        <p:nvSpPr>
          <p:cNvPr id="38921" name="Text Box 9"/>
          <p:cNvSpPr txBox="1">
            <a:spLocks noChangeArrowheads="1"/>
          </p:cNvSpPr>
          <p:nvPr/>
        </p:nvSpPr>
        <p:spPr bwMode="auto">
          <a:xfrm>
            <a:off x="268559" y="3733503"/>
            <a:ext cx="8763000" cy="2357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20000"/>
              </a:spcBef>
            </a:pPr>
            <a:r>
              <a:rPr kumimoji="1" lang="en-US" altLang="zh-CN" sz="3200" b="1" dirty="0">
                <a:solidFill>
                  <a:schemeClr val="accent2"/>
                </a:solidFill>
                <a:latin typeface="Times New Roman" panose="02020603050405020304" pitchFamily="18" charset="0"/>
                <a:ea typeface="楷体_GB2312" pitchFamily="49" charset="-122"/>
              </a:rPr>
              <a:t>      </a:t>
            </a:r>
            <a:r>
              <a:rPr kumimoji="1" lang="zh-CN" altLang="en-US" sz="3200" b="1" dirty="0">
                <a:solidFill>
                  <a:schemeClr val="accent2"/>
                </a:solidFill>
                <a:latin typeface="Times New Roman" panose="02020603050405020304" pitchFamily="18" charset="0"/>
                <a:ea typeface="楷体_GB2312" pitchFamily="49" charset="-122"/>
              </a:rPr>
              <a:t>古：指妻子和儿女；</a:t>
            </a:r>
            <a:endParaRPr kumimoji="1" lang="zh-CN" altLang="en-US" sz="3200" b="1" dirty="0">
              <a:solidFill>
                <a:schemeClr val="accent2"/>
              </a:solidFill>
              <a:latin typeface="Times New Roman" panose="02020603050405020304" pitchFamily="18" charset="0"/>
              <a:ea typeface="楷体_GB2312" pitchFamily="49" charset="-122"/>
            </a:endParaRPr>
          </a:p>
          <a:p>
            <a:pPr algn="just">
              <a:spcBef>
                <a:spcPct val="20000"/>
              </a:spcBef>
            </a:pPr>
            <a:r>
              <a:rPr kumimoji="1" lang="zh-CN" altLang="en-US" sz="3200" b="1" dirty="0">
                <a:solidFill>
                  <a:schemeClr val="accent2"/>
                </a:solidFill>
                <a:latin typeface="Times New Roman" panose="02020603050405020304" pitchFamily="18" charset="0"/>
                <a:ea typeface="楷体_GB2312" pitchFamily="49" charset="-122"/>
              </a:rPr>
              <a:t>      今：指男子的配偶。</a:t>
            </a:r>
            <a:endParaRPr kumimoji="1" lang="zh-CN" altLang="en-US" sz="3200" b="1" dirty="0">
              <a:solidFill>
                <a:schemeClr val="accent2"/>
              </a:solidFill>
              <a:latin typeface="Times New Roman" panose="02020603050405020304" pitchFamily="18" charset="0"/>
              <a:ea typeface="楷体_GB2312" pitchFamily="49" charset="-122"/>
            </a:endParaRPr>
          </a:p>
          <a:p>
            <a:pPr algn="just">
              <a:spcBef>
                <a:spcPct val="20000"/>
              </a:spcBef>
            </a:pPr>
            <a:endParaRPr kumimoji="1" lang="zh-CN" altLang="en-US" sz="3200" b="1" dirty="0">
              <a:solidFill>
                <a:schemeClr val="accent2"/>
              </a:solidFill>
              <a:latin typeface="Times New Roman" panose="02020603050405020304" pitchFamily="18" charset="0"/>
              <a:ea typeface="楷体_GB2312" pitchFamily="49" charset="-122"/>
            </a:endParaRPr>
          </a:p>
          <a:p>
            <a:pPr algn="just">
              <a:spcBef>
                <a:spcPct val="20000"/>
              </a:spcBef>
            </a:pPr>
            <a:endParaRPr kumimoji="1" lang="en-US" altLang="zh-CN" sz="3200" b="1" dirty="0">
              <a:solidFill>
                <a:schemeClr val="accent2"/>
              </a:solidFill>
              <a:latin typeface="Times New Roman" panose="02020603050405020304" pitchFamily="18" charset="0"/>
              <a:ea typeface="楷体_GB2312" pitchFamily="49" charset="-122"/>
            </a:endParaRPr>
          </a:p>
        </p:txBody>
      </p:sp>
      <p:sp>
        <p:nvSpPr>
          <p:cNvPr id="38922" name="Text Box 10"/>
          <p:cNvSpPr txBox="1">
            <a:spLocks noChangeArrowheads="1"/>
          </p:cNvSpPr>
          <p:nvPr/>
        </p:nvSpPr>
        <p:spPr bwMode="auto">
          <a:xfrm>
            <a:off x="381000" y="5638800"/>
            <a:ext cx="84582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50000"/>
              </a:lnSpc>
              <a:spcBef>
                <a:spcPct val="50000"/>
              </a:spcBef>
            </a:pPr>
            <a:r>
              <a:rPr kumimoji="1" lang="zh-CN" altLang="en-US" sz="3200" b="1" dirty="0">
                <a:solidFill>
                  <a:schemeClr val="accent2"/>
                </a:solidFill>
                <a:latin typeface="Times New Roman" panose="02020603050405020304" pitchFamily="18" charset="0"/>
                <a:ea typeface="楷体_GB2312" pitchFamily="49" charset="-122"/>
              </a:rPr>
              <a:t>古义：此处为“不用说”“更不用说”之意；</a:t>
            </a:r>
            <a:endParaRPr kumimoji="1" lang="zh-CN" altLang="en-US" sz="3200" b="1" dirty="0">
              <a:solidFill>
                <a:schemeClr val="accent2"/>
              </a:solidFill>
              <a:latin typeface="Times New Roman" panose="02020603050405020304" pitchFamily="18" charset="0"/>
              <a:ea typeface="楷体_GB2312" pitchFamily="49" charset="-122"/>
            </a:endParaRPr>
          </a:p>
          <a:p>
            <a:pPr algn="just">
              <a:lnSpc>
                <a:spcPct val="50000"/>
              </a:lnSpc>
              <a:spcBef>
                <a:spcPct val="50000"/>
              </a:spcBef>
            </a:pPr>
            <a:r>
              <a:rPr kumimoji="1" lang="zh-CN" altLang="en-US" sz="3200" b="1" dirty="0">
                <a:solidFill>
                  <a:schemeClr val="accent2"/>
                </a:solidFill>
                <a:latin typeface="Times New Roman" panose="02020603050405020304" pitchFamily="18" charset="0"/>
                <a:ea typeface="楷体_GB2312" pitchFamily="49" charset="-122"/>
              </a:rPr>
              <a:t>今义，是表条件关系的关联词</a:t>
            </a:r>
            <a:endParaRPr kumimoji="1" lang="zh-CN" altLang="en-US" sz="3200" b="1" dirty="0">
              <a:solidFill>
                <a:schemeClr val="accent2"/>
              </a:solidFill>
              <a:latin typeface="Times New Roman" panose="02020603050405020304" pitchFamily="18" charset="0"/>
              <a:ea typeface="楷体_GB2312" pitchFamily="49" charset="-122"/>
            </a:endParaRPr>
          </a:p>
        </p:txBody>
      </p:sp>
      <p:sp>
        <p:nvSpPr>
          <p:cNvPr id="38923" name="Text Box 11"/>
          <p:cNvSpPr txBox="1">
            <a:spLocks noChangeArrowheads="1"/>
          </p:cNvSpPr>
          <p:nvPr/>
        </p:nvSpPr>
        <p:spPr bwMode="auto">
          <a:xfrm>
            <a:off x="76200" y="2209800"/>
            <a:ext cx="2667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en-US" altLang="zh-CN" sz="3200" b="1" dirty="0">
                <a:solidFill>
                  <a:srgbClr val="000000"/>
                </a:solidFill>
                <a:latin typeface="Times New Roman" panose="02020603050405020304" pitchFamily="18" charset="0"/>
              </a:rPr>
              <a:t>1</a:t>
            </a:r>
            <a:r>
              <a:rPr kumimoji="1" lang="zh-CN" altLang="en-US" sz="3200" b="1" dirty="0">
                <a:solidFill>
                  <a:srgbClr val="000000"/>
                </a:solidFill>
                <a:latin typeface="Times New Roman" panose="02020603050405020304" pitchFamily="18" charset="0"/>
              </a:rPr>
              <a:t>、阡陌</a:t>
            </a:r>
            <a:r>
              <a:rPr kumimoji="1" lang="zh-CN" altLang="en-US" sz="3200" b="1" dirty="0">
                <a:solidFill>
                  <a:srgbClr val="FF0000"/>
                </a:solidFill>
                <a:latin typeface="Times New Roman" panose="02020603050405020304" pitchFamily="18" charset="0"/>
              </a:rPr>
              <a:t>交通</a:t>
            </a:r>
            <a:endParaRPr kumimoji="1" lang="zh-CN" altLang="en-US" sz="3200" b="1" dirty="0">
              <a:solidFill>
                <a:srgbClr val="FF0000"/>
              </a:solidFill>
              <a:latin typeface="Times New Roman" panose="02020603050405020304" pitchFamily="18" charset="0"/>
            </a:endParaRPr>
          </a:p>
        </p:txBody>
      </p:sp>
      <p:sp>
        <p:nvSpPr>
          <p:cNvPr id="38924" name="Text Box 12"/>
          <p:cNvSpPr txBox="1">
            <a:spLocks noChangeArrowheads="1"/>
          </p:cNvSpPr>
          <p:nvPr/>
        </p:nvSpPr>
        <p:spPr bwMode="auto">
          <a:xfrm>
            <a:off x="0" y="3124200"/>
            <a:ext cx="4724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1" lang="en-US" altLang="zh-CN" sz="3200" b="1" dirty="0">
                <a:solidFill>
                  <a:srgbClr val="000000"/>
                </a:solidFill>
                <a:latin typeface="Times New Roman" panose="02020603050405020304" pitchFamily="18" charset="0"/>
              </a:rPr>
              <a:t>2</a:t>
            </a:r>
            <a:r>
              <a:rPr kumimoji="1" lang="zh-CN" altLang="en-US" sz="3200" b="1" dirty="0">
                <a:solidFill>
                  <a:srgbClr val="000000"/>
                </a:solidFill>
                <a:latin typeface="Times New Roman" panose="02020603050405020304" pitchFamily="18" charset="0"/>
              </a:rPr>
              <a:t>、率</a:t>
            </a:r>
            <a:r>
              <a:rPr kumimoji="1" lang="zh-CN" altLang="en-US" sz="3200" b="1" dirty="0">
                <a:solidFill>
                  <a:srgbClr val="FF0000"/>
                </a:solidFill>
                <a:latin typeface="Times New Roman" panose="02020603050405020304" pitchFamily="18" charset="0"/>
              </a:rPr>
              <a:t>妻子</a:t>
            </a:r>
            <a:r>
              <a:rPr kumimoji="1" lang="zh-CN" altLang="en-US" sz="3200" b="1" dirty="0">
                <a:solidFill>
                  <a:srgbClr val="000000"/>
                </a:solidFill>
                <a:latin typeface="Times New Roman" panose="02020603050405020304" pitchFamily="18" charset="0"/>
              </a:rPr>
              <a:t>邑人来此</a:t>
            </a:r>
            <a:r>
              <a:rPr kumimoji="1" lang="zh-CN" altLang="en-US" sz="3200" b="1" dirty="0">
                <a:solidFill>
                  <a:srgbClr val="FF0000"/>
                </a:solidFill>
                <a:latin typeface="Times New Roman" panose="02020603050405020304" pitchFamily="18" charset="0"/>
              </a:rPr>
              <a:t>绝境</a:t>
            </a:r>
            <a:endParaRPr kumimoji="1" lang="zh-CN" altLang="en-US" sz="3200" b="1" dirty="0">
              <a:solidFill>
                <a:srgbClr val="FF0000"/>
              </a:solidFill>
              <a:latin typeface="Times New Roman" panose="02020603050405020304" pitchFamily="18" charset="0"/>
            </a:endParaRPr>
          </a:p>
        </p:txBody>
      </p:sp>
      <p:sp>
        <p:nvSpPr>
          <p:cNvPr id="38925" name="Text Box 13"/>
          <p:cNvSpPr txBox="1">
            <a:spLocks noChangeArrowheads="1"/>
          </p:cNvSpPr>
          <p:nvPr/>
        </p:nvSpPr>
        <p:spPr bwMode="auto">
          <a:xfrm>
            <a:off x="0" y="487680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en-US" altLang="zh-CN" sz="3200" b="1">
                <a:solidFill>
                  <a:srgbClr val="000000"/>
                </a:solidFill>
                <a:latin typeface="Times New Roman" panose="02020603050405020304" pitchFamily="18" charset="0"/>
              </a:rPr>
              <a:t> 3</a:t>
            </a:r>
            <a:r>
              <a:rPr kumimoji="1" lang="zh-CN" altLang="en-US" sz="3200" b="1">
                <a:solidFill>
                  <a:srgbClr val="000000"/>
                </a:solidFill>
                <a:latin typeface="Times New Roman" panose="02020603050405020304" pitchFamily="18" charset="0"/>
              </a:rPr>
              <a:t>、乃不知有汉，</a:t>
            </a:r>
            <a:r>
              <a:rPr kumimoji="1" lang="zh-CN" altLang="en-US" sz="3200" b="1">
                <a:solidFill>
                  <a:srgbClr val="FF3300"/>
                </a:solidFill>
                <a:latin typeface="Times New Roman" panose="02020603050405020304" pitchFamily="18" charset="0"/>
              </a:rPr>
              <a:t>无论</a:t>
            </a:r>
            <a:r>
              <a:rPr kumimoji="1" lang="zh-CN" altLang="en-US" sz="3200" b="1">
                <a:solidFill>
                  <a:srgbClr val="000000"/>
                </a:solidFill>
                <a:latin typeface="Times New Roman" panose="02020603050405020304" pitchFamily="18" charset="0"/>
              </a:rPr>
              <a:t>魏晋</a:t>
            </a:r>
            <a:endParaRPr kumimoji="1" lang="zh-CN" altLang="en-US" sz="3200" b="1">
              <a:solidFill>
                <a:srgbClr val="000000"/>
              </a:solidFill>
              <a:latin typeface="Times New Roman" panose="02020603050405020304" pitchFamily="18" charset="0"/>
            </a:endParaRPr>
          </a:p>
        </p:txBody>
      </p:sp>
      <p:sp>
        <p:nvSpPr>
          <p:cNvPr id="38926" name="Text Box 14"/>
          <p:cNvSpPr txBox="1">
            <a:spLocks noChangeArrowheads="1"/>
          </p:cNvSpPr>
          <p:nvPr/>
        </p:nvSpPr>
        <p:spPr bwMode="auto">
          <a:xfrm>
            <a:off x="152400" y="3911600"/>
            <a:ext cx="671513" cy="127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r>
              <a:rPr kumimoji="1" lang="zh-CN" altLang="en-US" sz="3200" b="1" dirty="0">
                <a:solidFill>
                  <a:srgbClr val="FF0000"/>
                </a:solidFill>
              </a:rPr>
              <a:t>妻子</a:t>
            </a:r>
            <a:endParaRPr kumimoji="1" lang="zh-CN" altLang="en-US" sz="3200" b="1" dirty="0">
              <a:solidFill>
                <a:srgbClr val="FF0000"/>
              </a:solidFill>
            </a:endParaRPr>
          </a:p>
        </p:txBody>
      </p:sp>
      <p:sp>
        <p:nvSpPr>
          <p:cNvPr id="38927" name="Text Box 15"/>
          <p:cNvSpPr txBox="1">
            <a:spLocks noChangeArrowheads="1"/>
          </p:cNvSpPr>
          <p:nvPr/>
        </p:nvSpPr>
        <p:spPr bwMode="auto">
          <a:xfrm>
            <a:off x="4572000" y="3886200"/>
            <a:ext cx="671513"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r>
              <a:rPr kumimoji="1" lang="zh-CN" altLang="en-US" sz="3200" b="1">
                <a:solidFill>
                  <a:srgbClr val="FF0000"/>
                </a:solidFill>
              </a:rPr>
              <a:t>绝境</a:t>
            </a:r>
            <a:endParaRPr kumimoji="1" lang="zh-CN" altLang="en-US" sz="3200" b="1">
              <a:solidFill>
                <a:srgbClr val="FF0000"/>
              </a:solidFill>
            </a:endParaRPr>
          </a:p>
        </p:txBody>
      </p:sp>
      <p:sp>
        <p:nvSpPr>
          <p:cNvPr id="16" name="AutoShape 12"/>
          <p:cNvSpPr/>
          <p:nvPr/>
        </p:nvSpPr>
        <p:spPr bwMode="auto">
          <a:xfrm>
            <a:off x="2495550" y="2275133"/>
            <a:ext cx="190500" cy="578882"/>
          </a:xfrm>
          <a:prstGeom prst="leftBrace">
            <a:avLst>
              <a:gd name="adj1" fmla="val 5000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zh-CN" altLang="en-US"/>
          </a:p>
        </p:txBody>
      </p:sp>
      <p:sp>
        <p:nvSpPr>
          <p:cNvPr id="17" name="AutoShape 12"/>
          <p:cNvSpPr/>
          <p:nvPr/>
        </p:nvSpPr>
        <p:spPr bwMode="auto">
          <a:xfrm>
            <a:off x="633413" y="4027217"/>
            <a:ext cx="190500" cy="578882"/>
          </a:xfrm>
          <a:prstGeom prst="leftBrace">
            <a:avLst>
              <a:gd name="adj1" fmla="val 5000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zh-CN" altLang="en-US"/>
          </a:p>
        </p:txBody>
      </p:sp>
      <p:sp>
        <p:nvSpPr>
          <p:cNvPr id="18" name="AutoShape 12"/>
          <p:cNvSpPr/>
          <p:nvPr/>
        </p:nvSpPr>
        <p:spPr bwMode="auto">
          <a:xfrm>
            <a:off x="266700" y="5762109"/>
            <a:ext cx="190500" cy="578882"/>
          </a:xfrm>
          <a:prstGeom prst="leftBrace">
            <a:avLst>
              <a:gd name="adj1" fmla="val 5000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zh-CN" altLang="en-US"/>
          </a:p>
        </p:txBody>
      </p:sp>
      <p:sp>
        <p:nvSpPr>
          <p:cNvPr id="20" name="AutoShape 12"/>
          <p:cNvSpPr/>
          <p:nvPr/>
        </p:nvSpPr>
        <p:spPr bwMode="auto">
          <a:xfrm>
            <a:off x="5058072" y="4015859"/>
            <a:ext cx="190500" cy="578882"/>
          </a:xfrm>
          <a:prstGeom prst="leftBrace">
            <a:avLst>
              <a:gd name="adj1" fmla="val 5000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zh-CN" altLang="en-US"/>
          </a:p>
        </p:txBody>
      </p:sp>
      <p:sp>
        <p:nvSpPr>
          <p:cNvPr id="2" name="文本框 1"/>
          <p:cNvSpPr txBox="1"/>
          <p:nvPr/>
        </p:nvSpPr>
        <p:spPr>
          <a:xfrm>
            <a:off x="5295900" y="3777839"/>
            <a:ext cx="3543300" cy="954107"/>
          </a:xfrm>
          <a:prstGeom prst="rect">
            <a:avLst/>
          </a:prstGeom>
          <a:noFill/>
        </p:spPr>
        <p:txBody>
          <a:bodyPr wrap="square" rtlCol="0">
            <a:spAutoFit/>
          </a:bodyPr>
          <a:lstStyle/>
          <a:p>
            <a:r>
              <a:rPr kumimoji="1" lang="zh-CN" altLang="en-US" b="1" dirty="0">
                <a:solidFill>
                  <a:schemeClr val="accent2"/>
                </a:solidFill>
                <a:latin typeface="Times New Roman" panose="02020603050405020304" pitchFamily="18" charset="0"/>
                <a:ea typeface="楷体_GB2312" pitchFamily="49" charset="-122"/>
              </a:rPr>
              <a:t>古：与世隔绝的地方</a:t>
            </a:r>
            <a:endParaRPr kumimoji="1" lang="en-US" altLang="zh-CN" b="1" dirty="0">
              <a:solidFill>
                <a:schemeClr val="accent2"/>
              </a:solidFill>
              <a:latin typeface="Times New Roman" panose="02020603050405020304" pitchFamily="18" charset="0"/>
              <a:ea typeface="楷体_GB2312" pitchFamily="49" charset="-122"/>
            </a:endParaRPr>
          </a:p>
          <a:p>
            <a:r>
              <a:rPr kumimoji="1" lang="zh-CN" altLang="en-US" b="1" dirty="0">
                <a:solidFill>
                  <a:schemeClr val="accent2"/>
                </a:solidFill>
                <a:latin typeface="Times New Roman" panose="02020603050405020304" pitchFamily="18" charset="0"/>
                <a:ea typeface="楷体_GB2312" pitchFamily="49" charset="-122"/>
              </a:rPr>
              <a:t>今：毫无出路的境地</a:t>
            </a:r>
            <a:endParaRPr lang="zh-CN" altLang="en-US"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8919"/>
                                        </p:tgtEl>
                                        <p:attrNameLst>
                                          <p:attrName>style.visibility</p:attrName>
                                        </p:attrNameLst>
                                      </p:cBhvr>
                                      <p:to>
                                        <p:strVal val="visible"/>
                                      </p:to>
                                    </p:set>
                                    <p:animEffect transition="in" filter="barn(outHorizontal)">
                                      <p:cBhvr>
                                        <p:cTn id="7" dur="500"/>
                                        <p:tgtEl>
                                          <p:spTgt spid="389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42" fill="hold" grpId="0" nodeType="clickEffect">
                                  <p:stCondLst>
                                    <p:cond delay="0"/>
                                  </p:stCondLst>
                                  <p:childTnLst>
                                    <p:set>
                                      <p:cBhvr>
                                        <p:cTn id="17" dur="1" fill="hold">
                                          <p:stCondLst>
                                            <p:cond delay="0"/>
                                          </p:stCondLst>
                                        </p:cTn>
                                        <p:tgtEl>
                                          <p:spTgt spid="38920"/>
                                        </p:tgtEl>
                                        <p:attrNameLst>
                                          <p:attrName>style.visibility</p:attrName>
                                        </p:attrNameLst>
                                      </p:cBhvr>
                                      <p:to>
                                        <p:strVal val="visible"/>
                                      </p:to>
                                    </p:set>
                                    <p:animEffect transition="in" filter="barn(outHorizontal)">
                                      <p:cBhvr>
                                        <p:cTn id="18" dur="500"/>
                                        <p:tgtEl>
                                          <p:spTgt spid="38920"/>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38921"/>
                                        </p:tgtEl>
                                        <p:attrNameLst>
                                          <p:attrName>style.visibility</p:attrName>
                                        </p:attrNameLst>
                                      </p:cBhvr>
                                      <p:to>
                                        <p:strVal val="visible"/>
                                      </p:to>
                                    </p:set>
                                    <p:anim calcmode="lin" valueType="num">
                                      <p:cBhvr additive="base">
                                        <p:cTn id="30" dur="500" fill="hold"/>
                                        <p:tgtEl>
                                          <p:spTgt spid="38921"/>
                                        </p:tgtEl>
                                        <p:attrNameLst>
                                          <p:attrName>ppt_x</p:attrName>
                                        </p:attrNameLst>
                                      </p:cBhvr>
                                      <p:tavLst>
                                        <p:tav tm="0">
                                          <p:val>
                                            <p:strVal val="0-#ppt_w/2"/>
                                          </p:val>
                                        </p:tav>
                                        <p:tav tm="100000">
                                          <p:val>
                                            <p:strVal val="#ppt_x"/>
                                          </p:val>
                                        </p:tav>
                                      </p:tavLst>
                                    </p:anim>
                                    <p:anim calcmode="lin" valueType="num">
                                      <p:cBhvr additive="base">
                                        <p:cTn id="31" dur="500" fill="hold"/>
                                        <p:tgtEl>
                                          <p:spTgt spid="38921"/>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circle(in)">
                                      <p:cBhvr>
                                        <p:cTn id="44" dur="20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8922"/>
                                        </p:tgtEl>
                                        <p:attrNameLst>
                                          <p:attrName>style.visibility</p:attrName>
                                        </p:attrNameLst>
                                      </p:cBhvr>
                                      <p:to>
                                        <p:strVal val="visible"/>
                                      </p:to>
                                    </p:set>
                                    <p:anim calcmode="lin" valueType="num">
                                      <p:cBhvr additive="base">
                                        <p:cTn id="49" dur="500" fill="hold"/>
                                        <p:tgtEl>
                                          <p:spTgt spid="38922"/>
                                        </p:tgtEl>
                                        <p:attrNameLst>
                                          <p:attrName>ppt_x</p:attrName>
                                        </p:attrNameLst>
                                      </p:cBhvr>
                                      <p:tavLst>
                                        <p:tav tm="0">
                                          <p:val>
                                            <p:strVal val="0-#ppt_w/2"/>
                                          </p:val>
                                        </p:tav>
                                        <p:tav tm="100000">
                                          <p:val>
                                            <p:strVal val="#ppt_x"/>
                                          </p:val>
                                        </p:tav>
                                      </p:tavLst>
                                    </p:anim>
                                    <p:anim calcmode="lin" valueType="num">
                                      <p:cBhvr additive="base">
                                        <p:cTn id="50" dur="500" fill="hold"/>
                                        <p:tgtEl>
                                          <p:spTgt spid="389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9" grpId="0" autoUpdateAnimBg="0"/>
      <p:bldP spid="38920" grpId="0" autoUpdateAnimBg="0"/>
      <p:bldP spid="38921" grpId="0" autoUpdateAnimBg="0"/>
      <p:bldP spid="38922" grpId="0" autoUpdateAnimBg="0"/>
      <p:bldP spid="16" grpId="0" animBg="1"/>
      <p:bldP spid="17" grpId="0" animBg="1"/>
      <p:bldP spid="18" grpId="0" animBg="1"/>
      <p:bldP spid="20" grpId="0" animBg="1"/>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ext Box 3"/>
          <p:cNvSpPr txBox="1">
            <a:spLocks noChangeArrowheads="1"/>
          </p:cNvSpPr>
          <p:nvPr/>
        </p:nvSpPr>
        <p:spPr bwMode="auto">
          <a:xfrm>
            <a:off x="1403648" y="1268760"/>
            <a:ext cx="5364088"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en-US" altLang="zh-CN" sz="4000" dirty="0">
                <a:solidFill>
                  <a:srgbClr val="000000"/>
                </a:solidFill>
                <a:latin typeface="Times New Roman" panose="02020603050405020304" pitchFamily="18" charset="0"/>
              </a:rPr>
              <a:t>   </a:t>
            </a:r>
            <a:r>
              <a:rPr kumimoji="1" lang="zh-CN" altLang="en-US" sz="4000" b="1" dirty="0">
                <a:solidFill>
                  <a:schemeClr val="accent2"/>
                </a:solidFill>
                <a:latin typeface="Times New Roman" panose="02020603050405020304" pitchFamily="18" charset="0"/>
              </a:rPr>
              <a:t>古：</a:t>
            </a:r>
            <a:r>
              <a:rPr kumimoji="1" lang="zh-CN" altLang="en-US" sz="4000" dirty="0">
                <a:solidFill>
                  <a:srgbClr val="000000"/>
                </a:solidFill>
                <a:latin typeface="Times New Roman" panose="02020603050405020304" pitchFamily="18" charset="0"/>
              </a:rPr>
              <a:t>色彩鲜艳美丽；</a:t>
            </a:r>
            <a:endParaRPr kumimoji="1" lang="en-US" altLang="zh-CN" sz="4000" dirty="0">
              <a:solidFill>
                <a:srgbClr val="000000"/>
              </a:solidFill>
              <a:latin typeface="Times New Roman" panose="02020603050405020304" pitchFamily="18" charset="0"/>
            </a:endParaRPr>
          </a:p>
          <a:p>
            <a:pPr>
              <a:spcBef>
                <a:spcPct val="50000"/>
              </a:spcBef>
            </a:pPr>
            <a:r>
              <a:rPr kumimoji="1" lang="en-US" altLang="zh-CN" sz="4000" b="1" dirty="0">
                <a:solidFill>
                  <a:srgbClr val="000000"/>
                </a:solidFill>
                <a:latin typeface="Times New Roman" panose="02020603050405020304" pitchFamily="18" charset="0"/>
              </a:rPr>
              <a:t>   </a:t>
            </a:r>
            <a:r>
              <a:rPr kumimoji="1" lang="zh-CN" altLang="en-US" sz="4000" b="1" dirty="0">
                <a:solidFill>
                  <a:schemeClr val="accent2"/>
                </a:solidFill>
                <a:latin typeface="Times New Roman" panose="02020603050405020304" pitchFamily="18" charset="0"/>
              </a:rPr>
              <a:t>今：</a:t>
            </a:r>
            <a:r>
              <a:rPr kumimoji="1" lang="zh-CN" altLang="en-US" sz="4000" dirty="0">
                <a:solidFill>
                  <a:srgbClr val="000000"/>
                </a:solidFill>
                <a:latin typeface="Times New Roman" panose="02020603050405020304" pitchFamily="18" charset="0"/>
              </a:rPr>
              <a:t>味好，香浓。</a:t>
            </a:r>
            <a:endParaRPr kumimoji="1" lang="zh-CN" altLang="en-US" sz="4000" dirty="0">
              <a:solidFill>
                <a:srgbClr val="000000"/>
              </a:solidFill>
              <a:latin typeface="Times New Roman" panose="02020603050405020304" pitchFamily="18" charset="0"/>
            </a:endParaRPr>
          </a:p>
        </p:txBody>
      </p:sp>
      <p:sp>
        <p:nvSpPr>
          <p:cNvPr id="39941" name="Text Box 5"/>
          <p:cNvSpPr txBox="1">
            <a:spLocks noChangeArrowheads="1"/>
          </p:cNvSpPr>
          <p:nvPr/>
        </p:nvSpPr>
        <p:spPr bwMode="auto">
          <a:xfrm>
            <a:off x="1169368" y="4653136"/>
            <a:ext cx="5832648"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en-US" altLang="zh-CN" sz="4000" dirty="0">
                <a:solidFill>
                  <a:srgbClr val="000000"/>
                </a:solidFill>
                <a:latin typeface="Times New Roman" panose="02020603050405020304" pitchFamily="18" charset="0"/>
              </a:rPr>
              <a:t>    </a:t>
            </a:r>
            <a:r>
              <a:rPr kumimoji="1" lang="zh-CN" altLang="en-US" sz="4000" b="1" dirty="0">
                <a:solidFill>
                  <a:schemeClr val="accent2"/>
                </a:solidFill>
                <a:latin typeface="Times New Roman" panose="02020603050405020304" pitchFamily="18" charset="0"/>
              </a:rPr>
              <a:t>古：</a:t>
            </a:r>
            <a:r>
              <a:rPr kumimoji="1" lang="zh-CN" altLang="en-US" sz="4000" dirty="0">
                <a:solidFill>
                  <a:srgbClr val="000000"/>
                </a:solidFill>
                <a:latin typeface="Times New Roman" panose="02020603050405020304" pitchFamily="18" charset="0"/>
              </a:rPr>
              <a:t>不值得；</a:t>
            </a:r>
            <a:endParaRPr kumimoji="1" lang="en-US" altLang="zh-CN" sz="4000" dirty="0">
              <a:solidFill>
                <a:srgbClr val="000000"/>
              </a:solidFill>
              <a:latin typeface="Times New Roman" panose="02020603050405020304" pitchFamily="18" charset="0"/>
            </a:endParaRPr>
          </a:p>
          <a:p>
            <a:pPr>
              <a:spcBef>
                <a:spcPct val="50000"/>
              </a:spcBef>
            </a:pPr>
            <a:r>
              <a:rPr kumimoji="1" lang="en-US" altLang="zh-CN" sz="4000" b="1" dirty="0">
                <a:solidFill>
                  <a:srgbClr val="000000"/>
                </a:solidFill>
                <a:latin typeface="Times New Roman" panose="02020603050405020304" pitchFamily="18" charset="0"/>
              </a:rPr>
              <a:t>    </a:t>
            </a:r>
            <a:r>
              <a:rPr kumimoji="1" lang="zh-CN" altLang="en-US" sz="4000" b="1" dirty="0">
                <a:solidFill>
                  <a:schemeClr val="accent2"/>
                </a:solidFill>
                <a:latin typeface="Times New Roman" panose="02020603050405020304" pitchFamily="18" charset="0"/>
              </a:rPr>
              <a:t>今：</a:t>
            </a:r>
            <a:r>
              <a:rPr kumimoji="1" lang="zh-CN" altLang="en-US" sz="4000" dirty="0">
                <a:solidFill>
                  <a:srgbClr val="000000"/>
                </a:solidFill>
                <a:latin typeface="Times New Roman" panose="02020603050405020304" pitchFamily="18" charset="0"/>
              </a:rPr>
              <a:t>不满</a:t>
            </a:r>
            <a:r>
              <a:rPr kumimoji="1" lang="en-US" altLang="zh-CN" sz="4000" dirty="0">
                <a:solidFill>
                  <a:srgbClr val="000000"/>
                </a:solidFill>
                <a:latin typeface="Times New Roman" panose="02020603050405020304" pitchFamily="18" charset="0"/>
              </a:rPr>
              <a:t>,</a:t>
            </a:r>
            <a:r>
              <a:rPr kumimoji="1" lang="zh-CN" altLang="en-US" sz="4000" dirty="0">
                <a:solidFill>
                  <a:srgbClr val="000000"/>
                </a:solidFill>
                <a:latin typeface="Times New Roman" panose="02020603050405020304" pitchFamily="18" charset="0"/>
              </a:rPr>
              <a:t>不充分。</a:t>
            </a:r>
            <a:endParaRPr kumimoji="1" lang="zh-CN" altLang="en-US" sz="4000" dirty="0">
              <a:solidFill>
                <a:srgbClr val="000000"/>
              </a:solidFill>
              <a:latin typeface="Times New Roman" panose="02020603050405020304" pitchFamily="18" charset="0"/>
            </a:endParaRPr>
          </a:p>
        </p:txBody>
      </p:sp>
      <p:sp>
        <p:nvSpPr>
          <p:cNvPr id="39943" name="Text Box 7"/>
          <p:cNvSpPr txBox="1">
            <a:spLocks noChangeArrowheads="1"/>
          </p:cNvSpPr>
          <p:nvPr/>
        </p:nvSpPr>
        <p:spPr bwMode="auto">
          <a:xfrm>
            <a:off x="0" y="228600"/>
            <a:ext cx="9144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en-US" altLang="zh-CN" sz="4000">
                <a:solidFill>
                  <a:srgbClr val="000000"/>
                </a:solidFill>
                <a:latin typeface="Times New Roman" panose="02020603050405020304" pitchFamily="18" charset="0"/>
              </a:rPr>
              <a:t>    4</a:t>
            </a:r>
            <a:r>
              <a:rPr kumimoji="1" lang="zh-CN" altLang="en-US" sz="4000">
                <a:solidFill>
                  <a:srgbClr val="000000"/>
                </a:solidFill>
                <a:latin typeface="Times New Roman" panose="02020603050405020304" pitchFamily="18" charset="0"/>
              </a:rPr>
              <a:t>．芳草</a:t>
            </a:r>
            <a:r>
              <a:rPr kumimoji="1" lang="zh-CN" altLang="en-US" sz="4000">
                <a:solidFill>
                  <a:srgbClr val="FF3300"/>
                </a:solidFill>
                <a:latin typeface="Times New Roman" panose="02020603050405020304" pitchFamily="18" charset="0"/>
              </a:rPr>
              <a:t>鲜美</a:t>
            </a:r>
            <a:r>
              <a:rPr kumimoji="1" lang="zh-CN" altLang="en-US" sz="4000">
                <a:solidFill>
                  <a:srgbClr val="000000"/>
                </a:solidFill>
                <a:latin typeface="Times New Roman" panose="02020603050405020304" pitchFamily="18" charset="0"/>
              </a:rPr>
              <a:t>，落英缤纷。</a:t>
            </a:r>
            <a:endParaRPr kumimoji="1" lang="zh-CN" altLang="en-US" sz="4000">
              <a:latin typeface="Times New Roman" panose="02020603050405020304" pitchFamily="18" charset="0"/>
              <a:ea typeface="楷体_GB2312" pitchFamily="49" charset="-122"/>
            </a:endParaRPr>
          </a:p>
        </p:txBody>
      </p:sp>
      <p:sp>
        <p:nvSpPr>
          <p:cNvPr id="39945" name="Text Box 9"/>
          <p:cNvSpPr txBox="1">
            <a:spLocks noChangeArrowheads="1"/>
          </p:cNvSpPr>
          <p:nvPr/>
        </p:nvSpPr>
        <p:spPr bwMode="auto">
          <a:xfrm>
            <a:off x="3448" y="3717032"/>
            <a:ext cx="9144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en-US" altLang="zh-CN" sz="4000" dirty="0">
                <a:solidFill>
                  <a:srgbClr val="000000"/>
                </a:solidFill>
                <a:latin typeface="Times New Roman" panose="02020603050405020304" pitchFamily="18" charset="0"/>
              </a:rPr>
              <a:t>    5</a:t>
            </a:r>
            <a:r>
              <a:rPr kumimoji="1" lang="zh-CN" altLang="en-US" sz="4000" dirty="0">
                <a:solidFill>
                  <a:srgbClr val="000000"/>
                </a:solidFill>
                <a:latin typeface="Times New Roman" panose="02020603050405020304" pitchFamily="18" charset="0"/>
              </a:rPr>
              <a:t>．</a:t>
            </a:r>
            <a:r>
              <a:rPr kumimoji="1" lang="zh-CN" altLang="en-US" sz="4000" dirty="0">
                <a:solidFill>
                  <a:srgbClr val="FF3300"/>
                </a:solidFill>
                <a:latin typeface="Times New Roman" panose="02020603050405020304" pitchFamily="18" charset="0"/>
              </a:rPr>
              <a:t>不足</a:t>
            </a:r>
            <a:r>
              <a:rPr kumimoji="1" lang="zh-CN" altLang="en-US" sz="4000" dirty="0">
                <a:solidFill>
                  <a:srgbClr val="000000"/>
                </a:solidFill>
                <a:latin typeface="Times New Roman" panose="02020603050405020304" pitchFamily="18" charset="0"/>
              </a:rPr>
              <a:t>为外人道也。</a:t>
            </a:r>
            <a:endParaRPr kumimoji="1" lang="zh-CN" altLang="en-US" sz="4000" dirty="0">
              <a:solidFill>
                <a:srgbClr val="000000"/>
              </a:solidFill>
              <a:latin typeface="Times New Roman" panose="02020603050405020304" pitchFamily="18" charset="0"/>
            </a:endParaRPr>
          </a:p>
        </p:txBody>
      </p:sp>
      <p:sp>
        <p:nvSpPr>
          <p:cNvPr id="6" name="AutoShape 12"/>
          <p:cNvSpPr/>
          <p:nvPr/>
        </p:nvSpPr>
        <p:spPr bwMode="auto">
          <a:xfrm>
            <a:off x="1403648" y="1455330"/>
            <a:ext cx="432048" cy="1181582"/>
          </a:xfrm>
          <a:prstGeom prst="leftBrace">
            <a:avLst>
              <a:gd name="adj1" fmla="val 5000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zh-CN" altLang="en-US"/>
          </a:p>
        </p:txBody>
      </p:sp>
      <p:sp>
        <p:nvSpPr>
          <p:cNvPr id="7" name="AutoShape 12"/>
          <p:cNvSpPr/>
          <p:nvPr/>
        </p:nvSpPr>
        <p:spPr bwMode="auto">
          <a:xfrm>
            <a:off x="1475656" y="5010358"/>
            <a:ext cx="216024" cy="1010930"/>
          </a:xfrm>
          <a:prstGeom prst="leftBrace">
            <a:avLst>
              <a:gd name="adj1" fmla="val 5000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9939"/>
                                        </p:tgtEl>
                                        <p:attrNameLst>
                                          <p:attrName>style.visibility</p:attrName>
                                        </p:attrNameLst>
                                      </p:cBhvr>
                                      <p:to>
                                        <p:strVal val="visible"/>
                                      </p:to>
                                    </p:set>
                                    <p:anim calcmode="lin" valueType="num">
                                      <p:cBhvr additive="base">
                                        <p:cTn id="13" dur="500" fill="hold"/>
                                        <p:tgtEl>
                                          <p:spTgt spid="39939"/>
                                        </p:tgtEl>
                                        <p:attrNameLst>
                                          <p:attrName>ppt_x</p:attrName>
                                        </p:attrNameLst>
                                      </p:cBhvr>
                                      <p:tavLst>
                                        <p:tav tm="0">
                                          <p:val>
                                            <p:strVal val="0-#ppt_w/2"/>
                                          </p:val>
                                        </p:tav>
                                        <p:tav tm="100000">
                                          <p:val>
                                            <p:strVal val="#ppt_x"/>
                                          </p:val>
                                        </p:tav>
                                      </p:tavLst>
                                    </p:anim>
                                    <p:anim calcmode="lin" valueType="num">
                                      <p:cBhvr additive="base">
                                        <p:cTn id="14" dur="500" fill="hold"/>
                                        <p:tgtEl>
                                          <p:spTgt spid="3993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glas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9941"/>
                                        </p:tgtEl>
                                        <p:attrNameLst>
                                          <p:attrName>style.visibility</p:attrName>
                                        </p:attrNameLst>
                                      </p:cBhvr>
                                      <p:to>
                                        <p:strVal val="visible"/>
                                      </p:to>
                                    </p:set>
                                    <p:anim calcmode="lin" valueType="num">
                                      <p:cBhvr additive="base">
                                        <p:cTn id="25" dur="500" fill="hold"/>
                                        <p:tgtEl>
                                          <p:spTgt spid="39941"/>
                                        </p:tgtEl>
                                        <p:attrNameLst>
                                          <p:attrName>ppt_x</p:attrName>
                                        </p:attrNameLst>
                                      </p:cBhvr>
                                      <p:tavLst>
                                        <p:tav tm="0">
                                          <p:val>
                                            <p:strVal val="0-#ppt_w/2"/>
                                          </p:val>
                                        </p:tav>
                                        <p:tav tm="100000">
                                          <p:val>
                                            <p:strVal val="#ppt_x"/>
                                          </p:val>
                                        </p:tav>
                                      </p:tavLst>
                                    </p:anim>
                                    <p:anim calcmode="lin" valueType="num">
                                      <p:cBhvr additive="base">
                                        <p:cTn id="26" dur="500" fill="hold"/>
                                        <p:tgtEl>
                                          <p:spTgt spid="399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autoUpdateAnimBg="0"/>
      <p:bldP spid="39941" grpId="0" autoUpdateAnimBg="0"/>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762000" y="228600"/>
            <a:ext cx="7772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en-US" altLang="zh-CN" sz="4000" b="1">
                <a:solidFill>
                  <a:schemeClr val="accent2"/>
                </a:solidFill>
                <a:latin typeface="楷体_GB2312" pitchFamily="49" charset="-122"/>
                <a:ea typeface="楷体_GB2312" pitchFamily="49" charset="-122"/>
              </a:rPr>
              <a:t>(</a:t>
            </a:r>
            <a:r>
              <a:rPr kumimoji="1" lang="zh-CN" altLang="en-US" sz="4000" b="1">
                <a:solidFill>
                  <a:schemeClr val="accent2"/>
                </a:solidFill>
                <a:latin typeface="楷体_GB2312" pitchFamily="49" charset="-122"/>
                <a:ea typeface="楷体_GB2312" pitchFamily="49" charset="-122"/>
              </a:rPr>
              <a:t>三</a:t>
            </a:r>
            <a:r>
              <a:rPr kumimoji="1" lang="en-US" altLang="zh-CN" sz="4000" b="1">
                <a:solidFill>
                  <a:schemeClr val="accent2"/>
                </a:solidFill>
                <a:latin typeface="楷体_GB2312" pitchFamily="49" charset="-122"/>
                <a:ea typeface="楷体_GB2312" pitchFamily="49" charset="-122"/>
              </a:rPr>
              <a:t>)</a:t>
            </a:r>
            <a:r>
              <a:rPr kumimoji="1" lang="zh-CN" altLang="en-US" sz="4000" b="1">
                <a:solidFill>
                  <a:schemeClr val="accent2"/>
                </a:solidFill>
                <a:latin typeface="楷体_GB2312" pitchFamily="49" charset="-122"/>
                <a:ea typeface="楷体_GB2312" pitchFamily="49" charset="-122"/>
              </a:rPr>
              <a:t>一词多义</a:t>
            </a:r>
            <a:endParaRPr kumimoji="1" lang="zh-CN" altLang="en-US" sz="4000" b="1">
              <a:solidFill>
                <a:schemeClr val="accent2"/>
              </a:solidFill>
              <a:latin typeface="楷体_GB2312" pitchFamily="49" charset="-122"/>
              <a:ea typeface="楷体_GB2312" pitchFamily="49" charset="-122"/>
            </a:endParaRPr>
          </a:p>
        </p:txBody>
      </p:sp>
      <p:sp>
        <p:nvSpPr>
          <p:cNvPr id="40965" name="AutoShape 5"/>
          <p:cNvSpPr/>
          <p:nvPr/>
        </p:nvSpPr>
        <p:spPr bwMode="auto">
          <a:xfrm>
            <a:off x="457200" y="1219200"/>
            <a:ext cx="152400" cy="838200"/>
          </a:xfrm>
          <a:prstGeom prst="leftBrace">
            <a:avLst>
              <a:gd name="adj1" fmla="val 45833"/>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0966" name="AutoShape 6"/>
          <p:cNvSpPr/>
          <p:nvPr/>
        </p:nvSpPr>
        <p:spPr bwMode="auto">
          <a:xfrm>
            <a:off x="533400" y="1447800"/>
            <a:ext cx="304800" cy="533400"/>
          </a:xfrm>
          <a:prstGeom prst="leftBracket">
            <a:avLst>
              <a:gd name="adj" fmla="val 14583"/>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0967" name="Text Box 7"/>
          <p:cNvSpPr txBox="1">
            <a:spLocks noChangeArrowheads="1"/>
          </p:cNvSpPr>
          <p:nvPr/>
        </p:nvSpPr>
        <p:spPr bwMode="auto">
          <a:xfrm>
            <a:off x="990600" y="1143000"/>
            <a:ext cx="4648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4000" b="1">
                <a:solidFill>
                  <a:srgbClr val="000000"/>
                </a:solidFill>
                <a:latin typeface="Times New Roman" panose="02020603050405020304" pitchFamily="18" charset="0"/>
              </a:rPr>
              <a:t>①</a:t>
            </a:r>
            <a:r>
              <a:rPr kumimoji="1" lang="zh-CN" altLang="en-US" sz="4000" b="1">
                <a:solidFill>
                  <a:srgbClr val="000000"/>
                </a:solidFill>
                <a:latin typeface="Times New Roman" panose="02020603050405020304" pitchFamily="18" charset="0"/>
              </a:rPr>
              <a:t>便</a:t>
            </a:r>
            <a:r>
              <a:rPr kumimoji="1" lang="zh-CN" altLang="en-US" sz="4000" b="1">
                <a:solidFill>
                  <a:srgbClr val="FF0000"/>
                </a:solidFill>
                <a:latin typeface="Times New Roman" panose="02020603050405020304" pitchFamily="18" charset="0"/>
              </a:rPr>
              <a:t>舍</a:t>
            </a:r>
            <a:r>
              <a:rPr kumimoji="1" lang="zh-CN" altLang="en-US" sz="4000" b="1">
                <a:solidFill>
                  <a:srgbClr val="000000"/>
                </a:solidFill>
                <a:latin typeface="Times New Roman" panose="02020603050405020304" pitchFamily="18" charset="0"/>
              </a:rPr>
              <a:t>船</a:t>
            </a:r>
            <a:endParaRPr kumimoji="1" lang="zh-CN" altLang="en-US" sz="4000" b="1">
              <a:solidFill>
                <a:srgbClr val="000000"/>
              </a:solidFill>
              <a:latin typeface="Times New Roman" panose="02020603050405020304" pitchFamily="18" charset="0"/>
            </a:endParaRPr>
          </a:p>
        </p:txBody>
      </p:sp>
      <p:sp>
        <p:nvSpPr>
          <p:cNvPr id="40968" name="Text Box 8"/>
          <p:cNvSpPr txBox="1">
            <a:spLocks noChangeArrowheads="1"/>
          </p:cNvSpPr>
          <p:nvPr/>
        </p:nvSpPr>
        <p:spPr bwMode="auto">
          <a:xfrm>
            <a:off x="4191000" y="1143000"/>
            <a:ext cx="4953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en-US" altLang="zh-CN" sz="4000" b="1" dirty="0">
                <a:solidFill>
                  <a:srgbClr val="000000"/>
                </a:solidFill>
                <a:latin typeface="Times New Roman" panose="02020603050405020304" pitchFamily="18" charset="0"/>
              </a:rPr>
              <a:t>(</a:t>
            </a:r>
            <a:r>
              <a:rPr kumimoji="1" lang="zh-CN" altLang="en-US" sz="4000" b="1" dirty="0">
                <a:solidFill>
                  <a:srgbClr val="000000"/>
                </a:solidFill>
                <a:latin typeface="Times New Roman" panose="02020603050405020304" pitchFamily="18" charset="0"/>
              </a:rPr>
              <a:t>放弃、舍弃，</a:t>
            </a:r>
            <a:r>
              <a:rPr kumimoji="1" lang="zh-CN" altLang="en-US" sz="4000" b="1" dirty="0">
                <a:solidFill>
                  <a:srgbClr val="FF0000"/>
                </a:solidFill>
                <a:latin typeface="Times New Roman" panose="02020603050405020304" pitchFamily="18" charset="0"/>
              </a:rPr>
              <a:t>动词</a:t>
            </a:r>
            <a:r>
              <a:rPr kumimoji="1" lang="en-US" altLang="zh-CN" sz="4000" b="1" dirty="0">
                <a:solidFill>
                  <a:srgbClr val="000000"/>
                </a:solidFill>
                <a:latin typeface="Times New Roman" panose="02020603050405020304" pitchFamily="18" charset="0"/>
              </a:rPr>
              <a:t>)</a:t>
            </a:r>
            <a:endParaRPr kumimoji="1" lang="en-US" altLang="zh-CN" sz="4000" b="1" dirty="0">
              <a:solidFill>
                <a:srgbClr val="000000"/>
              </a:solidFill>
              <a:latin typeface="Times New Roman" panose="02020603050405020304" pitchFamily="18" charset="0"/>
            </a:endParaRPr>
          </a:p>
        </p:txBody>
      </p:sp>
      <p:sp>
        <p:nvSpPr>
          <p:cNvPr id="40969" name="Text Box 9"/>
          <p:cNvSpPr txBox="1">
            <a:spLocks noChangeArrowheads="1"/>
          </p:cNvSpPr>
          <p:nvPr/>
        </p:nvSpPr>
        <p:spPr bwMode="auto">
          <a:xfrm>
            <a:off x="914400" y="2286000"/>
            <a:ext cx="2819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4000" b="1">
                <a:solidFill>
                  <a:srgbClr val="000000"/>
                </a:solidFill>
                <a:latin typeface="Times New Roman" panose="02020603050405020304" pitchFamily="18" charset="0"/>
              </a:rPr>
              <a:t>②</a:t>
            </a:r>
            <a:r>
              <a:rPr kumimoji="1" lang="zh-CN" altLang="en-US" sz="4000" b="1">
                <a:solidFill>
                  <a:srgbClr val="000000"/>
                </a:solidFill>
                <a:latin typeface="Times New Roman" panose="02020603050405020304" pitchFamily="18" charset="0"/>
              </a:rPr>
              <a:t>屋</a:t>
            </a:r>
            <a:r>
              <a:rPr kumimoji="1" lang="zh-CN" altLang="en-US" sz="4000" b="1">
                <a:solidFill>
                  <a:srgbClr val="FF0000"/>
                </a:solidFill>
                <a:latin typeface="Times New Roman" panose="02020603050405020304" pitchFamily="18" charset="0"/>
              </a:rPr>
              <a:t>舍</a:t>
            </a:r>
            <a:r>
              <a:rPr kumimoji="1" lang="zh-CN" altLang="en-US" sz="4000" b="1">
                <a:solidFill>
                  <a:srgbClr val="000000"/>
                </a:solidFill>
                <a:latin typeface="Times New Roman" panose="02020603050405020304" pitchFamily="18" charset="0"/>
              </a:rPr>
              <a:t>俨然</a:t>
            </a:r>
            <a:endParaRPr kumimoji="1" lang="zh-CN" altLang="en-US" sz="4000" b="1">
              <a:solidFill>
                <a:srgbClr val="000000"/>
              </a:solidFill>
              <a:latin typeface="Times New Roman" panose="02020603050405020304" pitchFamily="18" charset="0"/>
            </a:endParaRPr>
          </a:p>
        </p:txBody>
      </p:sp>
      <p:sp>
        <p:nvSpPr>
          <p:cNvPr id="40970" name="Text Box 10"/>
          <p:cNvSpPr txBox="1">
            <a:spLocks noChangeArrowheads="1"/>
          </p:cNvSpPr>
          <p:nvPr/>
        </p:nvSpPr>
        <p:spPr bwMode="auto">
          <a:xfrm>
            <a:off x="4114800" y="2286000"/>
            <a:ext cx="4038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en-US" altLang="zh-CN" sz="4000" b="1" dirty="0">
                <a:solidFill>
                  <a:srgbClr val="000000"/>
                </a:solidFill>
                <a:latin typeface="Times New Roman" panose="02020603050405020304" pitchFamily="18" charset="0"/>
              </a:rPr>
              <a:t>(</a:t>
            </a:r>
            <a:r>
              <a:rPr kumimoji="1" lang="zh-CN" altLang="en-US" sz="4000" b="1" dirty="0">
                <a:solidFill>
                  <a:srgbClr val="000000"/>
                </a:solidFill>
                <a:latin typeface="Times New Roman" panose="02020603050405020304" pitchFamily="18" charset="0"/>
              </a:rPr>
              <a:t>房屋，</a:t>
            </a:r>
            <a:r>
              <a:rPr kumimoji="1" lang="zh-CN" altLang="en-US" sz="4000" b="1" dirty="0">
                <a:solidFill>
                  <a:srgbClr val="FF0000"/>
                </a:solidFill>
                <a:latin typeface="Times New Roman" panose="02020603050405020304" pitchFamily="18" charset="0"/>
              </a:rPr>
              <a:t>名词</a:t>
            </a:r>
            <a:r>
              <a:rPr kumimoji="1" lang="en-US" altLang="zh-CN" sz="4000" b="1" dirty="0">
                <a:solidFill>
                  <a:srgbClr val="000000"/>
                </a:solidFill>
                <a:latin typeface="Times New Roman" panose="02020603050405020304" pitchFamily="18" charset="0"/>
              </a:rPr>
              <a:t>)</a:t>
            </a:r>
            <a:endParaRPr kumimoji="1" lang="en-US" altLang="zh-CN" sz="4000" b="1" dirty="0">
              <a:solidFill>
                <a:srgbClr val="000000"/>
              </a:solidFill>
              <a:latin typeface="Times New Roman" panose="02020603050405020304" pitchFamily="18" charset="0"/>
            </a:endParaRPr>
          </a:p>
        </p:txBody>
      </p:sp>
      <p:sp>
        <p:nvSpPr>
          <p:cNvPr id="40972" name="AutoShape 12"/>
          <p:cNvSpPr/>
          <p:nvPr/>
        </p:nvSpPr>
        <p:spPr bwMode="auto">
          <a:xfrm>
            <a:off x="762000" y="1295400"/>
            <a:ext cx="228600" cy="1371600"/>
          </a:xfrm>
          <a:prstGeom prst="leftBrace">
            <a:avLst>
              <a:gd name="adj1" fmla="val 5000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0973" name="Text Box 13"/>
          <p:cNvSpPr txBox="1">
            <a:spLocks noChangeArrowheads="1"/>
          </p:cNvSpPr>
          <p:nvPr/>
        </p:nvSpPr>
        <p:spPr bwMode="auto">
          <a:xfrm>
            <a:off x="1066800" y="3641725"/>
            <a:ext cx="3124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4000" b="1">
                <a:solidFill>
                  <a:srgbClr val="000000"/>
                </a:solidFill>
                <a:latin typeface="Times New Roman" panose="02020603050405020304" pitchFamily="18" charset="0"/>
              </a:rPr>
              <a:t>①</a:t>
            </a:r>
            <a:r>
              <a:rPr kumimoji="1" lang="zh-CN" altLang="en-US" sz="4000" b="1">
                <a:solidFill>
                  <a:srgbClr val="000000"/>
                </a:solidFill>
                <a:latin typeface="Times New Roman" panose="02020603050405020304" pitchFamily="18" charset="0"/>
              </a:rPr>
              <a:t>处处</a:t>
            </a:r>
            <a:r>
              <a:rPr kumimoji="1" lang="zh-CN" altLang="en-US" sz="4000" b="1">
                <a:solidFill>
                  <a:srgbClr val="FF0000"/>
                </a:solidFill>
                <a:latin typeface="Times New Roman" panose="02020603050405020304" pitchFamily="18" charset="0"/>
              </a:rPr>
              <a:t>志</a:t>
            </a:r>
            <a:r>
              <a:rPr kumimoji="1" lang="zh-CN" altLang="en-US" sz="4000" b="1">
                <a:solidFill>
                  <a:srgbClr val="000000"/>
                </a:solidFill>
                <a:latin typeface="Times New Roman" panose="02020603050405020304" pitchFamily="18" charset="0"/>
              </a:rPr>
              <a:t>之</a:t>
            </a:r>
            <a:endParaRPr kumimoji="1" lang="zh-CN" altLang="en-US" sz="4000" b="1">
              <a:solidFill>
                <a:srgbClr val="000000"/>
              </a:solidFill>
              <a:latin typeface="Times New Roman" panose="02020603050405020304" pitchFamily="18" charset="0"/>
            </a:endParaRPr>
          </a:p>
        </p:txBody>
      </p:sp>
      <p:sp>
        <p:nvSpPr>
          <p:cNvPr id="40974" name="Text Box 14"/>
          <p:cNvSpPr txBox="1">
            <a:spLocks noChangeArrowheads="1"/>
          </p:cNvSpPr>
          <p:nvPr/>
        </p:nvSpPr>
        <p:spPr bwMode="auto">
          <a:xfrm>
            <a:off x="3886200" y="3641725"/>
            <a:ext cx="4495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b="1" dirty="0">
                <a:solidFill>
                  <a:srgbClr val="0033CC"/>
                </a:solidFill>
                <a:latin typeface="楷体_GB2312" pitchFamily="49" charset="-122"/>
                <a:ea typeface="楷体_GB2312" pitchFamily="49" charset="-122"/>
              </a:rPr>
              <a:t> </a:t>
            </a:r>
            <a:r>
              <a:rPr kumimoji="1" lang="en-US" altLang="zh-CN" sz="4000" b="1" dirty="0">
                <a:solidFill>
                  <a:srgbClr val="000000"/>
                </a:solidFill>
                <a:latin typeface="Times New Roman" panose="02020603050405020304" pitchFamily="18" charset="0"/>
              </a:rPr>
              <a:t>(</a:t>
            </a:r>
            <a:r>
              <a:rPr kumimoji="1" lang="zh-CN" altLang="en-US" sz="4000" b="1" dirty="0">
                <a:solidFill>
                  <a:srgbClr val="000000"/>
                </a:solidFill>
                <a:latin typeface="Times New Roman" panose="02020603050405020304" pitchFamily="18" charset="0"/>
              </a:rPr>
              <a:t>作标记，</a:t>
            </a:r>
            <a:r>
              <a:rPr kumimoji="1" lang="zh-CN" altLang="en-US" sz="4000" b="1" dirty="0">
                <a:solidFill>
                  <a:srgbClr val="FF0000"/>
                </a:solidFill>
                <a:latin typeface="Times New Roman" panose="02020603050405020304" pitchFamily="18" charset="0"/>
              </a:rPr>
              <a:t>动词</a:t>
            </a:r>
            <a:r>
              <a:rPr kumimoji="1" lang="en-US" altLang="zh-CN" sz="4000" b="1" dirty="0">
                <a:solidFill>
                  <a:srgbClr val="000000"/>
                </a:solidFill>
                <a:latin typeface="Times New Roman" panose="02020603050405020304" pitchFamily="18" charset="0"/>
              </a:rPr>
              <a:t>)</a:t>
            </a:r>
            <a:endParaRPr kumimoji="1" lang="en-US" altLang="zh-CN" sz="4000" b="1" dirty="0">
              <a:solidFill>
                <a:srgbClr val="000000"/>
              </a:solidFill>
              <a:latin typeface="Times New Roman" panose="02020603050405020304" pitchFamily="18" charset="0"/>
            </a:endParaRPr>
          </a:p>
        </p:txBody>
      </p:sp>
      <p:sp>
        <p:nvSpPr>
          <p:cNvPr id="40975" name="Text Box 15"/>
          <p:cNvSpPr txBox="1">
            <a:spLocks noChangeArrowheads="1"/>
          </p:cNvSpPr>
          <p:nvPr/>
        </p:nvSpPr>
        <p:spPr bwMode="auto">
          <a:xfrm>
            <a:off x="914400" y="4937125"/>
            <a:ext cx="2971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a:solidFill>
                  <a:srgbClr val="000000"/>
                </a:solidFill>
                <a:latin typeface="Times New Roman" panose="02020603050405020304" pitchFamily="18" charset="0"/>
              </a:rPr>
              <a:t> </a:t>
            </a:r>
            <a:r>
              <a:rPr kumimoji="1" lang="en-US" altLang="zh-CN" sz="4000" b="1">
                <a:solidFill>
                  <a:srgbClr val="000000"/>
                </a:solidFill>
                <a:latin typeface="Times New Roman" panose="02020603050405020304" pitchFamily="18" charset="0"/>
              </a:rPr>
              <a:t>②</a:t>
            </a:r>
            <a:r>
              <a:rPr kumimoji="1" lang="zh-CN" altLang="en-US" sz="4000" b="1">
                <a:solidFill>
                  <a:srgbClr val="000000"/>
                </a:solidFill>
                <a:latin typeface="Times New Roman" panose="02020603050405020304" pitchFamily="18" charset="0"/>
              </a:rPr>
              <a:t>寻向所</a:t>
            </a:r>
            <a:r>
              <a:rPr kumimoji="1" lang="zh-CN" altLang="en-US" sz="4000" b="1">
                <a:solidFill>
                  <a:srgbClr val="FF0000"/>
                </a:solidFill>
                <a:latin typeface="Times New Roman" panose="02020603050405020304" pitchFamily="18" charset="0"/>
              </a:rPr>
              <a:t>志</a:t>
            </a:r>
            <a:r>
              <a:rPr kumimoji="1" lang="zh-CN" altLang="en-US" sz="4000" b="1">
                <a:solidFill>
                  <a:srgbClr val="000000"/>
                </a:solidFill>
                <a:latin typeface="Times New Roman" panose="02020603050405020304" pitchFamily="18" charset="0"/>
              </a:rPr>
              <a:t> </a:t>
            </a:r>
            <a:endParaRPr kumimoji="1" lang="zh-CN" altLang="en-US" sz="4000" b="1">
              <a:solidFill>
                <a:srgbClr val="000000"/>
              </a:solidFill>
              <a:latin typeface="Times New Roman" panose="02020603050405020304" pitchFamily="18" charset="0"/>
            </a:endParaRPr>
          </a:p>
        </p:txBody>
      </p:sp>
      <p:sp>
        <p:nvSpPr>
          <p:cNvPr id="40976" name="Text Box 16"/>
          <p:cNvSpPr txBox="1">
            <a:spLocks noChangeArrowheads="1"/>
          </p:cNvSpPr>
          <p:nvPr/>
        </p:nvSpPr>
        <p:spPr bwMode="auto">
          <a:xfrm>
            <a:off x="3962400" y="4937125"/>
            <a:ext cx="4724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en-US" altLang="zh-CN" sz="4000" b="1" dirty="0">
                <a:solidFill>
                  <a:srgbClr val="000000"/>
                </a:solidFill>
                <a:latin typeface="Times New Roman" panose="02020603050405020304" pitchFamily="18" charset="0"/>
              </a:rPr>
              <a:t>(</a:t>
            </a:r>
            <a:r>
              <a:rPr kumimoji="1" lang="zh-CN" altLang="en-US" sz="4000" b="1" dirty="0">
                <a:solidFill>
                  <a:srgbClr val="000000"/>
                </a:solidFill>
                <a:latin typeface="Times New Roman" panose="02020603050405020304" pitchFamily="18" charset="0"/>
              </a:rPr>
              <a:t>标记、记号，</a:t>
            </a:r>
            <a:r>
              <a:rPr kumimoji="1" lang="zh-CN" altLang="en-US" sz="4000" b="1" dirty="0">
                <a:solidFill>
                  <a:srgbClr val="FF0000"/>
                </a:solidFill>
                <a:latin typeface="Times New Roman" panose="02020603050405020304" pitchFamily="18" charset="0"/>
              </a:rPr>
              <a:t>名词</a:t>
            </a:r>
            <a:r>
              <a:rPr kumimoji="1" lang="zh-CN" altLang="en-US" sz="4000" b="1" dirty="0">
                <a:solidFill>
                  <a:srgbClr val="000000"/>
                </a:solidFill>
                <a:latin typeface="Times New Roman" panose="02020603050405020304" pitchFamily="18" charset="0"/>
              </a:rPr>
              <a:t>）</a:t>
            </a:r>
            <a:endParaRPr kumimoji="1" lang="zh-CN" altLang="en-US" sz="4000" b="1" dirty="0">
              <a:solidFill>
                <a:srgbClr val="000000"/>
              </a:solidFill>
              <a:latin typeface="Times New Roman" panose="02020603050405020304" pitchFamily="18" charset="0"/>
            </a:endParaRPr>
          </a:p>
        </p:txBody>
      </p:sp>
      <p:sp>
        <p:nvSpPr>
          <p:cNvPr id="40983" name="AutoShape 23"/>
          <p:cNvSpPr/>
          <p:nvPr/>
        </p:nvSpPr>
        <p:spPr bwMode="auto">
          <a:xfrm>
            <a:off x="762000" y="3962400"/>
            <a:ext cx="228600" cy="1371600"/>
          </a:xfrm>
          <a:prstGeom prst="leftBrace">
            <a:avLst>
              <a:gd name="adj1" fmla="val 5000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0984" name="Text Box 24"/>
          <p:cNvSpPr txBox="1">
            <a:spLocks noChangeArrowheads="1"/>
          </p:cNvSpPr>
          <p:nvPr/>
        </p:nvSpPr>
        <p:spPr bwMode="auto">
          <a:xfrm>
            <a:off x="76200" y="1571625"/>
            <a:ext cx="692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kumimoji="1" lang="zh-CN" altLang="en-US" sz="4000" b="1">
                <a:solidFill>
                  <a:srgbClr val="FF0000"/>
                </a:solidFill>
                <a:latin typeface="Times New Roman" panose="02020603050405020304" pitchFamily="18" charset="0"/>
              </a:rPr>
              <a:t>舍</a:t>
            </a:r>
            <a:endParaRPr kumimoji="1" lang="zh-CN" altLang="en-US" sz="4000" b="1">
              <a:solidFill>
                <a:srgbClr val="FF0000"/>
              </a:solidFill>
              <a:latin typeface="Times New Roman" panose="02020603050405020304" pitchFamily="18" charset="0"/>
            </a:endParaRPr>
          </a:p>
        </p:txBody>
      </p:sp>
      <p:sp>
        <p:nvSpPr>
          <p:cNvPr id="40985" name="Text Box 25"/>
          <p:cNvSpPr txBox="1">
            <a:spLocks noChangeArrowheads="1"/>
          </p:cNvSpPr>
          <p:nvPr/>
        </p:nvSpPr>
        <p:spPr bwMode="auto">
          <a:xfrm>
            <a:off x="76200" y="4175125"/>
            <a:ext cx="692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kumimoji="1" lang="zh-CN" altLang="en-US" sz="4000" b="1">
                <a:solidFill>
                  <a:srgbClr val="FF0000"/>
                </a:solidFill>
                <a:latin typeface="Times New Roman" panose="02020603050405020304" pitchFamily="18" charset="0"/>
              </a:rPr>
              <a:t>志</a:t>
            </a:r>
            <a:endParaRPr kumimoji="1" lang="zh-CN" altLang="en-US" sz="4000" b="1">
              <a:solidFill>
                <a:srgbClr val="FF0000"/>
              </a:solidFill>
              <a:latin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0968"/>
                                        </p:tgtEl>
                                        <p:attrNameLst>
                                          <p:attrName>style.visibility</p:attrName>
                                        </p:attrNameLst>
                                      </p:cBhvr>
                                      <p:to>
                                        <p:strVal val="visible"/>
                                      </p:to>
                                    </p:set>
                                    <p:anim calcmode="lin" valueType="num">
                                      <p:cBhvr additive="base">
                                        <p:cTn id="7" dur="500" fill="hold"/>
                                        <p:tgtEl>
                                          <p:spTgt spid="40968"/>
                                        </p:tgtEl>
                                        <p:attrNameLst>
                                          <p:attrName>ppt_x</p:attrName>
                                        </p:attrNameLst>
                                      </p:cBhvr>
                                      <p:tavLst>
                                        <p:tav tm="0">
                                          <p:val>
                                            <p:strVal val="1+#ppt_w/2"/>
                                          </p:val>
                                        </p:tav>
                                        <p:tav tm="100000">
                                          <p:val>
                                            <p:strVal val="#ppt_x"/>
                                          </p:val>
                                        </p:tav>
                                      </p:tavLst>
                                    </p:anim>
                                    <p:anim calcmode="lin" valueType="num">
                                      <p:cBhvr additive="base">
                                        <p:cTn id="8" dur="500" fill="hold"/>
                                        <p:tgtEl>
                                          <p:spTgt spid="4096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0970"/>
                                        </p:tgtEl>
                                        <p:attrNameLst>
                                          <p:attrName>style.visibility</p:attrName>
                                        </p:attrNameLst>
                                      </p:cBhvr>
                                      <p:to>
                                        <p:strVal val="visible"/>
                                      </p:to>
                                    </p:set>
                                    <p:anim calcmode="lin" valueType="num">
                                      <p:cBhvr additive="base">
                                        <p:cTn id="13" dur="500" fill="hold"/>
                                        <p:tgtEl>
                                          <p:spTgt spid="40970"/>
                                        </p:tgtEl>
                                        <p:attrNameLst>
                                          <p:attrName>ppt_x</p:attrName>
                                        </p:attrNameLst>
                                      </p:cBhvr>
                                      <p:tavLst>
                                        <p:tav tm="0">
                                          <p:val>
                                            <p:strVal val="1+#ppt_w/2"/>
                                          </p:val>
                                        </p:tav>
                                        <p:tav tm="100000">
                                          <p:val>
                                            <p:strVal val="#ppt_x"/>
                                          </p:val>
                                        </p:tav>
                                      </p:tavLst>
                                    </p:anim>
                                    <p:anim calcmode="lin" valueType="num">
                                      <p:cBhvr additive="base">
                                        <p:cTn id="14" dur="500" fill="hold"/>
                                        <p:tgtEl>
                                          <p:spTgt spid="4097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0974"/>
                                        </p:tgtEl>
                                        <p:attrNameLst>
                                          <p:attrName>style.visibility</p:attrName>
                                        </p:attrNameLst>
                                      </p:cBhvr>
                                      <p:to>
                                        <p:strVal val="visible"/>
                                      </p:to>
                                    </p:set>
                                    <p:animEffect transition="in" filter="blinds(horizontal)">
                                      <p:cBhvr>
                                        <p:cTn id="19" dur="500"/>
                                        <p:tgtEl>
                                          <p:spTgt spid="4097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40976"/>
                                        </p:tgtEl>
                                        <p:attrNameLst>
                                          <p:attrName>style.visibility</p:attrName>
                                        </p:attrNameLst>
                                      </p:cBhvr>
                                      <p:to>
                                        <p:strVal val="visible"/>
                                      </p:to>
                                    </p:set>
                                    <p:animEffect transition="in" filter="blinds(horizontal)">
                                      <p:cBhvr>
                                        <p:cTn id="24" dur="500"/>
                                        <p:tgtEl>
                                          <p:spTgt spid="409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8" grpId="0" autoUpdateAnimBg="0"/>
      <p:bldP spid="40970" grpId="0" autoUpdateAnimBg="0"/>
      <p:bldP spid="40974" grpId="0" autoUpdateAnimBg="0"/>
      <p:bldP spid="40976"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1143000" y="381000"/>
            <a:ext cx="3733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a:solidFill>
                  <a:srgbClr val="000000"/>
                </a:solidFill>
                <a:latin typeface="Times New Roman" panose="02020603050405020304" pitchFamily="18" charset="0"/>
              </a:rPr>
              <a:t> </a:t>
            </a:r>
            <a:r>
              <a:rPr kumimoji="1" lang="en-US" altLang="zh-CN" sz="4000" b="1">
                <a:solidFill>
                  <a:srgbClr val="FF0000"/>
                </a:solidFill>
                <a:latin typeface="Times New Roman" panose="02020603050405020304" pitchFamily="18" charset="0"/>
              </a:rPr>
              <a:t>①</a:t>
            </a:r>
            <a:r>
              <a:rPr kumimoji="1" lang="zh-CN" altLang="en-US" sz="4000" b="1">
                <a:solidFill>
                  <a:srgbClr val="FF0000"/>
                </a:solidFill>
                <a:latin typeface="Times New Roman" panose="02020603050405020304" pitchFamily="18" charset="0"/>
              </a:rPr>
              <a:t>寻</a:t>
            </a:r>
            <a:r>
              <a:rPr kumimoji="1" lang="zh-CN" altLang="en-US" sz="4000" b="1">
                <a:solidFill>
                  <a:schemeClr val="accent2"/>
                </a:solidFill>
                <a:latin typeface="Times New Roman" panose="02020603050405020304" pitchFamily="18" charset="0"/>
              </a:rPr>
              <a:t>向所志</a:t>
            </a:r>
            <a:r>
              <a:rPr kumimoji="1" lang="zh-CN" altLang="en-US" sz="4000" b="1">
                <a:solidFill>
                  <a:srgbClr val="FF0000"/>
                </a:solidFill>
                <a:latin typeface="Times New Roman" panose="02020603050405020304" pitchFamily="18" charset="0"/>
              </a:rPr>
              <a:t> </a:t>
            </a:r>
            <a:endParaRPr kumimoji="1" lang="zh-CN" altLang="en-US" sz="4000" b="1">
              <a:solidFill>
                <a:srgbClr val="FF0000"/>
              </a:solidFill>
              <a:latin typeface="Times New Roman" panose="02020603050405020304" pitchFamily="18" charset="0"/>
            </a:endParaRPr>
          </a:p>
        </p:txBody>
      </p:sp>
      <p:sp>
        <p:nvSpPr>
          <p:cNvPr id="41987" name="Text Box 3"/>
          <p:cNvSpPr txBox="1">
            <a:spLocks noChangeArrowheads="1"/>
          </p:cNvSpPr>
          <p:nvPr/>
        </p:nvSpPr>
        <p:spPr bwMode="auto">
          <a:xfrm>
            <a:off x="4953000" y="304800"/>
            <a:ext cx="3962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4000" b="1" dirty="0">
                <a:solidFill>
                  <a:srgbClr val="FF0000"/>
                </a:solidFill>
                <a:latin typeface="Times New Roman" panose="02020603050405020304" pitchFamily="18" charset="0"/>
              </a:rPr>
              <a:t>(</a:t>
            </a:r>
            <a:r>
              <a:rPr kumimoji="1" lang="zh-CN" altLang="en-US" sz="4000" b="1" dirty="0">
                <a:solidFill>
                  <a:schemeClr val="accent2"/>
                </a:solidFill>
                <a:latin typeface="Times New Roman" panose="02020603050405020304" pitchFamily="18" charset="0"/>
              </a:rPr>
              <a:t>寻找，</a:t>
            </a:r>
            <a:r>
              <a:rPr kumimoji="1" lang="zh-CN" altLang="en-US" sz="4000" b="1" dirty="0">
                <a:solidFill>
                  <a:srgbClr val="FF0000"/>
                </a:solidFill>
                <a:latin typeface="Times New Roman" panose="02020603050405020304" pitchFamily="18" charset="0"/>
              </a:rPr>
              <a:t>动词</a:t>
            </a:r>
            <a:r>
              <a:rPr kumimoji="1" lang="en-US" altLang="zh-CN" sz="4000" b="1" dirty="0">
                <a:solidFill>
                  <a:srgbClr val="FF0000"/>
                </a:solidFill>
                <a:latin typeface="Times New Roman" panose="02020603050405020304" pitchFamily="18" charset="0"/>
              </a:rPr>
              <a:t>)</a:t>
            </a:r>
            <a:endParaRPr kumimoji="1" lang="en-US" altLang="zh-CN" sz="4000" b="1" dirty="0">
              <a:solidFill>
                <a:srgbClr val="FF0000"/>
              </a:solidFill>
              <a:latin typeface="Times New Roman" panose="02020603050405020304" pitchFamily="18" charset="0"/>
            </a:endParaRPr>
          </a:p>
        </p:txBody>
      </p:sp>
      <p:sp>
        <p:nvSpPr>
          <p:cNvPr id="41988" name="Text Box 4"/>
          <p:cNvSpPr txBox="1">
            <a:spLocks noChangeArrowheads="1"/>
          </p:cNvSpPr>
          <p:nvPr/>
        </p:nvSpPr>
        <p:spPr bwMode="auto">
          <a:xfrm>
            <a:off x="1066800" y="1219200"/>
            <a:ext cx="3886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1" lang="en-US" altLang="zh-CN" sz="4000" b="1">
                <a:solidFill>
                  <a:srgbClr val="FF0000"/>
                </a:solidFill>
                <a:latin typeface="Times New Roman" panose="02020603050405020304" pitchFamily="18" charset="0"/>
              </a:rPr>
              <a:t>②</a:t>
            </a:r>
            <a:r>
              <a:rPr kumimoji="1" lang="zh-CN" altLang="en-US" sz="4000" b="1">
                <a:solidFill>
                  <a:schemeClr val="accent2"/>
                </a:solidFill>
                <a:latin typeface="Times New Roman" panose="02020603050405020304" pitchFamily="18" charset="0"/>
              </a:rPr>
              <a:t>未果，</a:t>
            </a:r>
            <a:r>
              <a:rPr kumimoji="1" lang="zh-CN" altLang="en-US" sz="4000" b="1">
                <a:solidFill>
                  <a:srgbClr val="FF0000"/>
                </a:solidFill>
                <a:latin typeface="Times New Roman" panose="02020603050405020304" pitchFamily="18" charset="0"/>
              </a:rPr>
              <a:t>寻</a:t>
            </a:r>
            <a:r>
              <a:rPr kumimoji="1" lang="zh-CN" altLang="en-US" sz="4000" b="1">
                <a:solidFill>
                  <a:schemeClr val="accent2"/>
                </a:solidFill>
                <a:latin typeface="Times New Roman" panose="02020603050405020304" pitchFamily="18" charset="0"/>
              </a:rPr>
              <a:t>病终</a:t>
            </a:r>
            <a:endParaRPr kumimoji="1" lang="zh-CN" altLang="en-US" sz="4000" b="1">
              <a:solidFill>
                <a:schemeClr val="accent2"/>
              </a:solidFill>
              <a:latin typeface="Times New Roman" panose="02020603050405020304" pitchFamily="18" charset="0"/>
            </a:endParaRPr>
          </a:p>
        </p:txBody>
      </p:sp>
      <p:sp>
        <p:nvSpPr>
          <p:cNvPr id="41989" name="Text Box 5"/>
          <p:cNvSpPr txBox="1">
            <a:spLocks noChangeArrowheads="1"/>
          </p:cNvSpPr>
          <p:nvPr/>
        </p:nvSpPr>
        <p:spPr bwMode="auto">
          <a:xfrm>
            <a:off x="4953000" y="1279525"/>
            <a:ext cx="3581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en-US" altLang="zh-CN" sz="4000" b="1" dirty="0">
                <a:solidFill>
                  <a:srgbClr val="FF0000"/>
                </a:solidFill>
                <a:latin typeface="Times New Roman" panose="02020603050405020304" pitchFamily="18" charset="0"/>
              </a:rPr>
              <a:t>(</a:t>
            </a:r>
            <a:r>
              <a:rPr kumimoji="1" lang="zh-CN" altLang="en-US" sz="4000" b="1" dirty="0">
                <a:solidFill>
                  <a:schemeClr val="accent2"/>
                </a:solidFill>
                <a:latin typeface="Times New Roman" panose="02020603050405020304" pitchFamily="18" charset="0"/>
              </a:rPr>
              <a:t>不久，</a:t>
            </a:r>
            <a:r>
              <a:rPr kumimoji="1" lang="zh-CN" altLang="en-US" sz="4000" b="1" dirty="0">
                <a:solidFill>
                  <a:srgbClr val="FF0000"/>
                </a:solidFill>
                <a:latin typeface="Times New Roman" panose="02020603050405020304" pitchFamily="18" charset="0"/>
              </a:rPr>
              <a:t>副词</a:t>
            </a:r>
            <a:r>
              <a:rPr kumimoji="1" lang="en-US" altLang="zh-CN" sz="4000" b="1" dirty="0">
                <a:solidFill>
                  <a:srgbClr val="FF0000"/>
                </a:solidFill>
                <a:latin typeface="Times New Roman" panose="02020603050405020304" pitchFamily="18" charset="0"/>
              </a:rPr>
              <a:t>)</a:t>
            </a:r>
            <a:endParaRPr kumimoji="1" lang="en-US" altLang="zh-CN" sz="4000" b="1" dirty="0">
              <a:solidFill>
                <a:srgbClr val="FF0000"/>
              </a:solidFill>
              <a:latin typeface="Times New Roman" panose="02020603050405020304" pitchFamily="18" charset="0"/>
            </a:endParaRPr>
          </a:p>
        </p:txBody>
      </p:sp>
      <p:sp>
        <p:nvSpPr>
          <p:cNvPr id="41993" name="Text Box 9"/>
          <p:cNvSpPr txBox="1">
            <a:spLocks noChangeArrowheads="1"/>
          </p:cNvSpPr>
          <p:nvPr/>
        </p:nvSpPr>
        <p:spPr bwMode="auto">
          <a:xfrm>
            <a:off x="1066800" y="2498725"/>
            <a:ext cx="3124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a:solidFill>
                  <a:srgbClr val="000000"/>
                </a:solidFill>
                <a:latin typeface="Times New Roman" panose="02020603050405020304" pitchFamily="18" charset="0"/>
              </a:rPr>
              <a:t> </a:t>
            </a:r>
            <a:r>
              <a:rPr kumimoji="1" lang="en-US" altLang="zh-CN" sz="4000" b="1">
                <a:solidFill>
                  <a:srgbClr val="FF0000"/>
                </a:solidFill>
                <a:latin typeface="Times New Roman" panose="02020603050405020304" pitchFamily="18" charset="0"/>
              </a:rPr>
              <a:t>①</a:t>
            </a:r>
            <a:r>
              <a:rPr kumimoji="1" lang="zh-CN" altLang="en-US" sz="4000" b="1">
                <a:solidFill>
                  <a:schemeClr val="accent2"/>
                </a:solidFill>
                <a:latin typeface="Times New Roman" panose="02020603050405020304" pitchFamily="18" charset="0"/>
              </a:rPr>
              <a:t>欲穷</a:t>
            </a:r>
            <a:r>
              <a:rPr kumimoji="1" lang="zh-CN" altLang="en-US" sz="4000" b="1">
                <a:solidFill>
                  <a:srgbClr val="FF0000"/>
                </a:solidFill>
                <a:latin typeface="Times New Roman" panose="02020603050405020304" pitchFamily="18" charset="0"/>
              </a:rPr>
              <a:t>其</a:t>
            </a:r>
            <a:r>
              <a:rPr kumimoji="1" lang="zh-CN" altLang="en-US" sz="4000" b="1">
                <a:solidFill>
                  <a:schemeClr val="accent2"/>
                </a:solidFill>
                <a:latin typeface="Times New Roman" panose="02020603050405020304" pitchFamily="18" charset="0"/>
              </a:rPr>
              <a:t>林</a:t>
            </a:r>
            <a:endParaRPr kumimoji="1" lang="zh-CN" altLang="en-US" sz="4000" b="1">
              <a:solidFill>
                <a:schemeClr val="accent2"/>
              </a:solidFill>
              <a:latin typeface="Times New Roman" panose="02020603050405020304" pitchFamily="18" charset="0"/>
            </a:endParaRPr>
          </a:p>
        </p:txBody>
      </p:sp>
      <p:sp>
        <p:nvSpPr>
          <p:cNvPr id="41994" name="Text Box 10"/>
          <p:cNvSpPr txBox="1">
            <a:spLocks noChangeArrowheads="1"/>
          </p:cNvSpPr>
          <p:nvPr/>
        </p:nvSpPr>
        <p:spPr bwMode="auto">
          <a:xfrm>
            <a:off x="4419600" y="2498725"/>
            <a:ext cx="3733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000" b="1">
                <a:solidFill>
                  <a:srgbClr val="FF0000"/>
                </a:solidFill>
                <a:latin typeface="Times New Roman" panose="02020603050405020304" pitchFamily="18" charset="0"/>
              </a:rPr>
              <a:t>（</a:t>
            </a:r>
            <a:r>
              <a:rPr kumimoji="1" lang="zh-CN" altLang="en-US" sz="4000" b="1">
                <a:solidFill>
                  <a:schemeClr val="accent2"/>
                </a:solidFill>
                <a:latin typeface="Times New Roman" panose="02020603050405020304" pitchFamily="18" charset="0"/>
              </a:rPr>
              <a:t>这、那</a:t>
            </a:r>
            <a:r>
              <a:rPr kumimoji="1" lang="zh-CN" altLang="en-US" sz="4000" b="1">
                <a:solidFill>
                  <a:srgbClr val="FF0000"/>
                </a:solidFill>
                <a:latin typeface="Times New Roman" panose="02020603050405020304" pitchFamily="18" charset="0"/>
              </a:rPr>
              <a:t>）</a:t>
            </a:r>
            <a:endParaRPr kumimoji="1" lang="zh-CN" altLang="en-US" sz="4000" b="1">
              <a:solidFill>
                <a:srgbClr val="FF0000"/>
              </a:solidFill>
              <a:latin typeface="Times New Roman" panose="02020603050405020304" pitchFamily="18" charset="0"/>
            </a:endParaRPr>
          </a:p>
        </p:txBody>
      </p:sp>
      <p:sp>
        <p:nvSpPr>
          <p:cNvPr id="41995" name="Text Box 11"/>
          <p:cNvSpPr txBox="1">
            <a:spLocks noChangeArrowheads="1"/>
          </p:cNvSpPr>
          <p:nvPr/>
        </p:nvSpPr>
        <p:spPr bwMode="auto">
          <a:xfrm>
            <a:off x="1143000" y="3413125"/>
            <a:ext cx="4495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4000" b="1">
                <a:solidFill>
                  <a:srgbClr val="FF0000"/>
                </a:solidFill>
                <a:latin typeface="Times New Roman" panose="02020603050405020304" pitchFamily="18" charset="0"/>
              </a:rPr>
              <a:t>②</a:t>
            </a:r>
            <a:r>
              <a:rPr kumimoji="1" lang="zh-CN" altLang="en-US" sz="4000" b="1">
                <a:solidFill>
                  <a:schemeClr val="accent2"/>
                </a:solidFill>
                <a:latin typeface="Times New Roman" panose="02020603050405020304" pitchFamily="18" charset="0"/>
              </a:rPr>
              <a:t>得</a:t>
            </a:r>
            <a:r>
              <a:rPr kumimoji="1" lang="zh-CN" altLang="en-US" sz="4000" b="1">
                <a:solidFill>
                  <a:srgbClr val="FF0000"/>
                </a:solidFill>
                <a:latin typeface="Times New Roman" panose="02020603050405020304" pitchFamily="18" charset="0"/>
              </a:rPr>
              <a:t>其</a:t>
            </a:r>
            <a:r>
              <a:rPr kumimoji="1" lang="zh-CN" altLang="en-US" sz="4000" b="1">
                <a:solidFill>
                  <a:schemeClr val="accent2"/>
                </a:solidFill>
                <a:latin typeface="Times New Roman" panose="02020603050405020304" pitchFamily="18" charset="0"/>
              </a:rPr>
              <a:t>船</a:t>
            </a:r>
            <a:endParaRPr kumimoji="1" lang="zh-CN" altLang="en-US" sz="4000" b="1">
              <a:solidFill>
                <a:schemeClr val="accent2"/>
              </a:solidFill>
              <a:latin typeface="Times New Roman" panose="02020603050405020304" pitchFamily="18" charset="0"/>
            </a:endParaRPr>
          </a:p>
        </p:txBody>
      </p:sp>
      <p:sp>
        <p:nvSpPr>
          <p:cNvPr id="41996" name="Text Box 12"/>
          <p:cNvSpPr txBox="1">
            <a:spLocks noChangeArrowheads="1"/>
          </p:cNvSpPr>
          <p:nvPr/>
        </p:nvSpPr>
        <p:spPr bwMode="auto">
          <a:xfrm>
            <a:off x="3962400" y="3413125"/>
            <a:ext cx="4572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1" lang="zh-CN" altLang="en-US" sz="4000" b="1">
                <a:solidFill>
                  <a:srgbClr val="FF0000"/>
                </a:solidFill>
                <a:latin typeface="Times New Roman" panose="02020603050405020304" pitchFamily="18" charset="0"/>
              </a:rPr>
              <a:t>（</a:t>
            </a:r>
            <a:r>
              <a:rPr kumimoji="1" lang="zh-CN" altLang="en-US" sz="4000" b="1">
                <a:solidFill>
                  <a:schemeClr val="accent2"/>
                </a:solidFill>
                <a:latin typeface="Times New Roman" panose="02020603050405020304" pitchFamily="18" charset="0"/>
              </a:rPr>
              <a:t>他，代渔人</a:t>
            </a:r>
            <a:r>
              <a:rPr kumimoji="1" lang="zh-CN" altLang="en-US" sz="4000" b="1">
                <a:solidFill>
                  <a:srgbClr val="FF0000"/>
                </a:solidFill>
                <a:latin typeface="Times New Roman" panose="02020603050405020304" pitchFamily="18" charset="0"/>
              </a:rPr>
              <a:t>）</a:t>
            </a:r>
            <a:endParaRPr kumimoji="1" lang="zh-CN" altLang="en-US" sz="4000" b="1">
              <a:solidFill>
                <a:srgbClr val="FF0000"/>
              </a:solidFill>
              <a:latin typeface="Times New Roman" panose="02020603050405020304" pitchFamily="18" charset="0"/>
            </a:endParaRPr>
          </a:p>
        </p:txBody>
      </p:sp>
      <p:sp>
        <p:nvSpPr>
          <p:cNvPr id="41997" name="AutoShape 13"/>
          <p:cNvSpPr/>
          <p:nvPr/>
        </p:nvSpPr>
        <p:spPr bwMode="auto">
          <a:xfrm>
            <a:off x="838200" y="685800"/>
            <a:ext cx="304800" cy="914400"/>
          </a:xfrm>
          <a:prstGeom prst="leftBrace">
            <a:avLst>
              <a:gd name="adj1" fmla="val 2500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2003" name="AutoShape 19"/>
          <p:cNvSpPr/>
          <p:nvPr/>
        </p:nvSpPr>
        <p:spPr bwMode="auto">
          <a:xfrm>
            <a:off x="838200" y="2895600"/>
            <a:ext cx="304800" cy="914400"/>
          </a:xfrm>
          <a:prstGeom prst="leftBrace">
            <a:avLst>
              <a:gd name="adj1" fmla="val 2500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2004" name="Text Box 20"/>
          <p:cNvSpPr txBox="1">
            <a:spLocks noChangeArrowheads="1"/>
          </p:cNvSpPr>
          <p:nvPr/>
        </p:nvSpPr>
        <p:spPr bwMode="auto">
          <a:xfrm>
            <a:off x="152400" y="733425"/>
            <a:ext cx="692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000" b="1">
                <a:solidFill>
                  <a:srgbClr val="FF0000"/>
                </a:solidFill>
                <a:latin typeface="Times New Roman" panose="02020603050405020304" pitchFamily="18" charset="0"/>
              </a:rPr>
              <a:t>寻</a:t>
            </a:r>
            <a:endParaRPr kumimoji="1" lang="zh-CN" altLang="en-US" sz="4000" b="1">
              <a:solidFill>
                <a:srgbClr val="FF0000"/>
              </a:solidFill>
              <a:latin typeface="Times New Roman" panose="02020603050405020304" pitchFamily="18" charset="0"/>
            </a:endParaRPr>
          </a:p>
        </p:txBody>
      </p:sp>
      <p:sp>
        <p:nvSpPr>
          <p:cNvPr id="42005" name="Text Box 21"/>
          <p:cNvSpPr txBox="1">
            <a:spLocks noChangeArrowheads="1"/>
          </p:cNvSpPr>
          <p:nvPr/>
        </p:nvSpPr>
        <p:spPr bwMode="auto">
          <a:xfrm>
            <a:off x="152400" y="2955925"/>
            <a:ext cx="692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000" b="1">
                <a:solidFill>
                  <a:srgbClr val="FF0000"/>
                </a:solidFill>
                <a:latin typeface="Times New Roman" panose="02020603050405020304" pitchFamily="18" charset="0"/>
              </a:rPr>
              <a:t>其</a:t>
            </a:r>
            <a:endParaRPr kumimoji="1" lang="zh-CN" altLang="en-US" sz="4000" b="1">
              <a:solidFill>
                <a:srgbClr val="FF0000"/>
              </a:solidFill>
              <a:latin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box(out)">
                                      <p:cBhvr>
                                        <p:cTn id="7" dur="500"/>
                                        <p:tgtEl>
                                          <p:spTgt spid="4198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41989"/>
                                        </p:tgtEl>
                                        <p:attrNameLst>
                                          <p:attrName>style.visibility</p:attrName>
                                        </p:attrNameLst>
                                      </p:cBhvr>
                                      <p:to>
                                        <p:strVal val="visible"/>
                                      </p:to>
                                    </p:set>
                                    <p:animEffect transition="in" filter="box(out)">
                                      <p:cBhvr>
                                        <p:cTn id="12" dur="500"/>
                                        <p:tgtEl>
                                          <p:spTgt spid="4198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1994"/>
                                        </p:tgtEl>
                                        <p:attrNameLst>
                                          <p:attrName>style.visibility</p:attrName>
                                        </p:attrNameLst>
                                      </p:cBhvr>
                                      <p:to>
                                        <p:strVal val="visible"/>
                                      </p:to>
                                    </p:set>
                                    <p:animEffect transition="in" filter="checkerboard(across)">
                                      <p:cBhvr>
                                        <p:cTn id="17" dur="500"/>
                                        <p:tgtEl>
                                          <p:spTgt spid="4199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41996"/>
                                        </p:tgtEl>
                                        <p:attrNameLst>
                                          <p:attrName>style.visibility</p:attrName>
                                        </p:attrNameLst>
                                      </p:cBhvr>
                                      <p:to>
                                        <p:strVal val="visible"/>
                                      </p:to>
                                    </p:set>
                                    <p:animEffect transition="in" filter="checkerboard(across)">
                                      <p:cBhvr>
                                        <p:cTn id="22" dur="500"/>
                                        <p:tgtEl>
                                          <p:spTgt spid="41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autoUpdateAnimBg="0"/>
      <p:bldP spid="41989" grpId="0" autoUpdateAnimBg="0"/>
      <p:bldP spid="41994" grpId="0" autoUpdateAnimBg="0"/>
      <p:bldP spid="4199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292100" y="292100"/>
            <a:ext cx="831532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rPr>
              <a:t>记</a:t>
            </a:r>
            <a:r>
              <a:rPr lang="en-US" altLang="zh-CN" sz="3200"/>
              <a:t>—</a:t>
            </a:r>
            <a:r>
              <a:rPr lang="zh-CN" altLang="en-US" sz="3200"/>
              <a:t>是古代的一种</a:t>
            </a:r>
            <a:r>
              <a:rPr lang="zh-CN" altLang="en-US" sz="3200" b="1">
                <a:solidFill>
                  <a:srgbClr val="FF0000"/>
                </a:solidFill>
              </a:rPr>
              <a:t>文体</a:t>
            </a:r>
            <a:r>
              <a:rPr lang="zh-CN" altLang="en-US" sz="3200"/>
              <a:t>。主要是记载事物，并</a:t>
            </a:r>
            <a:endParaRPr lang="zh-CN" altLang="en-US" sz="3200"/>
          </a:p>
          <a:p>
            <a:r>
              <a:rPr lang="zh-CN" altLang="en-US" sz="3200"/>
              <a:t>       通过记事、物，写景，记人来抒发作者的</a:t>
            </a:r>
            <a:endParaRPr lang="zh-CN" altLang="en-US" sz="3200"/>
          </a:p>
          <a:p>
            <a:r>
              <a:rPr lang="zh-CN" altLang="en-US" sz="3200"/>
              <a:t>      </a:t>
            </a:r>
            <a:r>
              <a:rPr lang="zh-CN" altLang="en-US" sz="3200" b="1">
                <a:solidFill>
                  <a:srgbClr val="FF0000"/>
                </a:solidFill>
              </a:rPr>
              <a:t>感情或见解</a:t>
            </a:r>
            <a:r>
              <a:rPr lang="zh-CN" altLang="en-US" sz="3200"/>
              <a:t>，</a:t>
            </a:r>
            <a:r>
              <a:rPr lang="zh-CN" altLang="en-US" sz="3200" b="1">
                <a:solidFill>
                  <a:srgbClr val="FF0000"/>
                </a:solidFill>
              </a:rPr>
              <a:t>借景抒情，托物言志</a:t>
            </a:r>
            <a:r>
              <a:rPr lang="zh-CN" altLang="en-US" sz="3200"/>
              <a:t>。</a:t>
            </a:r>
            <a:endParaRPr lang="zh-CN" altLang="en-US" sz="3200"/>
          </a:p>
        </p:txBody>
      </p:sp>
      <p:sp>
        <p:nvSpPr>
          <p:cNvPr id="3" name="文本框 2"/>
          <p:cNvSpPr txBox="1">
            <a:spLocks noChangeArrowheads="1"/>
          </p:cNvSpPr>
          <p:nvPr/>
        </p:nvSpPr>
        <p:spPr bwMode="auto">
          <a:xfrm>
            <a:off x="36513" y="1965325"/>
            <a:ext cx="2224087"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t>记的分类：</a:t>
            </a:r>
            <a:endParaRPr lang="zh-CN" altLang="en-US" sz="3200" b="1"/>
          </a:p>
        </p:txBody>
      </p:sp>
      <p:sp>
        <p:nvSpPr>
          <p:cNvPr id="4" name="文本框 3"/>
          <p:cNvSpPr txBox="1"/>
          <p:nvPr/>
        </p:nvSpPr>
        <p:spPr>
          <a:xfrm>
            <a:off x="678178" y="2719705"/>
            <a:ext cx="1402082" cy="3538220"/>
          </a:xfrm>
          <a:prstGeom prst="rect">
            <a:avLst/>
          </a:prstGeom>
          <a:noFill/>
        </p:spPr>
        <p:txBody>
          <a:bodyPr wrap="none">
            <a:spAutoFit/>
            <a:scene3d>
              <a:camera prst="orthographicFront"/>
              <a:lightRig rig="threePt" dir="t"/>
            </a:scene3d>
          </a:bodyPr>
          <a:lstStyle/>
          <a:p>
            <a:r>
              <a:rPr lang="zh-CN" altLang="en-US" sz="3200" noProof="1">
                <a:solidFill>
                  <a:srgbClr val="FF0000"/>
                </a:solidFill>
                <a:effectLst>
                  <a:outerShdw blurRad="38100" dist="19050" dir="2700000" algn="tl" rotWithShape="0">
                    <a:schemeClr val="dk1">
                      <a:alpha val="40000"/>
                    </a:schemeClr>
                  </a:outerShdw>
                </a:effectLst>
              </a:rPr>
              <a:t>碑记：</a:t>
            </a:r>
            <a:endParaRPr lang="zh-CN" altLang="en-US" sz="3200" noProof="1">
              <a:solidFill>
                <a:srgbClr val="FF0000"/>
              </a:solidFill>
              <a:effectLst>
                <a:outerShdw blurRad="38100" dist="19050" dir="2700000" algn="tl" rotWithShape="0">
                  <a:schemeClr val="dk1">
                    <a:alpha val="40000"/>
                  </a:schemeClr>
                </a:outerShdw>
              </a:effectLst>
            </a:endParaRPr>
          </a:p>
          <a:p>
            <a:endParaRPr lang="zh-CN" altLang="en-US" sz="3200" noProof="1">
              <a:solidFill>
                <a:srgbClr val="FF0000"/>
              </a:solidFill>
              <a:effectLst>
                <a:outerShdw blurRad="38100" dist="19050" dir="2700000" algn="tl" rotWithShape="0">
                  <a:schemeClr val="dk1">
                    <a:alpha val="40000"/>
                  </a:schemeClr>
                </a:outerShdw>
              </a:effectLst>
            </a:endParaRPr>
          </a:p>
          <a:p>
            <a:r>
              <a:rPr lang="zh-CN" altLang="en-US" sz="3200" noProof="1">
                <a:solidFill>
                  <a:srgbClr val="FF0000"/>
                </a:solidFill>
                <a:effectLst>
                  <a:outerShdw blurRad="38100" dist="19050" dir="2700000" algn="tl" rotWithShape="0">
                    <a:schemeClr val="dk1">
                      <a:alpha val="40000"/>
                    </a:schemeClr>
                  </a:outerShdw>
                </a:effectLst>
              </a:rPr>
              <a:t>游记：</a:t>
            </a:r>
            <a:endParaRPr lang="zh-CN" altLang="en-US" sz="3200" noProof="1">
              <a:solidFill>
                <a:srgbClr val="FF0000"/>
              </a:solidFill>
              <a:effectLst>
                <a:outerShdw blurRad="38100" dist="19050" dir="2700000" algn="tl" rotWithShape="0">
                  <a:schemeClr val="dk1">
                    <a:alpha val="40000"/>
                  </a:schemeClr>
                </a:outerShdw>
              </a:effectLst>
            </a:endParaRPr>
          </a:p>
          <a:p>
            <a:endParaRPr lang="zh-CN" altLang="en-US" sz="3200" noProof="1">
              <a:solidFill>
                <a:srgbClr val="FF0000"/>
              </a:solidFill>
              <a:effectLst>
                <a:outerShdw blurRad="38100" dist="19050" dir="2700000" algn="tl" rotWithShape="0">
                  <a:schemeClr val="dk1">
                    <a:alpha val="40000"/>
                  </a:schemeClr>
                </a:outerShdw>
              </a:effectLst>
            </a:endParaRPr>
          </a:p>
          <a:p>
            <a:r>
              <a:rPr lang="zh-CN" altLang="en-US" sz="3200" noProof="1">
                <a:solidFill>
                  <a:srgbClr val="FF0000"/>
                </a:solidFill>
                <a:effectLst>
                  <a:outerShdw blurRad="38100" dist="19050" dir="2700000" algn="tl" rotWithShape="0">
                    <a:schemeClr val="dk1">
                      <a:alpha val="40000"/>
                    </a:schemeClr>
                  </a:outerShdw>
                </a:effectLst>
              </a:rPr>
              <a:t>杂记：</a:t>
            </a:r>
            <a:endParaRPr lang="zh-CN" altLang="en-US" sz="3200" noProof="1">
              <a:solidFill>
                <a:srgbClr val="FF0000"/>
              </a:solidFill>
              <a:effectLst>
                <a:outerShdw blurRad="38100" dist="19050" dir="2700000" algn="tl" rotWithShape="0">
                  <a:schemeClr val="dk1">
                    <a:alpha val="40000"/>
                  </a:schemeClr>
                </a:outerShdw>
              </a:effectLst>
            </a:endParaRPr>
          </a:p>
          <a:p>
            <a:endParaRPr lang="zh-CN" altLang="en-US" sz="3200" noProof="1">
              <a:solidFill>
                <a:srgbClr val="FF0000"/>
              </a:solidFill>
              <a:effectLst>
                <a:outerShdw blurRad="38100" dist="19050" dir="2700000" algn="tl" rotWithShape="0">
                  <a:schemeClr val="dk1">
                    <a:alpha val="40000"/>
                  </a:schemeClr>
                </a:outerShdw>
              </a:effectLst>
            </a:endParaRPr>
          </a:p>
          <a:p>
            <a:r>
              <a:rPr lang="zh-CN" altLang="en-US" sz="3200" noProof="1">
                <a:solidFill>
                  <a:srgbClr val="FF0000"/>
                </a:solidFill>
                <a:effectLst>
                  <a:outerShdw blurRad="38100" dist="19050" dir="2700000" algn="tl" rotWithShape="0">
                    <a:schemeClr val="dk1">
                      <a:alpha val="40000"/>
                    </a:schemeClr>
                  </a:outerShdw>
                </a:effectLst>
              </a:rPr>
              <a:t>笔记：</a:t>
            </a:r>
            <a:endParaRPr lang="zh-CN" altLang="en-US" sz="3200" noProof="1">
              <a:solidFill>
                <a:srgbClr val="FF0000"/>
              </a:solidFill>
              <a:effectLst>
                <a:outerShdw blurRad="38100" dist="19050" dir="2700000" algn="tl" rotWithShape="0">
                  <a:schemeClr val="dk1">
                    <a:alpha val="40000"/>
                  </a:schemeClr>
                </a:outerShdw>
              </a:effectLst>
            </a:endParaRPr>
          </a:p>
        </p:txBody>
      </p:sp>
      <p:sp>
        <p:nvSpPr>
          <p:cNvPr id="5" name="文本框 4"/>
          <p:cNvSpPr txBox="1">
            <a:spLocks noChangeArrowheads="1"/>
          </p:cNvSpPr>
          <p:nvPr/>
        </p:nvSpPr>
        <p:spPr bwMode="auto">
          <a:xfrm>
            <a:off x="1874838" y="3717925"/>
            <a:ext cx="6307137"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t>是一种描写旅行见闻的散文体裁。</a:t>
            </a:r>
            <a:endParaRPr lang="zh-CN" altLang="en-US" sz="3200" b="1"/>
          </a:p>
        </p:txBody>
      </p:sp>
      <p:sp>
        <p:nvSpPr>
          <p:cNvPr id="7" name="文本框 6"/>
          <p:cNvSpPr txBox="1">
            <a:spLocks noChangeArrowheads="1"/>
          </p:cNvSpPr>
          <p:nvPr/>
        </p:nvSpPr>
        <p:spPr bwMode="auto">
          <a:xfrm>
            <a:off x="1863725" y="2719388"/>
            <a:ext cx="712311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008000"/>
                </a:solidFill>
              </a:rPr>
              <a:t>古代一种刻在石碑上记叙人物生平事迹</a:t>
            </a:r>
            <a:endParaRPr lang="zh-CN" altLang="en-US" sz="3200" b="1">
              <a:solidFill>
                <a:srgbClr val="008000"/>
              </a:solidFill>
            </a:endParaRPr>
          </a:p>
          <a:p>
            <a:r>
              <a:rPr lang="zh-CN" altLang="en-US" sz="3200" b="1">
                <a:solidFill>
                  <a:srgbClr val="008000"/>
                </a:solidFill>
              </a:rPr>
              <a:t>的文体。</a:t>
            </a:r>
            <a:endParaRPr lang="zh-CN" altLang="en-US" sz="3200" b="1">
              <a:solidFill>
                <a:srgbClr val="008000"/>
              </a:solidFill>
            </a:endParaRPr>
          </a:p>
        </p:txBody>
      </p:sp>
      <p:sp>
        <p:nvSpPr>
          <p:cNvPr id="8" name="文本框 7"/>
          <p:cNvSpPr txBox="1">
            <a:spLocks noChangeArrowheads="1"/>
          </p:cNvSpPr>
          <p:nvPr/>
        </p:nvSpPr>
        <p:spPr bwMode="auto">
          <a:xfrm>
            <a:off x="1863725" y="4691063"/>
            <a:ext cx="712311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chemeClr val="accent2"/>
                </a:solidFill>
              </a:rPr>
              <a:t>记古代因事见义，杂写所见所闻，不多</a:t>
            </a:r>
            <a:endParaRPr lang="zh-CN" altLang="en-US" sz="3200" b="1">
              <a:solidFill>
                <a:schemeClr val="accent2"/>
              </a:solidFill>
            </a:endParaRPr>
          </a:p>
          <a:p>
            <a:r>
              <a:rPr lang="zh-CN" altLang="en-US" sz="3200" b="1">
                <a:solidFill>
                  <a:schemeClr val="accent2"/>
                </a:solidFill>
              </a:rPr>
              <a:t>加议论的散文体裁。</a:t>
            </a:r>
            <a:endParaRPr lang="zh-CN" altLang="en-US" sz="3200" b="1">
              <a:solidFill>
                <a:schemeClr val="accent2"/>
              </a:solidFill>
            </a:endParaRPr>
          </a:p>
        </p:txBody>
      </p:sp>
      <p:sp>
        <p:nvSpPr>
          <p:cNvPr id="9" name="文本框 8"/>
          <p:cNvSpPr txBox="1">
            <a:spLocks noChangeArrowheads="1"/>
          </p:cNvSpPr>
          <p:nvPr/>
        </p:nvSpPr>
        <p:spPr bwMode="auto">
          <a:xfrm>
            <a:off x="1863725" y="5767388"/>
            <a:ext cx="712311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t>古代以记事为主，篇幅短小，内容丰富</a:t>
            </a:r>
            <a:endParaRPr lang="zh-CN" altLang="en-US" sz="3200" b="1"/>
          </a:p>
          <a:p>
            <a:r>
              <a:rPr lang="zh-CN" altLang="en-US" sz="3200" b="1"/>
              <a:t>的文体。</a:t>
            </a:r>
            <a:endParaRPr lang="zh-CN" altLang="en-US" sz="3200" b="1"/>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strips(downLeft)">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 calcmode="lin" valueType="num">
                                      <p:cBhvr>
                                        <p:cTn id="29" dur="1000" fill="hold"/>
                                        <p:tgtEl>
                                          <p:spTgt spid="7"/>
                                        </p:tgtEl>
                                        <p:attrNameLst>
                                          <p:attrName>style.rotation</p:attrName>
                                        </p:attrNameLst>
                                      </p:cBhvr>
                                      <p:tavLst>
                                        <p:tav tm="0">
                                          <p:val>
                                            <p:fltVal val="90"/>
                                          </p:val>
                                        </p:tav>
                                        <p:tav tm="100000">
                                          <p:val>
                                            <p:fltVal val="0"/>
                                          </p:val>
                                        </p:tav>
                                      </p:tavLst>
                                    </p:anim>
                                    <p:animEffect transition="in" filter="fade">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 calcmode="lin" valueType="num">
                                      <p:cBhvr>
                                        <p:cTn id="37" dur="1000" fill="hold"/>
                                        <p:tgtEl>
                                          <p:spTgt spid="5"/>
                                        </p:tgtEl>
                                        <p:attrNameLst>
                                          <p:attrName>style.rotation</p:attrName>
                                        </p:attrNameLst>
                                      </p:cBhvr>
                                      <p:tavLst>
                                        <p:tav tm="0">
                                          <p:val>
                                            <p:fltVal val="90"/>
                                          </p:val>
                                        </p:tav>
                                        <p:tav tm="100000">
                                          <p:val>
                                            <p:fltVal val="0"/>
                                          </p:val>
                                        </p:tav>
                                      </p:tavLst>
                                    </p:anim>
                                    <p:animEffect transition="in" filter="fade">
                                      <p:cBhvr>
                                        <p:cTn id="38" dur="10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1000" fill="hold"/>
                                        <p:tgtEl>
                                          <p:spTgt spid="8"/>
                                        </p:tgtEl>
                                        <p:attrNameLst>
                                          <p:attrName>ppt_w</p:attrName>
                                        </p:attrNameLst>
                                      </p:cBhvr>
                                      <p:tavLst>
                                        <p:tav tm="0">
                                          <p:val>
                                            <p:fltVal val="0"/>
                                          </p:val>
                                        </p:tav>
                                        <p:tav tm="100000">
                                          <p:val>
                                            <p:strVal val="#ppt_w"/>
                                          </p:val>
                                        </p:tav>
                                      </p:tavLst>
                                    </p:anim>
                                    <p:anim calcmode="lin" valueType="num">
                                      <p:cBhvr>
                                        <p:cTn id="44" dur="1000" fill="hold"/>
                                        <p:tgtEl>
                                          <p:spTgt spid="8"/>
                                        </p:tgtEl>
                                        <p:attrNameLst>
                                          <p:attrName>ppt_h</p:attrName>
                                        </p:attrNameLst>
                                      </p:cBhvr>
                                      <p:tavLst>
                                        <p:tav tm="0">
                                          <p:val>
                                            <p:fltVal val="0"/>
                                          </p:val>
                                        </p:tav>
                                        <p:tav tm="100000">
                                          <p:val>
                                            <p:strVal val="#ppt_h"/>
                                          </p:val>
                                        </p:tav>
                                      </p:tavLst>
                                    </p:anim>
                                    <p:anim calcmode="lin" valueType="num">
                                      <p:cBhvr>
                                        <p:cTn id="45" dur="1000" fill="hold"/>
                                        <p:tgtEl>
                                          <p:spTgt spid="8"/>
                                        </p:tgtEl>
                                        <p:attrNameLst>
                                          <p:attrName>style.rotation</p:attrName>
                                        </p:attrNameLst>
                                      </p:cBhvr>
                                      <p:tavLst>
                                        <p:tav tm="0">
                                          <p:val>
                                            <p:fltVal val="90"/>
                                          </p:val>
                                        </p:tav>
                                        <p:tav tm="100000">
                                          <p:val>
                                            <p:fltVal val="0"/>
                                          </p:val>
                                        </p:tav>
                                      </p:tavLst>
                                    </p:anim>
                                    <p:animEffect transition="in" filter="fade">
                                      <p:cBhvr>
                                        <p:cTn id="46" dur="1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1000" fill="hold"/>
                                        <p:tgtEl>
                                          <p:spTgt spid="9"/>
                                        </p:tgtEl>
                                        <p:attrNameLst>
                                          <p:attrName>ppt_w</p:attrName>
                                        </p:attrNameLst>
                                      </p:cBhvr>
                                      <p:tavLst>
                                        <p:tav tm="0">
                                          <p:val>
                                            <p:fltVal val="0"/>
                                          </p:val>
                                        </p:tav>
                                        <p:tav tm="100000">
                                          <p:val>
                                            <p:strVal val="#ppt_w"/>
                                          </p:val>
                                        </p:tav>
                                      </p:tavLst>
                                    </p:anim>
                                    <p:anim calcmode="lin" valueType="num">
                                      <p:cBhvr>
                                        <p:cTn id="52" dur="1000" fill="hold"/>
                                        <p:tgtEl>
                                          <p:spTgt spid="9"/>
                                        </p:tgtEl>
                                        <p:attrNameLst>
                                          <p:attrName>ppt_h</p:attrName>
                                        </p:attrNameLst>
                                      </p:cBhvr>
                                      <p:tavLst>
                                        <p:tav tm="0">
                                          <p:val>
                                            <p:fltVal val="0"/>
                                          </p:val>
                                        </p:tav>
                                        <p:tav tm="100000">
                                          <p:val>
                                            <p:strVal val="#ppt_h"/>
                                          </p:val>
                                        </p:tav>
                                      </p:tavLst>
                                    </p:anim>
                                    <p:anim calcmode="lin" valueType="num">
                                      <p:cBhvr>
                                        <p:cTn id="53" dur="1000" fill="hold"/>
                                        <p:tgtEl>
                                          <p:spTgt spid="9"/>
                                        </p:tgtEl>
                                        <p:attrNameLst>
                                          <p:attrName>style.rotation</p:attrName>
                                        </p:attrNameLst>
                                      </p:cBhvr>
                                      <p:tavLst>
                                        <p:tav tm="0">
                                          <p:val>
                                            <p:fltVal val="90"/>
                                          </p:val>
                                        </p:tav>
                                        <p:tav tm="100000">
                                          <p:val>
                                            <p:fltVal val="0"/>
                                          </p:val>
                                        </p:tav>
                                      </p:tavLst>
                                    </p:anim>
                                    <p:animEffect transition="in" filter="fade">
                                      <p:cBhvr>
                                        <p:cTn id="5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p:bldP spid="8"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5" name="Text Box 7"/>
          <p:cNvSpPr txBox="1">
            <a:spLocks noChangeArrowheads="1"/>
          </p:cNvSpPr>
          <p:nvPr/>
        </p:nvSpPr>
        <p:spPr bwMode="auto">
          <a:xfrm>
            <a:off x="1066800" y="2133600"/>
            <a:ext cx="4953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4000" b="1">
                <a:solidFill>
                  <a:schemeClr val="accent2"/>
                </a:solidFill>
                <a:latin typeface="Times New Roman" panose="02020603050405020304" pitchFamily="18" charset="0"/>
              </a:rPr>
              <a:t>①</a:t>
            </a:r>
            <a:r>
              <a:rPr kumimoji="1" lang="zh-CN" altLang="en-US" sz="4000" b="1">
                <a:solidFill>
                  <a:schemeClr val="accent2"/>
                </a:solidFill>
                <a:latin typeface="Times New Roman" panose="02020603050405020304" pitchFamily="18" charset="0"/>
              </a:rPr>
              <a:t>武陵人捕鱼</a:t>
            </a:r>
            <a:r>
              <a:rPr kumimoji="1" lang="zh-CN" altLang="en-US" sz="4000" b="1">
                <a:solidFill>
                  <a:srgbClr val="FF3300"/>
                </a:solidFill>
                <a:latin typeface="Times New Roman" panose="02020603050405020304" pitchFamily="18" charset="0"/>
              </a:rPr>
              <a:t>为</a:t>
            </a:r>
            <a:r>
              <a:rPr kumimoji="1" lang="zh-CN" altLang="en-US" sz="4000" b="1">
                <a:solidFill>
                  <a:schemeClr val="accent2"/>
                </a:solidFill>
                <a:latin typeface="Times New Roman" panose="02020603050405020304" pitchFamily="18" charset="0"/>
              </a:rPr>
              <a:t>业</a:t>
            </a:r>
            <a:endParaRPr kumimoji="1" lang="zh-CN" altLang="en-US" sz="4000" b="1">
              <a:solidFill>
                <a:schemeClr val="accent2"/>
              </a:solidFill>
              <a:latin typeface="Times New Roman" panose="02020603050405020304" pitchFamily="18" charset="0"/>
            </a:endParaRPr>
          </a:p>
        </p:txBody>
      </p:sp>
      <p:sp>
        <p:nvSpPr>
          <p:cNvPr id="43016" name="Text Box 8"/>
          <p:cNvSpPr txBox="1">
            <a:spLocks noChangeArrowheads="1"/>
          </p:cNvSpPr>
          <p:nvPr/>
        </p:nvSpPr>
        <p:spPr bwMode="auto">
          <a:xfrm>
            <a:off x="6172200" y="2133600"/>
            <a:ext cx="2438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000" b="1">
                <a:solidFill>
                  <a:schemeClr val="accent2"/>
                </a:solidFill>
                <a:latin typeface="Times New Roman" panose="02020603050405020304" pitchFamily="18" charset="0"/>
              </a:rPr>
              <a:t>（作为）</a:t>
            </a:r>
            <a:endParaRPr kumimoji="1" lang="zh-CN" altLang="en-US" sz="4000" b="1">
              <a:solidFill>
                <a:schemeClr val="accent2"/>
              </a:solidFill>
              <a:latin typeface="Times New Roman" panose="02020603050405020304" pitchFamily="18" charset="0"/>
            </a:endParaRPr>
          </a:p>
        </p:txBody>
      </p:sp>
      <p:sp>
        <p:nvSpPr>
          <p:cNvPr id="43017" name="Text Box 9"/>
          <p:cNvSpPr txBox="1">
            <a:spLocks noChangeArrowheads="1"/>
          </p:cNvSpPr>
          <p:nvPr/>
        </p:nvSpPr>
        <p:spPr bwMode="auto">
          <a:xfrm>
            <a:off x="1143000" y="3429000"/>
            <a:ext cx="5257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4000" b="1" dirty="0">
                <a:solidFill>
                  <a:schemeClr val="accent2"/>
                </a:solidFill>
                <a:latin typeface="Times New Roman" panose="02020603050405020304" pitchFamily="18" charset="0"/>
              </a:rPr>
              <a:t>②</a:t>
            </a:r>
            <a:r>
              <a:rPr kumimoji="1" lang="zh-CN" altLang="en-US" sz="4000" b="1" dirty="0">
                <a:solidFill>
                  <a:schemeClr val="accent2"/>
                </a:solidFill>
                <a:latin typeface="Times New Roman" panose="02020603050405020304" pitchFamily="18" charset="0"/>
              </a:rPr>
              <a:t>不足</a:t>
            </a:r>
            <a:r>
              <a:rPr kumimoji="1" lang="zh-CN" altLang="en-US" sz="4000" b="1" dirty="0">
                <a:solidFill>
                  <a:srgbClr val="FF3300"/>
                </a:solidFill>
                <a:latin typeface="Times New Roman" panose="02020603050405020304" pitchFamily="18" charset="0"/>
              </a:rPr>
              <a:t>为</a:t>
            </a:r>
            <a:r>
              <a:rPr kumimoji="1" lang="zh-CN" altLang="en-US" sz="4000" b="1" dirty="0">
                <a:solidFill>
                  <a:schemeClr val="accent2"/>
                </a:solidFill>
                <a:latin typeface="Times New Roman" panose="02020603050405020304" pitchFamily="18" charset="0"/>
              </a:rPr>
              <a:t>外人道也</a:t>
            </a:r>
            <a:endParaRPr kumimoji="1" lang="zh-CN" altLang="en-US" sz="4000" b="1" dirty="0">
              <a:solidFill>
                <a:schemeClr val="accent2"/>
              </a:solidFill>
              <a:latin typeface="Times New Roman" panose="02020603050405020304" pitchFamily="18" charset="0"/>
            </a:endParaRPr>
          </a:p>
        </p:txBody>
      </p:sp>
      <p:sp>
        <p:nvSpPr>
          <p:cNvPr id="43018" name="Text Box 10"/>
          <p:cNvSpPr txBox="1">
            <a:spLocks noChangeArrowheads="1"/>
          </p:cNvSpPr>
          <p:nvPr/>
        </p:nvSpPr>
        <p:spPr bwMode="auto">
          <a:xfrm>
            <a:off x="6400800" y="3948112"/>
            <a:ext cx="2590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000" b="1" dirty="0">
                <a:solidFill>
                  <a:schemeClr val="accent2"/>
                </a:solidFill>
                <a:latin typeface="Times New Roman" panose="02020603050405020304" pitchFamily="18" charset="0"/>
              </a:rPr>
              <a:t>（对，向）</a:t>
            </a:r>
            <a:endParaRPr kumimoji="1" lang="zh-CN" altLang="en-US" sz="4000" b="1" dirty="0">
              <a:solidFill>
                <a:schemeClr val="accent2"/>
              </a:solidFill>
              <a:latin typeface="Times New Roman" panose="02020603050405020304" pitchFamily="18" charset="0"/>
            </a:endParaRPr>
          </a:p>
        </p:txBody>
      </p:sp>
      <p:sp>
        <p:nvSpPr>
          <p:cNvPr id="43019" name="Text Box 11"/>
          <p:cNvSpPr txBox="1">
            <a:spLocks noChangeArrowheads="1"/>
          </p:cNvSpPr>
          <p:nvPr/>
        </p:nvSpPr>
        <p:spPr bwMode="auto">
          <a:xfrm>
            <a:off x="990600" y="4191000"/>
            <a:ext cx="5562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dirty="0">
                <a:solidFill>
                  <a:srgbClr val="000000"/>
                </a:solidFill>
                <a:latin typeface="Times New Roman" panose="02020603050405020304" pitchFamily="18" charset="0"/>
              </a:rPr>
              <a:t> </a:t>
            </a:r>
            <a:r>
              <a:rPr kumimoji="1" lang="en-US" altLang="zh-CN" sz="4000" b="1" dirty="0">
                <a:solidFill>
                  <a:schemeClr val="accent2"/>
                </a:solidFill>
                <a:latin typeface="Times New Roman" panose="02020603050405020304" pitchFamily="18" charset="0"/>
              </a:rPr>
              <a:t>   </a:t>
            </a:r>
            <a:r>
              <a:rPr kumimoji="1" lang="zh-CN" altLang="en-US" sz="4000" b="1" dirty="0">
                <a:solidFill>
                  <a:schemeClr val="accent2"/>
                </a:solidFill>
                <a:latin typeface="Times New Roman" panose="02020603050405020304" pitchFamily="18" charset="0"/>
              </a:rPr>
              <a:t>此人一一</a:t>
            </a:r>
            <a:r>
              <a:rPr kumimoji="1" lang="zh-CN" altLang="en-US" sz="4000" b="1" dirty="0">
                <a:solidFill>
                  <a:srgbClr val="FF3300"/>
                </a:solidFill>
                <a:latin typeface="Times New Roman" panose="02020603050405020304" pitchFamily="18" charset="0"/>
              </a:rPr>
              <a:t>为</a:t>
            </a:r>
            <a:r>
              <a:rPr kumimoji="1" lang="zh-CN" altLang="en-US" sz="4000" b="1" dirty="0">
                <a:solidFill>
                  <a:schemeClr val="accent2"/>
                </a:solidFill>
                <a:latin typeface="Times New Roman" panose="02020603050405020304" pitchFamily="18" charset="0"/>
              </a:rPr>
              <a:t>具言所闻</a:t>
            </a:r>
            <a:endParaRPr kumimoji="1" lang="zh-CN" altLang="en-US" sz="4000" b="1" dirty="0">
              <a:solidFill>
                <a:schemeClr val="accent2"/>
              </a:solidFill>
              <a:latin typeface="Times New Roman" panose="02020603050405020304" pitchFamily="18" charset="0"/>
            </a:endParaRPr>
          </a:p>
        </p:txBody>
      </p:sp>
      <p:sp>
        <p:nvSpPr>
          <p:cNvPr id="43020" name="AutoShape 12"/>
          <p:cNvSpPr/>
          <p:nvPr/>
        </p:nvSpPr>
        <p:spPr bwMode="auto">
          <a:xfrm>
            <a:off x="914400" y="2362200"/>
            <a:ext cx="304800" cy="1828800"/>
          </a:xfrm>
          <a:prstGeom prst="leftBrace">
            <a:avLst>
              <a:gd name="adj1" fmla="val 5000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3022" name="Text Box 14"/>
          <p:cNvSpPr txBox="1">
            <a:spLocks noChangeArrowheads="1"/>
          </p:cNvSpPr>
          <p:nvPr/>
        </p:nvSpPr>
        <p:spPr bwMode="auto">
          <a:xfrm>
            <a:off x="152400" y="2819400"/>
            <a:ext cx="692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000" b="1">
                <a:solidFill>
                  <a:srgbClr val="FF3300"/>
                </a:solidFill>
                <a:latin typeface="Times New Roman" panose="02020603050405020304" pitchFamily="18" charset="0"/>
              </a:rPr>
              <a:t>为</a:t>
            </a:r>
            <a:endParaRPr kumimoji="1" lang="zh-CN" altLang="en-US" sz="4000" b="1">
              <a:solidFill>
                <a:srgbClr val="FF3300"/>
              </a:solidFill>
              <a:latin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3016"/>
                                        </p:tgtEl>
                                        <p:attrNameLst>
                                          <p:attrName>style.visibility</p:attrName>
                                        </p:attrNameLst>
                                      </p:cBhvr>
                                      <p:to>
                                        <p:strVal val="visible"/>
                                      </p:to>
                                    </p:set>
                                    <p:animEffect transition="in" filter="barn(outHorizontal)">
                                      <p:cBhvr>
                                        <p:cTn id="7" dur="500"/>
                                        <p:tgtEl>
                                          <p:spTgt spid="430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43018"/>
                                        </p:tgtEl>
                                        <p:attrNameLst>
                                          <p:attrName>style.visibility</p:attrName>
                                        </p:attrNameLst>
                                      </p:cBhvr>
                                      <p:to>
                                        <p:strVal val="visible"/>
                                      </p:to>
                                    </p:set>
                                    <p:animEffect transition="in" filter="barn(outHorizontal)">
                                      <p:cBhvr>
                                        <p:cTn id="12" dur="500"/>
                                        <p:tgtEl>
                                          <p:spTgt spid="43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6" grpId="0" autoUpdateAnimBg="0"/>
      <p:bldP spid="43018"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609600" y="152400"/>
            <a:ext cx="6400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1" lang="en-US" altLang="zh-CN" sz="3200" b="1">
                <a:solidFill>
                  <a:srgbClr val="FF3300"/>
                </a:solidFill>
                <a:latin typeface="楷体_GB2312" pitchFamily="49" charset="-122"/>
                <a:ea typeface="楷体_GB2312" pitchFamily="49" charset="-122"/>
              </a:rPr>
              <a:t>(</a:t>
            </a:r>
            <a:r>
              <a:rPr kumimoji="1" lang="zh-CN" altLang="en-US" sz="3200" b="1">
                <a:solidFill>
                  <a:srgbClr val="FF3300"/>
                </a:solidFill>
                <a:latin typeface="楷体_GB2312" pitchFamily="49" charset="-122"/>
                <a:ea typeface="楷体_GB2312" pitchFamily="49" charset="-122"/>
              </a:rPr>
              <a:t>四</a:t>
            </a:r>
            <a:r>
              <a:rPr kumimoji="1" lang="en-US" altLang="zh-CN" sz="3200" b="1">
                <a:solidFill>
                  <a:srgbClr val="FF3300"/>
                </a:solidFill>
                <a:latin typeface="楷体_GB2312" pitchFamily="49" charset="-122"/>
                <a:ea typeface="楷体_GB2312" pitchFamily="49" charset="-122"/>
              </a:rPr>
              <a:t>)</a:t>
            </a:r>
            <a:r>
              <a:rPr kumimoji="1" lang="zh-CN" altLang="en-US" sz="3200" b="1">
                <a:solidFill>
                  <a:srgbClr val="FF3300"/>
                </a:solidFill>
                <a:latin typeface="楷体_GB2312" pitchFamily="49" charset="-122"/>
                <a:ea typeface="楷体_GB2312" pitchFamily="49" charset="-122"/>
              </a:rPr>
              <a:t>文言句式一</a:t>
            </a:r>
            <a:endParaRPr kumimoji="1" lang="zh-CN" altLang="en-US" sz="3200">
              <a:solidFill>
                <a:srgbClr val="FF3300"/>
              </a:solidFill>
              <a:latin typeface="Times New Roman" panose="02020603050405020304" pitchFamily="18" charset="0"/>
            </a:endParaRPr>
          </a:p>
        </p:txBody>
      </p:sp>
      <p:sp>
        <p:nvSpPr>
          <p:cNvPr id="44035" name="Text Box 3"/>
          <p:cNvSpPr txBox="1">
            <a:spLocks noChangeArrowheads="1"/>
          </p:cNvSpPr>
          <p:nvPr/>
        </p:nvSpPr>
        <p:spPr bwMode="auto">
          <a:xfrm>
            <a:off x="609600" y="762000"/>
            <a:ext cx="6553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en-US" altLang="zh-CN" sz="2400">
                <a:solidFill>
                  <a:srgbClr val="000000"/>
                </a:solidFill>
                <a:latin typeface="Times New Roman" panose="02020603050405020304" pitchFamily="18" charset="0"/>
              </a:rPr>
              <a:t> </a:t>
            </a:r>
            <a:r>
              <a:rPr kumimoji="1" lang="en-US" altLang="zh-CN" sz="3200" b="1">
                <a:solidFill>
                  <a:schemeClr val="accent2"/>
                </a:solidFill>
                <a:latin typeface="Times New Roman" panose="02020603050405020304" pitchFamily="18" charset="0"/>
              </a:rPr>
              <a:t>1</a:t>
            </a:r>
            <a:r>
              <a:rPr kumimoji="1" lang="zh-CN" altLang="en-US" sz="3200" b="1">
                <a:solidFill>
                  <a:schemeClr val="accent2"/>
                </a:solidFill>
                <a:latin typeface="Times New Roman" panose="02020603050405020304" pitchFamily="18" charset="0"/>
              </a:rPr>
              <a:t>．判断句</a:t>
            </a:r>
            <a:endParaRPr kumimoji="1" lang="zh-CN" altLang="en-US" sz="3200">
              <a:solidFill>
                <a:schemeClr val="accent2"/>
              </a:solidFill>
              <a:latin typeface="Times New Roman" panose="02020603050405020304" pitchFamily="18" charset="0"/>
            </a:endParaRPr>
          </a:p>
        </p:txBody>
      </p:sp>
      <p:sp>
        <p:nvSpPr>
          <p:cNvPr id="44036" name="Text Box 4"/>
          <p:cNvSpPr txBox="1">
            <a:spLocks noChangeArrowheads="1"/>
          </p:cNvSpPr>
          <p:nvPr/>
        </p:nvSpPr>
        <p:spPr bwMode="auto">
          <a:xfrm>
            <a:off x="952500" y="1282699"/>
            <a:ext cx="5715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en-US" altLang="zh-CN" sz="2400" dirty="0">
                <a:solidFill>
                  <a:srgbClr val="000000"/>
                </a:solidFill>
                <a:latin typeface="Times New Roman" panose="02020603050405020304" pitchFamily="18" charset="0"/>
              </a:rPr>
              <a:t> </a:t>
            </a:r>
            <a:r>
              <a:rPr kumimoji="1" lang="zh-CN" altLang="en-US" sz="3200" dirty="0">
                <a:solidFill>
                  <a:srgbClr val="000000"/>
                </a:solidFill>
                <a:latin typeface="Times New Roman" panose="02020603050405020304" pitchFamily="18" charset="0"/>
              </a:rPr>
              <a:t>南阳刘子骥，高尚士也</a:t>
            </a:r>
            <a:endParaRPr kumimoji="1" lang="zh-CN" altLang="en-US" sz="3200" dirty="0">
              <a:latin typeface="Times New Roman" panose="02020603050405020304" pitchFamily="18" charset="0"/>
            </a:endParaRPr>
          </a:p>
        </p:txBody>
      </p:sp>
      <p:sp>
        <p:nvSpPr>
          <p:cNvPr id="44037" name="Text Box 5"/>
          <p:cNvSpPr txBox="1">
            <a:spLocks noChangeArrowheads="1"/>
          </p:cNvSpPr>
          <p:nvPr/>
        </p:nvSpPr>
        <p:spPr bwMode="auto">
          <a:xfrm>
            <a:off x="609600" y="1944276"/>
            <a:ext cx="6096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en-US" altLang="zh-CN" sz="2400" dirty="0">
                <a:solidFill>
                  <a:srgbClr val="000000"/>
                </a:solidFill>
                <a:latin typeface="Times New Roman" panose="02020603050405020304" pitchFamily="18" charset="0"/>
              </a:rPr>
              <a:t> </a:t>
            </a:r>
            <a:r>
              <a:rPr kumimoji="1" lang="en-US" altLang="zh-CN" sz="3200" b="1" dirty="0">
                <a:solidFill>
                  <a:schemeClr val="accent2"/>
                </a:solidFill>
                <a:latin typeface="Times New Roman" panose="02020603050405020304" pitchFamily="18" charset="0"/>
              </a:rPr>
              <a:t>2</a:t>
            </a:r>
            <a:r>
              <a:rPr kumimoji="1" lang="zh-CN" altLang="en-US" sz="3200" b="1" dirty="0">
                <a:solidFill>
                  <a:schemeClr val="accent2"/>
                </a:solidFill>
                <a:latin typeface="Times New Roman" panose="02020603050405020304" pitchFamily="18" charset="0"/>
              </a:rPr>
              <a:t>．省略句</a:t>
            </a:r>
            <a:endParaRPr kumimoji="1" lang="zh-CN" altLang="en-US" sz="3200" dirty="0">
              <a:solidFill>
                <a:schemeClr val="accent2"/>
              </a:solidFill>
              <a:latin typeface="Times New Roman" panose="02020603050405020304" pitchFamily="18" charset="0"/>
            </a:endParaRPr>
          </a:p>
        </p:txBody>
      </p:sp>
      <p:sp>
        <p:nvSpPr>
          <p:cNvPr id="44040" name="Text Box 8"/>
          <p:cNvSpPr txBox="1">
            <a:spLocks noChangeArrowheads="1"/>
          </p:cNvSpPr>
          <p:nvPr/>
        </p:nvSpPr>
        <p:spPr bwMode="auto">
          <a:xfrm>
            <a:off x="5486400" y="1352549"/>
            <a:ext cx="3429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en-US" altLang="zh-CN" sz="3200" dirty="0">
                <a:solidFill>
                  <a:srgbClr val="000000"/>
                </a:solidFill>
                <a:latin typeface="Times New Roman" panose="02020603050405020304" pitchFamily="18" charset="0"/>
              </a:rPr>
              <a:t>(</a:t>
            </a:r>
            <a:r>
              <a:rPr kumimoji="1" lang="en-US" altLang="zh-CN" sz="3200" dirty="0">
                <a:solidFill>
                  <a:srgbClr val="000000"/>
                </a:solidFill>
                <a:latin typeface="Courier New" panose="02070309020205020404"/>
              </a:rPr>
              <a:t>“</a:t>
            </a:r>
            <a:r>
              <a:rPr kumimoji="1" lang="zh-CN" altLang="en-US" sz="3200" dirty="0">
                <a:solidFill>
                  <a:srgbClr val="000000"/>
                </a:solidFill>
                <a:latin typeface="Times New Roman" panose="02020603050405020304" pitchFamily="18" charset="0"/>
              </a:rPr>
              <a:t>也</a:t>
            </a:r>
            <a:r>
              <a:rPr kumimoji="1" lang="zh-CN" altLang="en-US" sz="3200" dirty="0">
                <a:solidFill>
                  <a:srgbClr val="000000"/>
                </a:solidFill>
                <a:latin typeface="Courier New" panose="02070309020205020404"/>
              </a:rPr>
              <a:t>”</a:t>
            </a:r>
            <a:r>
              <a:rPr kumimoji="1" lang="zh-CN" altLang="en-US" sz="3200" dirty="0">
                <a:solidFill>
                  <a:srgbClr val="000000"/>
                </a:solidFill>
                <a:latin typeface="Times New Roman" panose="02020603050405020304" pitchFamily="18" charset="0"/>
              </a:rPr>
              <a:t>类判断</a:t>
            </a:r>
            <a:r>
              <a:rPr kumimoji="1" lang="en-US" altLang="zh-CN" sz="3200" dirty="0">
                <a:solidFill>
                  <a:srgbClr val="000000"/>
                </a:solidFill>
                <a:latin typeface="Times New Roman" panose="02020603050405020304" pitchFamily="18" charset="0"/>
              </a:rPr>
              <a:t>)</a:t>
            </a:r>
            <a:endParaRPr kumimoji="1" lang="en-US" altLang="zh-CN" sz="3200" dirty="0">
              <a:solidFill>
                <a:srgbClr val="000000"/>
              </a:solidFill>
              <a:latin typeface="Times New Roman" panose="02020603050405020304" pitchFamily="18" charset="0"/>
            </a:endParaRPr>
          </a:p>
        </p:txBody>
      </p:sp>
      <p:sp>
        <p:nvSpPr>
          <p:cNvPr id="44042" name="Text Box 10"/>
          <p:cNvSpPr txBox="1">
            <a:spLocks noChangeArrowheads="1"/>
          </p:cNvSpPr>
          <p:nvPr/>
        </p:nvSpPr>
        <p:spPr bwMode="auto">
          <a:xfrm>
            <a:off x="5027613" y="4194175"/>
            <a:ext cx="1841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pPr>
            <a:endParaRPr kumimoji="1" lang="zh-CN" altLang="zh-CN" sz="3200">
              <a:solidFill>
                <a:srgbClr val="000000"/>
              </a:solidFill>
              <a:latin typeface="Times New Roman" panose="02020603050405020304" pitchFamily="18" charset="0"/>
            </a:endParaRPr>
          </a:p>
        </p:txBody>
      </p:sp>
      <p:sp>
        <p:nvSpPr>
          <p:cNvPr id="44044" name="Text Box 12"/>
          <p:cNvSpPr txBox="1">
            <a:spLocks noChangeArrowheads="1"/>
          </p:cNvSpPr>
          <p:nvPr/>
        </p:nvSpPr>
        <p:spPr bwMode="auto">
          <a:xfrm>
            <a:off x="2667000" y="5486400"/>
            <a:ext cx="6096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kumimoji="1" lang="zh-CN" altLang="zh-CN" sz="3200">
              <a:solidFill>
                <a:srgbClr val="000000"/>
              </a:solidFill>
              <a:latin typeface="Times New Roman" panose="02020603050405020304" pitchFamily="18" charset="0"/>
            </a:endParaRPr>
          </a:p>
        </p:txBody>
      </p:sp>
      <p:sp>
        <p:nvSpPr>
          <p:cNvPr id="12" name="Text Box 5"/>
          <p:cNvSpPr txBox="1">
            <a:spLocks noChangeArrowheads="1"/>
          </p:cNvSpPr>
          <p:nvPr/>
        </p:nvSpPr>
        <p:spPr bwMode="auto">
          <a:xfrm>
            <a:off x="952500" y="2793791"/>
            <a:ext cx="8763000" cy="2800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dirty="0">
                <a:latin typeface="Times New Roman" panose="02020603050405020304" pitchFamily="18" charset="0"/>
              </a:rPr>
              <a:t>  山有小口，（</a:t>
            </a:r>
            <a:r>
              <a:rPr kumimoji="1" lang="zh-CN" altLang="en-US" sz="3200" b="1" dirty="0">
                <a:solidFill>
                  <a:srgbClr val="0000FF"/>
                </a:solidFill>
                <a:latin typeface="Times New Roman" panose="02020603050405020304" pitchFamily="18" charset="0"/>
              </a:rPr>
              <a:t>小口</a:t>
            </a:r>
            <a:r>
              <a:rPr kumimoji="1" lang="zh-CN" altLang="en-US" sz="3200" b="1" dirty="0">
                <a:latin typeface="Times New Roman" panose="02020603050405020304" pitchFamily="18" charset="0"/>
              </a:rPr>
              <a:t>）仿佛若有光。</a:t>
            </a:r>
            <a:endParaRPr kumimoji="1" lang="zh-CN" altLang="en-US" sz="3200" b="1" dirty="0">
              <a:latin typeface="Times New Roman" panose="02020603050405020304" pitchFamily="18" charset="0"/>
            </a:endParaRPr>
          </a:p>
          <a:p>
            <a:pPr eaLnBrk="1" hangingPunct="1">
              <a:spcBef>
                <a:spcPct val="50000"/>
              </a:spcBef>
            </a:pPr>
            <a:r>
              <a:rPr kumimoji="1" lang="zh-CN" altLang="en-US" sz="3200" b="1" dirty="0">
                <a:latin typeface="Times New Roman" panose="02020603050405020304" pitchFamily="18" charset="0"/>
              </a:rPr>
              <a:t>（</a:t>
            </a:r>
            <a:r>
              <a:rPr kumimoji="1" lang="zh-CN" altLang="en-US" sz="3200" b="1" dirty="0">
                <a:solidFill>
                  <a:srgbClr val="0000FF"/>
                </a:solidFill>
                <a:latin typeface="Times New Roman" panose="02020603050405020304" pitchFamily="18" charset="0"/>
              </a:rPr>
              <a:t>渔人</a:t>
            </a:r>
            <a:r>
              <a:rPr kumimoji="1" lang="zh-CN" altLang="en-US" sz="3200" b="1" dirty="0">
                <a:latin typeface="Times New Roman" panose="02020603050405020304" pitchFamily="18" charset="0"/>
              </a:rPr>
              <a:t>）便舍船，从口入。</a:t>
            </a:r>
            <a:endParaRPr kumimoji="1" lang="zh-CN" altLang="en-US" sz="3200" b="1" dirty="0">
              <a:latin typeface="Times New Roman" panose="02020603050405020304" pitchFamily="18" charset="0"/>
            </a:endParaRPr>
          </a:p>
          <a:p>
            <a:pPr eaLnBrk="1" hangingPunct="1">
              <a:spcBef>
                <a:spcPct val="50000"/>
              </a:spcBef>
            </a:pPr>
            <a:r>
              <a:rPr kumimoji="1" lang="zh-CN" altLang="en-US" sz="3200" b="1" dirty="0">
                <a:latin typeface="Times New Roman" panose="02020603050405020304" pitchFamily="18" charset="0"/>
              </a:rPr>
              <a:t>（</a:t>
            </a:r>
            <a:r>
              <a:rPr kumimoji="1" lang="zh-CN" altLang="en-US" sz="3200" b="1" dirty="0">
                <a:solidFill>
                  <a:srgbClr val="0000FF"/>
                </a:solidFill>
                <a:latin typeface="Times New Roman" panose="02020603050405020304" pitchFamily="18" charset="0"/>
              </a:rPr>
              <a:t>村民</a:t>
            </a:r>
            <a:r>
              <a:rPr kumimoji="1" lang="zh-CN" altLang="en-US" sz="3200" b="1" dirty="0">
                <a:latin typeface="Times New Roman" panose="02020603050405020304" pitchFamily="18" charset="0"/>
              </a:rPr>
              <a:t>）问（</a:t>
            </a:r>
            <a:r>
              <a:rPr kumimoji="1" lang="zh-CN" altLang="en-US" sz="3200" b="1" dirty="0">
                <a:solidFill>
                  <a:srgbClr val="0000FF"/>
                </a:solidFill>
                <a:latin typeface="Times New Roman" panose="02020603050405020304" pitchFamily="18" charset="0"/>
              </a:rPr>
              <a:t>之</a:t>
            </a:r>
            <a:r>
              <a:rPr kumimoji="1" lang="zh-CN" altLang="en-US" sz="3200" b="1" dirty="0">
                <a:latin typeface="Times New Roman" panose="02020603050405020304" pitchFamily="18" charset="0"/>
              </a:rPr>
              <a:t>）所从来。</a:t>
            </a:r>
            <a:endParaRPr kumimoji="1" lang="zh-CN" altLang="en-US" sz="3200" b="1" dirty="0">
              <a:latin typeface="Times New Roman" panose="02020603050405020304" pitchFamily="18" charset="0"/>
            </a:endParaRPr>
          </a:p>
          <a:p>
            <a:pPr eaLnBrk="1" hangingPunct="1">
              <a:spcBef>
                <a:spcPct val="50000"/>
              </a:spcBef>
            </a:pPr>
            <a:r>
              <a:rPr kumimoji="1" lang="zh-CN" altLang="en-US" sz="3200" b="1" dirty="0">
                <a:latin typeface="Times New Roman" panose="02020603050405020304" pitchFamily="18" charset="0"/>
              </a:rPr>
              <a:t>  此人一一为（</a:t>
            </a:r>
            <a:r>
              <a:rPr kumimoji="1" lang="zh-CN" altLang="en-US" sz="3200" b="1" dirty="0">
                <a:solidFill>
                  <a:srgbClr val="0000FF"/>
                </a:solidFill>
                <a:latin typeface="Times New Roman" panose="02020603050405020304" pitchFamily="18" charset="0"/>
              </a:rPr>
              <a:t>之</a:t>
            </a:r>
            <a:r>
              <a:rPr kumimoji="1" lang="zh-CN" altLang="en-US" sz="3200" b="1" dirty="0">
                <a:latin typeface="Times New Roman" panose="02020603050405020304" pitchFamily="18" charset="0"/>
              </a:rPr>
              <a:t>）具言所闻。</a:t>
            </a:r>
            <a:endParaRPr kumimoji="1" lang="zh-CN" altLang="en-US" sz="3200" b="1" dirty="0">
              <a:latin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4040"/>
                                        </p:tgtEl>
                                        <p:attrNameLst>
                                          <p:attrName>style.visibility</p:attrName>
                                        </p:attrNameLst>
                                      </p:cBhvr>
                                      <p:to>
                                        <p:strVal val="visible"/>
                                      </p:to>
                                    </p:set>
                                    <p:anim calcmode="lin" valueType="num">
                                      <p:cBhvr>
                                        <p:cTn id="7" dur="500" fill="hold"/>
                                        <p:tgtEl>
                                          <p:spTgt spid="44040"/>
                                        </p:tgtEl>
                                        <p:attrNameLst>
                                          <p:attrName>ppt_w</p:attrName>
                                        </p:attrNameLst>
                                      </p:cBhvr>
                                      <p:tavLst>
                                        <p:tav tm="0">
                                          <p:val>
                                            <p:fltVal val="0"/>
                                          </p:val>
                                        </p:tav>
                                        <p:tav tm="100000">
                                          <p:val>
                                            <p:strVal val="#ppt_w"/>
                                          </p:val>
                                        </p:tav>
                                      </p:tavLst>
                                    </p:anim>
                                    <p:anim calcmode="lin" valueType="num">
                                      <p:cBhvr>
                                        <p:cTn id="8" dur="500" fill="hold"/>
                                        <p:tgtEl>
                                          <p:spTgt spid="4404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nodePh="1">
                                  <p:stCondLst>
                                    <p:cond delay="0"/>
                                  </p:stCondLst>
                                  <p:endCondLst>
                                    <p:cond evt="begin" delay="0">
                                      <p:tn val="11"/>
                                    </p:cond>
                                  </p:endCondLst>
                                  <p:childTnLst>
                                    <p:set>
                                      <p:cBhvr>
                                        <p:cTn id="12" dur="1" fill="hold">
                                          <p:stCondLst>
                                            <p:cond delay="0"/>
                                          </p:stCondLst>
                                        </p:cTn>
                                        <p:tgtEl>
                                          <p:spTgt spid="44042"/>
                                        </p:tgtEl>
                                        <p:attrNameLst>
                                          <p:attrName>style.visibility</p:attrName>
                                        </p:attrNameLst>
                                      </p:cBhvr>
                                      <p:to>
                                        <p:strVal val="visible"/>
                                      </p:to>
                                    </p:set>
                                    <p:anim calcmode="lin" valueType="num">
                                      <p:cBhvr>
                                        <p:cTn id="13" dur="500" fill="hold"/>
                                        <p:tgtEl>
                                          <p:spTgt spid="44042"/>
                                        </p:tgtEl>
                                        <p:attrNameLst>
                                          <p:attrName>ppt_w</p:attrName>
                                        </p:attrNameLst>
                                      </p:cBhvr>
                                      <p:tavLst>
                                        <p:tav tm="0">
                                          <p:val>
                                            <p:fltVal val="0"/>
                                          </p:val>
                                        </p:tav>
                                        <p:tav tm="100000">
                                          <p:val>
                                            <p:strVal val="#ppt_w"/>
                                          </p:val>
                                        </p:tav>
                                      </p:tavLst>
                                    </p:anim>
                                    <p:anim calcmode="lin" valueType="num">
                                      <p:cBhvr>
                                        <p:cTn id="14" dur="500" fill="hold"/>
                                        <p:tgtEl>
                                          <p:spTgt spid="44042"/>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nodePh="1">
                                  <p:stCondLst>
                                    <p:cond delay="0"/>
                                  </p:stCondLst>
                                  <p:endCondLst>
                                    <p:cond evt="begin" delay="0">
                                      <p:tn val="17"/>
                                    </p:cond>
                                  </p:endCondLst>
                                  <p:childTnLst>
                                    <p:set>
                                      <p:cBhvr>
                                        <p:cTn id="18" dur="1" fill="hold">
                                          <p:stCondLst>
                                            <p:cond delay="0"/>
                                          </p:stCondLst>
                                        </p:cTn>
                                        <p:tgtEl>
                                          <p:spTgt spid="44044"/>
                                        </p:tgtEl>
                                        <p:attrNameLst>
                                          <p:attrName>style.visibility</p:attrName>
                                        </p:attrNameLst>
                                      </p:cBhvr>
                                      <p:to>
                                        <p:strVal val="visible"/>
                                      </p:to>
                                    </p:set>
                                    <p:anim calcmode="lin" valueType="num">
                                      <p:cBhvr>
                                        <p:cTn id="19" dur="500" fill="hold"/>
                                        <p:tgtEl>
                                          <p:spTgt spid="44044"/>
                                        </p:tgtEl>
                                        <p:attrNameLst>
                                          <p:attrName>ppt_w</p:attrName>
                                        </p:attrNameLst>
                                      </p:cBhvr>
                                      <p:tavLst>
                                        <p:tav tm="0">
                                          <p:val>
                                            <p:fltVal val="0"/>
                                          </p:val>
                                        </p:tav>
                                        <p:tav tm="100000">
                                          <p:val>
                                            <p:strVal val="#ppt_w"/>
                                          </p:val>
                                        </p:tav>
                                      </p:tavLst>
                                    </p:anim>
                                    <p:anim calcmode="lin" valueType="num">
                                      <p:cBhvr>
                                        <p:cTn id="20" dur="500" fill="hold"/>
                                        <p:tgtEl>
                                          <p:spTgt spid="44044"/>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animEffect transition="in" filter="box(in)">
                                      <p:cBhvr>
                                        <p:cTn id="25" dur="500"/>
                                        <p:tgtEl>
                                          <p:spTgt spid="12">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12">
                                            <p:txEl>
                                              <p:pRg st="1" end="1"/>
                                            </p:txEl>
                                          </p:spTgt>
                                        </p:tgtEl>
                                        <p:attrNameLst>
                                          <p:attrName>style.visibility</p:attrName>
                                        </p:attrNameLst>
                                      </p:cBhvr>
                                      <p:to>
                                        <p:strVal val="visible"/>
                                      </p:to>
                                    </p:set>
                                    <p:animEffect transition="in" filter="box(in)">
                                      <p:cBhvr>
                                        <p:cTn id="30" dur="500"/>
                                        <p:tgtEl>
                                          <p:spTgt spid="12">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nodeType="clickEffect">
                                  <p:stCondLst>
                                    <p:cond delay="0"/>
                                  </p:stCondLst>
                                  <p:childTnLst>
                                    <p:set>
                                      <p:cBhvr>
                                        <p:cTn id="34" dur="1" fill="hold">
                                          <p:stCondLst>
                                            <p:cond delay="0"/>
                                          </p:stCondLst>
                                        </p:cTn>
                                        <p:tgtEl>
                                          <p:spTgt spid="12">
                                            <p:txEl>
                                              <p:pRg st="2" end="2"/>
                                            </p:txEl>
                                          </p:spTgt>
                                        </p:tgtEl>
                                        <p:attrNameLst>
                                          <p:attrName>style.visibility</p:attrName>
                                        </p:attrNameLst>
                                      </p:cBhvr>
                                      <p:to>
                                        <p:strVal val="visible"/>
                                      </p:to>
                                    </p:set>
                                    <p:animEffect transition="in" filter="box(in)">
                                      <p:cBhvr>
                                        <p:cTn id="35" dur="500"/>
                                        <p:tgtEl>
                                          <p:spTgt spid="12">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nodeType="clickEffect">
                                  <p:stCondLst>
                                    <p:cond delay="0"/>
                                  </p:stCondLst>
                                  <p:childTnLst>
                                    <p:set>
                                      <p:cBhvr>
                                        <p:cTn id="39" dur="1" fill="hold">
                                          <p:stCondLst>
                                            <p:cond delay="0"/>
                                          </p:stCondLst>
                                        </p:cTn>
                                        <p:tgtEl>
                                          <p:spTgt spid="12">
                                            <p:txEl>
                                              <p:pRg st="3" end="3"/>
                                            </p:txEl>
                                          </p:spTgt>
                                        </p:tgtEl>
                                        <p:attrNameLst>
                                          <p:attrName>style.visibility</p:attrName>
                                        </p:attrNameLst>
                                      </p:cBhvr>
                                      <p:to>
                                        <p:strVal val="visible"/>
                                      </p:to>
                                    </p:set>
                                    <p:animEffect transition="in" filter="box(in)">
                                      <p:cBhvr>
                                        <p:cTn id="40"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autoUpdateAnimBg="0"/>
      <p:bldP spid="44042" grpId="0" autoUpdateAnimBg="0"/>
      <p:bldP spid="44044"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Text Box 4"/>
          <p:cNvSpPr txBox="1">
            <a:spLocks noChangeArrowheads="1"/>
          </p:cNvSpPr>
          <p:nvPr/>
        </p:nvSpPr>
        <p:spPr bwMode="auto">
          <a:xfrm>
            <a:off x="395536" y="4581128"/>
            <a:ext cx="7596951"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dirty="0"/>
              <a:t>再读课文，思考：</a:t>
            </a:r>
            <a:endParaRPr lang="zh-CN" altLang="en-US" sz="3600" b="1" dirty="0"/>
          </a:p>
          <a:p>
            <a:pPr eaLnBrk="1" hangingPunct="1">
              <a:spcBef>
                <a:spcPct val="50000"/>
              </a:spcBef>
            </a:pPr>
            <a:r>
              <a:rPr lang="zh-CN" altLang="en-US" sz="3600" b="1" dirty="0"/>
              <a:t>本文的线索是什么？可以分为几层？</a:t>
            </a:r>
            <a:endParaRPr lang="zh-CN" altLang="en-US" sz="3600" b="1" dirty="0"/>
          </a:p>
        </p:txBody>
      </p:sp>
    </p:spTree>
  </p:cSld>
  <p:clrMapOvr>
    <a:masterClrMapping/>
  </p:clrMapOvr>
  <p:transition>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0" y="1052513"/>
            <a:ext cx="9144000" cy="4281487"/>
          </a:xfrm>
          <a:prstGeom prst="rect">
            <a:avLst/>
          </a:prstGeom>
          <a:noFill/>
          <a:ln>
            <a:noFill/>
          </a:ln>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defRPr/>
            </a:pP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按渔人行踪分三部分：</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a:p>
            <a:pPr>
              <a:lnSpc>
                <a:spcPct val="140000"/>
              </a:lnSpc>
              <a:defRPr/>
            </a:pPr>
            <a:r>
              <a:rPr lang="zh-CN" altLang="en-US" dirty="0">
                <a:solidFill>
                  <a:srgbClr val="FF99FF"/>
                </a:solidFill>
                <a:effectLst>
                  <a:outerShdw blurRad="38100" dist="38100" dir="2700000" algn="tl">
                    <a:srgbClr val="C0C0C0"/>
                  </a:outerShdw>
                </a:effectLst>
                <a:latin typeface="黑体" panose="02010609060101010101" pitchFamily="2" charset="-122"/>
                <a:ea typeface="黑体" panose="02010609060101010101" pitchFamily="2" charset="-122"/>
              </a:rPr>
              <a:t>第一部分</a:t>
            </a: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（第</a:t>
            </a:r>
            <a:r>
              <a:rPr lang="en-US" altLang="zh-CN" dirty="0">
                <a:effectLst>
                  <a:outerShdw blurRad="38100" dist="38100" dir="2700000" algn="tl">
                    <a:srgbClr val="C0C0C0"/>
                  </a:outerShdw>
                </a:effectLst>
                <a:latin typeface="黑体" panose="02010609060101010101" pitchFamily="2" charset="-122"/>
                <a:ea typeface="黑体" panose="02010609060101010101" pitchFamily="2" charset="-122"/>
              </a:rPr>
              <a:t>1</a:t>
            </a: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节）写渔人捕鱼时偶然发现桃花林的经过。</a:t>
            </a:r>
            <a:r>
              <a:rPr lang="en-US" altLang="zh-CN" dirty="0">
                <a:effectLst>
                  <a:outerShdw blurRad="38100" dist="38100" dir="2700000" algn="tl">
                    <a:srgbClr val="C0C0C0"/>
                  </a:outerShdw>
                </a:effectLst>
                <a:latin typeface="黑体" panose="02010609060101010101" pitchFamily="2" charset="-122"/>
                <a:ea typeface="黑体" panose="02010609060101010101" pitchFamily="2" charset="-122"/>
              </a:rPr>
              <a:t>(</a:t>
            </a:r>
            <a:r>
              <a:rPr lang="zh-CN" altLang="en-US" dirty="0">
                <a:solidFill>
                  <a:schemeClr val="accent2"/>
                </a:solidFill>
                <a:effectLst>
                  <a:outerShdw blurRad="38100" dist="38100" dir="2700000" algn="tl">
                    <a:srgbClr val="C0C0C0"/>
                  </a:outerShdw>
                </a:effectLst>
                <a:latin typeface="黑体" panose="02010609060101010101" pitchFamily="2" charset="-122"/>
                <a:ea typeface="黑体" panose="02010609060101010101" pitchFamily="2" charset="-122"/>
              </a:rPr>
              <a:t>发现桃花源</a:t>
            </a: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a:p>
            <a:pPr>
              <a:lnSpc>
                <a:spcPct val="140000"/>
              </a:lnSpc>
              <a:defRPr/>
            </a:pPr>
            <a:r>
              <a:rPr lang="zh-CN" altLang="en-US" dirty="0">
                <a:solidFill>
                  <a:srgbClr val="FF99FF"/>
                </a:solidFill>
                <a:effectLst>
                  <a:outerShdw blurRad="38100" dist="38100" dir="2700000" algn="tl">
                    <a:srgbClr val="C0C0C0"/>
                  </a:outerShdw>
                </a:effectLst>
                <a:latin typeface="黑体" panose="02010609060101010101" pitchFamily="2" charset="-122"/>
                <a:ea typeface="黑体" panose="02010609060101010101" pitchFamily="2" charset="-122"/>
              </a:rPr>
              <a:t>第二部分</a:t>
            </a: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（第</a:t>
            </a:r>
            <a:r>
              <a:rPr lang="en-US" altLang="zh-CN" dirty="0">
                <a:effectLst>
                  <a:outerShdw blurRad="38100" dist="38100" dir="2700000" algn="tl">
                    <a:srgbClr val="C0C0C0"/>
                  </a:outerShdw>
                </a:effectLst>
                <a:latin typeface="黑体" panose="02010609060101010101" pitchFamily="2" charset="-122"/>
                <a:ea typeface="黑体" panose="02010609060101010101" pitchFamily="2" charset="-122"/>
              </a:rPr>
              <a:t>2</a:t>
            </a: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a:t>
            </a:r>
            <a:r>
              <a:rPr lang="en-US" altLang="zh-CN" dirty="0">
                <a:effectLst>
                  <a:outerShdw blurRad="38100" dist="38100" dir="2700000" algn="tl">
                    <a:srgbClr val="C0C0C0"/>
                  </a:outerShdw>
                </a:effectLst>
                <a:latin typeface="黑体" panose="02010609060101010101" pitchFamily="2" charset="-122"/>
                <a:ea typeface="黑体" panose="02010609060101010101" pitchFamily="2" charset="-122"/>
              </a:rPr>
              <a:t>3</a:t>
            </a: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节）写渔人进入桃花源，在桃源人家里做客（</a:t>
            </a:r>
            <a:r>
              <a:rPr lang="zh-CN" altLang="en-US" dirty="0">
                <a:solidFill>
                  <a:schemeClr val="accent2"/>
                </a:solidFill>
                <a:effectLst>
                  <a:outerShdw blurRad="38100" dist="38100" dir="2700000" algn="tl">
                    <a:srgbClr val="C0C0C0"/>
                  </a:outerShdw>
                </a:effectLst>
                <a:latin typeface="黑体" panose="02010609060101010101" pitchFamily="2" charset="-122"/>
                <a:ea typeface="黑体" panose="02010609060101010101" pitchFamily="2" charset="-122"/>
              </a:rPr>
              <a:t>访问桃花源</a:t>
            </a: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）及辞去的经过。（</a:t>
            </a:r>
            <a:r>
              <a:rPr lang="zh-CN" altLang="en-US" dirty="0">
                <a:solidFill>
                  <a:schemeClr val="accent2"/>
                </a:solidFill>
                <a:effectLst>
                  <a:outerShdw blurRad="38100" dist="38100" dir="2700000" algn="tl">
                    <a:srgbClr val="C0C0C0"/>
                  </a:outerShdw>
                </a:effectLst>
                <a:latin typeface="黑体" panose="02010609060101010101" pitchFamily="2" charset="-122"/>
                <a:ea typeface="黑体" panose="02010609060101010101" pitchFamily="2" charset="-122"/>
              </a:rPr>
              <a:t>离开桃花源）</a:t>
            </a:r>
            <a:endParaRPr lang="zh-CN" altLang="en-US" dirty="0">
              <a:solidFill>
                <a:schemeClr val="accent2"/>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a:lnSpc>
                <a:spcPct val="140000"/>
              </a:lnSpc>
              <a:defRPr/>
            </a:pPr>
            <a:r>
              <a:rPr lang="zh-CN" altLang="en-US" dirty="0">
                <a:solidFill>
                  <a:srgbClr val="FF99FF"/>
                </a:solidFill>
                <a:effectLst>
                  <a:outerShdw blurRad="38100" dist="38100" dir="2700000" algn="tl">
                    <a:srgbClr val="C0C0C0"/>
                  </a:outerShdw>
                </a:effectLst>
                <a:latin typeface="黑体" panose="02010609060101010101" pitchFamily="2" charset="-122"/>
                <a:ea typeface="黑体" panose="02010609060101010101" pitchFamily="2" charset="-122"/>
              </a:rPr>
              <a:t>第三部分</a:t>
            </a: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（从第</a:t>
            </a:r>
            <a:r>
              <a:rPr lang="en-US" altLang="zh-CN" dirty="0">
                <a:effectLst>
                  <a:outerShdw blurRad="38100" dist="38100" dir="2700000" algn="tl">
                    <a:srgbClr val="C0C0C0"/>
                  </a:outerShdw>
                </a:effectLst>
                <a:latin typeface="黑体" panose="02010609060101010101" pitchFamily="2" charset="-122"/>
                <a:ea typeface="黑体" panose="02010609060101010101" pitchFamily="2" charset="-122"/>
              </a:rPr>
              <a:t>4</a:t>
            </a: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节到完）写渔人离开桃源后，太守等人先后探访桃源未果的情形。（</a:t>
            </a:r>
            <a:r>
              <a:rPr lang="zh-CN" altLang="en-US" dirty="0">
                <a:solidFill>
                  <a:schemeClr val="accent2"/>
                </a:solidFill>
                <a:effectLst>
                  <a:outerShdw blurRad="38100" dist="38100" dir="2700000" algn="tl">
                    <a:srgbClr val="C0C0C0"/>
                  </a:outerShdw>
                </a:effectLst>
                <a:latin typeface="黑体" panose="02010609060101010101" pitchFamily="2" charset="-122"/>
                <a:ea typeface="黑体" panose="02010609060101010101" pitchFamily="2" charset="-122"/>
              </a:rPr>
              <a:t>复寻桃花源</a:t>
            </a:r>
            <a:r>
              <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rPr>
              <a:t>）</a:t>
            </a:r>
            <a:endParaRPr lang="zh-CN" altLang="en-US" dirty="0">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46083" name="Text Box 3"/>
          <p:cNvSpPr txBox="1">
            <a:spLocks noChangeArrowheads="1"/>
          </p:cNvSpPr>
          <p:nvPr/>
        </p:nvSpPr>
        <p:spPr bwMode="auto">
          <a:xfrm>
            <a:off x="395288" y="0"/>
            <a:ext cx="6280150" cy="1006475"/>
          </a:xfrm>
          <a:prstGeom prst="rect">
            <a:avLst/>
          </a:prstGeom>
          <a:noFill/>
          <a:ln>
            <a:noFill/>
          </a:ln>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6000">
                <a:solidFill>
                  <a:schemeClr val="hlink"/>
                </a:solidFill>
                <a:effectLst>
                  <a:outerShdw blurRad="38100" dist="38100" dir="2700000" algn="tl">
                    <a:srgbClr val="C0C0C0"/>
                  </a:outerShdw>
                </a:effectLst>
                <a:latin typeface="Times New Roman" panose="02020603050405020304" pitchFamily="18" charset="0"/>
                <a:ea typeface="华文新魏" pitchFamily="2" charset="-122"/>
              </a:rPr>
              <a:t>课文结构这样划分</a:t>
            </a:r>
            <a:endParaRPr lang="zh-CN" altLang="en-US" sz="6000">
              <a:solidFill>
                <a:schemeClr val="hlink"/>
              </a:solidFill>
              <a:effectLst>
                <a:outerShdw blurRad="38100" dist="38100" dir="2700000" algn="tl">
                  <a:srgbClr val="C0C0C0"/>
                </a:outerShdw>
              </a:effectLst>
              <a:latin typeface="Times New Roman" panose="02020603050405020304" pitchFamily="18" charset="0"/>
              <a:ea typeface="华文新魏" pitchFamily="2" charset="-122"/>
            </a:endParaRPr>
          </a:p>
        </p:txBody>
      </p:sp>
      <p:sp>
        <p:nvSpPr>
          <p:cNvPr id="46084" name="Text Box 4"/>
          <p:cNvSpPr txBox="1">
            <a:spLocks noChangeArrowheads="1"/>
          </p:cNvSpPr>
          <p:nvPr/>
        </p:nvSpPr>
        <p:spPr bwMode="auto">
          <a:xfrm>
            <a:off x="158750" y="5753100"/>
            <a:ext cx="8661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zh-CN" altLang="en-US" b="1">
                <a:solidFill>
                  <a:schemeClr val="accent2"/>
                </a:solidFill>
                <a:effectLst>
                  <a:outerShdw blurRad="38100" dist="38100" dir="2700000" algn="tl">
                    <a:srgbClr val="C0C0C0"/>
                  </a:outerShdw>
                </a:effectLst>
                <a:latin typeface="Arial" panose="020B0604020202020204" pitchFamily="34" charset="0"/>
              </a:rPr>
              <a:t>发现桃花源</a:t>
            </a:r>
            <a:r>
              <a:rPr lang="zh-CN" altLang="en-US" b="1">
                <a:effectLst>
                  <a:outerShdw blurRad="38100" dist="38100" dir="2700000" algn="tl">
                    <a:srgbClr val="C0C0C0"/>
                  </a:outerShdw>
                </a:effectLst>
                <a:latin typeface="Arial" panose="020B0604020202020204" pitchFamily="34" charset="0"/>
              </a:rPr>
              <a:t>→</a:t>
            </a:r>
            <a:r>
              <a:rPr lang="zh-CN" altLang="en-US" b="1">
                <a:solidFill>
                  <a:schemeClr val="accent2"/>
                </a:solidFill>
                <a:effectLst>
                  <a:outerShdw blurRad="38100" dist="38100" dir="2700000" algn="tl">
                    <a:srgbClr val="C0C0C0"/>
                  </a:outerShdw>
                </a:effectLst>
                <a:latin typeface="Arial" panose="020B0604020202020204" pitchFamily="34" charset="0"/>
              </a:rPr>
              <a:t>访问桃花源</a:t>
            </a:r>
            <a:r>
              <a:rPr lang="zh-CN" altLang="en-US" b="1">
                <a:effectLst>
                  <a:outerShdw blurRad="38100" dist="38100" dir="2700000" algn="tl">
                    <a:srgbClr val="C0C0C0"/>
                  </a:outerShdw>
                </a:effectLst>
                <a:latin typeface="Arial" panose="020B0604020202020204" pitchFamily="34" charset="0"/>
              </a:rPr>
              <a:t>→</a:t>
            </a:r>
            <a:r>
              <a:rPr lang="zh-CN" altLang="en-US" b="1">
                <a:solidFill>
                  <a:schemeClr val="accent2"/>
                </a:solidFill>
                <a:effectLst>
                  <a:outerShdw blurRad="38100" dist="38100" dir="2700000" algn="tl">
                    <a:srgbClr val="C0C0C0"/>
                  </a:outerShdw>
                </a:effectLst>
                <a:latin typeface="Arial" panose="020B0604020202020204" pitchFamily="34" charset="0"/>
              </a:rPr>
              <a:t>离开桃花源</a:t>
            </a:r>
            <a:r>
              <a:rPr lang="zh-CN" altLang="en-US" b="1">
                <a:effectLst>
                  <a:outerShdw blurRad="38100" dist="38100" dir="2700000" algn="tl">
                    <a:srgbClr val="C0C0C0"/>
                  </a:outerShdw>
                </a:effectLst>
                <a:latin typeface="Arial" panose="020B0604020202020204" pitchFamily="34" charset="0"/>
              </a:rPr>
              <a:t>→</a:t>
            </a:r>
            <a:r>
              <a:rPr lang="zh-CN" altLang="en-US" b="1">
                <a:solidFill>
                  <a:schemeClr val="accent2"/>
                </a:solidFill>
                <a:effectLst>
                  <a:outerShdw blurRad="38100" dist="38100" dir="2700000" algn="tl">
                    <a:srgbClr val="C0C0C0"/>
                  </a:outerShdw>
                </a:effectLst>
                <a:latin typeface="Arial" panose="020B0604020202020204" pitchFamily="34" charset="0"/>
              </a:rPr>
              <a:t>复寻桃花源</a:t>
            </a:r>
            <a:endParaRPr lang="zh-CN" altLang="en-US" b="1">
              <a:solidFill>
                <a:schemeClr val="accent2"/>
              </a:solidFill>
              <a:effectLst>
                <a:outerShdw blurRad="38100" dist="38100" dir="2700000" algn="tl">
                  <a:srgbClr val="C0C0C0"/>
                </a:outerShdw>
              </a:effectLst>
              <a:latin typeface="Arial" panose="020B0604020202020204" pitchFamily="34" charset="0"/>
            </a:endParaRPr>
          </a:p>
        </p:txBody>
      </p:sp>
      <p:sp>
        <p:nvSpPr>
          <p:cNvPr id="56325" name="AutoShape 5"/>
          <p:cNvSpPr>
            <a:spLocks noChangeArrowheads="1"/>
          </p:cNvSpPr>
          <p:nvPr/>
        </p:nvSpPr>
        <p:spPr bwMode="auto">
          <a:xfrm>
            <a:off x="2124075" y="6092825"/>
            <a:ext cx="976313" cy="485775"/>
          </a:xfrm>
          <a:prstGeom prst="notchedRightArrow">
            <a:avLst>
              <a:gd name="adj1" fmla="val 50000"/>
              <a:gd name="adj2" fmla="val 50245"/>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6082">
                                            <p:txEl>
                                              <p:pRg st="0" end="0"/>
                                            </p:txEl>
                                          </p:spTgt>
                                        </p:tgtEl>
                                        <p:attrNameLst>
                                          <p:attrName>style.visibility</p:attrName>
                                        </p:attrNameLst>
                                      </p:cBhvr>
                                      <p:to>
                                        <p:strVal val="visible"/>
                                      </p:to>
                                    </p:set>
                                    <p:anim calcmode="lin" valueType="num">
                                      <p:cBhvr additive="base">
                                        <p:cTn id="7" dur="500" fill="hold"/>
                                        <p:tgtEl>
                                          <p:spTgt spid="4608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082">
                                            <p:txEl>
                                              <p:pRg st="1" end="1"/>
                                            </p:txEl>
                                          </p:spTgt>
                                        </p:tgtEl>
                                        <p:attrNameLst>
                                          <p:attrName>style.visibility</p:attrName>
                                        </p:attrNameLst>
                                      </p:cBhvr>
                                      <p:to>
                                        <p:strVal val="visible"/>
                                      </p:to>
                                    </p:set>
                                    <p:anim calcmode="lin" valueType="num">
                                      <p:cBhvr additive="base">
                                        <p:cTn id="13" dur="500" fill="hold"/>
                                        <p:tgtEl>
                                          <p:spTgt spid="4608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6082">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6082">
                                            <p:txEl>
                                              <p:pRg st="2" end="2"/>
                                            </p:txEl>
                                          </p:spTgt>
                                        </p:tgtEl>
                                        <p:attrNameLst>
                                          <p:attrName>style.visibility</p:attrName>
                                        </p:attrNameLst>
                                      </p:cBhvr>
                                      <p:to>
                                        <p:strVal val="visible"/>
                                      </p:to>
                                    </p:set>
                                    <p:anim calcmode="lin" valueType="num">
                                      <p:cBhvr additive="base">
                                        <p:cTn id="17" dur="500" fill="hold"/>
                                        <p:tgtEl>
                                          <p:spTgt spid="4608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6082">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6082">
                                            <p:txEl>
                                              <p:pRg st="3" end="3"/>
                                            </p:txEl>
                                          </p:spTgt>
                                        </p:tgtEl>
                                        <p:attrNameLst>
                                          <p:attrName>style.visibility</p:attrName>
                                        </p:attrNameLst>
                                      </p:cBhvr>
                                      <p:to>
                                        <p:strVal val="visible"/>
                                      </p:to>
                                    </p:set>
                                    <p:anim calcmode="lin" valueType="num">
                                      <p:cBhvr additive="base">
                                        <p:cTn id="21" dur="500" fill="hold"/>
                                        <p:tgtEl>
                                          <p:spTgt spid="46082">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608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6084"/>
                                        </p:tgtEl>
                                        <p:attrNameLst>
                                          <p:attrName>style.visibility</p:attrName>
                                        </p:attrNameLst>
                                      </p:cBhvr>
                                      <p:to>
                                        <p:strVal val="visible"/>
                                      </p:to>
                                    </p:set>
                                    <p:anim calcmode="lin" valueType="num">
                                      <p:cBhvr additive="base">
                                        <p:cTn id="27" dur="500" fill="hold"/>
                                        <p:tgtEl>
                                          <p:spTgt spid="46084"/>
                                        </p:tgtEl>
                                        <p:attrNameLst>
                                          <p:attrName>ppt_x</p:attrName>
                                        </p:attrNameLst>
                                      </p:cBhvr>
                                      <p:tavLst>
                                        <p:tav tm="0">
                                          <p:val>
                                            <p:strVal val="#ppt_x"/>
                                          </p:val>
                                        </p:tav>
                                        <p:tav tm="100000">
                                          <p:val>
                                            <p:strVal val="#ppt_x"/>
                                          </p:val>
                                        </p:tav>
                                      </p:tavLst>
                                    </p:anim>
                                    <p:anim calcmode="lin" valueType="num">
                                      <p:cBhvr additive="base">
                                        <p:cTn id="28" dur="500" fill="hold"/>
                                        <p:tgtEl>
                                          <p:spTgt spid="460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Text Box 3"/>
          <p:cNvSpPr txBox="1">
            <a:spLocks noChangeArrowheads="1"/>
          </p:cNvSpPr>
          <p:nvPr/>
        </p:nvSpPr>
        <p:spPr bwMode="auto">
          <a:xfrm>
            <a:off x="395288" y="5805488"/>
            <a:ext cx="18161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solidFill>
                  <a:srgbClr val="FF66FF"/>
                </a:solidFill>
              </a:rPr>
              <a:t>研读课文</a:t>
            </a:r>
            <a:endParaRPr lang="zh-CN" altLang="en-US" sz="3200" b="1">
              <a:solidFill>
                <a:srgbClr val="FF66FF"/>
              </a:solidFill>
            </a:endParaRPr>
          </a:p>
        </p:txBody>
      </p:sp>
    </p:spTree>
  </p:cSld>
  <p:clrMapOvr>
    <a:masterClrMapping/>
  </p:clrMapOvr>
  <p:transition>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endParaRPr lang="zh-CN" altLang="en-US" dirty="0"/>
          </a:p>
        </p:txBody>
      </p:sp>
      <p:sp>
        <p:nvSpPr>
          <p:cNvPr id="59396" name="WordArt 4"/>
          <p:cNvSpPr>
            <a:spLocks noChangeArrowheads="1" noChangeShapeType="1"/>
          </p:cNvSpPr>
          <p:nvPr/>
        </p:nvSpPr>
        <p:spPr bwMode="auto">
          <a:xfrm>
            <a:off x="323850" y="260350"/>
            <a:ext cx="3352800" cy="863600"/>
          </a:xfrm>
          <a:prstGeom prst="rect">
            <a:avLst/>
          </a:prstGeom>
        </p:spPr>
        <p:txBody>
          <a:bodyPr wrap="none" fromWordArt="1">
            <a:prstTxWarp prst="textDeflate">
              <a:avLst>
                <a:gd name="adj" fmla="val 0"/>
              </a:avLst>
            </a:prstTxWarp>
          </a:bodyPr>
          <a:lstStyle/>
          <a:p>
            <a:pPr algn="ctr"/>
            <a:r>
              <a:rPr lang="zh-CN" altLang="en-US" sz="4400" kern="10">
                <a:ln w="9525">
                  <a:solidFill>
                    <a:schemeClr val="hlink"/>
                  </a:solidFill>
                  <a:round/>
                </a:ln>
                <a:solidFill>
                  <a:srgbClr val="FF9900"/>
                </a:solidFill>
                <a:latin typeface="宋体" panose="02010600030101010101" pitchFamily="2" charset="-122"/>
                <a:ea typeface="宋体" panose="02010600030101010101" pitchFamily="2" charset="-122"/>
              </a:rPr>
              <a:t>发现桃花源</a:t>
            </a:r>
            <a:endParaRPr lang="zh-CN" altLang="en-US" sz="4400" kern="10">
              <a:ln w="9525">
                <a:solidFill>
                  <a:schemeClr val="hlink"/>
                </a:solidFill>
                <a:round/>
              </a:ln>
              <a:solidFill>
                <a:srgbClr val="FF9900"/>
              </a:solidFill>
              <a:latin typeface="宋体" panose="02010600030101010101" pitchFamily="2" charset="-122"/>
              <a:ea typeface="宋体" panose="02010600030101010101" pitchFamily="2" charset="-122"/>
            </a:endParaRPr>
          </a:p>
        </p:txBody>
      </p:sp>
      <p:sp>
        <p:nvSpPr>
          <p:cNvPr id="59397" name="Rectangle 5"/>
          <p:cNvSpPr>
            <a:spLocks noChangeArrowheads="1"/>
          </p:cNvSpPr>
          <p:nvPr/>
        </p:nvSpPr>
        <p:spPr bwMode="auto">
          <a:xfrm>
            <a:off x="379906" y="1351907"/>
            <a:ext cx="52806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zh-CN" altLang="en-US" sz="3600" b="1" dirty="0">
                <a:solidFill>
                  <a:srgbClr val="002060"/>
                </a:solidFill>
              </a:rPr>
              <a:t>渔人怎样发现桃花源的？</a:t>
            </a:r>
            <a:endParaRPr lang="zh-CN" altLang="en-US" sz="3600" b="1" dirty="0">
              <a:solidFill>
                <a:srgbClr val="002060"/>
              </a:solidFill>
            </a:endParaRPr>
          </a:p>
        </p:txBody>
      </p:sp>
      <p:sp>
        <p:nvSpPr>
          <p:cNvPr id="49158" name="Text Box 6"/>
          <p:cNvSpPr txBox="1">
            <a:spLocks noChangeArrowheads="1"/>
          </p:cNvSpPr>
          <p:nvPr/>
        </p:nvSpPr>
        <p:spPr bwMode="auto">
          <a:xfrm>
            <a:off x="376238" y="2008188"/>
            <a:ext cx="8516937" cy="244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r>
              <a:rPr lang="zh-CN" altLang="en-US" dirty="0"/>
              <a:t>    </a:t>
            </a:r>
            <a:r>
              <a:rPr lang="zh-CN" altLang="en-US" b="1" dirty="0">
                <a:solidFill>
                  <a:schemeClr val="accent2"/>
                </a:solidFill>
              </a:rPr>
              <a:t>缘溪行，忘路之远近，忽逢桃林，</a:t>
            </a:r>
            <a:r>
              <a:rPr lang="en-US" altLang="zh-CN" b="1" dirty="0">
                <a:solidFill>
                  <a:schemeClr val="accent2"/>
                </a:solidFill>
              </a:rPr>
              <a:t>……</a:t>
            </a:r>
            <a:r>
              <a:rPr lang="zh-CN" altLang="en-US" b="1" dirty="0">
                <a:solidFill>
                  <a:schemeClr val="accent2"/>
                </a:solidFill>
              </a:rPr>
              <a:t>复前行，欲穷其林。林尽水源，便得一山，山有小口，仿佛若有光。便舍船，从口入。初极狭，才通人。复行数十步，豁然开朗。</a:t>
            </a:r>
            <a:endParaRPr lang="zh-CN" altLang="en-US" b="1" dirty="0">
              <a:solidFill>
                <a:schemeClr val="accent2"/>
              </a:solidFill>
            </a:endParaRPr>
          </a:p>
          <a:p>
            <a:pPr eaLnBrk="1" hangingPunct="1">
              <a:spcBef>
                <a:spcPct val="50000"/>
              </a:spcBef>
            </a:pPr>
            <a:endParaRPr lang="zh-CN" altLang="en-US" dirty="0">
              <a:solidFill>
                <a:schemeClr val="accent2"/>
              </a:solidFill>
            </a:endParaRPr>
          </a:p>
        </p:txBody>
      </p:sp>
      <p:sp>
        <p:nvSpPr>
          <p:cNvPr id="49160" name="Text Box 8"/>
          <p:cNvSpPr txBox="1">
            <a:spLocks noChangeArrowheads="1"/>
          </p:cNvSpPr>
          <p:nvPr/>
        </p:nvSpPr>
        <p:spPr bwMode="auto">
          <a:xfrm>
            <a:off x="4499207" y="3429000"/>
            <a:ext cx="3740150" cy="519113"/>
          </a:xfrm>
          <a:prstGeom prst="rect">
            <a:avLst/>
          </a:prstGeom>
          <a:noFill/>
          <a:ln>
            <a:noFill/>
          </a:ln>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solidFill>
                  <a:srgbClr val="CC0000"/>
                </a:solidFill>
                <a:latin typeface="Times New Roman" panose="02020603050405020304" pitchFamily="18" charset="0"/>
                <a:ea typeface="黑体" panose="02010609060101010101" pitchFamily="2" charset="-122"/>
              </a:rPr>
              <a:t>（曲折、隐蔽、幽深）</a:t>
            </a:r>
            <a:endParaRPr lang="zh-CN" altLang="en-US" dirty="0">
              <a:solidFill>
                <a:srgbClr val="CC0000"/>
              </a:solidFill>
              <a:latin typeface="Times New Roman" panose="02020603050405020304" pitchFamily="18" charset="0"/>
              <a:ea typeface="黑体" panose="02010609060101010101" pitchFamily="2" charset="-122"/>
            </a:endParaRPr>
          </a:p>
        </p:txBody>
      </p:sp>
      <p:sp>
        <p:nvSpPr>
          <p:cNvPr id="2" name="TextBox 1"/>
          <p:cNvSpPr txBox="1"/>
          <p:nvPr/>
        </p:nvSpPr>
        <p:spPr>
          <a:xfrm>
            <a:off x="379906" y="4221088"/>
            <a:ext cx="6593487" cy="646331"/>
          </a:xfrm>
          <a:prstGeom prst="rect">
            <a:avLst/>
          </a:prstGeom>
          <a:noFill/>
        </p:spPr>
        <p:txBody>
          <a:bodyPr wrap="square" rtlCol="0">
            <a:spAutoFit/>
          </a:bodyPr>
          <a:lstStyle/>
          <a:p>
            <a:r>
              <a:rPr lang="zh-CN" altLang="en-US" sz="3600" b="1" dirty="0">
                <a:solidFill>
                  <a:srgbClr val="002060"/>
                </a:solidFill>
              </a:rPr>
              <a:t>渔人看到的桃花林有什么作用？</a:t>
            </a:r>
            <a:endParaRPr lang="zh-CN" altLang="en-US" sz="3600" b="1" dirty="0">
              <a:solidFill>
                <a:srgbClr val="002060"/>
              </a:solidFill>
            </a:endParaRPr>
          </a:p>
        </p:txBody>
      </p:sp>
      <p:sp>
        <p:nvSpPr>
          <p:cNvPr id="3" name="TextBox 2"/>
          <p:cNvSpPr txBox="1"/>
          <p:nvPr/>
        </p:nvSpPr>
        <p:spPr>
          <a:xfrm>
            <a:off x="566254" y="5006083"/>
            <a:ext cx="8136904" cy="523220"/>
          </a:xfrm>
          <a:prstGeom prst="rect">
            <a:avLst/>
          </a:prstGeom>
          <a:noFill/>
        </p:spPr>
        <p:txBody>
          <a:bodyPr wrap="square" rtlCol="0">
            <a:spAutoFit/>
          </a:bodyPr>
          <a:lstStyle/>
          <a:p>
            <a:r>
              <a:rPr lang="zh-CN" altLang="en-US" b="1" dirty="0">
                <a:solidFill>
                  <a:srgbClr val="FF0000"/>
                </a:solidFill>
                <a:latin typeface="黑体" panose="02010609060101010101" pitchFamily="2" charset="-122"/>
                <a:ea typeface="黑体" panose="02010609060101010101" pitchFamily="2" charset="-122"/>
              </a:rPr>
              <a:t>渲染神秘色彩，预示将要出现的桃源世界的美好。</a:t>
            </a:r>
            <a:endParaRPr lang="zh-CN" altLang="en-US" b="1" dirty="0">
              <a:solidFill>
                <a:srgbClr val="FF0000"/>
              </a:solidFill>
              <a:latin typeface="黑体" panose="02010609060101010101" pitchFamily="2" charset="-122"/>
              <a:ea typeface="黑体" panose="02010609060101010101" pitchFamily="2" charset="-122"/>
            </a:endParaRPr>
          </a:p>
        </p:txBody>
      </p:sp>
      <p:sp>
        <p:nvSpPr>
          <p:cNvPr id="10" name="内容占位符 9"/>
          <p:cNvSpPr>
            <a:spLocks noGrp="1"/>
          </p:cNvSpPr>
          <p:nvPr>
            <p:ph idx="1"/>
          </p:nvPr>
        </p:nvSpPr>
        <p:spPr/>
        <p:txBody>
          <a:bodyPr/>
          <a:lstStyle/>
          <a:p>
            <a:endParaRPr lang="zh-CN" altLang="en-US"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9158">
                                            <p:txEl>
                                              <p:pRg st="0" end="0"/>
                                            </p:txEl>
                                          </p:spTgt>
                                        </p:tgtEl>
                                        <p:attrNameLst>
                                          <p:attrName>style.visibility</p:attrName>
                                        </p:attrNameLst>
                                      </p:cBhvr>
                                      <p:to>
                                        <p:strVal val="visible"/>
                                      </p:to>
                                    </p:set>
                                    <p:anim calcmode="lin" valueType="num">
                                      <p:cBhvr additive="base">
                                        <p:cTn id="7" dur="500" fill="hold"/>
                                        <p:tgtEl>
                                          <p:spTgt spid="4915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915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9160"/>
                                        </p:tgtEl>
                                        <p:attrNameLst>
                                          <p:attrName>style.visibility</p:attrName>
                                        </p:attrNameLst>
                                      </p:cBhvr>
                                      <p:to>
                                        <p:strVal val="visible"/>
                                      </p:to>
                                    </p:set>
                                    <p:anim calcmode="lin" valueType="num">
                                      <p:cBhvr additive="base">
                                        <p:cTn id="13" dur="500" fill="hold"/>
                                        <p:tgtEl>
                                          <p:spTgt spid="49160"/>
                                        </p:tgtEl>
                                        <p:attrNameLst>
                                          <p:attrName>ppt_x</p:attrName>
                                        </p:attrNameLst>
                                      </p:cBhvr>
                                      <p:tavLst>
                                        <p:tav tm="0">
                                          <p:val>
                                            <p:strVal val="#ppt_x"/>
                                          </p:val>
                                        </p:tav>
                                        <p:tav tm="100000">
                                          <p:val>
                                            <p:strVal val="#ppt_x"/>
                                          </p:val>
                                        </p:tav>
                                      </p:tavLst>
                                    </p:anim>
                                    <p:anim calcmode="lin" valueType="num">
                                      <p:cBhvr additive="base">
                                        <p:cTn id="14" dur="500" fill="hold"/>
                                        <p:tgtEl>
                                          <p:spTgt spid="4916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0" grpId="0" autoUpdateAnimBg="0"/>
      <p:bldP spid="2" grpId="0"/>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endParaRPr lang="zh-CN" altLang="en-US"/>
          </a:p>
        </p:txBody>
      </p:sp>
      <p:sp>
        <p:nvSpPr>
          <p:cNvPr id="60420" name="WordArt 4"/>
          <p:cNvSpPr>
            <a:spLocks noChangeArrowheads="1" noChangeShapeType="1"/>
          </p:cNvSpPr>
          <p:nvPr/>
        </p:nvSpPr>
        <p:spPr bwMode="auto">
          <a:xfrm>
            <a:off x="250825" y="260350"/>
            <a:ext cx="3352800" cy="863600"/>
          </a:xfrm>
          <a:prstGeom prst="rect">
            <a:avLst/>
          </a:prstGeom>
        </p:spPr>
        <p:txBody>
          <a:bodyPr wrap="none" fromWordArt="1">
            <a:prstTxWarp prst="textDeflate">
              <a:avLst>
                <a:gd name="adj" fmla="val 0"/>
              </a:avLst>
            </a:prstTxWarp>
          </a:bodyPr>
          <a:lstStyle/>
          <a:p>
            <a:pPr algn="ctr"/>
            <a:r>
              <a:rPr lang="zh-CN" altLang="en-US" sz="4400" kern="10">
                <a:ln w="9525">
                  <a:solidFill>
                    <a:schemeClr val="hlink"/>
                  </a:solidFill>
                  <a:round/>
                </a:ln>
                <a:solidFill>
                  <a:srgbClr val="FF9900"/>
                </a:solidFill>
                <a:latin typeface="宋体" panose="02010600030101010101" pitchFamily="2" charset="-122"/>
                <a:ea typeface="宋体" panose="02010600030101010101" pitchFamily="2" charset="-122"/>
              </a:rPr>
              <a:t>进入桃花源</a:t>
            </a:r>
            <a:endParaRPr lang="zh-CN" altLang="en-US" sz="4400" kern="10">
              <a:ln w="9525">
                <a:solidFill>
                  <a:schemeClr val="hlink"/>
                </a:solidFill>
                <a:round/>
              </a:ln>
              <a:solidFill>
                <a:srgbClr val="FF9900"/>
              </a:solidFill>
              <a:latin typeface="宋体" panose="02010600030101010101" pitchFamily="2" charset="-122"/>
              <a:ea typeface="宋体" panose="02010600030101010101" pitchFamily="2" charset="-122"/>
            </a:endParaRPr>
          </a:p>
        </p:txBody>
      </p:sp>
      <p:sp>
        <p:nvSpPr>
          <p:cNvPr id="60421" name="Rectangle 5"/>
          <p:cNvSpPr>
            <a:spLocks noChangeArrowheads="1"/>
          </p:cNvSpPr>
          <p:nvPr/>
        </p:nvSpPr>
        <p:spPr bwMode="auto">
          <a:xfrm>
            <a:off x="539750" y="1268413"/>
            <a:ext cx="48275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zh-CN" altLang="en-US" b="1">
                <a:solidFill>
                  <a:schemeClr val="accent2"/>
                </a:solidFill>
              </a:rPr>
              <a:t>渔人看到什么景象？（所见）</a:t>
            </a:r>
            <a:endParaRPr lang="zh-CN" altLang="en-US" b="1">
              <a:solidFill>
                <a:schemeClr val="accent2"/>
              </a:solidFill>
            </a:endParaRPr>
          </a:p>
        </p:txBody>
      </p:sp>
      <p:sp>
        <p:nvSpPr>
          <p:cNvPr id="50182" name="Text Box 6"/>
          <p:cNvSpPr txBox="1">
            <a:spLocks noChangeArrowheads="1"/>
          </p:cNvSpPr>
          <p:nvPr/>
        </p:nvSpPr>
        <p:spPr bwMode="auto">
          <a:xfrm>
            <a:off x="519113" y="1936750"/>
            <a:ext cx="8085137" cy="3297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rPr>
              <a:t>土地平旷，屋舍俨然，有良田美池桑竹之属。阡陌交通，鸡犬相闻。</a:t>
            </a:r>
            <a:endParaRPr lang="zh-CN" altLang="en-US" b="1" dirty="0">
              <a:solidFill>
                <a:schemeClr val="accent2"/>
              </a:solidFill>
            </a:endParaRPr>
          </a:p>
          <a:p>
            <a:pPr eaLnBrk="1" hangingPunct="1">
              <a:spcBef>
                <a:spcPct val="50000"/>
              </a:spcBef>
            </a:pPr>
            <a:endParaRPr lang="zh-CN" altLang="en-US" dirty="0">
              <a:solidFill>
                <a:schemeClr val="accent2"/>
              </a:solidFill>
            </a:endParaRPr>
          </a:p>
          <a:p>
            <a:pPr eaLnBrk="1" hangingPunct="1">
              <a:spcBef>
                <a:spcPct val="50000"/>
              </a:spcBef>
            </a:pPr>
            <a:r>
              <a:rPr lang="zh-CN" altLang="en-US" dirty="0"/>
              <a:t>    </a:t>
            </a:r>
            <a:r>
              <a:rPr lang="zh-CN" altLang="en-US" b="1" dirty="0">
                <a:solidFill>
                  <a:schemeClr val="accent2"/>
                </a:solidFill>
              </a:rPr>
              <a:t>其中往来种作，男女衣着，悉如外人。黄发垂髫，并怡然自乐。</a:t>
            </a:r>
            <a:endParaRPr lang="zh-CN" altLang="en-US" b="1" dirty="0">
              <a:solidFill>
                <a:schemeClr val="accent2"/>
              </a:solidFill>
            </a:endParaRPr>
          </a:p>
          <a:p>
            <a:pPr eaLnBrk="1" hangingPunct="1">
              <a:spcBef>
                <a:spcPct val="50000"/>
              </a:spcBef>
            </a:pPr>
            <a:endParaRPr lang="zh-CN" altLang="en-US" dirty="0"/>
          </a:p>
        </p:txBody>
      </p:sp>
      <p:sp>
        <p:nvSpPr>
          <p:cNvPr id="50183" name="Text Box 7"/>
          <p:cNvSpPr txBox="1">
            <a:spLocks noChangeArrowheads="1"/>
          </p:cNvSpPr>
          <p:nvPr/>
        </p:nvSpPr>
        <p:spPr bwMode="auto">
          <a:xfrm>
            <a:off x="3348038" y="2708275"/>
            <a:ext cx="5327650" cy="641350"/>
          </a:xfrm>
          <a:prstGeom prst="rect">
            <a:avLst/>
          </a:prstGeom>
          <a:noFill/>
          <a:ln>
            <a:noFill/>
          </a:ln>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dirty="0">
                <a:solidFill>
                  <a:srgbClr val="CC0000"/>
                </a:solidFill>
                <a:latin typeface="Times New Roman" panose="02020603050405020304" pitchFamily="18" charset="0"/>
                <a:ea typeface="黑体" panose="02010609060101010101" pitchFamily="2" charset="-122"/>
              </a:rPr>
              <a:t>（自然景象：优美宁静）</a:t>
            </a:r>
            <a:endParaRPr lang="zh-CN" altLang="en-US" sz="3600" dirty="0">
              <a:solidFill>
                <a:srgbClr val="CC0000"/>
              </a:solidFill>
              <a:latin typeface="Times New Roman" panose="02020603050405020304" pitchFamily="18" charset="0"/>
              <a:ea typeface="黑体" panose="02010609060101010101" pitchFamily="2" charset="-122"/>
            </a:endParaRPr>
          </a:p>
        </p:txBody>
      </p:sp>
      <p:sp>
        <p:nvSpPr>
          <p:cNvPr id="50184" name="Text Box 8"/>
          <p:cNvSpPr txBox="1">
            <a:spLocks noChangeArrowheads="1"/>
          </p:cNvSpPr>
          <p:nvPr/>
        </p:nvSpPr>
        <p:spPr bwMode="auto">
          <a:xfrm>
            <a:off x="3635375" y="4508500"/>
            <a:ext cx="5257800" cy="641350"/>
          </a:xfrm>
          <a:prstGeom prst="rect">
            <a:avLst/>
          </a:prstGeom>
          <a:noFill/>
          <a:ln>
            <a:noFill/>
          </a:ln>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a:solidFill>
                  <a:srgbClr val="CC0000"/>
                </a:solidFill>
                <a:latin typeface="Times New Roman" panose="02020603050405020304" pitchFamily="18" charset="0"/>
                <a:ea typeface="黑体" panose="02010609060101010101" pitchFamily="2" charset="-122"/>
              </a:rPr>
              <a:t>（生活景象：安乐幸福）</a:t>
            </a:r>
            <a:endParaRPr lang="zh-CN" altLang="en-US" sz="3600">
              <a:solidFill>
                <a:srgbClr val="CC0000"/>
              </a:solidFill>
              <a:latin typeface="Times New Roman" panose="02020603050405020304" pitchFamily="18" charset="0"/>
              <a:ea typeface="黑体" panose="02010609060101010101" pitchFamily="2" charset="-122"/>
            </a:endParaRPr>
          </a:p>
        </p:txBody>
      </p:sp>
      <p:sp>
        <p:nvSpPr>
          <p:cNvPr id="9" name="内容占位符 8"/>
          <p:cNvSpPr>
            <a:spLocks noGrp="1"/>
          </p:cNvSpPr>
          <p:nvPr>
            <p:ph idx="1"/>
          </p:nvPr>
        </p:nvSpPr>
        <p:spPr/>
        <p:txBody>
          <a:bodyPr/>
          <a:lstStyle/>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182"/>
                                        </p:tgtEl>
                                        <p:attrNameLst>
                                          <p:attrName>style.visibility</p:attrName>
                                        </p:attrNameLst>
                                      </p:cBhvr>
                                      <p:to>
                                        <p:strVal val="visible"/>
                                      </p:to>
                                    </p:set>
                                    <p:anim calcmode="lin" valueType="num">
                                      <p:cBhvr additive="base">
                                        <p:cTn id="7" dur="500" fill="hold"/>
                                        <p:tgtEl>
                                          <p:spTgt spid="50182"/>
                                        </p:tgtEl>
                                        <p:attrNameLst>
                                          <p:attrName>ppt_x</p:attrName>
                                        </p:attrNameLst>
                                      </p:cBhvr>
                                      <p:tavLst>
                                        <p:tav tm="0">
                                          <p:val>
                                            <p:strVal val="#ppt_x"/>
                                          </p:val>
                                        </p:tav>
                                        <p:tav tm="100000">
                                          <p:val>
                                            <p:strVal val="#ppt_x"/>
                                          </p:val>
                                        </p:tav>
                                      </p:tavLst>
                                    </p:anim>
                                    <p:anim calcmode="lin" valueType="num">
                                      <p:cBhvr additive="base">
                                        <p:cTn id="8" dur="500" fill="hold"/>
                                        <p:tgtEl>
                                          <p:spTgt spid="501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0183"/>
                                        </p:tgtEl>
                                        <p:attrNameLst>
                                          <p:attrName>style.visibility</p:attrName>
                                        </p:attrNameLst>
                                      </p:cBhvr>
                                      <p:to>
                                        <p:strVal val="visible"/>
                                      </p:to>
                                    </p:set>
                                    <p:anim calcmode="lin" valueType="num">
                                      <p:cBhvr additive="base">
                                        <p:cTn id="13" dur="500" fill="hold"/>
                                        <p:tgtEl>
                                          <p:spTgt spid="50183"/>
                                        </p:tgtEl>
                                        <p:attrNameLst>
                                          <p:attrName>ppt_x</p:attrName>
                                        </p:attrNameLst>
                                      </p:cBhvr>
                                      <p:tavLst>
                                        <p:tav tm="0">
                                          <p:val>
                                            <p:strVal val="#ppt_x"/>
                                          </p:val>
                                        </p:tav>
                                        <p:tav tm="100000">
                                          <p:val>
                                            <p:strVal val="#ppt_x"/>
                                          </p:val>
                                        </p:tav>
                                      </p:tavLst>
                                    </p:anim>
                                    <p:anim calcmode="lin" valueType="num">
                                      <p:cBhvr additive="base">
                                        <p:cTn id="14" dur="500" fill="hold"/>
                                        <p:tgtEl>
                                          <p:spTgt spid="5018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0184"/>
                                        </p:tgtEl>
                                        <p:attrNameLst>
                                          <p:attrName>style.visibility</p:attrName>
                                        </p:attrNameLst>
                                      </p:cBhvr>
                                      <p:to>
                                        <p:strVal val="visible"/>
                                      </p:to>
                                    </p:set>
                                    <p:anim calcmode="lin" valueType="num">
                                      <p:cBhvr additive="base">
                                        <p:cTn id="19" dur="500" fill="hold"/>
                                        <p:tgtEl>
                                          <p:spTgt spid="50184"/>
                                        </p:tgtEl>
                                        <p:attrNameLst>
                                          <p:attrName>ppt_x</p:attrName>
                                        </p:attrNameLst>
                                      </p:cBhvr>
                                      <p:tavLst>
                                        <p:tav tm="0">
                                          <p:val>
                                            <p:strVal val="#ppt_x"/>
                                          </p:val>
                                        </p:tav>
                                        <p:tav tm="100000">
                                          <p:val>
                                            <p:strVal val="#ppt_x"/>
                                          </p:val>
                                        </p:tav>
                                      </p:tavLst>
                                    </p:anim>
                                    <p:anim calcmode="lin" valueType="num">
                                      <p:cBhvr additive="base">
                                        <p:cTn id="20" dur="500" fill="hold"/>
                                        <p:tgtEl>
                                          <p:spTgt spid="501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2" grpId="0" autoUpdateAnimBg="0"/>
      <p:bldP spid="50183" grpId="0" autoUpdateAnimBg="0"/>
      <p:bldP spid="50184"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Text Box 4"/>
          <p:cNvSpPr txBox="1">
            <a:spLocks noChangeArrowheads="1"/>
          </p:cNvSpPr>
          <p:nvPr/>
        </p:nvSpPr>
        <p:spPr bwMode="auto">
          <a:xfrm>
            <a:off x="447675" y="1360488"/>
            <a:ext cx="84455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chemeClr val="accent2"/>
                </a:solidFill>
              </a:rPr>
              <a:t>在与桃花源人的交往中，哪些语句写出桃花源人的热情好客？（所历）</a:t>
            </a:r>
            <a:endParaRPr lang="zh-CN" altLang="en-US" b="1">
              <a:solidFill>
                <a:schemeClr val="accent2"/>
              </a:solidFill>
            </a:endParaRPr>
          </a:p>
        </p:txBody>
      </p:sp>
      <p:sp>
        <p:nvSpPr>
          <p:cNvPr id="51205" name="Text Box 5"/>
          <p:cNvSpPr txBox="1">
            <a:spLocks noChangeArrowheads="1"/>
          </p:cNvSpPr>
          <p:nvPr/>
        </p:nvSpPr>
        <p:spPr bwMode="auto">
          <a:xfrm>
            <a:off x="592138" y="2511425"/>
            <a:ext cx="8083550" cy="2443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chemeClr val="accent2"/>
                </a:solidFill>
              </a:rPr>
              <a:t>便要还家，设酒杀鸡作食。</a:t>
            </a:r>
            <a:endParaRPr lang="zh-CN" altLang="en-US" b="1">
              <a:solidFill>
                <a:schemeClr val="accent2"/>
              </a:solidFill>
            </a:endParaRPr>
          </a:p>
          <a:p>
            <a:pPr eaLnBrk="1" hangingPunct="1">
              <a:spcBef>
                <a:spcPct val="50000"/>
              </a:spcBef>
            </a:pPr>
            <a:r>
              <a:rPr lang="zh-CN" altLang="en-US" b="1">
                <a:solidFill>
                  <a:schemeClr val="accent2"/>
                </a:solidFill>
              </a:rPr>
              <a:t>村中闻有此人，咸来问讯。</a:t>
            </a:r>
            <a:endParaRPr lang="zh-CN" altLang="en-US" b="1">
              <a:solidFill>
                <a:schemeClr val="accent2"/>
              </a:solidFill>
            </a:endParaRPr>
          </a:p>
          <a:p>
            <a:pPr eaLnBrk="1" hangingPunct="1">
              <a:spcBef>
                <a:spcPct val="50000"/>
              </a:spcBef>
            </a:pPr>
            <a:r>
              <a:rPr lang="zh-CN" altLang="en-US" b="1">
                <a:solidFill>
                  <a:schemeClr val="accent2"/>
                </a:solidFill>
              </a:rPr>
              <a:t>余人各复延至其家，皆出酒食。</a:t>
            </a:r>
            <a:endParaRPr lang="zh-CN" altLang="en-US" b="1">
              <a:solidFill>
                <a:schemeClr val="accent2"/>
              </a:solidFill>
            </a:endParaRPr>
          </a:p>
          <a:p>
            <a:pPr eaLnBrk="1" hangingPunct="1">
              <a:spcBef>
                <a:spcPct val="50000"/>
              </a:spcBef>
            </a:pPr>
            <a:endParaRPr lang="zh-CN" altLang="en-US"/>
          </a:p>
        </p:txBody>
      </p:sp>
      <p:sp>
        <p:nvSpPr>
          <p:cNvPr id="51206" name="Text Box 6"/>
          <p:cNvSpPr txBox="1">
            <a:spLocks noChangeArrowheads="1"/>
          </p:cNvSpPr>
          <p:nvPr/>
        </p:nvSpPr>
        <p:spPr bwMode="auto">
          <a:xfrm>
            <a:off x="5219700" y="4724400"/>
            <a:ext cx="2927350" cy="641350"/>
          </a:xfrm>
          <a:prstGeom prst="rect">
            <a:avLst/>
          </a:prstGeom>
          <a:noFill/>
          <a:ln>
            <a:noFill/>
          </a:ln>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a:solidFill>
                  <a:srgbClr val="CC0000"/>
                </a:solidFill>
                <a:latin typeface="Times New Roman" panose="02020603050405020304" pitchFamily="18" charset="0"/>
                <a:ea typeface="黑体" panose="02010609060101010101" pitchFamily="2" charset="-122"/>
              </a:rPr>
              <a:t>（民风淳朴）</a:t>
            </a:r>
            <a:endParaRPr lang="zh-CN" altLang="en-US" sz="3600">
              <a:solidFill>
                <a:srgbClr val="CC0000"/>
              </a:solidFill>
              <a:latin typeface="Times New Roman" panose="02020603050405020304" pitchFamily="18" charset="0"/>
              <a:ea typeface="黑体" panose="02010609060101010101" pitchFamily="2" charset="-122"/>
            </a:endParaRPr>
          </a:p>
        </p:txBody>
      </p:sp>
      <p:sp>
        <p:nvSpPr>
          <p:cNvPr id="61447" name="WordArt 7"/>
          <p:cNvSpPr>
            <a:spLocks noChangeArrowheads="1" noChangeShapeType="1"/>
          </p:cNvSpPr>
          <p:nvPr/>
        </p:nvSpPr>
        <p:spPr bwMode="auto">
          <a:xfrm>
            <a:off x="323850" y="188913"/>
            <a:ext cx="2519363" cy="936625"/>
          </a:xfrm>
          <a:prstGeom prst="rect">
            <a:avLst/>
          </a:prstGeom>
        </p:spPr>
        <p:txBody>
          <a:bodyPr wrap="none" fromWordArt="1">
            <a:prstTxWarp prst="textPlain">
              <a:avLst>
                <a:gd name="adj" fmla="val 50000"/>
              </a:avLst>
            </a:prstTxWarp>
          </a:bodyPr>
          <a:lstStyle/>
          <a:p>
            <a:pPr algn="ctr"/>
            <a:r>
              <a:rPr lang="zh-CN" altLang="en-US" sz="3600" b="1" kern="1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rPr>
              <a:t>访问桃花源</a:t>
            </a:r>
            <a:endParaRPr lang="zh-CN" altLang="en-US" sz="3600" b="1" kern="1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05">
                                            <p:txEl>
                                              <p:pRg st="0" end="0"/>
                                            </p:txEl>
                                          </p:spTgt>
                                        </p:tgtEl>
                                        <p:attrNameLst>
                                          <p:attrName>style.visibility</p:attrName>
                                        </p:attrNameLst>
                                      </p:cBhvr>
                                      <p:to>
                                        <p:strVal val="visible"/>
                                      </p:to>
                                    </p:set>
                                    <p:anim calcmode="lin" valueType="num">
                                      <p:cBhvr additive="base">
                                        <p:cTn id="7" dur="500" fill="hold"/>
                                        <p:tgtEl>
                                          <p:spTgt spid="5120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205">
                                            <p:txEl>
                                              <p:pRg st="1" end="1"/>
                                            </p:txEl>
                                          </p:spTgt>
                                        </p:tgtEl>
                                        <p:attrNameLst>
                                          <p:attrName>style.visibility</p:attrName>
                                        </p:attrNameLst>
                                      </p:cBhvr>
                                      <p:to>
                                        <p:strVal val="visible"/>
                                      </p:to>
                                    </p:set>
                                    <p:anim calcmode="lin" valueType="num">
                                      <p:cBhvr additive="base">
                                        <p:cTn id="11" dur="500" fill="hold"/>
                                        <p:tgtEl>
                                          <p:spTgt spid="5120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120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1205">
                                            <p:txEl>
                                              <p:pRg st="2" end="2"/>
                                            </p:txEl>
                                          </p:spTgt>
                                        </p:tgtEl>
                                        <p:attrNameLst>
                                          <p:attrName>style.visibility</p:attrName>
                                        </p:attrNameLst>
                                      </p:cBhvr>
                                      <p:to>
                                        <p:strVal val="visible"/>
                                      </p:to>
                                    </p:set>
                                    <p:anim calcmode="lin" valueType="num">
                                      <p:cBhvr additive="base">
                                        <p:cTn id="15" dur="500" fill="hold"/>
                                        <p:tgtEl>
                                          <p:spTgt spid="5120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120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1206">
                                            <p:txEl>
                                              <p:pRg st="0" end="0"/>
                                            </p:txEl>
                                          </p:spTgt>
                                        </p:tgtEl>
                                        <p:attrNameLst>
                                          <p:attrName>style.visibility</p:attrName>
                                        </p:attrNameLst>
                                      </p:cBhvr>
                                      <p:to>
                                        <p:strVal val="visible"/>
                                      </p:to>
                                    </p:set>
                                    <p:anim calcmode="lin" valueType="num">
                                      <p:cBhvr additive="base">
                                        <p:cTn id="21" dur="500" fill="hold"/>
                                        <p:tgtEl>
                                          <p:spTgt spid="5120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120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endParaRPr lang="zh-CN" altLang="en-US"/>
          </a:p>
        </p:txBody>
      </p:sp>
      <p:sp>
        <p:nvSpPr>
          <p:cNvPr id="62468" name="WordArt 4"/>
          <p:cNvSpPr>
            <a:spLocks noChangeArrowheads="1" noChangeShapeType="1"/>
          </p:cNvSpPr>
          <p:nvPr/>
        </p:nvSpPr>
        <p:spPr bwMode="auto">
          <a:xfrm>
            <a:off x="323850" y="333375"/>
            <a:ext cx="2519363" cy="936625"/>
          </a:xfrm>
          <a:prstGeom prst="rect">
            <a:avLst/>
          </a:prstGeom>
        </p:spPr>
        <p:txBody>
          <a:bodyPr wrap="none" fromWordArt="1">
            <a:prstTxWarp prst="textPlain">
              <a:avLst>
                <a:gd name="adj" fmla="val 50000"/>
              </a:avLst>
            </a:prstTxWarp>
          </a:bodyPr>
          <a:lstStyle/>
          <a:p>
            <a:pPr algn="ctr"/>
            <a:r>
              <a:rPr lang="zh-CN" altLang="en-US" sz="3600" b="1" kern="10" dirty="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rPr>
              <a:t>访问桃花源</a:t>
            </a:r>
            <a:endParaRPr lang="zh-CN" altLang="en-US" sz="3600" b="1" kern="10" dirty="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endParaRPr>
          </a:p>
        </p:txBody>
      </p:sp>
      <p:sp>
        <p:nvSpPr>
          <p:cNvPr id="62469" name="Text Box 5"/>
          <p:cNvSpPr txBox="1">
            <a:spLocks noChangeArrowheads="1"/>
          </p:cNvSpPr>
          <p:nvPr/>
        </p:nvSpPr>
        <p:spPr bwMode="auto">
          <a:xfrm>
            <a:off x="663575" y="1503363"/>
            <a:ext cx="7796213"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t>桃花源人为什么来到这地方？哪些语句写出了桃花源人与世隔绝的久远（所闻）</a:t>
            </a:r>
            <a:endParaRPr lang="zh-CN" altLang="en-US" sz="3200" b="1" dirty="0"/>
          </a:p>
        </p:txBody>
      </p:sp>
      <p:sp>
        <p:nvSpPr>
          <p:cNvPr id="52230" name="Text Box 6"/>
          <p:cNvSpPr txBox="1">
            <a:spLocks noChangeArrowheads="1"/>
          </p:cNvSpPr>
          <p:nvPr/>
        </p:nvSpPr>
        <p:spPr bwMode="auto">
          <a:xfrm>
            <a:off x="808038" y="2800350"/>
            <a:ext cx="7508875"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FF0000"/>
                </a:solidFill>
              </a:rPr>
              <a:t>自云先世避秦时乱，率妻子邑人来此绝境，不复出焉，遂于外人间隔。</a:t>
            </a:r>
            <a:endParaRPr lang="zh-CN" altLang="en-US" b="1" dirty="0">
              <a:solidFill>
                <a:srgbClr val="FF0000"/>
              </a:solidFill>
            </a:endParaRPr>
          </a:p>
        </p:txBody>
      </p:sp>
      <p:sp>
        <p:nvSpPr>
          <p:cNvPr id="3" name="矩形 2"/>
          <p:cNvSpPr/>
          <p:nvPr/>
        </p:nvSpPr>
        <p:spPr>
          <a:xfrm>
            <a:off x="735806" y="4323256"/>
            <a:ext cx="7653338" cy="523220"/>
          </a:xfrm>
          <a:prstGeom prst="rect">
            <a:avLst/>
          </a:prstGeom>
        </p:spPr>
        <p:txBody>
          <a:bodyPr wrap="square">
            <a:spAutoFit/>
          </a:bodyPr>
          <a:lstStyle/>
          <a:p>
            <a:pPr eaLnBrk="1" hangingPunct="1">
              <a:spcBef>
                <a:spcPct val="50000"/>
              </a:spcBef>
            </a:pPr>
            <a:r>
              <a:rPr lang="zh-CN" altLang="en-US" b="1" dirty="0">
                <a:solidFill>
                  <a:srgbClr val="FF0000"/>
                </a:solidFill>
              </a:rPr>
              <a:t>问今是何世，乃不知有汉无论魏晋。</a:t>
            </a:r>
            <a:endParaRPr lang="zh-CN" altLang="en-US" b="1" dirty="0">
              <a:solidFill>
                <a:srgbClr val="FF0000"/>
              </a:solidFill>
            </a:endParaRPr>
          </a:p>
        </p:txBody>
      </p:sp>
      <p:sp>
        <p:nvSpPr>
          <p:cNvPr id="8" name="内容占位符 7"/>
          <p:cNvSpPr>
            <a:spLocks noGrp="1"/>
          </p:cNvSpPr>
          <p:nvPr>
            <p:ph idx="1"/>
          </p:nvPr>
        </p:nvSpPr>
        <p:spPr/>
        <p:txBody>
          <a:bodyPr/>
          <a:lstStyle/>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2230">
                                            <p:txEl>
                                              <p:pRg st="0" end="0"/>
                                            </p:txEl>
                                          </p:spTgt>
                                        </p:tgtEl>
                                        <p:attrNameLst>
                                          <p:attrName>style.visibility</p:attrName>
                                        </p:attrNameLst>
                                      </p:cBhvr>
                                      <p:to>
                                        <p:strVal val="visible"/>
                                      </p:to>
                                    </p:set>
                                    <p:anim calcmode="lin" valueType="num">
                                      <p:cBhvr additive="base">
                                        <p:cTn id="7" dur="500" fill="hold"/>
                                        <p:tgtEl>
                                          <p:spTgt spid="522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22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WordArt 4"/>
          <p:cNvSpPr>
            <a:spLocks noChangeArrowheads="1" noChangeShapeType="1"/>
          </p:cNvSpPr>
          <p:nvPr/>
        </p:nvSpPr>
        <p:spPr bwMode="auto">
          <a:xfrm>
            <a:off x="323850" y="333375"/>
            <a:ext cx="2519363" cy="936625"/>
          </a:xfrm>
          <a:prstGeom prst="rect">
            <a:avLst/>
          </a:prstGeom>
        </p:spPr>
        <p:txBody>
          <a:bodyPr wrap="none" fromWordArt="1">
            <a:prstTxWarp prst="textPlain">
              <a:avLst>
                <a:gd name="adj" fmla="val 50000"/>
              </a:avLst>
            </a:prstTxWarp>
          </a:bodyPr>
          <a:lstStyle/>
          <a:p>
            <a:pPr algn="ctr"/>
            <a:r>
              <a:rPr lang="zh-CN" altLang="en-US" sz="3600" b="1" kern="10" dirty="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rPr>
              <a:t>访问桃花源</a:t>
            </a:r>
            <a:endParaRPr lang="zh-CN" altLang="en-US" sz="3600" b="1" kern="10" dirty="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endParaRPr>
          </a:p>
        </p:txBody>
      </p:sp>
      <p:sp>
        <p:nvSpPr>
          <p:cNvPr id="62469" name="Text Box 5"/>
          <p:cNvSpPr txBox="1">
            <a:spLocks noChangeArrowheads="1"/>
          </p:cNvSpPr>
          <p:nvPr/>
        </p:nvSpPr>
        <p:spPr bwMode="auto">
          <a:xfrm>
            <a:off x="663575" y="1503363"/>
            <a:ext cx="7796213"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t>桃花源人听了渔人的讲述，为什么“皆叹惋”？大胆猜测一下渔人都讲述了些什么。</a:t>
            </a:r>
            <a:endParaRPr lang="zh-CN" altLang="en-US" sz="3200" b="1" dirty="0"/>
          </a:p>
        </p:txBody>
      </p:sp>
      <p:sp>
        <p:nvSpPr>
          <p:cNvPr id="52230" name="Text Box 6"/>
          <p:cNvSpPr txBox="1">
            <a:spLocks noChangeArrowheads="1"/>
          </p:cNvSpPr>
          <p:nvPr/>
        </p:nvSpPr>
        <p:spPr bwMode="auto">
          <a:xfrm>
            <a:off x="808038" y="2800350"/>
            <a:ext cx="75088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FF0000"/>
                </a:solidFill>
              </a:rPr>
              <a:t>外面世界的战乱，人民生活的艰难等。</a:t>
            </a:r>
            <a:endParaRPr lang="zh-CN" altLang="en-US" b="1" dirty="0">
              <a:solidFill>
                <a:srgbClr val="FF0000"/>
              </a:solidFill>
            </a:endParaRPr>
          </a:p>
        </p:txBody>
      </p:sp>
      <p:sp>
        <p:nvSpPr>
          <p:cNvPr id="7" name="内容占位符 6"/>
          <p:cNvSpPr>
            <a:spLocks noGrp="1"/>
          </p:cNvSpPr>
          <p:nvPr>
            <p:ph idx="1"/>
          </p:nvPr>
        </p:nvSpPr>
        <p:spPr/>
        <p:txBody>
          <a:bodyPr/>
          <a:lstStyle/>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2230">
                                            <p:txEl>
                                              <p:pRg st="0" end="0"/>
                                            </p:txEl>
                                          </p:spTgt>
                                        </p:tgtEl>
                                        <p:attrNameLst>
                                          <p:attrName>style.visibility</p:attrName>
                                        </p:attrNameLst>
                                      </p:cBhvr>
                                      <p:to>
                                        <p:strVal val="visible"/>
                                      </p:to>
                                    </p:set>
                                    <p:anim calcmode="lin" valueType="num">
                                      <p:cBhvr additive="base">
                                        <p:cTn id="7" dur="500" fill="hold"/>
                                        <p:tgtEl>
                                          <p:spTgt spid="522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223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20120915033218-75786037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5815013" cy="400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 Box 4"/>
          <p:cNvSpPr txBox="1">
            <a:spLocks noChangeArrowheads="1"/>
          </p:cNvSpPr>
          <p:nvPr/>
        </p:nvSpPr>
        <p:spPr bwMode="auto">
          <a:xfrm>
            <a:off x="177800" y="4005263"/>
            <a:ext cx="8785225" cy="267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t>      </a:t>
            </a:r>
            <a:r>
              <a:rPr lang="zh-CN" altLang="en-US" sz="2400" b="1">
                <a:solidFill>
                  <a:schemeClr val="hlink"/>
                </a:solidFill>
              </a:rPr>
              <a:t>他出身于破落官僚地主家庭。从小受儒家思想的教育，对生活充满幻想，希望通过仕途实现自己“大济苍生”的宏愿。自</a:t>
            </a:r>
            <a:r>
              <a:rPr lang="en-US" altLang="zh-CN" sz="2400" b="1">
                <a:solidFill>
                  <a:schemeClr val="hlink"/>
                </a:solidFill>
              </a:rPr>
              <a:t>29</a:t>
            </a:r>
            <a:r>
              <a:rPr lang="zh-CN" altLang="en-US" sz="2400" b="1">
                <a:solidFill>
                  <a:schemeClr val="hlink"/>
                </a:solidFill>
              </a:rPr>
              <a:t>岁起，曾任彭泽县令等职。他不满当时士族地主把持政权的黑暗现实，任彭泽县令时，因</a:t>
            </a:r>
            <a:r>
              <a:rPr lang="zh-CN" altLang="en-US" sz="2400" b="1">
                <a:solidFill>
                  <a:srgbClr val="FF0000"/>
                </a:solidFill>
              </a:rPr>
              <a:t>不愿“为五斗米而折腰</a:t>
            </a:r>
            <a:r>
              <a:rPr lang="zh-CN" altLang="en-US" sz="2400" b="1">
                <a:solidFill>
                  <a:schemeClr val="hlink"/>
                </a:solidFill>
              </a:rPr>
              <a:t>”，仅</a:t>
            </a:r>
            <a:r>
              <a:rPr lang="en-US" altLang="zh-CN" sz="2400" b="1">
                <a:solidFill>
                  <a:schemeClr val="hlink"/>
                </a:solidFill>
              </a:rPr>
              <a:t>80</a:t>
            </a:r>
            <a:r>
              <a:rPr lang="zh-CN" altLang="en-US" sz="2400" b="1">
                <a:solidFill>
                  <a:schemeClr val="hlink"/>
                </a:solidFill>
              </a:rPr>
              <a:t>多天就辞官回家从此隐居，田园生活是陶渊明诗的主要题材，相关作品有</a:t>
            </a:r>
            <a:r>
              <a:rPr lang="en-US" altLang="zh-CN" sz="2400" b="1">
                <a:solidFill>
                  <a:schemeClr val="hlink"/>
                </a:solidFill>
              </a:rPr>
              <a:t>《</a:t>
            </a:r>
            <a:r>
              <a:rPr lang="zh-CN" altLang="en-US" sz="2400" b="1">
                <a:solidFill>
                  <a:schemeClr val="hlink"/>
                </a:solidFill>
              </a:rPr>
              <a:t>饮酒</a:t>
            </a:r>
            <a:r>
              <a:rPr lang="en-US" altLang="zh-CN" sz="2400" b="1">
                <a:solidFill>
                  <a:schemeClr val="hlink"/>
                </a:solidFill>
              </a:rPr>
              <a:t>》《</a:t>
            </a:r>
            <a:r>
              <a:rPr lang="zh-CN" altLang="en-US" sz="2400" b="1">
                <a:solidFill>
                  <a:schemeClr val="hlink"/>
                </a:solidFill>
              </a:rPr>
              <a:t>归园田居</a:t>
            </a:r>
            <a:r>
              <a:rPr lang="en-US" altLang="zh-CN" sz="2400" b="1">
                <a:solidFill>
                  <a:schemeClr val="hlink"/>
                </a:solidFill>
              </a:rPr>
              <a:t>》《</a:t>
            </a:r>
            <a:r>
              <a:rPr lang="zh-CN" altLang="en-US" sz="2400" b="1">
                <a:solidFill>
                  <a:schemeClr val="hlink"/>
                </a:solidFill>
                <a:hlinkClick r:id="rId2"/>
              </a:rPr>
              <a:t>桃花源记</a:t>
            </a:r>
            <a:r>
              <a:rPr lang="en-US" altLang="zh-CN" sz="2400" b="1">
                <a:solidFill>
                  <a:schemeClr val="hlink"/>
                </a:solidFill>
              </a:rPr>
              <a:t>》《</a:t>
            </a:r>
            <a:r>
              <a:rPr lang="zh-CN" altLang="en-US" sz="2400" b="1">
                <a:solidFill>
                  <a:schemeClr val="hlink"/>
                </a:solidFill>
              </a:rPr>
              <a:t>五柳先生传</a:t>
            </a:r>
            <a:r>
              <a:rPr lang="en-US" altLang="zh-CN" sz="2400" b="1">
                <a:solidFill>
                  <a:schemeClr val="hlink"/>
                </a:solidFill>
              </a:rPr>
              <a:t>》《</a:t>
            </a:r>
            <a:r>
              <a:rPr lang="zh-CN" altLang="en-US" sz="2400" b="1">
                <a:solidFill>
                  <a:schemeClr val="hlink"/>
                </a:solidFill>
                <a:hlinkClick r:id="rId3"/>
              </a:rPr>
              <a:t>归去来兮</a:t>
            </a:r>
            <a:r>
              <a:rPr lang="zh-CN" altLang="en-US" sz="2400" b="1">
                <a:solidFill>
                  <a:schemeClr val="hlink"/>
                </a:solidFill>
              </a:rPr>
              <a:t>辞</a:t>
            </a:r>
            <a:r>
              <a:rPr lang="en-US" altLang="zh-CN" sz="2400" b="1">
                <a:solidFill>
                  <a:schemeClr val="hlink"/>
                </a:solidFill>
              </a:rPr>
              <a:t>》《</a:t>
            </a:r>
            <a:r>
              <a:rPr lang="zh-CN" altLang="en-US" sz="2400" b="1">
                <a:solidFill>
                  <a:schemeClr val="hlink"/>
                </a:solidFill>
                <a:hlinkClick r:id="rId4"/>
              </a:rPr>
              <a:t>桃花源诗</a:t>
            </a:r>
            <a:r>
              <a:rPr lang="en-US" altLang="zh-CN" sz="2400" b="1">
                <a:solidFill>
                  <a:schemeClr val="hlink"/>
                </a:solidFill>
              </a:rPr>
              <a:t>》</a:t>
            </a:r>
            <a:r>
              <a:rPr lang="zh-CN" altLang="en-US" sz="2400" b="1">
                <a:solidFill>
                  <a:schemeClr val="hlink"/>
                </a:solidFill>
              </a:rPr>
              <a:t>等。</a:t>
            </a:r>
            <a:endParaRPr lang="zh-CN" altLang="en-US" sz="2400" b="1">
              <a:solidFill>
                <a:schemeClr val="hlink"/>
              </a:solidFill>
            </a:endParaRPr>
          </a:p>
        </p:txBody>
      </p:sp>
      <p:sp>
        <p:nvSpPr>
          <p:cNvPr id="7" name="Text Box 6"/>
          <p:cNvSpPr txBox="1">
            <a:spLocks noChangeArrowheads="1"/>
          </p:cNvSpPr>
          <p:nvPr/>
        </p:nvSpPr>
        <p:spPr bwMode="auto">
          <a:xfrm>
            <a:off x="5815013" y="419100"/>
            <a:ext cx="3005137"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kumimoji="1" lang="zh-CN" altLang="en-US" sz="3600" b="1" dirty="0">
                <a:solidFill>
                  <a:srgbClr val="FF0000"/>
                </a:solidFill>
                <a:latin typeface="楷体_GB2312" pitchFamily="49" charset="-122"/>
                <a:ea typeface="楷体_GB2312" pitchFamily="49" charset="-122"/>
              </a:rPr>
              <a:t>   陶渊明</a:t>
            </a:r>
            <a:endParaRPr kumimoji="1" lang="en-US" altLang="zh-CN" sz="3600" b="1" dirty="0">
              <a:solidFill>
                <a:srgbClr val="FF0000"/>
              </a:solidFill>
              <a:latin typeface="楷体_GB2312" pitchFamily="49" charset="-122"/>
              <a:ea typeface="楷体_GB2312" pitchFamily="49" charset="-122"/>
            </a:endParaRPr>
          </a:p>
          <a:p>
            <a:pPr>
              <a:defRPr/>
            </a:pPr>
            <a:r>
              <a:rPr kumimoji="1" lang="en-US" altLang="zh-CN" sz="2400" b="1" dirty="0">
                <a:solidFill>
                  <a:srgbClr val="0000FF"/>
                </a:solidFill>
                <a:latin typeface="楷体_GB2312" pitchFamily="49" charset="-122"/>
                <a:ea typeface="楷体_GB2312" pitchFamily="49" charset="-122"/>
              </a:rPr>
              <a:t>(</a:t>
            </a:r>
            <a:r>
              <a:rPr kumimoji="1" lang="zh-CN" altLang="en-US" sz="2400" b="1" dirty="0">
                <a:solidFill>
                  <a:srgbClr val="0000FF"/>
                </a:solidFill>
                <a:latin typeface="楷体_GB2312" pitchFamily="49" charset="-122"/>
                <a:ea typeface="楷体_GB2312" pitchFamily="49" charset="-122"/>
              </a:rPr>
              <a:t>公元</a:t>
            </a:r>
            <a:r>
              <a:rPr kumimoji="1" lang="en-US" altLang="zh-CN" sz="2400" b="1" dirty="0">
                <a:solidFill>
                  <a:srgbClr val="0000FF"/>
                </a:solidFill>
                <a:latin typeface="楷体_GB2312" pitchFamily="49" charset="-122"/>
                <a:ea typeface="楷体_GB2312" pitchFamily="49" charset="-122"/>
              </a:rPr>
              <a:t>365</a:t>
            </a:r>
            <a:r>
              <a:rPr kumimoji="1" lang="en-US" altLang="zh-CN" sz="2400" b="1" dirty="0">
                <a:solidFill>
                  <a:srgbClr val="0000FF"/>
                </a:solidFill>
                <a:latin typeface="Times New Roman" panose="02020603050405020304"/>
                <a:ea typeface="楷体_GB2312" pitchFamily="49" charset="-122"/>
              </a:rPr>
              <a:t>—</a:t>
            </a:r>
            <a:r>
              <a:rPr kumimoji="1" lang="en-US" altLang="zh-CN" sz="2400" b="1" dirty="0">
                <a:solidFill>
                  <a:srgbClr val="0000FF"/>
                </a:solidFill>
                <a:latin typeface="楷体_GB2312" pitchFamily="49" charset="-122"/>
                <a:ea typeface="楷体_GB2312" pitchFamily="49" charset="-122"/>
              </a:rPr>
              <a:t>427</a:t>
            </a:r>
            <a:r>
              <a:rPr kumimoji="1" lang="zh-CN" altLang="en-US" sz="2400" b="1" dirty="0">
                <a:solidFill>
                  <a:srgbClr val="0000FF"/>
                </a:solidFill>
                <a:latin typeface="楷体_GB2312" pitchFamily="49" charset="-122"/>
                <a:ea typeface="楷体_GB2312" pitchFamily="49" charset="-122"/>
              </a:rPr>
              <a:t>年</a:t>
            </a:r>
            <a:r>
              <a:rPr kumimoji="1" lang="en-US" altLang="zh-CN" sz="2400" b="1" dirty="0">
                <a:solidFill>
                  <a:srgbClr val="0000FF"/>
                </a:solidFill>
                <a:latin typeface="楷体_GB2312" pitchFamily="49" charset="-122"/>
                <a:ea typeface="楷体_GB2312" pitchFamily="49" charset="-122"/>
              </a:rPr>
              <a:t>)</a:t>
            </a:r>
            <a:r>
              <a:rPr kumimoji="1" lang="zh-CN" altLang="en-US" sz="2400" b="1" dirty="0">
                <a:solidFill>
                  <a:srgbClr val="0000FF"/>
                </a:solidFill>
                <a:latin typeface="楷体_GB2312" pitchFamily="49" charset="-122"/>
                <a:ea typeface="楷体_GB2312" pitchFamily="49" charset="-122"/>
              </a:rPr>
              <a:t>，</a:t>
            </a:r>
            <a:r>
              <a:rPr kumimoji="1" lang="zh-CN" altLang="en-US" sz="2400" b="1" dirty="0">
                <a:solidFill>
                  <a:schemeClr val="accent6">
                    <a:lumMod val="60000"/>
                    <a:lumOff val="40000"/>
                  </a:schemeClr>
                </a:solidFill>
                <a:latin typeface="楷体_GB2312" pitchFamily="49" charset="-122"/>
                <a:ea typeface="楷体_GB2312" pitchFamily="49" charset="-122"/>
              </a:rPr>
              <a:t>字元亮，又名潜</a:t>
            </a:r>
            <a:r>
              <a:rPr kumimoji="1" lang="zh-CN" altLang="en-US" sz="2400" b="1" dirty="0">
                <a:solidFill>
                  <a:srgbClr val="0000FF"/>
                </a:solidFill>
                <a:latin typeface="楷体_GB2312" pitchFamily="49" charset="-122"/>
                <a:ea typeface="楷体_GB2312" pitchFamily="49" charset="-122"/>
              </a:rPr>
              <a:t>，世称</a:t>
            </a:r>
            <a:r>
              <a:rPr kumimoji="1" lang="zh-CN" altLang="en-US" sz="2400" b="1" dirty="0">
                <a:solidFill>
                  <a:srgbClr val="FF0000"/>
                </a:solidFill>
                <a:latin typeface="楷体_GB2312" pitchFamily="49" charset="-122"/>
                <a:ea typeface="楷体_GB2312" pitchFamily="49" charset="-122"/>
              </a:rPr>
              <a:t>靖节先生</a:t>
            </a:r>
            <a:r>
              <a:rPr kumimoji="1" lang="zh-CN" altLang="en-US" sz="2400" b="1" dirty="0">
                <a:solidFill>
                  <a:srgbClr val="0000FF"/>
                </a:solidFill>
                <a:latin typeface="楷体_GB2312" pitchFamily="49" charset="-122"/>
                <a:ea typeface="楷体_GB2312" pitchFamily="49" charset="-122"/>
              </a:rPr>
              <a:t>，因宅边曾有五棵柳树，又自号</a:t>
            </a:r>
            <a:r>
              <a:rPr kumimoji="1" lang="zh-CN" altLang="en-US" sz="2400" b="1" dirty="0">
                <a:solidFill>
                  <a:srgbClr val="FF0000"/>
                </a:solidFill>
                <a:latin typeface="Times New Roman" panose="02020603050405020304"/>
                <a:ea typeface="楷体_GB2312" pitchFamily="49" charset="-122"/>
              </a:rPr>
              <a:t>“</a:t>
            </a:r>
            <a:r>
              <a:rPr kumimoji="1" lang="zh-CN" altLang="en-US" sz="2400" b="1" dirty="0">
                <a:solidFill>
                  <a:srgbClr val="FF0000"/>
                </a:solidFill>
                <a:latin typeface="楷体_GB2312" pitchFamily="49" charset="-122"/>
                <a:ea typeface="楷体_GB2312" pitchFamily="49" charset="-122"/>
              </a:rPr>
              <a:t>五柳先生</a:t>
            </a:r>
            <a:r>
              <a:rPr kumimoji="1" lang="zh-CN" altLang="en-US" sz="2400" b="1" dirty="0">
                <a:solidFill>
                  <a:srgbClr val="FF0000"/>
                </a:solidFill>
                <a:latin typeface="Times New Roman" panose="02020603050405020304"/>
                <a:ea typeface="楷体_GB2312" pitchFamily="49" charset="-122"/>
              </a:rPr>
              <a:t>”</a:t>
            </a:r>
            <a:r>
              <a:rPr kumimoji="1" lang="en-US" altLang="zh-CN" sz="2400" b="1" dirty="0">
                <a:solidFill>
                  <a:srgbClr val="0000FF"/>
                </a:solidFill>
                <a:latin typeface="楷体_GB2312" pitchFamily="49" charset="-122"/>
                <a:ea typeface="楷体_GB2312" pitchFamily="49" charset="-122"/>
              </a:rPr>
              <a:t>,</a:t>
            </a:r>
            <a:r>
              <a:rPr kumimoji="1" lang="zh-CN" altLang="en-US" sz="2400" b="1" dirty="0">
                <a:solidFill>
                  <a:srgbClr val="0000FF"/>
                </a:solidFill>
                <a:latin typeface="楷体_GB2312" pitchFamily="49" charset="-122"/>
                <a:ea typeface="楷体_GB2312" pitchFamily="49" charset="-122"/>
              </a:rPr>
              <a:t>浔阳柴桑</a:t>
            </a:r>
            <a:r>
              <a:rPr kumimoji="1" lang="en-US" altLang="zh-CN" sz="2400" b="1" dirty="0">
                <a:solidFill>
                  <a:srgbClr val="0000FF"/>
                </a:solidFill>
                <a:latin typeface="楷体_GB2312" pitchFamily="49" charset="-122"/>
                <a:ea typeface="楷体_GB2312" pitchFamily="49" charset="-122"/>
              </a:rPr>
              <a:t>(</a:t>
            </a:r>
            <a:r>
              <a:rPr kumimoji="1" lang="zh-CN" altLang="en-US" sz="2400" b="1" dirty="0">
                <a:solidFill>
                  <a:srgbClr val="0000FF"/>
                </a:solidFill>
                <a:latin typeface="楷体_GB2312" pitchFamily="49" charset="-122"/>
                <a:ea typeface="楷体_GB2312" pitchFamily="49" charset="-122"/>
              </a:rPr>
              <a:t>今江西九江市西南</a:t>
            </a:r>
            <a:r>
              <a:rPr kumimoji="1" lang="en-US" altLang="zh-CN" sz="2400" b="1" dirty="0">
                <a:solidFill>
                  <a:srgbClr val="0000FF"/>
                </a:solidFill>
                <a:latin typeface="楷体_GB2312" pitchFamily="49" charset="-122"/>
                <a:ea typeface="楷体_GB2312" pitchFamily="49" charset="-122"/>
              </a:rPr>
              <a:t>)</a:t>
            </a:r>
            <a:r>
              <a:rPr kumimoji="1" lang="zh-CN" altLang="en-US" sz="2400" b="1" dirty="0">
                <a:solidFill>
                  <a:srgbClr val="0000FF"/>
                </a:solidFill>
                <a:latin typeface="楷体_GB2312" pitchFamily="49" charset="-122"/>
                <a:ea typeface="楷体_GB2312" pitchFamily="49" charset="-122"/>
              </a:rPr>
              <a:t>人。</a:t>
            </a:r>
            <a:r>
              <a:rPr kumimoji="1" lang="zh-CN" altLang="en-US" sz="2400" b="1" dirty="0">
                <a:solidFill>
                  <a:srgbClr val="FF0000"/>
                </a:solidFill>
                <a:latin typeface="楷体_GB2312" pitchFamily="49" charset="-122"/>
                <a:ea typeface="楷体_GB2312" pitchFamily="49" charset="-122"/>
              </a:rPr>
              <a:t>东晋</a:t>
            </a:r>
            <a:r>
              <a:rPr kumimoji="1" lang="zh-CN" altLang="en-US" sz="2400" b="1" dirty="0">
                <a:solidFill>
                  <a:srgbClr val="0000FF"/>
                </a:solidFill>
                <a:latin typeface="楷体_GB2312" pitchFamily="49" charset="-122"/>
                <a:ea typeface="楷体_GB2312" pitchFamily="49" charset="-122"/>
              </a:rPr>
              <a:t>著名诗人。    </a:t>
            </a:r>
            <a:endParaRPr kumimoji="1" lang="zh-CN" altLang="en-US" sz="2400" b="1" dirty="0">
              <a:solidFill>
                <a:srgbClr val="0000FF"/>
              </a:solidFill>
              <a:latin typeface="Times New Roman" panose="02020603050405020304" pitchFamily="18" charset="0"/>
              <a:ea typeface="楷体_GB2312" pitchFamily="49" charset="-122"/>
            </a:endParaRPr>
          </a:p>
        </p:txBody>
      </p:sp>
    </p:spTree>
  </p:cSld>
  <p:clrMapOvr>
    <a:masterClrMapping/>
  </p:clrMapOvr>
  <p:transition>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WordArt 4"/>
          <p:cNvSpPr>
            <a:spLocks noChangeArrowheads="1" noChangeShapeType="1"/>
          </p:cNvSpPr>
          <p:nvPr/>
        </p:nvSpPr>
        <p:spPr bwMode="auto">
          <a:xfrm>
            <a:off x="323850" y="333375"/>
            <a:ext cx="2519363" cy="936625"/>
          </a:xfrm>
          <a:prstGeom prst="rect">
            <a:avLst/>
          </a:prstGeom>
        </p:spPr>
        <p:txBody>
          <a:bodyPr wrap="none" fromWordArt="1">
            <a:prstTxWarp prst="textPlain">
              <a:avLst>
                <a:gd name="adj" fmla="val 50000"/>
              </a:avLst>
            </a:prstTxWarp>
          </a:bodyPr>
          <a:lstStyle/>
          <a:p>
            <a:pPr algn="ctr"/>
            <a:r>
              <a:rPr lang="zh-CN" altLang="en-US" sz="3600" b="1" kern="1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rPr>
              <a:t>离开桃花源</a:t>
            </a:r>
            <a:endParaRPr lang="zh-CN" altLang="en-US" sz="3600" b="1" kern="1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endParaRPr>
          </a:p>
        </p:txBody>
      </p:sp>
      <p:sp>
        <p:nvSpPr>
          <p:cNvPr id="53253" name="Text Box 5"/>
          <p:cNvSpPr txBox="1">
            <a:spLocks noChangeArrowheads="1"/>
          </p:cNvSpPr>
          <p:nvPr/>
        </p:nvSpPr>
        <p:spPr bwMode="auto">
          <a:xfrm>
            <a:off x="755650" y="1916832"/>
            <a:ext cx="7581900" cy="2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t>渔人在临行前，此中人语云：“不足为外人道也”，体现了桃花源中人什么心理？ </a:t>
            </a:r>
            <a:endParaRPr lang="zh-CN" altLang="en-US" b="1" dirty="0"/>
          </a:p>
          <a:p>
            <a:pPr eaLnBrk="1" hangingPunct="1">
              <a:spcBef>
                <a:spcPct val="50000"/>
              </a:spcBef>
            </a:pPr>
            <a:r>
              <a:rPr lang="zh-CN" altLang="en-US" b="1" dirty="0">
                <a:solidFill>
                  <a:srgbClr val="FF0000"/>
                </a:solidFill>
              </a:rPr>
              <a:t>厌恶战争、不愿与世俗交往、受到干扰的心理</a:t>
            </a:r>
            <a:endParaRPr lang="zh-CN" altLang="en-US" b="1" dirty="0">
              <a:solidFill>
                <a:srgbClr val="FF0000"/>
              </a:solidFill>
            </a:endParaRPr>
          </a:p>
          <a:p>
            <a:pPr eaLnBrk="1" hangingPunct="1">
              <a:spcBef>
                <a:spcPct val="50000"/>
              </a:spcBef>
            </a:pPr>
            <a:endParaRPr lang="zh-CN" altLang="en-US" dirty="0"/>
          </a:p>
        </p:txBody>
      </p:sp>
      <p:sp>
        <p:nvSpPr>
          <p:cNvPr id="6" name="内容占位符 5"/>
          <p:cNvSpPr>
            <a:spLocks noGrp="1"/>
          </p:cNvSpPr>
          <p:nvPr>
            <p:ph idx="1"/>
          </p:nvPr>
        </p:nvSpPr>
        <p:spPr/>
        <p:txBody>
          <a:bodyPr/>
          <a:lstStyle/>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253">
                                            <p:txEl>
                                              <p:pRg st="1" end="1"/>
                                            </p:txEl>
                                          </p:spTgt>
                                        </p:tgtEl>
                                        <p:attrNameLst>
                                          <p:attrName>style.visibility</p:attrName>
                                        </p:attrNameLst>
                                      </p:cBhvr>
                                      <p:to>
                                        <p:strVal val="visible"/>
                                      </p:to>
                                    </p:set>
                                    <p:anim calcmode="lin" valueType="num">
                                      <p:cBhvr additive="base">
                                        <p:cTn id="7" dur="500" fill="hold"/>
                                        <p:tgtEl>
                                          <p:spTgt spid="5325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endParaRPr lang="zh-CN" altLang="en-US"/>
          </a:p>
        </p:txBody>
      </p:sp>
      <p:sp>
        <p:nvSpPr>
          <p:cNvPr id="64516" name="WordArt 4"/>
          <p:cNvSpPr>
            <a:spLocks noChangeArrowheads="1" noChangeShapeType="1"/>
          </p:cNvSpPr>
          <p:nvPr/>
        </p:nvSpPr>
        <p:spPr bwMode="auto">
          <a:xfrm>
            <a:off x="250825" y="333375"/>
            <a:ext cx="3168650" cy="719138"/>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rPr>
              <a:t>复寻桃花源</a:t>
            </a:r>
            <a:endPar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
        <p:nvSpPr>
          <p:cNvPr id="64517" name="Text Box 5"/>
          <p:cNvSpPr txBox="1">
            <a:spLocks noChangeArrowheads="1"/>
          </p:cNvSpPr>
          <p:nvPr/>
        </p:nvSpPr>
        <p:spPr bwMode="auto">
          <a:xfrm>
            <a:off x="539750" y="1268413"/>
            <a:ext cx="801370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chemeClr val="accent2"/>
                </a:solidFill>
              </a:rPr>
              <a:t>渔人出桃源时，“处处志之”，可是再往时，“寻向所志，遂迷，不复得路”，“南阳刘子骥，高尚士也。闻之，欣然规往。未果，寻病终。后遂无问津者。”这些说明了什么？</a:t>
            </a:r>
            <a:endParaRPr lang="zh-CN" altLang="en-US" b="1">
              <a:solidFill>
                <a:schemeClr val="accent2"/>
              </a:solidFill>
            </a:endParaRPr>
          </a:p>
        </p:txBody>
      </p:sp>
      <p:sp>
        <p:nvSpPr>
          <p:cNvPr id="54278" name="Text Box 6"/>
          <p:cNvSpPr txBox="1">
            <a:spLocks noChangeArrowheads="1"/>
          </p:cNvSpPr>
          <p:nvPr/>
        </p:nvSpPr>
        <p:spPr bwMode="auto">
          <a:xfrm>
            <a:off x="468313" y="3213100"/>
            <a:ext cx="8351837" cy="4144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t>桃花源是朦胧飘忽的世界，种种的神秘色彩，表面上是描写了桃花源的隐蔽，实质上，作者是暗示了：</a:t>
            </a:r>
            <a:r>
              <a:rPr lang="zh-CN" altLang="en-US" b="1" dirty="0">
                <a:solidFill>
                  <a:srgbClr val="CC0000"/>
                </a:solidFill>
              </a:rPr>
              <a:t>桃花源，本来就是子虚乌有的，它只是作者追求的一种美好境界，一种对现实生活不满的精神寄托。</a:t>
            </a:r>
            <a:endParaRPr lang="zh-CN" altLang="en-US" b="1" dirty="0">
              <a:solidFill>
                <a:srgbClr val="CC0000"/>
              </a:solidFill>
            </a:endParaRPr>
          </a:p>
          <a:p>
            <a:pPr eaLnBrk="1" hangingPunct="1">
              <a:spcBef>
                <a:spcPct val="50000"/>
              </a:spcBef>
            </a:pPr>
            <a:r>
              <a:rPr lang="zh-CN" altLang="en-US" b="1" dirty="0">
                <a:solidFill>
                  <a:schemeClr val="accent2"/>
                </a:solidFill>
              </a:rPr>
              <a:t>     其中，南阳刘子骥这个人物增加了文章的真实性更能体现人民对美好的生活向往。</a:t>
            </a:r>
            <a:endParaRPr lang="zh-CN" altLang="en-US" b="1" dirty="0">
              <a:solidFill>
                <a:schemeClr val="accent2"/>
              </a:solidFill>
            </a:endParaRPr>
          </a:p>
          <a:p>
            <a:pPr eaLnBrk="1" hangingPunct="1">
              <a:spcBef>
                <a:spcPct val="50000"/>
              </a:spcBef>
            </a:pPr>
            <a:endParaRPr lang="zh-CN" altLang="en-US" b="1" dirty="0"/>
          </a:p>
          <a:p>
            <a:pPr eaLnBrk="1" hangingPunct="1">
              <a:spcBef>
                <a:spcPct val="50000"/>
              </a:spcBef>
            </a:pPr>
            <a:endParaRPr lang="zh-CN" altLang="en-US" dirty="0"/>
          </a:p>
        </p:txBody>
      </p:sp>
      <p:sp>
        <p:nvSpPr>
          <p:cNvPr id="7" name="内容占位符 6"/>
          <p:cNvSpPr>
            <a:spLocks noGrp="1"/>
          </p:cNvSpPr>
          <p:nvPr>
            <p:ph idx="1"/>
          </p:nvPr>
        </p:nvSpPr>
        <p:spPr/>
        <p:txBody>
          <a:bodyPr/>
          <a:lstStyle/>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4278">
                                            <p:txEl>
                                              <p:pRg st="0" end="0"/>
                                            </p:txEl>
                                          </p:spTgt>
                                        </p:tgtEl>
                                        <p:attrNameLst>
                                          <p:attrName>style.visibility</p:attrName>
                                        </p:attrNameLst>
                                      </p:cBhvr>
                                      <p:to>
                                        <p:strVal val="visible"/>
                                      </p:to>
                                    </p:set>
                                    <p:anim calcmode="lin" valueType="num">
                                      <p:cBhvr additive="base">
                                        <p:cTn id="7" dur="500" fill="hold"/>
                                        <p:tgtEl>
                                          <p:spTgt spid="5427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4278">
                                            <p:txEl>
                                              <p:pRg st="1" end="1"/>
                                            </p:txEl>
                                          </p:spTgt>
                                        </p:tgtEl>
                                        <p:attrNameLst>
                                          <p:attrName>style.visibility</p:attrName>
                                        </p:attrNameLst>
                                      </p:cBhvr>
                                      <p:to>
                                        <p:strVal val="visible"/>
                                      </p:to>
                                    </p:set>
                                    <p:anim calcmode="lin" valueType="num">
                                      <p:cBhvr additive="base">
                                        <p:cTn id="13" dur="500" fill="hold"/>
                                        <p:tgtEl>
                                          <p:spTgt spid="5427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427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endParaRPr lang="zh-CN" altLang="en-US"/>
          </a:p>
        </p:txBody>
      </p:sp>
      <p:sp>
        <p:nvSpPr>
          <p:cNvPr id="64516" name="WordArt 4"/>
          <p:cNvSpPr>
            <a:spLocks noChangeArrowheads="1" noChangeShapeType="1"/>
          </p:cNvSpPr>
          <p:nvPr/>
        </p:nvSpPr>
        <p:spPr bwMode="auto">
          <a:xfrm>
            <a:off x="250825" y="333375"/>
            <a:ext cx="3168650" cy="719138"/>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rPr>
              <a:t>复寻桃花源</a:t>
            </a:r>
            <a:endPar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
        <p:nvSpPr>
          <p:cNvPr id="64517" name="Text Box 5"/>
          <p:cNvSpPr txBox="1">
            <a:spLocks noChangeArrowheads="1"/>
          </p:cNvSpPr>
          <p:nvPr/>
        </p:nvSpPr>
        <p:spPr bwMode="auto">
          <a:xfrm>
            <a:off x="539750" y="1268413"/>
            <a:ext cx="80137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rPr>
              <a:t>     太守为什么要寻桃源？如果太守寻得桃源，会是怎么样的后果？再来回味桃源人的忠告。</a:t>
            </a:r>
            <a:endParaRPr lang="zh-CN" altLang="en-US" b="1" dirty="0">
              <a:solidFill>
                <a:schemeClr val="accent2"/>
              </a:solidFill>
            </a:endParaRPr>
          </a:p>
        </p:txBody>
      </p:sp>
      <p:sp>
        <p:nvSpPr>
          <p:cNvPr id="2" name="TextBox 1"/>
          <p:cNvSpPr txBox="1"/>
          <p:nvPr/>
        </p:nvSpPr>
        <p:spPr>
          <a:xfrm>
            <a:off x="982204" y="2762900"/>
            <a:ext cx="7128792" cy="1569660"/>
          </a:xfrm>
          <a:prstGeom prst="rect">
            <a:avLst/>
          </a:prstGeom>
          <a:noFill/>
        </p:spPr>
        <p:txBody>
          <a:bodyPr wrap="square" rtlCol="0">
            <a:spAutoFit/>
          </a:bodyPr>
          <a:lstStyle/>
          <a:p>
            <a:r>
              <a:rPr lang="zh-CN" altLang="en-US" sz="3200" b="1" dirty="0">
                <a:solidFill>
                  <a:srgbClr val="FF0000"/>
                </a:solidFill>
              </a:rPr>
              <a:t>占有、统治桃源。</a:t>
            </a:r>
            <a:endParaRPr lang="en-US" altLang="zh-CN" sz="3200" b="1" dirty="0">
              <a:solidFill>
                <a:srgbClr val="FF0000"/>
              </a:solidFill>
            </a:endParaRPr>
          </a:p>
          <a:p>
            <a:r>
              <a:rPr lang="zh-CN" altLang="en-US" sz="3200" b="1" dirty="0">
                <a:solidFill>
                  <a:srgbClr val="FF0000"/>
                </a:solidFill>
              </a:rPr>
              <a:t>不再和平、幸福，必然带来战争、剥削、压迫、繁重的徭役赋税</a:t>
            </a:r>
            <a:r>
              <a:rPr lang="en-US" altLang="zh-CN" sz="3200" b="1" dirty="0">
                <a:solidFill>
                  <a:srgbClr val="FF0000"/>
                </a:solidFill>
              </a:rPr>
              <a:t>……</a:t>
            </a:r>
            <a:endParaRPr lang="zh-CN" altLang="en-US" sz="3200" b="1" dirty="0">
              <a:solidFill>
                <a:srgbClr val="FF0000"/>
              </a:solidFill>
            </a:endParaRPr>
          </a:p>
        </p:txBody>
      </p:sp>
      <p:sp>
        <p:nvSpPr>
          <p:cNvPr id="7" name="内容占位符 6"/>
          <p:cNvSpPr>
            <a:spLocks noGrp="1"/>
          </p:cNvSpPr>
          <p:nvPr>
            <p:ph idx="1"/>
          </p:nvPr>
        </p:nvSpPr>
        <p:spPr/>
        <p:txBody>
          <a:bodyPr/>
          <a:lstStyle/>
          <a:p>
            <a:endParaRPr lang="zh-CN" altLang="en-US"/>
          </a:p>
        </p:txBody>
      </p:sp>
    </p:spTree>
  </p:cSld>
  <p:clrMapOvr>
    <a:masterClrMapping/>
  </p:clrMapOvr>
  <p:transition>
    <p:random/>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湖山清秋图"/>
          <p:cNvPicPr>
            <a:picLocks noChangeAspect="1" noChangeArrowheads="1"/>
          </p:cNvPicPr>
          <p:nvPr/>
        </p:nvPicPr>
        <p:blipFill>
          <a:blip r:embed="rId1">
            <a:lum bright="64000" contrast="-76000"/>
            <a:extLst>
              <a:ext uri="{28A0092B-C50C-407E-A947-70E740481C1C}">
                <a14:useLocalDpi xmlns:a14="http://schemas.microsoft.com/office/drawing/2010/main" val="0"/>
              </a:ext>
            </a:extLst>
          </a:blip>
          <a:srcRect/>
          <a:stretch>
            <a:fillRect/>
          </a:stretch>
        </p:blipFill>
        <p:spPr bwMode="auto">
          <a:xfrm>
            <a:off x="0" y="0"/>
            <a:ext cx="9144000" cy="6791325"/>
          </a:xfrm>
          <a:prstGeom prst="rect">
            <a:avLst/>
          </a:prstGeom>
          <a:noFill/>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Lst>
        </p:spPr>
      </p:pic>
      <p:pic>
        <p:nvPicPr>
          <p:cNvPr id="86019" name="Picture 3" descr="J009917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925" y="6308725"/>
            <a:ext cx="9144000" cy="382588"/>
          </a:xfrm>
          <a:prstGeom prst="rect">
            <a:avLst/>
          </a:prstGeom>
          <a:noFill/>
          <a:extLst>
            <a:ext uri="{909E8E84-426E-40DD-AFC4-6F175D3DCCD1}">
              <a14:hiddenFill xmlns:a14="http://schemas.microsoft.com/office/drawing/2010/main">
                <a:solidFill>
                  <a:srgbClr val="FFFFFF"/>
                </a:solidFill>
              </a14:hiddenFill>
            </a:ext>
          </a:extLst>
        </p:spPr>
      </p:pic>
      <p:sp>
        <p:nvSpPr>
          <p:cNvPr id="86020" name="Rectangle 4"/>
          <p:cNvSpPr>
            <a:spLocks noChangeArrowheads="1"/>
          </p:cNvSpPr>
          <p:nvPr/>
        </p:nvSpPr>
        <p:spPr bwMode="auto">
          <a:xfrm>
            <a:off x="0" y="0"/>
            <a:ext cx="9144000" cy="6858000"/>
          </a:xfrm>
          <a:prstGeom prst="rect">
            <a:avLst/>
          </a:prstGeom>
          <a:noFill/>
          <a:ln w="76200">
            <a:solidFill>
              <a:srgbClr val="99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86021" name="Picture 5" descr="J009917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0" y="309563"/>
            <a:ext cx="9144000" cy="382587"/>
          </a:xfrm>
          <a:prstGeom prst="rect">
            <a:avLst/>
          </a:prstGeom>
          <a:noFill/>
          <a:extLst>
            <a:ext uri="{909E8E84-426E-40DD-AFC4-6F175D3DCCD1}">
              <a14:hiddenFill xmlns:a14="http://schemas.microsoft.com/office/drawing/2010/main">
                <a:solidFill>
                  <a:srgbClr val="FFFFFF"/>
                </a:solidFill>
              </a14:hiddenFill>
            </a:ext>
          </a:extLst>
        </p:spPr>
      </p:pic>
      <p:sp>
        <p:nvSpPr>
          <p:cNvPr id="86022" name="Rectangle 6"/>
          <p:cNvSpPr>
            <a:spLocks noChangeArrowheads="1"/>
          </p:cNvSpPr>
          <p:nvPr/>
        </p:nvSpPr>
        <p:spPr bwMode="auto">
          <a:xfrm>
            <a:off x="900113" y="188913"/>
            <a:ext cx="2019300" cy="641350"/>
          </a:xfrm>
          <a:prstGeom prst="rect">
            <a:avLst/>
          </a:prstGeom>
          <a:solidFill>
            <a:schemeClr val="accent1"/>
          </a:solidFill>
          <a:ln>
            <a:noFill/>
          </a:ln>
          <a:effectLst>
            <a:outerShdw dist="35921" dir="2700000" algn="ctr" rotWithShape="0">
              <a:srgbClr val="868686"/>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Tx/>
              <a:buNone/>
            </a:pPr>
            <a:r>
              <a:rPr lang="zh-CN" altLang="en-US" sz="3600" b="1">
                <a:latin typeface="隶书" pitchFamily="49" charset="-122"/>
                <a:ea typeface="隶书" pitchFamily="49" charset="-122"/>
                <a:cs typeface="Times New Roman" panose="02020603050405020304" pitchFamily="18" charset="0"/>
              </a:rPr>
              <a:t>重点句：</a:t>
            </a:r>
            <a:endParaRPr lang="zh-CN" altLang="en-US" sz="3600" b="1">
              <a:latin typeface="隶书" pitchFamily="49" charset="-122"/>
              <a:ea typeface="隶书" pitchFamily="49" charset="-122"/>
              <a:cs typeface="Times New Roman" panose="02020603050405020304" pitchFamily="18" charset="0"/>
            </a:endParaRPr>
          </a:p>
        </p:txBody>
      </p:sp>
      <p:sp>
        <p:nvSpPr>
          <p:cNvPr id="86023" name="Rectangle 7"/>
          <p:cNvSpPr>
            <a:spLocks noChangeArrowheads="1"/>
          </p:cNvSpPr>
          <p:nvPr/>
        </p:nvSpPr>
        <p:spPr bwMode="auto">
          <a:xfrm>
            <a:off x="539750" y="1274763"/>
            <a:ext cx="7524750" cy="641350"/>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flatTx/>
          </a:bodyPr>
          <a:lstStyle/>
          <a:p>
            <a:pPr>
              <a:buFontTx/>
              <a:buNone/>
            </a:pPr>
            <a:r>
              <a:rPr lang="zh-CN" altLang="en-US" sz="3600" b="1">
                <a:solidFill>
                  <a:srgbClr val="FF0000"/>
                </a:solidFill>
                <a:latin typeface="隶书" pitchFamily="49" charset="-122"/>
                <a:ea typeface="隶书" pitchFamily="49" charset="-122"/>
                <a:cs typeface="Times New Roman" panose="02020603050405020304" pitchFamily="18" charset="0"/>
              </a:rPr>
              <a:t>花草遍地，鲜嫩而美丽，落花缤纷。</a:t>
            </a:r>
            <a:endParaRPr lang="zh-CN" altLang="en-US" sz="3600" b="1">
              <a:solidFill>
                <a:srgbClr val="FF0000"/>
              </a:solidFill>
              <a:latin typeface="隶书" pitchFamily="49" charset="-122"/>
              <a:ea typeface="隶书" pitchFamily="49" charset="-122"/>
              <a:cs typeface="Times New Roman" panose="02020603050405020304" pitchFamily="18" charset="0"/>
            </a:endParaRPr>
          </a:p>
        </p:txBody>
      </p:sp>
      <p:sp>
        <p:nvSpPr>
          <p:cNvPr id="86024" name="Rectangle 8"/>
          <p:cNvSpPr>
            <a:spLocks noChangeArrowheads="1"/>
          </p:cNvSpPr>
          <p:nvPr/>
        </p:nvSpPr>
        <p:spPr bwMode="auto">
          <a:xfrm>
            <a:off x="611188" y="2954338"/>
            <a:ext cx="7993062" cy="1411287"/>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p>
            <a:pPr>
              <a:lnSpc>
                <a:spcPct val="80000"/>
              </a:lnSpc>
              <a:buFontTx/>
              <a:buNone/>
            </a:pPr>
            <a:r>
              <a:rPr lang="zh-CN" altLang="en-US" sz="3600" b="1" dirty="0">
                <a:solidFill>
                  <a:srgbClr val="FF0000"/>
                </a:solidFill>
                <a:latin typeface="隶书" pitchFamily="49" charset="-122"/>
                <a:ea typeface="隶书" pitchFamily="49" charset="-122"/>
                <a:cs typeface="Times New Roman" panose="02020603050405020304" pitchFamily="18" charset="0"/>
              </a:rPr>
              <a:t>一片平坦宽广的土地，一排排整齐的房舍，还有肥沃的田地，美丽的池塘、桑树、竹子之类。</a:t>
            </a:r>
            <a:endParaRPr lang="zh-CN" altLang="en-US" sz="3600" b="1" dirty="0">
              <a:solidFill>
                <a:srgbClr val="FF0000"/>
              </a:solidFill>
              <a:latin typeface="隶书" pitchFamily="49" charset="-122"/>
              <a:ea typeface="隶书" pitchFamily="49" charset="-122"/>
              <a:cs typeface="Times New Roman" panose="02020603050405020304" pitchFamily="18" charset="0"/>
            </a:endParaRPr>
          </a:p>
        </p:txBody>
      </p:sp>
      <p:sp>
        <p:nvSpPr>
          <p:cNvPr id="86025" name="Rectangle 9"/>
          <p:cNvSpPr>
            <a:spLocks noChangeArrowheads="1"/>
          </p:cNvSpPr>
          <p:nvPr/>
        </p:nvSpPr>
        <p:spPr bwMode="auto">
          <a:xfrm>
            <a:off x="611188" y="4830763"/>
            <a:ext cx="8064500" cy="1190625"/>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p>
            <a:pPr>
              <a:buFontTx/>
              <a:buNone/>
            </a:pPr>
            <a:r>
              <a:rPr lang="zh-CN" altLang="en-US" sz="3600" b="1" dirty="0">
                <a:solidFill>
                  <a:srgbClr val="FF0000"/>
                </a:solidFill>
                <a:latin typeface="隶书" pitchFamily="49" charset="-122"/>
                <a:ea typeface="隶书" pitchFamily="49" charset="-122"/>
                <a:cs typeface="Times New Roman" panose="02020603050405020304" pitchFamily="18" charset="0"/>
              </a:rPr>
              <a:t>田间小路交错相通，鸡鸣狗叫之声却处处可以听到。</a:t>
            </a:r>
            <a:endParaRPr lang="zh-CN" altLang="en-US" sz="3600" b="1" dirty="0">
              <a:solidFill>
                <a:srgbClr val="FF0000"/>
              </a:solidFill>
              <a:latin typeface="隶书" pitchFamily="49" charset="-122"/>
              <a:ea typeface="隶书" pitchFamily="49" charset="-122"/>
              <a:cs typeface="Times New Roman" panose="02020603050405020304" pitchFamily="18" charset="0"/>
            </a:endParaRPr>
          </a:p>
        </p:txBody>
      </p:sp>
      <p:sp>
        <p:nvSpPr>
          <p:cNvPr id="86026" name="Rectangle 10"/>
          <p:cNvSpPr>
            <a:spLocks noChangeArrowheads="1"/>
          </p:cNvSpPr>
          <p:nvPr/>
        </p:nvSpPr>
        <p:spPr bwMode="auto">
          <a:xfrm>
            <a:off x="693738" y="842963"/>
            <a:ext cx="6178550" cy="641350"/>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p>
            <a:pPr>
              <a:buFontTx/>
              <a:buNone/>
            </a:pPr>
            <a:r>
              <a:rPr lang="en-US" altLang="zh-CN" sz="3600" b="1">
                <a:solidFill>
                  <a:srgbClr val="0000CC"/>
                </a:solidFill>
                <a:latin typeface="隶书" pitchFamily="49" charset="-122"/>
                <a:ea typeface="隶书" pitchFamily="49" charset="-122"/>
                <a:cs typeface="Times New Roman" panose="02020603050405020304" pitchFamily="18" charset="0"/>
              </a:rPr>
              <a:t>1</a:t>
            </a:r>
            <a:r>
              <a:rPr lang="zh-CN" altLang="en-US" sz="3600" b="1">
                <a:solidFill>
                  <a:srgbClr val="0000CC"/>
                </a:solidFill>
                <a:latin typeface="隶书" pitchFamily="49" charset="-122"/>
                <a:ea typeface="隶书" pitchFamily="49" charset="-122"/>
                <a:cs typeface="Times New Roman" panose="02020603050405020304" pitchFamily="18" charset="0"/>
              </a:rPr>
              <a:t>、芳草鲜美，落英缤纷。</a:t>
            </a:r>
            <a:endParaRPr lang="zh-CN" altLang="en-US" sz="3600" b="1">
              <a:solidFill>
                <a:srgbClr val="0000CC"/>
              </a:solidFill>
              <a:latin typeface="隶书" pitchFamily="49" charset="-122"/>
              <a:ea typeface="隶书" pitchFamily="49" charset="-122"/>
              <a:cs typeface="Times New Roman" panose="02020603050405020304" pitchFamily="18" charset="0"/>
            </a:endParaRPr>
          </a:p>
        </p:txBody>
      </p:sp>
      <p:sp>
        <p:nvSpPr>
          <p:cNvPr id="86027" name="Rectangle 11"/>
          <p:cNvSpPr>
            <a:spLocks noChangeArrowheads="1"/>
          </p:cNvSpPr>
          <p:nvPr/>
        </p:nvSpPr>
        <p:spPr bwMode="auto">
          <a:xfrm>
            <a:off x="693738" y="1989138"/>
            <a:ext cx="7766050" cy="971550"/>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p>
            <a:pPr>
              <a:lnSpc>
                <a:spcPct val="80000"/>
              </a:lnSpc>
              <a:buFontTx/>
              <a:buNone/>
            </a:pPr>
            <a:r>
              <a:rPr lang="en-US" altLang="zh-CN" sz="3600" b="1">
                <a:solidFill>
                  <a:srgbClr val="0000CC"/>
                </a:solidFill>
                <a:latin typeface="隶书" pitchFamily="49" charset="-122"/>
                <a:ea typeface="隶书" pitchFamily="49" charset="-122"/>
                <a:cs typeface="Times New Roman" panose="02020603050405020304" pitchFamily="18" charset="0"/>
              </a:rPr>
              <a:t>2</a:t>
            </a:r>
            <a:r>
              <a:rPr lang="zh-CN" altLang="en-US" sz="3600" b="1">
                <a:solidFill>
                  <a:srgbClr val="0000CC"/>
                </a:solidFill>
                <a:latin typeface="隶书" pitchFamily="49" charset="-122"/>
                <a:ea typeface="隶书" pitchFamily="49" charset="-122"/>
                <a:cs typeface="Times New Roman" panose="02020603050405020304" pitchFamily="18" charset="0"/>
              </a:rPr>
              <a:t>、土地平旷，屋舍俨然，有良田美池桑竹之属。</a:t>
            </a:r>
            <a:endParaRPr lang="zh-CN" altLang="en-US" sz="3600" b="1">
              <a:solidFill>
                <a:srgbClr val="0000CC"/>
              </a:solidFill>
              <a:latin typeface="隶书" pitchFamily="49" charset="-122"/>
              <a:ea typeface="隶书" pitchFamily="49" charset="-122"/>
              <a:cs typeface="Times New Roman" panose="02020603050405020304" pitchFamily="18" charset="0"/>
            </a:endParaRPr>
          </a:p>
        </p:txBody>
      </p:sp>
      <p:sp>
        <p:nvSpPr>
          <p:cNvPr id="86028" name="Rectangle 12"/>
          <p:cNvSpPr>
            <a:spLocks noChangeArrowheads="1"/>
          </p:cNvSpPr>
          <p:nvPr/>
        </p:nvSpPr>
        <p:spPr bwMode="auto">
          <a:xfrm>
            <a:off x="693738" y="4292600"/>
            <a:ext cx="5461000" cy="641350"/>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flatTx/>
          </a:bodyPr>
          <a:lstStyle/>
          <a:p>
            <a:pPr>
              <a:buFontTx/>
              <a:buNone/>
            </a:pPr>
            <a:r>
              <a:rPr lang="en-US" altLang="zh-CN" sz="3600" b="1">
                <a:solidFill>
                  <a:srgbClr val="0000CC"/>
                </a:solidFill>
                <a:latin typeface="隶书" pitchFamily="49" charset="-122"/>
                <a:ea typeface="隶书" pitchFamily="49" charset="-122"/>
                <a:cs typeface="Times New Roman" panose="02020603050405020304" pitchFamily="18" charset="0"/>
              </a:rPr>
              <a:t>3</a:t>
            </a:r>
            <a:r>
              <a:rPr lang="zh-CN" altLang="en-US" sz="3600" b="1">
                <a:solidFill>
                  <a:srgbClr val="0000CC"/>
                </a:solidFill>
                <a:latin typeface="隶书" pitchFamily="49" charset="-122"/>
                <a:ea typeface="隶书" pitchFamily="49" charset="-122"/>
                <a:cs typeface="Times New Roman" panose="02020603050405020304" pitchFamily="18" charset="0"/>
              </a:rPr>
              <a:t>、阡陌交通，鸡犬相闻。</a:t>
            </a:r>
            <a:endParaRPr lang="zh-CN" altLang="en-US" sz="3600" b="1">
              <a:solidFill>
                <a:srgbClr val="0000CC"/>
              </a:solidFill>
              <a:latin typeface="隶书" pitchFamily="49" charset="-122"/>
              <a:ea typeface="隶书" pitchFamily="49" charset="-122"/>
              <a:cs typeface="Times New Roman" panose="02020603050405020304" pitchFamily="18" charset="0"/>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23"/>
                                        </p:tgtEl>
                                        <p:attrNameLst>
                                          <p:attrName>style.visibility</p:attrName>
                                        </p:attrNameLst>
                                      </p:cBhvr>
                                      <p:to>
                                        <p:strVal val="visible"/>
                                      </p:to>
                                    </p:set>
                                    <p:animEffect transition="in" filter="blinds(horizontal)">
                                      <p:cBhvr>
                                        <p:cTn id="7" dur="500"/>
                                        <p:tgtEl>
                                          <p:spTgt spid="860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6024"/>
                                        </p:tgtEl>
                                        <p:attrNameLst>
                                          <p:attrName>style.visibility</p:attrName>
                                        </p:attrNameLst>
                                      </p:cBhvr>
                                      <p:to>
                                        <p:strVal val="visible"/>
                                      </p:to>
                                    </p:set>
                                    <p:animEffect transition="in" filter="blinds(horizontal)">
                                      <p:cBhvr>
                                        <p:cTn id="12" dur="500"/>
                                        <p:tgtEl>
                                          <p:spTgt spid="8602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6025"/>
                                        </p:tgtEl>
                                        <p:attrNameLst>
                                          <p:attrName>style.visibility</p:attrName>
                                        </p:attrNameLst>
                                      </p:cBhvr>
                                      <p:to>
                                        <p:strVal val="visible"/>
                                      </p:to>
                                    </p:set>
                                    <p:animEffect transition="in" filter="blinds(horizontal)">
                                      <p:cBhvr>
                                        <p:cTn id="17" dur="500"/>
                                        <p:tgtEl>
                                          <p:spTgt spid="86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3" grpId="0" autoUpdateAnimBg="0"/>
      <p:bldP spid="86024" grpId="0" autoUpdateAnimBg="0"/>
      <p:bldP spid="86025"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湖山清秋图"/>
          <p:cNvPicPr>
            <a:picLocks noChangeAspect="1" noChangeArrowheads="1"/>
          </p:cNvPicPr>
          <p:nvPr/>
        </p:nvPicPr>
        <p:blipFill>
          <a:blip r:embed="rId1">
            <a:lum bright="64000" contrast="-76000"/>
            <a:extLst>
              <a:ext uri="{28A0092B-C50C-407E-A947-70E740481C1C}">
                <a14:useLocalDpi xmlns:a14="http://schemas.microsoft.com/office/drawing/2010/main" val="0"/>
              </a:ext>
            </a:extLst>
          </a:blip>
          <a:srcRect/>
          <a:stretch>
            <a:fillRect/>
          </a:stretch>
        </p:blipFill>
        <p:spPr bwMode="auto">
          <a:xfrm>
            <a:off x="0" y="0"/>
            <a:ext cx="9144000" cy="6791325"/>
          </a:xfrm>
          <a:prstGeom prst="rect">
            <a:avLst/>
          </a:prstGeom>
          <a:noFill/>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Lst>
        </p:spPr>
      </p:pic>
      <p:pic>
        <p:nvPicPr>
          <p:cNvPr id="93187" name="Picture 3" descr="J009917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925" y="6308725"/>
            <a:ext cx="9144000" cy="382588"/>
          </a:xfrm>
          <a:prstGeom prst="rect">
            <a:avLst/>
          </a:prstGeom>
          <a:noFill/>
          <a:extLst>
            <a:ext uri="{909E8E84-426E-40DD-AFC4-6F175D3DCCD1}">
              <a14:hiddenFill xmlns:a14="http://schemas.microsoft.com/office/drawing/2010/main">
                <a:solidFill>
                  <a:srgbClr val="FFFFFF"/>
                </a:solidFill>
              </a14:hiddenFill>
            </a:ext>
          </a:extLst>
        </p:spPr>
      </p:pic>
      <p:sp>
        <p:nvSpPr>
          <p:cNvPr id="93188" name="Rectangle 4"/>
          <p:cNvSpPr>
            <a:spLocks noChangeArrowheads="1"/>
          </p:cNvSpPr>
          <p:nvPr/>
        </p:nvSpPr>
        <p:spPr bwMode="auto">
          <a:xfrm>
            <a:off x="0" y="0"/>
            <a:ext cx="9144000" cy="6858000"/>
          </a:xfrm>
          <a:prstGeom prst="rect">
            <a:avLst/>
          </a:prstGeom>
          <a:noFill/>
          <a:ln w="76200">
            <a:solidFill>
              <a:srgbClr val="99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93189" name="Picture 5" descr="J009917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0" y="309563"/>
            <a:ext cx="9144000" cy="382587"/>
          </a:xfrm>
          <a:prstGeom prst="rect">
            <a:avLst/>
          </a:prstGeom>
          <a:noFill/>
          <a:extLst>
            <a:ext uri="{909E8E84-426E-40DD-AFC4-6F175D3DCCD1}">
              <a14:hiddenFill xmlns:a14="http://schemas.microsoft.com/office/drawing/2010/main">
                <a:solidFill>
                  <a:srgbClr val="FFFFFF"/>
                </a:solidFill>
              </a14:hiddenFill>
            </a:ext>
          </a:extLst>
        </p:spPr>
      </p:pic>
      <p:sp>
        <p:nvSpPr>
          <p:cNvPr id="93190" name="Rectangle 6"/>
          <p:cNvSpPr>
            <a:spLocks noChangeArrowheads="1"/>
          </p:cNvSpPr>
          <p:nvPr/>
        </p:nvSpPr>
        <p:spPr bwMode="auto">
          <a:xfrm>
            <a:off x="900113" y="188913"/>
            <a:ext cx="2019300" cy="641350"/>
          </a:xfrm>
          <a:prstGeom prst="rect">
            <a:avLst/>
          </a:prstGeom>
          <a:solidFill>
            <a:schemeClr val="accent1"/>
          </a:solidFill>
          <a:ln>
            <a:noFill/>
          </a:ln>
          <a:effectLst>
            <a:outerShdw dist="35921" dir="2700000" algn="ctr" rotWithShape="0">
              <a:srgbClr val="868686"/>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Tx/>
              <a:buNone/>
            </a:pPr>
            <a:r>
              <a:rPr lang="zh-CN" altLang="en-US" sz="3600" b="1">
                <a:latin typeface="隶书" pitchFamily="49" charset="-122"/>
                <a:ea typeface="隶书" pitchFamily="49" charset="-122"/>
                <a:cs typeface="Times New Roman" panose="02020603050405020304" pitchFamily="18" charset="0"/>
              </a:rPr>
              <a:t>重点句：</a:t>
            </a:r>
            <a:endParaRPr lang="zh-CN" altLang="en-US" sz="3600" b="1">
              <a:latin typeface="隶书" pitchFamily="49" charset="-122"/>
              <a:ea typeface="隶书" pitchFamily="49" charset="-122"/>
              <a:cs typeface="Times New Roman" panose="02020603050405020304" pitchFamily="18" charset="0"/>
            </a:endParaRPr>
          </a:p>
        </p:txBody>
      </p:sp>
      <p:sp>
        <p:nvSpPr>
          <p:cNvPr id="93191" name="Rectangle 7"/>
          <p:cNvSpPr>
            <a:spLocks noChangeArrowheads="1"/>
          </p:cNvSpPr>
          <p:nvPr/>
        </p:nvSpPr>
        <p:spPr bwMode="auto">
          <a:xfrm>
            <a:off x="719138" y="1844675"/>
            <a:ext cx="7885112" cy="1411288"/>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p>
            <a:pPr>
              <a:lnSpc>
                <a:spcPct val="80000"/>
              </a:lnSpc>
              <a:buFontTx/>
              <a:buNone/>
            </a:pPr>
            <a:r>
              <a:rPr lang="zh-CN" altLang="en-US" sz="3600" b="1">
                <a:solidFill>
                  <a:srgbClr val="FF0000"/>
                </a:solidFill>
                <a:latin typeface="隶书" pitchFamily="49" charset="-122"/>
                <a:ea typeface="隶书" pitchFamily="49" charset="-122"/>
                <a:cs typeface="Times New Roman" panose="02020603050405020304" pitchFamily="18" charset="0"/>
              </a:rPr>
              <a:t>他们自己说他们的祖先为了躲避秦时的战乱，领着妻子儿女和乡邻们来到这个跟人世隔绝的地方</a:t>
            </a:r>
            <a:endParaRPr lang="zh-CN" altLang="en-US" sz="3600" b="1">
              <a:solidFill>
                <a:srgbClr val="FF0000"/>
              </a:solidFill>
              <a:latin typeface="隶书" pitchFamily="49" charset="-122"/>
              <a:ea typeface="隶书" pitchFamily="49" charset="-122"/>
              <a:cs typeface="Times New Roman" panose="02020603050405020304" pitchFamily="18" charset="0"/>
            </a:endParaRPr>
          </a:p>
        </p:txBody>
      </p:sp>
      <p:sp>
        <p:nvSpPr>
          <p:cNvPr id="93192" name="Rectangle 8"/>
          <p:cNvSpPr>
            <a:spLocks noChangeArrowheads="1"/>
          </p:cNvSpPr>
          <p:nvPr/>
        </p:nvSpPr>
        <p:spPr bwMode="auto">
          <a:xfrm>
            <a:off x="755650" y="3646488"/>
            <a:ext cx="7993063" cy="1411287"/>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p>
            <a:pPr>
              <a:lnSpc>
                <a:spcPct val="80000"/>
              </a:lnSpc>
              <a:buFontTx/>
              <a:buNone/>
            </a:pPr>
            <a:r>
              <a:rPr lang="en-US" altLang="zh-CN" sz="3600" b="1">
                <a:solidFill>
                  <a:srgbClr val="FF0000"/>
                </a:solidFill>
                <a:latin typeface="隶书" pitchFamily="49" charset="-122"/>
                <a:ea typeface="隶书" pitchFamily="49" charset="-122"/>
                <a:cs typeface="Times New Roman" panose="02020603050405020304" pitchFamily="18" charset="0"/>
              </a:rPr>
              <a:t>(</a:t>
            </a:r>
            <a:r>
              <a:rPr lang="zh-CN" altLang="en-US" sz="3600" b="1">
                <a:solidFill>
                  <a:srgbClr val="FF0000"/>
                </a:solidFill>
                <a:latin typeface="隶书" pitchFamily="49" charset="-122"/>
                <a:ea typeface="隶书" pitchFamily="49" charset="-122"/>
                <a:cs typeface="Times New Roman" panose="02020603050405020304" pitchFamily="18" charset="0"/>
              </a:rPr>
              <a:t>他们</a:t>
            </a:r>
            <a:r>
              <a:rPr lang="en-US" altLang="zh-CN" sz="3600" b="1">
                <a:solidFill>
                  <a:srgbClr val="FF0000"/>
                </a:solidFill>
                <a:latin typeface="隶书" pitchFamily="49" charset="-122"/>
                <a:ea typeface="隶书" pitchFamily="49" charset="-122"/>
                <a:cs typeface="Times New Roman" panose="02020603050405020304" pitchFamily="18" charset="0"/>
              </a:rPr>
              <a:t>)</a:t>
            </a:r>
            <a:r>
              <a:rPr lang="zh-CN" altLang="en-US" sz="3600" b="1">
                <a:solidFill>
                  <a:srgbClr val="FF0000"/>
                </a:solidFill>
                <a:latin typeface="隶书" pitchFamily="49" charset="-122"/>
                <a:ea typeface="隶书" pitchFamily="49" charset="-122"/>
                <a:cs typeface="Times New Roman" panose="02020603050405020304" pitchFamily="18" charset="0"/>
              </a:rPr>
              <a:t>问现在是什么朝代，竟然不知道有过汉朝，</a:t>
            </a:r>
            <a:r>
              <a:rPr lang="en-US" altLang="zh-CN" sz="3600" b="1">
                <a:solidFill>
                  <a:srgbClr val="FF0000"/>
                </a:solidFill>
                <a:latin typeface="隶书" pitchFamily="49" charset="-122"/>
                <a:ea typeface="隶书" pitchFamily="49" charset="-122"/>
                <a:cs typeface="Times New Roman" panose="02020603050405020304" pitchFamily="18" charset="0"/>
              </a:rPr>
              <a:t>(</a:t>
            </a:r>
            <a:r>
              <a:rPr lang="zh-CN" altLang="en-US" sz="3600" b="1">
                <a:solidFill>
                  <a:srgbClr val="FF0000"/>
                </a:solidFill>
                <a:latin typeface="隶书" pitchFamily="49" charset="-122"/>
                <a:ea typeface="隶书" pitchFamily="49" charset="-122"/>
                <a:cs typeface="Times New Roman" panose="02020603050405020304" pitchFamily="18" charset="0"/>
              </a:rPr>
              <a:t>至于</a:t>
            </a:r>
            <a:r>
              <a:rPr lang="en-US" altLang="zh-CN" sz="3600" b="1">
                <a:solidFill>
                  <a:srgbClr val="FF0000"/>
                </a:solidFill>
                <a:latin typeface="隶书" pitchFamily="49" charset="-122"/>
                <a:ea typeface="隶书" pitchFamily="49" charset="-122"/>
                <a:cs typeface="Times New Roman" panose="02020603050405020304" pitchFamily="18" charset="0"/>
              </a:rPr>
              <a:t>)</a:t>
            </a:r>
            <a:r>
              <a:rPr lang="zh-CN" altLang="en-US" sz="3600" b="1">
                <a:solidFill>
                  <a:srgbClr val="FF0000"/>
                </a:solidFill>
                <a:latin typeface="隶书" pitchFamily="49" charset="-122"/>
                <a:ea typeface="隶书" pitchFamily="49" charset="-122"/>
                <a:cs typeface="Times New Roman" panose="02020603050405020304" pitchFamily="18" charset="0"/>
              </a:rPr>
              <a:t>魏、晋两朝就更不用说了。</a:t>
            </a:r>
            <a:endParaRPr lang="zh-CN" altLang="en-US" sz="3600" b="1">
              <a:solidFill>
                <a:srgbClr val="FF0000"/>
              </a:solidFill>
              <a:latin typeface="隶书" pitchFamily="49" charset="-122"/>
              <a:ea typeface="隶书" pitchFamily="49" charset="-122"/>
              <a:cs typeface="Times New Roman" panose="02020603050405020304" pitchFamily="18" charset="0"/>
            </a:endParaRPr>
          </a:p>
        </p:txBody>
      </p:sp>
      <p:sp>
        <p:nvSpPr>
          <p:cNvPr id="93193" name="Rectangle 9"/>
          <p:cNvSpPr>
            <a:spLocks noChangeArrowheads="1"/>
          </p:cNvSpPr>
          <p:nvPr/>
        </p:nvSpPr>
        <p:spPr bwMode="auto">
          <a:xfrm>
            <a:off x="611188" y="5229225"/>
            <a:ext cx="8064500" cy="1190625"/>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p>
            <a:pPr>
              <a:buFontTx/>
              <a:buNone/>
            </a:pPr>
            <a:r>
              <a:rPr lang="zh-CN" altLang="en-US" sz="3600" b="1">
                <a:solidFill>
                  <a:srgbClr val="FF0000"/>
                </a:solidFill>
                <a:latin typeface="隶书" pitchFamily="49" charset="-122"/>
                <a:ea typeface="隶书" pitchFamily="49" charset="-122"/>
                <a:cs typeface="Times New Roman" panose="02020603050405020304" pitchFamily="18" charset="0"/>
              </a:rPr>
              <a:t>村里人嘱咐他说：</a:t>
            </a:r>
            <a:r>
              <a:rPr lang="zh-CN" altLang="en-US" sz="3600" b="1">
                <a:solidFill>
                  <a:srgbClr val="FF0000"/>
                </a:solidFill>
                <a:latin typeface="Times New Roman" panose="02020603050405020304" pitchFamily="18" charset="0"/>
                <a:ea typeface="隶书" pitchFamily="49" charset="-122"/>
                <a:cs typeface="Times New Roman" panose="02020603050405020304" pitchFamily="18" charset="0"/>
              </a:rPr>
              <a:t>“</a:t>
            </a:r>
            <a:r>
              <a:rPr lang="en-US" altLang="zh-CN" sz="3600" b="1">
                <a:solidFill>
                  <a:srgbClr val="FF0000"/>
                </a:solidFill>
                <a:latin typeface="隶书" pitchFamily="49" charset="-122"/>
                <a:ea typeface="隶书" pitchFamily="49" charset="-122"/>
                <a:cs typeface="Times New Roman" panose="02020603050405020304" pitchFamily="18" charset="0"/>
              </a:rPr>
              <a:t>(</a:t>
            </a:r>
            <a:r>
              <a:rPr lang="zh-CN" altLang="en-US" sz="3600" b="1">
                <a:solidFill>
                  <a:srgbClr val="FF0000"/>
                </a:solidFill>
                <a:latin typeface="隶书" pitchFamily="49" charset="-122"/>
                <a:ea typeface="隶书" pitchFamily="49" charset="-122"/>
                <a:cs typeface="Times New Roman" panose="02020603050405020304" pitchFamily="18" charset="0"/>
              </a:rPr>
              <a:t>这里</a:t>
            </a:r>
            <a:r>
              <a:rPr lang="en-US" altLang="zh-CN" sz="3600" b="1">
                <a:solidFill>
                  <a:srgbClr val="FF0000"/>
                </a:solidFill>
                <a:latin typeface="隶书" pitchFamily="49" charset="-122"/>
                <a:ea typeface="隶书" pitchFamily="49" charset="-122"/>
                <a:cs typeface="Times New Roman" panose="02020603050405020304" pitchFamily="18" charset="0"/>
              </a:rPr>
              <a:t>)</a:t>
            </a:r>
            <a:r>
              <a:rPr lang="zh-CN" altLang="en-US" sz="3600" b="1">
                <a:solidFill>
                  <a:srgbClr val="FF0000"/>
                </a:solidFill>
                <a:latin typeface="隶书" pitchFamily="49" charset="-122"/>
                <a:ea typeface="隶书" pitchFamily="49" charset="-122"/>
                <a:cs typeface="Times New Roman" panose="02020603050405020304" pitchFamily="18" charset="0"/>
              </a:rPr>
              <a:t>不值得对外边的人说啊！</a:t>
            </a:r>
            <a:r>
              <a:rPr lang="zh-CN" altLang="en-US" sz="3600" b="1">
                <a:solidFill>
                  <a:srgbClr val="FF0000"/>
                </a:solidFill>
                <a:latin typeface="Times New Roman" panose="02020603050405020304" pitchFamily="18" charset="0"/>
                <a:ea typeface="隶书" pitchFamily="49" charset="-122"/>
                <a:cs typeface="Times New Roman" panose="02020603050405020304" pitchFamily="18" charset="0"/>
              </a:rPr>
              <a:t>”</a:t>
            </a:r>
            <a:endParaRPr lang="zh-CN" altLang="en-US" sz="3600" b="1">
              <a:solidFill>
                <a:srgbClr val="FF0000"/>
              </a:solidFill>
              <a:latin typeface="隶书" pitchFamily="49" charset="-122"/>
              <a:ea typeface="隶书" pitchFamily="49" charset="-122"/>
              <a:cs typeface="Times New Roman" panose="02020603050405020304" pitchFamily="18" charset="0"/>
            </a:endParaRPr>
          </a:p>
        </p:txBody>
      </p:sp>
      <p:sp>
        <p:nvSpPr>
          <p:cNvPr id="93194" name="Rectangle 10"/>
          <p:cNvSpPr>
            <a:spLocks noChangeArrowheads="1"/>
          </p:cNvSpPr>
          <p:nvPr/>
        </p:nvSpPr>
        <p:spPr bwMode="auto">
          <a:xfrm>
            <a:off x="684213" y="765175"/>
            <a:ext cx="7478712" cy="1190625"/>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p>
            <a:pPr>
              <a:buFontTx/>
              <a:buNone/>
            </a:pPr>
            <a:r>
              <a:rPr lang="en-US" altLang="zh-CN" sz="3600" b="1">
                <a:solidFill>
                  <a:srgbClr val="0000CC"/>
                </a:solidFill>
                <a:latin typeface="隶书" pitchFamily="49" charset="-122"/>
                <a:ea typeface="隶书" pitchFamily="49" charset="-122"/>
                <a:cs typeface="Times New Roman" panose="02020603050405020304" pitchFamily="18" charset="0"/>
              </a:rPr>
              <a:t>4</a:t>
            </a:r>
            <a:r>
              <a:rPr lang="zh-CN" altLang="en-US" sz="3600" b="1">
                <a:solidFill>
                  <a:srgbClr val="0000CC"/>
                </a:solidFill>
                <a:latin typeface="隶书" pitchFamily="49" charset="-122"/>
                <a:ea typeface="隶书" pitchFamily="49" charset="-122"/>
                <a:cs typeface="Times New Roman" panose="02020603050405020304" pitchFamily="18" charset="0"/>
              </a:rPr>
              <a:t>、自云先世避秦时乱，率妻子邑人来此绝境</a:t>
            </a:r>
            <a:endParaRPr lang="zh-CN" altLang="en-US" sz="3600" b="1">
              <a:solidFill>
                <a:srgbClr val="0000CC"/>
              </a:solidFill>
              <a:latin typeface="隶书" pitchFamily="49" charset="-122"/>
              <a:ea typeface="隶书" pitchFamily="49" charset="-122"/>
              <a:cs typeface="Times New Roman" panose="02020603050405020304" pitchFamily="18" charset="0"/>
            </a:endParaRPr>
          </a:p>
        </p:txBody>
      </p:sp>
      <p:sp>
        <p:nvSpPr>
          <p:cNvPr id="93195" name="Rectangle 11"/>
          <p:cNvSpPr>
            <a:spLocks noChangeArrowheads="1"/>
          </p:cNvSpPr>
          <p:nvPr/>
        </p:nvSpPr>
        <p:spPr bwMode="auto">
          <a:xfrm>
            <a:off x="576263" y="3141663"/>
            <a:ext cx="8748712" cy="531812"/>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p>
            <a:pPr>
              <a:lnSpc>
                <a:spcPct val="80000"/>
              </a:lnSpc>
              <a:buFontTx/>
              <a:buNone/>
            </a:pPr>
            <a:r>
              <a:rPr lang="en-US" altLang="zh-CN" sz="3600" b="1">
                <a:solidFill>
                  <a:srgbClr val="0000CC"/>
                </a:solidFill>
                <a:latin typeface="隶书" pitchFamily="49" charset="-122"/>
                <a:ea typeface="隶书" pitchFamily="49" charset="-122"/>
                <a:cs typeface="Times New Roman" panose="02020603050405020304" pitchFamily="18" charset="0"/>
              </a:rPr>
              <a:t>5</a:t>
            </a:r>
            <a:r>
              <a:rPr lang="zh-CN" altLang="en-US" sz="3600" b="1">
                <a:solidFill>
                  <a:srgbClr val="0000CC"/>
                </a:solidFill>
                <a:latin typeface="隶书" pitchFamily="49" charset="-122"/>
                <a:ea typeface="隶书" pitchFamily="49" charset="-122"/>
                <a:cs typeface="Times New Roman" panose="02020603050405020304" pitchFamily="18" charset="0"/>
              </a:rPr>
              <a:t>、问今是何世，乃不知有汉，无论魏晋。</a:t>
            </a:r>
            <a:endParaRPr lang="zh-CN" altLang="en-US" sz="3600" b="1">
              <a:solidFill>
                <a:srgbClr val="0000CC"/>
              </a:solidFill>
              <a:latin typeface="隶书" pitchFamily="49" charset="-122"/>
              <a:ea typeface="隶书" pitchFamily="49" charset="-122"/>
              <a:cs typeface="Times New Roman" panose="02020603050405020304" pitchFamily="18" charset="0"/>
            </a:endParaRPr>
          </a:p>
        </p:txBody>
      </p:sp>
      <p:sp>
        <p:nvSpPr>
          <p:cNvPr id="93196" name="Rectangle 12"/>
          <p:cNvSpPr>
            <a:spLocks noChangeArrowheads="1"/>
          </p:cNvSpPr>
          <p:nvPr/>
        </p:nvSpPr>
        <p:spPr bwMode="auto">
          <a:xfrm>
            <a:off x="550863" y="4826000"/>
            <a:ext cx="7753350" cy="641350"/>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flatTx/>
          </a:bodyPr>
          <a:lstStyle/>
          <a:p>
            <a:pPr>
              <a:buFontTx/>
              <a:buNone/>
            </a:pPr>
            <a:r>
              <a:rPr lang="en-US" altLang="zh-CN" sz="3600" b="1">
                <a:solidFill>
                  <a:srgbClr val="0000CC"/>
                </a:solidFill>
                <a:latin typeface="隶书" pitchFamily="49" charset="-122"/>
                <a:ea typeface="隶书" pitchFamily="49" charset="-122"/>
                <a:cs typeface="Times New Roman" panose="02020603050405020304" pitchFamily="18" charset="0"/>
              </a:rPr>
              <a:t>6</a:t>
            </a:r>
            <a:r>
              <a:rPr lang="zh-CN" altLang="en-US" sz="3600" b="1">
                <a:solidFill>
                  <a:srgbClr val="0000CC"/>
                </a:solidFill>
                <a:latin typeface="隶书" pitchFamily="49" charset="-122"/>
                <a:ea typeface="隶书" pitchFamily="49" charset="-122"/>
                <a:cs typeface="Times New Roman" panose="02020603050405020304" pitchFamily="18" charset="0"/>
              </a:rPr>
              <a:t>、此中人语云：</a:t>
            </a:r>
            <a:r>
              <a:rPr lang="zh-CN" altLang="en-US" sz="3600" b="1">
                <a:solidFill>
                  <a:srgbClr val="0000CC"/>
                </a:solidFill>
                <a:latin typeface="Times New Roman" panose="02020603050405020304" pitchFamily="18" charset="0"/>
                <a:ea typeface="隶书" pitchFamily="49" charset="-122"/>
                <a:cs typeface="Times New Roman" panose="02020603050405020304" pitchFamily="18" charset="0"/>
              </a:rPr>
              <a:t>“</a:t>
            </a:r>
            <a:r>
              <a:rPr lang="zh-CN" altLang="en-US" sz="3600" b="1">
                <a:solidFill>
                  <a:srgbClr val="0000CC"/>
                </a:solidFill>
                <a:latin typeface="隶书" pitchFamily="49" charset="-122"/>
                <a:ea typeface="隶书" pitchFamily="49" charset="-122"/>
                <a:cs typeface="Times New Roman" panose="02020603050405020304" pitchFamily="18" charset="0"/>
              </a:rPr>
              <a:t>不足为外人道也。</a:t>
            </a:r>
            <a:r>
              <a:rPr lang="zh-CN" altLang="en-US" sz="3600" b="1">
                <a:solidFill>
                  <a:srgbClr val="0000CC"/>
                </a:solidFill>
                <a:latin typeface="Times New Roman" panose="02020603050405020304" pitchFamily="18" charset="0"/>
                <a:ea typeface="隶书" pitchFamily="49" charset="-122"/>
                <a:cs typeface="Times New Roman" panose="02020603050405020304" pitchFamily="18" charset="0"/>
              </a:rPr>
              <a:t>”</a:t>
            </a:r>
            <a:endParaRPr lang="zh-CN" altLang="en-US" sz="3600" b="1">
              <a:solidFill>
                <a:srgbClr val="0000CC"/>
              </a:solidFill>
              <a:latin typeface="隶书" pitchFamily="49" charset="-122"/>
              <a:ea typeface="隶书" pitchFamily="49" charset="-122"/>
              <a:cs typeface="Times New Roman" panose="02020603050405020304" pitchFamily="18" charset="0"/>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3191"/>
                                        </p:tgtEl>
                                        <p:attrNameLst>
                                          <p:attrName>style.visibility</p:attrName>
                                        </p:attrNameLst>
                                      </p:cBhvr>
                                      <p:to>
                                        <p:strVal val="visible"/>
                                      </p:to>
                                    </p:set>
                                    <p:animEffect transition="in" filter="blinds(horizontal)">
                                      <p:cBhvr>
                                        <p:cTn id="7" dur="500"/>
                                        <p:tgtEl>
                                          <p:spTgt spid="9319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3192"/>
                                        </p:tgtEl>
                                        <p:attrNameLst>
                                          <p:attrName>style.visibility</p:attrName>
                                        </p:attrNameLst>
                                      </p:cBhvr>
                                      <p:to>
                                        <p:strVal val="visible"/>
                                      </p:to>
                                    </p:set>
                                    <p:animEffect transition="in" filter="blinds(horizontal)">
                                      <p:cBhvr>
                                        <p:cTn id="12" dur="500"/>
                                        <p:tgtEl>
                                          <p:spTgt spid="9319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3193"/>
                                        </p:tgtEl>
                                        <p:attrNameLst>
                                          <p:attrName>style.visibility</p:attrName>
                                        </p:attrNameLst>
                                      </p:cBhvr>
                                      <p:to>
                                        <p:strVal val="visible"/>
                                      </p:to>
                                    </p:set>
                                    <p:animEffect transition="in" filter="blinds(horizontal)">
                                      <p:cBhvr>
                                        <p:cTn id="17" dur="500"/>
                                        <p:tgtEl>
                                          <p:spTgt spid="93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1" grpId="0" autoUpdateAnimBg="0"/>
      <p:bldP spid="93192" grpId="0" autoUpdateAnimBg="0"/>
      <p:bldP spid="93193"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湖山清秋图"/>
          <p:cNvPicPr>
            <a:picLocks noChangeAspect="1" noChangeArrowheads="1"/>
          </p:cNvPicPr>
          <p:nvPr/>
        </p:nvPicPr>
        <p:blipFill>
          <a:blip r:embed="rId1">
            <a:lum bright="64000" contrast="-76000"/>
            <a:extLst>
              <a:ext uri="{28A0092B-C50C-407E-A947-70E740481C1C}">
                <a14:useLocalDpi xmlns:a14="http://schemas.microsoft.com/office/drawing/2010/main" val="0"/>
              </a:ext>
            </a:extLst>
          </a:blip>
          <a:srcRect/>
          <a:stretch>
            <a:fillRect/>
          </a:stretch>
        </p:blipFill>
        <p:spPr bwMode="auto">
          <a:xfrm>
            <a:off x="0" y="0"/>
            <a:ext cx="9144000" cy="6791325"/>
          </a:xfrm>
          <a:prstGeom prst="rect">
            <a:avLst/>
          </a:prstGeom>
          <a:noFill/>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Lst>
        </p:spPr>
      </p:pic>
      <p:pic>
        <p:nvPicPr>
          <p:cNvPr id="94211" name="Picture 3" descr="J009917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925" y="6308725"/>
            <a:ext cx="9144000" cy="382588"/>
          </a:xfrm>
          <a:prstGeom prst="rect">
            <a:avLst/>
          </a:prstGeom>
          <a:noFill/>
          <a:extLst>
            <a:ext uri="{909E8E84-426E-40DD-AFC4-6F175D3DCCD1}">
              <a14:hiddenFill xmlns:a14="http://schemas.microsoft.com/office/drawing/2010/main">
                <a:solidFill>
                  <a:srgbClr val="FFFFFF"/>
                </a:solidFill>
              </a14:hiddenFill>
            </a:ext>
          </a:extLst>
        </p:spPr>
      </p:pic>
      <p:sp>
        <p:nvSpPr>
          <p:cNvPr id="94212" name="Rectangle 4"/>
          <p:cNvSpPr>
            <a:spLocks noChangeArrowheads="1"/>
          </p:cNvSpPr>
          <p:nvPr/>
        </p:nvSpPr>
        <p:spPr bwMode="auto">
          <a:xfrm>
            <a:off x="0" y="0"/>
            <a:ext cx="9144000" cy="6858000"/>
          </a:xfrm>
          <a:prstGeom prst="rect">
            <a:avLst/>
          </a:prstGeom>
          <a:noFill/>
          <a:ln w="76200">
            <a:solidFill>
              <a:srgbClr val="99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94213" name="Picture 5" descr="J009917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0" y="309563"/>
            <a:ext cx="9144000" cy="382587"/>
          </a:xfrm>
          <a:prstGeom prst="rect">
            <a:avLst/>
          </a:prstGeom>
          <a:noFill/>
          <a:extLst>
            <a:ext uri="{909E8E84-426E-40DD-AFC4-6F175D3DCCD1}">
              <a14:hiddenFill xmlns:a14="http://schemas.microsoft.com/office/drawing/2010/main">
                <a:solidFill>
                  <a:srgbClr val="FFFFFF"/>
                </a:solidFill>
              </a14:hiddenFill>
            </a:ext>
          </a:extLst>
        </p:spPr>
      </p:pic>
      <p:sp>
        <p:nvSpPr>
          <p:cNvPr id="94214" name="Rectangle 6"/>
          <p:cNvSpPr>
            <a:spLocks noChangeArrowheads="1"/>
          </p:cNvSpPr>
          <p:nvPr/>
        </p:nvSpPr>
        <p:spPr bwMode="auto">
          <a:xfrm>
            <a:off x="900113" y="188913"/>
            <a:ext cx="2019300" cy="641350"/>
          </a:xfrm>
          <a:prstGeom prst="rect">
            <a:avLst/>
          </a:prstGeom>
          <a:solidFill>
            <a:schemeClr val="accent1"/>
          </a:solidFill>
          <a:ln>
            <a:noFill/>
          </a:ln>
          <a:effectLst>
            <a:outerShdw dist="35921" dir="2700000" algn="ctr" rotWithShape="0">
              <a:srgbClr val="868686"/>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Tx/>
              <a:buNone/>
            </a:pPr>
            <a:r>
              <a:rPr lang="zh-CN" altLang="en-US" sz="3600" b="1">
                <a:latin typeface="隶书" pitchFamily="49" charset="-122"/>
                <a:ea typeface="隶书" pitchFamily="49" charset="-122"/>
                <a:cs typeface="Times New Roman" panose="02020603050405020304" pitchFamily="18" charset="0"/>
              </a:rPr>
              <a:t>重点句：</a:t>
            </a:r>
            <a:endParaRPr lang="zh-CN" altLang="en-US" sz="3600" b="1">
              <a:latin typeface="隶书" pitchFamily="49" charset="-122"/>
              <a:ea typeface="隶书" pitchFamily="49" charset="-122"/>
              <a:cs typeface="Times New Roman" panose="02020603050405020304" pitchFamily="18" charset="0"/>
            </a:endParaRPr>
          </a:p>
        </p:txBody>
      </p:sp>
      <p:sp>
        <p:nvSpPr>
          <p:cNvPr id="94215" name="Rectangle 7"/>
          <p:cNvSpPr>
            <a:spLocks noChangeArrowheads="1"/>
          </p:cNvSpPr>
          <p:nvPr/>
        </p:nvSpPr>
        <p:spPr bwMode="auto">
          <a:xfrm>
            <a:off x="719138" y="1268413"/>
            <a:ext cx="7885112" cy="971550"/>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p>
            <a:pPr>
              <a:lnSpc>
                <a:spcPct val="80000"/>
              </a:lnSpc>
              <a:buFontTx/>
              <a:buNone/>
            </a:pPr>
            <a:r>
              <a:rPr lang="zh-CN" altLang="en-US" sz="3600" b="1">
                <a:solidFill>
                  <a:srgbClr val="FF0000"/>
                </a:solidFill>
                <a:latin typeface="隶书" pitchFamily="49" charset="-122"/>
                <a:ea typeface="隶书" pitchFamily="49" charset="-122"/>
                <a:cs typeface="Times New Roman" panose="02020603050405020304" pitchFamily="18" charset="0"/>
              </a:rPr>
              <a:t>就顺着来时的路划回去，处处都作了记号。</a:t>
            </a:r>
            <a:endParaRPr lang="zh-CN" altLang="en-US" sz="3600" b="1">
              <a:solidFill>
                <a:srgbClr val="FF0000"/>
              </a:solidFill>
              <a:latin typeface="隶书" pitchFamily="49" charset="-122"/>
              <a:ea typeface="隶书" pitchFamily="49" charset="-122"/>
              <a:cs typeface="Times New Roman" panose="02020603050405020304" pitchFamily="18" charset="0"/>
            </a:endParaRPr>
          </a:p>
        </p:txBody>
      </p:sp>
      <p:sp>
        <p:nvSpPr>
          <p:cNvPr id="94216" name="Rectangle 8"/>
          <p:cNvSpPr>
            <a:spLocks noChangeArrowheads="1"/>
          </p:cNvSpPr>
          <p:nvPr/>
        </p:nvSpPr>
        <p:spPr bwMode="auto">
          <a:xfrm>
            <a:off x="755650" y="2709863"/>
            <a:ext cx="7704138" cy="971550"/>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p>
            <a:pPr>
              <a:lnSpc>
                <a:spcPct val="80000"/>
              </a:lnSpc>
              <a:buFontTx/>
              <a:buNone/>
            </a:pPr>
            <a:r>
              <a:rPr lang="zh-CN" altLang="en-US" sz="3600" b="1">
                <a:solidFill>
                  <a:srgbClr val="FF0000"/>
                </a:solidFill>
                <a:latin typeface="隶书" pitchFamily="49" charset="-122"/>
                <a:ea typeface="隶书" pitchFamily="49" charset="-122"/>
                <a:cs typeface="Times New Roman" panose="02020603050405020304" pitchFamily="18" charset="0"/>
              </a:rPr>
              <a:t>没有实现，不久，他因病去世。此后就再也没有人探寻（桃花源）了。</a:t>
            </a:r>
            <a:endParaRPr lang="zh-CN" altLang="en-US" sz="3600" b="1">
              <a:solidFill>
                <a:srgbClr val="FF0000"/>
              </a:solidFill>
              <a:latin typeface="隶书" pitchFamily="49" charset="-122"/>
              <a:ea typeface="隶书" pitchFamily="49" charset="-122"/>
              <a:cs typeface="Times New Roman" panose="02020603050405020304" pitchFamily="18" charset="0"/>
            </a:endParaRPr>
          </a:p>
        </p:txBody>
      </p:sp>
      <p:sp>
        <p:nvSpPr>
          <p:cNvPr id="94217" name="Rectangle 9"/>
          <p:cNvSpPr>
            <a:spLocks noChangeArrowheads="1"/>
          </p:cNvSpPr>
          <p:nvPr/>
        </p:nvSpPr>
        <p:spPr bwMode="auto">
          <a:xfrm>
            <a:off x="611188" y="4254500"/>
            <a:ext cx="8064500" cy="1190625"/>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p>
            <a:pPr>
              <a:buFontTx/>
              <a:buNone/>
            </a:pPr>
            <a:r>
              <a:rPr lang="zh-CN" altLang="en-US" sz="3600" b="1">
                <a:solidFill>
                  <a:srgbClr val="FF0000"/>
                </a:solidFill>
                <a:latin typeface="隶书" pitchFamily="49" charset="-122"/>
                <a:ea typeface="隶书" pitchFamily="49" charset="-122"/>
                <a:cs typeface="Times New Roman" panose="02020603050405020304" pitchFamily="18" charset="0"/>
              </a:rPr>
              <a:t>渔人把自己听到的事一一详细地告诉了他们，（听罢）他们都感叹起来。</a:t>
            </a:r>
            <a:endParaRPr lang="zh-CN" altLang="en-US" sz="3600" b="1">
              <a:solidFill>
                <a:srgbClr val="FF0000"/>
              </a:solidFill>
              <a:latin typeface="隶书" pitchFamily="49" charset="-122"/>
              <a:ea typeface="隶书" pitchFamily="49" charset="-122"/>
              <a:cs typeface="Times New Roman" panose="02020603050405020304" pitchFamily="18" charset="0"/>
            </a:endParaRPr>
          </a:p>
        </p:txBody>
      </p:sp>
      <p:sp>
        <p:nvSpPr>
          <p:cNvPr id="94218" name="Rectangle 10"/>
          <p:cNvSpPr>
            <a:spLocks noChangeArrowheads="1"/>
          </p:cNvSpPr>
          <p:nvPr/>
        </p:nvSpPr>
        <p:spPr bwMode="auto">
          <a:xfrm>
            <a:off x="684213" y="765175"/>
            <a:ext cx="7478712" cy="641350"/>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p>
            <a:pPr>
              <a:buFontTx/>
              <a:buNone/>
            </a:pPr>
            <a:r>
              <a:rPr lang="en-US" altLang="zh-CN" sz="3600" b="1">
                <a:solidFill>
                  <a:srgbClr val="0000CC"/>
                </a:solidFill>
                <a:latin typeface="隶书" pitchFamily="49" charset="-122"/>
                <a:ea typeface="隶书" pitchFamily="49" charset="-122"/>
                <a:cs typeface="Times New Roman" panose="02020603050405020304" pitchFamily="18" charset="0"/>
              </a:rPr>
              <a:t>7</a:t>
            </a:r>
            <a:r>
              <a:rPr lang="zh-CN" altLang="en-US" sz="3600" b="1">
                <a:solidFill>
                  <a:srgbClr val="0000CC"/>
                </a:solidFill>
                <a:latin typeface="隶书" pitchFamily="49" charset="-122"/>
                <a:ea typeface="隶书" pitchFamily="49" charset="-122"/>
                <a:cs typeface="Times New Roman" panose="02020603050405020304" pitchFamily="18" charset="0"/>
              </a:rPr>
              <a:t>、便扶向路，处处志之。</a:t>
            </a:r>
            <a:endParaRPr lang="zh-CN" altLang="en-US" sz="3600" b="1">
              <a:solidFill>
                <a:srgbClr val="0000CC"/>
              </a:solidFill>
              <a:latin typeface="隶书" pitchFamily="49" charset="-122"/>
              <a:ea typeface="隶书" pitchFamily="49" charset="-122"/>
              <a:cs typeface="Times New Roman" panose="02020603050405020304" pitchFamily="18" charset="0"/>
            </a:endParaRPr>
          </a:p>
        </p:txBody>
      </p:sp>
      <p:sp>
        <p:nvSpPr>
          <p:cNvPr id="94219" name="Rectangle 11"/>
          <p:cNvSpPr>
            <a:spLocks noChangeArrowheads="1"/>
          </p:cNvSpPr>
          <p:nvPr/>
        </p:nvSpPr>
        <p:spPr bwMode="auto">
          <a:xfrm>
            <a:off x="576263" y="2205038"/>
            <a:ext cx="8748712" cy="531812"/>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flatTx/>
          </a:bodyPr>
          <a:lstStyle/>
          <a:p>
            <a:pPr>
              <a:lnSpc>
                <a:spcPct val="80000"/>
              </a:lnSpc>
              <a:buFontTx/>
              <a:buNone/>
            </a:pPr>
            <a:r>
              <a:rPr lang="en-US" altLang="zh-CN" sz="3600" b="1">
                <a:solidFill>
                  <a:srgbClr val="0000CC"/>
                </a:solidFill>
                <a:latin typeface="隶书" pitchFamily="49" charset="-122"/>
                <a:ea typeface="隶书" pitchFamily="49" charset="-122"/>
                <a:cs typeface="Times New Roman" panose="02020603050405020304" pitchFamily="18" charset="0"/>
              </a:rPr>
              <a:t>8</a:t>
            </a:r>
            <a:r>
              <a:rPr lang="zh-CN" altLang="en-US" sz="3600" b="1">
                <a:solidFill>
                  <a:srgbClr val="0000CC"/>
                </a:solidFill>
                <a:latin typeface="隶书" pitchFamily="49" charset="-122"/>
                <a:ea typeface="隶书" pitchFamily="49" charset="-122"/>
                <a:cs typeface="Times New Roman" panose="02020603050405020304" pitchFamily="18" charset="0"/>
              </a:rPr>
              <a:t>、未果，寻病终。后遂无问津者。</a:t>
            </a:r>
            <a:endParaRPr lang="zh-CN" altLang="en-US" sz="3600" b="1">
              <a:solidFill>
                <a:srgbClr val="0000CC"/>
              </a:solidFill>
              <a:latin typeface="隶书" pitchFamily="49" charset="-122"/>
              <a:ea typeface="隶书" pitchFamily="49" charset="-122"/>
              <a:cs typeface="Times New Roman" panose="02020603050405020304" pitchFamily="18" charset="0"/>
            </a:endParaRPr>
          </a:p>
        </p:txBody>
      </p:sp>
      <p:sp>
        <p:nvSpPr>
          <p:cNvPr id="94220" name="Rectangle 12"/>
          <p:cNvSpPr>
            <a:spLocks noChangeArrowheads="1"/>
          </p:cNvSpPr>
          <p:nvPr/>
        </p:nvSpPr>
        <p:spPr bwMode="auto">
          <a:xfrm>
            <a:off x="550863" y="3716338"/>
            <a:ext cx="7296150" cy="641350"/>
          </a:xfrm>
          <a:prstGeom prst="rect">
            <a:avLst/>
          </a:prstGeom>
          <a:noFill/>
          <a:ln>
            <a:noFill/>
          </a:ln>
          <a:effectLst/>
          <a:extLst>
            <a:ext uri="{909E8E84-426E-40DD-AFC4-6F175D3DCCD1}">
              <a14:hiddenFill xmlns:a14="http://schemas.microsoft.com/office/drawing/2010/main">
                <a:gradFill rotWithShape="0">
                  <a:gsLst>
                    <a:gs pos="0">
                      <a:srgbClr val="707070"/>
                    </a:gs>
                    <a:gs pos="50000">
                      <a:srgbClr val="FFFFFF"/>
                    </a:gs>
                    <a:gs pos="100000">
                      <a:srgbClr val="707070"/>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flatTx/>
          </a:bodyPr>
          <a:lstStyle/>
          <a:p>
            <a:pPr>
              <a:buFontTx/>
              <a:buNone/>
            </a:pPr>
            <a:r>
              <a:rPr lang="en-US" altLang="zh-CN" sz="3600" b="1">
                <a:solidFill>
                  <a:srgbClr val="0000CC"/>
                </a:solidFill>
                <a:latin typeface="隶书" pitchFamily="49" charset="-122"/>
                <a:ea typeface="隶书" pitchFamily="49" charset="-122"/>
                <a:cs typeface="Times New Roman" panose="02020603050405020304" pitchFamily="18" charset="0"/>
              </a:rPr>
              <a:t>9</a:t>
            </a:r>
            <a:r>
              <a:rPr lang="zh-CN" altLang="en-US" sz="3600" b="1">
                <a:solidFill>
                  <a:srgbClr val="0000CC"/>
                </a:solidFill>
                <a:latin typeface="隶书" pitchFamily="49" charset="-122"/>
                <a:ea typeface="隶书" pitchFamily="49" charset="-122"/>
                <a:cs typeface="Times New Roman" panose="02020603050405020304" pitchFamily="18" charset="0"/>
              </a:rPr>
              <a:t>、此人一一为具言所闻，皆叹惋。</a:t>
            </a:r>
            <a:endParaRPr lang="zh-CN" altLang="en-US" sz="3600" b="1">
              <a:solidFill>
                <a:srgbClr val="0000CC"/>
              </a:solidFill>
              <a:latin typeface="隶书" pitchFamily="49" charset="-122"/>
              <a:ea typeface="隶书" pitchFamily="49" charset="-122"/>
              <a:cs typeface="Times New Roman" panose="02020603050405020304" pitchFamily="18" charset="0"/>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4215"/>
                                        </p:tgtEl>
                                        <p:attrNameLst>
                                          <p:attrName>style.visibility</p:attrName>
                                        </p:attrNameLst>
                                      </p:cBhvr>
                                      <p:to>
                                        <p:strVal val="visible"/>
                                      </p:to>
                                    </p:set>
                                    <p:animEffect transition="in" filter="blinds(horizontal)">
                                      <p:cBhvr>
                                        <p:cTn id="7" dur="500"/>
                                        <p:tgtEl>
                                          <p:spTgt spid="942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4216"/>
                                        </p:tgtEl>
                                        <p:attrNameLst>
                                          <p:attrName>style.visibility</p:attrName>
                                        </p:attrNameLst>
                                      </p:cBhvr>
                                      <p:to>
                                        <p:strVal val="visible"/>
                                      </p:to>
                                    </p:set>
                                    <p:animEffect transition="in" filter="blinds(horizontal)">
                                      <p:cBhvr>
                                        <p:cTn id="12" dur="500"/>
                                        <p:tgtEl>
                                          <p:spTgt spid="942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4217"/>
                                        </p:tgtEl>
                                        <p:attrNameLst>
                                          <p:attrName>style.visibility</p:attrName>
                                        </p:attrNameLst>
                                      </p:cBhvr>
                                      <p:to>
                                        <p:strVal val="visible"/>
                                      </p:to>
                                    </p:set>
                                    <p:animEffect transition="in" filter="blinds(horizontal)">
                                      <p:cBhvr>
                                        <p:cTn id="17" dur="500"/>
                                        <p:tgtEl>
                                          <p:spTgt spid="94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5" grpId="0" autoUpdateAnimBg="0"/>
      <p:bldP spid="94216" grpId="0" autoUpdateAnimBg="0"/>
      <p:bldP spid="94217"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图片 94209" descr="7"/>
          <p:cNvPicPr>
            <a:picLocks noChangeAspect="1"/>
          </p:cNvPicPr>
          <p:nvPr/>
        </p:nvPicPr>
        <p:blipFill>
          <a:blip r:embed="rId1"/>
          <a:stretch>
            <a:fillRect/>
          </a:stretch>
        </p:blipFill>
        <p:spPr>
          <a:xfrm>
            <a:off x="0" y="0"/>
            <a:ext cx="2771775" cy="3068638"/>
          </a:xfrm>
          <a:prstGeom prst="rect">
            <a:avLst/>
          </a:prstGeom>
          <a:noFill/>
          <a:ln w="9525">
            <a:noFill/>
          </a:ln>
        </p:spPr>
      </p:pic>
      <p:pic>
        <p:nvPicPr>
          <p:cNvPr id="47106" name="图片 94210" descr="渔人甚异之，复前行，欲穷其林"/>
          <p:cNvPicPr preferRelativeResize="0"/>
          <p:nvPr/>
        </p:nvPicPr>
        <p:blipFill>
          <a:blip r:embed="rId2"/>
          <a:stretch>
            <a:fillRect/>
          </a:stretch>
        </p:blipFill>
        <p:spPr>
          <a:xfrm>
            <a:off x="5867400" y="0"/>
            <a:ext cx="3276600" cy="3068638"/>
          </a:xfrm>
          <a:prstGeom prst="rect">
            <a:avLst/>
          </a:prstGeom>
          <a:noFill/>
          <a:ln w="9525">
            <a:noFill/>
          </a:ln>
        </p:spPr>
      </p:pic>
      <p:pic>
        <p:nvPicPr>
          <p:cNvPr id="47107" name="图片 94211" descr="夹岸数百步，中无杂树，方草鲜美，落英缤纷"/>
          <p:cNvPicPr>
            <a:picLocks noChangeAspect="1"/>
          </p:cNvPicPr>
          <p:nvPr/>
        </p:nvPicPr>
        <p:blipFill>
          <a:blip r:embed="rId3"/>
          <a:stretch>
            <a:fillRect/>
          </a:stretch>
        </p:blipFill>
        <p:spPr>
          <a:xfrm>
            <a:off x="2771775" y="0"/>
            <a:ext cx="3168650" cy="3068638"/>
          </a:xfrm>
          <a:prstGeom prst="rect">
            <a:avLst/>
          </a:prstGeom>
          <a:noFill/>
          <a:ln w="9525">
            <a:noFill/>
          </a:ln>
        </p:spPr>
      </p:pic>
      <p:sp>
        <p:nvSpPr>
          <p:cNvPr id="47108" name="文本框 94212"/>
          <p:cNvSpPr txBox="1"/>
          <p:nvPr/>
        </p:nvSpPr>
        <p:spPr>
          <a:xfrm>
            <a:off x="277813" y="3843338"/>
            <a:ext cx="8866187" cy="762000"/>
          </a:xfrm>
          <a:prstGeom prst="rect">
            <a:avLst/>
          </a:prstGeom>
          <a:noFill/>
          <a:ln w="9525">
            <a:noFill/>
          </a:ln>
        </p:spPr>
        <p:txBody>
          <a:bodyPr wrap="square" anchor="t">
            <a:spAutoFit/>
          </a:bodyPr>
          <a:lstStyle/>
          <a:p>
            <a:pPr lvl="0" indent="0">
              <a:spcBef>
                <a:spcPct val="50000"/>
              </a:spcBef>
            </a:pPr>
            <a:r>
              <a:rPr lang="zh-CN" altLang="en-US" sz="4400" b="1" dirty="0">
                <a:solidFill>
                  <a:schemeClr val="tx2"/>
                </a:solidFill>
                <a:latin typeface="宋体" panose="02010600030101010101" pitchFamily="2" charset="-122"/>
                <a:ea typeface="宋体" panose="02010600030101010101" pitchFamily="2" charset="-122"/>
              </a:rPr>
              <a:t>美丽的桃花源至今流传的成语：</a:t>
            </a:r>
            <a:endParaRPr lang="zh-CN" altLang="en-US" sz="4400" b="1" dirty="0">
              <a:solidFill>
                <a:schemeClr val="tx2"/>
              </a:solidFill>
              <a:latin typeface="宋体" panose="02010600030101010101" pitchFamily="2" charset="-122"/>
              <a:ea typeface="宋体" panose="02010600030101010101" pitchFamily="2" charset="-122"/>
            </a:endParaRPr>
          </a:p>
        </p:txBody>
      </p:sp>
      <p:sp>
        <p:nvSpPr>
          <p:cNvPr id="94214" name="文本框 94213"/>
          <p:cNvSpPr txBox="1"/>
          <p:nvPr/>
        </p:nvSpPr>
        <p:spPr>
          <a:xfrm>
            <a:off x="590550" y="4965700"/>
            <a:ext cx="8553450" cy="1311275"/>
          </a:xfrm>
          <a:prstGeom prst="rect">
            <a:avLst/>
          </a:prstGeom>
          <a:noFill/>
          <a:ln w="9525">
            <a:noFill/>
          </a:ln>
        </p:spPr>
        <p:txBody>
          <a:bodyPr wrap="square" anchor="t">
            <a:spAutoFit/>
          </a:bodyPr>
          <a:lstStyle/>
          <a:p>
            <a:pPr lvl="0" indent="0">
              <a:spcBef>
                <a:spcPct val="50000"/>
              </a:spcBef>
            </a:pPr>
            <a:r>
              <a:rPr lang="zh-CN" altLang="en-US" sz="4000" b="1" dirty="0">
                <a:solidFill>
                  <a:srgbClr val="FF0000"/>
                </a:solidFill>
                <a:latin typeface="宋体" panose="02010600030101010101" pitchFamily="2" charset="-122"/>
                <a:ea typeface="宋体" panose="02010600030101010101" pitchFamily="2" charset="-122"/>
              </a:rPr>
              <a:t>世外桃源、豁然开朗、怡然自得、         无人问津、鸡犬相闻、黄发垂髫。</a:t>
            </a:r>
            <a:endParaRPr lang="zh-CN" altLang="en-US" sz="40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94214">
                                            <p:txEl>
                                              <p:pRg st="0" end="0"/>
                                            </p:txEl>
                                          </p:spTgt>
                                        </p:tgtEl>
                                        <p:attrNameLst>
                                          <p:attrName>style.visibility</p:attrName>
                                        </p:attrNameLst>
                                      </p:cBhvr>
                                      <p:to>
                                        <p:strVal val="visible"/>
                                      </p:to>
                                    </p:set>
                                    <p:animEffect transition="in" filter="slide(fromTop)">
                                      <p:cBhvr>
                                        <p:cTn id="7" dur="500"/>
                                        <p:tgtEl>
                                          <p:spTgt spid="942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4214">
                                            <p:txEl>
                                              <p:pRg st="0" end="0"/>
                                            </p:txEl>
                                          </p:spTgt>
                                        </p:tgtEl>
                                        <p:attrNameLst>
                                          <p:attrName>style.visibility</p:attrName>
                                        </p:attrNameLst>
                                      </p:cBhvr>
                                      <p:to>
                                        <p:strVal val="visible"/>
                                      </p:to>
                                    </p:set>
                                    <p:anim calcmode="lin" valueType="num">
                                      <p:cBhvr additive="base">
                                        <p:cTn id="12" dur="500" fill="hold"/>
                                        <p:tgtEl>
                                          <p:spTgt spid="9421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42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4" grpId="0" bldLvl="0" build="allAtOnce"/>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Text Box 3"/>
          <p:cNvSpPr txBox="1">
            <a:spLocks noChangeArrowheads="1"/>
          </p:cNvSpPr>
          <p:nvPr/>
        </p:nvSpPr>
        <p:spPr bwMode="auto">
          <a:xfrm>
            <a:off x="376238" y="20796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latin typeface="宋体" panose="02010600030101010101" pitchFamily="2" charset="-122"/>
              </a:rPr>
              <a:t>桃花源中描绘了一种怎样社会？ </a:t>
            </a:r>
            <a:endParaRPr lang="zh-CN" altLang="en-US" b="1" dirty="0">
              <a:latin typeface="宋体" panose="02010600030101010101" pitchFamily="2" charset="-122"/>
            </a:endParaRPr>
          </a:p>
        </p:txBody>
      </p:sp>
      <p:sp>
        <p:nvSpPr>
          <p:cNvPr id="2" name="矩形 1"/>
          <p:cNvSpPr/>
          <p:nvPr/>
        </p:nvSpPr>
        <p:spPr>
          <a:xfrm>
            <a:off x="251520" y="4920043"/>
            <a:ext cx="8648948" cy="1569660"/>
          </a:xfrm>
          <a:prstGeom prst="rect">
            <a:avLst/>
          </a:prstGeom>
        </p:spPr>
        <p:txBody>
          <a:bodyPr wrap="square">
            <a:spAutoFit/>
          </a:bodyPr>
          <a:lstStyle/>
          <a:p>
            <a:r>
              <a:rPr lang="zh-CN" altLang="en-US" sz="3200" b="1" dirty="0">
                <a:solidFill>
                  <a:srgbClr val="FF0000"/>
                </a:solidFill>
              </a:rPr>
              <a:t>这里景色优美，土地肥沃，资源丰富，风俗淳朴；这里没有压迫，没有战乱，人们过着安居乐业、自由平等、友好和睦的生活。</a:t>
            </a:r>
            <a:endParaRPr lang="zh-CN" altLang="en-US" sz="3200" dirty="0">
              <a:solidFill>
                <a:srgbClr val="FF0000"/>
              </a:solidFill>
            </a:endParaRPr>
          </a:p>
        </p:txBody>
      </p:sp>
      <p:sp>
        <p:nvSpPr>
          <p:cNvPr id="3" name="矩形 2"/>
          <p:cNvSpPr/>
          <p:nvPr/>
        </p:nvSpPr>
        <p:spPr>
          <a:xfrm>
            <a:off x="716756" y="2420888"/>
            <a:ext cx="7600157" cy="1569660"/>
          </a:xfrm>
          <a:prstGeom prst="rect">
            <a:avLst/>
          </a:prstGeom>
          <a:noFill/>
        </p:spPr>
        <p:txBody>
          <a:bodyPr wrap="none" lIns="91440" tIns="45720" rIns="91440" bIns="45720">
            <a:spAutoFit/>
          </a:bodyPr>
          <a:lstStyle/>
          <a:p>
            <a:pPr algn="ctr"/>
            <a:r>
              <a:rPr lang="zh-CN" altLang="en-US" sz="9600" b="1" cap="none" spc="0" dirty="0">
                <a:ln w="1905"/>
                <a:solidFill>
                  <a:srgbClr val="FF0000"/>
                </a:solidFill>
                <a:effectLst>
                  <a:innerShdw blurRad="69850" dist="43180" dir="5400000">
                    <a:srgbClr val="000000">
                      <a:alpha val="65000"/>
                    </a:srgbClr>
                  </a:innerShdw>
                </a:effectLst>
              </a:rPr>
              <a:t>理想的社会！</a:t>
            </a:r>
            <a:endParaRPr lang="zh-CN" altLang="en-US" sz="9600" b="1" cap="none" spc="0" dirty="0">
              <a:ln w="1905"/>
              <a:solidFill>
                <a:srgbClr val="FF0000"/>
              </a:solidFill>
              <a:effectLst>
                <a:innerShdw blurRad="69850" dist="43180" dir="5400000">
                  <a:srgbClr val="000000">
                    <a:alpha val="65000"/>
                  </a:srgbClr>
                </a:innerShdw>
              </a:effectLs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 Box 3"/>
          <p:cNvSpPr txBox="1">
            <a:spLocks noChangeArrowheads="1"/>
          </p:cNvSpPr>
          <p:nvPr/>
        </p:nvSpPr>
        <p:spPr bwMode="auto">
          <a:xfrm>
            <a:off x="179512" y="1052736"/>
            <a:ext cx="8516937" cy="2966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lnSpc>
                <a:spcPct val="160000"/>
              </a:lnSpc>
            </a:pPr>
            <a:r>
              <a:rPr lang="zh-CN" altLang="en-US" sz="2400" b="1" dirty="0">
                <a:solidFill>
                  <a:schemeClr val="accent2"/>
                </a:solidFill>
              </a:rPr>
              <a:t>陶渊明生活在东晋末期，当时社会政治黑暗，兵祸连结，民不聊生。在本文中他虚构了一个宁静安乐的世外桃源。</a:t>
            </a:r>
            <a:r>
              <a:rPr lang="zh-CN" altLang="en-US" sz="2400" b="1" dirty="0">
                <a:solidFill>
                  <a:srgbClr val="FF66FF"/>
                </a:solidFill>
              </a:rPr>
              <a:t>这里景色优美，土地肥沃，资源丰富，风俗淳朴；这里没有压迫，没有战乱，人们过着安居乐业、友好和睦的生活。</a:t>
            </a:r>
            <a:r>
              <a:rPr lang="zh-CN" altLang="en-US" sz="2400" b="1" dirty="0">
                <a:solidFill>
                  <a:srgbClr val="CC0000"/>
                </a:solidFill>
              </a:rPr>
              <a:t>这个</a:t>
            </a:r>
            <a:r>
              <a:rPr lang="zh-CN" altLang="en-US" sz="2400" b="1" dirty="0">
                <a:solidFill>
                  <a:srgbClr val="CC0000"/>
                </a:solidFill>
                <a:latin typeface="宋体" panose="02010600030101010101" pitchFamily="2" charset="-122"/>
              </a:rPr>
              <a:t>“</a:t>
            </a:r>
            <a:r>
              <a:rPr lang="zh-CN" altLang="en-US" sz="2400" b="1" dirty="0">
                <a:solidFill>
                  <a:srgbClr val="CC0000"/>
                </a:solidFill>
              </a:rPr>
              <a:t>世外桃源</a:t>
            </a:r>
            <a:r>
              <a:rPr lang="zh-CN" altLang="en-US" sz="2400" b="1" dirty="0">
                <a:solidFill>
                  <a:srgbClr val="CC0000"/>
                </a:solidFill>
                <a:latin typeface="宋体" panose="02010600030101010101" pitchFamily="2" charset="-122"/>
              </a:rPr>
              <a:t>”</a:t>
            </a:r>
            <a:r>
              <a:rPr lang="zh-CN" altLang="en-US" sz="2400" b="1" dirty="0">
                <a:solidFill>
                  <a:srgbClr val="CC0000"/>
                </a:solidFill>
              </a:rPr>
              <a:t>寄托了作者的社会理想。</a:t>
            </a:r>
            <a:endParaRPr lang="zh-CN" altLang="en-US" sz="2400" b="1" dirty="0">
              <a:solidFill>
                <a:srgbClr val="CC0000"/>
              </a:solidFill>
            </a:endParaRPr>
          </a:p>
        </p:txBody>
      </p:sp>
      <p:sp>
        <p:nvSpPr>
          <p:cNvPr id="66564" name="WordArt 4"/>
          <p:cNvSpPr>
            <a:spLocks noChangeArrowheads="1" noChangeShapeType="1"/>
          </p:cNvSpPr>
          <p:nvPr/>
        </p:nvSpPr>
        <p:spPr bwMode="auto">
          <a:xfrm>
            <a:off x="466849" y="188640"/>
            <a:ext cx="8229600" cy="457200"/>
          </a:xfrm>
          <a:prstGeom prst="rect">
            <a:avLst/>
          </a:prstGeom>
        </p:spPr>
        <p:txBody>
          <a:bodyPr wrap="none" fromWordArt="1">
            <a:prstTxWarp prst="textPlain">
              <a:avLst>
                <a:gd name="adj" fmla="val 50000"/>
              </a:avLst>
            </a:prstTxWarp>
          </a:bodyPr>
          <a:lstStyle/>
          <a:p>
            <a:pPr algn="ctr"/>
            <a:r>
              <a:rPr lang="zh-CN" altLang="en-US" sz="3600" kern="10" dirty="0">
                <a:ln w="12700">
                  <a:solidFill>
                    <a:srgbClr val="3333CC"/>
                  </a:solidFill>
                  <a:round/>
                </a:ln>
                <a:solidFill>
                  <a:srgbClr val="FF0000">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rPr>
              <a:t>作者为什么要虚构这么一个世外桃源呢？</a:t>
            </a:r>
            <a:endParaRPr lang="zh-CN" altLang="en-US" sz="3600" kern="10" dirty="0">
              <a:ln w="12700">
                <a:solidFill>
                  <a:srgbClr val="3333CC"/>
                </a:solidFill>
                <a:round/>
              </a:ln>
              <a:solidFill>
                <a:srgbClr val="FF0000">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 calcmode="lin" valueType="num">
                                      <p:cBhvr additive="base">
                                        <p:cTn id="7" dur="5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83568" y="1314575"/>
            <a:ext cx="8280920" cy="4228850"/>
          </a:xfrm>
          <a:prstGeom prst="rect">
            <a:avLst/>
          </a:prstGeom>
        </p:spPr>
        <p:txBody>
          <a:bodyPr wrap="square">
            <a:spAutoFit/>
          </a:bodyPr>
          <a:lstStyle/>
          <a:p>
            <a:pPr eaLnBrk="1" hangingPunct="1">
              <a:lnSpc>
                <a:spcPct val="160000"/>
              </a:lnSpc>
            </a:pPr>
            <a:r>
              <a:rPr lang="zh-CN" altLang="en-US" b="1" dirty="0">
                <a:solidFill>
                  <a:srgbClr val="CC0000"/>
                </a:solidFill>
              </a:rPr>
              <a:t>这理想在一定程度上反映了广大人民反对压迫，反对战争的愿望；同时也批判了当时的黑暗现实，因而具有一定的积极意义。</a:t>
            </a:r>
            <a:endParaRPr lang="en-US" altLang="zh-CN" b="1" dirty="0">
              <a:solidFill>
                <a:srgbClr val="CC0000"/>
              </a:solidFill>
            </a:endParaRPr>
          </a:p>
          <a:p>
            <a:pPr eaLnBrk="1" hangingPunct="1">
              <a:lnSpc>
                <a:spcPct val="160000"/>
              </a:lnSpc>
            </a:pPr>
            <a:r>
              <a:rPr lang="en-US" altLang="zh-CN" b="1" dirty="0">
                <a:solidFill>
                  <a:srgbClr val="CC0000"/>
                </a:solidFill>
              </a:rPr>
              <a:t>       </a:t>
            </a:r>
            <a:r>
              <a:rPr lang="zh-CN" altLang="en-US" b="1" dirty="0">
                <a:solidFill>
                  <a:srgbClr val="CC0000"/>
                </a:solidFill>
              </a:rPr>
              <a:t>但是这个理想在封建社会是不可能实现的；当然，现在看来，自给自足的小农经济也有落后的一面。</a:t>
            </a:r>
            <a:endParaRPr lang="zh-CN" altLang="en-US" b="1" dirty="0">
              <a:solidFill>
                <a:srgbClr val="CC0000"/>
              </a:solidFill>
            </a:endParaRPr>
          </a:p>
        </p:txBody>
      </p:sp>
      <p:sp>
        <p:nvSpPr>
          <p:cNvPr id="4" name="WordArt 4"/>
          <p:cNvSpPr>
            <a:spLocks noChangeArrowheads="1" noChangeShapeType="1"/>
          </p:cNvSpPr>
          <p:nvPr/>
        </p:nvSpPr>
        <p:spPr bwMode="auto">
          <a:xfrm>
            <a:off x="466849" y="188640"/>
            <a:ext cx="8229600" cy="457200"/>
          </a:xfrm>
          <a:prstGeom prst="rect">
            <a:avLst/>
          </a:prstGeom>
        </p:spPr>
        <p:txBody>
          <a:bodyPr wrap="none" fromWordArt="1">
            <a:prstTxWarp prst="textPlain">
              <a:avLst>
                <a:gd name="adj" fmla="val 50000"/>
              </a:avLst>
            </a:prstTxWarp>
          </a:bodyPr>
          <a:lstStyle/>
          <a:p>
            <a:pPr algn="ctr"/>
            <a:r>
              <a:rPr lang="zh-CN" altLang="en-US" sz="3600" kern="10" dirty="0">
                <a:ln w="12700">
                  <a:solidFill>
                    <a:srgbClr val="3333CC"/>
                  </a:solidFill>
                  <a:round/>
                </a:ln>
                <a:solidFill>
                  <a:srgbClr val="FF0000">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rPr>
              <a:t>怎样看待作者的这个社会理想？</a:t>
            </a:r>
            <a:endParaRPr lang="zh-CN" altLang="en-US" sz="3600" kern="10" dirty="0">
              <a:ln w="12700">
                <a:solidFill>
                  <a:srgbClr val="3333CC"/>
                </a:solidFill>
                <a:round/>
              </a:ln>
              <a:solidFill>
                <a:srgbClr val="FF0000">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框 38913"/>
          <p:cNvSpPr txBox="1"/>
          <p:nvPr/>
        </p:nvSpPr>
        <p:spPr>
          <a:xfrm>
            <a:off x="0" y="296863"/>
            <a:ext cx="9144000" cy="641350"/>
          </a:xfrm>
          <a:prstGeom prst="rect">
            <a:avLst/>
          </a:prstGeom>
          <a:noFill/>
          <a:ln w="9525">
            <a:noFill/>
          </a:ln>
        </p:spPr>
        <p:txBody>
          <a:bodyPr anchor="t">
            <a:spAutoFit/>
          </a:bodyPr>
          <a:lstStyle/>
          <a:p>
            <a:pPr lvl="0" indent="0">
              <a:spcBef>
                <a:spcPct val="50000"/>
              </a:spcBef>
              <a:buClr>
                <a:srgbClr val="000000"/>
              </a:buClr>
            </a:pPr>
            <a:endParaRPr lang="zh-CN" altLang="en-US" sz="3600" dirty="0">
              <a:latin typeface="Times New Roman" panose="02020603050405020304" pitchFamily="18" charset="0"/>
              <a:ea typeface="黑体" panose="02010609060101010101" pitchFamily="2" charset="-122"/>
            </a:endParaRPr>
          </a:p>
        </p:txBody>
      </p:sp>
      <p:sp>
        <p:nvSpPr>
          <p:cNvPr id="7170" name="文本框 38914"/>
          <p:cNvSpPr txBox="1"/>
          <p:nvPr/>
        </p:nvSpPr>
        <p:spPr>
          <a:xfrm>
            <a:off x="0" y="-63500"/>
            <a:ext cx="9144000" cy="5181600"/>
          </a:xfrm>
          <a:prstGeom prst="rect">
            <a:avLst/>
          </a:prstGeom>
          <a:noFill/>
          <a:ln w="9525">
            <a:noFill/>
          </a:ln>
        </p:spPr>
        <p:txBody>
          <a:bodyPr wrap="square" anchor="t">
            <a:spAutoFit/>
          </a:bodyPr>
          <a:lstStyle/>
          <a:p>
            <a:pPr lvl="0" indent="0">
              <a:spcBef>
                <a:spcPct val="50000"/>
              </a:spcBef>
              <a:buClr>
                <a:srgbClr val="000000"/>
              </a:buClr>
            </a:pPr>
            <a:r>
              <a:rPr lang="en-US" altLang="zh-CN" sz="4400" b="1" dirty="0">
                <a:latin typeface="Times New Roman" panose="02020603050405020304" pitchFamily="18" charset="0"/>
                <a:ea typeface="黑体" panose="02010609060101010101" pitchFamily="2" charset="-122"/>
              </a:rPr>
              <a:t>                   </a:t>
            </a:r>
            <a:r>
              <a:rPr lang="zh-CN" altLang="en-US" sz="4800" b="1" dirty="0">
                <a:solidFill>
                  <a:srgbClr val="FF0000"/>
                </a:solidFill>
                <a:latin typeface="Times New Roman" panose="02020603050405020304" pitchFamily="18" charset="0"/>
                <a:ea typeface="黑体" panose="02010609060101010101" pitchFamily="2" charset="-122"/>
              </a:rPr>
              <a:t>写作背景</a:t>
            </a:r>
            <a:endParaRPr lang="zh-CN" altLang="en-US" sz="4800" b="1" dirty="0">
              <a:solidFill>
                <a:srgbClr val="FF0000"/>
              </a:solidFill>
              <a:latin typeface="Times New Roman" panose="02020603050405020304" pitchFamily="18" charset="0"/>
              <a:ea typeface="黑体" panose="02010609060101010101" pitchFamily="2" charset="-122"/>
            </a:endParaRPr>
          </a:p>
          <a:p>
            <a:pPr lvl="0" indent="0">
              <a:spcBef>
                <a:spcPct val="50000"/>
              </a:spcBef>
              <a:buClr>
                <a:srgbClr val="000000"/>
              </a:buClr>
            </a:pPr>
            <a:r>
              <a:rPr lang="zh-CN" altLang="en-US" sz="4400" b="1" dirty="0">
                <a:latin typeface="Times New Roman" panose="02020603050405020304" pitchFamily="18" charset="0"/>
                <a:ea typeface="黑体" panose="02010609060101010101" pitchFamily="2" charset="-122"/>
              </a:rPr>
              <a:t>       本文写作年代大约是宋永初二年（</a:t>
            </a:r>
            <a:r>
              <a:rPr lang="en-US" altLang="zh-CN" sz="4400" b="1" dirty="0">
                <a:latin typeface="Times New Roman" panose="02020603050405020304" pitchFamily="18" charset="0"/>
                <a:ea typeface="黑体" panose="02010609060101010101" pitchFamily="2" charset="-122"/>
              </a:rPr>
              <a:t>421</a:t>
            </a:r>
            <a:r>
              <a:rPr lang="zh-CN" altLang="en-US" sz="4400" b="1" dirty="0">
                <a:latin typeface="Times New Roman" panose="02020603050405020304" pitchFamily="18" charset="0"/>
                <a:ea typeface="黑体" panose="02010609060101010101" pitchFamily="2" charset="-122"/>
              </a:rPr>
              <a:t>年），其时陶渊明已经五十七         岁了。他拒绝同刘裕的宋政权合作，不满黑暗的政治现实，同时由于他和农民接近，理解他们追求理想的愿望，所以写了这篇记和诗。</a:t>
            </a:r>
            <a:endParaRPr lang="zh-CN" altLang="en-US" sz="4400" b="1" dirty="0">
              <a:latin typeface="Times New Roman" panose="02020603050405020304" pitchFamily="18" charset="0"/>
              <a:ea typeface="黑体" panose="02010609060101010101" pitchFamily="2" charset="-122"/>
            </a:endParaRPr>
          </a:p>
        </p:txBody>
      </p:sp>
      <p:pic>
        <p:nvPicPr>
          <p:cNvPr id="7171" name="图片 11278" descr="t016567fd458b952173"/>
          <p:cNvPicPr>
            <a:picLocks noChangeAspect="1"/>
          </p:cNvPicPr>
          <p:nvPr/>
        </p:nvPicPr>
        <p:blipFill>
          <a:blip r:embed="rId1"/>
          <a:stretch>
            <a:fillRect/>
          </a:stretch>
        </p:blipFill>
        <p:spPr>
          <a:xfrm>
            <a:off x="0" y="5013176"/>
            <a:ext cx="9144000" cy="1844824"/>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图片1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2163" name="Text Box 3"/>
          <p:cNvSpPr txBox="1">
            <a:spLocks noChangeArrowheads="1"/>
          </p:cNvSpPr>
          <p:nvPr/>
        </p:nvSpPr>
        <p:spPr bwMode="auto">
          <a:xfrm>
            <a:off x="8366125" y="446088"/>
            <a:ext cx="184150" cy="762000"/>
          </a:xfrm>
          <a:prstGeom prst="rect">
            <a:avLst/>
          </a:prstGeom>
          <a:noFill/>
          <a:ln>
            <a:noFill/>
          </a:ln>
          <a:effectLst/>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buFontTx/>
              <a:buNone/>
            </a:pPr>
            <a:endParaRPr kumimoji="1" lang="zh-CN" altLang="en-US" sz="4400" b="1">
              <a:solidFill>
                <a:schemeClr val="tx2"/>
              </a:solidFill>
              <a:effectLst>
                <a:outerShdw blurRad="38100" dist="38100" dir="2700000" algn="tl">
                  <a:srgbClr val="FFFFFF"/>
                </a:outerShdw>
              </a:effectLst>
              <a:latin typeface="Times New Roman" panose="02020603050405020304" pitchFamily="18" charset="0"/>
            </a:endParaRPr>
          </a:p>
        </p:txBody>
      </p:sp>
      <p:sp>
        <p:nvSpPr>
          <p:cNvPr id="92164" name="Text Box 4"/>
          <p:cNvSpPr txBox="1">
            <a:spLocks noChangeArrowheads="1"/>
          </p:cNvSpPr>
          <p:nvPr/>
        </p:nvSpPr>
        <p:spPr bwMode="auto">
          <a:xfrm>
            <a:off x="0" y="0"/>
            <a:ext cx="2930525" cy="762000"/>
          </a:xfrm>
          <a:prstGeom prst="rect">
            <a:avLst/>
          </a:prstGeom>
          <a:noFill/>
          <a:ln>
            <a:noFill/>
          </a:ln>
          <a:effectLst/>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buFontTx/>
              <a:buNone/>
            </a:pPr>
            <a:r>
              <a:rPr kumimoji="1" lang="zh-CN" altLang="en-US" sz="4400" b="1" i="1">
                <a:solidFill>
                  <a:schemeClr val="tx2"/>
                </a:solidFill>
                <a:effectLst>
                  <a:outerShdw blurRad="38100" dist="38100" dir="2700000" algn="tl">
                    <a:srgbClr val="FFFFFF"/>
                  </a:outerShdw>
                </a:effectLst>
                <a:latin typeface="Times New Roman" panose="02020603050405020304" pitchFamily="18" charset="0"/>
                <a:ea typeface="华文彩云" panose="02010800040101010101" pitchFamily="2" charset="-122"/>
              </a:rPr>
              <a:t>文章结构：</a:t>
            </a:r>
            <a:endParaRPr kumimoji="1" lang="zh-CN" altLang="en-US" sz="4400" b="1" i="1">
              <a:solidFill>
                <a:schemeClr val="tx2"/>
              </a:solidFill>
              <a:effectLst>
                <a:outerShdw blurRad="38100" dist="38100" dir="2700000" algn="tl">
                  <a:srgbClr val="FFFFFF"/>
                </a:outerShdw>
              </a:effectLst>
              <a:latin typeface="Times New Roman" panose="02020603050405020304" pitchFamily="18" charset="0"/>
              <a:ea typeface="华文彩云" panose="02010800040101010101" pitchFamily="2" charset="-122"/>
            </a:endParaRPr>
          </a:p>
        </p:txBody>
      </p:sp>
      <p:sp>
        <p:nvSpPr>
          <p:cNvPr id="92165" name="Text Box 5"/>
          <p:cNvSpPr txBox="1">
            <a:spLocks noChangeArrowheads="1"/>
          </p:cNvSpPr>
          <p:nvPr/>
        </p:nvSpPr>
        <p:spPr bwMode="auto">
          <a:xfrm>
            <a:off x="1736725" y="827088"/>
            <a:ext cx="184150" cy="762000"/>
          </a:xfrm>
          <a:prstGeom prst="rect">
            <a:avLst/>
          </a:prstGeom>
          <a:noFill/>
          <a:ln>
            <a:noFill/>
          </a:ln>
          <a:effectLst/>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buFontTx/>
              <a:buNone/>
            </a:pPr>
            <a:endParaRPr kumimoji="1" lang="zh-CN" altLang="en-US" sz="4400" b="1">
              <a:solidFill>
                <a:schemeClr val="tx2"/>
              </a:solidFill>
              <a:effectLst>
                <a:outerShdw blurRad="38100" dist="38100" dir="2700000" algn="tl">
                  <a:srgbClr val="FFFFFF"/>
                </a:outerShdw>
              </a:effectLst>
              <a:latin typeface="Times New Roman" panose="02020603050405020304" pitchFamily="18" charset="0"/>
            </a:endParaRPr>
          </a:p>
        </p:txBody>
      </p:sp>
      <p:sp>
        <p:nvSpPr>
          <p:cNvPr id="92166" name="AutoShape 6"/>
          <p:cNvSpPr>
            <a:spLocks noChangeArrowheads="1"/>
          </p:cNvSpPr>
          <p:nvPr/>
        </p:nvSpPr>
        <p:spPr bwMode="auto">
          <a:xfrm>
            <a:off x="395288" y="765175"/>
            <a:ext cx="3346450" cy="1655763"/>
          </a:xfrm>
          <a:prstGeom prst="smileyFace">
            <a:avLst>
              <a:gd name="adj" fmla="val 4653"/>
            </a:avLst>
          </a:prstGeom>
          <a:solidFill>
            <a:schemeClr val="bg1"/>
          </a:solidFill>
          <a:ln w="9525">
            <a:solidFill>
              <a:schemeClr val="tx1"/>
            </a:solidFill>
            <a:round/>
          </a:ln>
          <a:effectLst>
            <a:outerShdw dist="107763" dir="2700000" algn="ctr" rotWithShape="0">
              <a:schemeClr val="bg2"/>
            </a:outerShdw>
          </a:effectLst>
        </p:spPr>
        <p:txBody>
          <a:bodyPr anchor="ctr">
            <a:spAutoFit/>
          </a:bodyPr>
          <a:lstStyle/>
          <a:p>
            <a:pPr algn="ctr">
              <a:spcBef>
                <a:spcPct val="50000"/>
              </a:spcBef>
              <a:buFontTx/>
              <a:buNone/>
            </a:pPr>
            <a:endParaRPr kumimoji="1" lang="zh-CN" altLang="en-US" sz="7200">
              <a:latin typeface="Times New Roman" panose="02020603050405020304" pitchFamily="18" charset="0"/>
            </a:endParaRPr>
          </a:p>
        </p:txBody>
      </p:sp>
      <p:sp>
        <p:nvSpPr>
          <p:cNvPr id="92167" name="AutoShape 7"/>
          <p:cNvSpPr>
            <a:spLocks noChangeArrowheads="1"/>
          </p:cNvSpPr>
          <p:nvPr/>
        </p:nvSpPr>
        <p:spPr bwMode="auto">
          <a:xfrm>
            <a:off x="914400" y="2971800"/>
            <a:ext cx="3346450" cy="1655763"/>
          </a:xfrm>
          <a:prstGeom prst="smileyFace">
            <a:avLst>
              <a:gd name="adj" fmla="val 4653"/>
            </a:avLst>
          </a:prstGeom>
          <a:solidFill>
            <a:schemeClr val="bg1"/>
          </a:solidFill>
          <a:ln w="9525">
            <a:solidFill>
              <a:schemeClr val="tx1"/>
            </a:solidFill>
            <a:round/>
          </a:ln>
          <a:effectLst>
            <a:outerShdw dist="107763" dir="2700000" algn="ctr" rotWithShape="0">
              <a:schemeClr val="bg2"/>
            </a:outerShdw>
          </a:effectLst>
        </p:spPr>
        <p:txBody>
          <a:bodyPr anchor="ctr">
            <a:spAutoFit/>
          </a:bodyPr>
          <a:lstStyle/>
          <a:p>
            <a:pPr algn="ctr">
              <a:spcBef>
                <a:spcPct val="50000"/>
              </a:spcBef>
              <a:buFontTx/>
              <a:buNone/>
            </a:pPr>
            <a:endParaRPr kumimoji="1" lang="zh-CN" altLang="en-US" sz="7200">
              <a:latin typeface="Times New Roman" panose="02020603050405020304" pitchFamily="18" charset="0"/>
            </a:endParaRPr>
          </a:p>
        </p:txBody>
      </p:sp>
      <p:sp>
        <p:nvSpPr>
          <p:cNvPr id="92168" name="AutoShape 8"/>
          <p:cNvSpPr>
            <a:spLocks noChangeArrowheads="1"/>
          </p:cNvSpPr>
          <p:nvPr/>
        </p:nvSpPr>
        <p:spPr bwMode="auto">
          <a:xfrm>
            <a:off x="1143000" y="5202238"/>
            <a:ext cx="3346450" cy="1655762"/>
          </a:xfrm>
          <a:prstGeom prst="smileyFace">
            <a:avLst>
              <a:gd name="adj" fmla="val 4653"/>
            </a:avLst>
          </a:prstGeom>
          <a:solidFill>
            <a:schemeClr val="bg1"/>
          </a:solidFill>
          <a:ln w="9525">
            <a:solidFill>
              <a:schemeClr val="tx1"/>
            </a:solidFill>
            <a:round/>
          </a:ln>
          <a:effectLst>
            <a:outerShdw dist="107763" dir="2700000" algn="ctr" rotWithShape="0">
              <a:schemeClr val="bg2"/>
            </a:outerShdw>
          </a:effectLst>
        </p:spPr>
        <p:txBody>
          <a:bodyPr anchor="ctr">
            <a:spAutoFit/>
          </a:bodyPr>
          <a:lstStyle/>
          <a:p>
            <a:pPr algn="ctr">
              <a:spcBef>
                <a:spcPct val="50000"/>
              </a:spcBef>
              <a:buFontTx/>
              <a:buNone/>
            </a:pPr>
            <a:endParaRPr kumimoji="1" lang="zh-CN" altLang="en-US" sz="7200">
              <a:latin typeface="Times New Roman" panose="02020603050405020304" pitchFamily="18" charset="0"/>
            </a:endParaRPr>
          </a:p>
        </p:txBody>
      </p:sp>
      <p:sp>
        <p:nvSpPr>
          <p:cNvPr id="92169" name="AutoShape 9"/>
          <p:cNvSpPr>
            <a:spLocks noChangeArrowheads="1"/>
          </p:cNvSpPr>
          <p:nvPr/>
        </p:nvSpPr>
        <p:spPr bwMode="auto">
          <a:xfrm>
            <a:off x="5797550" y="5202238"/>
            <a:ext cx="3346450" cy="1655762"/>
          </a:xfrm>
          <a:prstGeom prst="smileyFace">
            <a:avLst>
              <a:gd name="adj" fmla="val 4653"/>
            </a:avLst>
          </a:prstGeom>
          <a:solidFill>
            <a:schemeClr val="bg1"/>
          </a:solidFill>
          <a:ln w="9525">
            <a:solidFill>
              <a:schemeClr val="tx1"/>
            </a:solidFill>
            <a:round/>
          </a:ln>
          <a:effectLst>
            <a:outerShdw dist="107763" dir="2700000" algn="ctr" rotWithShape="0">
              <a:schemeClr val="bg2"/>
            </a:outerShdw>
          </a:effectLst>
        </p:spPr>
        <p:txBody>
          <a:bodyPr anchor="ctr">
            <a:spAutoFit/>
          </a:bodyPr>
          <a:lstStyle/>
          <a:p>
            <a:pPr algn="ctr">
              <a:spcBef>
                <a:spcPct val="50000"/>
              </a:spcBef>
              <a:buFontTx/>
              <a:buNone/>
            </a:pPr>
            <a:endParaRPr kumimoji="1" lang="zh-CN" altLang="en-US" sz="7200">
              <a:latin typeface="Times New Roman" panose="02020603050405020304" pitchFamily="18" charset="0"/>
            </a:endParaRPr>
          </a:p>
        </p:txBody>
      </p:sp>
      <p:sp>
        <p:nvSpPr>
          <p:cNvPr id="92170" name="AutoShape 10"/>
          <p:cNvSpPr>
            <a:spLocks noChangeArrowheads="1"/>
          </p:cNvSpPr>
          <p:nvPr/>
        </p:nvSpPr>
        <p:spPr bwMode="auto">
          <a:xfrm>
            <a:off x="5645150" y="1676400"/>
            <a:ext cx="3498850" cy="1655763"/>
          </a:xfrm>
          <a:prstGeom prst="smileyFace">
            <a:avLst>
              <a:gd name="adj" fmla="val -4653"/>
            </a:avLst>
          </a:prstGeom>
          <a:solidFill>
            <a:schemeClr val="bg1"/>
          </a:solidFill>
          <a:ln w="9525">
            <a:solidFill>
              <a:schemeClr val="tx1"/>
            </a:solidFill>
            <a:round/>
          </a:ln>
          <a:effectLst>
            <a:outerShdw dist="107763" dir="2700000" algn="ctr" rotWithShape="0">
              <a:schemeClr val="bg2"/>
            </a:outerShdw>
          </a:effectLst>
        </p:spPr>
        <p:txBody>
          <a:bodyPr anchor="ctr">
            <a:spAutoFit/>
          </a:bodyPr>
          <a:lstStyle/>
          <a:p>
            <a:pPr algn="ctr">
              <a:spcBef>
                <a:spcPct val="50000"/>
              </a:spcBef>
              <a:buFontTx/>
              <a:buNone/>
            </a:pPr>
            <a:endParaRPr kumimoji="1" lang="zh-CN" altLang="en-US" sz="7200">
              <a:latin typeface="Times New Roman" panose="02020603050405020304" pitchFamily="18" charset="0"/>
            </a:endParaRPr>
          </a:p>
        </p:txBody>
      </p:sp>
      <p:sp>
        <p:nvSpPr>
          <p:cNvPr id="92171" name="Text Box 11"/>
          <p:cNvSpPr txBox="1">
            <a:spLocks noChangeArrowheads="1"/>
          </p:cNvSpPr>
          <p:nvPr/>
        </p:nvSpPr>
        <p:spPr bwMode="auto">
          <a:xfrm>
            <a:off x="288925" y="2427288"/>
            <a:ext cx="184150" cy="762000"/>
          </a:xfrm>
          <a:prstGeom prst="rect">
            <a:avLst/>
          </a:prstGeom>
          <a:noFill/>
          <a:ln>
            <a:noFill/>
          </a:ln>
          <a:effectLst/>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buFontTx/>
              <a:buNone/>
            </a:pPr>
            <a:endParaRPr kumimoji="1" lang="zh-CN" altLang="en-US" sz="4400" b="1">
              <a:solidFill>
                <a:schemeClr val="tx2"/>
              </a:solidFill>
              <a:effectLst>
                <a:outerShdw blurRad="38100" dist="38100" dir="2700000" algn="tl">
                  <a:srgbClr val="FFFFFF"/>
                </a:outerShdw>
              </a:effectLst>
              <a:latin typeface="Times New Roman" panose="02020603050405020304" pitchFamily="18" charset="0"/>
            </a:endParaRPr>
          </a:p>
        </p:txBody>
      </p:sp>
      <p:sp>
        <p:nvSpPr>
          <p:cNvPr id="92172" name="AutoShape 12"/>
          <p:cNvSpPr>
            <a:spLocks noChangeArrowheads="1"/>
          </p:cNvSpPr>
          <p:nvPr/>
        </p:nvSpPr>
        <p:spPr bwMode="auto">
          <a:xfrm>
            <a:off x="0" y="4191000"/>
            <a:ext cx="1295400" cy="1600200"/>
          </a:xfrm>
          <a:prstGeom prst="curvedRightArrow">
            <a:avLst>
              <a:gd name="adj1" fmla="val 24706"/>
              <a:gd name="adj2" fmla="val 49412"/>
              <a:gd name="adj3" fmla="val 33333"/>
            </a:avLst>
          </a:prstGeom>
          <a:solidFill>
            <a:srgbClr val="FF0000"/>
          </a:solidFill>
          <a:ln>
            <a:noFill/>
          </a:ln>
          <a:effectLst>
            <a:outerShdw dist="107763"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spAutoFit/>
          </a:bodyPr>
          <a:lstStyle/>
          <a:p>
            <a:endParaRPr lang="zh-CN" altLang="en-US"/>
          </a:p>
        </p:txBody>
      </p:sp>
      <p:sp>
        <p:nvSpPr>
          <p:cNvPr id="92173" name="AutoShape 13"/>
          <p:cNvSpPr>
            <a:spLocks noChangeArrowheads="1"/>
          </p:cNvSpPr>
          <p:nvPr/>
        </p:nvSpPr>
        <p:spPr bwMode="auto">
          <a:xfrm>
            <a:off x="0" y="2209800"/>
            <a:ext cx="1295400" cy="1600200"/>
          </a:xfrm>
          <a:prstGeom prst="curvedRightArrow">
            <a:avLst>
              <a:gd name="adj1" fmla="val 24706"/>
              <a:gd name="adj2" fmla="val 49412"/>
              <a:gd name="adj3" fmla="val 33333"/>
            </a:avLst>
          </a:prstGeom>
          <a:solidFill>
            <a:srgbClr val="FF0000"/>
          </a:solidFill>
          <a:ln>
            <a:noFill/>
          </a:ln>
          <a:effectLst>
            <a:outerShdw dist="107763"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spAutoFit/>
          </a:bodyPr>
          <a:lstStyle/>
          <a:p>
            <a:endParaRPr lang="zh-CN" altLang="en-US"/>
          </a:p>
        </p:txBody>
      </p:sp>
      <p:sp>
        <p:nvSpPr>
          <p:cNvPr id="92174" name="Text Box 14"/>
          <p:cNvSpPr txBox="1">
            <a:spLocks noChangeArrowheads="1"/>
          </p:cNvSpPr>
          <p:nvPr/>
        </p:nvSpPr>
        <p:spPr bwMode="auto">
          <a:xfrm>
            <a:off x="7146925" y="5780088"/>
            <a:ext cx="184150" cy="762000"/>
          </a:xfrm>
          <a:prstGeom prst="rect">
            <a:avLst/>
          </a:prstGeom>
          <a:noFill/>
          <a:ln>
            <a:noFill/>
          </a:ln>
          <a:effectLst/>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buFontTx/>
              <a:buNone/>
            </a:pPr>
            <a:endParaRPr kumimoji="1" lang="zh-CN" altLang="en-US" sz="4400" b="1">
              <a:solidFill>
                <a:schemeClr val="tx2"/>
              </a:solidFill>
              <a:effectLst>
                <a:outerShdw blurRad="38100" dist="38100" dir="2700000" algn="tl">
                  <a:srgbClr val="FFFFFF"/>
                </a:outerShdw>
              </a:effectLst>
              <a:latin typeface="Times New Roman" panose="02020603050405020304" pitchFamily="18" charset="0"/>
            </a:endParaRPr>
          </a:p>
        </p:txBody>
      </p:sp>
      <p:sp>
        <p:nvSpPr>
          <p:cNvPr id="92175" name="AutoShape 15"/>
          <p:cNvSpPr>
            <a:spLocks noChangeArrowheads="1"/>
          </p:cNvSpPr>
          <p:nvPr/>
        </p:nvSpPr>
        <p:spPr bwMode="auto">
          <a:xfrm>
            <a:off x="4343400" y="5791200"/>
            <a:ext cx="1752600" cy="1066800"/>
          </a:xfrm>
          <a:prstGeom prst="notchedRightArrow">
            <a:avLst>
              <a:gd name="adj1" fmla="val 50000"/>
              <a:gd name="adj2" fmla="val 41071"/>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anchor="ctr">
            <a:spAutoFit/>
          </a:bodyPr>
          <a:lstStyle/>
          <a:p>
            <a:endParaRPr lang="zh-CN" altLang="en-US"/>
          </a:p>
        </p:txBody>
      </p:sp>
      <p:sp>
        <p:nvSpPr>
          <p:cNvPr id="92176" name="Text Box 16"/>
          <p:cNvSpPr txBox="1">
            <a:spLocks noChangeArrowheads="1"/>
          </p:cNvSpPr>
          <p:nvPr/>
        </p:nvSpPr>
        <p:spPr bwMode="auto">
          <a:xfrm>
            <a:off x="5470525" y="4103688"/>
            <a:ext cx="184150" cy="762000"/>
          </a:xfrm>
          <a:prstGeom prst="rect">
            <a:avLst/>
          </a:prstGeom>
          <a:noFill/>
          <a:ln>
            <a:noFill/>
          </a:ln>
          <a:effectLst/>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buFontTx/>
              <a:buNone/>
            </a:pPr>
            <a:endParaRPr kumimoji="1" lang="zh-CN" altLang="en-US" sz="4400" b="1">
              <a:solidFill>
                <a:schemeClr val="tx2"/>
              </a:solidFill>
              <a:effectLst>
                <a:outerShdw blurRad="38100" dist="38100" dir="2700000" algn="tl">
                  <a:srgbClr val="FFFFFF"/>
                </a:outerShdw>
              </a:effectLst>
              <a:latin typeface="Times New Roman" panose="02020603050405020304" pitchFamily="18" charset="0"/>
            </a:endParaRPr>
          </a:p>
        </p:txBody>
      </p:sp>
      <p:sp>
        <p:nvSpPr>
          <p:cNvPr id="92177" name="Tree"/>
          <p:cNvSpPr>
            <a:spLocks noEditPoints="1" noChangeArrowheads="1"/>
          </p:cNvSpPr>
          <p:nvPr/>
        </p:nvSpPr>
        <p:spPr bwMode="auto">
          <a:xfrm>
            <a:off x="6629400" y="3352800"/>
            <a:ext cx="1295400" cy="1828800"/>
          </a:xfrm>
          <a:custGeom>
            <a:avLst/>
            <a:gdLst>
              <a:gd name="G0" fmla="+- 0 0 0"/>
              <a:gd name="G1" fmla="*/ 21600 1 3"/>
              <a:gd name="G2" fmla="*/ 21600 2 3"/>
              <a:gd name="G3" fmla="+- 21600 0 0"/>
              <a:gd name="T0" fmla="*/ 10800 w 21600"/>
              <a:gd name="T1" fmla="*/ 0 h 21600"/>
              <a:gd name="T2" fmla="*/ 6171 w 21600"/>
              <a:gd name="T3" fmla="*/ 7200 h 21600"/>
              <a:gd name="T4" fmla="*/ 3086 w 21600"/>
              <a:gd name="T5" fmla="*/ 14400 h 21600"/>
              <a:gd name="T6" fmla="*/ 0 w 21600"/>
              <a:gd name="T7" fmla="*/ 21600 h 21600"/>
              <a:gd name="T8" fmla="*/ 15429 w 21600"/>
              <a:gd name="T9" fmla="*/ 7200 h 21600"/>
              <a:gd name="T10" fmla="*/ 18514 w 21600"/>
              <a:gd name="T11" fmla="*/ 14400 h 21600"/>
              <a:gd name="T12" fmla="*/ 21600 w 21600"/>
              <a:gd name="T13" fmla="*/ 216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21600"/>
                </a:moveTo>
                <a:lnTo>
                  <a:pt x="9257" y="21600"/>
                </a:lnTo>
                <a:lnTo>
                  <a:pt x="9257" y="21600"/>
                </a:lnTo>
                <a:lnTo>
                  <a:pt x="12343" y="21600"/>
                </a:lnTo>
                <a:lnTo>
                  <a:pt x="12343" y="21600"/>
                </a:lnTo>
                <a:lnTo>
                  <a:pt x="21600" y="21600"/>
                </a:lnTo>
                <a:lnTo>
                  <a:pt x="12343" y="14400"/>
                </a:lnTo>
                <a:lnTo>
                  <a:pt x="18514" y="14400"/>
                </a:lnTo>
                <a:lnTo>
                  <a:pt x="12343" y="7200"/>
                </a:lnTo>
                <a:lnTo>
                  <a:pt x="15429" y="7200"/>
                </a:lnTo>
                <a:lnTo>
                  <a:pt x="10800" y="0"/>
                </a:lnTo>
                <a:lnTo>
                  <a:pt x="6171" y="7200"/>
                </a:lnTo>
                <a:lnTo>
                  <a:pt x="9257" y="7200"/>
                </a:lnTo>
                <a:lnTo>
                  <a:pt x="3086" y="14400"/>
                </a:lnTo>
                <a:lnTo>
                  <a:pt x="9257" y="14400"/>
                </a:lnTo>
                <a:close/>
              </a:path>
            </a:pathLst>
          </a:custGeom>
          <a:solidFill>
            <a:srgbClr val="FF0000"/>
          </a:solidFill>
          <a:ln w="9525">
            <a:solidFill>
              <a:srgbClr val="000000"/>
            </a:solidFill>
            <a:miter lim="800000"/>
          </a:ln>
          <a:effectLst>
            <a:outerShdw dist="107763" dir="2700000" algn="ctr" rotWithShape="0">
              <a:srgbClr val="808080"/>
            </a:outerShdw>
          </a:effectLst>
        </p:spPr>
        <p:txBody>
          <a:bodyPr/>
          <a:lstStyle/>
          <a:p>
            <a:endParaRPr lang="zh-CN" altLang="en-US"/>
          </a:p>
        </p:txBody>
      </p:sp>
      <p:sp>
        <p:nvSpPr>
          <p:cNvPr id="92178" name="Text Box 18"/>
          <p:cNvSpPr txBox="1">
            <a:spLocks noChangeArrowheads="1"/>
          </p:cNvSpPr>
          <p:nvPr/>
        </p:nvSpPr>
        <p:spPr bwMode="auto">
          <a:xfrm>
            <a:off x="5775325" y="141288"/>
            <a:ext cx="184150" cy="762000"/>
          </a:xfrm>
          <a:prstGeom prst="rect">
            <a:avLst/>
          </a:prstGeom>
          <a:noFill/>
          <a:ln>
            <a:noFill/>
          </a:ln>
          <a:effectLst/>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buFontTx/>
              <a:buNone/>
            </a:pPr>
            <a:endParaRPr kumimoji="1" lang="zh-CN" altLang="en-US" sz="4400" b="1">
              <a:solidFill>
                <a:schemeClr val="tx2"/>
              </a:solidFill>
              <a:effectLst>
                <a:outerShdw blurRad="38100" dist="38100" dir="2700000" algn="tl">
                  <a:srgbClr val="FFFFFF"/>
                </a:outerShdw>
              </a:effectLst>
              <a:latin typeface="Times New Roman" panose="02020603050405020304" pitchFamily="18" charset="0"/>
            </a:endParaRPr>
          </a:p>
        </p:txBody>
      </p:sp>
      <p:sp>
        <p:nvSpPr>
          <p:cNvPr id="92179" name="AutoShape 19"/>
          <p:cNvSpPr>
            <a:spLocks noChangeArrowheads="1"/>
          </p:cNvSpPr>
          <p:nvPr/>
        </p:nvSpPr>
        <p:spPr bwMode="auto">
          <a:xfrm>
            <a:off x="4191000" y="0"/>
            <a:ext cx="2286000" cy="1828800"/>
          </a:xfrm>
          <a:prstGeom prst="cloudCallout">
            <a:avLst>
              <a:gd name="adj1" fmla="val 74653"/>
              <a:gd name="adj2" fmla="val 36981"/>
            </a:avLst>
          </a:prstGeom>
          <a:solidFill>
            <a:srgbClr val="0AC60A"/>
          </a:solidFill>
          <a:ln>
            <a:noFill/>
          </a:ln>
          <a:effectLst>
            <a:outerShdw dist="107763" dir="2700000" algn="ctr" rotWithShape="0">
              <a:schemeClr val="bg2"/>
            </a:outerShdw>
          </a:effectLst>
          <a:extLst>
            <a:ext uri="{91240B29-F687-4F45-9708-019B960494DF}">
              <a14:hiddenLine xmlns:a14="http://schemas.microsoft.com/office/drawing/2010/main" w="9525">
                <a:solidFill>
                  <a:schemeClr val="tx1"/>
                </a:solidFill>
                <a:round/>
              </a14:hiddenLine>
            </a:ext>
          </a:extLst>
        </p:spPr>
        <p:txBody>
          <a:bodyPr/>
          <a:lstStyle/>
          <a:p>
            <a:pPr algn="ctr">
              <a:spcBef>
                <a:spcPct val="50000"/>
              </a:spcBef>
              <a:buFontTx/>
              <a:buNone/>
            </a:pPr>
            <a:endParaRPr kumimoji="1" lang="zh-CN" altLang="en-US" sz="7200">
              <a:solidFill>
                <a:srgbClr val="EC08D6"/>
              </a:solidFill>
              <a:latin typeface="Times New Roman" panose="02020603050405020304" pitchFamily="18" charset="0"/>
            </a:endParaRPr>
          </a:p>
        </p:txBody>
      </p:sp>
      <p:sp>
        <p:nvSpPr>
          <p:cNvPr id="92180" name="Text Box 20"/>
          <p:cNvSpPr txBox="1">
            <a:spLocks noChangeArrowheads="1"/>
          </p:cNvSpPr>
          <p:nvPr/>
        </p:nvSpPr>
        <p:spPr bwMode="auto">
          <a:xfrm>
            <a:off x="4319588" y="381000"/>
            <a:ext cx="1917700" cy="1066800"/>
          </a:xfrm>
          <a:prstGeom prst="rect">
            <a:avLst/>
          </a:prstGeom>
          <a:noFill/>
          <a:ln>
            <a:noFill/>
          </a:ln>
          <a:effectLst/>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buFontTx/>
              <a:buNone/>
            </a:pPr>
            <a:r>
              <a:rPr kumimoji="1" lang="zh-CN" altLang="en-US" sz="3200" b="1" i="1">
                <a:solidFill>
                  <a:srgbClr val="993300"/>
                </a:solidFill>
                <a:effectLst>
                  <a:outerShdw blurRad="38100" dist="38100" dir="2700000" algn="tl">
                    <a:srgbClr val="000000"/>
                  </a:outerShdw>
                </a:effectLst>
                <a:latin typeface="Times New Roman" panose="02020603050405020304" pitchFamily="18" charset="0"/>
                <a:ea typeface="隶书" pitchFamily="49" charset="-122"/>
              </a:rPr>
              <a:t>为什么</a:t>
            </a:r>
            <a:endParaRPr kumimoji="1" lang="zh-CN" altLang="en-US" sz="3200" b="1" i="1">
              <a:solidFill>
                <a:srgbClr val="993300"/>
              </a:solidFill>
              <a:effectLst>
                <a:outerShdw blurRad="38100" dist="38100" dir="2700000" algn="tl">
                  <a:srgbClr val="000000"/>
                </a:outerShdw>
              </a:effectLst>
              <a:latin typeface="Times New Roman" panose="02020603050405020304" pitchFamily="18" charset="0"/>
              <a:ea typeface="隶书" pitchFamily="49" charset="-122"/>
            </a:endParaRPr>
          </a:p>
          <a:p>
            <a:pPr algn="ctr">
              <a:buFontTx/>
              <a:buNone/>
            </a:pPr>
            <a:r>
              <a:rPr kumimoji="1" lang="zh-CN" altLang="en-US" sz="3200" b="1" i="1">
                <a:solidFill>
                  <a:srgbClr val="993300"/>
                </a:solidFill>
                <a:effectLst>
                  <a:outerShdw blurRad="38100" dist="38100" dir="2700000" algn="tl">
                    <a:srgbClr val="000000"/>
                  </a:outerShdw>
                </a:effectLst>
                <a:latin typeface="Times New Roman" panose="02020603050405020304" pitchFamily="18" charset="0"/>
                <a:ea typeface="隶书" pitchFamily="49" charset="-122"/>
              </a:rPr>
              <a:t>寻不到？ </a:t>
            </a:r>
            <a:endParaRPr kumimoji="1" lang="zh-CN" altLang="en-US" sz="3200" b="1" i="1">
              <a:solidFill>
                <a:srgbClr val="993300"/>
              </a:solidFill>
              <a:effectLst>
                <a:outerShdw blurRad="38100" dist="38100" dir="2700000" algn="tl">
                  <a:srgbClr val="000000"/>
                </a:outerShdw>
              </a:effectLst>
              <a:latin typeface="Times New Roman" panose="02020603050405020304" pitchFamily="18" charset="0"/>
              <a:ea typeface="隶书" pitchFamily="49" charset="-122"/>
            </a:endParaRPr>
          </a:p>
        </p:txBody>
      </p:sp>
      <p:sp>
        <p:nvSpPr>
          <p:cNvPr id="92181" name="Text Box 21"/>
          <p:cNvSpPr txBox="1">
            <a:spLocks noChangeArrowheads="1"/>
          </p:cNvSpPr>
          <p:nvPr/>
        </p:nvSpPr>
        <p:spPr bwMode="auto">
          <a:xfrm>
            <a:off x="848520" y="1347788"/>
            <a:ext cx="2592387" cy="641350"/>
          </a:xfrm>
          <a:prstGeom prst="rect">
            <a:avLst/>
          </a:prstGeom>
          <a:noFill/>
          <a:ln>
            <a:noFill/>
          </a:ln>
          <a:effectLst/>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buFontTx/>
              <a:buNone/>
            </a:pPr>
            <a:r>
              <a:rPr kumimoji="1" lang="zh-CN" altLang="en-US" sz="3600" b="1" dirty="0">
                <a:solidFill>
                  <a:schemeClr val="tx2"/>
                </a:solidFill>
                <a:effectLst>
                  <a:outerShdw blurRad="38100" dist="38100" dir="2700000" algn="tl">
                    <a:srgbClr val="FFFFFF"/>
                  </a:outerShdw>
                </a:effectLst>
                <a:latin typeface="Times New Roman" panose="02020603050405020304" pitchFamily="18" charset="0"/>
                <a:ea typeface="隶书" pitchFamily="49" charset="-122"/>
              </a:rPr>
              <a:t>发现桃花源 </a:t>
            </a:r>
            <a:endParaRPr kumimoji="1" lang="zh-CN" altLang="en-US" sz="3600" b="1" dirty="0">
              <a:solidFill>
                <a:schemeClr val="tx2"/>
              </a:solidFill>
              <a:effectLst>
                <a:outerShdw blurRad="38100" dist="38100" dir="2700000" algn="tl">
                  <a:srgbClr val="FFFFFF"/>
                </a:outerShdw>
              </a:effectLst>
              <a:latin typeface="Times New Roman" panose="02020603050405020304" pitchFamily="18" charset="0"/>
              <a:ea typeface="隶书" pitchFamily="49" charset="-122"/>
            </a:endParaRPr>
          </a:p>
        </p:txBody>
      </p:sp>
      <p:sp>
        <p:nvSpPr>
          <p:cNvPr id="92182" name="Text Box 22"/>
          <p:cNvSpPr txBox="1">
            <a:spLocks noChangeArrowheads="1"/>
          </p:cNvSpPr>
          <p:nvPr/>
        </p:nvSpPr>
        <p:spPr bwMode="auto">
          <a:xfrm>
            <a:off x="1268413" y="3557588"/>
            <a:ext cx="2592387" cy="641350"/>
          </a:xfrm>
          <a:prstGeom prst="rect">
            <a:avLst/>
          </a:prstGeom>
          <a:noFill/>
          <a:ln>
            <a:noFill/>
          </a:ln>
          <a:effectLst/>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buFontTx/>
              <a:buNone/>
            </a:pPr>
            <a:r>
              <a:rPr kumimoji="1" lang="zh-CN" altLang="en-US" sz="3600" b="1">
                <a:solidFill>
                  <a:schemeClr val="tx2"/>
                </a:solidFill>
                <a:effectLst>
                  <a:outerShdw blurRad="38100" dist="38100" dir="2700000" algn="tl">
                    <a:srgbClr val="FFFFFF"/>
                  </a:outerShdw>
                </a:effectLst>
                <a:latin typeface="Times New Roman" panose="02020603050405020304" pitchFamily="18" charset="0"/>
                <a:ea typeface="隶书" pitchFamily="49" charset="-122"/>
              </a:rPr>
              <a:t>进入桃花源 </a:t>
            </a:r>
            <a:endParaRPr kumimoji="1" lang="zh-CN" altLang="en-US" sz="3600" b="1">
              <a:solidFill>
                <a:schemeClr val="tx2"/>
              </a:solidFill>
              <a:effectLst>
                <a:outerShdw blurRad="38100" dist="38100" dir="2700000" algn="tl">
                  <a:srgbClr val="FFFFFF"/>
                </a:outerShdw>
              </a:effectLst>
              <a:latin typeface="Times New Roman" panose="02020603050405020304" pitchFamily="18" charset="0"/>
              <a:ea typeface="隶书" pitchFamily="49" charset="-122"/>
            </a:endParaRPr>
          </a:p>
        </p:txBody>
      </p:sp>
      <p:sp>
        <p:nvSpPr>
          <p:cNvPr id="92183" name="Text Box 23"/>
          <p:cNvSpPr txBox="1">
            <a:spLocks noChangeArrowheads="1"/>
          </p:cNvSpPr>
          <p:nvPr/>
        </p:nvSpPr>
        <p:spPr bwMode="auto">
          <a:xfrm>
            <a:off x="1423988" y="5770563"/>
            <a:ext cx="2592387" cy="641350"/>
          </a:xfrm>
          <a:prstGeom prst="rect">
            <a:avLst/>
          </a:prstGeom>
          <a:noFill/>
          <a:ln>
            <a:noFill/>
          </a:ln>
          <a:effectLst/>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buFontTx/>
              <a:buNone/>
            </a:pPr>
            <a:r>
              <a:rPr kumimoji="1" lang="zh-CN" altLang="en-US" sz="3600" b="1">
                <a:solidFill>
                  <a:schemeClr val="tx2"/>
                </a:solidFill>
                <a:effectLst>
                  <a:outerShdw blurRad="38100" dist="38100" dir="2700000" algn="tl">
                    <a:srgbClr val="FFFFFF"/>
                  </a:outerShdw>
                </a:effectLst>
                <a:latin typeface="Times New Roman" panose="02020603050405020304" pitchFamily="18" charset="0"/>
                <a:ea typeface="隶书" pitchFamily="49" charset="-122"/>
              </a:rPr>
              <a:t>访问桃花源 </a:t>
            </a:r>
            <a:endParaRPr kumimoji="1" lang="zh-CN" altLang="en-US" sz="3600" b="1">
              <a:solidFill>
                <a:schemeClr val="tx2"/>
              </a:solidFill>
              <a:effectLst>
                <a:outerShdw blurRad="38100" dist="38100" dir="2700000" algn="tl">
                  <a:srgbClr val="FFFFFF"/>
                </a:outerShdw>
              </a:effectLst>
              <a:latin typeface="Times New Roman" panose="02020603050405020304" pitchFamily="18" charset="0"/>
              <a:ea typeface="隶书" pitchFamily="49" charset="-122"/>
            </a:endParaRPr>
          </a:p>
        </p:txBody>
      </p:sp>
      <p:sp>
        <p:nvSpPr>
          <p:cNvPr id="92184" name="Text Box 24"/>
          <p:cNvSpPr txBox="1">
            <a:spLocks noChangeArrowheads="1"/>
          </p:cNvSpPr>
          <p:nvPr/>
        </p:nvSpPr>
        <p:spPr bwMode="auto">
          <a:xfrm>
            <a:off x="6272213" y="5819775"/>
            <a:ext cx="2592387" cy="641350"/>
          </a:xfrm>
          <a:prstGeom prst="rect">
            <a:avLst/>
          </a:prstGeom>
          <a:noFill/>
          <a:ln>
            <a:noFill/>
          </a:ln>
          <a:effectLst/>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buFontTx/>
              <a:buNone/>
            </a:pPr>
            <a:r>
              <a:rPr kumimoji="1" lang="zh-CN" altLang="en-US" sz="3600" b="1">
                <a:solidFill>
                  <a:schemeClr val="tx2"/>
                </a:solidFill>
                <a:effectLst>
                  <a:outerShdw blurRad="38100" dist="38100" dir="2700000" algn="tl">
                    <a:srgbClr val="FFFFFF"/>
                  </a:outerShdw>
                </a:effectLst>
                <a:latin typeface="Times New Roman" panose="02020603050405020304" pitchFamily="18" charset="0"/>
                <a:ea typeface="隶书" pitchFamily="49" charset="-122"/>
              </a:rPr>
              <a:t>离开桃花源 </a:t>
            </a:r>
            <a:endParaRPr kumimoji="1" lang="zh-CN" altLang="en-US" sz="3600" b="1">
              <a:solidFill>
                <a:schemeClr val="tx2"/>
              </a:solidFill>
              <a:effectLst>
                <a:outerShdw blurRad="38100" dist="38100" dir="2700000" algn="tl">
                  <a:srgbClr val="FFFFFF"/>
                </a:outerShdw>
              </a:effectLst>
              <a:latin typeface="Times New Roman" panose="02020603050405020304" pitchFamily="18" charset="0"/>
              <a:ea typeface="隶书" pitchFamily="49" charset="-122"/>
            </a:endParaRPr>
          </a:p>
        </p:txBody>
      </p:sp>
      <p:sp>
        <p:nvSpPr>
          <p:cNvPr id="92185" name="Text Box 25"/>
          <p:cNvSpPr txBox="1">
            <a:spLocks noChangeArrowheads="1"/>
          </p:cNvSpPr>
          <p:nvPr/>
        </p:nvSpPr>
        <p:spPr bwMode="auto">
          <a:xfrm>
            <a:off x="6043613" y="2238375"/>
            <a:ext cx="2592387" cy="641350"/>
          </a:xfrm>
          <a:prstGeom prst="rect">
            <a:avLst/>
          </a:prstGeom>
          <a:noFill/>
          <a:ln>
            <a:noFill/>
          </a:ln>
          <a:effectLst/>
          <a:extLst>
            <a:ext uri="{909E8E84-426E-40DD-AFC4-6F175D3DCCD1}">
              <a14:hiddenFill xmlns:a14="http://schemas.microsoft.com/office/drawing/2010/main">
                <a:solidFill>
                  <a:srgbClr val="FFEBD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buFontTx/>
              <a:buNone/>
            </a:pPr>
            <a:r>
              <a:rPr kumimoji="1" lang="zh-CN" altLang="en-US" sz="3600" b="1">
                <a:solidFill>
                  <a:schemeClr val="tx2"/>
                </a:solidFill>
                <a:effectLst>
                  <a:outerShdw blurRad="38100" dist="38100" dir="2700000" algn="tl">
                    <a:srgbClr val="FFFFFF"/>
                  </a:outerShdw>
                </a:effectLst>
                <a:latin typeface="Times New Roman" panose="02020603050405020304" pitchFamily="18" charset="0"/>
                <a:ea typeface="隶书" pitchFamily="49" charset="-122"/>
              </a:rPr>
              <a:t>再寻桃花源 </a:t>
            </a:r>
            <a:endParaRPr kumimoji="1" lang="zh-CN" altLang="en-US" sz="3600" b="1">
              <a:solidFill>
                <a:schemeClr val="tx2"/>
              </a:solidFill>
              <a:effectLst>
                <a:outerShdw blurRad="38100" dist="38100" dir="2700000" algn="tl">
                  <a:srgbClr val="FFFFFF"/>
                </a:outerShdw>
              </a:effectLst>
              <a:latin typeface="Times New Roman" panose="02020603050405020304" pitchFamily="18" charset="0"/>
              <a:ea typeface="隶书"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lt">
                                    <p:tmPct val="100000"/>
                                  </p:iterate>
                                  <p:childTnLst>
                                    <p:set>
                                      <p:cBhvr>
                                        <p:cTn id="6" dur="1" fill="hold">
                                          <p:stCondLst>
                                            <p:cond delay="0"/>
                                          </p:stCondLst>
                                        </p:cTn>
                                        <p:tgtEl>
                                          <p:spTgt spid="92164"/>
                                        </p:tgtEl>
                                        <p:attrNameLst>
                                          <p:attrName>style.visibility</p:attrName>
                                        </p:attrNameLst>
                                      </p:cBhvr>
                                      <p:to>
                                        <p:strVal val="visible"/>
                                      </p:to>
                                    </p:set>
                                    <p:anim calcmode="lin" valueType="num">
                                      <p:cBhvr additive="base">
                                        <p:cTn id="7" dur="75" fill="hold"/>
                                        <p:tgtEl>
                                          <p:spTgt spid="92164"/>
                                        </p:tgtEl>
                                        <p:attrNameLst>
                                          <p:attrName>ppt_x</p:attrName>
                                        </p:attrNameLst>
                                      </p:cBhvr>
                                      <p:tavLst>
                                        <p:tav tm="0">
                                          <p:val>
                                            <p:strVal val="0-#ppt_w/2"/>
                                          </p:val>
                                        </p:tav>
                                        <p:tav tm="100000">
                                          <p:val>
                                            <p:strVal val="#ppt_x"/>
                                          </p:val>
                                        </p:tav>
                                      </p:tavLst>
                                    </p:anim>
                                    <p:anim calcmode="lin" valueType="num">
                                      <p:cBhvr additive="base">
                                        <p:cTn id="8" dur="75" fill="hold"/>
                                        <p:tgtEl>
                                          <p:spTgt spid="9216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9" fill="hold">
                      <p:stCondLst>
                        <p:cond delay="indefinite"/>
                      </p:stCondLst>
                      <p:childTnLst>
                        <p:par>
                          <p:cTn id="10" fill="hold">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92166"/>
                                        </p:tgtEl>
                                        <p:attrNameLst>
                                          <p:attrName>style.visibility</p:attrName>
                                        </p:attrNameLst>
                                      </p:cBhvr>
                                      <p:to>
                                        <p:strVal val="visible"/>
                                      </p:to>
                                    </p:set>
                                    <p:animEffect transition="in" filter="barn(outVertical)">
                                      <p:cBhvr>
                                        <p:cTn id="13" dur="500"/>
                                        <p:tgtEl>
                                          <p:spTgt spid="92166"/>
                                        </p:tgtEl>
                                      </p:cBhvr>
                                    </p:animEffect>
                                  </p:childTnLst>
                                  <p:subTnLst>
                                    <p:audio>
                                      <p:cMediaNode>
                                        <p:cTn display="0" masterRel="sameClick">
                                          <p:stCondLst>
                                            <p:cond evt="begin" delay="0">
                                              <p:tn val="11"/>
                                            </p:cond>
                                          </p:stCondLst>
                                          <p:endCondLst>
                                            <p:cond evt="onStopAudio" delay="0">
                                              <p:tgtEl>
                                                <p:sldTgt/>
                                              </p:tgtEl>
                                            </p:cond>
                                          </p:endCondLst>
                                        </p:cTn>
                                        <p:tgtEl>
                                          <p:sndTgt r:embed="rId3" name="camera.wav"/>
                                        </p:tgtEl>
                                      </p:cMediaNode>
                                    </p:audio>
                                  </p:subTnLst>
                                </p:cTn>
                              </p:par>
                            </p:childTnLst>
                          </p:cTn>
                        </p:par>
                      </p:childTnLst>
                    </p:cTn>
                  </p:par>
                  <p:par>
                    <p:cTn id="14" fill="hold">
                      <p:stCondLst>
                        <p:cond delay="indefinite"/>
                      </p:stCondLst>
                      <p:childTnLst>
                        <p:par>
                          <p:cTn id="15" fill="hold">
                            <p:stCondLst>
                              <p:cond delay="0"/>
                            </p:stCondLst>
                            <p:childTnLst>
                              <p:par>
                                <p:cTn id="16" presetID="2" presetClass="entr" presetSubtype="12" fill="hold" grpId="0" nodeType="clickEffect">
                                  <p:stCondLst>
                                    <p:cond delay="0"/>
                                  </p:stCondLst>
                                  <p:iterate type="lt">
                                    <p:tmPct val="100000"/>
                                  </p:iterate>
                                  <p:childTnLst>
                                    <p:set>
                                      <p:cBhvr>
                                        <p:cTn id="17" dur="1" fill="hold">
                                          <p:stCondLst>
                                            <p:cond delay="0"/>
                                          </p:stCondLst>
                                        </p:cTn>
                                        <p:tgtEl>
                                          <p:spTgt spid="92181"/>
                                        </p:tgtEl>
                                        <p:attrNameLst>
                                          <p:attrName>style.visibility</p:attrName>
                                        </p:attrNameLst>
                                      </p:cBhvr>
                                      <p:to>
                                        <p:strVal val="visible"/>
                                      </p:to>
                                    </p:set>
                                    <p:anim calcmode="lin" valueType="num">
                                      <p:cBhvr additive="base">
                                        <p:cTn id="18" dur="75" fill="hold"/>
                                        <p:tgtEl>
                                          <p:spTgt spid="92181"/>
                                        </p:tgtEl>
                                        <p:attrNameLst>
                                          <p:attrName>ppt_x</p:attrName>
                                        </p:attrNameLst>
                                      </p:cBhvr>
                                      <p:tavLst>
                                        <p:tav tm="0">
                                          <p:val>
                                            <p:strVal val="0-#ppt_w/2"/>
                                          </p:val>
                                        </p:tav>
                                        <p:tav tm="100000">
                                          <p:val>
                                            <p:strVal val="#ppt_x"/>
                                          </p:val>
                                        </p:tav>
                                      </p:tavLst>
                                    </p:anim>
                                    <p:anim calcmode="lin" valueType="num">
                                      <p:cBhvr additive="base">
                                        <p:cTn id="19" dur="75" fill="hold"/>
                                        <p:tgtEl>
                                          <p:spTgt spid="9218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type.wav"/>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92173"/>
                                        </p:tgtEl>
                                        <p:attrNameLst>
                                          <p:attrName>style.visibility</p:attrName>
                                        </p:attrNameLst>
                                      </p:cBhvr>
                                      <p:to>
                                        <p:strVal val="visible"/>
                                      </p:to>
                                    </p:set>
                                    <p:anim calcmode="lin" valueType="num">
                                      <p:cBhvr additive="base">
                                        <p:cTn id="24" dur="500" fill="hold"/>
                                        <p:tgtEl>
                                          <p:spTgt spid="92173"/>
                                        </p:tgtEl>
                                        <p:attrNameLst>
                                          <p:attrName>ppt_x</p:attrName>
                                        </p:attrNameLst>
                                      </p:cBhvr>
                                      <p:tavLst>
                                        <p:tav tm="0">
                                          <p:val>
                                            <p:strVal val="0-#ppt_w/2"/>
                                          </p:val>
                                        </p:tav>
                                        <p:tav tm="100000">
                                          <p:val>
                                            <p:strVal val="#ppt_x"/>
                                          </p:val>
                                        </p:tav>
                                      </p:tavLst>
                                    </p:anim>
                                    <p:anim calcmode="lin" valueType="num">
                                      <p:cBhvr additive="base">
                                        <p:cTn id="25" dur="500" fill="hold"/>
                                        <p:tgtEl>
                                          <p:spTgt spid="9217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4" name="projctor.wav"/>
                                        </p:tgtEl>
                                      </p:cMediaNode>
                                    </p:audio>
                                  </p:subTnLst>
                                </p:cTn>
                              </p:par>
                            </p:childTnLst>
                          </p:cTn>
                        </p:par>
                      </p:childTnLst>
                    </p:cTn>
                  </p:par>
                  <p:par>
                    <p:cTn id="26" fill="hold">
                      <p:stCondLst>
                        <p:cond delay="indefinite"/>
                      </p:stCondLst>
                      <p:childTnLst>
                        <p:par>
                          <p:cTn id="27" fill="hold">
                            <p:stCondLst>
                              <p:cond delay="0"/>
                            </p:stCondLst>
                            <p:childTnLst>
                              <p:par>
                                <p:cTn id="28" presetID="16" presetClass="entr" presetSubtype="37" fill="hold" grpId="0" nodeType="clickEffect">
                                  <p:stCondLst>
                                    <p:cond delay="0"/>
                                  </p:stCondLst>
                                  <p:childTnLst>
                                    <p:set>
                                      <p:cBhvr>
                                        <p:cTn id="29" dur="1" fill="hold">
                                          <p:stCondLst>
                                            <p:cond delay="0"/>
                                          </p:stCondLst>
                                        </p:cTn>
                                        <p:tgtEl>
                                          <p:spTgt spid="92167"/>
                                        </p:tgtEl>
                                        <p:attrNameLst>
                                          <p:attrName>style.visibility</p:attrName>
                                        </p:attrNameLst>
                                      </p:cBhvr>
                                      <p:to>
                                        <p:strVal val="visible"/>
                                      </p:to>
                                    </p:set>
                                    <p:animEffect transition="in" filter="barn(outVertical)">
                                      <p:cBhvr>
                                        <p:cTn id="30" dur="500"/>
                                        <p:tgtEl>
                                          <p:spTgt spid="92167"/>
                                        </p:tgtEl>
                                      </p:cBhvr>
                                    </p:animEffect>
                                  </p:childTnLst>
                                  <p:subTnLst>
                                    <p:audio>
                                      <p:cMediaNode>
                                        <p:cTn display="0" masterRel="sameClick">
                                          <p:stCondLst>
                                            <p:cond evt="begin" delay="0">
                                              <p:tn val="28"/>
                                            </p:cond>
                                          </p:stCondLst>
                                          <p:endCondLst>
                                            <p:cond evt="onStopAudio" delay="0">
                                              <p:tgtEl>
                                                <p:sldTgt/>
                                              </p:tgtEl>
                                            </p:cond>
                                          </p:endCondLst>
                                        </p:cTn>
                                        <p:tgtEl>
                                          <p:sndTgt r:embed="rId3" name="camera.wav"/>
                                        </p:tgtEl>
                                      </p:cMediaNode>
                                    </p:audio>
                                  </p:subTnLst>
                                </p:cTn>
                              </p:par>
                            </p:childTnLst>
                          </p:cTn>
                        </p:par>
                      </p:childTnLst>
                    </p:cTn>
                  </p:par>
                  <p:par>
                    <p:cTn id="31" fill="hold">
                      <p:stCondLst>
                        <p:cond delay="indefinite"/>
                      </p:stCondLst>
                      <p:childTnLst>
                        <p:par>
                          <p:cTn id="32" fill="hold">
                            <p:stCondLst>
                              <p:cond delay="0"/>
                            </p:stCondLst>
                            <p:childTnLst>
                              <p:par>
                                <p:cTn id="33" presetID="2" presetClass="entr" presetSubtype="3" fill="hold" grpId="0" nodeType="clickEffect">
                                  <p:stCondLst>
                                    <p:cond delay="0"/>
                                  </p:stCondLst>
                                  <p:iterate type="lt">
                                    <p:tmPct val="100000"/>
                                  </p:iterate>
                                  <p:childTnLst>
                                    <p:set>
                                      <p:cBhvr>
                                        <p:cTn id="34" dur="1" fill="hold">
                                          <p:stCondLst>
                                            <p:cond delay="0"/>
                                          </p:stCondLst>
                                        </p:cTn>
                                        <p:tgtEl>
                                          <p:spTgt spid="92182"/>
                                        </p:tgtEl>
                                        <p:attrNameLst>
                                          <p:attrName>style.visibility</p:attrName>
                                        </p:attrNameLst>
                                      </p:cBhvr>
                                      <p:to>
                                        <p:strVal val="visible"/>
                                      </p:to>
                                    </p:set>
                                    <p:anim calcmode="lin" valueType="num">
                                      <p:cBhvr additive="base">
                                        <p:cTn id="35" dur="75" fill="hold"/>
                                        <p:tgtEl>
                                          <p:spTgt spid="92182"/>
                                        </p:tgtEl>
                                        <p:attrNameLst>
                                          <p:attrName>ppt_x</p:attrName>
                                        </p:attrNameLst>
                                      </p:cBhvr>
                                      <p:tavLst>
                                        <p:tav tm="0">
                                          <p:val>
                                            <p:strVal val="1+#ppt_w/2"/>
                                          </p:val>
                                        </p:tav>
                                        <p:tav tm="100000">
                                          <p:val>
                                            <p:strVal val="#ppt_x"/>
                                          </p:val>
                                        </p:tav>
                                      </p:tavLst>
                                    </p:anim>
                                    <p:anim calcmode="lin" valueType="num">
                                      <p:cBhvr additive="base">
                                        <p:cTn id="36" dur="75" fill="hold"/>
                                        <p:tgtEl>
                                          <p:spTgt spid="9218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2" name="type.wav"/>
                                        </p:tgtEl>
                                      </p:cMediaNode>
                                    </p:audio>
                                  </p:sub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92172"/>
                                        </p:tgtEl>
                                        <p:attrNameLst>
                                          <p:attrName>style.visibility</p:attrName>
                                        </p:attrNameLst>
                                      </p:cBhvr>
                                      <p:to>
                                        <p:strVal val="visible"/>
                                      </p:to>
                                    </p:set>
                                    <p:anim calcmode="lin" valueType="num">
                                      <p:cBhvr additive="base">
                                        <p:cTn id="41" dur="500" fill="hold"/>
                                        <p:tgtEl>
                                          <p:spTgt spid="92172"/>
                                        </p:tgtEl>
                                        <p:attrNameLst>
                                          <p:attrName>ppt_x</p:attrName>
                                        </p:attrNameLst>
                                      </p:cBhvr>
                                      <p:tavLst>
                                        <p:tav tm="0">
                                          <p:val>
                                            <p:strVal val="0-#ppt_w/2"/>
                                          </p:val>
                                        </p:tav>
                                        <p:tav tm="100000">
                                          <p:val>
                                            <p:strVal val="#ppt_x"/>
                                          </p:val>
                                        </p:tav>
                                      </p:tavLst>
                                    </p:anim>
                                    <p:anim calcmode="lin" valueType="num">
                                      <p:cBhvr additive="base">
                                        <p:cTn id="42" dur="500" fill="hold"/>
                                        <p:tgtEl>
                                          <p:spTgt spid="9217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9"/>
                                            </p:cond>
                                          </p:stCondLst>
                                          <p:endCondLst>
                                            <p:cond evt="onStopAudio" delay="0">
                                              <p:tgtEl>
                                                <p:sldTgt/>
                                              </p:tgtEl>
                                            </p:cond>
                                          </p:endCondLst>
                                        </p:cTn>
                                        <p:tgtEl>
                                          <p:sndTgt r:embed="rId4" name="projctor.wav"/>
                                        </p:tgtEl>
                                      </p:cMediaNode>
                                    </p:audio>
                                  </p:subTnLst>
                                </p:cTn>
                              </p:par>
                            </p:childTnLst>
                          </p:cTn>
                        </p:par>
                      </p:childTnLst>
                    </p:cTn>
                  </p:par>
                  <p:par>
                    <p:cTn id="43" fill="hold">
                      <p:stCondLst>
                        <p:cond delay="indefinite"/>
                      </p:stCondLst>
                      <p:childTnLst>
                        <p:par>
                          <p:cTn id="44" fill="hold">
                            <p:stCondLst>
                              <p:cond delay="0"/>
                            </p:stCondLst>
                            <p:childTnLst>
                              <p:par>
                                <p:cTn id="45" presetID="16" presetClass="entr" presetSubtype="37" fill="hold" grpId="0" nodeType="clickEffect">
                                  <p:stCondLst>
                                    <p:cond delay="0"/>
                                  </p:stCondLst>
                                  <p:childTnLst>
                                    <p:set>
                                      <p:cBhvr>
                                        <p:cTn id="46" dur="1" fill="hold">
                                          <p:stCondLst>
                                            <p:cond delay="0"/>
                                          </p:stCondLst>
                                        </p:cTn>
                                        <p:tgtEl>
                                          <p:spTgt spid="92168"/>
                                        </p:tgtEl>
                                        <p:attrNameLst>
                                          <p:attrName>style.visibility</p:attrName>
                                        </p:attrNameLst>
                                      </p:cBhvr>
                                      <p:to>
                                        <p:strVal val="visible"/>
                                      </p:to>
                                    </p:set>
                                    <p:animEffect transition="in" filter="barn(outVertical)">
                                      <p:cBhvr>
                                        <p:cTn id="47" dur="500"/>
                                        <p:tgtEl>
                                          <p:spTgt spid="92168"/>
                                        </p:tgtEl>
                                      </p:cBhvr>
                                    </p:animEffect>
                                  </p:childTnLst>
                                  <p:subTnLst>
                                    <p:audio>
                                      <p:cMediaNode>
                                        <p:cTn display="0" masterRel="sameClick">
                                          <p:stCondLst>
                                            <p:cond evt="begin" delay="0">
                                              <p:tn val="45"/>
                                            </p:cond>
                                          </p:stCondLst>
                                          <p:endCondLst>
                                            <p:cond evt="onStopAudio" delay="0">
                                              <p:tgtEl>
                                                <p:sldTgt/>
                                              </p:tgtEl>
                                            </p:cond>
                                          </p:endCondLst>
                                        </p:cTn>
                                        <p:tgtEl>
                                          <p:sndTgt r:embed="rId3" name="camera.wav"/>
                                        </p:tgtEl>
                                      </p:cMediaNode>
                                    </p:audio>
                                  </p:subTnLst>
                                </p:cTn>
                              </p:par>
                            </p:childTnLst>
                          </p:cTn>
                        </p:par>
                      </p:childTnLst>
                    </p:cTn>
                  </p:par>
                  <p:par>
                    <p:cTn id="48" fill="hold">
                      <p:stCondLst>
                        <p:cond delay="indefinite"/>
                      </p:stCondLst>
                      <p:childTnLst>
                        <p:par>
                          <p:cTn id="49" fill="hold">
                            <p:stCondLst>
                              <p:cond delay="0"/>
                            </p:stCondLst>
                            <p:childTnLst>
                              <p:par>
                                <p:cTn id="50" presetID="2" presetClass="entr" presetSubtype="3" fill="hold" grpId="0" nodeType="clickEffect">
                                  <p:stCondLst>
                                    <p:cond delay="0"/>
                                  </p:stCondLst>
                                  <p:iterate type="lt">
                                    <p:tmPct val="100000"/>
                                  </p:iterate>
                                  <p:childTnLst>
                                    <p:set>
                                      <p:cBhvr>
                                        <p:cTn id="51" dur="1" fill="hold">
                                          <p:stCondLst>
                                            <p:cond delay="0"/>
                                          </p:stCondLst>
                                        </p:cTn>
                                        <p:tgtEl>
                                          <p:spTgt spid="92183"/>
                                        </p:tgtEl>
                                        <p:attrNameLst>
                                          <p:attrName>style.visibility</p:attrName>
                                        </p:attrNameLst>
                                      </p:cBhvr>
                                      <p:to>
                                        <p:strVal val="visible"/>
                                      </p:to>
                                    </p:set>
                                    <p:anim calcmode="lin" valueType="num">
                                      <p:cBhvr additive="base">
                                        <p:cTn id="52" dur="75" fill="hold"/>
                                        <p:tgtEl>
                                          <p:spTgt spid="92183"/>
                                        </p:tgtEl>
                                        <p:attrNameLst>
                                          <p:attrName>ppt_x</p:attrName>
                                        </p:attrNameLst>
                                      </p:cBhvr>
                                      <p:tavLst>
                                        <p:tav tm="0">
                                          <p:val>
                                            <p:strVal val="1+#ppt_w/2"/>
                                          </p:val>
                                        </p:tav>
                                        <p:tav tm="100000">
                                          <p:val>
                                            <p:strVal val="#ppt_x"/>
                                          </p:val>
                                        </p:tav>
                                      </p:tavLst>
                                    </p:anim>
                                    <p:anim calcmode="lin" valueType="num">
                                      <p:cBhvr additive="base">
                                        <p:cTn id="53" dur="75" fill="hold"/>
                                        <p:tgtEl>
                                          <p:spTgt spid="92183"/>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0"/>
                                            </p:cond>
                                          </p:stCondLst>
                                          <p:endCondLst>
                                            <p:cond evt="onStopAudio" delay="0">
                                              <p:tgtEl>
                                                <p:sldTgt/>
                                              </p:tgtEl>
                                            </p:cond>
                                          </p:endCondLst>
                                        </p:cTn>
                                        <p:tgtEl>
                                          <p:sndTgt r:embed="rId2" name="type.wav"/>
                                        </p:tgtEl>
                                      </p:cMediaNode>
                                    </p:audio>
                                  </p:subTnLst>
                                </p:cTn>
                              </p:par>
                            </p:childTnLst>
                          </p:cTn>
                        </p:par>
                      </p:childTnLst>
                    </p:cTn>
                  </p:par>
                  <p:par>
                    <p:cTn id="54" fill="hold">
                      <p:stCondLst>
                        <p:cond delay="indefinite"/>
                      </p:stCondLst>
                      <p:childTnLst>
                        <p:par>
                          <p:cTn id="55" fill="hold">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92175"/>
                                        </p:tgtEl>
                                        <p:attrNameLst>
                                          <p:attrName>style.visibility</p:attrName>
                                        </p:attrNameLst>
                                      </p:cBhvr>
                                      <p:to>
                                        <p:strVal val="visible"/>
                                      </p:to>
                                    </p:set>
                                    <p:anim calcmode="lin" valueType="num">
                                      <p:cBhvr additive="base">
                                        <p:cTn id="58" dur="500" fill="hold"/>
                                        <p:tgtEl>
                                          <p:spTgt spid="92175"/>
                                        </p:tgtEl>
                                        <p:attrNameLst>
                                          <p:attrName>ppt_x</p:attrName>
                                        </p:attrNameLst>
                                      </p:cBhvr>
                                      <p:tavLst>
                                        <p:tav tm="0">
                                          <p:val>
                                            <p:strVal val="0-#ppt_w/2"/>
                                          </p:val>
                                        </p:tav>
                                        <p:tav tm="100000">
                                          <p:val>
                                            <p:strVal val="#ppt_x"/>
                                          </p:val>
                                        </p:tav>
                                      </p:tavLst>
                                    </p:anim>
                                    <p:anim calcmode="lin" valueType="num">
                                      <p:cBhvr additive="base">
                                        <p:cTn id="59" dur="500" fill="hold"/>
                                        <p:tgtEl>
                                          <p:spTgt spid="9217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6"/>
                                            </p:cond>
                                          </p:stCondLst>
                                          <p:endCondLst>
                                            <p:cond evt="onStopAudio" delay="0">
                                              <p:tgtEl>
                                                <p:sldTgt/>
                                              </p:tgtEl>
                                            </p:cond>
                                          </p:endCondLst>
                                        </p:cTn>
                                        <p:tgtEl>
                                          <p:sndTgt r:embed="rId4" name="projctor.wav"/>
                                        </p:tgtEl>
                                      </p:cMediaNode>
                                    </p:audio>
                                  </p:subTnLst>
                                </p:cTn>
                              </p:par>
                            </p:childTnLst>
                          </p:cTn>
                        </p:par>
                      </p:childTnLst>
                    </p:cTn>
                  </p:par>
                  <p:par>
                    <p:cTn id="60" fill="hold">
                      <p:stCondLst>
                        <p:cond delay="indefinite"/>
                      </p:stCondLst>
                      <p:childTnLst>
                        <p:par>
                          <p:cTn id="61" fill="hold">
                            <p:stCondLst>
                              <p:cond delay="0"/>
                            </p:stCondLst>
                            <p:childTnLst>
                              <p:par>
                                <p:cTn id="62" presetID="16" presetClass="entr" presetSubtype="37" fill="hold" grpId="0" nodeType="clickEffect">
                                  <p:stCondLst>
                                    <p:cond delay="0"/>
                                  </p:stCondLst>
                                  <p:childTnLst>
                                    <p:set>
                                      <p:cBhvr>
                                        <p:cTn id="63" dur="1" fill="hold">
                                          <p:stCondLst>
                                            <p:cond delay="0"/>
                                          </p:stCondLst>
                                        </p:cTn>
                                        <p:tgtEl>
                                          <p:spTgt spid="92169"/>
                                        </p:tgtEl>
                                        <p:attrNameLst>
                                          <p:attrName>style.visibility</p:attrName>
                                        </p:attrNameLst>
                                      </p:cBhvr>
                                      <p:to>
                                        <p:strVal val="visible"/>
                                      </p:to>
                                    </p:set>
                                    <p:animEffect transition="in" filter="barn(outVertical)">
                                      <p:cBhvr>
                                        <p:cTn id="64" dur="500"/>
                                        <p:tgtEl>
                                          <p:spTgt spid="92169"/>
                                        </p:tgtEl>
                                      </p:cBhvr>
                                    </p:animEffect>
                                  </p:childTnLst>
                                  <p:subTnLst>
                                    <p:audio>
                                      <p:cMediaNode>
                                        <p:cTn display="0" masterRel="sameClick">
                                          <p:stCondLst>
                                            <p:cond evt="begin" delay="0">
                                              <p:tn val="62"/>
                                            </p:cond>
                                          </p:stCondLst>
                                          <p:endCondLst>
                                            <p:cond evt="onStopAudio" delay="0">
                                              <p:tgtEl>
                                                <p:sldTgt/>
                                              </p:tgtEl>
                                            </p:cond>
                                          </p:endCondLst>
                                        </p:cTn>
                                        <p:tgtEl>
                                          <p:sndTgt r:embed="rId3" name="camera.wav"/>
                                        </p:tgtEl>
                                      </p:cMediaNode>
                                    </p:audio>
                                  </p:subTnLst>
                                </p:cTn>
                              </p:par>
                            </p:childTnLst>
                          </p:cTn>
                        </p:par>
                      </p:childTnLst>
                    </p:cTn>
                  </p:par>
                  <p:par>
                    <p:cTn id="65" fill="hold">
                      <p:stCondLst>
                        <p:cond delay="indefinite"/>
                      </p:stCondLst>
                      <p:childTnLst>
                        <p:par>
                          <p:cTn id="66" fill="hold">
                            <p:stCondLst>
                              <p:cond delay="0"/>
                            </p:stCondLst>
                            <p:childTnLst>
                              <p:par>
                                <p:cTn id="67" presetID="2" presetClass="entr" presetSubtype="9" fill="hold" grpId="0" nodeType="clickEffect">
                                  <p:stCondLst>
                                    <p:cond delay="0"/>
                                  </p:stCondLst>
                                  <p:iterate type="lt">
                                    <p:tmPct val="100000"/>
                                  </p:iterate>
                                  <p:childTnLst>
                                    <p:set>
                                      <p:cBhvr>
                                        <p:cTn id="68" dur="1" fill="hold">
                                          <p:stCondLst>
                                            <p:cond delay="0"/>
                                          </p:stCondLst>
                                        </p:cTn>
                                        <p:tgtEl>
                                          <p:spTgt spid="92184"/>
                                        </p:tgtEl>
                                        <p:attrNameLst>
                                          <p:attrName>style.visibility</p:attrName>
                                        </p:attrNameLst>
                                      </p:cBhvr>
                                      <p:to>
                                        <p:strVal val="visible"/>
                                      </p:to>
                                    </p:set>
                                    <p:anim calcmode="lin" valueType="num">
                                      <p:cBhvr additive="base">
                                        <p:cTn id="69" dur="75" fill="hold"/>
                                        <p:tgtEl>
                                          <p:spTgt spid="92184"/>
                                        </p:tgtEl>
                                        <p:attrNameLst>
                                          <p:attrName>ppt_x</p:attrName>
                                        </p:attrNameLst>
                                      </p:cBhvr>
                                      <p:tavLst>
                                        <p:tav tm="0">
                                          <p:val>
                                            <p:strVal val="0-#ppt_w/2"/>
                                          </p:val>
                                        </p:tav>
                                        <p:tav tm="100000">
                                          <p:val>
                                            <p:strVal val="#ppt_x"/>
                                          </p:val>
                                        </p:tav>
                                      </p:tavLst>
                                    </p:anim>
                                    <p:anim calcmode="lin" valueType="num">
                                      <p:cBhvr additive="base">
                                        <p:cTn id="70" dur="75" fill="hold"/>
                                        <p:tgtEl>
                                          <p:spTgt spid="9218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67"/>
                                            </p:cond>
                                          </p:stCondLst>
                                          <p:endCondLst>
                                            <p:cond evt="onStopAudio" delay="0">
                                              <p:tgtEl>
                                                <p:sldTgt/>
                                              </p:tgtEl>
                                            </p:cond>
                                          </p:endCondLst>
                                        </p:cTn>
                                        <p:tgtEl>
                                          <p:sndTgt r:embed="rId2" name="type.wav"/>
                                        </p:tgtEl>
                                      </p:cMediaNode>
                                    </p:audio>
                                  </p:sub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92177"/>
                                        </p:tgtEl>
                                        <p:attrNameLst>
                                          <p:attrName>style.visibility</p:attrName>
                                        </p:attrNameLst>
                                      </p:cBhvr>
                                      <p:to>
                                        <p:strVal val="visible"/>
                                      </p:to>
                                    </p:set>
                                    <p:anim calcmode="lin" valueType="num">
                                      <p:cBhvr additive="base">
                                        <p:cTn id="75" dur="500" fill="hold"/>
                                        <p:tgtEl>
                                          <p:spTgt spid="92177"/>
                                        </p:tgtEl>
                                        <p:attrNameLst>
                                          <p:attrName>ppt_x</p:attrName>
                                        </p:attrNameLst>
                                      </p:cBhvr>
                                      <p:tavLst>
                                        <p:tav tm="0">
                                          <p:val>
                                            <p:strVal val="#ppt_x"/>
                                          </p:val>
                                        </p:tav>
                                        <p:tav tm="100000">
                                          <p:val>
                                            <p:strVal val="#ppt_x"/>
                                          </p:val>
                                        </p:tav>
                                      </p:tavLst>
                                    </p:anim>
                                    <p:anim calcmode="lin" valueType="num">
                                      <p:cBhvr additive="base">
                                        <p:cTn id="76" dur="500" fill="hold"/>
                                        <p:tgtEl>
                                          <p:spTgt spid="9217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73"/>
                                            </p:cond>
                                          </p:stCondLst>
                                          <p:endCondLst>
                                            <p:cond evt="onStopAudio" delay="0">
                                              <p:tgtEl>
                                                <p:sldTgt/>
                                              </p:tgtEl>
                                            </p:cond>
                                          </p:endCondLst>
                                        </p:cTn>
                                        <p:tgtEl>
                                          <p:sndTgt r:embed="rId4" name="projctor.wav"/>
                                        </p:tgtEl>
                                      </p:cMediaNode>
                                    </p:audio>
                                  </p:subTnLst>
                                </p:cTn>
                              </p:par>
                            </p:childTnLst>
                          </p:cTn>
                        </p:par>
                      </p:childTnLst>
                    </p:cTn>
                  </p:par>
                  <p:par>
                    <p:cTn id="77" fill="hold">
                      <p:stCondLst>
                        <p:cond delay="indefinite"/>
                      </p:stCondLst>
                      <p:childTnLst>
                        <p:par>
                          <p:cTn id="78" fill="hold">
                            <p:stCondLst>
                              <p:cond delay="0"/>
                            </p:stCondLst>
                            <p:childTnLst>
                              <p:par>
                                <p:cTn id="79" presetID="16" presetClass="entr" presetSubtype="37" fill="hold" grpId="0" nodeType="clickEffect">
                                  <p:stCondLst>
                                    <p:cond delay="0"/>
                                  </p:stCondLst>
                                  <p:childTnLst>
                                    <p:set>
                                      <p:cBhvr>
                                        <p:cTn id="80" dur="1" fill="hold">
                                          <p:stCondLst>
                                            <p:cond delay="0"/>
                                          </p:stCondLst>
                                        </p:cTn>
                                        <p:tgtEl>
                                          <p:spTgt spid="92170"/>
                                        </p:tgtEl>
                                        <p:attrNameLst>
                                          <p:attrName>style.visibility</p:attrName>
                                        </p:attrNameLst>
                                      </p:cBhvr>
                                      <p:to>
                                        <p:strVal val="visible"/>
                                      </p:to>
                                    </p:set>
                                    <p:animEffect transition="in" filter="barn(outVertical)">
                                      <p:cBhvr>
                                        <p:cTn id="81" dur="500"/>
                                        <p:tgtEl>
                                          <p:spTgt spid="92170"/>
                                        </p:tgtEl>
                                      </p:cBhvr>
                                    </p:animEffect>
                                  </p:childTnLst>
                                  <p:subTnLst>
                                    <p:audio>
                                      <p:cMediaNode>
                                        <p:cTn display="0" masterRel="sameClick">
                                          <p:stCondLst>
                                            <p:cond evt="begin" delay="0">
                                              <p:tn val="79"/>
                                            </p:cond>
                                          </p:stCondLst>
                                          <p:endCondLst>
                                            <p:cond evt="onStopAudio" delay="0">
                                              <p:tgtEl>
                                                <p:sldTgt/>
                                              </p:tgtEl>
                                            </p:cond>
                                          </p:endCondLst>
                                        </p:cTn>
                                        <p:tgtEl>
                                          <p:sndTgt r:embed="rId3" name="camera.wav"/>
                                        </p:tgtEl>
                                      </p:cMediaNode>
                                    </p:audio>
                                  </p:subTnLst>
                                </p:cTn>
                              </p:par>
                            </p:childTnLst>
                          </p:cTn>
                        </p:par>
                      </p:childTnLst>
                    </p:cTn>
                  </p:par>
                  <p:par>
                    <p:cTn id="82" fill="hold">
                      <p:stCondLst>
                        <p:cond delay="indefinite"/>
                      </p:stCondLst>
                      <p:childTnLst>
                        <p:par>
                          <p:cTn id="83" fill="hold">
                            <p:stCondLst>
                              <p:cond delay="0"/>
                            </p:stCondLst>
                            <p:childTnLst>
                              <p:par>
                                <p:cTn id="84" presetID="2" presetClass="entr" presetSubtype="12" fill="hold" grpId="0" nodeType="clickEffect">
                                  <p:stCondLst>
                                    <p:cond delay="0"/>
                                  </p:stCondLst>
                                  <p:iterate type="lt">
                                    <p:tmPct val="100000"/>
                                  </p:iterate>
                                  <p:childTnLst>
                                    <p:set>
                                      <p:cBhvr>
                                        <p:cTn id="85" dur="1" fill="hold">
                                          <p:stCondLst>
                                            <p:cond delay="0"/>
                                          </p:stCondLst>
                                        </p:cTn>
                                        <p:tgtEl>
                                          <p:spTgt spid="92185"/>
                                        </p:tgtEl>
                                        <p:attrNameLst>
                                          <p:attrName>style.visibility</p:attrName>
                                        </p:attrNameLst>
                                      </p:cBhvr>
                                      <p:to>
                                        <p:strVal val="visible"/>
                                      </p:to>
                                    </p:set>
                                    <p:anim calcmode="lin" valueType="num">
                                      <p:cBhvr additive="base">
                                        <p:cTn id="86" dur="75" fill="hold"/>
                                        <p:tgtEl>
                                          <p:spTgt spid="92185"/>
                                        </p:tgtEl>
                                        <p:attrNameLst>
                                          <p:attrName>ppt_x</p:attrName>
                                        </p:attrNameLst>
                                      </p:cBhvr>
                                      <p:tavLst>
                                        <p:tav tm="0">
                                          <p:val>
                                            <p:strVal val="0-#ppt_w/2"/>
                                          </p:val>
                                        </p:tav>
                                        <p:tav tm="100000">
                                          <p:val>
                                            <p:strVal val="#ppt_x"/>
                                          </p:val>
                                        </p:tav>
                                      </p:tavLst>
                                    </p:anim>
                                    <p:anim calcmode="lin" valueType="num">
                                      <p:cBhvr additive="base">
                                        <p:cTn id="87" dur="75" fill="hold"/>
                                        <p:tgtEl>
                                          <p:spTgt spid="9218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4"/>
                                            </p:cond>
                                          </p:stCondLst>
                                          <p:endCondLst>
                                            <p:cond evt="onStopAudio" delay="0">
                                              <p:tgtEl>
                                                <p:sldTgt/>
                                              </p:tgtEl>
                                            </p:cond>
                                          </p:endCondLst>
                                        </p:cTn>
                                        <p:tgtEl>
                                          <p:sndTgt r:embed="rId2" name="type.wav"/>
                                        </p:tgtEl>
                                      </p:cMediaNode>
                                    </p:audio>
                                  </p:subTnLst>
                                </p:cTn>
                              </p:par>
                            </p:childTnLst>
                          </p:cTn>
                        </p:par>
                      </p:childTnLst>
                    </p:cTn>
                  </p:par>
                  <p:par>
                    <p:cTn id="88" fill="hold">
                      <p:stCondLst>
                        <p:cond delay="indefinite"/>
                      </p:stCondLst>
                      <p:childTnLst>
                        <p:par>
                          <p:cTn id="89" fill="hold">
                            <p:stCondLst>
                              <p:cond delay="0"/>
                            </p:stCondLst>
                            <p:childTnLst>
                              <p:par>
                                <p:cTn id="90" presetID="2" presetClass="entr" presetSubtype="12" fill="hold" grpId="0" nodeType="clickEffect">
                                  <p:stCondLst>
                                    <p:cond delay="0"/>
                                  </p:stCondLst>
                                  <p:childTnLst>
                                    <p:set>
                                      <p:cBhvr>
                                        <p:cTn id="91" dur="1" fill="hold">
                                          <p:stCondLst>
                                            <p:cond delay="0"/>
                                          </p:stCondLst>
                                        </p:cTn>
                                        <p:tgtEl>
                                          <p:spTgt spid="92179"/>
                                        </p:tgtEl>
                                        <p:attrNameLst>
                                          <p:attrName>style.visibility</p:attrName>
                                        </p:attrNameLst>
                                      </p:cBhvr>
                                      <p:to>
                                        <p:strVal val="visible"/>
                                      </p:to>
                                    </p:set>
                                    <p:anim calcmode="lin" valueType="num">
                                      <p:cBhvr additive="base">
                                        <p:cTn id="92" dur="500" fill="hold"/>
                                        <p:tgtEl>
                                          <p:spTgt spid="92179"/>
                                        </p:tgtEl>
                                        <p:attrNameLst>
                                          <p:attrName>ppt_x</p:attrName>
                                        </p:attrNameLst>
                                      </p:cBhvr>
                                      <p:tavLst>
                                        <p:tav tm="0">
                                          <p:val>
                                            <p:strVal val="0-#ppt_w/2"/>
                                          </p:val>
                                        </p:tav>
                                        <p:tav tm="100000">
                                          <p:val>
                                            <p:strVal val="#ppt_x"/>
                                          </p:val>
                                        </p:tav>
                                      </p:tavLst>
                                    </p:anim>
                                    <p:anim calcmode="lin" valueType="num">
                                      <p:cBhvr additive="base">
                                        <p:cTn id="93" dur="500" fill="hold"/>
                                        <p:tgtEl>
                                          <p:spTgt spid="9217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90"/>
                                            </p:cond>
                                          </p:stCondLst>
                                          <p:endCondLst>
                                            <p:cond evt="onStopAudio" delay="0">
                                              <p:tgtEl>
                                                <p:sldTgt/>
                                              </p:tgtEl>
                                            </p:cond>
                                          </p:endCondLst>
                                        </p:cTn>
                                        <p:tgtEl>
                                          <p:sndTgt r:embed="rId5" name="chimes.wav"/>
                                        </p:tgtEl>
                                      </p:cMediaNode>
                                    </p:audio>
                                  </p:subTnLst>
                                </p:cTn>
                              </p:par>
                            </p:childTnLst>
                          </p:cTn>
                        </p:par>
                      </p:childTnLst>
                    </p:cTn>
                  </p:par>
                  <p:par>
                    <p:cTn id="94" fill="hold">
                      <p:stCondLst>
                        <p:cond delay="indefinite"/>
                      </p:stCondLst>
                      <p:childTnLst>
                        <p:par>
                          <p:cTn id="95" fill="hold">
                            <p:stCondLst>
                              <p:cond delay="0"/>
                            </p:stCondLst>
                            <p:childTnLst>
                              <p:par>
                                <p:cTn id="96" presetID="2" presetClass="entr" presetSubtype="8" fill="hold" grpId="0" nodeType="clickEffect">
                                  <p:stCondLst>
                                    <p:cond delay="0"/>
                                  </p:stCondLst>
                                  <p:iterate type="lt">
                                    <p:tmPct val="100000"/>
                                  </p:iterate>
                                  <p:childTnLst>
                                    <p:set>
                                      <p:cBhvr>
                                        <p:cTn id="97" dur="1" fill="hold">
                                          <p:stCondLst>
                                            <p:cond delay="0"/>
                                          </p:stCondLst>
                                        </p:cTn>
                                        <p:tgtEl>
                                          <p:spTgt spid="92180"/>
                                        </p:tgtEl>
                                        <p:attrNameLst>
                                          <p:attrName>style.visibility</p:attrName>
                                        </p:attrNameLst>
                                      </p:cBhvr>
                                      <p:to>
                                        <p:strVal val="visible"/>
                                      </p:to>
                                    </p:set>
                                    <p:anim calcmode="lin" valueType="num">
                                      <p:cBhvr additive="base">
                                        <p:cTn id="98" dur="75" fill="hold"/>
                                        <p:tgtEl>
                                          <p:spTgt spid="92180"/>
                                        </p:tgtEl>
                                        <p:attrNameLst>
                                          <p:attrName>ppt_x</p:attrName>
                                        </p:attrNameLst>
                                      </p:cBhvr>
                                      <p:tavLst>
                                        <p:tav tm="0">
                                          <p:val>
                                            <p:strVal val="0-#ppt_w/2"/>
                                          </p:val>
                                        </p:tav>
                                        <p:tav tm="100000">
                                          <p:val>
                                            <p:strVal val="#ppt_x"/>
                                          </p:val>
                                        </p:tav>
                                      </p:tavLst>
                                    </p:anim>
                                    <p:anim calcmode="lin" valueType="num">
                                      <p:cBhvr additive="base">
                                        <p:cTn id="99" dur="75" fill="hold"/>
                                        <p:tgtEl>
                                          <p:spTgt spid="9218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6"/>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4" grpId="0" autoUpdateAnimBg="0"/>
      <p:bldP spid="92166" grpId="0" animBg="1" autoUpdateAnimBg="0"/>
      <p:bldP spid="92167" grpId="0" animBg="1" autoUpdateAnimBg="0"/>
      <p:bldP spid="92168" grpId="0" animBg="1" autoUpdateAnimBg="0"/>
      <p:bldP spid="92169" grpId="0" animBg="1" autoUpdateAnimBg="0"/>
      <p:bldP spid="92170" grpId="0" animBg="1" autoUpdateAnimBg="0"/>
      <p:bldP spid="92172" grpId="0" animBg="1"/>
      <p:bldP spid="92173" grpId="0" animBg="1"/>
      <p:bldP spid="92175" grpId="0" animBg="1"/>
      <p:bldP spid="92177" grpId="0" animBg="1"/>
      <p:bldP spid="92179" grpId="0" animBg="1" autoUpdateAnimBg="0"/>
      <p:bldP spid="92180" grpId="0" autoUpdateAnimBg="0"/>
      <p:bldP spid="92181" grpId="0" autoUpdateAnimBg="0"/>
      <p:bldP spid="92182" grpId="0" autoUpdateAnimBg="0"/>
      <p:bldP spid="92183" grpId="0" autoUpdateAnimBg="0"/>
      <p:bldP spid="92184" grpId="0" autoUpdateAnimBg="0"/>
      <p:bldP spid="92185"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7584" y="620688"/>
            <a:ext cx="2271776" cy="923330"/>
          </a:xfrm>
          <a:prstGeom prst="rect">
            <a:avLst/>
          </a:prstGeom>
          <a:noFill/>
        </p:spPr>
        <p:txBody>
          <a:bodyPr wrap="none" lIns="91440" tIns="45720" rIns="91440" bIns="45720">
            <a:spAutoFit/>
          </a:bodyPr>
          <a:lstStyle/>
          <a:p>
            <a:pPr algn="ctr"/>
            <a:r>
              <a:rPr lang="zh-CN" alt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作业：</a:t>
            </a:r>
            <a:endParaRPr lang="zh-CN" alt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WordArt 4"/>
          <p:cNvSpPr>
            <a:spLocks noChangeArrowheads="1" noChangeShapeType="1"/>
          </p:cNvSpPr>
          <p:nvPr/>
        </p:nvSpPr>
        <p:spPr bwMode="auto">
          <a:xfrm>
            <a:off x="2483768" y="1556792"/>
            <a:ext cx="4536132" cy="2477777"/>
          </a:xfrm>
          <a:prstGeom prst="rect">
            <a:avLst/>
          </a:prstGeom>
        </p:spPr>
        <p:txBody>
          <a:bodyPr wrap="none" fromWordArt="1">
            <a:prstTxWarp prst="textPlain">
              <a:avLst>
                <a:gd name="adj" fmla="val 50000"/>
              </a:avLst>
            </a:prstTxWarp>
          </a:bodyPr>
          <a:lstStyle/>
          <a:p>
            <a:pPr algn="ctr"/>
            <a:r>
              <a:rPr lang="zh-CN" altLang="en-US" sz="48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rPr>
              <a:t>欣赏课文</a:t>
            </a:r>
            <a:endParaRPr lang="zh-CN" altLang="en-US" sz="48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
        <p:nvSpPr>
          <p:cNvPr id="20485" name="Text Box 5"/>
          <p:cNvSpPr txBox="1">
            <a:spLocks noChangeArrowheads="1"/>
          </p:cNvSpPr>
          <p:nvPr/>
        </p:nvSpPr>
        <p:spPr bwMode="auto">
          <a:xfrm>
            <a:off x="3832225" y="2368550"/>
            <a:ext cx="184150" cy="116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en-US"/>
          </a:p>
          <a:p>
            <a:pPr eaLnBrk="1" hangingPunct="1">
              <a:spcBef>
                <a:spcPct val="50000"/>
              </a:spcBef>
            </a:pPr>
            <a:endParaRPr lang="zh-CN" altLang="en-US"/>
          </a:p>
        </p:txBody>
      </p:sp>
      <p:sp>
        <p:nvSpPr>
          <p:cNvPr id="20486" name="Text Box 6"/>
          <p:cNvSpPr txBox="1">
            <a:spLocks noChangeArrowheads="1"/>
          </p:cNvSpPr>
          <p:nvPr/>
        </p:nvSpPr>
        <p:spPr bwMode="auto">
          <a:xfrm>
            <a:off x="2123728" y="4797152"/>
            <a:ext cx="6480720"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400" b="1" dirty="0">
                <a:solidFill>
                  <a:schemeClr val="accent2"/>
                </a:solidFill>
              </a:rPr>
              <a:t>      掌握字音、朗读节奏、语速、情感等。</a:t>
            </a:r>
            <a:endParaRPr lang="zh-CN" altLang="en-US" sz="4400" b="1" dirty="0">
              <a:solidFill>
                <a:schemeClr val="accent2"/>
              </a:solidFill>
            </a:endParaRPr>
          </a:p>
        </p:txBody>
      </p:sp>
      <p:pic>
        <p:nvPicPr>
          <p:cNvPr id="2" name="《桃花源记》陶渊明mp3课文朗读(张筠英朗诵)">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6300192" y="5543204"/>
            <a:ext cx="609600" cy="60960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854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836613"/>
            <a:ext cx="9144000" cy="602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ext Box 3"/>
          <p:cNvSpPr txBox="1">
            <a:spLocks noChangeArrowheads="1"/>
          </p:cNvSpPr>
          <p:nvPr/>
        </p:nvSpPr>
        <p:spPr bwMode="auto">
          <a:xfrm>
            <a:off x="0" y="260350"/>
            <a:ext cx="8820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en-US" sz="1800"/>
          </a:p>
        </p:txBody>
      </p:sp>
      <p:sp>
        <p:nvSpPr>
          <p:cNvPr id="21508" name="Text Box 4"/>
          <p:cNvSpPr txBox="1">
            <a:spLocks noChangeArrowheads="1"/>
          </p:cNvSpPr>
          <p:nvPr/>
        </p:nvSpPr>
        <p:spPr bwMode="auto">
          <a:xfrm>
            <a:off x="250825" y="188913"/>
            <a:ext cx="453719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panose="020B0604020202020204" pitchFamily="34" charset="0"/>
                <a:ea typeface="宋体" panose="02010600030101010101" pitchFamily="2" charset="-122"/>
              </a:defRPr>
            </a:lvl1pPr>
            <a:lvl2pPr marL="742950" indent="-285750" eaLnBrk="0" hangingPunct="0">
              <a:defRPr sz="2800">
                <a:solidFill>
                  <a:schemeClr val="tx1"/>
                </a:solidFill>
                <a:latin typeface="Arial" panose="020B0604020202020204" pitchFamily="34" charset="0"/>
                <a:ea typeface="宋体" panose="02010600030101010101" pitchFamily="2" charset="-122"/>
              </a:defRPr>
            </a:lvl2pPr>
            <a:lvl3pPr marL="1143000" indent="-228600" eaLnBrk="0" hangingPunct="0">
              <a:defRPr sz="2800">
                <a:solidFill>
                  <a:schemeClr val="tx1"/>
                </a:solidFill>
                <a:latin typeface="Arial" panose="020B0604020202020204" pitchFamily="34" charset="0"/>
                <a:ea typeface="宋体" panose="02010600030101010101" pitchFamily="2" charset="-122"/>
              </a:defRPr>
            </a:lvl3pPr>
            <a:lvl4pPr marL="1600200" indent="-228600" eaLnBrk="0" hangingPunct="0">
              <a:defRPr sz="2800">
                <a:solidFill>
                  <a:schemeClr val="tx1"/>
                </a:solidFill>
                <a:latin typeface="Arial" panose="020B0604020202020204" pitchFamily="34" charset="0"/>
                <a:ea typeface="宋体" panose="02010600030101010101" pitchFamily="2" charset="-122"/>
              </a:defRPr>
            </a:lvl4pPr>
            <a:lvl5pPr marL="2057400" indent="-228600" eaLnBrk="0" hangingPunct="0">
              <a:defRPr sz="2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chemeClr val="accent2"/>
                </a:solidFill>
              </a:rPr>
              <a:t>晋太元中，武陵人捕鱼为业。</a:t>
            </a:r>
            <a:endParaRPr lang="zh-CN" altLang="en-US" b="1" dirty="0">
              <a:solidFill>
                <a:schemeClr val="accent2"/>
              </a:solidFill>
            </a:endParaRPr>
          </a:p>
        </p:txBody>
      </p:sp>
    </p:spTree>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35921" dir="2700000" algn="ctr" rotWithShape="0">
            <a:schemeClr val="bg2"/>
          </a:outerShdw>
        </a:effectLst>
      </a:spPr>
      <a:bodyPr vert="horz" wrap="square" lIns="0" tIns="46800" rIns="0" bIns="4680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35921" dir="2700000" algn="ctr" rotWithShape="0">
            <a:schemeClr val="bg2"/>
          </a:outerShdw>
        </a:effectLst>
      </a:spPr>
      <a:bodyPr vert="horz" wrap="square" lIns="0" tIns="46800" rIns="0" bIns="4680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5633</Words>
  <Application>WPS 演示</Application>
  <PresentationFormat>全屏显示(4:3)</PresentationFormat>
  <Paragraphs>503</Paragraphs>
  <Slides>71</Slides>
  <Notes>0</Notes>
  <HiddenSlides>0</HiddenSlides>
  <MMClips>1</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71</vt:i4>
      </vt:variant>
    </vt:vector>
  </HeadingPairs>
  <TitlesOfParts>
    <vt:vector size="92" baseType="lpstr">
      <vt:lpstr>Arial</vt:lpstr>
      <vt:lpstr>宋体</vt:lpstr>
      <vt:lpstr>Wingdings</vt:lpstr>
      <vt:lpstr>Times New Roman</vt:lpstr>
      <vt:lpstr>华文行楷</vt:lpstr>
      <vt:lpstr>微软雅黑</vt:lpstr>
      <vt:lpstr>隶书</vt:lpstr>
      <vt:lpstr>楷体_GB2312</vt:lpstr>
      <vt:lpstr>新宋体</vt:lpstr>
      <vt:lpstr>Times New Roman</vt:lpstr>
      <vt:lpstr>黑体</vt:lpstr>
      <vt:lpstr>Arial Unicode MS</vt:lpstr>
      <vt:lpstr>Calibri</vt:lpstr>
      <vt:lpstr>华文行楷</vt:lpstr>
      <vt:lpstr>华文琥珀</vt:lpstr>
      <vt:lpstr>方正字迹-童体毛笔字体</vt:lpstr>
      <vt:lpstr>Courier New</vt:lpstr>
      <vt:lpstr>华文新魏</vt:lpstr>
      <vt:lpstr>华文彩云</vt:lpstr>
      <vt:lpstr>默认设计模板</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朗读节奏划分 </vt:lpstr>
      <vt:lpstr>朗读节奏划分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Administrator</cp:lastModifiedBy>
  <cp:revision>116</cp:revision>
  <dcterms:created xsi:type="dcterms:W3CDTF">2005-11-04T01:37:00Z</dcterms:created>
  <dcterms:modified xsi:type="dcterms:W3CDTF">2020-05-25T10:43:57Z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