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71" r:id="rId6"/>
    <p:sldId id="272" r:id="rId7"/>
    <p:sldId id="260" r:id="rId8"/>
    <p:sldId id="262" r:id="rId9"/>
    <p:sldId id="263" r:id="rId10"/>
    <p:sldId id="264" r:id="rId11"/>
    <p:sldId id="265" r:id="rId12"/>
    <p:sldId id="266" r:id="rId13"/>
    <p:sldId id="267" r:id="rId14"/>
    <p:sldId id="268" r:id="rId15"/>
    <p:sldId id="269" r:id="rId16"/>
    <p:sldId id="270" r:id="rId17"/>
    <p:sldId id="280" r:id="rId18"/>
    <p:sldId id="273" r:id="rId19"/>
    <p:sldId id="277" r:id="rId20"/>
    <p:sldId id="278" r:id="rId21"/>
    <p:sldId id="279" r:id="rId22"/>
    <p:sldId id="276" r:id="rId23"/>
    <p:sldId id="274"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tags" Target="tags/tag129.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10.xml" /><Relationship Id="rId11" Type="http://schemas.openxmlformats.org/officeDocument/2006/relationships/tags" Target="../tags/tag11.xml" /><Relationship Id="rId12" Type="http://schemas.openxmlformats.org/officeDocument/2006/relationships/tags" Target="../tags/tag12.xml" /><Relationship Id="rId13" Type="http://schemas.openxmlformats.org/officeDocument/2006/relationships/tags" Target="../tags/tag13.xml" /><Relationship Id="rId14" Type="http://schemas.openxmlformats.org/officeDocument/2006/relationships/tags" Target="../tags/tag14.xml" /><Relationship Id="rId15" Type="http://schemas.openxmlformats.org/officeDocument/2006/relationships/tags" Target="../tags/tag15.xml" /><Relationship Id="rId16" Type="http://schemas.openxmlformats.org/officeDocument/2006/relationships/tags" Target="../tags/tag16.xml" /><Relationship Id="rId17" Type="http://schemas.openxmlformats.org/officeDocument/2006/relationships/tags" Target="../tags/tag17.xml" /><Relationship Id="rId18" Type="http://schemas.openxmlformats.org/officeDocument/2006/relationships/image" Target="../media/image1.png" /><Relationship Id="rId19" Type="http://schemas.microsoft.com/office/2007/relationships/hdphoto" Target="../media/image2.wdp" /><Relationship Id="rId2" Type="http://schemas.openxmlformats.org/officeDocument/2006/relationships/tags" Target="../tags/tag2.xml" /><Relationship Id="rId20" Type="http://schemas.openxmlformats.org/officeDocument/2006/relationships/tags" Target="../tags/tag18.xml" /><Relationship Id="rId21" Type="http://schemas.openxmlformats.org/officeDocument/2006/relationships/slideMaster" Target="../slideMasters/slideMaster1.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tags" Target="../tags/tag8.xml" /><Relationship Id="rId9" Type="http://schemas.openxmlformats.org/officeDocument/2006/relationships/tags" Target="../tags/tag9.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tags" Target="../tags/tag96.xml" /><Relationship Id="rId11" Type="http://schemas.openxmlformats.org/officeDocument/2006/relationships/tags" Target="../tags/tag97.xml" /><Relationship Id="rId12" Type="http://schemas.openxmlformats.org/officeDocument/2006/relationships/tags" Target="../tags/tag98.xml" /><Relationship Id="rId13" Type="http://schemas.openxmlformats.org/officeDocument/2006/relationships/image" Target="../media/image1.png" /><Relationship Id="rId14" Type="http://schemas.microsoft.com/office/2007/relationships/hdphoto" Target="../media/image2.wdp" /><Relationship Id="rId15" Type="http://schemas.openxmlformats.org/officeDocument/2006/relationships/tags" Target="../tags/tag99.xml" /><Relationship Id="rId16" Type="http://schemas.openxmlformats.org/officeDocument/2006/relationships/slideMaster" Target="../slideMasters/slideMaster1.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9.xml" /><Relationship Id="rId10" Type="http://schemas.openxmlformats.org/officeDocument/2006/relationships/tags" Target="../tags/tag28.xml" /><Relationship Id="rId11" Type="http://schemas.openxmlformats.org/officeDocument/2006/relationships/tags" Target="../tags/tag29.xml" /><Relationship Id="rId12" Type="http://schemas.openxmlformats.org/officeDocument/2006/relationships/tags" Target="../tags/tag30.xml" /><Relationship Id="rId13" Type="http://schemas.openxmlformats.org/officeDocument/2006/relationships/tags" Target="../tags/tag31.xml" /><Relationship Id="rId14" Type="http://schemas.openxmlformats.org/officeDocument/2006/relationships/tags" Target="../tags/tag32.xml" /><Relationship Id="rId15" Type="http://schemas.openxmlformats.org/officeDocument/2006/relationships/slideMaster" Target="../slideMasters/slideMaster1.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tags" Target="../tags/tag26.xml" /><Relationship Id="rId9" Type="http://schemas.openxmlformats.org/officeDocument/2006/relationships/tags" Target="../tags/tag27.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33.xml" /><Relationship Id="rId10" Type="http://schemas.openxmlformats.org/officeDocument/2006/relationships/tags" Target="../tags/tag42.xml" /><Relationship Id="rId11" Type="http://schemas.openxmlformats.org/officeDocument/2006/relationships/tags" Target="../tags/tag43.xml" /><Relationship Id="rId12" Type="http://schemas.openxmlformats.org/officeDocument/2006/relationships/tags" Target="../tags/tag44.xml" /><Relationship Id="rId13" Type="http://schemas.openxmlformats.org/officeDocument/2006/relationships/tags" Target="../tags/tag45.xml" /><Relationship Id="rId14" Type="http://schemas.openxmlformats.org/officeDocument/2006/relationships/image" Target="../media/image1.png" /><Relationship Id="rId15" Type="http://schemas.microsoft.com/office/2007/relationships/hdphoto" Target="../media/image2.wdp" /><Relationship Id="rId16" Type="http://schemas.openxmlformats.org/officeDocument/2006/relationships/tags" Target="../tags/tag46.xml" /><Relationship Id="rId17" Type="http://schemas.openxmlformats.org/officeDocument/2006/relationships/slideMaster" Target="../slideMasters/slideMaster1.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tags" Target="../tags/tag40.xml" /><Relationship Id="rId9" Type="http://schemas.openxmlformats.org/officeDocument/2006/relationships/tags" Target="../tags/tag4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65.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10" name="任意多边形 45"/>
          <p:cNvSpPr/>
          <p:nvPr>
            <p:custDataLst>
              <p:tags r:id="rId1"/>
            </p:custDataLst>
          </p:nvPr>
        </p:nvSpPr>
        <p:spPr>
          <a:xfrm rot="746688">
            <a:off x="5494338" y="250825"/>
            <a:ext cx="2959100" cy="3073400"/>
          </a:xfrm>
          <a:custGeom>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2"/>
            </p:custDataLst>
          </p:nvPr>
        </p:nvSpPr>
        <p:spPr>
          <a:xfrm>
            <a:off x="0" y="439737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7" name="组合 14"/>
          <p:cNvGrpSpPr/>
          <p:nvPr>
            <p:custDataLst>
              <p:tags r:id="rId3"/>
            </p:custDataLst>
          </p:nvPr>
        </p:nvGrpSpPr>
        <p:grpSpPr>
          <a:xfrm>
            <a:off x="1295400" y="1522413"/>
            <a:ext cx="315913" cy="315912"/>
            <a:chOff x="1772042" y="1225638"/>
            <a:chExt cx="316282" cy="316282"/>
          </a:xfrm>
        </p:grpSpPr>
        <p:cxnSp>
          <p:nvCxnSpPr>
            <p:cNvPr id="8" name="直接连接符 7"/>
            <p:cNvCxnSpPr/>
            <p:nvPr>
              <p:custDataLst>
                <p:tags r:id="rId4"/>
              </p:custDataLst>
            </p:nvPr>
          </p:nvCxnSpPr>
          <p:spPr>
            <a:xfrm flipH="1">
              <a:off x="1772042" y="1384574"/>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5"/>
              </p:custDataLst>
            </p:nvPr>
          </p:nvCxnSpPr>
          <p:spPr>
            <a:xfrm rot="5400000" flipH="1">
              <a:off x="1772836" y="1383779"/>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任意多边形 12"/>
          <p:cNvSpPr/>
          <p:nvPr>
            <p:custDataLst>
              <p:tags r:id="rId6"/>
            </p:custDataLst>
          </p:nvPr>
        </p:nvSpPr>
        <p:spPr>
          <a:xfrm>
            <a:off x="8496300" y="0"/>
            <a:ext cx="3695700" cy="6858000"/>
          </a:xfrm>
          <a:custGeom>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7"/>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等腰三角形 12"/>
          <p:cNvSpPr/>
          <p:nvPr>
            <p:custDataLst>
              <p:tags r:id="rId8"/>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等腰三角形 13"/>
          <p:cNvSpPr/>
          <p:nvPr>
            <p:custDataLst>
              <p:tags r:id="rId9"/>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任意多边形 46"/>
          <p:cNvSpPr/>
          <p:nvPr>
            <p:custDataLst>
              <p:tags r:id="rId10"/>
            </p:custDataLst>
          </p:nvPr>
        </p:nvSpPr>
        <p:spPr>
          <a:xfrm rot="746688">
            <a:off x="6005513" y="92075"/>
            <a:ext cx="1304925" cy="1371600"/>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等腰三角形 24"/>
          <p:cNvSpPr/>
          <p:nvPr>
            <p:custDataLst>
              <p:tags r:id="rId11"/>
            </p:custDataLst>
          </p:nvPr>
        </p:nvSpPr>
        <p:spPr>
          <a:xfrm rot="10800000">
            <a:off x="9534525" y="2165350"/>
            <a:ext cx="1695450" cy="1693863"/>
          </a:xfrm>
          <a:custGeom>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18" name="直接连接符 17"/>
          <p:cNvCxnSpPr/>
          <p:nvPr>
            <p:custDataLst>
              <p:tags r:id="rId12"/>
            </p:custDataLst>
          </p:nvPr>
        </p:nvCxnSpPr>
        <p:spPr>
          <a:xfrm>
            <a:off x="1358945" y="4795838"/>
            <a:ext cx="5905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3"/>
            </p:custDataLst>
          </p:nvPr>
        </p:nvSpPr>
        <p:spPr>
          <a:xfrm>
            <a:off x="1198799" y="2009457"/>
            <a:ext cx="6243723" cy="1198800"/>
          </a:xfrm>
        </p:spPr>
        <p:txBody>
          <a:bodyPr anchor="ctr">
            <a:normAutofit/>
          </a:bodyPr>
          <a:lstStyle>
            <a:lvl1pPr algn="l">
              <a:defRPr sz="6000" spc="600">
                <a:solidFill>
                  <a:schemeClr val="tx1"/>
                </a:solidFill>
              </a:defRPr>
            </a:lvl1pPr>
          </a:lstStyle>
          <a:p>
            <a:r>
              <a:rPr lang="zh-CN" altLang="en-US" noProof="1"/>
              <a:t>编辑标题</a:t>
            </a:r>
            <a:endParaRPr lang="zh-CN" altLang="en-US" noProof="1"/>
          </a:p>
        </p:txBody>
      </p:sp>
      <p:sp>
        <p:nvSpPr>
          <p:cNvPr id="3" name="副标题 2"/>
          <p:cNvSpPr>
            <a:spLocks noGrp="1"/>
          </p:cNvSpPr>
          <p:nvPr>
            <p:ph type="subTitle" idx="1" hasCustomPrompt="1"/>
            <p:custDataLst>
              <p:tags r:id="rId14"/>
            </p:custDataLst>
          </p:nvPr>
        </p:nvSpPr>
        <p:spPr>
          <a:xfrm>
            <a:off x="1198880" y="3313163"/>
            <a:ext cx="3408680" cy="1379855"/>
          </a:xfrm>
        </p:spPr>
        <p:txBody>
          <a:bodyPr>
            <a:noAutofit/>
          </a:bodyPr>
          <a:lstStyle>
            <a:lvl1pPr marL="0" indent="0" algn="l">
              <a:lnSpc>
                <a:spcPct val="100000"/>
              </a:lnSpc>
              <a:spcAft>
                <a:spcPct val="0"/>
              </a:spcAft>
              <a:buNone/>
              <a:defRPr sz="4000" b="1" i="1" spc="300" baseline="0">
                <a:solidFill>
                  <a:schemeClr val="tx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编辑副标题</a:t>
            </a:r>
            <a:endParaRPr lang="zh-CN" altLang="en-US" noProof="1"/>
          </a:p>
        </p:txBody>
      </p:sp>
      <p:sp>
        <p:nvSpPr>
          <p:cNvPr id="19" name="日期占位符 15"/>
          <p:cNvSpPr>
            <a:spLocks noGrp="1"/>
          </p:cNvSpPr>
          <p:nvPr>
            <p:ph type="dt" sz="half" idx="15"/>
            <p:custDataLst>
              <p:tags r:id="rId15"/>
            </p:custDataLst>
          </p:nvPr>
        </p:nvSpPr>
        <p:spPr/>
        <p:txBody>
          <a:bodyPr/>
          <a:lstStyle>
            <a:lvl1pPr>
              <a:defRPr/>
            </a:lvl1pPr>
          </a:lstStyle>
          <a:p>
            <a:fld id="{760FBDFE-C587-4B4C-A407-44438C67B59E}" type="datetimeFigureOut">
              <a:rPr lang="zh-CN" altLang="en-US" smtClean="0"/>
              <a:t/>
            </a:fld>
            <a:endParaRPr lang="zh-CN" altLang="en-US"/>
          </a:p>
        </p:txBody>
      </p:sp>
      <p:sp>
        <p:nvSpPr>
          <p:cNvPr id="20" name="页脚占位符 16"/>
          <p:cNvSpPr>
            <a:spLocks noGrp="1"/>
          </p:cNvSpPr>
          <p:nvPr>
            <p:ph type="ftr" sz="quarter" idx="16"/>
            <p:custDataLst>
              <p:tags r:id="rId16"/>
            </p:custDataLst>
          </p:nvPr>
        </p:nvSpPr>
        <p:spPr/>
        <p:txBody>
          <a:bodyPr/>
          <a:lstStyle>
            <a:lvl1pPr>
              <a:defRPr/>
            </a:lvl1pPr>
          </a:lstStyle>
          <a:p>
            <a:endParaRPr lang="zh-CN" altLang="en-US"/>
          </a:p>
        </p:txBody>
      </p:sp>
      <p:sp>
        <p:nvSpPr>
          <p:cNvPr id="21" name="灯片编号占位符 17"/>
          <p:cNvSpPr>
            <a:spLocks noGrp="1"/>
          </p:cNvSpPr>
          <p:nvPr>
            <p:ph type="sldNum" sz="quarter" idx="17"/>
            <p:custDataLst>
              <p:tags r:id="rId17"/>
            </p:custDataLst>
          </p:nvPr>
        </p:nvSpPr>
        <p:spPr/>
        <p:txBody>
          <a:bodyPr/>
          <a:lstStyle>
            <a:lvl1pPr>
              <a:defRPr/>
            </a:lvl1pPr>
          </a:lstStyle>
          <a:p>
            <a:fld id="{49AE70B2-8BF9-45C0-BB95-33D1B9D3A854}" type="slidenum">
              <a:rPr lang="zh-CN" altLang="en-US" smtClean="0"/>
              <a:t/>
            </a:fld>
            <a:endParaRPr lang="zh-CN" altLang="en-US"/>
          </a:p>
        </p:txBody>
      </p:sp>
      <p:pic>
        <p:nvPicPr>
          <p:cNvPr id="25" name="图片 24"/>
          <p:cNvPicPr>
            <a:picLocks noChangeAspect="1"/>
          </p:cNvPicPr>
          <p:nvPr>
            <p:custDataLst>
              <p:tags r:id="rId20"/>
            </p:custDataLst>
          </p:nvPr>
        </p:nvPicPr>
        <p:blipFill>
          <a:blip r:embed="rId18">
            <a:extLst>
              <a:ext uri="{BEBA8EAE-BF5A-486C-A8C5-ECC9F3942E4B}">
                <a14:imgProps xmlns:a14="http://schemas.microsoft.com/office/drawing/2010/main">
                  <a14:imgLayer r:embed="rId19">
                    <a14:imgEffect>
                      <a14:colorTemperature colorTemp="4700"/>
                    </a14:imgEffect>
                  </a14:imgLayer>
                </a14:imgProps>
              </a:ext>
            </a:extLst>
          </a:blip>
          <a:stretch>
            <a:fillRect/>
          </a:stretch>
        </p:blipFill>
        <p:spPr>
          <a:xfrm>
            <a:off x="7052747" y="409574"/>
            <a:ext cx="4753805" cy="6456590"/>
          </a:xfrm>
          <a:custGeom>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custDataLst>
              <p:tags r:id="rId1"/>
            </p:custDataLst>
          </p:nvPr>
        </p:nvSpPr>
        <p:spPr>
          <a:xfrm>
            <a:off x="669930" y="952508"/>
            <a:ext cx="10852237" cy="5388907"/>
          </a:xfrm>
        </p:spPr>
        <p:txBody>
          <a:bodyPr/>
          <a:lstStyle>
            <a:lvl1pPr>
              <a:defRPr/>
            </a:lvl1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lang="zh-CN" altLang="en-US" noProof="1"/>
          </a:p>
        </p:txBody>
      </p:sp>
      <p:sp>
        <p:nvSpPr>
          <p:cNvPr id="3" name="日期占位符 3"/>
          <p:cNvSpPr>
            <a:spLocks noGrp="1"/>
          </p:cNvSpPr>
          <p:nvPr>
            <p:ph type="dt" sz="half" idx="14"/>
            <p:custDataLst>
              <p:tags r:id="rId2"/>
            </p:custDataLst>
          </p:nvPr>
        </p:nvSpPr>
        <p:spPr/>
        <p:txBody>
          <a:bodyPr/>
          <a:lstStyle>
            <a:lvl1pPr>
              <a:defRPr/>
            </a:lvl1pPr>
          </a:lstStyle>
          <a:p>
            <a:fld id="{760FBDFE-C587-4B4C-A407-44438C67B59E}" type="datetimeFigureOut">
              <a:rPr lang="zh-CN" altLang="en-US" smtClean="0"/>
              <a:t/>
            </a:fld>
            <a:endParaRPr lang="zh-CN" altLang="en-US"/>
          </a:p>
        </p:txBody>
      </p:sp>
      <p:sp>
        <p:nvSpPr>
          <p:cNvPr id="4" name="页脚占位符 4"/>
          <p:cNvSpPr>
            <a:spLocks noGrp="1"/>
          </p:cNvSpPr>
          <p:nvPr>
            <p:ph type="ftr" sz="quarter" idx="15"/>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4"/>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等腰三角形 2"/>
          <p:cNvSpPr/>
          <p:nvPr>
            <p:custDataLst>
              <p:tags r:id="rId1"/>
            </p:custDataLst>
          </p:nvPr>
        </p:nvSpPr>
        <p:spPr>
          <a:xfrm flipH="1">
            <a:off x="11188700" y="440372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5"/>
          <p:cNvSpPr/>
          <p:nvPr>
            <p:custDataLst>
              <p:tags r:id="rId2"/>
            </p:custDataLst>
          </p:nvPr>
        </p:nvSpPr>
        <p:spPr>
          <a:xfrm rot="20853312" flipH="1">
            <a:off x="3738563" y="250825"/>
            <a:ext cx="2959100" cy="3073400"/>
          </a:xfrm>
          <a:custGeom>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12"/>
          <p:cNvSpPr/>
          <p:nvPr>
            <p:custDataLst>
              <p:tags r:id="rId3"/>
            </p:custDataLst>
          </p:nvPr>
        </p:nvSpPr>
        <p:spPr>
          <a:xfrm flipH="1">
            <a:off x="0" y="0"/>
            <a:ext cx="3695700" cy="6858000"/>
          </a:xfrm>
          <a:custGeom>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4"/>
            </p:custDataLst>
          </p:nvPr>
        </p:nvSpPr>
        <p:spPr>
          <a:xfrm rot="10800000" flipH="1">
            <a:off x="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5"/>
            </p:custDataLst>
          </p:nvPr>
        </p:nvSpPr>
        <p:spPr>
          <a:xfrm rot="10800000" flipH="1">
            <a:off x="3628078" y="647700"/>
            <a:ext cx="1503363"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7"/>
          <p:cNvSpPr/>
          <p:nvPr>
            <p:custDataLst>
              <p:tags r:id="rId6"/>
            </p:custDataLst>
          </p:nvPr>
        </p:nvSpPr>
        <p:spPr>
          <a:xfrm rot="10800000" flipH="1">
            <a:off x="3261303" y="0"/>
            <a:ext cx="1503363"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46"/>
          <p:cNvSpPr/>
          <p:nvPr>
            <p:custDataLst>
              <p:tags r:id="rId7"/>
            </p:custDataLst>
          </p:nvPr>
        </p:nvSpPr>
        <p:spPr>
          <a:xfrm rot="20853312" flipH="1">
            <a:off x="4881563" y="92075"/>
            <a:ext cx="1304925" cy="1371600"/>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8"/>
            </p:custDataLst>
          </p:nvPr>
        </p:nvSpPr>
        <p:spPr>
          <a:xfrm rot="10800000" flipH="1">
            <a:off x="962025" y="2165350"/>
            <a:ext cx="1695450" cy="1693863"/>
          </a:xfrm>
          <a:custGeom>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标题 1"/>
          <p:cNvSpPr>
            <a:spLocks noGrp="1"/>
          </p:cNvSpPr>
          <p:nvPr>
            <p:ph type="title" hasCustomPrompt="1"/>
            <p:custDataLst>
              <p:tags r:id="rId9"/>
            </p:custDataLst>
          </p:nvPr>
        </p:nvSpPr>
        <p:spPr>
          <a:xfrm>
            <a:off x="5657520" y="2420938"/>
            <a:ext cx="5616118" cy="2016125"/>
          </a:xfrm>
        </p:spPr>
        <p:txBody>
          <a:bodyPr anchor="ctr">
            <a:normAutofit/>
          </a:bodyPr>
          <a:lstStyle>
            <a:lvl1pPr algn="ctr">
              <a:defRPr sz="8000" spc="600"/>
            </a:lvl1pPr>
          </a:lstStyle>
          <a:p>
            <a:r>
              <a:rPr lang="zh-CN" altLang="en-US" noProof="1"/>
              <a:t>编辑标题</a:t>
            </a:r>
            <a:endParaRPr lang="zh-CN" altLang="en-US" noProof="1"/>
          </a:p>
        </p:txBody>
      </p:sp>
      <p:sp>
        <p:nvSpPr>
          <p:cNvPr id="12" name="日期占位符 2"/>
          <p:cNvSpPr>
            <a:spLocks noGrp="1"/>
          </p:cNvSpPr>
          <p:nvPr>
            <p:ph type="dt" sz="half" idx="10"/>
            <p:custDataLst>
              <p:tags r:id="rId10"/>
            </p:custDataLst>
          </p:nvPr>
        </p:nvSpPr>
        <p:spPr/>
        <p:txBody>
          <a:bodyPr/>
          <a:lstStyle>
            <a:lvl1pPr>
              <a:defRPr/>
            </a:lvl1pPr>
          </a:lstStyle>
          <a:p>
            <a:fld id="{760FBDFE-C587-4B4C-A407-44438C67B59E}" type="datetimeFigureOut">
              <a:rPr lang="zh-CN" altLang="en-US"/>
              <a:t/>
            </a:fld>
            <a:endParaRPr lang="zh-CN" altLang="en-US"/>
          </a:p>
        </p:txBody>
      </p:sp>
      <p:sp>
        <p:nvSpPr>
          <p:cNvPr id="13" name="页脚占位符 3"/>
          <p:cNvSpPr>
            <a:spLocks noGrp="1"/>
          </p:cNvSpPr>
          <p:nvPr>
            <p:ph type="ftr" sz="quarter" idx="11"/>
            <p:custDataLst>
              <p:tags r:id="rId11"/>
            </p:custDataLst>
          </p:nvPr>
        </p:nvSpPr>
        <p:spPr/>
        <p:txBody>
          <a:bodyPr/>
          <a:lstStyle>
            <a:lvl1pPr>
              <a:defRPr/>
            </a:lvl1pPr>
          </a:lstStyle>
          <a:p>
            <a:endParaRPr lang="zh-CN" altLang="en-US"/>
          </a:p>
        </p:txBody>
      </p:sp>
      <p:sp>
        <p:nvSpPr>
          <p:cNvPr id="14" name="灯片编号占位符 4"/>
          <p:cNvSpPr>
            <a:spLocks noGrp="1"/>
          </p:cNvSpPr>
          <p:nvPr>
            <p:ph type="sldNum" sz="quarter" idx="12"/>
            <p:custDataLst>
              <p:tags r:id="rId12"/>
            </p:custDataLst>
          </p:nvPr>
        </p:nvSpPr>
        <p:spPr/>
        <p:txBody>
          <a:bodyPr/>
          <a:lstStyle>
            <a:lvl1pPr>
              <a:defRPr/>
            </a:lvl1pPr>
          </a:lstStyle>
          <a:p>
            <a:fld id="{26F48EE0-4ABF-491F-B0BA-FE21D3D573F9}" type="slidenum">
              <a:rPr lang="zh-CN" altLang="en-US"/>
              <a:t/>
            </a:fld>
            <a:endParaRPr lang="zh-CN" altLang="en-US"/>
          </a:p>
        </p:txBody>
      </p:sp>
      <p:pic>
        <p:nvPicPr>
          <p:cNvPr id="16" name="图片 15"/>
          <p:cNvPicPr>
            <a:picLocks noChangeAspect="1"/>
          </p:cNvPicPr>
          <p:nvPr>
            <p:custDataLst>
              <p:tags r:id="rId15"/>
            </p:custDataLst>
          </p:nvPr>
        </p:nvPicPr>
        <p:blipFill>
          <a:blip r:embed="rId13">
            <a:extLst>
              <a:ext uri="{BEBA8EAE-BF5A-486C-A8C5-ECC9F3942E4B}">
                <a14:imgProps xmlns:a14="http://schemas.microsoft.com/office/drawing/2010/main">
                  <a14:imgLayer r:embed="rId14">
                    <a14:imgEffect>
                      <a14:colorTemperature colorTemp="4700"/>
                    </a14:imgEffect>
                  </a14:imgLayer>
                </a14:imgProps>
              </a:ext>
            </a:extLst>
          </a:blip>
          <a:stretch>
            <a:fillRect/>
          </a:stretch>
        </p:blipFill>
        <p:spPr>
          <a:xfrm rot="10800000" flipV="1">
            <a:off x="388585" y="409574"/>
            <a:ext cx="4753805" cy="6456590"/>
          </a:xfrm>
          <a:custGeom>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4" name="任意多边形 46"/>
          <p:cNvSpPr/>
          <p:nvPr>
            <p:custDataLst>
              <p:tags r:id="rId1"/>
            </p:custDataLst>
          </p:nvPr>
        </p:nvSpPr>
        <p:spPr>
          <a:xfrm rot="746688">
            <a:off x="11557000" y="5489575"/>
            <a:ext cx="711200" cy="747713"/>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2"/>
            </p:custDataLst>
          </p:nvPr>
        </p:nvSpPr>
        <p:spPr>
          <a:xfrm rot="746688">
            <a:off x="-77788" y="722313"/>
            <a:ext cx="711201"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任意多边形 46"/>
          <p:cNvSpPr/>
          <p:nvPr>
            <p:custDataLst>
              <p:tags r:id="rId3"/>
            </p:custDataLst>
          </p:nvPr>
        </p:nvSpPr>
        <p:spPr>
          <a:xfrm rot="746688">
            <a:off x="-55563" y="68263"/>
            <a:ext cx="712788"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任意多边形 46"/>
          <p:cNvSpPr/>
          <p:nvPr>
            <p:custDataLst>
              <p:tags r:id="rId4"/>
            </p:custDataLst>
          </p:nvPr>
        </p:nvSpPr>
        <p:spPr>
          <a:xfrm rot="746688">
            <a:off x="11552238" y="6053138"/>
            <a:ext cx="711200"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任意多边形: 形状 7"/>
          <p:cNvSpPr/>
          <p:nvPr>
            <p:custDataLst>
              <p:tags r:id="rId5"/>
            </p:custDataLst>
          </p:nvPr>
        </p:nvSpPr>
        <p:spPr>
          <a:xfrm>
            <a:off x="10974388" y="0"/>
            <a:ext cx="1217612" cy="2540000"/>
          </a:xfrm>
          <a:custGeom>
            <a:gdLst>
              <a:gd name="connsiteX0" fmla="*/ 0 w 1218152"/>
              <a:gd name="connsiteY0" fmla="*/ 0 h 2539914"/>
              <a:gd name="connsiteX1" fmla="*/ 1218152 w 1218152"/>
              <a:gd name="connsiteY1" fmla="*/ 0 h 2539914"/>
              <a:gd name="connsiteX2" fmla="*/ 1218152 w 1218152"/>
              <a:gd name="connsiteY2" fmla="*/ 2539914 h 2539914"/>
            </a:gdLst>
            <a:cxnLst>
              <a:cxn ang="0">
                <a:pos x="connsiteX0" y="connsiteY0"/>
              </a:cxn>
              <a:cxn ang="0">
                <a:pos x="connsiteX1" y="connsiteY1"/>
              </a:cxn>
              <a:cxn ang="0">
                <a:pos x="connsiteX2" y="connsiteY2"/>
              </a:cxn>
            </a:cxnLst>
            <a:rect l="l" t="t" r="r" b="b"/>
            <a:pathLst>
              <a:path w="1218152" h="2539914">
                <a:moveTo>
                  <a:pt x="0" y="0"/>
                </a:moveTo>
                <a:lnTo>
                  <a:pt x="1218152" y="0"/>
                </a:lnTo>
                <a:lnTo>
                  <a:pt x="1218152" y="25399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形状 8"/>
          <p:cNvSpPr/>
          <p:nvPr>
            <p:custDataLst>
              <p:tags r:id="rId6"/>
            </p:custDataLst>
          </p:nvPr>
        </p:nvSpPr>
        <p:spPr>
          <a:xfrm rot="10800000">
            <a:off x="11679238" y="0"/>
            <a:ext cx="512762" cy="1141413"/>
          </a:xfrm>
          <a:custGeom>
            <a:gdLst>
              <a:gd name="connsiteX0" fmla="*/ 512148 w 512148"/>
              <a:gd name="connsiteY0" fmla="*/ 1140923 h 1140923"/>
              <a:gd name="connsiteX1" fmla="*/ 0 w 512148"/>
              <a:gd name="connsiteY1" fmla="*/ 1140923 h 1140923"/>
              <a:gd name="connsiteX2" fmla="*/ 0 w 512148"/>
              <a:gd name="connsiteY2" fmla="*/ 0 h 1140923"/>
            </a:gdLst>
            <a:cxnLst>
              <a:cxn ang="0">
                <a:pos x="connsiteX0" y="connsiteY0"/>
              </a:cxn>
              <a:cxn ang="0">
                <a:pos x="connsiteX1" y="connsiteY1"/>
              </a:cxn>
              <a:cxn ang="0">
                <a:pos x="connsiteX2" y="connsiteY2"/>
              </a:cxn>
            </a:cxnLst>
            <a:rect l="l" t="t" r="r" b="b"/>
            <a:pathLst>
              <a:path w="512147" h="1140923">
                <a:moveTo>
                  <a:pt x="512148" y="1140923"/>
                </a:moveTo>
                <a:lnTo>
                  <a:pt x="0" y="114092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7"/>
            </p:custDataLst>
          </p:nvPr>
        </p:nvSpPr>
        <p:spPr>
          <a:xfrm rot="10800000">
            <a:off x="11387138" y="863600"/>
            <a:ext cx="676275" cy="674688"/>
          </a:xfrm>
          <a:custGeom>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等腰三角形 6"/>
          <p:cNvSpPr/>
          <p:nvPr>
            <p:custDataLst>
              <p:tags r:id="rId8"/>
            </p:custDataLst>
          </p:nvPr>
        </p:nvSpPr>
        <p:spPr>
          <a:xfrm>
            <a:off x="0" y="5688013"/>
            <a:ext cx="481013" cy="1179512"/>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9"/>
            </p:custDataLst>
          </p:nvPr>
        </p:nvSpPr>
        <p:spPr>
          <a:xfrm>
            <a:off x="392113" y="5200650"/>
            <a:ext cx="676275" cy="16573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85000"/>
                  <a:lumOff val="15000"/>
                </a:schemeClr>
              </a:solidFill>
            </a:endParaRPr>
          </a:p>
        </p:txBody>
      </p:sp>
      <p:sp>
        <p:nvSpPr>
          <p:cNvPr id="2" name="标题 1"/>
          <p:cNvSpPr>
            <a:spLocks noGrp="1"/>
          </p:cNvSpPr>
          <p:nvPr>
            <p:ph type="title"/>
            <p:custDataLst>
              <p:tags r:id="rId10"/>
            </p:custDataLst>
          </p:nvPr>
        </p:nvSpPr>
        <p:spPr>
          <a:xfrm>
            <a:off x="623888" y="406800"/>
            <a:ext cx="10944225" cy="863601"/>
          </a:xfrm>
        </p:spPr>
        <p:txBody>
          <a:bodyPr>
            <a:normAutofit/>
          </a:bodyPr>
          <a:lstStyle>
            <a:lvl1pPr>
              <a:defRPr sz="28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11"/>
            </p:custDataLst>
          </p:nvPr>
        </p:nvSpPr>
        <p:spPr>
          <a:xfrm>
            <a:off x="623888" y="1412875"/>
            <a:ext cx="10944224" cy="4895850"/>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3" name="日期占位符 3"/>
          <p:cNvSpPr>
            <a:spLocks noGrp="1"/>
          </p:cNvSpPr>
          <p:nvPr>
            <p:ph type="dt" sz="half" idx="10"/>
            <p:custDataLst>
              <p:tags r:id="rId12"/>
            </p:custDataLst>
          </p:nvPr>
        </p:nvSpPr>
        <p:spPr/>
        <p:txBody>
          <a:bodyPr/>
          <a:lstStyle>
            <a:lvl1pPr>
              <a:defRPr/>
            </a:lvl1pPr>
          </a:lstStyle>
          <a:p>
            <a:fld id="{760FBDFE-C587-4B4C-A407-44438C67B59E}" type="datetimeFigureOut">
              <a:rPr lang="zh-CN" altLang="en-US" smtClean="0"/>
              <a:t/>
            </a:fld>
            <a:endParaRPr lang="zh-CN" altLang="en-US"/>
          </a:p>
        </p:txBody>
      </p:sp>
      <p:sp>
        <p:nvSpPr>
          <p:cNvPr id="14" name="页脚占位符 4"/>
          <p:cNvSpPr>
            <a:spLocks noGrp="1"/>
          </p:cNvSpPr>
          <p:nvPr>
            <p:ph type="ftr" sz="quarter" idx="11"/>
            <p:custDataLst>
              <p:tags r:id="rId13"/>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4"/>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4" name="任意多边形 12"/>
          <p:cNvSpPr/>
          <p:nvPr>
            <p:custDataLst>
              <p:tags r:id="rId1"/>
            </p:custDataLst>
          </p:nvPr>
        </p:nvSpPr>
        <p:spPr>
          <a:xfrm>
            <a:off x="8496300" y="0"/>
            <a:ext cx="3695700" cy="6858000"/>
          </a:xfrm>
          <a:custGeom>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等腰三角形 4"/>
          <p:cNvSpPr/>
          <p:nvPr>
            <p:custDataLst>
              <p:tags r:id="rId2"/>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3"/>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4"/>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24"/>
          <p:cNvSpPr/>
          <p:nvPr>
            <p:custDataLst>
              <p:tags r:id="rId5"/>
            </p:custDataLst>
          </p:nvPr>
        </p:nvSpPr>
        <p:spPr>
          <a:xfrm rot="10800000">
            <a:off x="9534525" y="2165350"/>
            <a:ext cx="1695450" cy="1693863"/>
          </a:xfrm>
          <a:custGeom>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0" name="组合 14"/>
          <p:cNvGrpSpPr/>
          <p:nvPr>
            <p:custDataLst>
              <p:tags r:id="rId6"/>
            </p:custDataLst>
          </p:nvPr>
        </p:nvGrpSpPr>
        <p:grpSpPr>
          <a:xfrm flipH="1">
            <a:off x="-312738" y="88900"/>
            <a:ext cx="2957513" cy="3230563"/>
            <a:chOff x="-313138" y="88946"/>
            <a:chExt cx="2958463" cy="3230885"/>
          </a:xfrm>
        </p:grpSpPr>
        <p:sp>
          <p:nvSpPr>
            <p:cNvPr id="11" name="任意多边形 45"/>
            <p:cNvSpPr/>
            <p:nvPr>
              <p:custDataLst>
                <p:tags r:id="rId7"/>
              </p:custDataLst>
            </p:nvPr>
          </p:nvSpPr>
          <p:spPr>
            <a:xfrm rot="746688">
              <a:off x="-313138" y="247712"/>
              <a:ext cx="2958463" cy="3072119"/>
            </a:xfrm>
            <a:custGeom>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任意多边形 46"/>
            <p:cNvSpPr/>
            <p:nvPr>
              <p:custDataLst>
                <p:tags r:id="rId8"/>
              </p:custDataLst>
            </p:nvPr>
          </p:nvSpPr>
          <p:spPr>
            <a:xfrm rot="746688">
              <a:off x="196613" y="88946"/>
              <a:ext cx="1305344" cy="1371737"/>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 name="标题 1"/>
          <p:cNvSpPr>
            <a:spLocks noGrp="1"/>
          </p:cNvSpPr>
          <p:nvPr>
            <p:ph type="title" hasCustomPrompt="1"/>
            <p:custDataLst>
              <p:tags r:id="rId9"/>
            </p:custDataLst>
          </p:nvPr>
        </p:nvSpPr>
        <p:spPr>
          <a:xfrm>
            <a:off x="1884282" y="3414578"/>
            <a:ext cx="5017135" cy="863174"/>
          </a:xfrm>
        </p:spPr>
        <p:txBody>
          <a:bodyPr anchor="b">
            <a:normAutofit/>
          </a:bodyPr>
          <a:lstStyle>
            <a:lvl1pPr>
              <a:defRPr sz="3600"/>
            </a:lvl1pPr>
          </a:lstStyle>
          <a:p>
            <a:r>
              <a:rPr lang="zh-CN" altLang="en-US" noProof="1"/>
              <a:t>单击此处编辑标题</a:t>
            </a:r>
            <a:endParaRPr lang="zh-CN" altLang="en-US" noProof="1"/>
          </a:p>
        </p:txBody>
      </p:sp>
      <p:sp>
        <p:nvSpPr>
          <p:cNvPr id="3" name="文本占位符 2"/>
          <p:cNvSpPr>
            <a:spLocks noGrp="1"/>
          </p:cNvSpPr>
          <p:nvPr>
            <p:ph type="body" idx="1"/>
            <p:custDataLst>
              <p:tags r:id="rId10"/>
            </p:custDataLst>
          </p:nvPr>
        </p:nvSpPr>
        <p:spPr>
          <a:xfrm>
            <a:off x="1884281" y="4332272"/>
            <a:ext cx="5017134" cy="1112226"/>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3" name="日期占位符 3"/>
          <p:cNvSpPr>
            <a:spLocks noGrp="1"/>
          </p:cNvSpPr>
          <p:nvPr>
            <p:ph type="dt" sz="half" idx="10"/>
            <p:custDataLst>
              <p:tags r:id="rId11"/>
            </p:custDataLst>
          </p:nvPr>
        </p:nvSpPr>
        <p:spPr/>
        <p:txBody>
          <a:bodyPr/>
          <a:lstStyle>
            <a:lvl1pPr>
              <a:defRPr/>
            </a:lvl1pPr>
          </a:lstStyle>
          <a:p>
            <a:fld id="{760FBDFE-C587-4B4C-A407-44438C67B59E}" type="datetimeFigureOut">
              <a:rPr lang="zh-CN" altLang="en-US" smtClean="0"/>
              <a:t/>
            </a:fld>
            <a:endParaRPr lang="zh-CN" altLang="en-US"/>
          </a:p>
        </p:txBody>
      </p:sp>
      <p:sp>
        <p:nvSpPr>
          <p:cNvPr id="14" name="页脚占位符 4"/>
          <p:cNvSpPr>
            <a:spLocks noGrp="1"/>
          </p:cNvSpPr>
          <p:nvPr>
            <p:ph type="ftr" sz="quarter" idx="11"/>
            <p:custDataLst>
              <p:tags r:id="rId12"/>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3"/>
            </p:custDataLst>
          </p:nvPr>
        </p:nvSpPr>
        <p:spPr/>
        <p:txBody>
          <a:bodyPr/>
          <a:lstStyle>
            <a:lvl1pPr>
              <a:defRPr/>
            </a:lvl1pPr>
          </a:lstStyle>
          <a:p>
            <a:fld id="{49AE70B2-8BF9-45C0-BB95-33D1B9D3A854}" type="slidenum">
              <a:rPr lang="zh-CN" altLang="en-US" smtClean="0"/>
              <a:t/>
            </a:fld>
            <a:endParaRPr lang="zh-CN" altLang="en-US"/>
          </a:p>
        </p:txBody>
      </p:sp>
      <p:pic>
        <p:nvPicPr>
          <p:cNvPr id="17" name="图片 16"/>
          <p:cNvPicPr>
            <a:picLocks noChangeAspect="1"/>
          </p:cNvPicPr>
          <p:nvPr>
            <p:custDataLst>
              <p:tags r:id="rId16"/>
            </p:custDataLst>
          </p:nvPr>
        </p:nvPicPr>
        <p:blipFill>
          <a:blip r:embed="rId14">
            <a:extLst>
              <a:ext uri="{BEBA8EAE-BF5A-486C-A8C5-ECC9F3942E4B}">
                <a14:imgProps xmlns:a14="http://schemas.microsoft.com/office/drawing/2010/main">
                  <a14:imgLayer r:embed="rId15">
                    <a14:imgEffect>
                      <a14:colorTemperature colorTemp="4700"/>
                    </a14:imgEffect>
                  </a14:imgLayer>
                </a14:imgProps>
              </a:ext>
            </a:extLst>
          </a:blip>
          <a:stretch>
            <a:fillRect/>
          </a:stretch>
        </p:blipFill>
        <p:spPr>
          <a:xfrm>
            <a:off x="7052747" y="409574"/>
            <a:ext cx="4753805" cy="6456590"/>
          </a:xfrm>
          <a:custGeom>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noProof="1">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lang="zh-CN" altLang="en-US" noProof="1"/>
          </a:p>
        </p:txBody>
      </p:sp>
      <p:sp>
        <p:nvSpPr>
          <p:cNvPr id="5"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单击此处编辑文本</a:t>
            </a:r>
            <a:endParaRPr lang="zh-CN" altLang="en-US" noProof="1"/>
          </a:p>
        </p:txBody>
      </p:sp>
      <p:sp>
        <p:nvSpPr>
          <p:cNvPr id="4" name="内容占位符 3"/>
          <p:cNvSpPr>
            <a:spLocks noGrp="1"/>
          </p:cNvSpPr>
          <p:nvPr>
            <p:ph sz="half" idx="2"/>
            <p:custDataLst>
              <p:tags r:id="rId3"/>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noProof="1">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noProof="1">
              <a:sym typeface="+mn-ea"/>
            </a:endParaRPr>
          </a:p>
        </p:txBody>
      </p:sp>
      <p:sp>
        <p:nvSpPr>
          <p:cNvPr id="7" name="日期占位符 3"/>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t/>
            </a:fld>
            <a:endParaRPr lang="zh-CN" altLang="en-US"/>
          </a:p>
        </p:txBody>
      </p:sp>
      <p:sp>
        <p:nvSpPr>
          <p:cNvPr id="8" name="页脚占位符 4"/>
          <p:cNvSpPr>
            <a:spLocks noGrp="1"/>
          </p:cNvSpPr>
          <p:nvPr>
            <p:ph type="ftr" sz="quarter" idx="11"/>
            <p:custDataLst>
              <p:tags r:id="rId7"/>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t/>
            </a:fld>
            <a:endParaRPr lang="zh-CN" altLang="en-US"/>
          </a:p>
        </p:txBody>
      </p:sp>
      <p:sp>
        <p:nvSpPr>
          <p:cNvPr id="4"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任意多边形 46"/>
          <p:cNvSpPr/>
          <p:nvPr>
            <p:custDataLst>
              <p:tags r:id="rId1"/>
            </p:custDataLst>
          </p:nvPr>
        </p:nvSpPr>
        <p:spPr>
          <a:xfrm rot="746688">
            <a:off x="11557000" y="5489575"/>
            <a:ext cx="711200" cy="747713"/>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 name="任意多边形 46"/>
          <p:cNvSpPr/>
          <p:nvPr>
            <p:custDataLst>
              <p:tags r:id="rId2"/>
            </p:custDataLst>
          </p:nvPr>
        </p:nvSpPr>
        <p:spPr>
          <a:xfrm rot="746688">
            <a:off x="-77788" y="722313"/>
            <a:ext cx="711201"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6"/>
          <p:cNvSpPr/>
          <p:nvPr>
            <p:custDataLst>
              <p:tags r:id="rId3"/>
            </p:custDataLst>
          </p:nvPr>
        </p:nvSpPr>
        <p:spPr>
          <a:xfrm rot="746688">
            <a:off x="-55563" y="68263"/>
            <a:ext cx="712788"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4"/>
            </p:custDataLst>
          </p:nvPr>
        </p:nvSpPr>
        <p:spPr>
          <a:xfrm rot="746688">
            <a:off x="11552238" y="6053138"/>
            <a:ext cx="711200" cy="747712"/>
          </a:xfrm>
          <a:custGeom>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日期占位符 1"/>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t/>
            </a:fld>
            <a:endParaRPr lang="zh-CN" altLang="en-US"/>
          </a:p>
        </p:txBody>
      </p:sp>
      <p:sp>
        <p:nvSpPr>
          <p:cNvPr id="7" name="页脚占位符 2"/>
          <p:cNvSpPr>
            <a:spLocks noGrp="1"/>
          </p:cNvSpPr>
          <p:nvPr>
            <p:ph type="ftr" sz="quarter" idx="11"/>
            <p:custDataLst>
              <p:tags r:id="rId6"/>
            </p:custDataLst>
          </p:nvPr>
        </p:nvSpPr>
        <p:spPr/>
        <p:txBody>
          <a:bodyPr/>
          <a:lstStyle>
            <a:lvl1pPr>
              <a:defRPr/>
            </a:lvl1pPr>
          </a:lstStyle>
          <a:p>
            <a:endParaRPr lang="zh-CN" altLang="en-US"/>
          </a:p>
        </p:txBody>
      </p:sp>
      <p:sp>
        <p:nvSpPr>
          <p:cNvPr id="8" name="灯片编号占位符 3"/>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r>
              <a:rPr lang="zh-CN" altLang="en-US" noProof="1">
                <a:sym typeface="+mn-ea"/>
              </a:rPr>
              <a:t>单击图标添加图片</a:t>
            </a:r>
            <a:endParaRPr noProof="1">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t>单击此处</a:t>
            </a:r>
            <a:r>
              <a:rPr lang="zh-CN" altLang="en-US">
                <a:sym typeface="+mn-ea"/>
              </a:rPr>
              <a:t>编辑母版文本样式</a:t>
            </a:r>
            <a:endParaRPr lang="zh-CN" altLang="en-US">
              <a:sym typeface="+mn-ea"/>
            </a:endParaRPr>
          </a:p>
        </p:txBody>
      </p:sp>
      <p:sp>
        <p:nvSpPr>
          <p:cNvPr id="5" name="日期占位符 3"/>
          <p:cNvSpPr>
            <a:spLocks noGrp="1"/>
          </p:cNvSpPr>
          <p:nvPr>
            <p:ph type="dt" sz="half" idx="10"/>
            <p:custDataLst>
              <p:tags r:id="rId4"/>
            </p:custDataLst>
          </p:nvPr>
        </p:nvSpPr>
        <p:spPr/>
        <p:txBody>
          <a:bodyPr/>
          <a:lstStyle>
            <a:lvl1pPr>
              <a:defRPr/>
            </a:lvl1pPr>
          </a:lstStyle>
          <a:p>
            <a:fld id="{9EFD9D74-47D9-4702-A33C-335B63B48DBF}" type="datetimeFigureOut">
              <a:rPr lang="zh-CN" altLang="en-US" smtClean="0"/>
              <a:t/>
            </a:fld>
            <a:endParaRPr lang="zh-CN" altLang="en-US"/>
          </a:p>
        </p:txBody>
      </p:sp>
      <p:sp>
        <p:nvSpPr>
          <p:cNvPr id="6"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6"/>
            </p:custDataLst>
          </p:nvPr>
        </p:nvSpPr>
        <p:spPr/>
        <p:txBody>
          <a:bodyPr/>
          <a:lstStyle>
            <a:lvl1pPr>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a:t>
            </a:r>
            <a:r>
              <a:rPr lang="zh-CN" altLang="en-US">
                <a:sym typeface="+mn-ea"/>
              </a:rPr>
              <a:t>编辑母版文本样式</a:t>
            </a:r>
            <a:endParaRPr lang="zh-CN" altLang="en-US">
              <a:sym typeface="+mn-ea"/>
            </a:endParaRPr>
          </a:p>
          <a:p>
            <a:pPr lvl="1"/>
            <a:r>
              <a:rPr lang="zh-CN" altLang="en-US">
                <a:sym typeface="+mn-ea"/>
              </a:rPr>
              <a:t>第二级</a:t>
            </a:r>
            <a:endParaRPr lang="zh-CN" altLang="en-US">
              <a:sym typeface="+mn-ea"/>
            </a:endParaRPr>
          </a:p>
          <a:p>
            <a:pPr lvl="2"/>
            <a:r>
              <a:rPr lang="zh-CN" altLang="en-US">
                <a:sym typeface="+mn-ea"/>
              </a:rPr>
              <a:t>第三级</a:t>
            </a:r>
            <a:endParaRPr lang="zh-CN" altLang="en-US">
              <a:sym typeface="+mn-ea"/>
            </a:endParaRPr>
          </a:p>
          <a:p>
            <a:pPr lvl="3"/>
            <a:r>
              <a:rPr lang="zh-CN" altLang="en-US">
                <a:sym typeface="+mn-ea"/>
              </a:rPr>
              <a:t>第四级</a:t>
            </a:r>
            <a:endParaRPr lang="zh-CN" altLang="en-US">
              <a:sym typeface="+mn-ea"/>
            </a:endParaRPr>
          </a:p>
          <a:p>
            <a:pPr lvl="4"/>
            <a:r>
              <a:rPr lang="zh-CN" altLang="en-US">
                <a:sym typeface="+mn-ea"/>
              </a:rPr>
              <a:t>第五级</a:t>
            </a:r>
            <a:endParaRPr lang="zh-CN" altLang="en-US" noProof="1"/>
          </a:p>
        </p:txBody>
      </p:sp>
      <p:sp>
        <p:nvSpPr>
          <p:cNvPr id="4"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smtClean="0">
                <a:solidFill>
                  <a:schemeClr val="tx1">
                    <a:tint val="75000"/>
                  </a:schemeClr>
                </a:solidFill>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tint val="75000"/>
                  </a:schemeClr>
                </a:solidFill>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tabLst>
        <a:defRPr sz="1600" kern="1200" spc="15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0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12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标题 7"/>
          <p:cNvSpPr>
            <a:spLocks noGrp="1"/>
          </p:cNvSpPr>
          <p:nvPr>
            <p:ph type="ctrTitle"/>
          </p:nvPr>
        </p:nvSpPr>
        <p:spPr/>
        <p:txBody>
          <a:bodyPr/>
          <a:lstStyle/>
          <a:p>
            <a:r>
              <a:rPr lang="zh-CN" altLang="en-US"/>
              <a:t>逻辑的力量</a:t>
            </a:r>
            <a:endParaRPr lang="zh-CN" altLang="en-US"/>
          </a:p>
        </p:txBody>
      </p:sp>
      <p:sp>
        <p:nvSpPr>
          <p:cNvPr id="9" name="副标题 8"/>
          <p:cNvSpPr>
            <a:spLocks noGrp="1"/>
          </p:cNvSpPr>
          <p:nvPr>
            <p:ph type="subTitle" idx="1"/>
          </p:nvPr>
        </p:nvSpPr>
        <p:spPr>
          <a:xfrm>
            <a:off x="3428365" y="3207753"/>
            <a:ext cx="3408680" cy="1379855"/>
          </a:xfrm>
        </p:spPr>
        <p:txBody>
          <a:bodyPr/>
          <a:lstStyle/>
          <a:p>
            <a:r>
              <a:rPr lang="zh-CN" altLang="en-US"/>
              <a:t>第四单元</a:t>
            </a:r>
            <a:endParaRPr lang="zh-CN" altLang="en-US"/>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en-US" altLang="zh-CN" sz="2800" b="1">
                <a:sym typeface="+mn-ea"/>
              </a:rPr>
              <a:t>②</a:t>
            </a:r>
            <a:r>
              <a:rPr lang="zh-CN" altLang="en-US" sz="2800" b="1">
                <a:sym typeface="+mn-ea"/>
              </a:rPr>
              <a:t>庄子曰：</a:t>
            </a:r>
            <a:r>
              <a:rPr lang="en-US" altLang="zh-CN" sz="2800" b="1">
                <a:sym typeface="+mn-ea"/>
              </a:rPr>
              <a:t>“</a:t>
            </a:r>
            <a:r>
              <a:rPr lang="zh-CN" altLang="en-US" sz="2800" b="1">
                <a:sym typeface="+mn-ea"/>
              </a:rPr>
              <a:t>请循其本。子曰</a:t>
            </a:r>
            <a:r>
              <a:rPr lang="en-US" altLang="zh-CN" sz="2800" b="1">
                <a:sym typeface="+mn-ea"/>
              </a:rPr>
              <a:t>‘</a:t>
            </a:r>
            <a:r>
              <a:rPr lang="zh-CN" altLang="en-US" sz="2800" b="1">
                <a:sym typeface="+mn-ea"/>
              </a:rPr>
              <a:t>汝安知鱼乐</a:t>
            </a:r>
            <a:r>
              <a:rPr lang="en-US" altLang="zh-CN" sz="2800" b="1">
                <a:sym typeface="+mn-ea"/>
              </a:rPr>
              <a:t>’</a:t>
            </a:r>
            <a:r>
              <a:rPr lang="zh-CN" altLang="en-US" sz="2800" b="1">
                <a:sym typeface="+mn-ea"/>
              </a:rPr>
              <a:t>云者，既已知吾知之而问我。我知之濠上也。</a:t>
            </a:r>
            <a:r>
              <a:rPr lang="en-US" altLang="zh-CN" sz="2800" b="1">
                <a:sym typeface="+mn-ea"/>
              </a:rPr>
              <a:t>”</a:t>
            </a:r>
            <a:endParaRPr lang="en-US" altLang="zh-CN" sz="2800" b="1">
              <a:solidFill>
                <a:schemeClr val="tx1"/>
              </a:solidFill>
            </a:endParaRPr>
          </a:p>
          <a:p>
            <a:pPr marL="0" indent="0" algn="r">
              <a:lnSpc>
                <a:spcPct val="120000"/>
              </a:lnSpc>
              <a:buNone/>
            </a:pPr>
            <a:r>
              <a:rPr lang="en-US" altLang="zh-CN" sz="2800" b="1">
                <a:sym typeface="+mn-ea"/>
              </a:rPr>
              <a:t>                        </a:t>
            </a:r>
            <a:r>
              <a:rPr lang="zh-CN" altLang="en-US" sz="2800" b="1">
                <a:sym typeface="+mn-ea"/>
              </a:rPr>
              <a:t> </a:t>
            </a:r>
            <a:endParaRPr lang="zh-CN" altLang="en-US" sz="2800" b="1">
              <a:sym typeface="+mn-ea"/>
            </a:endParaRPr>
          </a:p>
        </p:txBody>
      </p:sp>
      <p:sp>
        <p:nvSpPr>
          <p:cNvPr id="4" name="圆角矩形 3"/>
          <p:cNvSpPr/>
          <p:nvPr/>
        </p:nvSpPr>
        <p:spPr>
          <a:xfrm>
            <a:off x="1333500" y="3134995"/>
            <a:ext cx="8560435" cy="217995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lnSpc>
                <a:spcPct val="120000"/>
              </a:lnSpc>
            </a:pP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偷换概念，违反同一律</a:t>
            </a:r>
            <a:endParaRPr lang="zh-CN" altLang="en-US" sz="3200" b="1">
              <a:solidFill>
                <a:schemeClr val="tx1"/>
              </a:solidFill>
              <a:latin typeface="楷体" panose="02010609060101010101" charset="-122"/>
              <a:ea typeface="楷体" panose="02010609060101010101" charset="-122"/>
              <a:cs typeface="楷体" panose="02010609060101010101" charset="-122"/>
            </a:endParaRPr>
          </a:p>
          <a:p>
            <a:pPr algn="l">
              <a:lnSpc>
                <a:spcPct val="120000"/>
              </a:lnSpc>
            </a:pPr>
            <a:r>
              <a:rPr lang="zh-CN" altLang="en-US" sz="3200" b="1">
                <a:latin typeface="楷体" panose="02010609060101010101" charset="-122"/>
                <a:ea typeface="楷体" panose="02010609060101010101" charset="-122"/>
                <a:cs typeface="楷体" panose="02010609060101010101" charset="-122"/>
                <a:sym typeface="+mn-ea"/>
              </a:rPr>
              <a:t>                                        安：怎么</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在哪里 </a:t>
            </a:r>
            <a:endParaRPr lang="zh-CN" altLang="en-US" sz="32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14973" y="666115"/>
            <a:ext cx="10944224" cy="4895850"/>
          </a:xfrm>
        </p:spPr>
        <p:txBody>
          <a:bodyPr/>
          <a:lstStyle/>
          <a:p>
            <a:pPr marL="0" indent="0">
              <a:buNone/>
            </a:pPr>
            <a:endParaRPr lang="zh-CN" altLang="en-US" sz="2800" b="1"/>
          </a:p>
          <a:p>
            <a:pPr>
              <a:lnSpc>
                <a:spcPct val="90000"/>
              </a:lnSpc>
            </a:pPr>
            <a:r>
              <a:rPr lang="en-US" altLang="zh-CN" sz="2800" b="1" smtClean="0">
                <a:sym typeface="+mn-ea"/>
              </a:rPr>
              <a:t>“</a:t>
            </a:r>
            <a:r>
              <a:rPr lang="zh-CN" altLang="en-US" sz="2800" b="1">
                <a:sym typeface="+mn-ea"/>
              </a:rPr>
              <a:t>服务员同志，请当心，你的手指浸到我的汤里去了。</a:t>
            </a:r>
            <a:r>
              <a:rPr lang="en-US" altLang="zh-CN" sz="2800" b="1">
                <a:sym typeface="+mn-ea"/>
              </a:rPr>
              <a:t>”</a:t>
            </a:r>
            <a:endParaRPr lang="en-US" altLang="zh-CN" sz="2800" b="1">
              <a:solidFill>
                <a:schemeClr val="tx1"/>
              </a:solidFill>
            </a:endParaRPr>
          </a:p>
          <a:p>
            <a:pPr>
              <a:lnSpc>
                <a:spcPct val="90000"/>
              </a:lnSpc>
            </a:pPr>
            <a:r>
              <a:rPr lang="en-US" altLang="zh-CN" sz="2800" b="1" smtClean="0">
                <a:sym typeface="+mn-ea"/>
              </a:rPr>
              <a:t>“</a:t>
            </a:r>
            <a:r>
              <a:rPr lang="zh-CN" altLang="en-US" sz="2800" b="1">
                <a:sym typeface="+mn-ea"/>
              </a:rPr>
              <a:t>没有关系，汤不烫，我不痛。</a:t>
            </a:r>
            <a:r>
              <a:rPr lang="en-US" altLang="zh-CN" sz="2800" b="1">
                <a:sym typeface="+mn-ea"/>
              </a:rPr>
              <a:t>”</a:t>
            </a:r>
            <a:endParaRPr lang="en-US" altLang="zh-CN" sz="2800" b="1">
              <a:solidFill>
                <a:schemeClr val="tx1"/>
              </a:solidFill>
            </a:endParaRPr>
          </a:p>
          <a:p>
            <a:endParaRPr lang="en-US" altLang="zh-CN" sz="2800" b="1">
              <a:solidFill>
                <a:schemeClr val="tx1"/>
              </a:solidFill>
            </a:endParaRPr>
          </a:p>
          <a:p>
            <a:endParaRPr lang="en-US" altLang="zh-CN" sz="2800" b="1">
              <a:solidFill>
                <a:schemeClr val="tx1"/>
              </a:solidFill>
            </a:endParaRPr>
          </a:p>
        </p:txBody>
      </p:sp>
      <p:sp>
        <p:nvSpPr>
          <p:cNvPr id="4" name="圆角矩形 3"/>
          <p:cNvSpPr/>
          <p:nvPr/>
        </p:nvSpPr>
        <p:spPr>
          <a:xfrm>
            <a:off x="1164590" y="3105150"/>
            <a:ext cx="8440420" cy="181165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nSpc>
                <a:spcPct val="90000"/>
              </a:lnSpc>
            </a:pPr>
            <a:r>
              <a:rPr lang="zh-CN" altLang="en-US" sz="3200" b="1" smtClean="0">
                <a:latin typeface="楷体" panose="02010609060101010101" charset="-122"/>
                <a:ea typeface="楷体" panose="02010609060101010101" charset="-122"/>
                <a:cs typeface="楷体" panose="02010609060101010101" charset="-122"/>
                <a:sym typeface="+mn-ea"/>
              </a:rPr>
              <a:t>偷</a:t>
            </a:r>
            <a:r>
              <a:rPr lang="zh-CN" altLang="en-US" sz="3200" b="1">
                <a:latin typeface="楷体" panose="02010609060101010101" charset="-122"/>
                <a:ea typeface="楷体" panose="02010609060101010101" charset="-122"/>
                <a:cs typeface="楷体" panose="02010609060101010101" charset="-122"/>
                <a:sym typeface="+mn-ea"/>
              </a:rPr>
              <a:t>换论题，违反同一律</a:t>
            </a:r>
            <a:endParaRPr lang="zh-CN" altLang="en-US" sz="3200" b="1">
              <a:solidFill>
                <a:srgbClr val="FF0000"/>
              </a:solidFill>
              <a:latin typeface="楷体" panose="02010609060101010101" charset="-122"/>
              <a:ea typeface="楷体" panose="02010609060101010101" charset="-122"/>
              <a:cs typeface="楷体" panose="02010609060101010101" charset="-122"/>
            </a:endParaRPr>
          </a:p>
          <a:p>
            <a:pPr>
              <a:lnSpc>
                <a:spcPct val="90000"/>
              </a:lnSpc>
            </a:pPr>
            <a:r>
              <a:rPr lang="zh-CN" altLang="en-US" sz="3200" b="1" smtClean="0">
                <a:latin typeface="楷体" panose="02010609060101010101" charset="-122"/>
                <a:ea typeface="楷体" panose="02010609060101010101" charset="-122"/>
                <a:cs typeface="楷体" panose="02010609060101010101" charset="-122"/>
                <a:sym typeface="+mn-ea"/>
              </a:rPr>
              <a:t>卫</a:t>
            </a:r>
            <a:r>
              <a:rPr lang="zh-CN" altLang="en-US" sz="3200" b="1">
                <a:latin typeface="楷体" panose="02010609060101010101" charset="-122"/>
                <a:ea typeface="楷体" panose="02010609060101010101" charset="-122"/>
                <a:cs typeface="楷体" panose="02010609060101010101" charset="-122"/>
                <a:sym typeface="+mn-ea"/>
              </a:rPr>
              <a:t>生状态</a:t>
            </a: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汤的温度</a:t>
            </a:r>
            <a:endParaRPr lang="zh-CN" altLang="en-US" sz="32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3578" y="981075"/>
            <a:ext cx="10944224" cy="4895850"/>
          </a:xfrm>
        </p:spPr>
        <p:txBody>
          <a:bodyPr/>
          <a:lstStyle/>
          <a:p>
            <a:pPr>
              <a:lnSpc>
                <a:spcPct val="120000"/>
              </a:lnSpc>
            </a:pPr>
            <a:r>
              <a:rPr lang="en-US" altLang="zh-CN" sz="2800" b="1">
                <a:sym typeface="+mn-ea"/>
              </a:rPr>
              <a:t>④“</a:t>
            </a:r>
            <a:r>
              <a:rPr lang="zh-CN" altLang="en-US" sz="2800" b="1">
                <a:sym typeface="+mn-ea"/>
              </a:rPr>
              <a:t>我是答应您昨天来修门铃没错。但我来了三次，每次按门铃，都没有人来开门，我只好走了。</a:t>
            </a:r>
            <a:r>
              <a:rPr lang="en-US" altLang="zh-CN" sz="2800" b="1">
                <a:sym typeface="+mn-ea"/>
              </a:rPr>
              <a:t>”</a:t>
            </a:r>
            <a:endParaRPr lang="en-US" altLang="zh-CN" sz="2800" b="1">
              <a:solidFill>
                <a:schemeClr val="tx1"/>
              </a:solidFill>
            </a:endParaRPr>
          </a:p>
          <a:p>
            <a:pPr marL="0" indent="0" algn="r">
              <a:lnSpc>
                <a:spcPct val="120000"/>
              </a:lnSpc>
              <a:buNone/>
            </a:pPr>
            <a:r>
              <a:rPr lang="en-US" altLang="zh-CN" sz="2800" b="1">
                <a:sym typeface="+mn-ea"/>
              </a:rPr>
              <a:t>                     </a:t>
            </a:r>
            <a:endParaRPr lang="en-US" altLang="zh-CN" sz="2800" b="1">
              <a:sym typeface="+mn-ea"/>
            </a:endParaRPr>
          </a:p>
        </p:txBody>
      </p:sp>
      <p:sp>
        <p:nvSpPr>
          <p:cNvPr id="4" name="圆角矩形 3"/>
          <p:cNvSpPr/>
          <p:nvPr/>
        </p:nvSpPr>
        <p:spPr>
          <a:xfrm>
            <a:off x="1204595" y="2776855"/>
            <a:ext cx="8768715" cy="26174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lnSpc>
                <a:spcPct val="120000"/>
              </a:lnSpc>
            </a:pPr>
            <a:r>
              <a:rPr lang="en-US" altLang="zh-CN" sz="3200" b="1">
                <a:latin typeface="楷体" panose="02010609060101010101" charset="-122"/>
                <a:ea typeface="楷体" panose="02010609060101010101" charset="-122"/>
                <a:cs typeface="楷体" panose="02010609060101010101" charset="-122"/>
                <a:sym typeface="+mn-ea"/>
              </a:rPr>
              <a:t> ——</a:t>
            </a:r>
            <a:r>
              <a:rPr lang="zh-CN" altLang="en-US" sz="3200" b="1">
                <a:latin typeface="楷体" panose="02010609060101010101" charset="-122"/>
                <a:ea typeface="楷体" panose="02010609060101010101" charset="-122"/>
                <a:cs typeface="楷体" panose="02010609060101010101" charset="-122"/>
                <a:sym typeface="+mn-ea"/>
              </a:rPr>
              <a:t>自相矛盾，违反不矛盾律</a:t>
            </a:r>
            <a:endParaRPr lang="zh-CN" altLang="en-US" sz="32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59435" y="467360"/>
            <a:ext cx="11008995" cy="5841365"/>
          </a:xfrm>
        </p:spPr>
        <p:txBody>
          <a:bodyPr/>
          <a:lstStyle/>
          <a:p>
            <a:pPr>
              <a:lnSpc>
                <a:spcPct val="120000"/>
              </a:lnSpc>
            </a:pPr>
            <a:r>
              <a:rPr lang="en-US" altLang="zh-CN" sz="2800" b="1">
                <a:latin typeface="黑体" panose="02010609060101010101" charset="-122"/>
                <a:ea typeface="黑体" panose="02010609060101010101" charset="-122"/>
                <a:cs typeface="黑体" panose="02010609060101010101" charset="-122"/>
                <a:sym typeface="+mn-ea"/>
              </a:rPr>
              <a:t>⑤</a:t>
            </a:r>
            <a:r>
              <a:rPr lang="zh-CN" altLang="en-US" sz="2800" b="1">
                <a:latin typeface="黑体" panose="02010609060101010101" charset="-122"/>
                <a:ea typeface="黑体" panose="02010609060101010101" charset="-122"/>
                <a:cs typeface="黑体" panose="02010609060101010101" charset="-122"/>
                <a:sym typeface="+mn-ea"/>
              </a:rPr>
              <a:t>在法国某地，一个耍戏法的人招揽观众：</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快来快来，这里有拿破仑的头骨。</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围观的一个人说：</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奇怪，听说拿破仑的脑袋是很大的，这个头骨怎么和普通人的没有区别啊？</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耍戏法的解释道：</a:t>
            </a:r>
            <a:r>
              <a:rPr lang="en-US" altLang="zh-CN" sz="2800" b="1">
                <a:latin typeface="黑体" panose="02010609060101010101" charset="-122"/>
                <a:ea typeface="黑体" panose="02010609060101010101" charset="-122"/>
                <a:cs typeface="黑体" panose="02010609060101010101" charset="-122"/>
                <a:sym typeface="+mn-ea"/>
              </a:rPr>
              <a:t>“</a:t>
            </a:r>
            <a:r>
              <a:rPr lang="zh-CN" altLang="en-US" sz="2800" b="1">
                <a:latin typeface="黑体" panose="02010609060101010101" charset="-122"/>
                <a:ea typeface="黑体" panose="02010609060101010101" charset="-122"/>
                <a:cs typeface="黑体" panose="02010609060101010101" charset="-122"/>
                <a:sym typeface="+mn-ea"/>
              </a:rPr>
              <a:t>没错，这是拿破仑小时候的头骨。</a:t>
            </a:r>
            <a:r>
              <a:rPr lang="en-US" altLang="zh-CN" sz="2800" b="1">
                <a:latin typeface="黑体" panose="02010609060101010101" charset="-122"/>
                <a:ea typeface="黑体" panose="02010609060101010101" charset="-122"/>
                <a:cs typeface="黑体" panose="02010609060101010101" charset="-122"/>
                <a:sym typeface="+mn-ea"/>
              </a:rPr>
              <a:t>”</a:t>
            </a:r>
            <a:endParaRPr lang="en-US" altLang="zh-CN" sz="2800" b="1">
              <a:solidFill>
                <a:schemeClr val="tx1"/>
              </a:solidFill>
              <a:latin typeface="黑体" panose="02010609060101010101" charset="-122"/>
              <a:ea typeface="黑体" panose="02010609060101010101" charset="-122"/>
              <a:cs typeface="黑体" panose="02010609060101010101" charset="-122"/>
            </a:endParaRPr>
          </a:p>
          <a:p>
            <a:pPr algn="r">
              <a:lnSpc>
                <a:spcPct val="120000"/>
              </a:lnSpc>
            </a:pPr>
            <a:endParaRPr lang="en-US" altLang="zh-CN" sz="2800" b="1">
              <a:solidFill>
                <a:schemeClr val="tx1"/>
              </a:solidFill>
              <a:latin typeface="黑体" panose="02010609060101010101" charset="-122"/>
              <a:ea typeface="黑体" panose="02010609060101010101" charset="-122"/>
              <a:cs typeface="黑体" panose="02010609060101010101" charset="-122"/>
            </a:endParaRPr>
          </a:p>
        </p:txBody>
      </p:sp>
      <p:sp>
        <p:nvSpPr>
          <p:cNvPr id="4" name="圆角矩形 3"/>
          <p:cNvSpPr/>
          <p:nvPr/>
        </p:nvSpPr>
        <p:spPr>
          <a:xfrm>
            <a:off x="854075" y="3164840"/>
            <a:ext cx="7245985" cy="25876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lnSpc>
                <a:spcPct val="120000"/>
              </a:lnSpc>
            </a:pPr>
            <a:r>
              <a:rPr lang="en-US" altLang="zh-CN" sz="3200" b="1">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违反不矛盾律</a:t>
            </a:r>
            <a:endParaRPr lang="zh-CN" altLang="en-US" sz="32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93420" y="99060"/>
            <a:ext cx="10875010" cy="6209665"/>
          </a:xfrm>
        </p:spPr>
        <p:txBody>
          <a:bodyPr/>
          <a:lstStyle/>
          <a:p>
            <a:pPr>
              <a:lnSpc>
                <a:spcPct val="120000"/>
              </a:lnSpc>
            </a:pPr>
            <a:r>
              <a:rPr lang="en-US" altLang="zh-CN" sz="2400" b="1">
                <a:latin typeface="楷体" panose="02010609060101010101" charset="-122"/>
                <a:ea typeface="楷体" panose="02010609060101010101" charset="-122"/>
                <a:cs typeface="华文楷体" panose="02010600040101010101" pitchFamily="2" charset="-122"/>
                <a:sym typeface="+mn-ea"/>
              </a:rPr>
              <a:t>⑥</a:t>
            </a:r>
            <a:r>
              <a:rPr lang="zh-CN" altLang="en-US" sz="2400" b="1">
                <a:latin typeface="楷体" panose="02010609060101010101" charset="-122"/>
                <a:ea typeface="楷体" panose="02010609060101010101" charset="-122"/>
                <a:cs typeface="华文楷体" panose="02010600040101010101" pitchFamily="2" charset="-122"/>
                <a:sym typeface="+mn-ea"/>
              </a:rPr>
              <a:t>有人说《红楼梦》值得读，有人说不值得。两种意见我都不赞成。读，太花时间；不读，又有点儿可惜。</a:t>
            </a:r>
            <a:endParaRPr lang="zh-CN" altLang="en-US" sz="2400" b="1">
              <a:latin typeface="楷体" panose="02010609060101010101" charset="-122"/>
              <a:ea typeface="楷体" panose="02010609060101010101" charset="-122"/>
              <a:cs typeface="华文楷体" panose="02010600040101010101" pitchFamily="2" charset="-122"/>
              <a:sym typeface="+mn-ea"/>
            </a:endParaRPr>
          </a:p>
          <a:p>
            <a:pPr>
              <a:lnSpc>
                <a:spcPct val="120000"/>
              </a:lnSpc>
            </a:pPr>
            <a:endParaRPr lang="zh-CN" altLang="en-US" sz="2000" b="1">
              <a:latin typeface="楷体" panose="02010609060101010101" charset="-122"/>
              <a:ea typeface="楷体" panose="02010609060101010101" charset="-122"/>
              <a:cs typeface="华文楷体" panose="02010600040101010101" pitchFamily="2" charset="-122"/>
              <a:sym typeface="+mn-ea"/>
            </a:endParaRPr>
          </a:p>
          <a:p>
            <a:pPr>
              <a:lnSpc>
                <a:spcPct val="120000"/>
              </a:lnSpc>
            </a:pPr>
            <a:endParaRPr lang="zh-CN" altLang="en-US" sz="2000" b="1">
              <a:latin typeface="楷体" panose="02010609060101010101" charset="-122"/>
              <a:ea typeface="楷体" panose="02010609060101010101" charset="-122"/>
              <a:cs typeface="华文楷体" panose="02010600040101010101" pitchFamily="2" charset="-122"/>
              <a:sym typeface="+mn-ea"/>
            </a:endParaRPr>
          </a:p>
          <a:p>
            <a:pPr>
              <a:lnSpc>
                <a:spcPct val="120000"/>
              </a:lnSpc>
            </a:pPr>
            <a:endParaRPr lang="zh-CN" altLang="en-US" sz="2000" b="1">
              <a:latin typeface="楷体" panose="02010609060101010101" charset="-122"/>
              <a:ea typeface="楷体" panose="02010609060101010101" charset="-122"/>
              <a:cs typeface="华文楷体" panose="02010600040101010101" pitchFamily="2" charset="-122"/>
              <a:sym typeface="+mn-ea"/>
            </a:endParaRPr>
          </a:p>
          <a:p>
            <a:pPr>
              <a:lnSpc>
                <a:spcPct val="120000"/>
              </a:lnSpc>
            </a:pPr>
            <a:endParaRPr lang="zh-CN" altLang="en-US" sz="2000" b="1">
              <a:latin typeface="楷体" panose="02010609060101010101" charset="-122"/>
              <a:ea typeface="楷体" panose="02010609060101010101" charset="-122"/>
              <a:cs typeface="华文楷体" panose="02010600040101010101" pitchFamily="2" charset="-122"/>
              <a:sym typeface="+mn-ea"/>
            </a:endParaRPr>
          </a:p>
          <a:p>
            <a:pPr>
              <a:lnSpc>
                <a:spcPct val="120000"/>
              </a:lnSpc>
            </a:pPr>
            <a:r>
              <a:rPr lang="zh-CN" altLang="en-US" sz="2400" b="1">
                <a:latin typeface="楷体" panose="02010609060101010101" charset="-122"/>
                <a:ea typeface="楷体" panose="02010609060101010101" charset="-122"/>
                <a:cs typeface="华文楷体" panose="02010600040101010101" pitchFamily="2" charset="-122"/>
                <a:sym typeface="+mn-ea"/>
              </a:rPr>
              <a:t>⑦不薄之谓厚，不白之谓黑。</a:t>
            </a:r>
            <a:endParaRPr lang="zh-CN" altLang="en-US" sz="2400" b="1">
              <a:latin typeface="楷体" panose="02010609060101010101" charset="-122"/>
              <a:ea typeface="楷体" panose="02010609060101010101" charset="-122"/>
              <a:cs typeface="华文楷体" panose="02010600040101010101" pitchFamily="2" charset="-122"/>
            </a:endParaRPr>
          </a:p>
          <a:p>
            <a:pPr algn="r"/>
            <a:r>
              <a:rPr lang="en-US" altLang="zh-CN" sz="2000">
                <a:cs typeface="华文楷体" panose="02010600040101010101" pitchFamily="2" charset="-122"/>
                <a:sym typeface="+mn-ea"/>
              </a:rPr>
              <a:t>  </a:t>
            </a:r>
            <a:endParaRPr lang="zh-CN" altLang="en-US" sz="2000" b="1">
              <a:latin typeface="楷体" panose="02010609060101010101" charset="-122"/>
              <a:ea typeface="楷体" panose="02010609060101010101" charset="-122"/>
              <a:cs typeface="华文楷体" panose="02010600040101010101" pitchFamily="2" charset="-122"/>
            </a:endParaRPr>
          </a:p>
          <a:p>
            <a:endParaRPr lang="zh-CN" altLang="en-US" sz="2000" b="1">
              <a:latin typeface="楷体" panose="02010609060101010101" charset="-122"/>
              <a:ea typeface="楷体" panose="02010609060101010101" charset="-122"/>
              <a:cs typeface="华文楷体" panose="02010600040101010101" pitchFamily="2" charset="-122"/>
            </a:endParaRPr>
          </a:p>
        </p:txBody>
      </p:sp>
      <p:sp>
        <p:nvSpPr>
          <p:cNvPr id="4" name="圆角矩形 3"/>
          <p:cNvSpPr/>
          <p:nvPr/>
        </p:nvSpPr>
        <p:spPr>
          <a:xfrm>
            <a:off x="1522730" y="1183640"/>
            <a:ext cx="5146040" cy="1473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lnSpc>
                <a:spcPct val="120000"/>
              </a:lnSpc>
            </a:pPr>
            <a:r>
              <a:rPr lang="zh-CN" altLang="en-US" sz="3200" b="1">
                <a:latin typeface="楷体" panose="02010609060101010101" charset="-122"/>
                <a:ea typeface="楷体" panose="02010609060101010101" charset="-122"/>
                <a:cs typeface="华文楷体" panose="02010600040101010101" pitchFamily="2" charset="-122"/>
                <a:sym typeface="+mn-ea"/>
              </a:rPr>
              <a:t>违反排中律</a:t>
            </a:r>
            <a:endParaRPr lang="zh-CN" altLang="en-US" sz="3200" b="1">
              <a:latin typeface="楷体" panose="02010609060101010101" charset="-122"/>
              <a:ea typeface="楷体" panose="02010609060101010101" charset="-122"/>
              <a:cs typeface="华文楷体" panose="02010600040101010101" pitchFamily="2" charset="-122"/>
              <a:sym typeface="+mn-ea"/>
            </a:endParaRPr>
          </a:p>
        </p:txBody>
      </p:sp>
      <p:sp>
        <p:nvSpPr>
          <p:cNvPr id="5" name="圆角矩形 4"/>
          <p:cNvSpPr/>
          <p:nvPr/>
        </p:nvSpPr>
        <p:spPr>
          <a:xfrm>
            <a:off x="985520" y="3702050"/>
            <a:ext cx="5553710" cy="13341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sz="3600" b="1">
                <a:latin typeface="楷体" panose="02010609060101010101" charset="-122"/>
                <a:ea typeface="楷体" panose="02010609060101010101" charset="-122"/>
                <a:cs typeface="华文楷体" panose="02010600040101010101" pitchFamily="2" charset="-122"/>
                <a:sym typeface="+mn-ea"/>
              </a:rPr>
              <a:t>排中律使用不当</a:t>
            </a:r>
            <a:endParaRPr lang="zh-CN" altLang="en-US" sz="3600" b="1">
              <a:latin typeface="楷体" panose="02010609060101010101" charset="-122"/>
              <a:ea typeface="楷体" panose="02010609060101010101" charset="-122"/>
              <a:cs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2130" y="0"/>
            <a:ext cx="10459720" cy="5901690"/>
          </a:xfrm>
        </p:spPr>
        <p:txBody>
          <a:bodyPr/>
          <a:lstStyle/>
          <a:p>
            <a:pPr marL="0" indent="0">
              <a:buNone/>
            </a:pPr>
            <a:endParaRPr lang="zh-CN" altLang="en-US" sz="1800"/>
          </a:p>
          <a:p>
            <a:pPr>
              <a:lnSpc>
                <a:spcPct val="100000"/>
              </a:lnSpc>
            </a:pPr>
            <a:r>
              <a:rPr lang="zh-CN" altLang="en-US" sz="3600" b="1">
                <a:latin typeface="楷体" panose="02010609060101010101" charset="-122"/>
                <a:ea typeface="楷体" panose="02010609060101010101" charset="-122"/>
                <a:cs typeface="楷体" panose="02010609060101010101" charset="-122"/>
                <a:sym typeface="+mn-ea"/>
              </a:rPr>
              <a:t>⑧《祝福》中，鲁四老爷知道祥林嫂的死讯后说：</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不早不迟，偏偏要在这时候，</a:t>
            </a:r>
            <a:r>
              <a:rPr lang="en-US" altLang="zh-CN" sz="3600" b="1">
                <a:latin typeface="楷体" panose="02010609060101010101" charset="-122"/>
                <a:ea typeface="楷体" panose="02010609060101010101" charset="-122"/>
                <a:cs typeface="楷体" panose="02010609060101010101" charset="-122"/>
                <a:sym typeface="+mn-ea"/>
              </a:rPr>
              <a:t>——</a:t>
            </a:r>
            <a:r>
              <a:rPr lang="zh-CN" altLang="en-US" sz="3600" b="1">
                <a:latin typeface="楷体" panose="02010609060101010101" charset="-122"/>
                <a:ea typeface="楷体" panose="02010609060101010101" charset="-122"/>
                <a:cs typeface="楷体" panose="02010609060101010101" charset="-122"/>
                <a:sym typeface="+mn-ea"/>
              </a:rPr>
              <a:t>这就可见是一个谬种！</a:t>
            </a:r>
            <a:r>
              <a:rPr lang="en-US" altLang="zh-CN" sz="3600" b="1">
                <a:latin typeface="楷体" panose="02010609060101010101" charset="-122"/>
                <a:ea typeface="楷体" panose="02010609060101010101" charset="-122"/>
                <a:cs typeface="楷体" panose="02010609060101010101" charset="-122"/>
                <a:sym typeface="+mn-ea"/>
              </a:rPr>
              <a:t>”</a:t>
            </a:r>
            <a:endParaRPr lang="en-US" altLang="zh-CN" sz="3600" b="1">
              <a:latin typeface="楷体" panose="02010609060101010101" charset="-122"/>
              <a:ea typeface="楷体" panose="02010609060101010101" charset="-122"/>
              <a:cs typeface="楷体" panose="02010609060101010101" charset="-122"/>
              <a:sym typeface="+mn-ea"/>
            </a:endParaRPr>
          </a:p>
          <a:p>
            <a:pPr>
              <a:lnSpc>
                <a:spcPct val="100000"/>
              </a:lnSpc>
            </a:pPr>
            <a:endParaRPr lang="en-US" altLang="zh-CN" sz="3600" b="1">
              <a:latin typeface="楷体" panose="02010609060101010101" charset="-122"/>
              <a:ea typeface="楷体" panose="02010609060101010101" charset="-122"/>
              <a:cs typeface="楷体" panose="02010609060101010101" charset="-122"/>
              <a:sym typeface="+mn-ea"/>
            </a:endParaRPr>
          </a:p>
          <a:p>
            <a:pPr>
              <a:lnSpc>
                <a:spcPct val="100000"/>
              </a:lnSpc>
            </a:pPr>
            <a:endParaRPr lang="en-US" altLang="zh-CN" sz="3600" b="1">
              <a:latin typeface="楷体" panose="02010609060101010101" charset="-122"/>
              <a:ea typeface="楷体" panose="02010609060101010101" charset="-122"/>
              <a:cs typeface="楷体" panose="02010609060101010101" charset="-122"/>
              <a:sym typeface="+mn-ea"/>
            </a:endParaRPr>
          </a:p>
          <a:p>
            <a:pPr>
              <a:lnSpc>
                <a:spcPct val="100000"/>
              </a:lnSpc>
            </a:pPr>
            <a:r>
              <a:rPr lang="zh-CN" altLang="en-US" sz="3600">
                <a:sym typeface="+mn-ea"/>
              </a:rPr>
              <a:t>⑨你是否已经停止了对我的毁谤？请回答</a:t>
            </a:r>
            <a:r>
              <a:rPr lang="en-US" altLang="zh-CN" sz="3600">
                <a:sym typeface="+mn-ea"/>
              </a:rPr>
              <a:t>“</a:t>
            </a:r>
            <a:r>
              <a:rPr lang="zh-CN" altLang="en-US" sz="3600">
                <a:sym typeface="+mn-ea"/>
              </a:rPr>
              <a:t>是</a:t>
            </a:r>
            <a:r>
              <a:rPr lang="en-US" altLang="zh-CN" sz="3600">
                <a:sym typeface="+mn-ea"/>
              </a:rPr>
              <a:t>”</a:t>
            </a:r>
            <a:r>
              <a:rPr lang="zh-CN" altLang="en-US" sz="3600">
                <a:sym typeface="+mn-ea"/>
              </a:rPr>
              <a:t>或者</a:t>
            </a:r>
            <a:r>
              <a:rPr lang="en-US" altLang="zh-CN" sz="3600">
                <a:sym typeface="+mn-ea"/>
              </a:rPr>
              <a:t>“</a:t>
            </a:r>
            <a:r>
              <a:rPr lang="zh-CN" altLang="en-US" sz="3600">
                <a:sym typeface="+mn-ea"/>
              </a:rPr>
              <a:t>不是</a:t>
            </a:r>
            <a:r>
              <a:rPr lang="en-US" altLang="zh-CN" sz="3600">
                <a:sym typeface="+mn-ea"/>
              </a:rPr>
              <a:t>”</a:t>
            </a:r>
            <a:r>
              <a:rPr lang="zh-CN" altLang="en-US" sz="3600">
                <a:sym typeface="+mn-ea"/>
              </a:rPr>
              <a:t>！</a:t>
            </a:r>
            <a:endParaRPr lang="zh-CN" altLang="en-US" sz="3600"/>
          </a:p>
          <a:p>
            <a:pPr>
              <a:lnSpc>
                <a:spcPct val="100000"/>
              </a:lnSpc>
            </a:pPr>
            <a:r>
              <a:rPr lang="zh-CN" altLang="en-US" sz="3600">
                <a:sym typeface="+mn-ea"/>
              </a:rPr>
              <a:t>         </a:t>
            </a:r>
            <a:endParaRPr lang="en-US" altLang="zh-CN" sz="3600" b="1">
              <a:latin typeface="楷体" panose="02010609060101010101" charset="-122"/>
              <a:ea typeface="楷体" panose="02010609060101010101" charset="-122"/>
              <a:cs typeface="楷体" panose="02010609060101010101" charset="-122"/>
              <a:sym typeface="+mn-ea"/>
            </a:endParaRPr>
          </a:p>
          <a:p>
            <a:pPr marL="0" indent="0">
              <a:lnSpc>
                <a:spcPct val="100000"/>
              </a:lnSpc>
              <a:buNone/>
            </a:pPr>
            <a:r>
              <a:rPr lang="en-US" altLang="zh-CN" sz="3600" b="1">
                <a:latin typeface="楷体" panose="02010609060101010101" charset="-122"/>
                <a:ea typeface="楷体" panose="02010609060101010101" charset="-122"/>
                <a:cs typeface="楷体" panose="02010609060101010101" charset="-122"/>
                <a:sym typeface="+mn-ea"/>
              </a:rPr>
              <a:t>  </a:t>
            </a:r>
            <a:r>
              <a:rPr lang="zh-CN" altLang="en-US" sz="3600" b="1">
                <a:latin typeface="楷体" panose="02010609060101010101" charset="-122"/>
                <a:ea typeface="楷体" panose="02010609060101010101" charset="-122"/>
                <a:cs typeface="楷体" panose="02010609060101010101" charset="-122"/>
                <a:sym typeface="+mn-ea"/>
              </a:rPr>
              <a:t>      </a:t>
            </a:r>
            <a:r>
              <a:rPr lang="zh-CN" altLang="en-US" sz="1800">
                <a:sym typeface="+mn-ea"/>
              </a:rPr>
              <a:t>                    </a:t>
            </a:r>
            <a:endParaRPr lang="zh-CN" altLang="en-US" sz="1800"/>
          </a:p>
          <a:p>
            <a:pPr marL="0" indent="0" algn="r">
              <a:lnSpc>
                <a:spcPct val="100000"/>
              </a:lnSpc>
              <a:buNone/>
            </a:pPr>
            <a:r>
              <a:rPr lang="zh-CN" altLang="en-US" sz="1800">
                <a:sym typeface="+mn-ea"/>
              </a:rPr>
              <a:t>                           </a:t>
            </a:r>
            <a:endParaRPr lang="zh-CN" altLang="en-US" sz="1800"/>
          </a:p>
          <a:p>
            <a:pPr algn="r">
              <a:lnSpc>
                <a:spcPct val="100000"/>
              </a:lnSpc>
            </a:pPr>
            <a:r>
              <a:rPr lang="en-US" altLang="zh-CN" sz="1800">
                <a:sym typeface="+mn-ea"/>
              </a:rPr>
              <a:t>                    </a:t>
            </a:r>
            <a:endParaRPr lang="zh-CN" altLang="en-US" sz="1800"/>
          </a:p>
          <a:p>
            <a:endParaRPr lang="zh-CN" altLang="en-US" sz="1800"/>
          </a:p>
        </p:txBody>
      </p:sp>
      <p:sp>
        <p:nvSpPr>
          <p:cNvPr id="5" name="圆角矩形 4"/>
          <p:cNvSpPr/>
          <p:nvPr/>
        </p:nvSpPr>
        <p:spPr>
          <a:xfrm>
            <a:off x="985520" y="2160270"/>
            <a:ext cx="6808470" cy="13239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3200" b="1">
                <a:latin typeface="楷体" panose="02010609060101010101" charset="-122"/>
                <a:ea typeface="楷体" panose="02010609060101010101" charset="-122"/>
                <a:cs typeface="楷体" panose="02010609060101010101" charset="-122"/>
                <a:sym typeface="+mn-ea"/>
              </a:rPr>
              <a:t> ——</a:t>
            </a:r>
            <a:r>
              <a:rPr lang="zh-CN" altLang="en-US" sz="3200" b="1">
                <a:latin typeface="楷体" panose="02010609060101010101" charset="-122"/>
                <a:ea typeface="楷体" panose="02010609060101010101" charset="-122"/>
                <a:cs typeface="楷体" panose="02010609060101010101" charset="-122"/>
                <a:sym typeface="+mn-ea"/>
              </a:rPr>
              <a:t>强加因果，违反充足理由律  </a:t>
            </a:r>
            <a:endParaRPr lang="zh-CN" altLang="en-US" sz="3200" b="1">
              <a:latin typeface="楷体" panose="02010609060101010101" charset="-122"/>
              <a:ea typeface="楷体" panose="02010609060101010101" charset="-122"/>
              <a:cs typeface="楷体" panose="02010609060101010101" charset="-122"/>
              <a:sym typeface="+mn-ea"/>
            </a:endParaRPr>
          </a:p>
        </p:txBody>
      </p:sp>
      <p:sp>
        <p:nvSpPr>
          <p:cNvPr id="6" name="圆角矩形 5"/>
          <p:cNvSpPr/>
          <p:nvPr/>
        </p:nvSpPr>
        <p:spPr>
          <a:xfrm>
            <a:off x="985520" y="5026025"/>
            <a:ext cx="6350635" cy="11849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en-US" altLang="zh-CN" sz="3200" b="1" smtClean="0">
                <a:latin typeface="楷体" panose="02010609060101010101" charset="-122"/>
                <a:ea typeface="楷体" panose="02010609060101010101" charset="-122"/>
                <a:cs typeface="楷体" panose="02010609060101010101" charset="-122"/>
                <a:sym typeface="+mn-ea"/>
              </a:rPr>
              <a:t>——</a:t>
            </a:r>
            <a:r>
              <a:rPr lang="zh-CN" altLang="en-US" sz="3200" b="1">
                <a:latin typeface="楷体" panose="02010609060101010101" charset="-122"/>
                <a:ea typeface="楷体" panose="02010609060101010101" charset="-122"/>
                <a:cs typeface="楷体" panose="02010609060101010101" charset="-122"/>
                <a:sym typeface="+mn-ea"/>
              </a:rPr>
              <a:t>不当预设</a:t>
            </a:r>
            <a:endParaRPr lang="zh-CN" altLang="en-US" sz="32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95300" y="309245"/>
            <a:ext cx="11073130" cy="5999480"/>
          </a:xfrm>
        </p:spPr>
        <p:txBody>
          <a:bodyPr/>
          <a:lstStyle/>
          <a:p>
            <a:pPr marL="0" indent="0">
              <a:buNone/>
            </a:pPr>
            <a:r>
              <a:rPr lang="zh-CN" altLang="en-US" sz="2800" b="1">
                <a:latin typeface="楷体" panose="02010609060101010101" charset="-122"/>
                <a:ea typeface="楷体" panose="02010609060101010101" charset="-122"/>
                <a:cs typeface="楷体" panose="02010609060101010101" charset="-122"/>
              </a:rPr>
              <a:t>推理形式：</a:t>
            </a:r>
            <a:endParaRPr lang="zh-CN" altLang="en-US" sz="2800" b="1">
              <a:latin typeface="楷体" panose="02010609060101010101" charset="-122"/>
              <a:ea typeface="楷体" panose="02010609060101010101" charset="-122"/>
              <a:cs typeface="楷体" panose="02010609060101010101" charset="-122"/>
            </a:endParaRPr>
          </a:p>
          <a:p>
            <a:pPr marL="0" indent="0">
              <a:buNone/>
            </a:pPr>
            <a:r>
              <a:rPr lang="zh-CN" altLang="en-US" sz="2800" b="1">
                <a:latin typeface="楷体" panose="02010609060101010101" charset="-122"/>
                <a:ea typeface="楷体" panose="02010609060101010101" charset="-122"/>
                <a:cs typeface="楷体" panose="02010609060101010101" charset="-122"/>
              </a:rPr>
              <a:t>推理形式是推理中前提与结论之间的联系方式。是用词项变项或命题变项去代替具体推理中有着各种具体内容的词项或命题的结果。例如：“如果某数能被9除尽，它就能被3除尽；某数能被9除尽；所以，它能被3除尽。”这是一个充分条件的假言推理，其前提和结论都分别是有着不同具体内容的命题，如果我们用命题变项“p”和“q”去分别代替其中具有具体内容的两个命题——“某数能被9除尽”和“它能被3除尽”，那么，我们就可得到充分条件假言推理的～种推理形式：“如果p，那么q;p，所以q。”</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88265" y="0"/>
            <a:ext cx="11777980" cy="6308725"/>
          </a:xfrm>
        </p:spPr>
        <p:txBody>
          <a:bodyPr/>
          <a:lstStyle/>
          <a:p>
            <a:r>
              <a:rPr lang="zh-CN" altLang="en-US" sz="1800" b="1">
                <a:solidFill>
                  <a:srgbClr val="FF0000"/>
                </a:solidFill>
              </a:rPr>
              <a:t>推理按推理过程的思维方向划分，主要有演绎推理、归纳推理和类比推理。</a:t>
            </a:r>
            <a:endParaRPr lang="zh-CN" altLang="en-US" sz="1800" b="1">
              <a:solidFill>
                <a:srgbClr val="FF0000"/>
              </a:solidFill>
            </a:endParaRPr>
          </a:p>
          <a:p>
            <a:r>
              <a:rPr lang="zh-CN" altLang="en-US" sz="1800" b="1"/>
              <a:t>演绎推理是由普遍性的前提推出特殊性结论和推理。   演绎推理有三段论、假言推理和选言推理等形式。   1.1三段法   1.2假言推理   1.2.1肯定式   1.2.2否定式   1.3选言推理   1.3.1肯定否定式   1.3.2否定肯定式。</a:t>
            </a:r>
            <a:endParaRPr lang="zh-CN" altLang="en-US" sz="1800" b="1"/>
          </a:p>
          <a:p>
            <a:r>
              <a:rPr lang="zh-CN" altLang="en-US" sz="1800" b="1"/>
              <a:t>归纳推理是由特殊的前提推出普遍性结论的推理。   归纳推理有以下几种类型：   2.1完全归纳法   2.2不完全归纳法   2.2.1简单枚举法   2.2.2科学归纳法   2.2.2.1挈合法（求同法）   2.2.2.2差异法（求异法）   2.2.2.3共变法   2.2.2.4剩余法。</a:t>
            </a:r>
            <a:endParaRPr lang="zh-CN" altLang="en-US" sz="1800" b="1"/>
          </a:p>
          <a:p>
            <a:r>
              <a:rPr lang="zh-CN" altLang="en-US" sz="1800" b="1"/>
              <a:t>类比推理是从特殊性前提推出特殊性结论的一种推理，也就是从一个对象的属性推出另一对象也可能具有这属性。</a:t>
            </a:r>
            <a:endParaRPr lang="zh-CN" altLang="en-US" sz="1800" b="1"/>
          </a:p>
          <a:p>
            <a:r>
              <a:rPr lang="zh-CN" altLang="en-US" sz="1800" b="1"/>
              <a:t>由一个共同概念联系着的两个性质判断作前提，推出另一个性质判断作结论的推理方法。</a:t>
            </a:r>
            <a:endParaRPr lang="zh-CN" altLang="en-US" sz="1800" b="1"/>
          </a:p>
          <a:p>
            <a:r>
              <a:rPr lang="zh-CN" altLang="en-US" sz="1800" b="1"/>
              <a:t>联言分解法是由联言判断的真，推出一个肢判断真的联言推理形式的一种思维推理方法。</a:t>
            </a:r>
            <a:endParaRPr lang="zh-CN" altLang="en-US" sz="1800" b="1"/>
          </a:p>
          <a:p>
            <a:r>
              <a:rPr lang="zh-CN" altLang="en-US" sz="1800" b="1"/>
              <a:t>连锁推导法是在一个证明过程中，或一个比较复杂的推理过程中，将前一个推理的结论作为后一个推理的前提，一步接一步地推导，直到把需要的结论推出来。</a:t>
            </a:r>
            <a:endParaRPr lang="zh-CN" altLang="en-US" sz="1800" b="1"/>
          </a:p>
          <a:p>
            <a:r>
              <a:rPr lang="zh-CN" altLang="en-US" sz="1800" b="1"/>
              <a:t>综合归纳法以大量个别知识为前提概括出一个一般性结论的推理方法。</a:t>
            </a:r>
            <a:endParaRPr lang="zh-CN" altLang="en-US" sz="1800" b="1"/>
          </a:p>
          <a:p>
            <a:r>
              <a:rPr lang="zh-CN" altLang="en-US" sz="1800" b="1"/>
              <a:t>归谬反驳法从一个命题的荒谬结论，论证其不能成立的思维方法。分为：硬汉派、社会派、悬疑派、本格派、变革派。</a:t>
            </a:r>
            <a:endParaRPr lang="zh-CN" altLang="en-US" sz="1800" b="1"/>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5438" y="118510"/>
            <a:ext cx="10944225" cy="863601"/>
          </a:xfrm>
        </p:spPr>
        <p:txBody>
          <a:bodyPr/>
          <a:lstStyle/>
          <a:p>
            <a:r>
              <a:rPr lang="zh-CN" altLang="en-US"/>
              <a:t>判断下列推理类型</a:t>
            </a:r>
            <a:endParaRPr lang="zh-CN" altLang="en-US"/>
          </a:p>
        </p:txBody>
      </p:sp>
      <p:sp>
        <p:nvSpPr>
          <p:cNvPr id="3" name="内容占位符 2"/>
          <p:cNvSpPr>
            <a:spLocks noGrp="1"/>
          </p:cNvSpPr>
          <p:nvPr>
            <p:ph idx="1"/>
          </p:nvPr>
        </p:nvSpPr>
        <p:spPr>
          <a:xfrm>
            <a:off x="325755" y="744855"/>
            <a:ext cx="11133455" cy="5902325"/>
          </a:xfrm>
        </p:spPr>
        <p:txBody>
          <a:bodyPr/>
          <a:lstStyle/>
          <a:p>
            <a:r>
              <a:rPr lang="zh-CN" altLang="en-US" sz="2400" b="1">
                <a:latin typeface="华文楷体" panose="02010600040101010101" pitchFamily="2" charset="-122"/>
                <a:ea typeface="华文楷体" panose="02010600040101010101" pitchFamily="2" charset="-122"/>
                <a:sym typeface="+mn-ea"/>
              </a:rPr>
              <a:t>楚人以晏子短，为小门于大门之侧而延晏子。晏子不入，曰：</a:t>
            </a:r>
            <a:r>
              <a:rPr lang="en-US" altLang="zh-CN" sz="2400" b="1">
                <a:latin typeface="华文楷体" panose="02010600040101010101" pitchFamily="2" charset="-122"/>
                <a:ea typeface="华文楷体" panose="02010600040101010101" pitchFamily="2" charset="-122"/>
                <a:sym typeface="+mn-ea"/>
              </a:rPr>
              <a:t>“</a:t>
            </a:r>
            <a:r>
              <a:rPr lang="zh-CN" altLang="en-US" sz="2400" b="1">
                <a:latin typeface="华文楷体" panose="02010600040101010101" pitchFamily="2" charset="-122"/>
                <a:ea typeface="华文楷体" panose="02010600040101010101" pitchFamily="2" charset="-122"/>
                <a:sym typeface="+mn-ea"/>
              </a:rPr>
              <a:t>使狗国者，从狗门入。今臣使楚，不当从此门入。（《晏子使楚》）</a:t>
            </a:r>
            <a:endParaRPr lang="zh-CN" altLang="en-US" sz="2400" b="1">
              <a:latin typeface="华文楷体" panose="02010600040101010101" pitchFamily="2" charset="-122"/>
              <a:ea typeface="华文楷体" panose="02010600040101010101" pitchFamily="2" charset="-122"/>
            </a:endParaRPr>
          </a:p>
          <a:p>
            <a:pPr marL="0" indent="0" algn="l">
              <a:buNone/>
            </a:pPr>
            <a:r>
              <a:rPr lang="zh-CN" altLang="en-US" sz="2400" b="1">
                <a:solidFill>
                  <a:srgbClr val="FF0000"/>
                </a:solidFill>
                <a:latin typeface="华文楷体" panose="02010600040101010101" pitchFamily="2" charset="-122"/>
                <a:ea typeface="华文楷体" panose="02010600040101010101" pitchFamily="2" charset="-122"/>
                <a:sym typeface="+mn-ea"/>
              </a:rPr>
              <a:t>演绎</a:t>
            </a:r>
            <a:endParaRPr lang="zh-CN" altLang="en-US" sz="2400" b="1">
              <a:solidFill>
                <a:srgbClr val="FF0000"/>
              </a:solidFill>
              <a:latin typeface="华文楷体" panose="02010600040101010101" pitchFamily="2" charset="-122"/>
              <a:ea typeface="华文楷体" panose="02010600040101010101" pitchFamily="2" charset="-122"/>
              <a:sym typeface="+mn-ea"/>
            </a:endParaRPr>
          </a:p>
          <a:p>
            <a:pPr marL="0" indent="0" algn="l">
              <a:buNone/>
            </a:pPr>
            <a:r>
              <a:rPr lang="zh-CN" altLang="en-US" sz="2400" b="1">
                <a:latin typeface="华文楷体" panose="02010600040101010101" pitchFamily="2" charset="-122"/>
                <a:ea typeface="华文楷体" panose="02010600040101010101" pitchFamily="2" charset="-122"/>
                <a:sym typeface="+mn-ea"/>
              </a:rPr>
              <a:t>《河中石兽》中的老河兵凭借自己的丰富经验，判断楚石兽在上游。但有人认为老河兵即使没有相应的河道经验，也能够通过已知的情况推理出同样的结论，因为课文第</a:t>
            </a:r>
            <a:r>
              <a:rPr lang="en-US" altLang="zh-CN" sz="2400" b="1">
                <a:latin typeface="华文楷体" panose="02010600040101010101" pitchFamily="2" charset="-122"/>
                <a:ea typeface="华文楷体" panose="02010600040101010101" pitchFamily="2" charset="-122"/>
                <a:sym typeface="+mn-ea"/>
              </a:rPr>
              <a:t>1</a:t>
            </a:r>
            <a:r>
              <a:rPr lang="zh-CN" altLang="en-US" sz="2400" b="1">
                <a:latin typeface="华文楷体" panose="02010600040101010101" pitchFamily="2" charset="-122"/>
                <a:ea typeface="华文楷体" panose="02010600040101010101" pitchFamily="2" charset="-122"/>
                <a:sym typeface="+mn-ea"/>
              </a:rPr>
              <a:t>段交代了：</a:t>
            </a:r>
            <a:r>
              <a:rPr lang="en-US" altLang="zh-CN" sz="2400" b="1">
                <a:latin typeface="华文楷体" panose="02010600040101010101" pitchFamily="2" charset="-122"/>
                <a:ea typeface="华文楷体" panose="02010600040101010101" pitchFamily="2" charset="-122"/>
                <a:sym typeface="+mn-ea"/>
              </a:rPr>
              <a:t>“</a:t>
            </a:r>
            <a:r>
              <a:rPr lang="zh-CN" altLang="en-US" sz="2400" b="1">
                <a:latin typeface="华文楷体" panose="02010600040101010101" pitchFamily="2" charset="-122"/>
                <a:ea typeface="华文楷体" panose="02010600040101010101" pitchFamily="2" charset="-122"/>
                <a:sym typeface="+mn-ea"/>
              </a:rPr>
              <a:t>求二石兽于水，中竟不可得。以为顺流下矣。棹数小舟，曳铁钯，寻十余里无迹。</a:t>
            </a:r>
            <a:r>
              <a:rPr lang="en-US" altLang="zh-CN" sz="2400" b="1">
                <a:latin typeface="华文楷体" panose="02010600040101010101" pitchFamily="2" charset="-122"/>
                <a:ea typeface="华文楷体" panose="02010600040101010101" pitchFamily="2" charset="-122"/>
                <a:sym typeface="+mn-ea"/>
              </a:rPr>
              <a:t>”</a:t>
            </a:r>
            <a:r>
              <a:rPr lang="zh-CN" altLang="en-US" sz="2400" b="1">
                <a:latin typeface="华文楷体" panose="02010600040101010101" pitchFamily="2" charset="-122"/>
                <a:ea typeface="华文楷体" panose="02010600040101010101" pitchFamily="2" charset="-122"/>
                <a:sym typeface="+mn-ea"/>
              </a:rPr>
              <a:t>如果这段话语序无误的话，说明一开始就在原地找过了，然后又到下游找，都没有找到，那石兽还能在哪儿呢？            </a:t>
            </a:r>
            <a:endParaRPr lang="zh-CN" altLang="en-US" sz="2400" b="1">
              <a:latin typeface="华文楷体" panose="02010600040101010101" pitchFamily="2" charset="-122"/>
              <a:ea typeface="华文楷体" panose="02010600040101010101" pitchFamily="2" charset="-122"/>
            </a:endParaRPr>
          </a:p>
          <a:p>
            <a:pPr marL="0" indent="0" algn="l">
              <a:buNone/>
            </a:pPr>
            <a:r>
              <a:rPr lang="zh-CN" altLang="en-US" sz="2400" b="1">
                <a:solidFill>
                  <a:srgbClr val="FF0000"/>
                </a:solidFill>
                <a:latin typeface="华文楷体" panose="02010600040101010101" pitchFamily="2" charset="-122"/>
                <a:ea typeface="华文楷体" panose="02010600040101010101" pitchFamily="2" charset="-122"/>
                <a:sym typeface="+mn-ea"/>
              </a:rPr>
              <a:t>演绎   </a:t>
            </a:r>
            <a:endParaRPr lang="zh-CN" altLang="en-US" sz="2400" b="1">
              <a:solidFill>
                <a:srgbClr val="FF0000"/>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82600" y="517525"/>
            <a:ext cx="11085830" cy="5791200"/>
          </a:xfrm>
        </p:spPr>
        <p:txBody>
          <a:bodyPr/>
          <a:lstStyle/>
          <a:p>
            <a:r>
              <a:rPr lang="zh-CN" altLang="en-US" sz="2000" b="1">
                <a:latin typeface="华文楷体" panose="02010600040101010101" pitchFamily="2" charset="-122"/>
                <a:ea typeface="华文楷体" panose="02010600040101010101" pitchFamily="2" charset="-122"/>
                <a:sym typeface="+mn-ea"/>
              </a:rPr>
              <a:t>《红楼梦》第六十四回，贾宝玉得知林黛玉在私室内用瓜果私祭时想：</a:t>
            </a:r>
            <a:r>
              <a:rPr lang="en-US" altLang="zh-CN" sz="2000" b="1">
                <a:latin typeface="华文楷体" panose="02010600040101010101" pitchFamily="2" charset="-122"/>
                <a:ea typeface="华文楷体" panose="02010600040101010101" pitchFamily="2" charset="-122"/>
                <a:sym typeface="+mn-ea"/>
              </a:rPr>
              <a:t>“</a:t>
            </a:r>
            <a:r>
              <a:rPr lang="zh-CN" altLang="en-US" sz="2000" b="1">
                <a:latin typeface="华文楷体" panose="02010600040101010101" pitchFamily="2" charset="-122"/>
                <a:ea typeface="华文楷体" panose="02010600040101010101" pitchFamily="2" charset="-122"/>
                <a:sym typeface="+mn-ea"/>
              </a:rPr>
              <a:t>但我此刻走去，见他伤感，必极力劝解，又怕他烦恼郁结于心，若不去，又恐他过于伤感，无人劝止。两件皆足致疾。</a:t>
            </a:r>
            <a:r>
              <a:rPr lang="en-US" altLang="zh-CN" sz="2000" b="1">
                <a:latin typeface="华文楷体" panose="02010600040101010101" pitchFamily="2" charset="-122"/>
                <a:ea typeface="华文楷体" panose="02010600040101010101" pitchFamily="2" charset="-122"/>
                <a:sym typeface="+mn-ea"/>
              </a:rPr>
              <a:t>”</a:t>
            </a:r>
            <a:endParaRPr lang="en-US" altLang="zh-CN" sz="2000" b="1">
              <a:latin typeface="华文楷体" panose="02010600040101010101" pitchFamily="2" charset="-122"/>
              <a:ea typeface="华文楷体" panose="02010600040101010101" pitchFamily="2" charset="-122"/>
              <a:sym typeface="+mn-ea"/>
            </a:endParaRPr>
          </a:p>
          <a:p>
            <a:pPr marL="0" indent="0">
              <a:buNone/>
            </a:pPr>
            <a:r>
              <a:rPr lang="zh-CN" altLang="en-US" sz="2000" b="1">
                <a:solidFill>
                  <a:srgbClr val="FF0000"/>
                </a:solidFill>
                <a:latin typeface="华文楷体" panose="02010600040101010101" pitchFamily="2" charset="-122"/>
                <a:ea typeface="华文楷体" panose="02010600040101010101" pitchFamily="2" charset="-122"/>
                <a:sym typeface="+mn-ea"/>
              </a:rPr>
              <a:t>演绎 </a:t>
            </a:r>
            <a:endParaRPr lang="zh-CN" altLang="en-US" sz="2000" b="1">
              <a:solidFill>
                <a:srgbClr val="FF0000"/>
              </a:solidFill>
              <a:latin typeface="华文楷体" panose="02010600040101010101" pitchFamily="2" charset="-122"/>
              <a:ea typeface="华文楷体" panose="02010600040101010101" pitchFamily="2" charset="-122"/>
              <a:sym typeface="+mn-ea"/>
            </a:endParaRPr>
          </a:p>
          <a:p>
            <a:pPr algn="l"/>
            <a:r>
              <a:rPr lang="zh-CN" altLang="en-US" sz="2000" b="1">
                <a:latin typeface="华文楷体" panose="02010600040101010101" pitchFamily="2" charset="-122"/>
                <a:ea typeface="华文楷体" panose="02010600040101010101" pitchFamily="2" charset="-122"/>
                <a:sym typeface="+mn-ea"/>
              </a:rPr>
              <a:t>大概是物以稀为贵罢。北京的白菜运往浙江，便用红头绳系住菜根，倒挂在水果店头，尊为</a:t>
            </a:r>
            <a:r>
              <a:rPr lang="en-US" altLang="zh-CN" sz="2000" b="1">
                <a:latin typeface="华文楷体" panose="02010600040101010101" pitchFamily="2" charset="-122"/>
                <a:ea typeface="华文楷体" panose="02010600040101010101" pitchFamily="2" charset="-122"/>
                <a:sym typeface="+mn-ea"/>
              </a:rPr>
              <a:t>“</a:t>
            </a:r>
            <a:r>
              <a:rPr lang="zh-CN" altLang="en-US" sz="2000" b="1">
                <a:latin typeface="华文楷体" panose="02010600040101010101" pitchFamily="2" charset="-122"/>
                <a:ea typeface="华文楷体" panose="02010600040101010101" pitchFamily="2" charset="-122"/>
                <a:sym typeface="+mn-ea"/>
              </a:rPr>
              <a:t>胶菜</a:t>
            </a:r>
            <a:r>
              <a:rPr lang="en-US" altLang="zh-CN" sz="2000" b="1">
                <a:latin typeface="华文楷体" panose="02010600040101010101" pitchFamily="2" charset="-122"/>
                <a:ea typeface="华文楷体" panose="02010600040101010101" pitchFamily="2" charset="-122"/>
                <a:sym typeface="+mn-ea"/>
              </a:rPr>
              <a:t>”</a:t>
            </a:r>
            <a:r>
              <a:rPr lang="zh-CN" altLang="en-US" sz="2000" b="1">
                <a:latin typeface="华文楷体" panose="02010600040101010101" pitchFamily="2" charset="-122"/>
                <a:ea typeface="华文楷体" panose="02010600040101010101" pitchFamily="2" charset="-122"/>
                <a:sym typeface="+mn-ea"/>
              </a:rPr>
              <a:t>；福建野生着的芦荟，一到北京就请进温室，且美其名曰</a:t>
            </a:r>
            <a:r>
              <a:rPr lang="en-US" altLang="zh-CN" sz="2000" b="1">
                <a:latin typeface="华文楷体" panose="02010600040101010101" pitchFamily="2" charset="-122"/>
                <a:ea typeface="华文楷体" panose="02010600040101010101" pitchFamily="2" charset="-122"/>
                <a:sym typeface="+mn-ea"/>
              </a:rPr>
              <a:t>“</a:t>
            </a:r>
            <a:r>
              <a:rPr lang="zh-CN" altLang="en-US" sz="2000" b="1">
                <a:latin typeface="华文楷体" panose="02010600040101010101" pitchFamily="2" charset="-122"/>
                <a:ea typeface="华文楷体" panose="02010600040101010101" pitchFamily="2" charset="-122"/>
                <a:sym typeface="+mn-ea"/>
              </a:rPr>
              <a:t>龙舌兰</a:t>
            </a:r>
            <a:r>
              <a:rPr lang="en-US" altLang="zh-CN" sz="2000" b="1">
                <a:latin typeface="华文楷体" panose="02010600040101010101" pitchFamily="2" charset="-122"/>
                <a:ea typeface="华文楷体" panose="02010600040101010101" pitchFamily="2" charset="-122"/>
                <a:sym typeface="+mn-ea"/>
              </a:rPr>
              <a:t>”</a:t>
            </a:r>
            <a:r>
              <a:rPr lang="zh-CN" altLang="en-US" sz="2000" b="1">
                <a:latin typeface="华文楷体" panose="02010600040101010101" pitchFamily="2" charset="-122"/>
                <a:ea typeface="华文楷体" panose="02010600040101010101" pitchFamily="2" charset="-122"/>
                <a:sym typeface="+mn-ea"/>
              </a:rPr>
              <a:t>。（鲁迅《藤野先生》）</a:t>
            </a:r>
            <a:endParaRPr lang="zh-CN" altLang="en-US" sz="2000" b="1">
              <a:latin typeface="华文楷体" panose="02010600040101010101" pitchFamily="2" charset="-122"/>
              <a:ea typeface="华文楷体" panose="02010600040101010101" pitchFamily="2" charset="-122"/>
            </a:endParaRPr>
          </a:p>
          <a:p>
            <a:pPr marL="0" indent="0" algn="l">
              <a:buNone/>
            </a:pPr>
            <a:r>
              <a:rPr lang="zh-CN" altLang="en-US" sz="2000" b="1">
                <a:solidFill>
                  <a:srgbClr val="FF0000"/>
                </a:solidFill>
                <a:latin typeface="华文楷体" panose="02010600040101010101" pitchFamily="2" charset="-122"/>
                <a:ea typeface="华文楷体" panose="02010600040101010101" pitchFamily="2" charset="-122"/>
                <a:sym typeface="+mn-ea"/>
              </a:rPr>
              <a:t>归纳</a:t>
            </a:r>
            <a:endParaRPr lang="zh-CN" altLang="en-US" sz="2000" b="1">
              <a:latin typeface="华文楷体" panose="02010600040101010101" pitchFamily="2" charset="-122"/>
              <a:ea typeface="华文楷体" panose="02010600040101010101" pitchFamily="2" charset="-122"/>
            </a:endParaRPr>
          </a:p>
          <a:p>
            <a:pPr algn="l"/>
            <a:r>
              <a:rPr lang="zh-CN" altLang="en-US" sz="2000" b="1">
                <a:latin typeface="华文楷体" panose="02010600040101010101" pitchFamily="2" charset="-122"/>
                <a:ea typeface="华文楷体" panose="02010600040101010101" pitchFamily="2" charset="-122"/>
                <a:sym typeface="+mn-ea"/>
              </a:rPr>
              <a:t>臣诚知不如徐公美。臣之妻私臣，臣之妾畏臣，臣之客欲有求于臣，皆以美于徐公。今齐地方千里，百二十城，宫妇左右莫不私王，朝廷之臣莫不畏王，四境之内莫不有求于王：由此观之，王之蔽甚矣。</a:t>
            </a:r>
            <a:endParaRPr lang="zh-CN" altLang="en-US" sz="2000" b="1">
              <a:solidFill>
                <a:schemeClr val="tx1"/>
              </a:solidFill>
              <a:latin typeface="华文楷体" panose="02010600040101010101" pitchFamily="2" charset="-122"/>
              <a:ea typeface="华文楷体" panose="02010600040101010101" pitchFamily="2" charset="-122"/>
            </a:endParaRPr>
          </a:p>
          <a:p>
            <a:pPr marL="0" indent="0" algn="l">
              <a:buNone/>
            </a:pPr>
            <a:r>
              <a:rPr lang="zh-CN" altLang="en-US" sz="2000" b="1">
                <a:solidFill>
                  <a:srgbClr val="FF0000"/>
                </a:solidFill>
                <a:latin typeface="华文楷体" panose="02010600040101010101" pitchFamily="2" charset="-122"/>
                <a:ea typeface="华文楷体" panose="02010600040101010101" pitchFamily="2" charset="-122"/>
                <a:sym typeface="+mn-ea"/>
              </a:rPr>
              <a:t>归纳</a:t>
            </a:r>
            <a:endParaRPr lang="zh-CN" altLang="en-US" sz="2000" b="1">
              <a:solidFill>
                <a:srgbClr val="FF0000"/>
              </a:solidFill>
              <a:latin typeface="华文楷体" panose="02010600040101010101" pitchFamily="2" charset="-122"/>
              <a:ea typeface="华文楷体" panose="02010600040101010101" pitchFamily="2" charset="-122"/>
            </a:endParaRPr>
          </a:p>
          <a:p>
            <a:pPr algn="l"/>
            <a:endParaRPr lang="zh-CN" altLang="en-US" sz="2000" b="1">
              <a:solidFill>
                <a:srgbClr val="FF0000"/>
              </a:solidFill>
              <a:latin typeface="华文楷体" panose="02010600040101010101" pitchFamily="2" charset="-122"/>
              <a:ea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标题 7"/>
          <p:cNvSpPr>
            <a:spLocks noGrp="1"/>
          </p:cNvSpPr>
          <p:nvPr>
            <p:ph type="title"/>
          </p:nvPr>
        </p:nvSpPr>
        <p:spPr/>
        <p:txBody>
          <a:bodyPr/>
          <a:lstStyle/>
          <a:p>
            <a:r>
              <a:rPr lang="zh-CN" altLang="en-US" sz="3600"/>
              <a:t>单元导读：</a:t>
            </a:r>
            <a:endParaRPr lang="zh-CN" altLang="en-US" sz="3600"/>
          </a:p>
        </p:txBody>
      </p:sp>
      <p:sp>
        <p:nvSpPr>
          <p:cNvPr id="9" name="内容占位符 8"/>
          <p:cNvSpPr>
            <a:spLocks noGrp="1"/>
          </p:cNvSpPr>
          <p:nvPr>
            <p:ph idx="1"/>
          </p:nvPr>
        </p:nvSpPr>
        <p:spPr>
          <a:xfrm>
            <a:off x="554355" y="1270635"/>
            <a:ext cx="11014075" cy="5038090"/>
          </a:xfrm>
        </p:spPr>
        <p:txBody>
          <a:bodyPr/>
          <a:lstStyle/>
          <a:p>
            <a:pPr marL="0" indent="0">
              <a:buNone/>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生活和学习中，逻辑无处不在。每天我们都会接触到海量信息，懂一点逻辑，可以更好地辨识信息，把握事实真相;我们常常要对生活中的现象发表观点，作出论证，学习逻辑，可以使思维更缜密，论证更严谨，语言表达更准确;我们在工作学习中也往往会基于事实进行推理，作出判断，掌握一些逻辑方法，可以帮助我们合理思考，由已知探寻未知。</a:t>
            </a:r>
            <a:endParaRPr lang="zh-CN" altLang="en-US" sz="2400" b="1">
              <a:latin typeface="楷体" panose="02010609060101010101" charset="-122"/>
              <a:ea typeface="楷体" panose="02010609060101010101" charset="-122"/>
              <a:cs typeface="楷体" panose="02010609060101010101" charset="-122"/>
            </a:endParaRPr>
          </a:p>
          <a:p>
            <a:pPr marL="0" indent="0">
              <a:buNone/>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在本单元中，我们会接触一些基本的逻辑方法学习辨析逻辑错误，进行简单的逻辑推理，并运用逻辑方法来构建并完善论证。经过这样的“逻辑之旅”，我们能更清晰地认识语言与逻辑的关系，发展逻辑思维，滋养理性精神，提升思维品质。</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观点分析：</a:t>
            </a:r>
            <a:endParaRPr lang="zh-CN" altLang="en-US"/>
          </a:p>
        </p:txBody>
      </p:sp>
      <p:sp>
        <p:nvSpPr>
          <p:cNvPr id="3" name="内容占位符 2"/>
          <p:cNvSpPr>
            <a:spLocks noGrp="1"/>
          </p:cNvSpPr>
          <p:nvPr>
            <p:ph idx="1"/>
          </p:nvPr>
        </p:nvSpPr>
        <p:spPr>
          <a:xfrm>
            <a:off x="624840" y="865505"/>
            <a:ext cx="10943590" cy="5443220"/>
          </a:xfrm>
        </p:spPr>
        <p:txBody>
          <a:bodyPr/>
          <a:lstStyle/>
          <a:p>
            <a:endParaRPr lang="zh-CN" altLang="en-US">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以下哪些是正方观点？哪些是反方观点？哪些都不是？</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没有温饱免谈道德</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谈道德的都是温饱之人</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不温不饱依然谈道德</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有人处于温饱之中，却不谈道德</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温饱之人都谈道德</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a:p>
        </p:txBody>
      </p:sp>
      <p:sp>
        <p:nvSpPr>
          <p:cNvPr id="4" name="圆角矩形 3"/>
          <p:cNvSpPr/>
          <p:nvPr/>
        </p:nvSpPr>
        <p:spPr>
          <a:xfrm>
            <a:off x="4370070" y="2040255"/>
            <a:ext cx="4777740" cy="5969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（正方）</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5" name="圆角矩形 4"/>
          <p:cNvSpPr/>
          <p:nvPr/>
        </p:nvSpPr>
        <p:spPr>
          <a:xfrm>
            <a:off x="5365115" y="2696845"/>
            <a:ext cx="3603625" cy="4876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（正方）</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6" name="圆角矩形 5"/>
          <p:cNvSpPr/>
          <p:nvPr/>
        </p:nvSpPr>
        <p:spPr>
          <a:xfrm>
            <a:off x="4479290" y="3443605"/>
            <a:ext cx="2956560" cy="636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7" name="圆角矩形 6"/>
          <p:cNvSpPr/>
          <p:nvPr/>
        </p:nvSpPr>
        <p:spPr>
          <a:xfrm>
            <a:off x="6490335" y="4170045"/>
            <a:ext cx="2647315" cy="6369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rPr>
              <a:t>（非辩题）</a:t>
            </a:r>
            <a:endParaRPr lang="zh-CN" altLang="en-US" sz="32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8" name="圆角矩形 7"/>
          <p:cNvSpPr/>
          <p:nvPr/>
        </p:nvSpPr>
        <p:spPr>
          <a:xfrm>
            <a:off x="4220845" y="4916805"/>
            <a:ext cx="2000250" cy="716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（非辩题）</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23570" y="169545"/>
            <a:ext cx="10944860" cy="6139180"/>
          </a:xfrm>
        </p:spPr>
        <p:txBody>
          <a:bodyPr/>
          <a:lstStyle/>
          <a:p>
            <a:r>
              <a:rPr lang="zh-CN" altLang="en-US" sz="2800" b="1">
                <a:latin typeface="楷体" panose="02010609060101010101" charset="-122"/>
                <a:ea typeface="楷体" panose="02010609060101010101" charset="-122"/>
                <a:cs typeface="楷体" panose="02010609060101010101" charset="-122"/>
                <a:sym typeface="+mn-ea"/>
              </a:rPr>
              <a:t>以下对</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温饱</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概念的界定，哪些对正方有利？哪些对反方有利？</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温饱是人最基本的衣食需求</a:t>
            </a:r>
            <a:endParaRPr lang="zh-CN" altLang="en-US" sz="2800" b="1">
              <a:latin typeface="楷体" panose="02010609060101010101" charset="-122"/>
              <a:ea typeface="楷体" panose="02010609060101010101" charset="-122"/>
              <a:cs typeface="楷体" panose="02010609060101010101" charset="-122"/>
              <a:sym typeface="+mn-ea"/>
            </a:endParaRPr>
          </a:p>
          <a:p>
            <a:r>
              <a:rPr lang="zh-CN" altLang="en-US" sz="2800" b="1">
                <a:latin typeface="楷体" panose="02010609060101010101" charset="-122"/>
                <a:ea typeface="楷体" panose="02010609060101010101" charset="-122"/>
                <a:cs typeface="楷体" panose="02010609060101010101" charset="-122"/>
                <a:sym typeface="+mn-ea"/>
              </a:rPr>
              <a:t>（正方）</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温饱就是社会上总体无衣食之困</a:t>
            </a:r>
            <a:endParaRPr lang="zh-CN" altLang="en-US" sz="2800" b="1">
              <a:latin typeface="楷体" panose="02010609060101010101" charset="-122"/>
              <a:ea typeface="楷体" panose="02010609060101010101" charset="-122"/>
              <a:cs typeface="楷体" panose="02010609060101010101" charset="-122"/>
              <a:sym typeface="+mn-ea"/>
            </a:endParaRPr>
          </a:p>
          <a:p>
            <a:r>
              <a:rPr lang="zh-CN" altLang="en-US" sz="2800" b="1">
                <a:latin typeface="楷体" panose="02010609060101010101" charset="-122"/>
                <a:ea typeface="楷体" panose="02010609060101010101" charset="-122"/>
                <a:cs typeface="楷体" panose="02010609060101010101" charset="-122"/>
                <a:sym typeface="+mn-ea"/>
              </a:rPr>
              <a:t>（反方）</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温饱就是或温或饱</a:t>
            </a:r>
            <a:endParaRPr lang="zh-CN" altLang="en-US" sz="2800" b="1">
              <a:latin typeface="楷体" panose="02010609060101010101" charset="-122"/>
              <a:ea typeface="楷体" panose="02010609060101010101" charset="-122"/>
              <a:cs typeface="楷体" panose="02010609060101010101" charset="-122"/>
              <a:sym typeface="+mn-ea"/>
            </a:endParaRPr>
          </a:p>
          <a:p>
            <a:r>
              <a:rPr lang="zh-CN" altLang="en-US" sz="2800" b="1">
                <a:latin typeface="楷体" panose="02010609060101010101" charset="-122"/>
                <a:ea typeface="楷体" panose="02010609060101010101" charset="-122"/>
                <a:cs typeface="楷体" panose="02010609060101010101" charset="-122"/>
                <a:sym typeface="+mn-ea"/>
              </a:rPr>
              <a:t>（正方）</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sym typeface="+mn-ea"/>
              </a:rPr>
              <a:t>温饱就是既温且饱</a:t>
            </a:r>
            <a:endParaRPr lang="zh-CN" altLang="en-US" sz="2800" b="1">
              <a:latin typeface="楷体" panose="02010609060101010101" charset="-122"/>
              <a:ea typeface="楷体" panose="02010609060101010101" charset="-122"/>
              <a:cs typeface="楷体" panose="02010609060101010101" charset="-122"/>
              <a:sym typeface="+mn-ea"/>
            </a:endParaRPr>
          </a:p>
          <a:p>
            <a:r>
              <a:rPr lang="zh-CN" altLang="en-US" sz="2800" b="1">
                <a:latin typeface="楷体" panose="02010609060101010101" charset="-122"/>
                <a:ea typeface="楷体" panose="02010609060101010101" charset="-122"/>
                <a:cs typeface="楷体" panose="02010609060101010101" charset="-122"/>
                <a:sym typeface="+mn-ea"/>
              </a:rPr>
              <a:t>（反方）</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94665" y="89535"/>
            <a:ext cx="11073765" cy="6219190"/>
          </a:xfrm>
        </p:spPr>
        <p:txBody>
          <a:bodyPr/>
          <a:lstStyle/>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以下的论证思路是正方的还是反方的？分析这样设计论证思路的理由。</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人存在是谈道德的必要条件</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人有理性，理性是谈道德的必要条件</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在任何情况下都能够谈道德</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走向温饱的过程中尤其应该谈道德</a:t>
            </a:r>
            <a:endPar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4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sz="2400" b="1">
              <a:solidFill>
                <a:schemeClr val="tx1"/>
              </a:solidFill>
              <a:latin typeface="华文楷体" panose="02010600040101010101" pitchFamily="2" charset="-122"/>
              <a:ea typeface="华文楷体" panose="02010600040101010101" pitchFamily="2" charset="-122"/>
              <a:cs typeface="华文楷体"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4660" y="120650"/>
            <a:ext cx="11113770" cy="6188075"/>
          </a:xfrm>
        </p:spPr>
        <p:txBody>
          <a:bodyPr/>
          <a:lstStyle/>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以下哪些属于正方的策略？哪些属于反方的策略？</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论证不能温饱就难以生存</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（正方）</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论证从生存到温饱存在过渡地带</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对方举例时，指出例中的人物并未讲道德，或者指出其已处于温饱状态</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（正方）</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对道德行为的界定尽量宽泛</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endParaRPr>
          </a:p>
          <a:p>
            <a:r>
              <a:rPr lang="zh-CN" altLang="en-US" sz="2800" b="1">
                <a:latin typeface="华文楷体" panose="02010600040101010101" pitchFamily="2" charset="-122"/>
                <a:ea typeface="华文楷体" panose="02010600040101010101" pitchFamily="2" charset="-122"/>
                <a:cs typeface="华文楷体" panose="02010600040101010101" pitchFamily="2" charset="-122"/>
                <a:sym typeface="+mn-ea"/>
              </a:rPr>
              <a:t>（反方）</a:t>
            </a:r>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a:p>
            <a:endParaRPr lang="zh-CN" altLang="en-US" sz="2800" b="1">
              <a:latin typeface="华文楷体" panose="02010600040101010101" pitchFamily="2" charset="-122"/>
              <a:ea typeface="华文楷体" panose="02010600040101010101" pitchFamily="2" charset="-122"/>
              <a:cs typeface="华文楷体" panose="02010600040101010101" pitchFamily="2" charset="-122"/>
            </a:endParaRPr>
          </a:p>
        </p:txBody>
      </p:sp>
      <p:pic>
        <p:nvPicPr>
          <p:cNvPr id="4" name="New picture"/>
          <p:cNvPicPr/>
          <p:nvPr/>
        </p:nvPicPr>
        <p:blipFill>
          <a:blip r:embed="rId2"/>
          <a:stretch>
            <a:fillRect/>
          </a:stretch>
        </p:blipFill>
        <p:spPr>
          <a:xfrm>
            <a:off x="10198100" y="11010900"/>
            <a:ext cx="304800" cy="228600"/>
          </a:xfrm>
          <a:prstGeom prst="cube">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blinds(horizontal)">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标题 7"/>
          <p:cNvSpPr>
            <a:spLocks noGrp="1"/>
          </p:cNvSpPr>
          <p:nvPr>
            <p:ph type="title"/>
          </p:nvPr>
        </p:nvSpPr>
        <p:spPr/>
        <p:txBody>
          <a:bodyPr/>
          <a:lstStyle/>
          <a:p>
            <a:r>
              <a:rPr lang="zh-CN" altLang="en-US" sz="3600"/>
              <a:t>本单元整体结构框架：</a:t>
            </a:r>
            <a:endParaRPr lang="zh-CN" altLang="en-US" sz="3600"/>
          </a:p>
        </p:txBody>
      </p:sp>
      <p:sp>
        <p:nvSpPr>
          <p:cNvPr id="9" name="内容占位符 8"/>
          <p:cNvSpPr>
            <a:spLocks noGrp="1"/>
          </p:cNvSpPr>
          <p:nvPr>
            <p:ph idx="1"/>
          </p:nvPr>
        </p:nvSpPr>
        <p:spPr/>
        <p:txBody>
          <a:bodyPr/>
          <a:lstStyle/>
          <a:p>
            <a:pPr marL="0" indent="0" algn="ctr">
              <a:buNone/>
            </a:pPr>
            <a:r>
              <a:rPr lang="zh-CN" altLang="en-US" sz="4000" b="1">
                <a:latin typeface="华文楷体" panose="02010600040101010101" pitchFamily="2" charset="-122"/>
                <a:ea typeface="华文楷体" panose="02010600040101010101" pitchFamily="2" charset="-122"/>
                <a:sym typeface="+mn-ea"/>
              </a:rPr>
              <a:t>发现潜藏的逻辑谬误</a:t>
            </a:r>
            <a:endParaRPr lang="zh-CN" altLang="en-US" sz="4000" b="1">
              <a:latin typeface="华文楷体" panose="02010600040101010101" pitchFamily="2" charset="-122"/>
              <a:ea typeface="华文楷体" panose="02010600040101010101" pitchFamily="2" charset="-122"/>
              <a:sym typeface="+mn-ea"/>
            </a:endParaRPr>
          </a:p>
          <a:p>
            <a:pPr marL="0" indent="0" algn="ctr">
              <a:buNone/>
            </a:pPr>
            <a:r>
              <a:rPr lang="zh-CN" altLang="en-US" sz="4000" b="1">
                <a:latin typeface="华文楷体" panose="02010600040101010101" pitchFamily="2" charset="-122"/>
                <a:ea typeface="华文楷体" panose="02010600040101010101" pitchFamily="2" charset="-122"/>
                <a:sym typeface="+mn-ea"/>
              </a:rPr>
              <a:t>↓</a:t>
            </a:r>
            <a:endParaRPr lang="zh-CN" altLang="en-US" sz="4000" b="1">
              <a:latin typeface="华文楷体" panose="02010600040101010101" pitchFamily="2" charset="-122"/>
              <a:ea typeface="华文楷体" panose="02010600040101010101" pitchFamily="2" charset="-122"/>
              <a:sym typeface="+mn-ea"/>
            </a:endParaRPr>
          </a:p>
          <a:p>
            <a:pPr marL="0" indent="0" algn="ctr">
              <a:buNone/>
            </a:pPr>
            <a:r>
              <a:rPr lang="zh-CN" altLang="en-US" sz="4000" b="1">
                <a:latin typeface="华文楷体" panose="02010600040101010101" pitchFamily="2" charset="-122"/>
                <a:ea typeface="华文楷体" panose="02010600040101010101" pitchFamily="2" charset="-122"/>
                <a:sym typeface="+mn-ea"/>
              </a:rPr>
              <a:t>运用有效的推理形式</a:t>
            </a:r>
            <a:endParaRPr lang="zh-CN" altLang="en-US" sz="4000" b="1">
              <a:latin typeface="华文楷体" panose="02010600040101010101" pitchFamily="2" charset="-122"/>
              <a:ea typeface="华文楷体" panose="02010600040101010101" pitchFamily="2" charset="-122"/>
              <a:sym typeface="+mn-ea"/>
            </a:endParaRPr>
          </a:p>
          <a:p>
            <a:pPr marL="0" indent="0" algn="ctr">
              <a:buNone/>
            </a:pPr>
            <a:r>
              <a:rPr lang="zh-CN" altLang="en-US" sz="4000" b="1">
                <a:latin typeface="华文楷体" panose="02010600040101010101" pitchFamily="2" charset="-122"/>
                <a:ea typeface="华文楷体" panose="02010600040101010101" pitchFamily="2" charset="-122"/>
                <a:sym typeface="+mn-ea"/>
              </a:rPr>
              <a:t>↓</a:t>
            </a:r>
            <a:endParaRPr lang="zh-CN" altLang="en-US" sz="4000" b="1">
              <a:latin typeface="华文楷体" panose="02010600040101010101" pitchFamily="2" charset="-122"/>
              <a:ea typeface="华文楷体" panose="02010600040101010101" pitchFamily="2" charset="-122"/>
              <a:sym typeface="+mn-ea"/>
            </a:endParaRPr>
          </a:p>
          <a:p>
            <a:pPr marL="0" indent="0" algn="ctr">
              <a:buNone/>
            </a:pPr>
            <a:r>
              <a:rPr lang="zh-CN" altLang="en-US" sz="4000" b="1">
                <a:latin typeface="华文楷体" panose="02010600040101010101" pitchFamily="2" charset="-122"/>
                <a:ea typeface="华文楷体" panose="02010600040101010101" pitchFamily="2" charset="-122"/>
                <a:sym typeface="+mn-ea"/>
              </a:rPr>
              <a:t>采用合理的论证方法</a:t>
            </a:r>
            <a:endParaRPr lang="zh-CN" altLang="en-US" sz="4000" b="1">
              <a:latin typeface="华文楷体" panose="02010600040101010101" pitchFamily="2" charset="-122"/>
              <a:ea typeface="华文楷体" panose="02010600040101010101" pitchFamily="2" charset="-122"/>
              <a:sym typeface="+mn-ea"/>
            </a:endParaRPr>
          </a:p>
        </p:txBody>
      </p:sp>
      <p:sp>
        <p:nvSpPr>
          <p:cNvPr id="10" name="圆角矩形 9"/>
          <p:cNvSpPr/>
          <p:nvPr/>
        </p:nvSpPr>
        <p:spPr>
          <a:xfrm>
            <a:off x="0" y="3840480"/>
            <a:ext cx="3533775" cy="185229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l"/>
            <a:r>
              <a:rPr lang="zh-CN" altLang="en-US" sz="3600" b="1" smtClean="0">
                <a:latin typeface="楷体" panose="02010609060101010101" charset="-122"/>
                <a:ea typeface="楷体" panose="02010609060101010101" charset="-122"/>
                <a:sym typeface="+mn-ea"/>
              </a:rPr>
              <a:t>从</a:t>
            </a:r>
            <a:r>
              <a:rPr lang="zh-CN" altLang="en-US" sz="3600" b="1">
                <a:latin typeface="楷体" panose="02010609060101010101" charset="-122"/>
                <a:ea typeface="楷体" panose="02010609060101010101" charset="-122"/>
                <a:sym typeface="+mn-ea"/>
              </a:rPr>
              <a:t>现象到本质</a:t>
            </a:r>
            <a:endParaRPr lang="zh-CN" altLang="en-US" sz="3600" b="1">
              <a:latin typeface="楷体" panose="02010609060101010101" charset="-122"/>
              <a:ea typeface="楷体" panose="02010609060101010101" charset="-122"/>
            </a:endParaRPr>
          </a:p>
          <a:p>
            <a:pPr algn="l"/>
            <a:r>
              <a:rPr lang="zh-CN" altLang="en-US" sz="3600" b="1" smtClean="0">
                <a:latin typeface="楷体" panose="02010609060101010101" charset="-122"/>
                <a:ea typeface="楷体" panose="02010609060101010101" charset="-122"/>
                <a:sym typeface="+mn-ea"/>
              </a:rPr>
              <a:t>从理</a:t>
            </a:r>
            <a:r>
              <a:rPr lang="zh-CN" altLang="en-US" sz="3600" b="1">
                <a:latin typeface="楷体" panose="02010609060101010101" charset="-122"/>
                <a:ea typeface="楷体" panose="02010609060101010101" charset="-122"/>
                <a:sym typeface="+mn-ea"/>
              </a:rPr>
              <a:t>论到实践</a:t>
            </a:r>
            <a:endParaRPr lang="zh-CN" altLang="en-US" sz="3600" b="1">
              <a:latin typeface="楷体" panose="02010609060101010101" charset="-122"/>
              <a:ea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7635" y="208280"/>
            <a:ext cx="11440795" cy="6149340"/>
          </a:xfrm>
        </p:spPr>
        <p:txBody>
          <a:bodyPr/>
          <a:lstStyle/>
          <a:p>
            <a:r>
              <a:rPr lang="zh-CN" altLang="en-US" sz="2800" b="1">
                <a:latin typeface="楷体" panose="02010609060101010101" charset="-122"/>
                <a:ea typeface="楷体" panose="02010609060101010101" charset="-122"/>
                <a:cs typeface="楷体" panose="02010609060101010101" charset="-122"/>
              </a:rPr>
              <a:t>概念的由来：</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逻辑就是思维的规律，规则。逻辑学就是关于思维规律的学说。有逻辑和逻辑学两个概念通用。</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逻辑（理则学），源自古典希腊语（logos），最初的意思是“词语”或“言语”，（引申出意思“思维”或“推理”），1902年严复译《穆勒名学》，将其意译为“名学”，音译为“逻辑”。</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传统上，逻辑被作为哲学的一个分支来研究。自从19世纪中期，逻辑经常在数学和计算机科学中研究。逻辑的范围非常广阔，从核心主题如对谬论和悖论的研究，到专门的推理分析如或然正确的推理和涉及因果关系的论证。</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3600"/>
              <a:t>逻辑的基本概念包含：</a:t>
            </a:r>
            <a:endParaRPr lang="zh-CN" altLang="en-US" sz="3600"/>
          </a:p>
        </p:txBody>
      </p:sp>
      <p:sp>
        <p:nvSpPr>
          <p:cNvPr id="3" name="内容占位符 2"/>
          <p:cNvSpPr>
            <a:spLocks noGrp="1"/>
          </p:cNvSpPr>
          <p:nvPr>
            <p:ph idx="1"/>
          </p:nvPr>
        </p:nvSpPr>
        <p:spPr>
          <a:xfrm>
            <a:off x="342900" y="1271270"/>
            <a:ext cx="11225530" cy="5037455"/>
          </a:xfrm>
        </p:spPr>
        <p:txBody>
          <a:bodyPr/>
          <a:lstStyle/>
          <a:p>
            <a:endParaRPr lang="zh-CN" altLang="en-US" sz="4000" b="1">
              <a:latin typeface="华文楷体" panose="02010600040101010101" pitchFamily="2" charset="-122"/>
              <a:ea typeface="华文楷体" panose="02010600040101010101" pitchFamily="2" charset="-122"/>
            </a:endParaRPr>
          </a:p>
        </p:txBody>
      </p:sp>
      <p:sp>
        <p:nvSpPr>
          <p:cNvPr id="4" name="圆角矩形 3"/>
          <p:cNvSpPr/>
          <p:nvPr/>
        </p:nvSpPr>
        <p:spPr>
          <a:xfrm>
            <a:off x="484505" y="1270635"/>
            <a:ext cx="9774555" cy="463867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l"/>
            <a:r>
              <a:rPr lang="zh-CN" altLang="en-US" sz="4400" b="1">
                <a:latin typeface="楷体" panose="02010609060101010101" charset="-122"/>
                <a:ea typeface="楷体" panose="02010609060101010101" charset="-122"/>
                <a:sym typeface="+mn-ea"/>
              </a:rPr>
              <a:t>命题：判断性语句。</a:t>
            </a:r>
            <a:endParaRPr lang="zh-CN" altLang="en-US" sz="4400" b="1">
              <a:latin typeface="楷体" panose="02010609060101010101" charset="-122"/>
              <a:ea typeface="楷体" panose="02010609060101010101" charset="-122"/>
            </a:endParaRPr>
          </a:p>
          <a:p>
            <a:pPr algn="l"/>
            <a:r>
              <a:rPr lang="zh-CN" altLang="en-US" sz="4400" b="1">
                <a:latin typeface="楷体" panose="02010609060101010101" charset="-122"/>
                <a:ea typeface="楷体" panose="02010609060101010101" charset="-122"/>
                <a:sym typeface="+mn-ea"/>
              </a:rPr>
              <a:t>推理：将一组命题结合起来的过程。</a:t>
            </a:r>
            <a:endParaRPr lang="zh-CN" altLang="en-US" sz="4400" b="1">
              <a:latin typeface="楷体" panose="02010609060101010101" charset="-122"/>
              <a:ea typeface="楷体" panose="02010609060101010101" charset="-122"/>
            </a:endParaRPr>
          </a:p>
          <a:p>
            <a:pPr algn="l"/>
            <a:r>
              <a:rPr lang="zh-CN" altLang="en-US" sz="4400" b="1">
                <a:latin typeface="楷体" panose="02010609060101010101" charset="-122"/>
                <a:ea typeface="楷体" panose="02010609060101010101" charset="-122"/>
                <a:sym typeface="+mn-ea"/>
              </a:rPr>
              <a:t>论证：用某些理由支持某一结论的思维方法。</a:t>
            </a:r>
            <a:endParaRPr lang="zh-CN" altLang="en-US" sz="4400" b="1">
              <a:latin typeface="楷体" panose="02010609060101010101" charset="-122"/>
              <a:ea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2948" y="1074420"/>
            <a:ext cx="10944224" cy="4895850"/>
          </a:xfrm>
        </p:spPr>
        <p:txBody>
          <a:bodyPr/>
          <a:lstStyle/>
          <a:p>
            <a:r>
              <a:rPr lang="zh-CN" altLang="en-US" sz="3600" b="1"/>
              <a:t>逻辑的基本规律：</a:t>
            </a:r>
            <a:endParaRPr lang="zh-CN" altLang="en-US" sz="3600" b="1"/>
          </a:p>
        </p:txBody>
      </p:sp>
      <p:sp>
        <p:nvSpPr>
          <p:cNvPr id="4" name="云形 3"/>
          <p:cNvSpPr/>
          <p:nvPr/>
        </p:nvSpPr>
        <p:spPr>
          <a:xfrm>
            <a:off x="1064895" y="2199005"/>
            <a:ext cx="8848725" cy="3573780"/>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600" b="1" smtClean="0">
                <a:solidFill>
                  <a:prstClr val="black"/>
                </a:solidFill>
                <a:latin typeface="华文楷体" panose="02010600040101010101" pitchFamily="2" charset="-122"/>
                <a:ea typeface="华文楷体" panose="02010600040101010101" pitchFamily="2" charset="-122"/>
                <a:sym typeface="+mn-ea"/>
              </a:rPr>
              <a:t>同一律</a:t>
            </a:r>
            <a:endParaRPr lang="zh-CN" altLang="en-US" sz="3600" b="1" smtClean="0">
              <a:solidFill>
                <a:prstClr val="black"/>
              </a:solidFill>
              <a:latin typeface="华文楷体" panose="02010600040101010101" pitchFamily="2" charset="-122"/>
              <a:ea typeface="华文楷体" panose="02010600040101010101" pitchFamily="2" charset="-122"/>
            </a:endParaRPr>
          </a:p>
          <a:p>
            <a:pPr algn="ctr"/>
            <a:r>
              <a:rPr lang="zh-CN" altLang="en-US" sz="3600" b="1" smtClean="0">
                <a:solidFill>
                  <a:prstClr val="black"/>
                </a:solidFill>
                <a:latin typeface="华文楷体" panose="02010600040101010101" pitchFamily="2" charset="-122"/>
                <a:ea typeface="华文楷体" panose="02010600040101010101" pitchFamily="2" charset="-122"/>
                <a:sym typeface="+mn-ea"/>
              </a:rPr>
              <a:t>不矛盾律</a:t>
            </a:r>
            <a:endParaRPr lang="zh-CN" altLang="en-US" sz="3600" b="1" smtClean="0">
              <a:solidFill>
                <a:prstClr val="black"/>
              </a:solidFill>
              <a:latin typeface="华文楷体" panose="02010600040101010101" pitchFamily="2" charset="-122"/>
              <a:ea typeface="华文楷体" panose="02010600040101010101" pitchFamily="2" charset="-122"/>
            </a:endParaRPr>
          </a:p>
          <a:p>
            <a:pPr algn="ctr"/>
            <a:r>
              <a:rPr lang="zh-CN" altLang="en-US" sz="3600" b="1" smtClean="0">
                <a:solidFill>
                  <a:prstClr val="black"/>
                </a:solidFill>
                <a:latin typeface="华文楷体" panose="02010600040101010101" pitchFamily="2" charset="-122"/>
                <a:ea typeface="华文楷体" panose="02010600040101010101" pitchFamily="2" charset="-122"/>
                <a:sym typeface="+mn-ea"/>
              </a:rPr>
              <a:t>排中律</a:t>
            </a:r>
            <a:endParaRPr lang="zh-CN" altLang="en-US" sz="3600" b="1" smtClean="0">
              <a:solidFill>
                <a:prstClr val="black"/>
              </a:solidFill>
              <a:latin typeface="华文楷体" panose="02010600040101010101" pitchFamily="2" charset="-122"/>
              <a:ea typeface="华文楷体" panose="02010600040101010101" pitchFamily="2" charset="-122"/>
            </a:endParaRPr>
          </a:p>
          <a:p>
            <a:pPr algn="ctr"/>
            <a:r>
              <a:rPr lang="zh-CN" altLang="en-US" sz="3600" b="1" smtClean="0">
                <a:solidFill>
                  <a:prstClr val="black"/>
                </a:solidFill>
                <a:latin typeface="华文楷体" panose="02010600040101010101" pitchFamily="2" charset="-122"/>
                <a:ea typeface="华文楷体" panose="02010600040101010101" pitchFamily="2" charset="-122"/>
                <a:sym typeface="+mn-ea"/>
              </a:rPr>
              <a:t>（充足理由律）</a:t>
            </a:r>
            <a:endParaRPr lang="zh-CN" altLang="en-US" sz="3600" b="1" smtClean="0">
              <a:solidFill>
                <a:prstClr val="black"/>
              </a:solidFill>
              <a:latin typeface="华文楷体" panose="02010600040101010101" pitchFamily="2" charset="-122"/>
              <a:ea typeface="华文楷体"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7470" y="227965"/>
            <a:ext cx="11490960" cy="6080760"/>
          </a:xfrm>
        </p:spPr>
        <p:txBody>
          <a:bodyPr/>
          <a:lstStyle/>
          <a:p>
            <a:pPr marL="0" indent="0">
              <a:buNone/>
            </a:pPr>
            <a:r>
              <a:rPr lang="zh-CN" altLang="en-US" sz="2000" b="1">
                <a:solidFill>
                  <a:srgbClr val="FF0000"/>
                </a:solidFill>
              </a:rPr>
              <a:t>同一律：</a:t>
            </a:r>
            <a:r>
              <a:rPr lang="zh-CN" altLang="en-US" sz="2000" b="1"/>
              <a:t>同一律是形式逻辑的基本规律之一，就是在同一思维过程中，必须在同一意义上使用概念和判断，不能在不同意义上使用概念和判断。</a:t>
            </a:r>
            <a:endParaRPr lang="zh-CN" altLang="en-US" sz="2000" b="1"/>
          </a:p>
          <a:p>
            <a:pPr marL="0" indent="0">
              <a:buNone/>
            </a:pPr>
            <a:r>
              <a:rPr lang="zh-CN" altLang="en-US" sz="2000" b="1">
                <a:solidFill>
                  <a:srgbClr val="FF0000"/>
                </a:solidFill>
              </a:rPr>
              <a:t>无矛盾律：</a:t>
            </a:r>
            <a:r>
              <a:rPr lang="zh-CN" altLang="en-US" sz="2000" b="1"/>
              <a:t>传统逻辑基本规律之一。又称不矛盾律。它通常被表述为A不是非A，或A不能既是B又不是B。在传统逻辑里 ，矛盾律首先是作为事物规律提出来的，意为任一事物不能同时既具有某属性又不具有某属性。它作为思维规律，则是任一命题不能既真又不真。</a:t>
            </a:r>
            <a:endParaRPr lang="zh-CN" altLang="en-US" sz="2000" b="1"/>
          </a:p>
          <a:p>
            <a:pPr marL="0" indent="0">
              <a:buNone/>
            </a:pPr>
            <a:r>
              <a:rPr lang="zh-CN" altLang="en-US" sz="2000" b="1">
                <a:solidFill>
                  <a:srgbClr val="FF0000"/>
                </a:solidFill>
              </a:rPr>
              <a:t>排中律：</a:t>
            </a:r>
            <a:r>
              <a:rPr lang="zh-CN" altLang="en-US" sz="2000" b="1"/>
              <a:t>指在同一个思维过程中，两种思想不能同假，其中必有一真，即“要么A要么非A”，是形式逻辑的基本规律之一。</a:t>
            </a:r>
            <a:endParaRPr lang="zh-CN" altLang="en-US" sz="2000" b="1"/>
          </a:p>
          <a:p>
            <a:pPr marL="0" indent="0">
              <a:buNone/>
            </a:pPr>
            <a:r>
              <a:rPr lang="zh-CN" altLang="en-US" sz="2000" b="1"/>
              <a:t>排中律要求在同一思维过程中，不能对不能同假的命题（矛盾关系、反对关系）同时加以否定。比如有一块空地可以种庄稼，甲、乙两人讨论这块地该种什么庄稼好。甲一会儿说应该种玉米，一会儿又说不应该种玉米。针对甲的说法，乙说： “你的两种意见，我都不同意。”</a:t>
            </a:r>
            <a:endParaRPr lang="zh-CN" altLang="en-US" sz="2000" b="1"/>
          </a:p>
          <a:p>
            <a:pPr marL="0" indent="0">
              <a:buNone/>
            </a:pPr>
            <a:r>
              <a:rPr lang="zh-CN" altLang="en-US" sz="2000" b="1"/>
              <a:t>在这里，甲的说法就违反了矛盾律的要求，犯了“自相矛盾”的错误，因为他同时肯定了这块空地“应该种玉米”和“不应该种玉米”这两个相互矛盾的判断。而针对甲的说法，乙的说法就违反了排中律的要求，因为排中律认为两个互相矛盾的判断不能同假，而乙恰好断定上述两个判断都是假的。也就是说：这块地要不就是应该种玉米，要不就是不应该种玉米，二者必有其一。</a:t>
            </a:r>
            <a:endParaRPr lang="zh-CN" altLang="en-US" sz="2000" b="1"/>
          </a:p>
          <a:p>
            <a:endParaRPr lang="zh-CN" altLang="en-US" sz="2000" b="1"/>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000"/>
              <a:t>常见的逻辑错误：</a:t>
            </a:r>
            <a:endParaRPr lang="zh-CN" altLang="en-US" sz="4000"/>
          </a:p>
        </p:txBody>
      </p:sp>
      <p:sp>
        <p:nvSpPr>
          <p:cNvPr id="3" name="内容占位符 2"/>
          <p:cNvSpPr>
            <a:spLocks noGrp="1"/>
          </p:cNvSpPr>
          <p:nvPr>
            <p:ph idx="1"/>
          </p:nvPr>
        </p:nvSpPr>
        <p:spPr/>
        <p:txBody>
          <a:bodyPr/>
          <a:lstStyle/>
          <a:p>
            <a:endParaRPr lang="zh-CN" altLang="en-US"/>
          </a:p>
        </p:txBody>
      </p:sp>
      <p:sp>
        <p:nvSpPr>
          <p:cNvPr id="4" name="圆角矩形 3"/>
          <p:cNvSpPr/>
          <p:nvPr/>
        </p:nvSpPr>
        <p:spPr>
          <a:xfrm>
            <a:off x="1264285" y="1920875"/>
            <a:ext cx="9326245" cy="362267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l" fontAlgn="auto">
              <a:lnSpc>
                <a:spcPct val="150000"/>
              </a:lnSpc>
            </a:pPr>
            <a:r>
              <a:rPr lang="zh-CN" altLang="en-US" sz="3200" b="1">
                <a:sym typeface="+mn-ea"/>
              </a:rPr>
              <a:t>一、概念含义前后不一致</a:t>
            </a:r>
            <a:endParaRPr lang="zh-CN" altLang="en-US" sz="3200" b="1"/>
          </a:p>
          <a:p>
            <a:pPr algn="l" fontAlgn="auto">
              <a:lnSpc>
                <a:spcPct val="150000"/>
              </a:lnSpc>
            </a:pPr>
            <a:r>
              <a:rPr lang="zh-CN" altLang="en-US" sz="3200" b="1">
                <a:sym typeface="+mn-ea"/>
              </a:rPr>
              <a:t>二、立场自相矛盾</a:t>
            </a:r>
            <a:endParaRPr lang="zh-CN" altLang="en-US" sz="3200" b="1"/>
          </a:p>
          <a:p>
            <a:pPr algn="l" fontAlgn="auto">
              <a:lnSpc>
                <a:spcPct val="150000"/>
              </a:lnSpc>
            </a:pPr>
            <a:r>
              <a:rPr lang="zh-CN" altLang="en-US" sz="3200" b="1">
                <a:sym typeface="+mn-ea"/>
              </a:rPr>
              <a:t>三、态度模棱两可</a:t>
            </a:r>
            <a:endParaRPr lang="zh-CN" altLang="en-US" sz="3200" b="1"/>
          </a:p>
          <a:p>
            <a:pPr algn="l" fontAlgn="auto">
              <a:lnSpc>
                <a:spcPct val="150000"/>
              </a:lnSpc>
            </a:pPr>
            <a:r>
              <a:rPr lang="zh-CN" altLang="en-US" sz="3200" b="1">
                <a:sym typeface="+mn-ea"/>
              </a:rPr>
              <a:t>四、理由站不住脚（推不出结论）</a:t>
            </a:r>
            <a:endParaRPr lang="zh-CN" altLang="en-US" sz="3200" b="1">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23888" y="486810"/>
            <a:ext cx="10944225" cy="863601"/>
          </a:xfrm>
        </p:spPr>
        <p:txBody>
          <a:bodyPr>
            <a:normAutofit/>
          </a:bodyPr>
          <a:lstStyle/>
          <a:p>
            <a:r>
              <a:rPr lang="zh-CN" altLang="en-US"/>
              <a:t>找出下列逻辑中的错误：</a:t>
            </a:r>
            <a:endParaRPr lang="zh-CN" altLang="en-US"/>
          </a:p>
        </p:txBody>
      </p:sp>
      <p:sp>
        <p:nvSpPr>
          <p:cNvPr id="3" name="内容占位符 2"/>
          <p:cNvSpPr>
            <a:spLocks noGrp="1"/>
          </p:cNvSpPr>
          <p:nvPr>
            <p:ph idx="1"/>
          </p:nvPr>
        </p:nvSpPr>
        <p:spPr>
          <a:xfrm>
            <a:off x="623888" y="626110"/>
            <a:ext cx="10944224" cy="4895850"/>
          </a:xfrm>
        </p:spPr>
        <p:txBody>
          <a:bodyPr/>
          <a:lstStyle/>
          <a:p>
            <a:pPr>
              <a:lnSpc>
                <a:spcPct val="110000"/>
              </a:lnSpc>
            </a:pPr>
            <a:endParaRPr lang="en-US" altLang="zh-CN" sz="3200" b="1">
              <a:latin typeface="黑体" panose="02010609060101010101" charset="-122"/>
              <a:ea typeface="黑体" panose="02010609060101010101" charset="-122"/>
              <a:cs typeface="黑体" panose="02010609060101010101" charset="-122"/>
              <a:sym typeface="+mn-ea"/>
            </a:endParaRPr>
          </a:p>
          <a:p>
            <a:pPr>
              <a:lnSpc>
                <a:spcPct val="110000"/>
              </a:lnSpc>
            </a:pPr>
            <a:r>
              <a:rPr lang="en-US" altLang="zh-CN" sz="3200" b="1">
                <a:latin typeface="黑体" panose="02010609060101010101" charset="-122"/>
                <a:ea typeface="黑体" panose="02010609060101010101" charset="-122"/>
                <a:cs typeface="黑体" panose="02010609060101010101" charset="-122"/>
                <a:sym typeface="+mn-ea"/>
              </a:rPr>
              <a:t>①</a:t>
            </a:r>
            <a:r>
              <a:rPr lang="zh-CN" altLang="en-US" sz="3200" b="1">
                <a:latin typeface="黑体" panose="02010609060101010101" charset="-122"/>
                <a:ea typeface="黑体" panose="02010609060101010101" charset="-122"/>
                <a:cs typeface="黑体" panose="02010609060101010101" charset="-122"/>
                <a:sym typeface="+mn-ea"/>
              </a:rPr>
              <a:t>鲁迅的作品不是一天能读完的，《孔乙己》是鲁迅的作品，所以，《孔乙己》不是一天能读完的。</a:t>
            </a:r>
            <a:r>
              <a:rPr lang="en-US" altLang="zh-CN" sz="3200" b="1">
                <a:latin typeface="黑体" panose="02010609060101010101" charset="-122"/>
                <a:ea typeface="黑体" panose="02010609060101010101" charset="-122"/>
                <a:cs typeface="黑体" panose="02010609060101010101" charset="-122"/>
                <a:sym typeface="+mn-ea"/>
              </a:rPr>
              <a:t>                           </a:t>
            </a:r>
            <a:endParaRPr lang="en-US" altLang="zh-CN" sz="3200" b="1">
              <a:latin typeface="黑体" panose="02010609060101010101" charset="-122"/>
              <a:ea typeface="黑体" panose="02010609060101010101" charset="-122"/>
              <a:cs typeface="黑体" panose="02010609060101010101" charset="-122"/>
              <a:sym typeface="+mn-ea"/>
            </a:endParaRPr>
          </a:p>
        </p:txBody>
      </p:sp>
      <p:sp>
        <p:nvSpPr>
          <p:cNvPr id="4" name="圆角矩形 3"/>
          <p:cNvSpPr/>
          <p:nvPr/>
        </p:nvSpPr>
        <p:spPr>
          <a:xfrm>
            <a:off x="845820" y="2776855"/>
            <a:ext cx="10242550" cy="241871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nSpc>
                <a:spcPct val="110000"/>
              </a:lnSpc>
            </a:pPr>
            <a:r>
              <a:rPr lang="zh-CN" altLang="zh-CN" sz="2800" b="1">
                <a:latin typeface="楷体" panose="02010609060101010101" charset="-122"/>
                <a:ea typeface="楷体" panose="02010609060101010101" charset="-122"/>
                <a:cs typeface="楷体" panose="02010609060101010101" charset="-122"/>
                <a:sym typeface="+mn-ea"/>
              </a:rPr>
              <a:t>偷换概念，违反同一律</a:t>
            </a:r>
            <a:r>
              <a:rPr lang="zh-CN" altLang="en-US" sz="2800" b="1">
                <a:latin typeface="楷体" panose="02010609060101010101" charset="-122"/>
                <a:ea typeface="楷体" panose="02010609060101010101" charset="-122"/>
                <a:cs typeface="楷体" panose="02010609060101010101" charset="-122"/>
                <a:sym typeface="+mn-ea"/>
              </a:rPr>
              <a:t> </a:t>
            </a:r>
            <a:endParaRPr lang="zh-CN" altLang="en-US" sz="2800" b="1">
              <a:latin typeface="楷体" panose="02010609060101010101" charset="-122"/>
              <a:ea typeface="楷体" panose="02010609060101010101" charset="-122"/>
              <a:cs typeface="楷体" panose="02010609060101010101" charset="-122"/>
              <a:sym typeface="+mn-ea"/>
            </a:endParaRPr>
          </a:p>
          <a:p>
            <a:pPr marL="0" indent="0">
              <a:lnSpc>
                <a:spcPct val="110000"/>
              </a:lnSpc>
              <a:buNone/>
            </a:pP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鲁迅的作品</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在大前提中指鲁迅著作的总称，在小前提中</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各个</a:t>
            </a:r>
            <a:r>
              <a:rPr lang="en-US" altLang="zh-CN" sz="28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作品的通称。</a:t>
            </a:r>
            <a:endParaRPr lang="zh-CN" altLang="en-US" sz="2800" b="1">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TEMPLATE_CATEGORY" val="custom"/>
  <p:tag name="KSO_WM_TEMPLATE_INDEX" val="20191734"/>
  <p:tag name="KSO_WM_UNIT_COMPATIBLE" val="0"/>
  <p:tag name="KSO_WM_UNIT_DIAGRAM_ISNUMVISUAL" val="0"/>
  <p:tag name="KSO_WM_UNIT_DIAGRAM_ISREFERUNIT" val="0"/>
  <p:tag name="KSO_WM_UNIT_HIGHLIGHT" val="0"/>
  <p:tag name="KSO_WM_UNIT_ID" val="_0**"/>
  <p:tag name="KSO_WM_UNIT_LAYERLEVEL" val="1"/>
</p:tagLst>
</file>

<file path=ppt/tags/tag101.xml><?xml version="1.0" encoding="utf-8"?>
<p:tagLst xmlns:p="http://schemas.openxmlformats.org/presentationml/2006/main">
  <p:tag name="KSO_WM_BEAUTIFY_FLAG" val="#wm#"/>
  <p:tag name="KSO_WM_TAG_VERSION" val="1.0"/>
  <p:tag name="KSO_WM_TEMPLATE_CATEGORY" val="custom"/>
  <p:tag name="KSO_WM_TEMPLATE_INDEX" val="20191734"/>
  <p:tag name="KSO_WM_UNIT_COMPATIBLE" val="0"/>
  <p:tag name="KSO_WM_UNIT_DIAGRAM_ISNUMVISUAL" val="0"/>
  <p:tag name="KSO_WM_UNIT_DIAGRAM_ISREFERUNIT" val="0"/>
  <p:tag name="KSO_WM_UNIT_HIGHLIGHT" val="0"/>
  <p:tag name="KSO_WM_UNIT_ID" val="_0**"/>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TEMPLATE_CATEGORY" val="custom"/>
  <p:tag name="KSO_WM_TEMPLATE_INDEX" val="20191734"/>
  <p:tag name="KSO_WM_TEMPLATE_JOB_ID" val="2"/>
  <p:tag name="KSO_WM_TEMPLATE_OUTLINE_ID" val="15"/>
  <p:tag name="KSO_WM_TEMPLATE_SCENE_ID" val="1"/>
  <p:tag name="KSO_WM_TEMPLATE_SUBCATEGORY" val="0"/>
  <p:tag name="KSO_WM_TEMPLATE_THUMBS_INDEX" val="1"/>
  <p:tag name="KSO_WM_TEMPLATE_TOPIC_DEFAULT" val="1"/>
  <p:tag name="KSO_WM_TEMPLATE_TOPIC_ID" val="2869567"/>
</p:tagLst>
</file>

<file path=ppt/tags/tag10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1_Office 主题​​">
  <a:themeElements>
    <a:clrScheme name="4">
      <a:dk1>
        <a:srgbClr val="000000"/>
      </a:dk1>
      <a:lt1>
        <a:srgbClr val="FFFFFF"/>
      </a:lt1>
      <a:dk2>
        <a:srgbClr val="000000"/>
      </a:dk2>
      <a:lt2>
        <a:srgbClr val="FFFFFF"/>
      </a:lt2>
      <a:accent1>
        <a:srgbClr val="EF8519"/>
      </a:accent1>
      <a:accent2>
        <a:srgbClr val="20908A"/>
      </a:accent2>
      <a:accent3>
        <a:srgbClr val="F39231"/>
      </a:accent3>
      <a:accent4>
        <a:srgbClr val="EF8519"/>
      </a:accent4>
      <a:accent5>
        <a:srgbClr val="20908A"/>
      </a:accent5>
      <a:accent6>
        <a:srgbClr val="FFFFFF"/>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127</Paragraphs>
  <Slides>23</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23</vt:i4>
      </vt:variant>
    </vt:vector>
  </HeadingPairs>
  <TitlesOfParts>
    <vt:vector baseType="lpstr" size="29">
      <vt:lpstr>Arial</vt:lpstr>
      <vt:lpstr>微软雅黑</vt:lpstr>
      <vt:lpstr>楷体</vt:lpstr>
      <vt:lpstr>华文楷体</vt:lpstr>
      <vt:lpstr>黑体</vt:lpstr>
      <vt:lpstr>1_Office 主题​​</vt:lpstr>
      <vt:lpstr>逻辑的力量</vt:lpstr>
      <vt:lpstr>单元导读：</vt:lpstr>
      <vt:lpstr>本单元整体结构框架：</vt:lpstr>
      <vt:lpstr>PowerPoint Presentation</vt:lpstr>
      <vt:lpstr>逻辑的基本概念包含：</vt:lpstr>
      <vt:lpstr>PowerPoint Presentation</vt:lpstr>
      <vt:lpstr>PowerPoint Presentation</vt:lpstr>
      <vt:lpstr>常见的逻辑错误：</vt:lpstr>
      <vt:lpstr>找出下列逻辑中的错误：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判断下列推理类型</vt:lpstr>
      <vt:lpstr>PowerPoint Presentation</vt:lpstr>
      <vt:lpstr>观点分析：</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2021-10-18T16:03:18.133</cp:lastPrinted>
  <dcterms:created xsi:type="dcterms:W3CDTF">2021-10-18T16:03:18Z</dcterms:created>
  <dcterms:modified xsi:type="dcterms:W3CDTF">2021-10-18T08:03:18Z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