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8" r:id="rId3"/>
    <p:sldId id="260" r:id="rId4"/>
    <p:sldId id="262" r:id="rId5"/>
    <p:sldId id="264" r:id="rId6"/>
    <p:sldId id="265" r:id="rId7"/>
    <p:sldId id="266" r:id="rId8"/>
    <p:sldId id="267" r:id="rId9"/>
    <p:sldId id="268" r:id="rId10"/>
    <p:sldId id="270" r:id="rId11"/>
    <p:sldId id="272" r:id="rId12"/>
    <p:sldId id="274" r:id="rId13"/>
    <p:sldId id="275" r:id="rId14"/>
    <p:sldId id="276" r:id="rId15"/>
    <p:sldId id="277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</p:sldIdLst>
  <p:sldSz cx="10693400" cy="7556500"/>
  <p:notesSz cx="10693400" cy="7556500"/>
  <p:custDataLst>
    <p:tags r:id="rId3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tags" Target="tags/tag1.xml" /><Relationship Id="rId38" Type="http://schemas.openxmlformats.org/officeDocument/2006/relationships/presProps" Target="presProps.xml" /><Relationship Id="rId39" Type="http://schemas.openxmlformats.org/officeDocument/2006/relationships/viewProps" Target="viewProps.xml" /><Relationship Id="rId4" Type="http://schemas.openxmlformats.org/officeDocument/2006/relationships/slide" Target="slides/slide3.xml" /><Relationship Id="rId40" Type="http://schemas.openxmlformats.org/officeDocument/2006/relationships/theme" Target="theme/theme1.xml" /><Relationship Id="rId41" Type="http://schemas.openxmlformats.org/officeDocument/2006/relationships/tableStyles" Target="tableStyle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bk object 16"/>
          <p:cNvSpPr/>
          <p:nvPr/>
        </p:nvSpPr>
        <p:spPr>
          <a:xfrm>
            <a:off x="609600" y="513626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64388" y="436486"/>
            <a:ext cx="9164623" cy="5289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00" b="0" i="0">
                <a:solidFill>
                  <a:srgbClr val="7030A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1640"/>
            <a:ext cx="7485380" cy="1889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0" i="0">
                <a:solidFill>
                  <a:srgbClr val="7030A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300" b="0" i="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0" i="0">
                <a:solidFill>
                  <a:srgbClr val="7030A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7995"/>
            <a:ext cx="4651629" cy="4987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7995"/>
            <a:ext cx="4651629" cy="4987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bk object 16"/>
          <p:cNvSpPr/>
          <p:nvPr/>
        </p:nvSpPr>
        <p:spPr>
          <a:xfrm>
            <a:off x="609600" y="228600"/>
            <a:ext cx="9461500" cy="709930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1139712" y="3294136"/>
            <a:ext cx="4651169" cy="269486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0" i="0">
                <a:solidFill>
                  <a:srgbClr val="7030A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image" Target="../media/image3.png" /><Relationship Id="rId7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41321" y="311736"/>
            <a:ext cx="3622675" cy="5899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0" i="0">
                <a:solidFill>
                  <a:srgbClr val="7030A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7077" y="1312739"/>
            <a:ext cx="8302625" cy="29356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00" b="0" i="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27545"/>
            <a:ext cx="3421888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27545"/>
            <a:ext cx="2459482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27545"/>
            <a:ext cx="2459482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31900" y="2787422"/>
            <a:ext cx="7505700" cy="1856105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1467485" algn="ctr">
              <a:lnSpc>
                <a:spcPct val="100000"/>
              </a:lnSpc>
              <a:spcBef>
                <a:spcPts val="365"/>
              </a:spcBef>
            </a:pPr>
            <a:r>
              <a:rPr lang="en-US" sz="3900" spc="55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900" spc="55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年初中语文阅读模块</a:t>
            </a:r>
            <a:br>
              <a:rPr lang="zh-CN" altLang="en-US" sz="3900" spc="55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br>
              <a:rPr lang="zh-CN" altLang="en-US" sz="3900" spc="55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sz="3900" spc="55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议论文常考题型阅读与分</a:t>
            </a:r>
            <a:r>
              <a:rPr sz="39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析</a:t>
            </a:r>
            <a:endParaRPr sz="39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513626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81201" y="436486"/>
            <a:ext cx="6607809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 spc="30"/>
              <a:t>议论⽂常考题型</a:t>
            </a:r>
            <a:r>
              <a:rPr sz="3300" spc="-15"/>
              <a:t>4：</a:t>
            </a:r>
            <a:r>
              <a:rPr sz="3300" spc="30"/>
              <a:t>选论据说理由</a:t>
            </a:r>
            <a:r>
              <a:rPr sz="3300"/>
              <a:t>题</a:t>
            </a:r>
            <a:endParaRPr sz="3300"/>
          </a:p>
        </p:txBody>
      </p:sp>
      <p:sp>
        <p:nvSpPr>
          <p:cNvPr id="4" name="object 4"/>
          <p:cNvSpPr txBox="1"/>
          <p:nvPr/>
        </p:nvSpPr>
        <p:spPr>
          <a:xfrm>
            <a:off x="841321" y="1228771"/>
            <a:ext cx="9116060" cy="293052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325755" indent="621665">
              <a:lnSpc>
                <a:spcPct val="101000"/>
              </a:lnSpc>
              <a:spcBef>
                <a:spcPts val="80"/>
              </a:spcBef>
            </a:pPr>
            <a:r>
              <a:rPr sz="2900" b="1" spc="15">
                <a:solidFill>
                  <a:srgbClr val="00B0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亲爱的同学们，拿起笔，和木头哥一起来把议论</a:t>
            </a:r>
            <a:r>
              <a:rPr sz="2900" b="1">
                <a:solidFill>
                  <a:srgbClr val="00B0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 </a:t>
            </a:r>
            <a:r>
              <a:rPr sz="2900" b="1" spc="15">
                <a:solidFill>
                  <a:srgbClr val="00B0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选论据说理由的方法技巧记录下来</a:t>
            </a:r>
            <a:r>
              <a:rPr sz="2900" b="1">
                <a:solidFill>
                  <a:srgbClr val="00B05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sz="29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600" b="1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900" b="1" spc="15">
                <a:solidFill>
                  <a:srgbClr val="FF9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答题公</a:t>
            </a:r>
            <a:r>
              <a:rPr sz="2900" b="1">
                <a:solidFill>
                  <a:srgbClr val="FF9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式</a:t>
            </a:r>
            <a:endParaRPr sz="29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indent="635000">
              <a:lnSpc>
                <a:spcPct val="100000"/>
              </a:lnSpc>
              <a:spcBef>
                <a:spcPts val="125"/>
              </a:spcBef>
              <a:tabLst>
                <a:tab pos="2075180"/>
                <a:tab pos="4774565"/>
                <a:tab pos="8584565"/>
              </a:tabLst>
            </a:pPr>
            <a:r>
              <a:rPr sz="2500" b="1">
                <a:solidFill>
                  <a:srgbClr val="0432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因为</a:t>
            </a:r>
            <a:r>
              <a:rPr sz="2100" b="1" u="heavy" spc="-5">
                <a:solidFill>
                  <a:srgbClr val="FF0000"/>
                </a:solidFill>
                <a:uFill>
                  <a:solidFill>
                    <a:srgbClr val="0432FF"/>
                  </a:solidFill>
                </a:u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100" b="1" spc="-2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（填写人物）</a:t>
            </a:r>
            <a:r>
              <a:rPr sz="2500" b="1" spc="50">
                <a:solidFill>
                  <a:srgbClr val="0432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的</a:t>
            </a:r>
            <a:r>
              <a:rPr sz="2100" b="1" u="heavy" spc="-5">
                <a:solidFill>
                  <a:srgbClr val="FF0000"/>
                </a:solidFill>
                <a:uFill>
                  <a:solidFill>
                    <a:srgbClr val="0432FF"/>
                  </a:solidFill>
                </a:u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100" b="1" u="heavy">
                <a:solidFill>
                  <a:srgbClr val="FF0000"/>
                </a:solidFill>
                <a:uFill>
                  <a:solidFill>
                    <a:srgbClr val="0432FF"/>
                  </a:solidFill>
                </a:uFill>
                <a:latin typeface="Times New Roman" panose="02020603050405020304"/>
                <a:cs typeface="Times New Roman" panose="02020603050405020304"/>
              </a:rPr>
              <a:t>	</a:t>
            </a:r>
            <a:r>
              <a:rPr sz="2100" b="1" spc="-2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（对内容进行简单概括）</a:t>
            </a:r>
            <a:r>
              <a:rPr sz="2500" b="1">
                <a:solidFill>
                  <a:srgbClr val="0432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事例</a:t>
            </a:r>
            <a:r>
              <a:rPr sz="2500" b="1" spc="160">
                <a:solidFill>
                  <a:srgbClr val="0432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/</a:t>
            </a:r>
            <a:r>
              <a:rPr sz="2500" b="1">
                <a:solidFill>
                  <a:srgbClr val="0432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成语 故事／寓言故事／名言／古诗词／格言谚语，可以证明</a:t>
            </a:r>
            <a:r>
              <a:rPr sz="2500" b="1" u="heavy">
                <a:solidFill>
                  <a:srgbClr val="0432FF"/>
                </a:solidFill>
                <a:uFill>
                  <a:solidFill>
                    <a:srgbClr val="0432FF"/>
                  </a:solidFill>
                </a:uFill>
                <a:latin typeface="Microsoft JhengHei Light" panose="020b0304030504040204" charset="-120"/>
                <a:cs typeface="Microsoft JhengHei Light" panose="020b0304030504040204" charset="-120"/>
              </a:rPr>
              <a:t> 	</a:t>
            </a:r>
            <a:r>
              <a:rPr sz="2500" b="1">
                <a:solidFill>
                  <a:srgbClr val="0432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论 点，所以可以作为论据。</a:t>
            </a:r>
            <a:endParaRPr sz="2500" b="1">
              <a:latin typeface="Microsoft JhengHei Light" panose="020b0304030504040204" charset="-120"/>
              <a:cs typeface="Microsoft JhengHei Light" panose="020b0304030504040204" charset="-120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513626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81201" y="436486"/>
            <a:ext cx="7031355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 spc="30"/>
              <a:t>议论⽂常考题型</a:t>
            </a:r>
            <a:r>
              <a:rPr sz="3300" spc="-15"/>
              <a:t>5：</a:t>
            </a:r>
            <a:r>
              <a:rPr sz="3300" spc="30"/>
              <a:t>替换论据说理由</a:t>
            </a:r>
            <a:r>
              <a:rPr sz="3300"/>
              <a:t>题</a:t>
            </a:r>
            <a:endParaRPr sz="3300"/>
          </a:p>
        </p:txBody>
      </p:sp>
      <p:sp>
        <p:nvSpPr>
          <p:cNvPr id="4" name="object 4"/>
          <p:cNvSpPr txBox="1"/>
          <p:nvPr/>
        </p:nvSpPr>
        <p:spPr>
          <a:xfrm>
            <a:off x="841084" y="1289477"/>
            <a:ext cx="8994775" cy="241363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5"/>
              </a:spcBef>
            </a:pPr>
            <a:endParaRPr sz="27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500" b="1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示例：下面哪则示例可以替换第</a:t>
            </a:r>
            <a:r>
              <a:rPr sz="2500" b="1" spc="-45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2</a:t>
            </a:r>
            <a:r>
              <a:rPr sz="2500" b="1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段中某某事例，为什么？</a:t>
            </a:r>
            <a:endParaRPr sz="2500" b="1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>
              <a:lnSpc>
                <a:spcPct val="100000"/>
              </a:lnSpc>
              <a:spcBef>
                <a:spcPts val="2905"/>
              </a:spcBef>
            </a:pPr>
            <a:r>
              <a:rPr sz="2900" b="1" spc="15">
                <a:solidFill>
                  <a:srgbClr val="FF9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答题公</a:t>
            </a:r>
            <a:r>
              <a:rPr sz="2900" b="1">
                <a:solidFill>
                  <a:srgbClr val="FF9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式</a:t>
            </a:r>
            <a:endParaRPr sz="29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indent="714375">
              <a:lnSpc>
                <a:spcPct val="100000"/>
              </a:lnSpc>
              <a:spcBef>
                <a:spcPts val="120"/>
              </a:spcBef>
              <a:tabLst>
                <a:tab pos="2155190"/>
                <a:tab pos="4933315"/>
                <a:tab pos="7708265"/>
              </a:tabLst>
            </a:pPr>
            <a:r>
              <a:rPr sz="2500" b="1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因</a:t>
            </a:r>
            <a:r>
              <a:rPr sz="2500" b="1" spc="-25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为</a:t>
            </a:r>
            <a:r>
              <a:rPr sz="2500" b="1" u="heavy">
                <a:solidFill>
                  <a:srgbClr val="FF2F92"/>
                </a:solidFill>
                <a:uFill>
                  <a:solidFill>
                    <a:srgbClr val="FF2F92"/>
                  </a:solidFill>
                </a:u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500" b="1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（对事例进行概括）的事例和文</a:t>
            </a:r>
            <a:r>
              <a:rPr sz="2500" b="1" spc="25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中</a:t>
            </a:r>
            <a:r>
              <a:rPr sz="2500" b="1" u="heavy">
                <a:solidFill>
                  <a:srgbClr val="FF2F92"/>
                </a:solidFill>
                <a:uFill>
                  <a:solidFill>
                    <a:srgbClr val="FF2F92"/>
                  </a:solidFill>
                </a:u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500" b="1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（对事例 进行概括）的事例都能证明</a:t>
            </a:r>
            <a:r>
              <a:rPr sz="2500" b="1" u="heavy">
                <a:solidFill>
                  <a:srgbClr val="FF2F92"/>
                </a:solidFill>
                <a:uFill>
                  <a:solidFill>
                    <a:srgbClr val="FF2F92"/>
                  </a:solidFill>
                </a:uFill>
                <a:latin typeface="Microsoft JhengHei Light" panose="020b0304030504040204" charset="-120"/>
                <a:cs typeface="Microsoft JhengHei Light" panose="020b0304030504040204" charset="-120"/>
              </a:rPr>
              <a:t> 	</a:t>
            </a:r>
            <a:r>
              <a:rPr sz="2500" b="1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的观点，所以可以替换</a:t>
            </a:r>
            <a:r>
              <a:rPr sz="2500" b="0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513626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81201" y="436486"/>
            <a:ext cx="8724900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 spc="30"/>
              <a:t>议论⽂常考题型</a:t>
            </a:r>
            <a:r>
              <a:rPr sz="3300" spc="-15"/>
              <a:t>6：</a:t>
            </a:r>
            <a:r>
              <a:rPr sz="3300" spc="30"/>
              <a:t>论证⽅法的判定及其作⽤</a:t>
            </a:r>
            <a:r>
              <a:rPr sz="3300"/>
              <a:t>题</a:t>
            </a:r>
            <a:endParaRPr sz="3300"/>
          </a:p>
        </p:txBody>
      </p:sp>
      <p:sp>
        <p:nvSpPr>
          <p:cNvPr id="4" name="object 4"/>
          <p:cNvSpPr txBox="1"/>
          <p:nvPr/>
        </p:nvSpPr>
        <p:spPr>
          <a:xfrm>
            <a:off x="841321" y="1216630"/>
            <a:ext cx="9062720" cy="416560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273050" indent="621665">
              <a:lnSpc>
                <a:spcPct val="101000"/>
              </a:lnSpc>
              <a:spcBef>
                <a:spcPts val="80"/>
              </a:spcBef>
            </a:pPr>
            <a:endParaRPr sz="29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7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900" b="1" spc="15">
                <a:solidFill>
                  <a:srgbClr val="FF40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论证方法判定及其作用题答题思</a:t>
            </a:r>
            <a:r>
              <a:rPr sz="2900" b="1">
                <a:solidFill>
                  <a:srgbClr val="FF40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路</a:t>
            </a:r>
            <a:endParaRPr sz="2900" b="1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>
              <a:lnSpc>
                <a:spcPct val="100000"/>
              </a:lnSpc>
              <a:spcBef>
                <a:spcPts val="1525"/>
              </a:spcBef>
            </a:pPr>
            <a:r>
              <a:rPr sz="2100" b="1" spc="-2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注</a:t>
            </a:r>
            <a:r>
              <a:rPr sz="2100" b="1" spc="-4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：4</a:t>
            </a:r>
            <a:r>
              <a:rPr sz="2100" b="1" spc="-2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分时，三点全答</a:t>
            </a:r>
            <a:r>
              <a:rPr sz="2100" b="1" spc="-3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；2</a:t>
            </a:r>
            <a:r>
              <a:rPr sz="2100" b="1" spc="-2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分时，答第</a:t>
            </a:r>
            <a:r>
              <a:rPr sz="2100" b="1" spc="-150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1</a:t>
            </a:r>
            <a:r>
              <a:rPr sz="2100" b="1" spc="-2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点和第</a:t>
            </a:r>
            <a:r>
              <a:rPr sz="2100" b="1" spc="-4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2</a:t>
            </a:r>
            <a:r>
              <a:rPr sz="2100" b="1" spc="-2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点</a:t>
            </a:r>
            <a:r>
              <a:rPr sz="2100" b="1" spc="-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）</a:t>
            </a:r>
            <a:endParaRPr sz="2100" b="1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550" b="1">
              <a:latin typeface="Times New Roman" panose="02020603050405020304"/>
              <a:cs typeface="Times New Roman" panose="02020603050405020304"/>
            </a:endParaRPr>
          </a:p>
          <a:p>
            <a:pPr marL="196215" indent="-184150">
              <a:lnSpc>
                <a:spcPct val="100000"/>
              </a:lnSpc>
              <a:buSzPct val="96000"/>
              <a:buAutoNum type="arabicPeriod"/>
              <a:tabLst>
                <a:tab pos="196850"/>
                <a:tab pos="2412365"/>
              </a:tabLst>
            </a:pPr>
            <a:r>
              <a:rPr sz="2500" b="1">
                <a:solidFill>
                  <a:srgbClr val="0432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使</a:t>
            </a:r>
            <a:r>
              <a:rPr sz="2500" b="1" spc="-50">
                <a:solidFill>
                  <a:srgbClr val="0432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用</a:t>
            </a:r>
            <a:r>
              <a:rPr sz="2500" b="1" u="heavy" spc="-50">
                <a:solidFill>
                  <a:srgbClr val="0432FF"/>
                </a:solidFill>
                <a:uFill>
                  <a:solidFill>
                    <a:srgbClr val="0432FF"/>
                  </a:solidFill>
                </a:uFill>
                <a:latin typeface="Microsoft JhengHei Light" panose="020b0304030504040204" charset="-120"/>
                <a:cs typeface="Microsoft JhengHei Light" panose="020b0304030504040204" charset="-120"/>
              </a:rPr>
              <a:t> 	</a:t>
            </a:r>
            <a:r>
              <a:rPr sz="2500" b="1">
                <a:solidFill>
                  <a:srgbClr val="0432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论证的方法。</a:t>
            </a:r>
            <a:endParaRPr sz="2500" b="1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250825" marR="5080" indent="-238125">
              <a:lnSpc>
                <a:spcPct val="100000"/>
              </a:lnSpc>
              <a:spcBef>
                <a:spcPts val="1500"/>
              </a:spcBef>
              <a:buSzPct val="96000"/>
              <a:buFont typeface="Microsoft JhengHei Light" panose="020b0304030504040204" charset="-120"/>
              <a:buAutoNum type="arabicPeriod"/>
              <a:tabLst>
                <a:tab pos="342900"/>
                <a:tab pos="1929130"/>
                <a:tab pos="6826250"/>
              </a:tabLst>
            </a:pPr>
            <a:r>
              <a:rPr sz="2500" b="1" u="heavy">
                <a:solidFill>
                  <a:srgbClr val="0432FF"/>
                </a:solidFill>
                <a:uFill>
                  <a:solidFill>
                    <a:srgbClr val="0432FF"/>
                  </a:solidFill>
                </a:u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100" b="1" spc="-2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（论证方法的基本作用）</a:t>
            </a:r>
            <a:r>
              <a:rPr sz="2500" b="1">
                <a:solidFill>
                  <a:srgbClr val="0432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论证</a:t>
            </a:r>
            <a:r>
              <a:rPr sz="2500" b="1" spc="-35">
                <a:solidFill>
                  <a:srgbClr val="0432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了</a:t>
            </a:r>
            <a:r>
              <a:rPr sz="2500" b="1" u="heavy">
                <a:solidFill>
                  <a:srgbClr val="0432FF"/>
                </a:solidFill>
                <a:uFill>
                  <a:solidFill>
                    <a:srgbClr val="0432FF"/>
                  </a:solidFill>
                </a:u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500" b="1">
                <a:solidFill>
                  <a:srgbClr val="0432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观点／论点的意 义和价值。</a:t>
            </a:r>
            <a:endParaRPr sz="2500" b="1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268605" indent="-256540">
              <a:lnSpc>
                <a:spcPct val="100000"/>
              </a:lnSpc>
              <a:spcBef>
                <a:spcPts val="1505"/>
              </a:spcBef>
              <a:buSzPct val="96000"/>
              <a:buAutoNum type="arabicPeriod"/>
              <a:tabLst>
                <a:tab pos="269240"/>
              </a:tabLst>
            </a:pPr>
            <a:r>
              <a:rPr sz="2500" b="1">
                <a:solidFill>
                  <a:srgbClr val="0432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论证方法的表达效果。</a:t>
            </a:r>
            <a:endParaRPr sz="2500" b="1">
              <a:latin typeface="Microsoft JhengHei Light" panose="020b0304030504040204" charset="-120"/>
              <a:cs typeface="Microsoft JhengHei Light" panose="020b0304030504040204" charset="-120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513626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81201" y="436486"/>
            <a:ext cx="8724900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 spc="30"/>
              <a:t>议论⽂常考题型</a:t>
            </a:r>
            <a:r>
              <a:rPr sz="3300" spc="-15"/>
              <a:t>6：</a:t>
            </a:r>
            <a:r>
              <a:rPr sz="3300" spc="30"/>
              <a:t>论证⽅法的判定及其作⽤</a:t>
            </a:r>
            <a:r>
              <a:rPr sz="3300"/>
              <a:t>题</a:t>
            </a:r>
            <a:endParaRPr sz="3300"/>
          </a:p>
        </p:txBody>
      </p:sp>
      <p:sp>
        <p:nvSpPr>
          <p:cNvPr id="4" name="object 4"/>
          <p:cNvSpPr txBox="1"/>
          <p:nvPr/>
        </p:nvSpPr>
        <p:spPr>
          <a:xfrm>
            <a:off x="841321" y="1216630"/>
            <a:ext cx="8915400" cy="477266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125730" indent="621665">
              <a:lnSpc>
                <a:spcPct val="101000"/>
              </a:lnSpc>
              <a:spcBef>
                <a:spcPts val="80"/>
              </a:spcBef>
            </a:pPr>
            <a:endParaRPr sz="29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520"/>
              </a:spcBef>
            </a:pPr>
            <a:r>
              <a:rPr sz="2900" spc="15">
                <a:solidFill>
                  <a:srgbClr val="FF9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论证方法的判</a:t>
            </a:r>
            <a:r>
              <a:rPr sz="2900">
                <a:solidFill>
                  <a:srgbClr val="FF9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定</a:t>
            </a:r>
            <a:endParaRPr sz="29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96215" indent="-184150">
              <a:lnSpc>
                <a:spcPct val="100000"/>
              </a:lnSpc>
              <a:spcBef>
                <a:spcPts val="125"/>
              </a:spcBef>
              <a:buSzPct val="96000"/>
              <a:buAutoNum type="arabicPeriod"/>
              <a:tabLst>
                <a:tab pos="196850"/>
              </a:tabLst>
            </a:pPr>
            <a:r>
              <a:rPr sz="2500" b="0">
                <a:solidFill>
                  <a:srgbClr val="00B0F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举例论证</a:t>
            </a:r>
            <a:r>
              <a:rPr sz="2100" b="0" spc="-2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（又叫</a:t>
            </a:r>
            <a:r>
              <a:rPr sz="2100" b="0" spc="-1220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100" b="0" spc="-2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事实论证</a:t>
            </a:r>
            <a:r>
              <a:rPr sz="2100" b="0" spc="-1190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”“</a:t>
            </a:r>
            <a:r>
              <a:rPr sz="2100" b="0" spc="-2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例证法</a:t>
            </a:r>
            <a:r>
              <a:rPr sz="2100" b="0" spc="-58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”）</a:t>
            </a:r>
            <a:endParaRPr sz="21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265430" indent="-253365">
              <a:lnSpc>
                <a:spcPct val="100000"/>
              </a:lnSpc>
              <a:buSzPct val="96000"/>
              <a:buAutoNum type="arabicPeriod"/>
              <a:tabLst>
                <a:tab pos="266065"/>
              </a:tabLst>
            </a:pPr>
            <a:r>
              <a:rPr sz="2500" b="0">
                <a:solidFill>
                  <a:srgbClr val="00B0F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道理论证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268605" indent="-256540">
              <a:lnSpc>
                <a:spcPct val="100000"/>
              </a:lnSpc>
              <a:buSzPct val="96000"/>
              <a:buAutoNum type="arabicPeriod"/>
              <a:tabLst>
                <a:tab pos="269240"/>
              </a:tabLst>
            </a:pPr>
            <a:r>
              <a:rPr sz="2500" b="0">
                <a:solidFill>
                  <a:srgbClr val="00B0F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引用论证</a:t>
            </a:r>
            <a:r>
              <a:rPr sz="2100" b="0" spc="-2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（又叫</a:t>
            </a:r>
            <a:r>
              <a:rPr sz="2100" b="0" spc="-1220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100" b="0" spc="-2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引证法</a:t>
            </a:r>
            <a:r>
              <a:rPr sz="2100" b="0" spc="-59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”，</a:t>
            </a:r>
            <a:r>
              <a:rPr sz="2100" b="0" spc="-2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有的地区认为引用论证属于道理论证</a:t>
            </a:r>
            <a:r>
              <a:rPr sz="2100" b="0" spc="-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）</a:t>
            </a:r>
            <a:endParaRPr sz="21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268605" indent="-256540">
              <a:lnSpc>
                <a:spcPct val="100000"/>
              </a:lnSpc>
              <a:buSzPct val="96000"/>
              <a:buAutoNum type="arabicPeriod"/>
              <a:tabLst>
                <a:tab pos="269240"/>
              </a:tabLst>
            </a:pPr>
            <a:r>
              <a:rPr sz="2500" b="0">
                <a:solidFill>
                  <a:srgbClr val="00B0F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对比论证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260350" indent="-248285">
              <a:lnSpc>
                <a:spcPct val="100000"/>
              </a:lnSpc>
              <a:spcBef>
                <a:spcPts val="5"/>
              </a:spcBef>
              <a:buSzPct val="96000"/>
              <a:buAutoNum type="arabicPeriod"/>
              <a:tabLst>
                <a:tab pos="260985"/>
              </a:tabLst>
            </a:pPr>
            <a:r>
              <a:rPr sz="2500" b="0">
                <a:solidFill>
                  <a:srgbClr val="00B0F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比喻论证</a:t>
            </a:r>
            <a:r>
              <a:rPr sz="2100" b="0" spc="-2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（又叫</a:t>
            </a:r>
            <a:r>
              <a:rPr sz="2100" b="0" spc="-1220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100" b="0" spc="-2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喻证法</a:t>
            </a:r>
            <a:r>
              <a:rPr sz="2100" b="0" spc="-58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”）</a:t>
            </a:r>
            <a:endParaRPr sz="21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>
              <a:lnSpc>
                <a:spcPct val="100000"/>
              </a:lnSpc>
              <a:spcBef>
                <a:spcPts val="1500"/>
              </a:spcBef>
            </a:pPr>
            <a:r>
              <a:rPr sz="2500" b="0">
                <a:solidFill>
                  <a:srgbClr val="00B0F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备注：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 marR="5080" indent="635000" algn="just">
              <a:lnSpc>
                <a:spcPct val="100000"/>
              </a:lnSpc>
            </a:pPr>
            <a:r>
              <a:rPr sz="2500" b="0">
                <a:solidFill>
                  <a:srgbClr val="00B0F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论证方法分四类还是五类，每种论证方法的称谓，要按照自 己所在地区的习惯来回答。很多中考出题人做答案时，会两种叫 法都写上。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513626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81201" y="436486"/>
            <a:ext cx="8724900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 spc="30"/>
              <a:t>议论⽂常考题型</a:t>
            </a:r>
            <a:r>
              <a:rPr sz="3300" spc="-15"/>
              <a:t>6：</a:t>
            </a:r>
            <a:r>
              <a:rPr sz="3300" spc="30"/>
              <a:t>论证⽅法的判定及其作⽤</a:t>
            </a:r>
            <a:r>
              <a:rPr sz="3300"/>
              <a:t>题</a:t>
            </a:r>
            <a:endParaRPr sz="3300"/>
          </a:p>
        </p:txBody>
      </p:sp>
      <p:sp>
        <p:nvSpPr>
          <p:cNvPr id="4" name="object 4"/>
          <p:cNvSpPr txBox="1"/>
          <p:nvPr/>
        </p:nvSpPr>
        <p:spPr>
          <a:xfrm>
            <a:off x="841321" y="1216630"/>
            <a:ext cx="8794750" cy="464502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621665">
              <a:lnSpc>
                <a:spcPct val="101000"/>
              </a:lnSpc>
              <a:spcBef>
                <a:spcPts val="80"/>
              </a:spcBef>
            </a:pPr>
            <a:endParaRPr sz="29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520"/>
              </a:spcBef>
            </a:pPr>
            <a:r>
              <a:rPr sz="2900" spc="15">
                <a:solidFill>
                  <a:srgbClr val="FF9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论证方法的基本作</a:t>
            </a:r>
            <a:r>
              <a:rPr sz="2900">
                <a:solidFill>
                  <a:srgbClr val="FF9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endParaRPr sz="29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829310" indent="-817245">
              <a:lnSpc>
                <a:spcPct val="100000"/>
              </a:lnSpc>
              <a:spcBef>
                <a:spcPts val="125"/>
              </a:spcBef>
              <a:buAutoNum type="arabicPlain"/>
              <a:tabLst>
                <a:tab pos="829310"/>
              </a:tabLst>
            </a:pPr>
            <a:r>
              <a:rPr sz="2500" b="0">
                <a:solidFill>
                  <a:srgbClr val="0432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举例论证</a:t>
            </a:r>
            <a:r>
              <a:rPr sz="2500" b="0" spc="-204">
                <a:solidFill>
                  <a:srgbClr val="0432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——具体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819785" indent="-807720">
              <a:lnSpc>
                <a:spcPct val="100000"/>
              </a:lnSpc>
              <a:buAutoNum type="arabicPlain"/>
              <a:tabLst>
                <a:tab pos="819785"/>
              </a:tabLst>
            </a:pPr>
            <a:r>
              <a:rPr sz="2500" b="0">
                <a:solidFill>
                  <a:srgbClr val="0432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道理论证</a:t>
            </a:r>
            <a:r>
              <a:rPr sz="2500" b="0" spc="-204">
                <a:solidFill>
                  <a:srgbClr val="0432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——权威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823595" indent="-811530">
              <a:lnSpc>
                <a:spcPct val="100000"/>
              </a:lnSpc>
              <a:buAutoNum type="arabicPlain"/>
              <a:tabLst>
                <a:tab pos="824230"/>
              </a:tabLst>
            </a:pPr>
            <a:r>
              <a:rPr sz="2500" b="0">
                <a:solidFill>
                  <a:srgbClr val="0432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比喻论证</a:t>
            </a:r>
            <a:r>
              <a:rPr sz="2500" b="0" spc="-204">
                <a:solidFill>
                  <a:srgbClr val="0432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——生动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823595" indent="-811530">
              <a:lnSpc>
                <a:spcPct val="100000"/>
              </a:lnSpc>
              <a:buAutoNum type="arabicPlain"/>
              <a:tabLst>
                <a:tab pos="824230"/>
              </a:tabLst>
            </a:pPr>
            <a:r>
              <a:rPr sz="2500" b="0">
                <a:solidFill>
                  <a:srgbClr val="0432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对比论证</a:t>
            </a:r>
            <a:r>
              <a:rPr sz="2500" b="0" spc="-204">
                <a:solidFill>
                  <a:srgbClr val="0432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——突出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815340" indent="-803275">
              <a:lnSpc>
                <a:spcPct val="100000"/>
              </a:lnSpc>
              <a:spcBef>
                <a:spcPts val="5"/>
              </a:spcBef>
              <a:buAutoNum type="arabicPlain"/>
              <a:tabLst>
                <a:tab pos="815975"/>
              </a:tabLst>
            </a:pPr>
            <a:r>
              <a:rPr sz="2500" b="0">
                <a:solidFill>
                  <a:srgbClr val="0432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引用论证</a:t>
            </a:r>
            <a:r>
              <a:rPr sz="2500" b="0" spc="-204">
                <a:solidFill>
                  <a:srgbClr val="0432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——文采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>
              <a:lnSpc>
                <a:spcPct val="100000"/>
              </a:lnSpc>
              <a:spcBef>
                <a:spcPts val="2900"/>
              </a:spcBef>
            </a:pPr>
            <a:r>
              <a:rPr sz="2900" spc="15">
                <a:solidFill>
                  <a:srgbClr val="FF9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论证方法的核心作</a:t>
            </a:r>
            <a:r>
              <a:rPr sz="2900">
                <a:solidFill>
                  <a:srgbClr val="FF9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endParaRPr sz="29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829945" indent="-738505">
              <a:lnSpc>
                <a:spcPct val="100000"/>
              </a:lnSpc>
              <a:spcBef>
                <a:spcPts val="120"/>
              </a:spcBef>
              <a:buSzPct val="96000"/>
              <a:buAutoNum type="arabicPlain"/>
              <a:tabLst>
                <a:tab pos="830580"/>
                <a:tab pos="2258060"/>
              </a:tabLst>
            </a:pPr>
            <a:r>
              <a:rPr sz="2500" b="0">
                <a:solidFill>
                  <a:srgbClr val="00B05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证明</a:t>
            </a:r>
            <a:r>
              <a:rPr sz="2500" b="0" spc="-35">
                <a:solidFill>
                  <a:srgbClr val="00B05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了</a:t>
            </a:r>
            <a:r>
              <a:rPr sz="2500" b="0" u="heavy" spc="-35">
                <a:solidFill>
                  <a:srgbClr val="00B050"/>
                </a:solidFill>
                <a:uFill>
                  <a:solidFill>
                    <a:srgbClr val="00B050"/>
                  </a:solidFill>
                </a:uFill>
                <a:latin typeface="Microsoft JhengHei Light" panose="020b0304030504040204" charset="-120"/>
                <a:cs typeface="Microsoft JhengHei Light" panose="020b0304030504040204" charset="-120"/>
              </a:rPr>
              <a:t> 	</a:t>
            </a:r>
            <a:r>
              <a:rPr sz="2500" b="0">
                <a:solidFill>
                  <a:srgbClr val="00B05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论点。</a:t>
            </a:r>
            <a:r>
              <a:rPr sz="2100" b="0" spc="-2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（举例论证，道理论证，引用论证，对比论证</a:t>
            </a:r>
            <a:r>
              <a:rPr sz="2100" b="0" spc="-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）</a:t>
            </a:r>
            <a:endParaRPr sz="21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899160" indent="-807720">
              <a:lnSpc>
                <a:spcPct val="100000"/>
              </a:lnSpc>
              <a:spcBef>
                <a:spcPts val="5"/>
              </a:spcBef>
              <a:buSzPct val="96000"/>
              <a:buAutoNum type="arabicPlain"/>
              <a:tabLst>
                <a:tab pos="899160"/>
                <a:tab pos="3041650"/>
              </a:tabLst>
            </a:pPr>
            <a:r>
              <a:rPr sz="2500" b="0">
                <a:solidFill>
                  <a:srgbClr val="00B05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证明了论</a:t>
            </a:r>
            <a:r>
              <a:rPr sz="2500" b="0" spc="20">
                <a:solidFill>
                  <a:srgbClr val="00B05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点</a:t>
            </a:r>
            <a:r>
              <a:rPr sz="2500" b="0" u="heavy" spc="20">
                <a:solidFill>
                  <a:srgbClr val="00B050"/>
                </a:solidFill>
                <a:uFill>
                  <a:solidFill>
                    <a:srgbClr val="00B050"/>
                  </a:solidFill>
                </a:uFill>
                <a:latin typeface="Microsoft JhengHei Light" panose="020b0304030504040204" charset="-120"/>
                <a:cs typeface="Microsoft JhengHei Light" panose="020b0304030504040204" charset="-120"/>
              </a:rPr>
              <a:t> 	</a:t>
            </a:r>
            <a:r>
              <a:rPr sz="2500" b="0">
                <a:solidFill>
                  <a:srgbClr val="00B05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的意义和价值。</a:t>
            </a:r>
            <a:r>
              <a:rPr sz="2100" b="0" spc="-2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（比喻论证</a:t>
            </a:r>
            <a:r>
              <a:rPr sz="2100" b="0" spc="-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）</a:t>
            </a:r>
            <a:endParaRPr sz="2100">
              <a:latin typeface="Microsoft JhengHei Light" panose="020b0304030504040204" charset="-120"/>
              <a:cs typeface="Microsoft JhengHei Light" panose="020b0304030504040204" charset="-120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513626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81201" y="436486"/>
            <a:ext cx="8724900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 spc="30"/>
              <a:t>议论⽂常考题型</a:t>
            </a:r>
            <a:r>
              <a:rPr sz="3300" spc="-15"/>
              <a:t>6：</a:t>
            </a:r>
            <a:r>
              <a:rPr sz="3300" spc="30"/>
              <a:t>论证⽅法的判定及其作⽤</a:t>
            </a:r>
            <a:r>
              <a:rPr sz="3300"/>
              <a:t>题</a:t>
            </a:r>
            <a:endParaRPr sz="3300"/>
          </a:p>
        </p:txBody>
      </p:sp>
      <p:sp>
        <p:nvSpPr>
          <p:cNvPr id="4" name="object 4"/>
          <p:cNvSpPr txBox="1"/>
          <p:nvPr/>
        </p:nvSpPr>
        <p:spPr>
          <a:xfrm>
            <a:off x="841321" y="1216630"/>
            <a:ext cx="8794750" cy="239585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900" spc="15">
                <a:solidFill>
                  <a:srgbClr val="FF9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论证方法的表达效</a:t>
            </a:r>
            <a:r>
              <a:rPr sz="2900">
                <a:solidFill>
                  <a:srgbClr val="FF93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果</a:t>
            </a:r>
            <a:endParaRPr sz="29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50570" indent="-738505">
              <a:lnSpc>
                <a:spcPct val="100000"/>
              </a:lnSpc>
              <a:spcBef>
                <a:spcPts val="120"/>
              </a:spcBef>
              <a:buSzPct val="96000"/>
              <a:buAutoNum type="arabicPlain"/>
              <a:tabLst>
                <a:tab pos="751205"/>
              </a:tabLst>
            </a:pPr>
            <a:r>
              <a:rPr sz="2500" b="0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举例论证</a:t>
            </a:r>
            <a:r>
              <a:rPr sz="2500" b="0" spc="-204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—</a:t>
            </a:r>
            <a:r>
              <a:rPr sz="2500" b="0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使论证更具体更有说服力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819785" indent="-807720">
              <a:lnSpc>
                <a:spcPct val="100000"/>
              </a:lnSpc>
              <a:buSzPct val="96000"/>
              <a:buAutoNum type="arabicPlain"/>
              <a:tabLst>
                <a:tab pos="819785"/>
              </a:tabLst>
            </a:pPr>
            <a:r>
              <a:rPr sz="2500" b="0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道理论证</a:t>
            </a:r>
            <a:r>
              <a:rPr sz="2500" b="0" spc="-204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—</a:t>
            </a:r>
            <a:r>
              <a:rPr sz="2500" b="0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使论证更概括更深入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823595" indent="-811530">
              <a:lnSpc>
                <a:spcPct val="100000"/>
              </a:lnSpc>
              <a:buSzPct val="96000"/>
              <a:buAutoNum type="arabicPlain"/>
              <a:tabLst>
                <a:tab pos="824230"/>
              </a:tabLst>
            </a:pPr>
            <a:r>
              <a:rPr sz="2500" b="0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对比论证</a:t>
            </a:r>
            <a:r>
              <a:rPr sz="2500" b="0" spc="-204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—</a:t>
            </a:r>
            <a:r>
              <a:rPr sz="2500" b="0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使论证更全面更有说服力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823595" indent="-811530">
              <a:lnSpc>
                <a:spcPct val="100000"/>
              </a:lnSpc>
              <a:spcBef>
                <a:spcPts val="5"/>
              </a:spcBef>
              <a:buSzPct val="96000"/>
              <a:buAutoNum type="arabicPlain"/>
              <a:tabLst>
                <a:tab pos="824230"/>
              </a:tabLst>
            </a:pPr>
            <a:r>
              <a:rPr sz="2500" b="0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引用论证</a:t>
            </a:r>
            <a:r>
              <a:rPr sz="2500" b="0" spc="-204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—</a:t>
            </a:r>
            <a:r>
              <a:rPr sz="2500" b="0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增强文章的文采，使论证更有吸引力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815340" indent="-803275">
              <a:lnSpc>
                <a:spcPct val="100000"/>
              </a:lnSpc>
              <a:buSzPct val="96000"/>
              <a:buAutoNum type="arabicPlain"/>
              <a:tabLst>
                <a:tab pos="815975"/>
              </a:tabLst>
            </a:pPr>
            <a:r>
              <a:rPr sz="2500" b="0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比喻论证</a:t>
            </a:r>
            <a:r>
              <a:rPr sz="2500" b="0" spc="-204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—</a:t>
            </a:r>
            <a:r>
              <a:rPr sz="2500" b="0">
                <a:solidFill>
                  <a:srgbClr val="FF2F92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把抽象深奥的道理阐述得生动形象、浅显易懂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513626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81201" y="436486"/>
            <a:ext cx="8301355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 spc="30"/>
              <a:t>议论⽂常考题型</a:t>
            </a:r>
            <a:r>
              <a:rPr sz="3300" spc="-15"/>
              <a:t>7：</a:t>
            </a:r>
            <a:r>
              <a:rPr sz="3300" spc="30"/>
              <a:t>简述议论⽂的论证过程</a:t>
            </a:r>
            <a:r>
              <a:rPr sz="3300"/>
              <a:t>题</a:t>
            </a:r>
            <a:endParaRPr sz="3300"/>
          </a:p>
        </p:txBody>
      </p:sp>
      <p:sp>
        <p:nvSpPr>
          <p:cNvPr id="4" name="object 4"/>
          <p:cNvSpPr txBox="1"/>
          <p:nvPr/>
        </p:nvSpPr>
        <p:spPr>
          <a:xfrm>
            <a:off x="841321" y="1216630"/>
            <a:ext cx="9130030" cy="228790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150">
              <a:latin typeface="Times New Roman" panose="02020603050405020304"/>
              <a:cs typeface="Times New Roman" panose="02020603050405020304"/>
            </a:endParaRPr>
          </a:p>
          <a:p>
            <a:pPr marL="225425" indent="-213360">
              <a:lnSpc>
                <a:spcPct val="100000"/>
              </a:lnSpc>
              <a:buSzPct val="97000"/>
              <a:buAutoNum type="arabicPeriod"/>
              <a:tabLst>
                <a:tab pos="226060"/>
                <a:tab pos="3744595"/>
              </a:tabLst>
            </a:pPr>
            <a:r>
              <a:rPr sz="2900" b="0" spc="15">
                <a:solidFill>
                  <a:srgbClr val="521B93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首先，作者论述</a:t>
            </a:r>
            <a:r>
              <a:rPr sz="2900" b="0">
                <a:solidFill>
                  <a:srgbClr val="521B93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了</a:t>
            </a:r>
            <a:r>
              <a:rPr sz="2900" b="0" u="heavy">
                <a:solidFill>
                  <a:srgbClr val="521B93"/>
                </a:solidFill>
                <a:uFill>
                  <a:solidFill>
                    <a:srgbClr val="521B93"/>
                  </a:solidFill>
                </a:uFill>
                <a:latin typeface="Microsoft JhengHei Light" panose="020b0304030504040204" charset="-120"/>
                <a:cs typeface="Microsoft JhengHei Light" panose="020b0304030504040204" charset="-120"/>
              </a:rPr>
              <a:t> 	</a:t>
            </a:r>
            <a:r>
              <a:rPr sz="2900" b="0" spc="15">
                <a:solidFill>
                  <a:srgbClr val="521B93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什么观点</a:t>
            </a:r>
            <a:r>
              <a:rPr sz="2900" b="0">
                <a:solidFill>
                  <a:srgbClr val="521B93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。</a:t>
            </a:r>
            <a:endParaRPr sz="29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308610" indent="-296545">
              <a:lnSpc>
                <a:spcPct val="100000"/>
              </a:lnSpc>
              <a:spcBef>
                <a:spcPts val="1720"/>
              </a:spcBef>
              <a:buSzPct val="97000"/>
              <a:buAutoNum type="arabicPeriod"/>
              <a:tabLst>
                <a:tab pos="309245"/>
                <a:tab pos="3822065"/>
              </a:tabLst>
            </a:pPr>
            <a:r>
              <a:rPr sz="2900" b="0" spc="15">
                <a:solidFill>
                  <a:srgbClr val="521B93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其次，作者运用</a:t>
            </a:r>
            <a:r>
              <a:rPr sz="2900" b="0" spc="50">
                <a:solidFill>
                  <a:srgbClr val="521B93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了</a:t>
            </a:r>
            <a:r>
              <a:rPr sz="2900" b="0" u="heavy" spc="50">
                <a:solidFill>
                  <a:srgbClr val="521B93"/>
                </a:solidFill>
                <a:uFill>
                  <a:solidFill>
                    <a:srgbClr val="521B93"/>
                  </a:solidFill>
                </a:uFill>
                <a:latin typeface="Microsoft JhengHei Light" panose="020b0304030504040204" charset="-120"/>
                <a:cs typeface="Microsoft JhengHei Light" panose="020b0304030504040204" charset="-120"/>
              </a:rPr>
              <a:t> 	</a:t>
            </a:r>
            <a:r>
              <a:rPr sz="2900" b="0" spc="15">
                <a:solidFill>
                  <a:srgbClr val="521B93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论证方法</a:t>
            </a:r>
            <a:r>
              <a:rPr sz="2100" b="0" spc="-25">
                <a:solidFill>
                  <a:srgbClr val="FF0000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（结合文章，说出如何体现）</a:t>
            </a:r>
            <a:r>
              <a:rPr sz="2900" b="0">
                <a:solidFill>
                  <a:srgbClr val="521B93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。</a:t>
            </a:r>
            <a:endParaRPr sz="29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309880" indent="-297815">
              <a:lnSpc>
                <a:spcPct val="100000"/>
              </a:lnSpc>
              <a:spcBef>
                <a:spcPts val="1825"/>
              </a:spcBef>
              <a:buSzPct val="97000"/>
              <a:buAutoNum type="arabicPeriod"/>
              <a:tabLst>
                <a:tab pos="310515"/>
                <a:tab pos="3829050"/>
              </a:tabLst>
            </a:pPr>
            <a:r>
              <a:rPr sz="2900" b="0" spc="15">
                <a:solidFill>
                  <a:srgbClr val="521B93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最后，作者强化</a:t>
            </a:r>
            <a:r>
              <a:rPr sz="2900" b="0" spc="35">
                <a:solidFill>
                  <a:srgbClr val="521B93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了</a:t>
            </a:r>
            <a:r>
              <a:rPr sz="2900" b="0" u="heavy" spc="35">
                <a:solidFill>
                  <a:srgbClr val="521B93"/>
                </a:solidFill>
                <a:uFill>
                  <a:solidFill>
                    <a:srgbClr val="521B93"/>
                  </a:solidFill>
                </a:uFill>
                <a:latin typeface="Microsoft JhengHei Light" panose="020b0304030504040204" charset="-120"/>
                <a:cs typeface="Microsoft JhengHei Light" panose="020b0304030504040204" charset="-120"/>
              </a:rPr>
              <a:t> 	</a:t>
            </a:r>
            <a:r>
              <a:rPr sz="2900" b="0" spc="15">
                <a:solidFill>
                  <a:srgbClr val="521B93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观点，使论证具有说服力</a:t>
            </a:r>
            <a:r>
              <a:rPr sz="2900" b="0">
                <a:solidFill>
                  <a:srgbClr val="521B93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。</a:t>
            </a:r>
            <a:endParaRPr sz="2900">
              <a:latin typeface="Microsoft JhengHei Light" panose="020b0304030504040204" charset="-120"/>
              <a:cs typeface="Microsoft JhengHei Light" panose="020b0304030504040204" charset="-120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07100" y="1879600"/>
            <a:ext cx="2679700" cy="26797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6232725" y="2013550"/>
            <a:ext cx="2309936" cy="230973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6232725" y="2013550"/>
            <a:ext cx="2310130" cy="2310130"/>
          </a:xfrm>
          <a:custGeom>
            <a:rect l="l" t="t" r="r" b="b"/>
            <a:pathLst>
              <a:path w="2310129" h="2310129">
                <a:moveTo>
                  <a:pt x="0" y="1154869"/>
                </a:moveTo>
                <a:lnTo>
                  <a:pt x="963" y="1107265"/>
                </a:lnTo>
                <a:lnTo>
                  <a:pt x="3828" y="1060151"/>
                </a:lnTo>
                <a:lnTo>
                  <a:pt x="8558" y="1013565"/>
                </a:lnTo>
                <a:lnTo>
                  <a:pt x="15116" y="967543"/>
                </a:lnTo>
                <a:lnTo>
                  <a:pt x="23464" y="922122"/>
                </a:lnTo>
                <a:lnTo>
                  <a:pt x="33566" y="877340"/>
                </a:lnTo>
                <a:lnTo>
                  <a:pt x="45384" y="833234"/>
                </a:lnTo>
                <a:lnTo>
                  <a:pt x="58881" y="789841"/>
                </a:lnTo>
                <a:lnTo>
                  <a:pt x="74019" y="747197"/>
                </a:lnTo>
                <a:lnTo>
                  <a:pt x="90763" y="705341"/>
                </a:lnTo>
                <a:lnTo>
                  <a:pt x="109074" y="664310"/>
                </a:lnTo>
                <a:lnTo>
                  <a:pt x="128915" y="624140"/>
                </a:lnTo>
                <a:lnTo>
                  <a:pt x="150250" y="584868"/>
                </a:lnTo>
                <a:lnTo>
                  <a:pt x="173040" y="546533"/>
                </a:lnTo>
                <a:lnTo>
                  <a:pt x="197250" y="509170"/>
                </a:lnTo>
                <a:lnTo>
                  <a:pt x="222841" y="472818"/>
                </a:lnTo>
                <a:lnTo>
                  <a:pt x="249777" y="437513"/>
                </a:lnTo>
                <a:lnTo>
                  <a:pt x="278021" y="403292"/>
                </a:lnTo>
                <a:lnTo>
                  <a:pt x="307535" y="370193"/>
                </a:lnTo>
                <a:lnTo>
                  <a:pt x="338282" y="338253"/>
                </a:lnTo>
                <a:lnTo>
                  <a:pt x="370225" y="307508"/>
                </a:lnTo>
                <a:lnTo>
                  <a:pt x="403327" y="277997"/>
                </a:lnTo>
                <a:lnTo>
                  <a:pt x="437550" y="249756"/>
                </a:lnTo>
                <a:lnTo>
                  <a:pt x="472859" y="222822"/>
                </a:lnTo>
                <a:lnTo>
                  <a:pt x="509214" y="197233"/>
                </a:lnTo>
                <a:lnTo>
                  <a:pt x="546580" y="173025"/>
                </a:lnTo>
                <a:lnTo>
                  <a:pt x="584919" y="150237"/>
                </a:lnTo>
                <a:lnTo>
                  <a:pt x="624193" y="128904"/>
                </a:lnTo>
                <a:lnTo>
                  <a:pt x="664367" y="109064"/>
                </a:lnTo>
                <a:lnTo>
                  <a:pt x="705402" y="90755"/>
                </a:lnTo>
                <a:lnTo>
                  <a:pt x="747262" y="74013"/>
                </a:lnTo>
                <a:lnTo>
                  <a:pt x="789908" y="58875"/>
                </a:lnTo>
                <a:lnTo>
                  <a:pt x="833306" y="45380"/>
                </a:lnTo>
                <a:lnTo>
                  <a:pt x="877416" y="33563"/>
                </a:lnTo>
                <a:lnTo>
                  <a:pt x="922201" y="23462"/>
                </a:lnTo>
                <a:lnTo>
                  <a:pt x="967626" y="15115"/>
                </a:lnTo>
                <a:lnTo>
                  <a:pt x="1013652" y="8558"/>
                </a:lnTo>
                <a:lnTo>
                  <a:pt x="1060242" y="3828"/>
                </a:lnTo>
                <a:lnTo>
                  <a:pt x="1107360" y="963"/>
                </a:lnTo>
                <a:lnTo>
                  <a:pt x="1154968" y="0"/>
                </a:lnTo>
                <a:lnTo>
                  <a:pt x="1202575" y="963"/>
                </a:lnTo>
                <a:lnTo>
                  <a:pt x="1249693" y="3828"/>
                </a:lnTo>
                <a:lnTo>
                  <a:pt x="1296284" y="8558"/>
                </a:lnTo>
                <a:lnTo>
                  <a:pt x="1342310" y="15115"/>
                </a:lnTo>
                <a:lnTo>
                  <a:pt x="1387734" y="23462"/>
                </a:lnTo>
                <a:lnTo>
                  <a:pt x="1432520" y="33563"/>
                </a:lnTo>
                <a:lnTo>
                  <a:pt x="1476630" y="45380"/>
                </a:lnTo>
                <a:lnTo>
                  <a:pt x="1520027" y="58875"/>
                </a:lnTo>
                <a:lnTo>
                  <a:pt x="1562674" y="74013"/>
                </a:lnTo>
                <a:lnTo>
                  <a:pt x="1604533" y="90755"/>
                </a:lnTo>
                <a:lnTo>
                  <a:pt x="1645569" y="109064"/>
                </a:lnTo>
                <a:lnTo>
                  <a:pt x="1685742" y="128904"/>
                </a:lnTo>
                <a:lnTo>
                  <a:pt x="1725017" y="150237"/>
                </a:lnTo>
                <a:lnTo>
                  <a:pt x="1763356" y="173025"/>
                </a:lnTo>
                <a:lnTo>
                  <a:pt x="1800721" y="197233"/>
                </a:lnTo>
                <a:lnTo>
                  <a:pt x="1837077" y="222822"/>
                </a:lnTo>
                <a:lnTo>
                  <a:pt x="1872385" y="249756"/>
                </a:lnTo>
                <a:lnTo>
                  <a:pt x="1906609" y="277997"/>
                </a:lnTo>
                <a:lnTo>
                  <a:pt x="1939711" y="307508"/>
                </a:lnTo>
                <a:lnTo>
                  <a:pt x="1971654" y="338253"/>
                </a:lnTo>
                <a:lnTo>
                  <a:pt x="2002401" y="370193"/>
                </a:lnTo>
                <a:lnTo>
                  <a:pt x="2031914" y="403292"/>
                </a:lnTo>
                <a:lnTo>
                  <a:pt x="2060158" y="437513"/>
                </a:lnTo>
                <a:lnTo>
                  <a:pt x="2087094" y="472818"/>
                </a:lnTo>
                <a:lnTo>
                  <a:pt x="2112686" y="509170"/>
                </a:lnTo>
                <a:lnTo>
                  <a:pt x="2136895" y="546533"/>
                </a:lnTo>
                <a:lnTo>
                  <a:pt x="2159686" y="584868"/>
                </a:lnTo>
                <a:lnTo>
                  <a:pt x="2181021" y="624140"/>
                </a:lnTo>
                <a:lnTo>
                  <a:pt x="2200862" y="664310"/>
                </a:lnTo>
                <a:lnTo>
                  <a:pt x="2219173" y="705341"/>
                </a:lnTo>
                <a:lnTo>
                  <a:pt x="2235916" y="747197"/>
                </a:lnTo>
                <a:lnTo>
                  <a:pt x="2251055" y="789841"/>
                </a:lnTo>
                <a:lnTo>
                  <a:pt x="2264552" y="833234"/>
                </a:lnTo>
                <a:lnTo>
                  <a:pt x="2276370" y="877340"/>
                </a:lnTo>
                <a:lnTo>
                  <a:pt x="2286471" y="922122"/>
                </a:lnTo>
                <a:lnTo>
                  <a:pt x="2294819" y="967543"/>
                </a:lnTo>
                <a:lnTo>
                  <a:pt x="2301377" y="1013565"/>
                </a:lnTo>
                <a:lnTo>
                  <a:pt x="2306107" y="1060151"/>
                </a:lnTo>
                <a:lnTo>
                  <a:pt x="2308973" y="1107265"/>
                </a:lnTo>
                <a:lnTo>
                  <a:pt x="2309936" y="1154869"/>
                </a:lnTo>
                <a:lnTo>
                  <a:pt x="2308973" y="1202472"/>
                </a:lnTo>
                <a:lnTo>
                  <a:pt x="2306107" y="1249586"/>
                </a:lnTo>
                <a:lnTo>
                  <a:pt x="2301377" y="1296172"/>
                </a:lnTo>
                <a:lnTo>
                  <a:pt x="2294819" y="1342194"/>
                </a:lnTo>
                <a:lnTo>
                  <a:pt x="2286471" y="1387615"/>
                </a:lnTo>
                <a:lnTo>
                  <a:pt x="2276370" y="1432397"/>
                </a:lnTo>
                <a:lnTo>
                  <a:pt x="2264552" y="1476503"/>
                </a:lnTo>
                <a:lnTo>
                  <a:pt x="2251055" y="1519896"/>
                </a:lnTo>
                <a:lnTo>
                  <a:pt x="2235916" y="1562539"/>
                </a:lnTo>
                <a:lnTo>
                  <a:pt x="2219173" y="1604395"/>
                </a:lnTo>
                <a:lnTo>
                  <a:pt x="2200862" y="1645427"/>
                </a:lnTo>
                <a:lnTo>
                  <a:pt x="2181021" y="1685597"/>
                </a:lnTo>
                <a:lnTo>
                  <a:pt x="2159686" y="1724868"/>
                </a:lnTo>
                <a:lnTo>
                  <a:pt x="2136895" y="1763204"/>
                </a:lnTo>
                <a:lnTo>
                  <a:pt x="2112686" y="1800566"/>
                </a:lnTo>
                <a:lnTo>
                  <a:pt x="2087094" y="1836919"/>
                </a:lnTo>
                <a:lnTo>
                  <a:pt x="2060158" y="1872224"/>
                </a:lnTo>
                <a:lnTo>
                  <a:pt x="2031914" y="1906444"/>
                </a:lnTo>
                <a:lnTo>
                  <a:pt x="2002401" y="1939543"/>
                </a:lnTo>
                <a:lnTo>
                  <a:pt x="1971654" y="1971484"/>
                </a:lnTo>
                <a:lnTo>
                  <a:pt x="1939711" y="2002228"/>
                </a:lnTo>
                <a:lnTo>
                  <a:pt x="1906609" y="2031739"/>
                </a:lnTo>
                <a:lnTo>
                  <a:pt x="1872385" y="2059980"/>
                </a:lnTo>
                <a:lnTo>
                  <a:pt x="1837077" y="2086914"/>
                </a:lnTo>
                <a:lnTo>
                  <a:pt x="1800721" y="2112503"/>
                </a:lnTo>
                <a:lnTo>
                  <a:pt x="1763356" y="2136711"/>
                </a:lnTo>
                <a:lnTo>
                  <a:pt x="1725017" y="2159500"/>
                </a:lnTo>
                <a:lnTo>
                  <a:pt x="1685742" y="2180833"/>
                </a:lnTo>
                <a:lnTo>
                  <a:pt x="1645569" y="2200672"/>
                </a:lnTo>
                <a:lnTo>
                  <a:pt x="1604533" y="2218982"/>
                </a:lnTo>
                <a:lnTo>
                  <a:pt x="1562674" y="2235724"/>
                </a:lnTo>
                <a:lnTo>
                  <a:pt x="1520027" y="2250861"/>
                </a:lnTo>
                <a:lnTo>
                  <a:pt x="1476630" y="2264357"/>
                </a:lnTo>
                <a:lnTo>
                  <a:pt x="1432520" y="2276173"/>
                </a:lnTo>
                <a:lnTo>
                  <a:pt x="1387734" y="2286274"/>
                </a:lnTo>
                <a:lnTo>
                  <a:pt x="1342310" y="2294622"/>
                </a:lnTo>
                <a:lnTo>
                  <a:pt x="1296284" y="2301179"/>
                </a:lnTo>
                <a:lnTo>
                  <a:pt x="1249693" y="2305908"/>
                </a:lnTo>
                <a:lnTo>
                  <a:pt x="1202575" y="2308774"/>
                </a:lnTo>
                <a:lnTo>
                  <a:pt x="1154968" y="2309737"/>
                </a:lnTo>
                <a:lnTo>
                  <a:pt x="1107360" y="2308774"/>
                </a:lnTo>
                <a:lnTo>
                  <a:pt x="1060242" y="2305908"/>
                </a:lnTo>
                <a:lnTo>
                  <a:pt x="1013652" y="2301179"/>
                </a:lnTo>
                <a:lnTo>
                  <a:pt x="967626" y="2294622"/>
                </a:lnTo>
                <a:lnTo>
                  <a:pt x="922201" y="2286274"/>
                </a:lnTo>
                <a:lnTo>
                  <a:pt x="877416" y="2276173"/>
                </a:lnTo>
                <a:lnTo>
                  <a:pt x="833306" y="2264357"/>
                </a:lnTo>
                <a:lnTo>
                  <a:pt x="789908" y="2250861"/>
                </a:lnTo>
                <a:lnTo>
                  <a:pt x="747262" y="2235724"/>
                </a:lnTo>
                <a:lnTo>
                  <a:pt x="705402" y="2218982"/>
                </a:lnTo>
                <a:lnTo>
                  <a:pt x="664367" y="2200672"/>
                </a:lnTo>
                <a:lnTo>
                  <a:pt x="624193" y="2180833"/>
                </a:lnTo>
                <a:lnTo>
                  <a:pt x="584919" y="2159500"/>
                </a:lnTo>
                <a:lnTo>
                  <a:pt x="546580" y="2136711"/>
                </a:lnTo>
                <a:lnTo>
                  <a:pt x="509214" y="2112503"/>
                </a:lnTo>
                <a:lnTo>
                  <a:pt x="472859" y="2086914"/>
                </a:lnTo>
                <a:lnTo>
                  <a:pt x="437550" y="2059980"/>
                </a:lnTo>
                <a:lnTo>
                  <a:pt x="403327" y="2031739"/>
                </a:lnTo>
                <a:lnTo>
                  <a:pt x="370225" y="2002228"/>
                </a:lnTo>
                <a:lnTo>
                  <a:pt x="338282" y="1971484"/>
                </a:lnTo>
                <a:lnTo>
                  <a:pt x="307535" y="1939543"/>
                </a:lnTo>
                <a:lnTo>
                  <a:pt x="278021" y="1906444"/>
                </a:lnTo>
                <a:lnTo>
                  <a:pt x="249777" y="1872224"/>
                </a:lnTo>
                <a:lnTo>
                  <a:pt x="222841" y="1836919"/>
                </a:lnTo>
                <a:lnTo>
                  <a:pt x="197250" y="1800566"/>
                </a:lnTo>
                <a:lnTo>
                  <a:pt x="173040" y="1763204"/>
                </a:lnTo>
                <a:lnTo>
                  <a:pt x="150250" y="1724868"/>
                </a:lnTo>
                <a:lnTo>
                  <a:pt x="128915" y="1685597"/>
                </a:lnTo>
                <a:lnTo>
                  <a:pt x="109074" y="1645427"/>
                </a:lnTo>
                <a:lnTo>
                  <a:pt x="90763" y="1604395"/>
                </a:lnTo>
                <a:lnTo>
                  <a:pt x="74019" y="1562539"/>
                </a:lnTo>
                <a:lnTo>
                  <a:pt x="58881" y="1519896"/>
                </a:lnTo>
                <a:lnTo>
                  <a:pt x="45384" y="1476503"/>
                </a:lnTo>
                <a:lnTo>
                  <a:pt x="33566" y="1432397"/>
                </a:lnTo>
                <a:lnTo>
                  <a:pt x="23464" y="1387615"/>
                </a:lnTo>
                <a:lnTo>
                  <a:pt x="15116" y="1342194"/>
                </a:lnTo>
                <a:lnTo>
                  <a:pt x="8558" y="1296172"/>
                </a:lnTo>
                <a:lnTo>
                  <a:pt x="3828" y="1249586"/>
                </a:lnTo>
                <a:lnTo>
                  <a:pt x="963" y="1202472"/>
                </a:lnTo>
                <a:lnTo>
                  <a:pt x="0" y="1154869"/>
                </a:lnTo>
                <a:close/>
              </a:path>
            </a:pathLst>
          </a:custGeom>
          <a:ln w="13143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324211" y="2799705"/>
            <a:ext cx="2133600" cy="650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100" spc="65">
                <a:latin typeface="微软雅黑" panose="020b0503020204020204" charset="-122"/>
                <a:cs typeface="微软雅黑" panose="020b0503020204020204" charset="-122"/>
              </a:rPr>
              <a:t>精讲⽂</a:t>
            </a:r>
            <a:r>
              <a:rPr sz="4100">
                <a:latin typeface="微软雅黑" panose="020b0503020204020204" charset="-122"/>
                <a:cs typeface="微软雅黑" panose="020b0503020204020204" charset="-122"/>
              </a:rPr>
              <a:t>章</a:t>
            </a:r>
            <a:endParaRPr sz="41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497599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21" y="372643"/>
            <a:ext cx="3622675" cy="589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0"/>
              <a:t>议论⽂真题精讲</a:t>
            </a:r>
            <a:r>
              <a:rPr spc="-75"/>
              <a:t>1</a:t>
            </a:r>
            <a:endParaRPr spc="-75"/>
          </a:p>
        </p:txBody>
      </p:sp>
      <p:sp>
        <p:nvSpPr>
          <p:cNvPr id="4" name="object 4"/>
          <p:cNvSpPr txBox="1"/>
          <p:nvPr/>
        </p:nvSpPr>
        <p:spPr>
          <a:xfrm>
            <a:off x="766418" y="924860"/>
            <a:ext cx="9232900" cy="5521960"/>
          </a:xfrm>
          <a:prstGeom prst="rect">
            <a:avLst/>
          </a:prstGeom>
        </p:spPr>
        <p:txBody>
          <a:bodyPr vert="horz" wrap="square" lIns="0" tIns="2514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980"/>
              </a:spcBef>
            </a:pPr>
            <a:r>
              <a:rPr sz="2900" spc="15">
                <a:solidFill>
                  <a:srgbClr val="0096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（一）阅读下面文字，完成下列问题。（共</a:t>
            </a:r>
            <a:r>
              <a:rPr sz="2900" spc="-165">
                <a:solidFill>
                  <a:srgbClr val="0096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sz="2900" spc="15">
                <a:solidFill>
                  <a:srgbClr val="0096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sz="2900">
                <a:solidFill>
                  <a:srgbClr val="0096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sz="29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79375" indent="635000">
              <a:lnSpc>
                <a:spcPct val="100000"/>
              </a:lnSpc>
              <a:spcBef>
                <a:spcPts val="1620"/>
              </a:spcBef>
              <a:buSzPct val="96000"/>
              <a:buAutoNum type="arabicPeriod"/>
              <a:tabLst>
                <a:tab pos="831850"/>
              </a:tabLst>
            </a:pPr>
            <a:r>
              <a:rPr sz="250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“惟宽可以容人，惟厚可以载物”，突出了做人的“度”；“锲而不舍，金石可镂”，强调了做事的“度”；“起居时，饮食节，寒暑适”，阐明了生活的“度”。可见人 生中处处离不开“度”，而守“度”是人生大智慧。</a:t>
            </a:r>
            <a:endParaRPr sz="2500">
              <a:solidFill>
                <a:srgbClr val="0096FF"/>
              </a:solidFill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 marR="5080" indent="555625">
              <a:lnSpc>
                <a:spcPct val="100000"/>
              </a:lnSpc>
              <a:buSzPct val="96000"/>
              <a:buAutoNum type="arabicPeriod" startAt="2"/>
              <a:tabLst>
                <a:tab pos="821690"/>
              </a:tabLst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人贵在大度。生活在大千世界，我们会遇到各种各样的人，  在交往中也就难免会产生些磨擦，这就要求我们学会大度待人，以 包容之心化解矛盾。蔺相如不与廉颇计较，处处以国家社稷为重， 使国无嫌隙，敌不敢乘，留下</a:t>
            </a:r>
            <a:r>
              <a:rPr sz="2500" b="0" spc="-14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将相和</a:t>
            </a:r>
            <a:r>
              <a:rPr sz="2500" b="0" spc="-137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的美谈；张英不与邻居争地 处处以邻里和谐为重，使邻家也退让三尺，留下</a:t>
            </a:r>
            <a:r>
              <a:rPr sz="2500" b="0" spc="-14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六尺巷</a:t>
            </a:r>
            <a:r>
              <a:rPr sz="2500" b="0" spc="-137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的佳话。 这是何等的胸襟与气量！常言道</a:t>
            </a:r>
            <a:r>
              <a:rPr sz="2500" b="0" spc="-72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：“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将军额上能跑马，宰相肚里能 撑船。</a:t>
            </a:r>
            <a:r>
              <a:rPr sz="2500" b="0" spc="-137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做人大度，往往能与他人和谐相处，使自己内心宁静，人 生之旅阳光普照。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412450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0"/>
              <a:t>议论⽂真题精讲</a:t>
            </a:r>
            <a:r>
              <a:rPr spc="-75"/>
              <a:t>1</a:t>
            </a:r>
            <a:endParaRPr spc="-75"/>
          </a:p>
        </p:txBody>
      </p:sp>
      <p:sp>
        <p:nvSpPr>
          <p:cNvPr id="4" name="object 4"/>
          <p:cNvSpPr txBox="1"/>
          <p:nvPr/>
        </p:nvSpPr>
        <p:spPr>
          <a:xfrm>
            <a:off x="691515" y="847919"/>
            <a:ext cx="9274810" cy="6505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1430" indent="555625">
              <a:lnSpc>
                <a:spcPct val="100000"/>
              </a:lnSpc>
              <a:spcBef>
                <a:spcPts val="100"/>
              </a:spcBef>
              <a:buSzPct val="96000"/>
              <a:buAutoNum type="arabicPeriod" startAt="3"/>
              <a:tabLst>
                <a:tab pos="824865"/>
              </a:tabLst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做事好在深度。人生在世，人生价值主要体现在做事上。每 个人要想实现自己的人生价值，做事就必须有深度。俄国著名画家 列宾为了画好《涅瓦河边的普希金》，大量阅读相关书籍，进行长 时间的构思，画了数百张草图，整整花去了</a:t>
            </a:r>
            <a:r>
              <a:rPr sz="2500" b="0" spc="-1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2</a:t>
            </a:r>
            <a:r>
              <a:rPr sz="2500" b="0" spc="-1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0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年的时间，才完成这 幅作品。正是列宾坚持不懈的勇气与精益求精的精神，才使他的作 品成为俄罗斯人引以为傲的杰作。这些杰作，充分地体现出列宾作 为绘画大师的人生价值。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 marR="5080" indent="555625">
              <a:lnSpc>
                <a:spcPct val="100000"/>
              </a:lnSpc>
              <a:spcBef>
                <a:spcPts val="10"/>
              </a:spcBef>
              <a:buSzPct val="96000"/>
              <a:buAutoNum type="arabicPeriod" startAt="3"/>
              <a:tabLst>
                <a:tab pos="824865"/>
              </a:tabLst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生活美在适度。人生包罗万象，衣食住行样样齐全，在日常 生活中同样需要认真对待和掌控</a:t>
            </a:r>
            <a:r>
              <a:rPr sz="2500" b="0" spc="-14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度</a:t>
            </a:r>
            <a:r>
              <a:rPr sz="2500" b="0" spc="-137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。人的生活欲望是无尽的，人 的精力和时间却是有限的，如果能</a:t>
            </a:r>
            <a:r>
              <a:rPr sz="2500" b="0" spc="-21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 </a:t>
            </a:r>
            <a:r>
              <a:rPr sz="2500" b="0" spc="-14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生活有节，起居有常</a:t>
            </a:r>
            <a:r>
              <a:rPr sz="2500" b="0" spc="-68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”，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就能知 足常乐，心康体健；如果欲望无节制、生活无规律，就会超过人的 身心所承受的极限，其结果必定是身心俱损，有的甚至滑向奢靡享 乐的泥潭。为此，必须要节制欲望，把握生活节奏，方能感受生活 之美。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 marR="121920" indent="555625">
              <a:lnSpc>
                <a:spcPct val="100000"/>
              </a:lnSpc>
              <a:spcBef>
                <a:spcPts val="10"/>
              </a:spcBef>
              <a:buSzPct val="96000"/>
              <a:buAutoNum type="arabicPeriod" startAt="3"/>
              <a:tabLst>
                <a:tab pos="816610"/>
              </a:tabLst>
            </a:pPr>
            <a:r>
              <a:rPr sz="2500" b="0" spc="-14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度</a:t>
            </a:r>
            <a:r>
              <a:rPr sz="2500" b="0" spc="-137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是检验做人优劣的尺子</a:t>
            </a:r>
            <a:r>
              <a:rPr sz="2500" b="0" spc="-72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，“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度</a:t>
            </a:r>
            <a:r>
              <a:rPr sz="2500" b="0" spc="-137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是衡量做事好坏的标杆，  </a:t>
            </a:r>
            <a:r>
              <a:rPr sz="2500" b="0" spc="-14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度</a:t>
            </a:r>
            <a:r>
              <a:rPr sz="2500" b="0" spc="-137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是定位美好生活的准则。因此，人生有</a:t>
            </a:r>
            <a:r>
              <a:rPr sz="2500" b="0" spc="-14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度</a:t>
            </a:r>
            <a:r>
              <a:rPr sz="2500" b="0" spc="-137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，方能成就美丽人 生。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5930900" y="1828800"/>
            <a:ext cx="2755900" cy="27305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6167419" y="1966852"/>
            <a:ext cx="2375242" cy="235643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6167419" y="1966852"/>
            <a:ext cx="2375535" cy="2356485"/>
          </a:xfrm>
          <a:custGeom>
            <a:rect l="l" t="t" r="r" b="b"/>
            <a:pathLst>
              <a:path w="2375534" h="2356485">
                <a:moveTo>
                  <a:pt x="0" y="1178217"/>
                </a:moveTo>
                <a:lnTo>
                  <a:pt x="990" y="1129651"/>
                </a:lnTo>
                <a:lnTo>
                  <a:pt x="3936" y="1081585"/>
                </a:lnTo>
                <a:lnTo>
                  <a:pt x="8800" y="1034057"/>
                </a:lnTo>
                <a:lnTo>
                  <a:pt x="15543" y="987104"/>
                </a:lnTo>
                <a:lnTo>
                  <a:pt x="24128" y="940765"/>
                </a:lnTo>
                <a:lnTo>
                  <a:pt x="34515" y="895078"/>
                </a:lnTo>
                <a:lnTo>
                  <a:pt x="46667" y="850080"/>
                </a:lnTo>
                <a:lnTo>
                  <a:pt x="60545" y="805809"/>
                </a:lnTo>
                <a:lnTo>
                  <a:pt x="76112" y="762304"/>
                </a:lnTo>
                <a:lnTo>
                  <a:pt x="93329" y="719602"/>
                </a:lnTo>
                <a:lnTo>
                  <a:pt x="112157" y="677740"/>
                </a:lnTo>
                <a:lnTo>
                  <a:pt x="132560" y="636758"/>
                </a:lnTo>
                <a:lnTo>
                  <a:pt x="154497" y="596693"/>
                </a:lnTo>
                <a:lnTo>
                  <a:pt x="177932" y="557582"/>
                </a:lnTo>
                <a:lnTo>
                  <a:pt x="202827" y="519464"/>
                </a:lnTo>
                <a:lnTo>
                  <a:pt x="229141" y="482377"/>
                </a:lnTo>
                <a:lnTo>
                  <a:pt x="256839" y="446358"/>
                </a:lnTo>
                <a:lnTo>
                  <a:pt x="285881" y="411446"/>
                </a:lnTo>
                <a:lnTo>
                  <a:pt x="316229" y="377677"/>
                </a:lnTo>
                <a:lnTo>
                  <a:pt x="347846" y="345091"/>
                </a:lnTo>
                <a:lnTo>
                  <a:pt x="380692" y="313725"/>
                </a:lnTo>
                <a:lnTo>
                  <a:pt x="414729" y="283617"/>
                </a:lnTo>
                <a:lnTo>
                  <a:pt x="449921" y="254805"/>
                </a:lnTo>
                <a:lnTo>
                  <a:pt x="486227" y="227327"/>
                </a:lnTo>
                <a:lnTo>
                  <a:pt x="523610" y="201221"/>
                </a:lnTo>
                <a:lnTo>
                  <a:pt x="562032" y="176524"/>
                </a:lnTo>
                <a:lnTo>
                  <a:pt x="601455" y="153274"/>
                </a:lnTo>
                <a:lnTo>
                  <a:pt x="641840" y="131510"/>
                </a:lnTo>
                <a:lnTo>
                  <a:pt x="683150" y="111269"/>
                </a:lnTo>
                <a:lnTo>
                  <a:pt x="725345" y="92590"/>
                </a:lnTo>
                <a:lnTo>
                  <a:pt x="768388" y="75509"/>
                </a:lnTo>
                <a:lnTo>
                  <a:pt x="812240" y="60066"/>
                </a:lnTo>
                <a:lnTo>
                  <a:pt x="856864" y="46297"/>
                </a:lnTo>
                <a:lnTo>
                  <a:pt x="902221" y="34242"/>
                </a:lnTo>
                <a:lnTo>
                  <a:pt x="948273" y="23937"/>
                </a:lnTo>
                <a:lnTo>
                  <a:pt x="994982" y="15420"/>
                </a:lnTo>
                <a:lnTo>
                  <a:pt x="1042309" y="8731"/>
                </a:lnTo>
                <a:lnTo>
                  <a:pt x="1090217" y="3905"/>
                </a:lnTo>
                <a:lnTo>
                  <a:pt x="1138667" y="982"/>
                </a:lnTo>
                <a:lnTo>
                  <a:pt x="1187621" y="0"/>
                </a:lnTo>
                <a:lnTo>
                  <a:pt x="1236574" y="982"/>
                </a:lnTo>
                <a:lnTo>
                  <a:pt x="1285024" y="3905"/>
                </a:lnTo>
                <a:lnTo>
                  <a:pt x="1332932" y="8731"/>
                </a:lnTo>
                <a:lnTo>
                  <a:pt x="1380259" y="15420"/>
                </a:lnTo>
                <a:lnTo>
                  <a:pt x="1426968" y="23937"/>
                </a:lnTo>
                <a:lnTo>
                  <a:pt x="1473020" y="34242"/>
                </a:lnTo>
                <a:lnTo>
                  <a:pt x="1518377" y="46297"/>
                </a:lnTo>
                <a:lnTo>
                  <a:pt x="1563001" y="60066"/>
                </a:lnTo>
                <a:lnTo>
                  <a:pt x="1606853" y="75509"/>
                </a:lnTo>
                <a:lnTo>
                  <a:pt x="1649896" y="92590"/>
                </a:lnTo>
                <a:lnTo>
                  <a:pt x="1692092" y="111269"/>
                </a:lnTo>
                <a:lnTo>
                  <a:pt x="1733401" y="131510"/>
                </a:lnTo>
                <a:lnTo>
                  <a:pt x="1773786" y="153274"/>
                </a:lnTo>
                <a:lnTo>
                  <a:pt x="1813209" y="176524"/>
                </a:lnTo>
                <a:lnTo>
                  <a:pt x="1851631" y="201221"/>
                </a:lnTo>
                <a:lnTo>
                  <a:pt x="1889014" y="227327"/>
                </a:lnTo>
                <a:lnTo>
                  <a:pt x="1925320" y="254805"/>
                </a:lnTo>
                <a:lnTo>
                  <a:pt x="1960512" y="283617"/>
                </a:lnTo>
                <a:lnTo>
                  <a:pt x="1994549" y="313725"/>
                </a:lnTo>
                <a:lnTo>
                  <a:pt x="2027395" y="345091"/>
                </a:lnTo>
                <a:lnTo>
                  <a:pt x="2059012" y="377677"/>
                </a:lnTo>
                <a:lnTo>
                  <a:pt x="2089360" y="411446"/>
                </a:lnTo>
                <a:lnTo>
                  <a:pt x="2118402" y="446358"/>
                </a:lnTo>
                <a:lnTo>
                  <a:pt x="2146100" y="482377"/>
                </a:lnTo>
                <a:lnTo>
                  <a:pt x="2172415" y="519464"/>
                </a:lnTo>
                <a:lnTo>
                  <a:pt x="2197309" y="557582"/>
                </a:lnTo>
                <a:lnTo>
                  <a:pt x="2220744" y="596693"/>
                </a:lnTo>
                <a:lnTo>
                  <a:pt x="2242681" y="636758"/>
                </a:lnTo>
                <a:lnTo>
                  <a:pt x="2263084" y="677740"/>
                </a:lnTo>
                <a:lnTo>
                  <a:pt x="2281912" y="719602"/>
                </a:lnTo>
                <a:lnTo>
                  <a:pt x="2299129" y="762304"/>
                </a:lnTo>
                <a:lnTo>
                  <a:pt x="2314696" y="805809"/>
                </a:lnTo>
                <a:lnTo>
                  <a:pt x="2328574" y="850080"/>
                </a:lnTo>
                <a:lnTo>
                  <a:pt x="2340726" y="895078"/>
                </a:lnTo>
                <a:lnTo>
                  <a:pt x="2351113" y="940765"/>
                </a:lnTo>
                <a:lnTo>
                  <a:pt x="2359698" y="987104"/>
                </a:lnTo>
                <a:lnTo>
                  <a:pt x="2366441" y="1034057"/>
                </a:lnTo>
                <a:lnTo>
                  <a:pt x="2371305" y="1081585"/>
                </a:lnTo>
                <a:lnTo>
                  <a:pt x="2374251" y="1129651"/>
                </a:lnTo>
                <a:lnTo>
                  <a:pt x="2375242" y="1178217"/>
                </a:lnTo>
                <a:lnTo>
                  <a:pt x="2374251" y="1226783"/>
                </a:lnTo>
                <a:lnTo>
                  <a:pt x="2371305" y="1274849"/>
                </a:lnTo>
                <a:lnTo>
                  <a:pt x="2366441" y="1322378"/>
                </a:lnTo>
                <a:lnTo>
                  <a:pt x="2359698" y="1369330"/>
                </a:lnTo>
                <a:lnTo>
                  <a:pt x="2351113" y="1415669"/>
                </a:lnTo>
                <a:lnTo>
                  <a:pt x="2340726" y="1461356"/>
                </a:lnTo>
                <a:lnTo>
                  <a:pt x="2328574" y="1506354"/>
                </a:lnTo>
                <a:lnTo>
                  <a:pt x="2314696" y="1550625"/>
                </a:lnTo>
                <a:lnTo>
                  <a:pt x="2299129" y="1594130"/>
                </a:lnTo>
                <a:lnTo>
                  <a:pt x="2281912" y="1636832"/>
                </a:lnTo>
                <a:lnTo>
                  <a:pt x="2263084" y="1678694"/>
                </a:lnTo>
                <a:lnTo>
                  <a:pt x="2242681" y="1719676"/>
                </a:lnTo>
                <a:lnTo>
                  <a:pt x="2220744" y="1759741"/>
                </a:lnTo>
                <a:lnTo>
                  <a:pt x="2197309" y="1798852"/>
                </a:lnTo>
                <a:lnTo>
                  <a:pt x="2172415" y="1836970"/>
                </a:lnTo>
                <a:lnTo>
                  <a:pt x="2146100" y="1874057"/>
                </a:lnTo>
                <a:lnTo>
                  <a:pt x="2118402" y="1910076"/>
                </a:lnTo>
                <a:lnTo>
                  <a:pt x="2089360" y="1944988"/>
                </a:lnTo>
                <a:lnTo>
                  <a:pt x="2059012" y="1978756"/>
                </a:lnTo>
                <a:lnTo>
                  <a:pt x="2027395" y="2011342"/>
                </a:lnTo>
                <a:lnTo>
                  <a:pt x="1994549" y="2042708"/>
                </a:lnTo>
                <a:lnTo>
                  <a:pt x="1960512" y="2072816"/>
                </a:lnTo>
                <a:lnTo>
                  <a:pt x="1925320" y="2101628"/>
                </a:lnTo>
                <a:lnTo>
                  <a:pt x="1889014" y="2129107"/>
                </a:lnTo>
                <a:lnTo>
                  <a:pt x="1851631" y="2155213"/>
                </a:lnTo>
                <a:lnTo>
                  <a:pt x="1813209" y="2179910"/>
                </a:lnTo>
                <a:lnTo>
                  <a:pt x="1773786" y="2203160"/>
                </a:lnTo>
                <a:lnTo>
                  <a:pt x="1733401" y="2224924"/>
                </a:lnTo>
                <a:lnTo>
                  <a:pt x="1692092" y="2245164"/>
                </a:lnTo>
                <a:lnTo>
                  <a:pt x="1649896" y="2263844"/>
                </a:lnTo>
                <a:lnTo>
                  <a:pt x="1606853" y="2280924"/>
                </a:lnTo>
                <a:lnTo>
                  <a:pt x="1563001" y="2296368"/>
                </a:lnTo>
                <a:lnTo>
                  <a:pt x="1518377" y="2310136"/>
                </a:lnTo>
                <a:lnTo>
                  <a:pt x="1473020" y="2322192"/>
                </a:lnTo>
                <a:lnTo>
                  <a:pt x="1426968" y="2332497"/>
                </a:lnTo>
                <a:lnTo>
                  <a:pt x="1380259" y="2341013"/>
                </a:lnTo>
                <a:lnTo>
                  <a:pt x="1332932" y="2347703"/>
                </a:lnTo>
                <a:lnTo>
                  <a:pt x="1285024" y="2352528"/>
                </a:lnTo>
                <a:lnTo>
                  <a:pt x="1236574" y="2355451"/>
                </a:lnTo>
                <a:lnTo>
                  <a:pt x="1187621" y="2356434"/>
                </a:lnTo>
                <a:lnTo>
                  <a:pt x="1138667" y="2355451"/>
                </a:lnTo>
                <a:lnTo>
                  <a:pt x="1090217" y="2352528"/>
                </a:lnTo>
                <a:lnTo>
                  <a:pt x="1042309" y="2347703"/>
                </a:lnTo>
                <a:lnTo>
                  <a:pt x="994982" y="2341013"/>
                </a:lnTo>
                <a:lnTo>
                  <a:pt x="948273" y="2332497"/>
                </a:lnTo>
                <a:lnTo>
                  <a:pt x="902221" y="2322192"/>
                </a:lnTo>
                <a:lnTo>
                  <a:pt x="856864" y="2310136"/>
                </a:lnTo>
                <a:lnTo>
                  <a:pt x="812240" y="2296368"/>
                </a:lnTo>
                <a:lnTo>
                  <a:pt x="768388" y="2280924"/>
                </a:lnTo>
                <a:lnTo>
                  <a:pt x="725345" y="2263844"/>
                </a:lnTo>
                <a:lnTo>
                  <a:pt x="683150" y="2245164"/>
                </a:lnTo>
                <a:lnTo>
                  <a:pt x="641840" y="2224924"/>
                </a:lnTo>
                <a:lnTo>
                  <a:pt x="601455" y="2203160"/>
                </a:lnTo>
                <a:lnTo>
                  <a:pt x="562032" y="2179910"/>
                </a:lnTo>
                <a:lnTo>
                  <a:pt x="523610" y="2155213"/>
                </a:lnTo>
                <a:lnTo>
                  <a:pt x="486227" y="2129107"/>
                </a:lnTo>
                <a:lnTo>
                  <a:pt x="449921" y="2101628"/>
                </a:lnTo>
                <a:lnTo>
                  <a:pt x="414729" y="2072816"/>
                </a:lnTo>
                <a:lnTo>
                  <a:pt x="380692" y="2042708"/>
                </a:lnTo>
                <a:lnTo>
                  <a:pt x="347846" y="2011342"/>
                </a:lnTo>
                <a:lnTo>
                  <a:pt x="316229" y="1978756"/>
                </a:lnTo>
                <a:lnTo>
                  <a:pt x="285881" y="1944988"/>
                </a:lnTo>
                <a:lnTo>
                  <a:pt x="256839" y="1910076"/>
                </a:lnTo>
                <a:lnTo>
                  <a:pt x="229141" y="1874057"/>
                </a:lnTo>
                <a:lnTo>
                  <a:pt x="202827" y="1836970"/>
                </a:lnTo>
                <a:lnTo>
                  <a:pt x="177932" y="1798852"/>
                </a:lnTo>
                <a:lnTo>
                  <a:pt x="154497" y="1759741"/>
                </a:lnTo>
                <a:lnTo>
                  <a:pt x="132560" y="1719676"/>
                </a:lnTo>
                <a:lnTo>
                  <a:pt x="112157" y="1678694"/>
                </a:lnTo>
                <a:lnTo>
                  <a:pt x="93329" y="1636832"/>
                </a:lnTo>
                <a:lnTo>
                  <a:pt x="76112" y="1594130"/>
                </a:lnTo>
                <a:lnTo>
                  <a:pt x="60545" y="1550625"/>
                </a:lnTo>
                <a:lnTo>
                  <a:pt x="46667" y="1506354"/>
                </a:lnTo>
                <a:lnTo>
                  <a:pt x="34515" y="1461356"/>
                </a:lnTo>
                <a:lnTo>
                  <a:pt x="24128" y="1415669"/>
                </a:lnTo>
                <a:lnTo>
                  <a:pt x="15543" y="1369330"/>
                </a:lnTo>
                <a:lnTo>
                  <a:pt x="8800" y="1322378"/>
                </a:lnTo>
                <a:lnTo>
                  <a:pt x="3936" y="1274849"/>
                </a:lnTo>
                <a:lnTo>
                  <a:pt x="990" y="1226783"/>
                </a:lnTo>
                <a:lnTo>
                  <a:pt x="0" y="1178217"/>
                </a:lnTo>
                <a:close/>
              </a:path>
            </a:pathLst>
          </a:custGeom>
          <a:ln w="13143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763895" y="2711450"/>
            <a:ext cx="3181985" cy="1131570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065" marR="5080" algn="ctr">
              <a:lnSpc>
                <a:spcPct val="102000"/>
              </a:lnSpc>
              <a:spcBef>
                <a:spcPts val="15"/>
              </a:spcBef>
            </a:pPr>
            <a:r>
              <a:rPr sz="3600" spc="65">
                <a:latin typeface="微软雅黑" panose="020b0503020204020204" charset="-122"/>
                <a:cs typeface="微软雅黑" panose="020b0503020204020204" charset="-122"/>
              </a:rPr>
              <a:t>题型梳</a:t>
            </a:r>
            <a:r>
              <a:rPr sz="3600">
                <a:latin typeface="微软雅黑" panose="020b0503020204020204" charset="-122"/>
                <a:cs typeface="微软雅黑" panose="020b0503020204020204" charset="-122"/>
              </a:rPr>
              <a:t>理 </a:t>
            </a:r>
            <a:br>
              <a:rPr sz="3600">
                <a:latin typeface="微软雅黑" panose="020b0503020204020204" charset="-122"/>
                <a:cs typeface="微软雅黑" panose="020b0503020204020204" charset="-122"/>
              </a:rPr>
            </a:br>
            <a:r>
              <a:rPr sz="3600" spc="65">
                <a:latin typeface="微软雅黑" panose="020b0503020204020204" charset="-122"/>
                <a:cs typeface="微软雅黑" panose="020b0503020204020204" charset="-122"/>
              </a:rPr>
              <a:t>和⽅法</a:t>
            </a:r>
            <a:r>
              <a:rPr sz="3600">
                <a:latin typeface="微软雅黑" panose="020b0503020204020204" charset="-122"/>
                <a:cs typeface="微软雅黑" panose="020b0503020204020204" charset="-122"/>
              </a:rPr>
              <a:t>讲解</a:t>
            </a:r>
            <a:endParaRPr sz="3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412450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21" y="287453"/>
            <a:ext cx="3622675" cy="589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0"/>
              <a:t>议论⽂真题精讲</a:t>
            </a:r>
            <a:r>
              <a:rPr spc="-75"/>
              <a:t>1</a:t>
            </a:r>
            <a:endParaRPr spc="-75"/>
          </a:p>
        </p:txBody>
      </p:sp>
      <p:sp>
        <p:nvSpPr>
          <p:cNvPr id="4" name="object 4"/>
          <p:cNvSpPr txBox="1"/>
          <p:nvPr/>
        </p:nvSpPr>
        <p:spPr>
          <a:xfrm>
            <a:off x="841321" y="1229089"/>
            <a:ext cx="6226810" cy="407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spc="-434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500" spc="-43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文中第</a:t>
            </a: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段引用名言的作用是什么？（</a:t>
            </a: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sz="2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41321" y="2753771"/>
            <a:ext cx="9083040" cy="19316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2250" marR="5080" indent="-222250" algn="just">
              <a:lnSpc>
                <a:spcPct val="100000"/>
              </a:lnSpc>
              <a:spcBef>
                <a:spcPts val="100"/>
              </a:spcBef>
              <a:buSzPct val="96000"/>
              <a:buAutoNum type="arabicPeriod" startAt="2"/>
              <a:tabLst>
                <a:tab pos="222250"/>
              </a:tabLst>
            </a:pP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从第</a:t>
            </a: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看，“做人贵在大度”中“大度”是指</a:t>
            </a:r>
            <a:r>
              <a:rPr sz="2500" u="heavy">
                <a:solidFill>
                  <a:srgbClr val="FF2F92"/>
                </a:solidFill>
                <a:uFill>
                  <a:solidFill>
                    <a:srgbClr val="FF2F92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sz="2500" spc="919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（不 超过</a:t>
            </a: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字），“做事好在深度”中“深度”是指</a:t>
            </a:r>
            <a:r>
              <a:rPr sz="2500" u="heavy">
                <a:solidFill>
                  <a:srgbClr val="FF2F92"/>
                </a:solidFill>
                <a:uFill>
                  <a:solidFill>
                    <a:srgbClr val="FF2F92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sz="2500" spc="925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（不 超过</a:t>
            </a: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字）</a:t>
            </a:r>
            <a:r>
              <a:rPr sz="2500" spc="-645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500" spc="-8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（4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sz="25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lr>
                <a:srgbClr val="FF2F92"/>
              </a:buClr>
              <a:buAutoNum type="arabicPeriod" startAt="2"/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221615" indent="-209550">
              <a:lnSpc>
                <a:spcPct val="100000"/>
              </a:lnSpc>
              <a:buSzPct val="96000"/>
              <a:buAutoNum type="arabicPeriod" startAt="2"/>
              <a:tabLst>
                <a:tab pos="222250"/>
              </a:tabLst>
            </a:pP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阅读第</a:t>
            </a: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段，简要分析为什么说“生活美在适度”。</a:t>
            </a:r>
            <a:r>
              <a:rPr sz="2500" spc="-8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（2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sz="2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412450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21" y="287453"/>
            <a:ext cx="3352800" cy="589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0"/>
              <a:t>议论⽂真题答</a:t>
            </a:r>
            <a:r>
              <a:rPr/>
              <a:t>案</a:t>
            </a:r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41321" y="1229089"/>
            <a:ext cx="9241790" cy="34563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9380" marR="19685" indent="-119380">
              <a:lnSpc>
                <a:spcPct val="100000"/>
              </a:lnSpc>
              <a:spcBef>
                <a:spcPts val="100"/>
              </a:spcBef>
              <a:buSzPct val="96000"/>
              <a:buAutoNum type="arabicPeriod"/>
              <a:tabLst>
                <a:tab pos="119380"/>
              </a:tabLst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【参考答案】从不同⾓度阐述</a:t>
            </a:r>
            <a:r>
              <a:rPr sz="2500" spc="-17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度</a:t>
            </a:r>
            <a:r>
              <a:rPr sz="2500" spc="-169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的内涵，奠定⽂章⽴论的基础， 引出中⼼论点：守</a:t>
            </a:r>
            <a:r>
              <a:rPr sz="2500" spc="-17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度</a:t>
            </a:r>
            <a:r>
              <a:rPr sz="2500" spc="-169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是⼈⽣⼤智慧。（共</a:t>
            </a:r>
            <a:r>
              <a:rPr sz="2500" spc="-3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2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分）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200025" marR="5080" indent="-200025">
              <a:lnSpc>
                <a:spcPct val="100000"/>
              </a:lnSpc>
              <a:spcBef>
                <a:spcPts val="3005"/>
              </a:spcBef>
              <a:buSzPct val="96000"/>
              <a:buAutoNum type="arabicPeriod"/>
              <a:tabLst>
                <a:tab pos="200025"/>
              </a:tabLst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【参考答案】以宽容之⼼化解⽭盾；坚持不懈精益求精（共</a:t>
            </a:r>
            <a:r>
              <a:rPr sz="2500" spc="-37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4分， 共</a:t>
            </a:r>
            <a:r>
              <a:rPr sz="2500" spc="-3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2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⼩题，每个⼩题</a:t>
            </a:r>
            <a:r>
              <a:rPr sz="2500" spc="-3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2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分）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209550" indent="-197485">
              <a:lnSpc>
                <a:spcPct val="100000"/>
              </a:lnSpc>
              <a:spcBef>
                <a:spcPts val="3005"/>
              </a:spcBef>
              <a:buSzPct val="96000"/>
              <a:buAutoNum type="arabicPeriod"/>
              <a:tabLst>
                <a:tab pos="210185"/>
              </a:tabLst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【参考答案】⽣活欲望⽆尽，精⼒和时间有限。节制欲望，把握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330200" marR="330835">
              <a:lnSpc>
                <a:spcPct val="100000"/>
              </a:lnSpc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⽣活节奏，就能⾝⼼愉悦；放纵欲望，⽣活⽆规律，就会⾝⼼ 俱损。（共</a:t>
            </a:r>
            <a:r>
              <a:rPr sz="2500" spc="-3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2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分）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412450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0"/>
              <a:t>议论⽂真题精讲</a:t>
            </a:r>
            <a:r>
              <a:rPr spc="-75"/>
              <a:t>2</a:t>
            </a:r>
            <a:endParaRPr spc="-75"/>
          </a:p>
        </p:txBody>
      </p:sp>
      <p:sp>
        <p:nvSpPr>
          <p:cNvPr id="4" name="object 4"/>
          <p:cNvSpPr txBox="1"/>
          <p:nvPr/>
        </p:nvSpPr>
        <p:spPr>
          <a:xfrm>
            <a:off x="691515" y="596447"/>
            <a:ext cx="9550400" cy="6293485"/>
          </a:xfrm>
          <a:prstGeom prst="rect">
            <a:avLst/>
          </a:prstGeom>
        </p:spPr>
        <p:txBody>
          <a:bodyPr vert="horz" wrap="square" lIns="0" tIns="251460" rIns="0" bIns="0" rtlCol="0">
            <a:spAutoFit/>
          </a:bodyPr>
          <a:lstStyle/>
          <a:p>
            <a:pPr marR="301625" algn="ctr">
              <a:lnSpc>
                <a:spcPct val="100000"/>
              </a:lnSpc>
              <a:spcBef>
                <a:spcPts val="1980"/>
              </a:spcBef>
            </a:pPr>
            <a:r>
              <a:rPr sz="2900" spc="15">
                <a:solidFill>
                  <a:srgbClr val="0096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（二）阅读《守“拙”求进》，完成下列各题。（共</a:t>
            </a:r>
            <a:r>
              <a:rPr sz="2900" spc="-165">
                <a:solidFill>
                  <a:srgbClr val="0096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sz="2900">
                <a:solidFill>
                  <a:srgbClr val="0096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</a:t>
            </a:r>
            <a:endParaRPr sz="29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R="184150" algn="ctr">
              <a:lnSpc>
                <a:spcPct val="100000"/>
              </a:lnSpc>
              <a:spcBef>
                <a:spcPts val="1620"/>
              </a:spcBef>
            </a:pP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守“拙”求进</a:t>
            </a:r>
            <a:endParaRPr sz="25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255905" indent="555625" algn="just">
              <a:lnSpc>
                <a:spcPct val="100000"/>
              </a:lnSpc>
              <a:spcBef>
                <a:spcPts val="5"/>
              </a:spcBef>
              <a:buSzPct val="96000"/>
              <a:buAutoNum type="arabicPeriod"/>
              <a:tabLst>
                <a:tab pos="752475"/>
              </a:tabLst>
            </a:pPr>
            <a:r>
              <a:rPr sz="250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在中国文化中，尚拙是一大特点。“文以拙进，道以拙成”，讲 的就是对拙的推崇。的确，做人守拙，以拙求进，往往是一个人有 所成就的基础。</a:t>
            </a:r>
            <a:endParaRPr sz="2500">
              <a:solidFill>
                <a:srgbClr val="0096FF"/>
              </a:solidFill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 marR="266065" indent="555625">
              <a:lnSpc>
                <a:spcPct val="100000"/>
              </a:lnSpc>
              <a:buSzPct val="96000"/>
              <a:buAutoNum type="arabicPeriod"/>
              <a:tabLst>
                <a:tab pos="821690"/>
                <a:tab pos="7543165"/>
              </a:tabLst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守拙体现为一种坚韧执著的生活态度。</a:t>
            </a:r>
            <a:r>
              <a:rPr sz="2500" b="0" spc="-147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500" u="heavy">
                <a:solidFill>
                  <a:srgbClr val="0096FF"/>
                </a:solidFill>
                <a:uFill>
                  <a:solidFill>
                    <a:srgbClr val="0096FF"/>
                  </a:solidFill>
                </a:u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500" b="0" spc="-137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，讲的也是 这个道理。</a:t>
            </a:r>
            <a:r>
              <a:rPr sz="2500" b="0" spc="-14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书读百遍，其义自见</a:t>
            </a:r>
            <a:r>
              <a:rPr sz="2500" b="0" spc="-68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”，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是读书求学之拙。多少人正是 用这样的笨功夫，实现了质的提升。同样</a:t>
            </a:r>
            <a:r>
              <a:rPr sz="2500" b="0" spc="-72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，“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不积跬步，无以至千 里；不积小流，无以成江海</a:t>
            </a:r>
            <a:r>
              <a:rPr sz="2500" b="0" spc="-68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”，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是干事创业之拙。不下苦功、不打 牢基础，就不可能采撷到成功的果实。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 marR="5080" indent="555625">
              <a:lnSpc>
                <a:spcPct val="100000"/>
              </a:lnSpc>
              <a:spcBef>
                <a:spcPts val="10"/>
              </a:spcBef>
              <a:buSzPct val="96000"/>
              <a:buFont typeface="Microsoft JhengHei Light" panose="020b0304030504040204" charset="-120"/>
              <a:buAutoNum type="arabicPeriod"/>
              <a:tabLst>
                <a:tab pos="825500"/>
                <a:tab pos="2014855"/>
              </a:tabLst>
            </a:pPr>
            <a:r>
              <a:rPr sz="2500" u="heavy">
                <a:solidFill>
                  <a:srgbClr val="0096FF"/>
                </a:solidFill>
                <a:uFill>
                  <a:solidFill>
                    <a:srgbClr val="0096FF"/>
                  </a:solidFill>
                </a:u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。院士谢家麟这样评价自己：只顾埋头拉车，拙于人 事交往。干部的楷模王彦生被誉为坚持原则、淡泊名利、拙于交际 的老实人。凡勤于正事者大都会</a:t>
            </a:r>
            <a:r>
              <a:rPr sz="2500" b="0" spc="-14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拙于人事</a:t>
            </a:r>
            <a:r>
              <a:rPr sz="2500" b="0" spc="-68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”，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他们并非交际能力差，  而是一心扑在工作上。这样的拙不仅使他们专心致志做事，不断攀 登事业的高峰，也使他们远离诱惑、超凡脱俗，站在了人生的高界。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412450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0"/>
              <a:t>议论⽂真题精讲</a:t>
            </a:r>
            <a:r>
              <a:rPr spc="-75"/>
              <a:t>2</a:t>
            </a:r>
            <a:endParaRPr spc="-75"/>
          </a:p>
        </p:txBody>
      </p:sp>
      <p:sp>
        <p:nvSpPr>
          <p:cNvPr id="4" name="object 4"/>
          <p:cNvSpPr txBox="1"/>
          <p:nvPr/>
        </p:nvSpPr>
        <p:spPr>
          <a:xfrm>
            <a:off x="691515" y="847919"/>
            <a:ext cx="9550400" cy="5743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22580" indent="555625">
              <a:lnSpc>
                <a:spcPct val="100000"/>
              </a:lnSpc>
              <a:spcBef>
                <a:spcPts val="100"/>
              </a:spcBef>
              <a:buSzPct val="96000"/>
              <a:buAutoNum type="arabicPeriod" startAt="4"/>
              <a:tabLst>
                <a:tab pos="824865"/>
              </a:tabLst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可见，守拙是一种生活态度和处世方法。有了这样的人生定 力，就能摆脱私欲的羁绊，视名利淡如水；就能战胜前行路上的挑 战，一步一个脚印，拾级而上、奋力攀登。守拙不仅是一种品格， 也是一种智慧，日日积累，久久为功，方见其真章，享其果实。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 marR="5080" indent="555625">
              <a:lnSpc>
                <a:spcPct val="100000"/>
              </a:lnSpc>
              <a:spcBef>
                <a:spcPts val="5"/>
              </a:spcBef>
              <a:buSzPct val="96000"/>
              <a:buAutoNum type="arabicPeriod" startAt="4"/>
              <a:tabLst>
                <a:tab pos="816610"/>
              </a:tabLst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与拙相对应的是巧。在追求成功的道路上，我们并不排斥巧，  但巧应该是心血和汗水的结晶，是无数拙的积累。一些人梦想成功， 却不愿与拙为伍，而偏爱与巧同行。不愿辛勤耕耘，总想着一蹴而 就、一鸣惊人，企盼天上掉馅饼；不想凭自身努力证明自己，总想 着投机取巧，甚至干出种种弄虚作假的勾当。不仅于事无补、与成 功无缘，最后还把做人的原则和本分也丢了，弄得个被人不齿的结 果。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 marR="322580" indent="555625">
              <a:lnSpc>
                <a:spcPct val="100000"/>
              </a:lnSpc>
              <a:spcBef>
                <a:spcPts val="10"/>
              </a:spcBef>
              <a:buSzPct val="96000"/>
              <a:buAutoNum type="arabicPeriod" startAt="4"/>
              <a:tabLst>
                <a:tab pos="815340"/>
              </a:tabLst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所以说，守拙，归根结底是要当老实人、做本分事，遵循客 观规律，信守天地良心，以拙立身，以拙求进。如是，我们不仅会 获得内心的宁静，抵达心中的梦想，不经意间自己也会成为一道风 景。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412450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70890" y="287453"/>
            <a:ext cx="4817745" cy="9671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2550">
              <a:lnSpc>
                <a:spcPts val="4425"/>
              </a:lnSpc>
              <a:spcBef>
                <a:spcPts val="100"/>
              </a:spcBef>
            </a:pPr>
            <a:r>
              <a:rPr spc="50"/>
              <a:t>议论⽂真题精讲</a:t>
            </a:r>
            <a:r>
              <a:rPr spc="-75"/>
              <a:t>2</a:t>
            </a:r>
            <a:endParaRPr spc="-75"/>
          </a:p>
          <a:p>
            <a:pPr marL="12700">
              <a:lnSpc>
                <a:spcPts val="2985"/>
              </a:lnSpc>
            </a:pP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500" spc="-705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本文的中心论点是什么？（</a:t>
            </a: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sz="2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939444" y="1991430"/>
            <a:ext cx="1200785" cy="407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）（</a:t>
            </a: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sz="2500" spc="-59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sz="2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1515" y="1953312"/>
            <a:ext cx="7040245" cy="2007870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221615" indent="-209550">
              <a:lnSpc>
                <a:spcPct val="100000"/>
              </a:lnSpc>
              <a:spcBef>
                <a:spcPts val="400"/>
              </a:spcBef>
              <a:buSzPct val="96000"/>
              <a:buAutoNum type="arabicPeriod" startAt="2"/>
              <a:tabLst>
                <a:tab pos="222250"/>
              </a:tabLst>
            </a:pP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结合上下文，填入第</a:t>
            </a: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段横线处最恰当的词语是（</a:t>
            </a:r>
            <a:endParaRPr sz="25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77190" lvl="1" indent="-285750">
              <a:lnSpc>
                <a:spcPct val="100000"/>
              </a:lnSpc>
              <a:spcBef>
                <a:spcPts val="300"/>
              </a:spcBef>
              <a:buSzPct val="96000"/>
              <a:buAutoNum type="alphaUcPeriod"/>
              <a:tabLst>
                <a:tab pos="377825"/>
              </a:tabLst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春华秋实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92075" marR="3818255" lvl="1">
              <a:lnSpc>
                <a:spcPct val="100000"/>
              </a:lnSpc>
              <a:spcBef>
                <a:spcPts val="5"/>
              </a:spcBef>
              <a:buSzPct val="96000"/>
              <a:buAutoNum type="alphaUcPeriod"/>
              <a:tabLst>
                <a:tab pos="357505"/>
              </a:tabLst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千⾥之堤，溃于蚁⽳  </a:t>
            </a:r>
            <a:r>
              <a:rPr sz="2500" b="0" spc="-7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C.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滴⽔穿⽯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92075">
              <a:lnSpc>
                <a:spcPct val="100000"/>
              </a:lnSpc>
            </a:pPr>
            <a:r>
              <a:rPr sz="2500" b="0" spc="2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D.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路遥知马⼒，⽇久见⼈⼼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91515" y="4278453"/>
            <a:ext cx="9262745" cy="19316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2250" marR="182880" indent="-222250">
              <a:lnSpc>
                <a:spcPct val="100000"/>
              </a:lnSpc>
              <a:spcBef>
                <a:spcPts val="100"/>
              </a:spcBef>
              <a:buSzPct val="96000"/>
              <a:buAutoNum type="arabicPeriod" startAt="3"/>
              <a:tabLst>
                <a:tab pos="222250"/>
              </a:tabLst>
            </a:pP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根据第</a:t>
            </a: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段的内容，在段首横线处补写一句能表明观点的话。（</a:t>
            </a:r>
            <a:r>
              <a:rPr sz="2500" spc="-15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 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sz="25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lr>
                <a:srgbClr val="FF2F92"/>
              </a:buClr>
              <a:buAutoNum type="arabicPeriod" startAt="3"/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221615" indent="-209550">
              <a:lnSpc>
                <a:spcPct val="100000"/>
              </a:lnSpc>
              <a:buSzPct val="96000"/>
              <a:buAutoNum type="arabicPeriod" startAt="3"/>
              <a:tabLst>
                <a:tab pos="222250"/>
              </a:tabLst>
            </a:pP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段中，作者针对“巧”有哪些看法？这一段在文中有什么作用</a:t>
            </a:r>
            <a:endParaRPr sz="25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90170">
              <a:lnSpc>
                <a:spcPct val="100000"/>
              </a:lnSpc>
            </a:pPr>
            <a:r>
              <a:rPr sz="2500" spc="-8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（4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sz="2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412450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21" y="287453"/>
            <a:ext cx="3352800" cy="589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0"/>
              <a:t>议论⽂真题答</a:t>
            </a:r>
            <a:r>
              <a:rPr/>
              <a:t>案</a:t>
            </a:r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91515" y="1091142"/>
            <a:ext cx="9335770" cy="38373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8755" marR="239395" indent="-198755">
              <a:lnSpc>
                <a:spcPct val="100000"/>
              </a:lnSpc>
              <a:spcBef>
                <a:spcPts val="100"/>
              </a:spcBef>
              <a:buSzPct val="96000"/>
              <a:buAutoNum type="arabicPeriod"/>
              <a:tabLst>
                <a:tab pos="198755"/>
              </a:tabLst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【参考答案】做⼈守拙，以拙求进，往往是⼀个⼈有所成就的基 础。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199390" indent="-187325">
              <a:lnSpc>
                <a:spcPct val="100000"/>
              </a:lnSpc>
              <a:spcBef>
                <a:spcPts val="3005"/>
              </a:spcBef>
              <a:buSzPct val="96000"/>
              <a:buAutoNum type="arabicPeriod"/>
              <a:tabLst>
                <a:tab pos="200025"/>
              </a:tabLst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【参考答案】</a:t>
            </a:r>
            <a:r>
              <a:rPr sz="2500" spc="-35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C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209550" indent="-197485">
              <a:lnSpc>
                <a:spcPct val="100000"/>
              </a:lnSpc>
              <a:spcBef>
                <a:spcPts val="3000"/>
              </a:spcBef>
              <a:buSzPct val="96000"/>
              <a:buAutoNum type="arabicPeriod"/>
              <a:tabLst>
                <a:tab pos="210185"/>
              </a:tabLst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【参考答案】⽰例：守拙体现为⼀种宁静致远的精神追求。</a:t>
            </a:r>
            <a:r>
              <a:rPr sz="2500" spc="-16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（2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191770" marR="5080" indent="-191770">
              <a:lnSpc>
                <a:spcPct val="100000"/>
              </a:lnSpc>
              <a:spcBef>
                <a:spcPts val="3005"/>
              </a:spcBef>
              <a:buSzPct val="96000"/>
              <a:buAutoNum type="arabicPeriod"/>
              <a:tabLst>
                <a:tab pos="191770"/>
              </a:tabLst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【参考答案】看法：①不排斥巧，巧是⼼⾎和汗⽔的结晶。②对 巧有错误认识的⼈与成功⽆缘。作⽤：更全⾯更充分地论证了</a:t>
            </a:r>
            <a:r>
              <a:rPr sz="2500" spc="-17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守 拙才能成功</a:t>
            </a:r>
            <a:r>
              <a:rPr sz="2500" spc="-169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的观点。（共</a:t>
            </a:r>
            <a:r>
              <a:rPr sz="2500" spc="-37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4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分。看法</a:t>
            </a:r>
            <a:r>
              <a:rPr sz="2500" spc="-3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2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分，作⽤</a:t>
            </a:r>
            <a:r>
              <a:rPr sz="2500" spc="-3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2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分）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431460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21" y="311736"/>
            <a:ext cx="3622675" cy="589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0"/>
              <a:t>议论⽂真题精讲</a:t>
            </a:r>
            <a:r>
              <a:rPr spc="-75"/>
              <a:t>3</a:t>
            </a:r>
            <a:endParaRPr spc="-75"/>
          </a:p>
        </p:txBody>
      </p:sp>
      <p:sp>
        <p:nvSpPr>
          <p:cNvPr id="4" name="object 4"/>
          <p:cNvSpPr txBox="1"/>
          <p:nvPr/>
        </p:nvSpPr>
        <p:spPr>
          <a:xfrm>
            <a:off x="691515" y="911951"/>
            <a:ext cx="9550400" cy="4862195"/>
          </a:xfrm>
          <a:prstGeom prst="rect">
            <a:avLst/>
          </a:prstGeom>
        </p:spPr>
        <p:txBody>
          <a:bodyPr vert="horz" wrap="square" lIns="0" tIns="21272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675"/>
              </a:spcBef>
            </a:pPr>
            <a:r>
              <a:rPr sz="2700" spc="5">
                <a:solidFill>
                  <a:srgbClr val="0096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（三）阅读《学会“放大美好”》，完成下列各题。（共</a:t>
            </a:r>
            <a:r>
              <a:rPr sz="2700" spc="-160">
                <a:solidFill>
                  <a:srgbClr val="0096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sz="2700" spc="5">
                <a:solidFill>
                  <a:srgbClr val="0096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sz="2700">
                <a:solidFill>
                  <a:srgbClr val="0096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sz="2700">
                <a:solidFill>
                  <a:srgbClr val="0096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学会“放大美好” </a:t>
            </a:r>
            <a:b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</a:br>
            <a:r>
              <a:rPr sz="2500" b="0" spc="-6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1.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如今，流行这样一句口头禅：高官不如高薪，高薪不如高寿，  高寿不如高兴。毫无疑问，这句口头禅的作者是位哲人，他懂得能 否高兴，左右着一个人的生活质量。若总是哭丧着脸捱过几〸年，  那么生命便如同一片荒凉的沙漠，要来何用？只是，高兴不能伸手 要，快乐不可向人讨，应该自己学会</a:t>
            </a:r>
            <a:r>
              <a:rPr sz="2500" b="0" spc="-14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放大美好</a:t>
            </a:r>
            <a:r>
              <a:rPr sz="2500" b="0" spc="-137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。</a:t>
            </a:r>
            <a:r>
              <a:rPr sz="2500" b="0" spc="-14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一件事往往有许 多方面，如果你总是往坏的方面去想，那就是自己虐待自己。所以 不管生活中遇到什么烦恼、挫折和打击，面对生活中的诸多不如意， 都要学会</a:t>
            </a:r>
            <a:r>
              <a:rPr sz="2500" b="0" spc="-196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‘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放大美好</a:t>
            </a:r>
            <a:r>
              <a:rPr sz="2500" b="0" spc="-98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’，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让自己的心境变得亮丽一些。只有这样，你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 marR="495935">
              <a:lnSpc>
                <a:spcPct val="100000"/>
              </a:lnSpc>
              <a:spcBef>
                <a:spcPts val="15"/>
              </a:spcBef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才能过得比较高兴。</a:t>
            </a:r>
            <a:r>
              <a:rPr sz="2500" b="0" spc="-137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著名武侠小说家古龙的这段话，告诉了我们 寻找高兴的诀窍。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431460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21" y="311736"/>
            <a:ext cx="3622675" cy="589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0"/>
              <a:t>议论⽂真题精讲</a:t>
            </a:r>
            <a:r>
              <a:rPr spc="-75"/>
              <a:t>3</a:t>
            </a:r>
            <a:endParaRPr spc="-75"/>
          </a:p>
        </p:txBody>
      </p:sp>
      <p:sp>
        <p:nvSpPr>
          <p:cNvPr id="4" name="object 4"/>
          <p:cNvSpPr txBox="1"/>
          <p:nvPr/>
        </p:nvSpPr>
        <p:spPr>
          <a:xfrm>
            <a:off x="691515" y="993813"/>
            <a:ext cx="9297670" cy="5743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9215" indent="555625">
              <a:lnSpc>
                <a:spcPct val="100000"/>
              </a:lnSpc>
              <a:spcBef>
                <a:spcPts val="100"/>
              </a:spcBef>
              <a:buSzPct val="96000"/>
              <a:buAutoNum type="arabicPeriod" startAt="2"/>
              <a:tabLst>
                <a:tab pos="821690"/>
              </a:tabLst>
            </a:pPr>
            <a:r>
              <a:rPr sz="2500" b="0" spc="-14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放大美好</a:t>
            </a:r>
            <a:r>
              <a:rPr sz="2500" b="0" spc="-68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”，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是一种生活的艺术。据传孔老夫子游泰山，见 到一位名为荣启的老者。此公衣衫褴褛，一根草绳胡乱缠在腰间， 却且弹且唱，得意忘形。孔子问老者为何这般高兴，荣启答道：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  <a:tabLst>
                <a:tab pos="7695565"/>
              </a:tabLst>
            </a:pPr>
            <a:r>
              <a:rPr sz="2500" b="0" spc="-14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许多好事让我高兴哩！天下万物，惟人为贵，我有幸为人，此是 一乐。生而为人，男尊女卑，我有幸为男，此是二乐（此乐当然是 不对的）。众生芸芸，多少人尚在襁褓中便短命早夭，而我又有幸 活到如此高寿，此是三乐。</a:t>
            </a:r>
            <a:r>
              <a:rPr sz="2500" b="0" spc="-137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经多世事胸怀阔</a:t>
            </a:r>
            <a:r>
              <a:rPr sz="2500" b="0" spc="-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，</a:t>
            </a:r>
            <a:r>
              <a:rPr sz="2500" u="heavy">
                <a:solidFill>
                  <a:srgbClr val="0096FF"/>
                </a:solidFill>
                <a:uFill>
                  <a:solidFill>
                    <a:srgbClr val="0096FF"/>
                  </a:solidFill>
                </a:u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。这位老人 尽管历尽生活的艰辛，但他仍然高高兴兴，这就是因为他学会了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500" b="0" spc="-14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放大美好</a:t>
            </a:r>
            <a:r>
              <a:rPr sz="2500" b="0" spc="-137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 marR="69215" indent="555625">
              <a:lnSpc>
                <a:spcPct val="100000"/>
              </a:lnSpc>
              <a:buSzPct val="96000"/>
              <a:buAutoNum type="arabicPeriod" startAt="3"/>
              <a:tabLst>
                <a:tab pos="824865"/>
              </a:tabLst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与古人荣启相反，今天我们周围的一些人总在为一些小事牵 肠挂肚，因几句闲话耿耿于怀，愁绪纷沓，忧思丛生，好像他们就 是这世上最不幸的人似的。如此这般，其生活质量当然就难以恭维 了。英国有句谚语：忧愁使猫丧生。英国人把猫看得很神秘，认为 猫有</a:t>
            </a:r>
            <a:r>
              <a:rPr sz="2500" b="0" spc="-9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9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条命，可仍经不起忧愁折磨，何况人乎！作为一个现代人，  如果对事理的感悟还不如</a:t>
            </a:r>
            <a:r>
              <a:rPr sz="2500" b="0" spc="-2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2500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年前的古人荣启，岂不赧然？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431460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21" y="311736"/>
            <a:ext cx="3622675" cy="589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0"/>
              <a:t>议论⽂真题精讲</a:t>
            </a:r>
            <a:r>
              <a:rPr spc="-75"/>
              <a:t>3</a:t>
            </a:r>
            <a:endParaRPr spc="-75"/>
          </a:p>
        </p:txBody>
      </p:sp>
      <p:sp>
        <p:nvSpPr>
          <p:cNvPr id="4" name="object 4"/>
          <p:cNvSpPr txBox="1"/>
          <p:nvPr/>
        </p:nvSpPr>
        <p:spPr>
          <a:xfrm>
            <a:off x="691515" y="993813"/>
            <a:ext cx="9232900" cy="5019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55625">
              <a:lnSpc>
                <a:spcPct val="100000"/>
              </a:lnSpc>
              <a:spcBef>
                <a:spcPts val="100"/>
              </a:spcBef>
              <a:buSzPct val="96000"/>
              <a:buAutoNum type="arabicPeriod" startAt="4"/>
              <a:tabLst>
                <a:tab pos="824865"/>
              </a:tabLst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境由心造。说到底，高兴不过是一种感受而已。同一件事，  从这个方面看是灾难，换一个角度变一种心态来看则未尝不值得高 兴。</a:t>
            </a:r>
            <a:r>
              <a:rPr sz="2500" b="0" spc="-14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要是火柴在你的衣袋里燃烧起来，那你应该高兴，多亏你的 口袋不是火药库。要是你的手指扎了一根刺，那你应该高兴，多亏 这根刺不是扎在眼睛里。</a:t>
            </a:r>
            <a:r>
              <a:rPr sz="2500" b="0" spc="-137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俄国著名小说家契诃夫的这段话启迪人 们，即使有一千个理由哭泣，也要找出一万个理由微笑。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 marR="5080" indent="555625">
              <a:lnSpc>
                <a:spcPct val="100000"/>
              </a:lnSpc>
              <a:spcBef>
                <a:spcPts val="10"/>
              </a:spcBef>
              <a:buSzPct val="96000"/>
              <a:buAutoNum type="arabicPeriod" startAt="4"/>
              <a:tabLst>
                <a:tab pos="816610"/>
              </a:tabLst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上帝关闭了那扇门，必定会为我们敞开这扇窗。生活是美好 的，只要我们懂得珍惜这种美好，而且还善于</a:t>
            </a:r>
            <a:r>
              <a:rPr sz="2500" b="0" spc="-14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放大美好</a:t>
            </a:r>
            <a:r>
              <a:rPr sz="2500" b="0" spc="-68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”，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那么，  我们头上的每片叶子都会有阳光莅临，脚下的每寸土地都会有和谐 生长。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85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500" b="0">
                <a:solidFill>
                  <a:srgbClr val="521B93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注释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500" b="0">
                <a:solidFill>
                  <a:srgbClr val="521B93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①赧然：形容难为情的样⼦。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431460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21" y="311736"/>
            <a:ext cx="3622675" cy="589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0"/>
              <a:t>议论⽂真题精讲</a:t>
            </a:r>
            <a:r>
              <a:rPr spc="-75"/>
              <a:t>3</a:t>
            </a:r>
            <a:endParaRPr spc="-75"/>
          </a:p>
        </p:txBody>
      </p:sp>
      <p:sp>
        <p:nvSpPr>
          <p:cNvPr id="4" name="object 4"/>
          <p:cNvSpPr txBox="1"/>
          <p:nvPr/>
        </p:nvSpPr>
        <p:spPr>
          <a:xfrm>
            <a:off x="770890" y="993813"/>
            <a:ext cx="5452745" cy="407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500" spc="-705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作者为何提倡“放大美好”？（</a:t>
            </a: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sz="2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1515" y="2899665"/>
            <a:ext cx="7357745" cy="407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spc="-434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500" spc="-43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结合文章，概括“放大美好”的具体方法。（</a:t>
            </a: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sz="2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99444" y="4805517"/>
            <a:ext cx="1434465" cy="407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）（</a:t>
            </a: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sz="2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91515" y="4767400"/>
            <a:ext cx="4500245" cy="2007870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221615" indent="-209550">
              <a:lnSpc>
                <a:spcPct val="100000"/>
              </a:lnSpc>
              <a:spcBef>
                <a:spcPts val="400"/>
              </a:spcBef>
              <a:buSzPct val="96000"/>
              <a:buAutoNum type="arabicPeriod" startAt="3"/>
              <a:tabLst>
                <a:tab pos="222250"/>
              </a:tabLst>
            </a:pP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段横线处应填入的句子是（</a:t>
            </a:r>
            <a:endParaRPr sz="25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92075" marR="1863725" algn="just">
              <a:lnSpc>
                <a:spcPct val="100000"/>
              </a:lnSpc>
              <a:spcBef>
                <a:spcPts val="300"/>
              </a:spcBef>
            </a:pPr>
            <a:r>
              <a:rPr sz="2500" b="0" spc="-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A.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阅尽⼈⽣快乐多 B.历尽艰⾟快乐多 </a:t>
            </a:r>
            <a:r>
              <a:rPr sz="2500" b="0" spc="-7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C.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阅尽⼈⽣眼界宽 </a:t>
            </a:r>
            <a:r>
              <a:rPr sz="2500" b="0" spc="9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D</a:t>
            </a:r>
            <a:r>
              <a:rPr sz="2500" b="0" spc="-6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.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历尽艰⾟眼界宽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423928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21" y="330814"/>
            <a:ext cx="6794500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 spc="30"/>
              <a:t>议论⽂常考题型：给议论⽂中⼼论</a:t>
            </a:r>
            <a:r>
              <a:rPr sz="3300"/>
              <a:t>点</a:t>
            </a:r>
            <a:endParaRPr sz="3300"/>
          </a:p>
        </p:txBody>
      </p:sp>
      <p:sp>
        <p:nvSpPr>
          <p:cNvPr id="4" name="object 4"/>
          <p:cNvSpPr txBox="1"/>
          <p:nvPr/>
        </p:nvSpPr>
        <p:spPr>
          <a:xfrm>
            <a:off x="828621" y="846698"/>
            <a:ext cx="8940800" cy="501332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799465" indent="-774700">
              <a:lnSpc>
                <a:spcPct val="100000"/>
              </a:lnSpc>
              <a:spcBef>
                <a:spcPts val="1620"/>
              </a:spcBef>
              <a:buSzPct val="96000"/>
              <a:buAutoNum type="arabicPlain"/>
              <a:tabLst>
                <a:tab pos="800100"/>
              </a:tabLst>
            </a:pPr>
            <a:r>
              <a:rPr sz="2500">
                <a:solidFill>
                  <a:srgbClr val="0432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特征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">
              <a:lnSpc>
                <a:spcPct val="100000"/>
              </a:lnSpc>
            </a:pPr>
            <a:r>
              <a:rPr sz="2500" b="0">
                <a:solidFill>
                  <a:srgbClr val="FF2F9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针对话题有明显的</a:t>
            </a:r>
            <a:r>
              <a:rPr sz="2550" b="0" spc="-195" baseline="23000">
                <a:solidFill>
                  <a:srgbClr val="FF2F9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2500" b="0">
                <a:solidFill>
                  <a:srgbClr val="FF2F9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表态性</a:t>
            </a:r>
            <a:r>
              <a:rPr sz="2550" b="0" spc="-67" baseline="23000">
                <a:solidFill>
                  <a:srgbClr val="FF2F9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2500" b="0">
                <a:solidFill>
                  <a:srgbClr val="FF2F9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的完整的</a:t>
            </a:r>
            <a:r>
              <a:rPr sz="2550" b="0" spc="-60" baseline="23000">
                <a:solidFill>
                  <a:srgbClr val="FF2F9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sz="2500" b="0">
                <a:solidFill>
                  <a:srgbClr val="FF2F9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判断句</a:t>
            </a:r>
            <a:r>
              <a:rPr sz="2550" b="0" spc="-82" baseline="23000">
                <a:solidFill>
                  <a:srgbClr val="FF2F9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sz="2500" b="0">
                <a:solidFill>
                  <a:srgbClr val="FF2F9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99465" indent="-774700">
              <a:lnSpc>
                <a:spcPct val="100000"/>
              </a:lnSpc>
              <a:spcBef>
                <a:spcPts val="1505"/>
              </a:spcBef>
              <a:buSzPct val="96000"/>
              <a:buAutoNum type="arabicPlain" startAt="2"/>
              <a:tabLst>
                <a:tab pos="800100"/>
              </a:tabLst>
            </a:pPr>
            <a:r>
              <a:rPr sz="2500">
                <a:solidFill>
                  <a:srgbClr val="0432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位置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">
              <a:lnSpc>
                <a:spcPct val="100000"/>
              </a:lnSpc>
            </a:pPr>
            <a:r>
              <a:rPr sz="2500" b="0">
                <a:solidFill>
                  <a:srgbClr val="FF2F9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①题目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">
              <a:lnSpc>
                <a:spcPct val="100000"/>
              </a:lnSpc>
            </a:pPr>
            <a:r>
              <a:rPr sz="2500" b="0">
                <a:solidFill>
                  <a:srgbClr val="FF2F9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②开头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">
              <a:lnSpc>
                <a:spcPct val="100000"/>
              </a:lnSpc>
              <a:spcBef>
                <a:spcPts val="5"/>
              </a:spcBef>
            </a:pPr>
            <a:r>
              <a:rPr sz="2500" b="0">
                <a:solidFill>
                  <a:srgbClr val="FF2F9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③结尾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">
              <a:lnSpc>
                <a:spcPct val="100000"/>
              </a:lnSpc>
            </a:pPr>
            <a:r>
              <a:rPr sz="2500" b="0">
                <a:solidFill>
                  <a:srgbClr val="FF2F9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④第二段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">
              <a:lnSpc>
                <a:spcPct val="100000"/>
              </a:lnSpc>
            </a:pPr>
            <a:r>
              <a:rPr sz="2500" b="0">
                <a:solidFill>
                  <a:srgbClr val="FF2F9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⑤中间承上启下的过渡句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99465" indent="-774700">
              <a:lnSpc>
                <a:spcPct val="100000"/>
              </a:lnSpc>
              <a:spcBef>
                <a:spcPts val="1505"/>
              </a:spcBef>
              <a:buSzPct val="96000"/>
              <a:buAutoNum type="arabicPlain" startAt="3"/>
              <a:tabLst>
                <a:tab pos="800100"/>
              </a:tabLst>
            </a:pPr>
            <a:r>
              <a:rPr sz="2500">
                <a:solidFill>
                  <a:srgbClr val="0432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提示中心论点的</a:t>
            </a:r>
            <a:r>
              <a:rPr sz="2500" spc="-160">
                <a:solidFill>
                  <a:srgbClr val="0432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r>
              <a:rPr sz="2500">
                <a:solidFill>
                  <a:srgbClr val="0432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种标志词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400" marR="17780" indent="635000" algn="just">
              <a:lnSpc>
                <a:spcPct val="100000"/>
              </a:lnSpc>
            </a:pPr>
            <a:r>
              <a:rPr sz="2500" b="0">
                <a:solidFill>
                  <a:srgbClr val="FF2F9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可见，由此可见，因此，证明了，总之，总而言之，综上所 述，我认为，我们懂得了，我们发现了，我们明白了，无数事实 表明了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431460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21" y="311736"/>
            <a:ext cx="3352800" cy="589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0"/>
              <a:t>议论⽂真题答</a:t>
            </a:r>
            <a:r>
              <a:rPr/>
              <a:t>案</a:t>
            </a:r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91515" y="1125536"/>
            <a:ext cx="9102725" cy="30753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9380" marR="198120" indent="-119380">
              <a:lnSpc>
                <a:spcPct val="100000"/>
              </a:lnSpc>
              <a:spcBef>
                <a:spcPts val="100"/>
              </a:spcBef>
              <a:buSzPct val="96000"/>
              <a:buAutoNum type="arabicPeriod"/>
              <a:tabLst>
                <a:tab pos="119380"/>
              </a:tabLst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【参考答案】①</a:t>
            </a:r>
            <a:r>
              <a:rPr sz="2500" spc="-17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放⼤美好</a:t>
            </a:r>
            <a:r>
              <a:rPr sz="2500" spc="-169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才能过得⾼兴，②⾼兴能够提⾼⽣活 质量。评分：共</a:t>
            </a:r>
            <a:r>
              <a:rPr sz="2500" spc="-3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2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分。每个要点</a:t>
            </a:r>
            <a:r>
              <a:rPr sz="2500" spc="-95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1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分。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200025" marR="5080" indent="-200025">
              <a:lnSpc>
                <a:spcPct val="100000"/>
              </a:lnSpc>
              <a:spcBef>
                <a:spcPts val="3005"/>
              </a:spcBef>
              <a:buSzPct val="96000"/>
              <a:buAutoNum type="arabicPeriod"/>
              <a:tabLst>
                <a:tab pos="200025"/>
              </a:tabLst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【参考答案】①胸怀开阔，发现⽣命中值得⾼兴的事情。②换⼀ 个⾓度变⼀种⼼态看待不幸。评分：共</a:t>
            </a:r>
            <a:r>
              <a:rPr sz="2500" spc="-37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4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330200">
              <a:lnSpc>
                <a:spcPct val="100000"/>
              </a:lnSpc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分。每个要点</a:t>
            </a:r>
            <a:r>
              <a:rPr sz="2500" spc="-3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2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分。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209550" indent="-197485">
              <a:lnSpc>
                <a:spcPct val="100000"/>
              </a:lnSpc>
              <a:spcBef>
                <a:spcPts val="3005"/>
              </a:spcBef>
              <a:buSzPct val="96000"/>
              <a:buAutoNum type="arabicPeriod" startAt="3"/>
              <a:tabLst>
                <a:tab pos="210185"/>
              </a:tabLst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【参考答案】</a:t>
            </a:r>
            <a:r>
              <a:rPr sz="2500" spc="-36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C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评分：共</a:t>
            </a:r>
            <a:r>
              <a:rPr sz="2500" spc="-3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2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分。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431460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0"/>
              <a:t>议论⽂真题精讲</a:t>
            </a:r>
            <a:r>
              <a:rPr spc="-75"/>
              <a:t>4</a:t>
            </a:r>
            <a:endParaRPr spc="-75"/>
          </a:p>
        </p:txBody>
      </p:sp>
      <p:sp>
        <p:nvSpPr>
          <p:cNvPr id="4" name="object 4"/>
          <p:cNvSpPr txBox="1"/>
          <p:nvPr/>
        </p:nvSpPr>
        <p:spPr>
          <a:xfrm>
            <a:off x="691515" y="731817"/>
            <a:ext cx="9550400" cy="5486400"/>
          </a:xfrm>
          <a:prstGeom prst="rect">
            <a:avLst/>
          </a:prstGeom>
        </p:spPr>
        <p:txBody>
          <a:bodyPr vert="horz" wrap="square" lIns="0" tIns="2514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980"/>
              </a:spcBef>
            </a:pPr>
            <a:r>
              <a:rPr sz="2900" spc="15">
                <a:solidFill>
                  <a:srgbClr val="0096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（四）阅读下面文字，完成下列各题。（共</a:t>
            </a:r>
            <a:r>
              <a:rPr sz="2900" spc="-165">
                <a:solidFill>
                  <a:srgbClr val="0096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sz="2900" spc="15">
                <a:solidFill>
                  <a:srgbClr val="0096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sz="2900">
                <a:solidFill>
                  <a:srgbClr val="0096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sz="29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178435" indent="555625">
              <a:lnSpc>
                <a:spcPct val="100000"/>
              </a:lnSpc>
              <a:spcBef>
                <a:spcPts val="1620"/>
              </a:spcBef>
              <a:buSzPct val="96000"/>
              <a:buAutoNum type="arabicPeriod"/>
              <a:tabLst>
                <a:tab pos="752475"/>
              </a:tabLst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苏轼一首词</a:t>
            </a:r>
            <a:r>
              <a:rPr sz="2500" b="0" spc="-72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：“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莫听穿林打叶声，何妨吟啸且徐行。竹杖芒鞋 轻胜马，谁怕？一蓑烟雨任平生。料峭春风吹酒醒，微冷，山头斜 照却相迎。回首向来萧瑟处，归去，也无风雨也无晴。</a:t>
            </a:r>
            <a:r>
              <a:rPr sz="2500" b="0" spc="-137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读来读去， 我悟出了一个道理：人生需要淡定的情怀。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 marR="322580" indent="555625">
              <a:lnSpc>
                <a:spcPct val="100000"/>
              </a:lnSpc>
              <a:spcBef>
                <a:spcPts val="5"/>
              </a:spcBef>
              <a:buSzPct val="96000"/>
              <a:buAutoNum type="arabicPeriod"/>
              <a:tabLst>
                <a:tab pos="821690"/>
              </a:tabLst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淡定，指在名利诱惑面前不为所动的淡泊精神，得之淡然，  失之泰然。太史公有言</a:t>
            </a:r>
            <a:r>
              <a:rPr sz="2500" b="0" spc="-72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：“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天下熙熙，皆为利来；天下攘攘，皆为 利往</a:t>
            </a:r>
            <a:r>
              <a:rPr sz="2500" b="0" spc="-137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。自古至今，能轻名利者不多。东汉将军冯异算是一个，他 为人谦逊低调，每当宿营时，将领们就坐在一起争功，冯异却常一 个人躲在树下休息，人称</a:t>
            </a:r>
            <a:r>
              <a:rPr sz="2500" b="0" spc="-14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大树将军</a:t>
            </a:r>
            <a:r>
              <a:rPr sz="2500" b="0" spc="-137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。这是在名前的淡定。东汉大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 marR="5080">
              <a:lnSpc>
                <a:spcPct val="100000"/>
              </a:lnSpc>
              <a:spcBef>
                <a:spcPts val="10"/>
              </a:spcBef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臣甄宇也是一个，每年腊月祭祀后，皇帝要赏赐给博士每人一头羊。 羊有大小肥瘦，很不好分，常引争执，甄宇就主动牵走了最瘦小的 羊，人称</a:t>
            </a:r>
            <a:r>
              <a:rPr sz="2500" b="0" spc="-14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瘦羊博士</a:t>
            </a:r>
            <a:r>
              <a:rPr sz="2500" b="0" spc="-137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。这是在利前的淡定。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431460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21" y="311736"/>
            <a:ext cx="3622675" cy="589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0"/>
              <a:t>议论⽂真题精讲</a:t>
            </a:r>
            <a:r>
              <a:rPr spc="-75"/>
              <a:t>4</a:t>
            </a:r>
            <a:endParaRPr spc="-75"/>
          </a:p>
        </p:txBody>
      </p:sp>
      <p:sp>
        <p:nvSpPr>
          <p:cNvPr id="4" name="object 4"/>
          <p:cNvSpPr txBox="1"/>
          <p:nvPr/>
        </p:nvSpPr>
        <p:spPr>
          <a:xfrm>
            <a:off x="691515" y="983287"/>
            <a:ext cx="9410065" cy="5743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55625">
              <a:lnSpc>
                <a:spcPct val="100000"/>
              </a:lnSpc>
              <a:spcBef>
                <a:spcPts val="100"/>
              </a:spcBef>
              <a:buSzPct val="96000"/>
              <a:buAutoNum type="arabicPeriod" startAt="3"/>
              <a:tabLst>
                <a:tab pos="824865"/>
              </a:tabLst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淡定，指在成败面前的从容不迫，胜不骄，败不馁。东晋时， 淝水之战的捷报送到京城时，主帅谢安与客人正在下棋。他拿过捷 报阅过，便随手放在一边，不动声色继续下棋，就好像什么也没有 看到一般。他淡定如水，客人却忍不住问道</a:t>
            </a:r>
            <a:r>
              <a:rPr sz="2500" b="0" spc="-72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：“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前方战事如何</a:t>
            </a:r>
            <a:r>
              <a:rPr sz="2500" b="0" spc="-62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?”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他漫 不经心地回答</a:t>
            </a:r>
            <a:r>
              <a:rPr sz="2500" b="0" spc="-72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：“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孩子们已打败了敌人。</a:t>
            </a:r>
            <a:r>
              <a:rPr sz="2500" b="0" spc="-137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依旧从容安详。这便是他 的淡定涵养</a:t>
            </a:r>
            <a:r>
              <a:rPr sz="2500" b="0" spc="-72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，“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不以物喜，不以己悲</a:t>
            </a:r>
            <a:r>
              <a:rPr sz="2500" b="0" spc="-68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”，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胜败都是过眼云烟。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 marR="60960" indent="555625">
              <a:lnSpc>
                <a:spcPct val="100000"/>
              </a:lnSpc>
              <a:spcBef>
                <a:spcPts val="10"/>
              </a:spcBef>
              <a:buSzPct val="96000"/>
              <a:buAutoNum type="arabicPeriod" startAt="3"/>
              <a:tabLst>
                <a:tab pos="824865"/>
                <a:tab pos="8705850"/>
              </a:tabLst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淡定，指面对生死时的自若精神。</a:t>
            </a:r>
            <a:r>
              <a:rPr sz="2500" b="0" spc="-14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千古艰难唯一死</a:t>
            </a:r>
            <a:r>
              <a:rPr sz="2500" b="0" spc="-68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”，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面对 死亡仍能保持淡定，尤为难能可贵。清代文学批评家金圣叹受</a:t>
            </a:r>
            <a:r>
              <a:rPr sz="2500" b="0" spc="-14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抗 粮哭庙</a:t>
            </a:r>
            <a:r>
              <a:rPr sz="2500" b="0" spc="-137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案牵连而被朝廷处以极刑，他临刑前面不更色，还边酌酒 边说：</a:t>
            </a:r>
            <a:r>
              <a:rPr sz="2500" b="0" spc="-14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割头，痛事也，快事也；割头而先饮酒，痛快痛快！</a:t>
            </a:r>
            <a:r>
              <a:rPr sz="2500" b="0" spc="-137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	金圣 叹不惧死亡是何等的泰然啊。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 marR="181610" indent="555625">
              <a:lnSpc>
                <a:spcPct val="100000"/>
              </a:lnSpc>
              <a:spcBef>
                <a:spcPts val="5"/>
              </a:spcBef>
              <a:buSzPct val="96000"/>
              <a:buAutoNum type="arabicPeriod" startAt="3"/>
              <a:tabLst>
                <a:tab pos="816610"/>
              </a:tabLst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时下，学习和工作的压力使人总处于紧张之中，幸福指数大 打折扣。有了淡定情怀，大家才能心平气和，轻看身外之物，直面 灾害和困难，做到</a:t>
            </a:r>
            <a:r>
              <a:rPr sz="2500" b="0" spc="-14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宠辱不惊，闲看庭前花开花落；去留无意，漫 观天外云卷云舒。</a:t>
            </a:r>
            <a:r>
              <a:rPr sz="2500" b="0" spc="-137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431460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21" y="311736"/>
            <a:ext cx="3622675" cy="589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0"/>
              <a:t>议论⽂真题精讲</a:t>
            </a:r>
            <a:r>
              <a:rPr spc="-75"/>
              <a:t>4</a:t>
            </a:r>
            <a:endParaRPr spc="-75"/>
          </a:p>
        </p:txBody>
      </p:sp>
      <p:sp>
        <p:nvSpPr>
          <p:cNvPr id="4" name="object 4"/>
          <p:cNvSpPr txBox="1"/>
          <p:nvPr/>
        </p:nvSpPr>
        <p:spPr>
          <a:xfrm>
            <a:off x="691515" y="1262530"/>
            <a:ext cx="6087745" cy="407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500" spc="-705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文章开头引苏轼的词有什么作用？（</a:t>
            </a: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sz="2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1515" y="3549552"/>
            <a:ext cx="9441815" cy="15887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spc="-434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分析文章论证过程，按要求填空。</a:t>
            </a:r>
            <a:r>
              <a:rPr sz="2500" spc="-8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（4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sz="25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647700">
              <a:lnSpc>
                <a:spcPct val="100000"/>
              </a:lnSpc>
              <a:tabLst>
                <a:tab pos="3110865"/>
              </a:tabLst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⾸先①</a:t>
            </a:r>
            <a:r>
              <a:rPr sz="2500" b="0" u="heavy">
                <a:solidFill>
                  <a:srgbClr val="0096FF"/>
                </a:solidFill>
                <a:uFill>
                  <a:solidFill>
                    <a:srgbClr val="0096FF"/>
                  </a:solidFill>
                </a:uFill>
                <a:latin typeface="Microsoft JhengHei Light" panose="020b0304030504040204" charset="-120"/>
                <a:cs typeface="Microsoft JhengHei Light" panose="020b0304030504040204" charset="-120"/>
              </a:rPr>
              <a:t> 	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（不超过</a:t>
            </a:r>
            <a:r>
              <a:rPr sz="2500" b="0" spc="-4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14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个字），其次从名利前的淡泊精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 marR="5080">
              <a:lnSpc>
                <a:spcPct val="100000"/>
              </a:lnSpc>
              <a:spcBef>
                <a:spcPts val="300"/>
              </a:spcBef>
              <a:tabLst>
                <a:tab pos="1523365"/>
                <a:tab pos="2234565"/>
                <a:tab pos="6908165"/>
              </a:tabLst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神、②</a:t>
            </a:r>
            <a:r>
              <a:rPr sz="2500" b="0" u="heavy">
                <a:solidFill>
                  <a:srgbClr val="0096FF"/>
                </a:solidFill>
                <a:uFill>
                  <a:solidFill>
                    <a:srgbClr val="0096FF"/>
                  </a:solidFill>
                </a:uFill>
                <a:latin typeface="Microsoft JhengHei Light" panose="020b0304030504040204" charset="-120"/>
                <a:cs typeface="Microsoft JhengHei Light" panose="020b0304030504040204" charset="-120"/>
              </a:rPr>
              <a:t> 		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（不超</a:t>
            </a:r>
            <a:r>
              <a:rPr sz="2500" b="0" spc="19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11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个字）、⽣死⾯前的⾃若精神三⽅⾯阐释 了③</a:t>
            </a:r>
            <a:r>
              <a:rPr sz="2500" u="heavy">
                <a:solidFill>
                  <a:srgbClr val="0096FF"/>
                </a:solidFill>
                <a:uFill>
                  <a:solidFill>
                    <a:srgbClr val="0096FF"/>
                  </a:solidFill>
                </a:u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500" spc="-25">
                <a:solidFill>
                  <a:srgbClr val="0096FF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（不超过</a:t>
            </a:r>
            <a:r>
              <a:rPr sz="2500" b="0" spc="-229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5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个字），最后</a:t>
            </a:r>
            <a:r>
              <a:rPr sz="2500" b="0" spc="2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④</a:t>
            </a:r>
            <a:r>
              <a:rPr sz="2500" u="heavy">
                <a:solidFill>
                  <a:srgbClr val="0096FF"/>
                </a:solidFill>
                <a:uFill>
                  <a:solidFill>
                    <a:srgbClr val="0096FF"/>
                  </a:solidFill>
                </a:u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（不超</a:t>
            </a:r>
            <a:r>
              <a:rPr sz="2500" b="0" spc="-1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13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个字）。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431460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21" y="311736"/>
            <a:ext cx="3622675" cy="589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0"/>
              <a:t>议论⽂真题精讲</a:t>
            </a:r>
            <a:r>
              <a:rPr spc="-75"/>
              <a:t>4</a:t>
            </a:r>
            <a:endParaRPr spc="-75"/>
          </a:p>
        </p:txBody>
      </p:sp>
      <p:sp>
        <p:nvSpPr>
          <p:cNvPr id="4" name="object 4"/>
          <p:cNvSpPr txBox="1"/>
          <p:nvPr/>
        </p:nvSpPr>
        <p:spPr>
          <a:xfrm>
            <a:off x="691515" y="1364457"/>
            <a:ext cx="9550400" cy="4599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5745" marR="332105" indent="-233680">
              <a:lnSpc>
                <a:spcPct val="100000"/>
              </a:lnSpc>
              <a:spcBef>
                <a:spcPts val="100"/>
              </a:spcBef>
            </a:pP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500" spc="-705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请你为下面的两段材料补写一个观点，使之与</a:t>
            </a: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500" spc="-16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段构成并列 关系。</a:t>
            </a:r>
            <a:r>
              <a:rPr sz="2500" spc="-8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（2</a:t>
            </a:r>
            <a:r>
              <a:rPr sz="2500">
                <a:solidFill>
                  <a:srgbClr val="FF2F9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sz="25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384810" indent="555625">
              <a:lnSpc>
                <a:spcPct val="100000"/>
              </a:lnSpc>
              <a:spcBef>
                <a:spcPts val="1505"/>
              </a:spcBef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昔日，诸葛亮带领</a:t>
            </a:r>
            <a:r>
              <a:rPr sz="2500" b="0" spc="-4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2</a:t>
            </a:r>
            <a:r>
              <a:rPr sz="2500" b="0" spc="-3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50</a:t>
            </a:r>
            <a:r>
              <a:rPr sz="2500" b="0" spc="2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0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名士兵留守西城时，司马懿率</a:t>
            </a:r>
            <a:r>
              <a:rPr sz="2500" b="0" spc="-12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15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万大军 压境。众人听到司马懿带兵前来的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 marR="504190">
              <a:lnSpc>
                <a:spcPct val="100000"/>
              </a:lnSpc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消息都大惊失色，唯有诸葛亮方寸不乱并有条不紊地设下了</a:t>
            </a:r>
            <a:r>
              <a:rPr sz="2500" b="0" spc="-143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“空城 计</a:t>
            </a:r>
            <a:r>
              <a:rPr sz="2500" b="0" spc="-68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”，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使司马懿怀疑城中设有埋伏，引兵退去。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 marR="5080" indent="635000">
              <a:lnSpc>
                <a:spcPct val="100000"/>
              </a:lnSpc>
              <a:spcBef>
                <a:spcPts val="1505"/>
              </a:spcBef>
            </a:pPr>
            <a:r>
              <a:rPr sz="2500" b="0" spc="-9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2011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年</a:t>
            </a:r>
            <a:r>
              <a:rPr sz="2500" b="0" spc="-45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2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月</a:t>
            </a:r>
            <a:r>
              <a:rPr sz="2500" b="0" spc="-17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11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日，印度外长克里希纳在联合国发言时，念错了稿 子，引起底下一片骚动，那是相当的尴尬。可克里希纳却微微一笑， 颇有大将风度地说</a:t>
            </a:r>
            <a:r>
              <a:rPr sz="2500" b="0" spc="-72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：“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啊，文件太多了，忙中出错，看来文山会海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  <a:p>
            <a:pPr marL="12700" marR="495935">
              <a:lnSpc>
                <a:spcPct val="100000"/>
              </a:lnSpc>
              <a:spcBef>
                <a:spcPts val="5"/>
              </a:spcBef>
            </a:pP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真是害死人哪？</a:t>
            </a:r>
            <a:r>
              <a:rPr sz="2500" b="0" spc="-137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”</a:t>
            </a:r>
            <a:r>
              <a:rPr sz="2500" b="0">
                <a:solidFill>
                  <a:srgbClr val="0096FF"/>
                </a:solidFill>
                <a:latin typeface="Microsoft JhengHei Light" panose="020b0304030504040204" charset="-120"/>
                <a:cs typeface="Microsoft JhengHei Light" panose="020b0304030504040204" charset="-120"/>
              </a:rPr>
              <a:t>淡定的一句话就巧妙地化解了被动局面，台下传 来了善意的笑声和掌声。</a:t>
            </a:r>
            <a:endParaRPr sz="2500">
              <a:latin typeface="Microsoft JhengHei Light" panose="020b0304030504040204" charset="-120"/>
              <a:cs typeface="Microsoft JhengHei Light" panose="020b0304030504040204" charset="-120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431460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21" y="311736"/>
            <a:ext cx="3352800" cy="589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0"/>
              <a:t>议论⽂真题答</a:t>
            </a:r>
            <a:r>
              <a:rPr/>
              <a:t>案</a:t>
            </a:r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91515" y="1364457"/>
            <a:ext cx="9241790" cy="34563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9380" marR="5080" indent="-119380">
              <a:lnSpc>
                <a:spcPct val="100000"/>
              </a:lnSpc>
              <a:spcBef>
                <a:spcPts val="100"/>
              </a:spcBef>
              <a:buSzPct val="96000"/>
              <a:buAutoNum type="arabicPeriod"/>
              <a:tabLst>
                <a:tab pos="119380"/>
              </a:tabLst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【参考答案】引出论点；增强⽂学性，引发阅读兴趣。</a:t>
            </a:r>
            <a:r>
              <a:rPr sz="2500" spc="-26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(共</a:t>
            </a:r>
            <a:r>
              <a:rPr sz="2500" spc="-3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2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分。每 点</a:t>
            </a:r>
            <a:r>
              <a:rPr sz="2500" spc="-95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1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</a:t>
            </a:r>
            <a:r>
              <a:rPr sz="2500" spc="-26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)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200025" marR="92710" indent="-200025" algn="just">
              <a:lnSpc>
                <a:spcPct val="100000"/>
              </a:lnSpc>
              <a:spcBef>
                <a:spcPts val="3005"/>
              </a:spcBef>
              <a:buSzPct val="96000"/>
              <a:buAutoNum type="arabicPeriod"/>
              <a:tabLst>
                <a:tab pos="200025"/>
              </a:tabLst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【参考答案】⽰例：①开篇提出⼈⽣需要有淡定的情怀（开篇提 出中⼼论点）②胜败⾯前从容不迫的精神③淡定的内涵（淡定是 什么）④提出⼈⽣拥有淡定情怀的好处（共</a:t>
            </a:r>
            <a:r>
              <a:rPr sz="2500" spc="-37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4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分）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209550" indent="-197485">
              <a:lnSpc>
                <a:spcPct val="100000"/>
              </a:lnSpc>
              <a:spcBef>
                <a:spcPts val="3005"/>
              </a:spcBef>
              <a:buSzPct val="96000"/>
              <a:buAutoNum type="arabicPeriod"/>
              <a:tabLst>
                <a:tab pos="210185"/>
              </a:tabLst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【参考答案】要点：淡定，是指⾯对被动局⾯时的镇定态度。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171450">
              <a:lnSpc>
                <a:spcPct val="100000"/>
              </a:lnSpc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（淡定，是指⾯对被动局⾯时的沉着、冷静的态度。）（共</a:t>
            </a:r>
            <a:r>
              <a:rPr sz="2500" spc="-3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2</a:t>
            </a: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分）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976100" y="105410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513626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3431" y="1187691"/>
            <a:ext cx="9334500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 spc="30"/>
              <a:t>议论⽂常考题型：中⼼论点如何提出？有何妙处</a:t>
            </a:r>
            <a:r>
              <a:rPr sz="3300"/>
              <a:t>？</a:t>
            </a:r>
            <a:endParaRPr sz="3300"/>
          </a:p>
        </p:txBody>
      </p:sp>
      <p:sp>
        <p:nvSpPr>
          <p:cNvPr id="4" name="object 4"/>
          <p:cNvSpPr txBox="1"/>
          <p:nvPr/>
        </p:nvSpPr>
        <p:spPr>
          <a:xfrm>
            <a:off x="843226" y="2025593"/>
            <a:ext cx="9006205" cy="180784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1000"/>
              </a:lnSpc>
              <a:tabLst>
                <a:tab pos="5568315"/>
                <a:tab pos="8622665"/>
              </a:tabLst>
            </a:pPr>
            <a:r>
              <a:rPr sz="2900" b="0" spc="15">
                <a:solidFill>
                  <a:srgbClr val="0096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中心论点如何提出的答题方法：这一段在概述</a:t>
            </a:r>
            <a:r>
              <a:rPr sz="2900" b="0" spc="65">
                <a:solidFill>
                  <a:srgbClr val="0096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</a:t>
            </a:r>
            <a:r>
              <a:rPr sz="2900" u="heavy">
                <a:solidFill>
                  <a:srgbClr val="0096FF"/>
                </a:solidFill>
                <a:uFill>
                  <a:solidFill>
                    <a:srgbClr val="0096FF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	</a:t>
            </a:r>
            <a:r>
              <a:rPr sz="2900" b="0">
                <a:solidFill>
                  <a:srgbClr val="0096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 </a:t>
            </a:r>
            <a:r>
              <a:rPr sz="2900" b="0" spc="15">
                <a:solidFill>
                  <a:srgbClr val="0096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容后，提出了中心论</a:t>
            </a:r>
            <a:r>
              <a:rPr sz="2900" b="0">
                <a:solidFill>
                  <a:srgbClr val="0096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</a:t>
            </a:r>
            <a:r>
              <a:rPr sz="2900" b="0" u="heavy">
                <a:solidFill>
                  <a:srgbClr val="0096FF"/>
                </a:solidFill>
                <a:uFill>
                  <a:solidFill>
                    <a:srgbClr val="0096FF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	</a:t>
            </a:r>
            <a:r>
              <a:rPr sz="2900" b="0">
                <a:solidFill>
                  <a:srgbClr val="0096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29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3520"/>
              </a:spcBef>
            </a:pPr>
            <a:r>
              <a:rPr sz="2900" b="0" spc="15">
                <a:solidFill>
                  <a:srgbClr val="0096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中心论点提出方式的妙处：活泼自然，引起读者兴趣</a:t>
            </a:r>
            <a:r>
              <a:rPr sz="2900" b="0">
                <a:solidFill>
                  <a:srgbClr val="0096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29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513626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79651" y="882891"/>
            <a:ext cx="5524500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 spc="30"/>
              <a:t>议论⽂常考题型：论据作⽤</a:t>
            </a:r>
            <a:r>
              <a:rPr sz="3300"/>
              <a:t>题</a:t>
            </a:r>
            <a:endParaRPr sz="3300"/>
          </a:p>
        </p:txBody>
      </p:sp>
      <p:sp>
        <p:nvSpPr>
          <p:cNvPr id="4" name="object 4"/>
          <p:cNvSpPr txBox="1"/>
          <p:nvPr/>
        </p:nvSpPr>
        <p:spPr>
          <a:xfrm>
            <a:off x="841321" y="1216630"/>
            <a:ext cx="8967470" cy="382270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900" spc="15">
                <a:solidFill>
                  <a:srgbClr val="0432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论据作用题答题思路</a:t>
            </a:r>
            <a:r>
              <a:rPr sz="2100" b="0" spc="-4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</a:t>
            </a:r>
            <a:r>
              <a:rPr sz="2100" b="0" spc="-2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分时，四点全答</a:t>
            </a:r>
            <a:r>
              <a:rPr sz="2100" b="0" spc="-3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；2</a:t>
            </a:r>
            <a:r>
              <a:rPr sz="2100" b="0" spc="-2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分时，答第</a:t>
            </a:r>
            <a:r>
              <a:rPr sz="2100" b="0" spc="-4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2100" b="0" spc="-2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点和第</a:t>
            </a:r>
            <a:r>
              <a:rPr sz="2100" b="0" spc="-6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sz="2100" b="0" spc="-2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</a:t>
            </a:r>
            <a:r>
              <a:rPr sz="2100" b="0" spc="-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96215" indent="-184150">
              <a:lnSpc>
                <a:spcPct val="100000"/>
              </a:lnSpc>
              <a:spcBef>
                <a:spcPts val="2625"/>
              </a:spcBef>
              <a:buSzPct val="96000"/>
              <a:buAutoNum type="arabicPeriod"/>
              <a:tabLst>
                <a:tab pos="196850"/>
              </a:tabLst>
            </a:pP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先辨别论据类型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65430" indent="-253365">
              <a:lnSpc>
                <a:spcPct val="100000"/>
              </a:lnSpc>
              <a:spcBef>
                <a:spcPts val="3000"/>
              </a:spcBef>
              <a:buSzPct val="96000"/>
              <a:buAutoNum type="arabicPeriod"/>
              <a:tabLst>
                <a:tab pos="266065"/>
              </a:tabLst>
            </a:pP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再概括论据内容</a:t>
            </a:r>
            <a:r>
              <a:rPr sz="2100" b="0" spc="-2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（一句话简略概括</a:t>
            </a:r>
            <a:r>
              <a:rPr sz="2100" b="0" spc="-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68605" indent="-256540">
              <a:lnSpc>
                <a:spcPct val="100000"/>
              </a:lnSpc>
              <a:spcBef>
                <a:spcPts val="2505"/>
              </a:spcBef>
              <a:buSzPct val="96000"/>
              <a:buAutoNum type="arabicPeriod"/>
              <a:tabLst>
                <a:tab pos="269240"/>
              </a:tabLst>
            </a:pP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然后答论据的个体作用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68605" indent="-256540">
              <a:lnSpc>
                <a:spcPct val="100000"/>
              </a:lnSpc>
              <a:spcBef>
                <a:spcPts val="3000"/>
              </a:spcBef>
              <a:buSzPct val="96000"/>
              <a:buAutoNum type="arabicPeriod"/>
              <a:tabLst>
                <a:tab pos="269240"/>
              </a:tabLst>
            </a:pP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最后答论据的共同作用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513626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81201" y="436486"/>
            <a:ext cx="5524500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 spc="30"/>
              <a:t>议论⽂常考题型：论据作⽤</a:t>
            </a:r>
            <a:r>
              <a:rPr sz="3300"/>
              <a:t>题</a:t>
            </a:r>
            <a:endParaRPr sz="3300"/>
          </a:p>
        </p:txBody>
      </p:sp>
      <p:sp>
        <p:nvSpPr>
          <p:cNvPr id="4" name="object 4"/>
          <p:cNvSpPr txBox="1"/>
          <p:nvPr/>
        </p:nvSpPr>
        <p:spPr>
          <a:xfrm>
            <a:off x="900967" y="1244193"/>
            <a:ext cx="9312275" cy="42449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4211955">
              <a:lnSpc>
                <a:spcPct val="150000"/>
              </a:lnSpc>
              <a:spcBef>
                <a:spcPts val="95"/>
              </a:spcBef>
            </a:pP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如何概括议论文的论据</a:t>
            </a:r>
            <a:r>
              <a:rPr sz="2500" b="0" spc="-204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——分类讨论  </a:t>
            </a:r>
            <a:r>
              <a:rPr sz="2500" b="0" spc="-65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事实论据的概括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505"/>
              </a:spcBef>
            </a:pP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标准的事实论据</a:t>
            </a:r>
            <a:r>
              <a:rPr sz="2100" b="0" spc="-2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（论据很充分，有主人公，有事件细节</a:t>
            </a:r>
            <a:r>
              <a:rPr sz="2100" b="0" spc="-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500"/>
              </a:spcBef>
            </a:pPr>
            <a:r>
              <a:rPr sz="2500">
                <a:solidFill>
                  <a:srgbClr val="FF9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方法：人</a:t>
            </a:r>
            <a:r>
              <a:rPr sz="2500" spc="50">
                <a:solidFill>
                  <a:srgbClr val="FF9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sz="2500">
                <a:solidFill>
                  <a:srgbClr val="FF9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论点的关键词</a:t>
            </a:r>
            <a:r>
              <a:rPr sz="2500" spc="50">
                <a:solidFill>
                  <a:srgbClr val="FF9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sz="2500">
                <a:solidFill>
                  <a:srgbClr val="FF9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事件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64565" marR="5080" indent="-952500">
              <a:lnSpc>
                <a:spcPct val="100000"/>
              </a:lnSpc>
              <a:spcBef>
                <a:spcPts val="1505"/>
              </a:spcBef>
              <a:tabLst>
                <a:tab pos="2234565"/>
                <a:tab pos="4139565"/>
                <a:tab pos="8343265"/>
              </a:tabLst>
            </a:pP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操作：列举了</a:t>
            </a:r>
            <a:r>
              <a:rPr sz="2500" u="heavy">
                <a:solidFill>
                  <a:srgbClr val="FF40FF"/>
                </a:solidFill>
                <a:uFill>
                  <a:solidFill>
                    <a:srgbClr val="FF40FF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	</a:t>
            </a: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（人）因为</a:t>
            </a:r>
            <a:r>
              <a:rPr sz="2500" u="heavy">
                <a:solidFill>
                  <a:srgbClr val="FF40FF"/>
                </a:solidFill>
                <a:uFill>
                  <a:solidFill>
                    <a:srgbClr val="FF40FF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	</a:t>
            </a: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（论点的关键词）而做成了</a:t>
            </a:r>
            <a:r>
              <a:rPr sz="2500" u="heavy">
                <a:solidFill>
                  <a:srgbClr val="FF40FF"/>
                </a:solidFill>
                <a:uFill>
                  <a:solidFill>
                    <a:srgbClr val="FF40FF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	</a:t>
            </a: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（事） 的具体事例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64565" marR="401955" indent="-952500">
              <a:lnSpc>
                <a:spcPct val="100000"/>
              </a:lnSpc>
              <a:spcBef>
                <a:spcPts val="1500"/>
              </a:spcBef>
            </a:pPr>
            <a:r>
              <a:rPr sz="2500" b="0">
                <a:solidFill>
                  <a:srgbClr val="0432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示例：列举了爱迪生因为勤奋最终成为了举世闻名的大发明家的 具体事例。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513626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81201" y="436486"/>
            <a:ext cx="5524500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 spc="30"/>
              <a:t>议论⽂常考题型：论据作⽤</a:t>
            </a:r>
            <a:r>
              <a:rPr sz="3300"/>
              <a:t>题</a:t>
            </a:r>
            <a:endParaRPr sz="3300"/>
          </a:p>
        </p:txBody>
      </p:sp>
      <p:sp>
        <p:nvSpPr>
          <p:cNvPr id="4" name="object 4"/>
          <p:cNvSpPr txBox="1"/>
          <p:nvPr/>
        </p:nvSpPr>
        <p:spPr>
          <a:xfrm>
            <a:off x="698446" y="1187341"/>
            <a:ext cx="8994775" cy="42449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3894455">
              <a:lnSpc>
                <a:spcPct val="150000"/>
              </a:lnSpc>
              <a:spcBef>
                <a:spcPts val="95"/>
              </a:spcBef>
            </a:pP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如何概括议论文的论据</a:t>
            </a:r>
            <a:r>
              <a:rPr sz="2500" b="0" spc="-204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——分类讨论  </a:t>
            </a:r>
            <a:r>
              <a:rPr sz="2500" b="0" spc="-65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事实论据的概括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505"/>
              </a:spcBef>
            </a:pP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特殊事实论据</a:t>
            </a:r>
            <a:r>
              <a:rPr sz="2100" b="0" spc="-2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（很多人的事实论据，缺少事件细节交代</a:t>
            </a:r>
            <a:r>
              <a:rPr sz="2100" b="0" spc="-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500"/>
              </a:spcBef>
            </a:pPr>
            <a:r>
              <a:rPr sz="2500">
                <a:solidFill>
                  <a:srgbClr val="FF9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方法：人名</a:t>
            </a:r>
            <a:r>
              <a:rPr sz="2500" spc="50">
                <a:solidFill>
                  <a:srgbClr val="FF9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sz="2500">
                <a:solidFill>
                  <a:srgbClr val="FF9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人名</a:t>
            </a:r>
            <a:r>
              <a:rPr sz="2500" spc="50">
                <a:solidFill>
                  <a:srgbClr val="FF9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sz="2500">
                <a:solidFill>
                  <a:srgbClr val="FF9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人名</a:t>
            </a:r>
            <a:r>
              <a:rPr sz="2500" spc="50">
                <a:solidFill>
                  <a:srgbClr val="FF9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sz="2500">
                <a:solidFill>
                  <a:srgbClr val="FF9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论点的关键词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91235" marR="5080" indent="-979170">
              <a:lnSpc>
                <a:spcPct val="100000"/>
              </a:lnSpc>
              <a:spcBef>
                <a:spcPts val="1505"/>
              </a:spcBef>
              <a:tabLst>
                <a:tab pos="2018030"/>
                <a:tab pos="2310765"/>
                <a:tab pos="5803265"/>
              </a:tabLst>
            </a:pP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操作：列举了</a:t>
            </a:r>
            <a:r>
              <a:rPr sz="2500" u="heavy">
                <a:solidFill>
                  <a:srgbClr val="FF40FF"/>
                </a:solidFill>
                <a:uFill>
                  <a:solidFill>
                    <a:srgbClr val="FF40FF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		</a:t>
            </a: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（填这些人名），因</a:t>
            </a:r>
            <a:r>
              <a:rPr sz="2500" b="0" spc="-25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sz="2500" u="heavy">
                <a:solidFill>
                  <a:srgbClr val="FF40FF"/>
                </a:solidFill>
                <a:uFill>
                  <a:solidFill>
                    <a:srgbClr val="FF40FF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	</a:t>
            </a: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（论点的关键词）而做 成</a:t>
            </a:r>
            <a:r>
              <a:rPr sz="2500" b="0" spc="-1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</a:t>
            </a:r>
            <a:r>
              <a:rPr sz="2500" b="0" u="heavy" spc="-10">
                <a:solidFill>
                  <a:srgbClr val="FF40FF"/>
                </a:solidFill>
                <a:uFill>
                  <a:solidFill>
                    <a:srgbClr val="FF40FF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	</a:t>
            </a: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（事）的事例。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64565" marR="84455" indent="-952500">
              <a:lnSpc>
                <a:spcPct val="100000"/>
              </a:lnSpc>
              <a:spcBef>
                <a:spcPts val="1500"/>
              </a:spcBef>
            </a:pPr>
            <a:r>
              <a:rPr sz="2500" b="0">
                <a:solidFill>
                  <a:srgbClr val="0432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示例：列举了，牛顿、爱因斯坦、爱迪生，因为坚持不懈地奋发 努力，而成为举世闻名的科学家、发明家的事例。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513626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81201" y="436486"/>
            <a:ext cx="5524500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 spc="30"/>
              <a:t>议论⽂常考题型：论据作⽤</a:t>
            </a:r>
            <a:r>
              <a:rPr sz="3300"/>
              <a:t>题</a:t>
            </a:r>
            <a:endParaRPr sz="3300"/>
          </a:p>
        </p:txBody>
      </p:sp>
      <p:sp>
        <p:nvSpPr>
          <p:cNvPr id="4" name="object 4"/>
          <p:cNvSpPr txBox="1"/>
          <p:nvPr/>
        </p:nvSpPr>
        <p:spPr>
          <a:xfrm>
            <a:off x="841321" y="1111596"/>
            <a:ext cx="9133840" cy="4243705"/>
          </a:xfrm>
          <a:prstGeom prst="rect">
            <a:avLst/>
          </a:prstGeom>
        </p:spPr>
        <p:txBody>
          <a:bodyPr vert="horz" wrap="square" lIns="0" tIns="20320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1600"/>
              </a:spcBef>
            </a:pPr>
            <a:r>
              <a:rPr sz="2500" b="0" spc="-5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道理论据的概括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44880" marR="5080" indent="-932815">
              <a:lnSpc>
                <a:spcPct val="100000"/>
              </a:lnSpc>
              <a:spcBef>
                <a:spcPts val="1500"/>
              </a:spcBef>
            </a:pPr>
            <a:r>
              <a:rPr sz="2500">
                <a:solidFill>
                  <a:srgbClr val="FF9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方法：道理论据类型</a:t>
            </a:r>
            <a:r>
              <a:rPr sz="2100" b="0" spc="-2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（名人名言，格言谚语，成语俗语，古诗词，真理</a:t>
            </a:r>
            <a:r>
              <a:rPr sz="2100" b="0" spc="1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sz="2500" spc="10">
                <a:solidFill>
                  <a:srgbClr val="FF9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  </a:t>
            </a:r>
            <a:r>
              <a:rPr sz="2500">
                <a:solidFill>
                  <a:srgbClr val="FF9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论点的关键词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64565" marR="8890" indent="-952500">
              <a:lnSpc>
                <a:spcPct val="100000"/>
              </a:lnSpc>
              <a:spcBef>
                <a:spcPts val="1505"/>
              </a:spcBef>
              <a:tabLst>
                <a:tab pos="2472690"/>
                <a:tab pos="3028315"/>
                <a:tab pos="5304155"/>
              </a:tabLst>
            </a:pP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操作：作者引用了</a:t>
            </a:r>
            <a:r>
              <a:rPr sz="2500" b="0" u="heavy">
                <a:solidFill>
                  <a:srgbClr val="FF0000"/>
                </a:solidFill>
                <a:uFill>
                  <a:solidFill>
                    <a:srgbClr val="FF40FF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	</a:t>
            </a:r>
            <a:r>
              <a:rPr sz="2100" b="0" spc="-2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（填人物，名人名言和古诗词需要填写，其余的可</a:t>
            </a:r>
            <a:r>
              <a:rPr sz="2100" b="0" spc="-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 </a:t>
            </a:r>
            <a:r>
              <a:rPr sz="2100" b="0" spc="-2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省略）</a:t>
            </a:r>
            <a:r>
              <a:rPr sz="2500" b="0" spc="5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sz="2500" b="0" u="heavy" spc="50">
                <a:solidFill>
                  <a:srgbClr val="FF0000"/>
                </a:solidFill>
                <a:uFill>
                  <a:solidFill>
                    <a:srgbClr val="FF40FF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	</a:t>
            </a:r>
            <a:r>
              <a:rPr sz="2100" b="0" spc="-2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（根据具体情况，从下列选择：名人名言，格言谚语，</a:t>
            </a:r>
            <a:r>
              <a:rPr sz="2100" b="0" spc="-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 </a:t>
            </a:r>
            <a:r>
              <a:rPr sz="2100" b="0" spc="-2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语俗语，古诗词，真理</a:t>
            </a:r>
            <a:r>
              <a:rPr sz="2100" b="0" spc="-3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sz="2500" b="0" spc="-3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sz="2500" b="0" u="heavy" spc="-30">
                <a:solidFill>
                  <a:srgbClr val="FF0000"/>
                </a:solidFill>
                <a:uFill>
                  <a:solidFill>
                    <a:srgbClr val="FF40FF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	</a:t>
            </a:r>
            <a:r>
              <a:rPr sz="2100" b="0" spc="-2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（填引用的具体内容</a:t>
            </a:r>
            <a:r>
              <a:rPr sz="2100" b="0" spc="-1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sz="2500" b="0" spc="-15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论证 了</a:t>
            </a:r>
            <a:r>
              <a:rPr sz="2500" b="0" u="heavy">
                <a:solidFill>
                  <a:srgbClr val="FF40FF"/>
                </a:solidFill>
                <a:uFill>
                  <a:solidFill>
                    <a:srgbClr val="FF40FF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	</a:t>
            </a:r>
            <a:r>
              <a:rPr sz="2100" b="0" spc="-25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（填写论点关键词）</a:t>
            </a: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的重要性。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64565" marR="260985" indent="-952500">
              <a:lnSpc>
                <a:spcPct val="100000"/>
              </a:lnSpc>
              <a:spcBef>
                <a:spcPts val="1505"/>
              </a:spcBef>
            </a:pP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示例：作者引用了韩愈的名人名言：</a:t>
            </a:r>
            <a:r>
              <a:rPr sz="2500" b="0" spc="-1435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“业精于勤荒于嬉</a:t>
            </a:r>
            <a:r>
              <a:rPr sz="2500" b="0" spc="-137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，论证了 勤奋的重要性。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09600" y="513626"/>
            <a:ext cx="149860" cy="426084"/>
          </a:xfrm>
          <a:custGeom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81201" y="436486"/>
            <a:ext cx="5524500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 spc="30"/>
              <a:t>议论⽂常考题型：论据作⽤</a:t>
            </a:r>
            <a:r>
              <a:rPr sz="3300"/>
              <a:t>题</a:t>
            </a:r>
            <a:endParaRPr sz="3300"/>
          </a:p>
        </p:txBody>
      </p:sp>
      <p:sp>
        <p:nvSpPr>
          <p:cNvPr id="4" name="object 4"/>
          <p:cNvSpPr txBox="1"/>
          <p:nvPr/>
        </p:nvSpPr>
        <p:spPr>
          <a:xfrm>
            <a:off x="841321" y="1610506"/>
            <a:ext cx="8915400" cy="3860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事实论据的作用：使议论文的论据更生动，更具体，更形象。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3000"/>
              </a:spcBef>
            </a:pP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道理论据的作用：使议论文的论据具有权威性。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3005"/>
              </a:spcBef>
            </a:pP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事实论据和道理论据共同作用：引出论题／引出论点；证明论点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3005"/>
              </a:spcBef>
            </a:pPr>
            <a:r>
              <a:rPr sz="25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判断是“引出论点”还是“证明论点”的方法：位置辨别法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96215" indent="-184150">
              <a:lnSpc>
                <a:spcPct val="100000"/>
              </a:lnSpc>
              <a:spcBef>
                <a:spcPts val="1500"/>
              </a:spcBef>
              <a:buSzPct val="96000"/>
              <a:buAutoNum type="arabicPeriod"/>
              <a:tabLst>
                <a:tab pos="196850"/>
              </a:tabLst>
            </a:pP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论据出现在论点前，作用是：引出论点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65430" indent="-253365">
              <a:lnSpc>
                <a:spcPct val="100000"/>
              </a:lnSpc>
              <a:spcBef>
                <a:spcPts val="1500"/>
              </a:spcBef>
              <a:buSzPct val="96000"/>
              <a:buAutoNum type="arabicPeriod"/>
              <a:tabLst>
                <a:tab pos="266065"/>
              </a:tabLst>
            </a:pPr>
            <a:r>
              <a:rPr sz="2500" b="0">
                <a:solidFill>
                  <a:srgbClr val="FF4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论点出现在论据前，作用是：证明论点</a:t>
            </a:r>
            <a:endParaRPr sz="25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182</Paragraphs>
  <Slides>35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43">
      <vt:lpstr>Arial</vt:lpstr>
      <vt:lpstr>Calibri</vt:lpstr>
      <vt:lpstr>Microsoft JhengHei</vt:lpstr>
      <vt:lpstr>微软雅黑</vt:lpstr>
      <vt:lpstr>Times New Roman</vt:lpstr>
      <vt:lpstr>宋体</vt:lpstr>
      <vt:lpstr>Microsoft JhengHei Light</vt:lpstr>
      <vt:lpstr>Office Theme</vt:lpstr>
      <vt:lpstr>2022年初中语文阅读模块议论文常考题型阅读与分析</vt:lpstr>
      <vt:lpstr>题型梳理 和⽅法讲解</vt:lpstr>
      <vt:lpstr>议论⽂常考题型：给议论⽂中⼼论点</vt:lpstr>
      <vt:lpstr>议论⽂常考题型：中⼼论点如何提出？有何妙处？</vt:lpstr>
      <vt:lpstr>议论⽂常考题型：论据作⽤题</vt:lpstr>
      <vt:lpstr>议论⽂常考题型：论据作⽤题</vt:lpstr>
      <vt:lpstr>议论⽂常考题型：论据作⽤题</vt:lpstr>
      <vt:lpstr>议论⽂常考题型：论据作⽤题</vt:lpstr>
      <vt:lpstr>议论⽂常考题型：论据作⽤题</vt:lpstr>
      <vt:lpstr>议论⽂常考题型4：选论据说理由题</vt:lpstr>
      <vt:lpstr>议论⽂常考题型5：替换论据说理由题</vt:lpstr>
      <vt:lpstr>议论⽂常考题型6：论证⽅法的判定及其作⽤题</vt:lpstr>
      <vt:lpstr>议论⽂常考题型6：论证⽅法的判定及其作⽤题</vt:lpstr>
      <vt:lpstr>议论⽂常考题型6：论证⽅法的判定及其作⽤题</vt:lpstr>
      <vt:lpstr>议论⽂常考题型6：论证⽅法的判定及其作⽤题</vt:lpstr>
      <vt:lpstr>议论⽂常考题型7：简述议论⽂的论证过程题</vt:lpstr>
      <vt:lpstr>精讲⽂章</vt:lpstr>
      <vt:lpstr>议论⽂真题精讲1</vt:lpstr>
      <vt:lpstr>议论⽂真题精讲1</vt:lpstr>
      <vt:lpstr>议论⽂真题精讲1</vt:lpstr>
      <vt:lpstr>议论⽂真题答案</vt:lpstr>
      <vt:lpstr>议论⽂真题精讲2</vt:lpstr>
      <vt:lpstr>议论⽂真题精讲2</vt:lpstr>
      <vt:lpstr>议论⽂真题精讲2
1.本文的中心论点是什么？（2分）</vt:lpstr>
      <vt:lpstr>议论⽂真题答案</vt:lpstr>
      <vt:lpstr>议论⽂真题精讲3</vt:lpstr>
      <vt:lpstr>议论⽂真题精讲3</vt:lpstr>
      <vt:lpstr>议论⽂真题精讲3</vt:lpstr>
      <vt:lpstr>议论⽂真题精讲3</vt:lpstr>
      <vt:lpstr>议论⽂真题答案</vt:lpstr>
      <vt:lpstr>议论⽂真题精讲4</vt:lpstr>
      <vt:lpstr>议论⽂真题精讲4</vt:lpstr>
      <vt:lpstr>议论⽂真题精讲4</vt:lpstr>
      <vt:lpstr>议论⽂真题精讲4</vt:lpstr>
      <vt:lpstr>议论⽂真题答案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2021-08-16T22:13:47.961</cp:lastPrinted>
  <dcterms:created xsi:type="dcterms:W3CDTF">2021-08-16T22:13:47Z</dcterms:created>
  <dcterms:modified xsi:type="dcterms:W3CDTF">2021-08-16T14:13:48Z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