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09" r:id="rId3"/>
    <p:sldId id="417" r:id="rId4"/>
    <p:sldId id="410" r:id="rId5"/>
    <p:sldId id="418" r:id="rId6"/>
    <p:sldId id="419" r:id="rId7"/>
    <p:sldId id="411" r:id="rId8"/>
    <p:sldId id="420" r:id="rId9"/>
    <p:sldId id="421" r:id="rId10"/>
    <p:sldId id="422" r:id="rId11"/>
    <p:sldId id="412" r:id="rId12"/>
    <p:sldId id="426" r:id="rId13"/>
    <p:sldId id="424" r:id="rId14"/>
    <p:sldId id="425" r:id="rId15"/>
    <p:sldId id="423" r:id="rId16"/>
    <p:sldId id="428" r:id="rId17"/>
    <p:sldId id="427" r:id="rId18"/>
    <p:sldId id="429" r:id="rId19"/>
    <p:sldId id="430" r:id="rId20"/>
    <p:sldId id="431" r:id="rId21"/>
    <p:sldId id="432" r:id="rId22"/>
    <p:sldId id="433" r:id="rId23"/>
    <p:sldId id="434" r:id="rId24"/>
    <p:sldId id="435" r:id="rId25"/>
    <p:sldId id="436" r:id="rId26"/>
    <p:sldId id="437" r:id="rId27"/>
    <p:sldId id="438" r:id="rId28"/>
    <p:sldId id="439" r:id="rId29"/>
    <p:sldId id="414" r:id="rId30"/>
    <p:sldId id="415" r:id="rId31"/>
    <p:sldId id="416"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83"/>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 pos="1609725" algn="l"/>
                <a:tab pos="1609725" algn="l"/>
                <a:tab pos="1609725" algn="l"/>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5.xml"/><Relationship Id="rId3" Type="http://schemas.openxmlformats.org/officeDocument/2006/relationships/image" Target="../media/image1.jpeg"/><Relationship Id="rId2" Type="http://schemas.openxmlformats.org/officeDocument/2006/relationships/tags" Target="../tags/tag64.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2.xml"/><Relationship Id="rId3" Type="http://schemas.openxmlformats.org/officeDocument/2006/relationships/image" Target="../media/image1.jpeg"/><Relationship Id="rId2" Type="http://schemas.openxmlformats.org/officeDocument/2006/relationships/tags" Target="../tags/tag91.xml"/><Relationship Id="rId1" Type="http://schemas.openxmlformats.org/officeDocument/2006/relationships/tags" Target="../tags/tag90.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5.xml"/><Relationship Id="rId3" Type="http://schemas.openxmlformats.org/officeDocument/2006/relationships/image" Target="../media/image1.jpeg"/><Relationship Id="rId2" Type="http://schemas.openxmlformats.org/officeDocument/2006/relationships/tags" Target="../tags/tag94.xml"/><Relationship Id="rId1" Type="http://schemas.openxmlformats.org/officeDocument/2006/relationships/tags" Target="../tags/tag93.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8.xml"/><Relationship Id="rId3" Type="http://schemas.openxmlformats.org/officeDocument/2006/relationships/image" Target="../media/image1.jpeg"/><Relationship Id="rId2" Type="http://schemas.openxmlformats.org/officeDocument/2006/relationships/tags" Target="../tags/tag97.xml"/><Relationship Id="rId1" Type="http://schemas.openxmlformats.org/officeDocument/2006/relationships/tags" Target="../tags/tag96.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1.xml"/><Relationship Id="rId3" Type="http://schemas.openxmlformats.org/officeDocument/2006/relationships/image" Target="../media/image1.jpeg"/><Relationship Id="rId2" Type="http://schemas.openxmlformats.org/officeDocument/2006/relationships/tags" Target="../tags/tag100.xml"/><Relationship Id="rId1" Type="http://schemas.openxmlformats.org/officeDocument/2006/relationships/tags" Target="../tags/tag99.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4.xml"/><Relationship Id="rId3" Type="http://schemas.openxmlformats.org/officeDocument/2006/relationships/image" Target="../media/image1.jpeg"/><Relationship Id="rId2" Type="http://schemas.openxmlformats.org/officeDocument/2006/relationships/tags" Target="../tags/tag103.xml"/><Relationship Id="rId1" Type="http://schemas.openxmlformats.org/officeDocument/2006/relationships/tags" Target="../tags/tag102.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7.xml"/><Relationship Id="rId3" Type="http://schemas.openxmlformats.org/officeDocument/2006/relationships/image" Target="../media/image1.jpeg"/><Relationship Id="rId2" Type="http://schemas.openxmlformats.org/officeDocument/2006/relationships/tags" Target="../tags/tag106.xml"/><Relationship Id="rId1" Type="http://schemas.openxmlformats.org/officeDocument/2006/relationships/tags" Target="../tags/tag105.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0.xml"/><Relationship Id="rId3" Type="http://schemas.openxmlformats.org/officeDocument/2006/relationships/image" Target="../media/image1.jpeg"/><Relationship Id="rId2" Type="http://schemas.openxmlformats.org/officeDocument/2006/relationships/tags" Target="../tags/tag109.xml"/><Relationship Id="rId1" Type="http://schemas.openxmlformats.org/officeDocument/2006/relationships/tags" Target="../tags/tag108.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3.xml"/><Relationship Id="rId3" Type="http://schemas.openxmlformats.org/officeDocument/2006/relationships/image" Target="../media/image1.jpeg"/><Relationship Id="rId2" Type="http://schemas.openxmlformats.org/officeDocument/2006/relationships/tags" Target="../tags/tag112.xml"/><Relationship Id="rId1" Type="http://schemas.openxmlformats.org/officeDocument/2006/relationships/tags" Target="../tags/tag111.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6.xml"/><Relationship Id="rId3" Type="http://schemas.openxmlformats.org/officeDocument/2006/relationships/image" Target="../media/image1.jpeg"/><Relationship Id="rId2" Type="http://schemas.openxmlformats.org/officeDocument/2006/relationships/tags" Target="../tags/tag115.xml"/><Relationship Id="rId1" Type="http://schemas.openxmlformats.org/officeDocument/2006/relationships/tags" Target="../tags/tag114.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9.xml"/><Relationship Id="rId3" Type="http://schemas.openxmlformats.org/officeDocument/2006/relationships/image" Target="../media/image1.jpeg"/><Relationship Id="rId2" Type="http://schemas.openxmlformats.org/officeDocument/2006/relationships/tags" Target="../tags/tag118.xml"/><Relationship Id="rId1" Type="http://schemas.openxmlformats.org/officeDocument/2006/relationships/tags" Target="../tags/tag117.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8.xml"/><Relationship Id="rId3" Type="http://schemas.openxmlformats.org/officeDocument/2006/relationships/image" Target="../media/image1.jpeg"/><Relationship Id="rId2" Type="http://schemas.openxmlformats.org/officeDocument/2006/relationships/tags" Target="../tags/tag67.xml"/><Relationship Id="rId1" Type="http://schemas.openxmlformats.org/officeDocument/2006/relationships/tags" Target="../tags/tag66.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2.xml"/><Relationship Id="rId3" Type="http://schemas.openxmlformats.org/officeDocument/2006/relationships/image" Target="../media/image1.jpeg"/><Relationship Id="rId2" Type="http://schemas.openxmlformats.org/officeDocument/2006/relationships/tags" Target="../tags/tag121.xml"/><Relationship Id="rId1" Type="http://schemas.openxmlformats.org/officeDocument/2006/relationships/tags" Target="../tags/tag120.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5.xml"/><Relationship Id="rId3" Type="http://schemas.openxmlformats.org/officeDocument/2006/relationships/image" Target="../media/image1.jpeg"/><Relationship Id="rId2" Type="http://schemas.openxmlformats.org/officeDocument/2006/relationships/tags" Target="../tags/tag124.xml"/><Relationship Id="rId1" Type="http://schemas.openxmlformats.org/officeDocument/2006/relationships/tags" Target="../tags/tag123.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8.xml"/><Relationship Id="rId3" Type="http://schemas.openxmlformats.org/officeDocument/2006/relationships/image" Target="../media/image1.jpeg"/><Relationship Id="rId2" Type="http://schemas.openxmlformats.org/officeDocument/2006/relationships/tags" Target="../tags/tag127.xml"/><Relationship Id="rId1" Type="http://schemas.openxmlformats.org/officeDocument/2006/relationships/tags" Target="../tags/tag126.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31.xml"/><Relationship Id="rId3" Type="http://schemas.openxmlformats.org/officeDocument/2006/relationships/image" Target="../media/image1.jpeg"/><Relationship Id="rId2" Type="http://schemas.openxmlformats.org/officeDocument/2006/relationships/tags" Target="../tags/tag130.xml"/><Relationship Id="rId1" Type="http://schemas.openxmlformats.org/officeDocument/2006/relationships/tags" Target="../tags/tag129.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34.xml"/><Relationship Id="rId3" Type="http://schemas.openxmlformats.org/officeDocument/2006/relationships/image" Target="../media/image1.jpeg"/><Relationship Id="rId2" Type="http://schemas.openxmlformats.org/officeDocument/2006/relationships/tags" Target="../tags/tag133.xml"/><Relationship Id="rId1" Type="http://schemas.openxmlformats.org/officeDocument/2006/relationships/tags" Target="../tags/tag132.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37.xml"/><Relationship Id="rId3" Type="http://schemas.openxmlformats.org/officeDocument/2006/relationships/image" Target="../media/image1.jpeg"/><Relationship Id="rId2" Type="http://schemas.openxmlformats.org/officeDocument/2006/relationships/tags" Target="../tags/tag136.xml"/><Relationship Id="rId1" Type="http://schemas.openxmlformats.org/officeDocument/2006/relationships/tags" Target="../tags/tag135.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0.xml"/><Relationship Id="rId3" Type="http://schemas.openxmlformats.org/officeDocument/2006/relationships/image" Target="../media/image1.jpeg"/><Relationship Id="rId2" Type="http://schemas.openxmlformats.org/officeDocument/2006/relationships/tags" Target="../tags/tag139.xml"/><Relationship Id="rId1" Type="http://schemas.openxmlformats.org/officeDocument/2006/relationships/tags" Target="../tags/tag138.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3.xml"/><Relationship Id="rId3" Type="http://schemas.openxmlformats.org/officeDocument/2006/relationships/image" Target="../media/image1.jpeg"/><Relationship Id="rId2" Type="http://schemas.openxmlformats.org/officeDocument/2006/relationships/tags" Target="../tags/tag142.xml"/><Relationship Id="rId1" Type="http://schemas.openxmlformats.org/officeDocument/2006/relationships/tags" Target="../tags/tag141.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6.xml"/><Relationship Id="rId3" Type="http://schemas.openxmlformats.org/officeDocument/2006/relationships/image" Target="../media/image1.jpeg"/><Relationship Id="rId2" Type="http://schemas.openxmlformats.org/officeDocument/2006/relationships/tags" Target="../tags/tag145.xml"/><Relationship Id="rId1" Type="http://schemas.openxmlformats.org/officeDocument/2006/relationships/tags" Target="../tags/tag144.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9.xml"/><Relationship Id="rId3" Type="http://schemas.openxmlformats.org/officeDocument/2006/relationships/image" Target="../media/image1.jpeg"/><Relationship Id="rId2" Type="http://schemas.openxmlformats.org/officeDocument/2006/relationships/tags" Target="../tags/tag148.xml"/><Relationship Id="rId1" Type="http://schemas.openxmlformats.org/officeDocument/2006/relationships/tags" Target="../tags/tag147.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1.xml"/><Relationship Id="rId3" Type="http://schemas.openxmlformats.org/officeDocument/2006/relationships/image" Target="../media/image1.jpeg"/><Relationship Id="rId2" Type="http://schemas.openxmlformats.org/officeDocument/2006/relationships/tags" Target="../tags/tag70.xml"/><Relationship Id="rId1" Type="http://schemas.openxmlformats.org/officeDocument/2006/relationships/tags" Target="../tags/tag69.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2.xml"/><Relationship Id="rId3" Type="http://schemas.openxmlformats.org/officeDocument/2006/relationships/image" Target="../media/image1.jpeg"/><Relationship Id="rId2" Type="http://schemas.openxmlformats.org/officeDocument/2006/relationships/tags" Target="../tags/tag151.xml"/><Relationship Id="rId1" Type="http://schemas.openxmlformats.org/officeDocument/2006/relationships/tags" Target="../tags/tag150.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4.xml"/><Relationship Id="rId3" Type="http://schemas.openxmlformats.org/officeDocument/2006/relationships/image" Target="../media/image1.jpeg"/><Relationship Id="rId2" Type="http://schemas.openxmlformats.org/officeDocument/2006/relationships/tags" Target="../tags/tag73.xml"/><Relationship Id="rId1" Type="http://schemas.openxmlformats.org/officeDocument/2006/relationships/tags" Target="../tags/tag72.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7.xml"/><Relationship Id="rId3" Type="http://schemas.openxmlformats.org/officeDocument/2006/relationships/image" Target="../media/image1.jpeg"/><Relationship Id="rId2" Type="http://schemas.openxmlformats.org/officeDocument/2006/relationships/tags" Target="../tags/tag76.xml"/><Relationship Id="rId1" Type="http://schemas.openxmlformats.org/officeDocument/2006/relationships/tags" Target="../tags/tag75.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0.xml"/><Relationship Id="rId3" Type="http://schemas.openxmlformats.org/officeDocument/2006/relationships/image" Target="../media/image1.jpeg"/><Relationship Id="rId2" Type="http://schemas.openxmlformats.org/officeDocument/2006/relationships/tags" Target="../tags/tag79.xml"/><Relationship Id="rId1" Type="http://schemas.openxmlformats.org/officeDocument/2006/relationships/tags" Target="../tags/tag78.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3.xml"/><Relationship Id="rId3" Type="http://schemas.openxmlformats.org/officeDocument/2006/relationships/image" Target="../media/image1.jpeg"/><Relationship Id="rId2" Type="http://schemas.openxmlformats.org/officeDocument/2006/relationships/tags" Target="../tags/tag82.xml"/><Relationship Id="rId1" Type="http://schemas.openxmlformats.org/officeDocument/2006/relationships/tags" Target="../tags/tag81.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6.xml"/><Relationship Id="rId3" Type="http://schemas.openxmlformats.org/officeDocument/2006/relationships/image" Target="../media/image1.jpeg"/><Relationship Id="rId2" Type="http://schemas.openxmlformats.org/officeDocument/2006/relationships/tags" Target="../tags/tag85.xml"/><Relationship Id="rId1" Type="http://schemas.openxmlformats.org/officeDocument/2006/relationships/tags" Target="../tags/tag84.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9.xml"/><Relationship Id="rId3" Type="http://schemas.openxmlformats.org/officeDocument/2006/relationships/image" Target="../media/image1.jpeg"/><Relationship Id="rId2" Type="http://schemas.openxmlformats.org/officeDocument/2006/relationships/tags" Target="../tags/tag88.xml"/><Relationship Id="rId1" Type="http://schemas.openxmlformats.org/officeDocument/2006/relationships/tags" Target="../tags/tag8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86360" y="-1369060"/>
            <a:ext cx="12540615" cy="9324340"/>
          </a:xfrm>
          <a:prstGeom prst="rect">
            <a:avLst/>
          </a:prstGeom>
        </p:spPr>
      </p:pic>
      <p:sp>
        <p:nvSpPr>
          <p:cNvPr id="6" name="文本框 5"/>
          <p:cNvSpPr txBox="1"/>
          <p:nvPr/>
        </p:nvSpPr>
        <p:spPr>
          <a:xfrm>
            <a:off x="1530350" y="583565"/>
            <a:ext cx="6812280" cy="2306955"/>
          </a:xfrm>
          <a:prstGeom prst="rect">
            <a:avLst/>
          </a:prstGeom>
          <a:noFill/>
        </p:spPr>
        <p:txBody>
          <a:bodyPr wrap="square" rtlCol="0">
            <a:spAutoFit/>
          </a:bodyPr>
          <a:p>
            <a:r>
              <a:rPr lang="zh-CN" altLang="en-US" sz="7200">
                <a:solidFill>
                  <a:schemeClr val="tx1"/>
                </a:solidFill>
                <a:effectLst>
                  <a:outerShdw blurRad="38100" dist="19050" dir="2700000" algn="tl" rotWithShape="0">
                    <a:schemeClr val="dk1">
                      <a:alpha val="40000"/>
                    </a:schemeClr>
                  </a:outerShdw>
                </a:effectLst>
              </a:rPr>
              <a:t>《喂</a:t>
            </a:r>
            <a:r>
              <a:rPr lang="en-US" altLang="zh-CN" sz="7200">
                <a:solidFill>
                  <a:schemeClr val="tx1"/>
                </a:solidFill>
                <a:effectLst>
                  <a:outerShdw blurRad="38100" dist="19050" dir="2700000" algn="tl" rotWithShape="0">
                    <a:schemeClr val="dk1">
                      <a:alpha val="40000"/>
                    </a:schemeClr>
                  </a:outerShdw>
                </a:effectLst>
              </a:rPr>
              <a:t>——</a:t>
            </a:r>
            <a:r>
              <a:rPr lang="zh-CN" altLang="en-US" sz="7200">
                <a:solidFill>
                  <a:schemeClr val="tx1"/>
                </a:solidFill>
                <a:effectLst>
                  <a:outerShdw blurRad="38100" dist="19050" dir="2700000" algn="tl" rotWithShape="0">
                    <a:schemeClr val="dk1">
                      <a:alpha val="40000"/>
                    </a:schemeClr>
                  </a:outerShdw>
                </a:effectLst>
              </a:rPr>
              <a:t>出来</a:t>
            </a:r>
            <a:r>
              <a:rPr lang="zh-CN" altLang="en-US" sz="7200"/>
              <a:t>》</a:t>
            </a:r>
            <a:endParaRPr lang="zh-CN" altLang="en-US" sz="7200"/>
          </a:p>
          <a:p>
            <a:endParaRPr lang="zh-CN" altLang="en-US" sz="7200"/>
          </a:p>
        </p:txBody>
      </p:sp>
      <p:sp>
        <p:nvSpPr>
          <p:cNvPr id="7" name="文本框 6"/>
          <p:cNvSpPr txBox="1"/>
          <p:nvPr/>
        </p:nvSpPr>
        <p:spPr>
          <a:xfrm>
            <a:off x="7696200" y="3256915"/>
            <a:ext cx="4161155" cy="1938020"/>
          </a:xfrm>
          <a:prstGeom prst="rect">
            <a:avLst/>
          </a:prstGeom>
          <a:noFill/>
        </p:spPr>
        <p:txBody>
          <a:bodyPr wrap="square" rtlCol="0">
            <a:spAutoFit/>
          </a:bodyPr>
          <a:p>
            <a:r>
              <a:rPr lang="zh-CN" altLang="en-US" sz="2400"/>
              <a:t>授课：郑思思</a:t>
            </a:r>
            <a:endParaRPr lang="zh-CN" altLang="en-US" sz="2400"/>
          </a:p>
          <a:p>
            <a:endParaRPr lang="zh-CN" altLang="en-US" sz="2400"/>
          </a:p>
          <a:p>
            <a:r>
              <a:rPr lang="en-US" altLang="zh-CN" sz="2400"/>
              <a:t>2017</a:t>
            </a:r>
            <a:r>
              <a:rPr lang="zh-CN" altLang="en-US" sz="2400"/>
              <a:t>级汉语言师范班</a:t>
            </a:r>
            <a:endParaRPr lang="zh-CN" altLang="en-US" sz="2400"/>
          </a:p>
          <a:p>
            <a:endParaRPr lang="zh-CN" altLang="en-US" sz="2400"/>
          </a:p>
          <a:p>
            <a:r>
              <a:rPr lang="zh-CN" altLang="en-US" sz="2400"/>
              <a:t>学号：</a:t>
            </a:r>
            <a:r>
              <a:rPr lang="en-US" altLang="zh-CN" sz="2400"/>
              <a:t>20170701109</a:t>
            </a:r>
            <a:endParaRPr lang="en-US" altLang="zh-CN" sz="2400"/>
          </a:p>
        </p:txBody>
      </p:sp>
      <p:sp>
        <p:nvSpPr>
          <p:cNvPr id="8" name="文本框 7"/>
          <p:cNvSpPr txBox="1"/>
          <p:nvPr/>
        </p:nvSpPr>
        <p:spPr>
          <a:xfrm>
            <a:off x="5863590" y="1938655"/>
            <a:ext cx="2479040" cy="521970"/>
          </a:xfrm>
          <a:prstGeom prst="rect">
            <a:avLst/>
          </a:prstGeom>
          <a:noFill/>
        </p:spPr>
        <p:txBody>
          <a:bodyPr wrap="square" rtlCol="0">
            <a:spAutoFit/>
          </a:bodyPr>
          <a:p>
            <a:r>
              <a:rPr lang="zh-CN" altLang="en-US" sz="2800"/>
              <a:t>日本 星新一</a:t>
            </a:r>
            <a:endParaRPr lang="zh-CN" altLang="en-US" sz="2800"/>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635" y="-1142365"/>
            <a:ext cx="12432665" cy="9324340"/>
          </a:xfrm>
          <a:prstGeom prst="rect">
            <a:avLst/>
          </a:prstGeom>
        </p:spPr>
      </p:pic>
      <p:sp>
        <p:nvSpPr>
          <p:cNvPr id="6" name="文本框 5"/>
          <p:cNvSpPr txBox="1"/>
          <p:nvPr/>
        </p:nvSpPr>
        <p:spPr>
          <a:xfrm>
            <a:off x="840105" y="0"/>
            <a:ext cx="9906635" cy="7385685"/>
          </a:xfrm>
          <a:prstGeom prst="rect">
            <a:avLst/>
          </a:prstGeom>
          <a:noFill/>
        </p:spPr>
        <p:txBody>
          <a:bodyPr wrap="square" rtlCol="0">
            <a:spAutoFit/>
          </a:bodyPr>
          <a:p>
            <a:endParaRPr lang="zh-CN" altLang="en-US" sz="2800"/>
          </a:p>
          <a:p>
            <a:endParaRPr lang="zh-CN" altLang="en-US" sz="2800"/>
          </a:p>
          <a:p>
            <a:r>
              <a:rPr lang="zh-CN" altLang="en-US" sz="2800"/>
              <a:t>文中出现了两次</a:t>
            </a:r>
            <a:r>
              <a:rPr lang="en-US" altLang="zh-CN" sz="2800"/>
              <a:t>“</a:t>
            </a:r>
            <a:r>
              <a:rPr lang="zh-CN" altLang="en-US" sz="2800"/>
              <a:t>喂</a:t>
            </a:r>
            <a:r>
              <a:rPr lang="en-US" altLang="zh-CN" sz="2800"/>
              <a:t>——</a:t>
            </a:r>
            <a:r>
              <a:rPr lang="zh-CN" altLang="en-US" sz="2800"/>
              <a:t>出来！</a:t>
            </a:r>
            <a:r>
              <a:rPr lang="en-US" altLang="zh-CN" sz="2800"/>
              <a:t>”</a:t>
            </a:r>
            <a:r>
              <a:rPr lang="zh-CN" altLang="en-US" sz="2800"/>
              <a:t>，这两句出现的场景有什么不</a:t>
            </a:r>
            <a:endParaRPr lang="zh-CN" altLang="en-US" sz="2800"/>
          </a:p>
          <a:p>
            <a:r>
              <a:rPr lang="zh-CN" altLang="en-US" sz="2800"/>
              <a:t>同？各有什么作用？</a:t>
            </a:r>
            <a:endParaRPr lang="zh-CN" altLang="en-US" sz="2800"/>
          </a:p>
          <a:p>
            <a:endParaRPr lang="zh-CN" altLang="en-US" sz="2800"/>
          </a:p>
          <a:p>
            <a:endParaRPr lang="zh-CN" altLang="en-US" sz="2800"/>
          </a:p>
          <a:p>
            <a:r>
              <a:rPr lang="zh-CN" altLang="en-US" sz="2800"/>
              <a:t>第一句 出现在</a:t>
            </a:r>
            <a:r>
              <a:rPr lang="en-US" altLang="zh-CN" sz="2800"/>
              <a:t>16</a:t>
            </a:r>
            <a:r>
              <a:rPr lang="zh-CN" altLang="en-US" sz="2800"/>
              <a:t>段</a:t>
            </a:r>
            <a:r>
              <a:rPr lang="zh-CN" altLang="en-US" sz="2800">
                <a:sym typeface="+mn-ea"/>
              </a:rPr>
              <a:t>（谨慎的年轻人第一次扔石探洞，喊出的。）</a:t>
            </a:r>
            <a:r>
              <a:rPr lang="zh-CN" altLang="en-US" sz="2800"/>
              <a:t>：照应课文题目，为下文作出铺垫。</a:t>
            </a:r>
            <a:endParaRPr lang="zh-CN" altLang="en-US" sz="2800"/>
          </a:p>
          <a:p>
            <a:endParaRPr lang="zh-CN" altLang="en-US" sz="2800"/>
          </a:p>
          <a:p>
            <a:r>
              <a:rPr lang="zh-CN" altLang="en-US" sz="2800"/>
              <a:t>第二句 出现在</a:t>
            </a:r>
            <a:r>
              <a:rPr lang="en-US" altLang="zh-CN" sz="2800"/>
              <a:t>52</a:t>
            </a:r>
            <a:r>
              <a:rPr lang="zh-CN" altLang="en-US" sz="2800"/>
              <a:t>段（建筑工人在休息时，天空突然落下一颗石头，伴随着一声喊叫。）：照应课文题目，在结尾部分启发读者领悟文章蕴含的道理。即：</a:t>
            </a:r>
            <a:r>
              <a:rPr lang="en-US" altLang="zh-CN" sz="2800"/>
              <a:t>“</a:t>
            </a:r>
            <a:r>
              <a:rPr lang="zh-CN" altLang="en-US" sz="2800"/>
              <a:t>种瓜得瓜种豆得豆</a:t>
            </a:r>
            <a:r>
              <a:rPr lang="en-US" altLang="zh-CN" sz="2800"/>
              <a:t>”</a:t>
            </a:r>
            <a:endParaRPr lang="zh-CN" altLang="en-US" sz="2800"/>
          </a:p>
          <a:p>
            <a:endParaRPr lang="zh-CN" altLang="en-US" sz="2800"/>
          </a:p>
          <a:p>
            <a:endParaRPr lang="zh-CN" altLang="en-US" sz="2800"/>
          </a:p>
          <a:p>
            <a:endParaRPr lang="zh-CN" altLang="en-US" sz="2800"/>
          </a:p>
          <a:p>
            <a:endParaRPr lang="zh-CN" altLang="en-US"/>
          </a:p>
          <a:p>
            <a:endParaRPr lang="zh-CN" altLang="en-US"/>
          </a:p>
          <a:p>
            <a:endParaRPr lang="zh-CN" altLang="en-US"/>
          </a:p>
        </p:txBody>
      </p:sp>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118110" y="-1233170"/>
            <a:ext cx="12432665" cy="9324340"/>
          </a:xfrm>
          <a:prstGeom prst="rect">
            <a:avLst/>
          </a:prstGeom>
        </p:spPr>
      </p:pic>
      <p:sp>
        <p:nvSpPr>
          <p:cNvPr id="4" name="文本框 3"/>
          <p:cNvSpPr txBox="1"/>
          <p:nvPr/>
        </p:nvSpPr>
        <p:spPr>
          <a:xfrm>
            <a:off x="1540510" y="1703705"/>
            <a:ext cx="10305415" cy="2553335"/>
          </a:xfrm>
          <a:prstGeom prst="rect">
            <a:avLst/>
          </a:prstGeom>
          <a:noFill/>
        </p:spPr>
        <p:txBody>
          <a:bodyPr wrap="square" rtlCol="0">
            <a:spAutoFit/>
          </a:bodyPr>
          <a:p>
            <a:r>
              <a:rPr lang="zh-CN" altLang="en-US" sz="4000"/>
              <a:t>文中的故事是否真实？</a:t>
            </a:r>
            <a:endParaRPr lang="zh-CN" altLang="en-US" sz="4000"/>
          </a:p>
          <a:p>
            <a:endParaRPr lang="zh-CN" altLang="en-US" sz="4000"/>
          </a:p>
          <a:p>
            <a:r>
              <a:rPr lang="zh-CN" altLang="en-US" sz="4000"/>
              <a:t>（有人说真实，有人说不真实，说出你认为“真实”或者“不真实”的理由。）</a:t>
            </a:r>
            <a:endParaRPr lang="zh-CN" altLang="en-US" sz="4000"/>
          </a:p>
        </p:txBody>
      </p:sp>
    </p:spTree>
    <p:custDataLst>
      <p:tags r:id="rId4"/>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635" y="-1142365"/>
            <a:ext cx="12432665" cy="9324340"/>
          </a:xfrm>
          <a:prstGeom prst="rect">
            <a:avLst/>
          </a:prstGeom>
        </p:spPr>
      </p:pic>
      <p:sp>
        <p:nvSpPr>
          <p:cNvPr id="4" name="文本框 3"/>
          <p:cNvSpPr txBox="1"/>
          <p:nvPr/>
        </p:nvSpPr>
        <p:spPr>
          <a:xfrm>
            <a:off x="1045210" y="1104265"/>
            <a:ext cx="9507855" cy="4399915"/>
          </a:xfrm>
          <a:prstGeom prst="rect">
            <a:avLst/>
          </a:prstGeom>
          <a:noFill/>
        </p:spPr>
        <p:txBody>
          <a:bodyPr wrap="square" rtlCol="0">
            <a:spAutoFit/>
          </a:bodyPr>
          <a:p>
            <a:r>
              <a:rPr lang="zh-CN" altLang="en-US" sz="2800"/>
              <a:t>认为不真实：这个洞是一个超自然的现象，现实生活中不可能会出现这样的洞，只存在于人们的幻想之中。</a:t>
            </a:r>
            <a:endParaRPr lang="zh-CN" altLang="en-US" sz="2800"/>
          </a:p>
          <a:p>
            <a:endParaRPr lang="zh-CN" altLang="en-US" sz="2800"/>
          </a:p>
          <a:p>
            <a:r>
              <a:rPr lang="zh-CN" altLang="en-US" sz="2800"/>
              <a:t>认为真实：这个洞虽然不会具象的存在在我们的身边，但是我们的真实生活中有很多这样看不见摸不着的“洞”，例如人类把垃圾埋入海底，认为可以自动降解，无影无踪，但是塑料袋这一类的垃圾却需要几千万年的时间才能消失，大部分的塑料袋还是会通过危害海洋环境威胁到人类安全。）</a:t>
            </a:r>
            <a:endParaRPr lang="zh-CN" altLang="en-US" sz="2800"/>
          </a:p>
          <a:p>
            <a:endParaRPr lang="zh-CN" altLang="en-US" sz="2800"/>
          </a:p>
          <a:p>
            <a:r>
              <a:rPr lang="zh-CN" altLang="en-US" sz="2800"/>
              <a:t>明确：不会有这样的一个无底洞，但有生活的真实性在里面。</a:t>
            </a:r>
            <a:endParaRPr lang="zh-CN" altLang="en-US" sz="2800"/>
          </a:p>
        </p:txBody>
      </p:sp>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240665" y="-365125"/>
            <a:ext cx="12432665" cy="9324340"/>
          </a:xfrm>
          <a:prstGeom prst="rect">
            <a:avLst/>
          </a:prstGeom>
        </p:spPr>
      </p:pic>
      <p:sp>
        <p:nvSpPr>
          <p:cNvPr id="4" name="文本框 3"/>
          <p:cNvSpPr txBox="1"/>
          <p:nvPr/>
        </p:nvSpPr>
        <p:spPr>
          <a:xfrm>
            <a:off x="416560" y="1851660"/>
            <a:ext cx="9097645" cy="2122805"/>
          </a:xfrm>
          <a:prstGeom prst="rect">
            <a:avLst/>
          </a:prstGeom>
          <a:noFill/>
        </p:spPr>
        <p:txBody>
          <a:bodyPr wrap="square" rtlCol="0">
            <a:spAutoFit/>
          </a:bodyPr>
          <a:p>
            <a:r>
              <a:rPr lang="zh-CN" altLang="en-US" sz="4400"/>
              <a:t>你认为故事围绕的话题是什么？洞比喻什么？我们的生活中，是否存在这样的“洞”？</a:t>
            </a:r>
            <a:endParaRPr lang="zh-CN" altLang="en-US" sz="4400"/>
          </a:p>
        </p:txBody>
      </p:sp>
    </p:spTree>
    <p:custDataLst>
      <p:tags r:id="rId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0" y="-1153160"/>
            <a:ext cx="12432665" cy="9324340"/>
          </a:xfrm>
          <a:prstGeom prst="rect">
            <a:avLst/>
          </a:prstGeom>
        </p:spPr>
      </p:pic>
      <p:sp>
        <p:nvSpPr>
          <p:cNvPr id="4" name="文本框 3"/>
          <p:cNvSpPr txBox="1"/>
          <p:nvPr/>
        </p:nvSpPr>
        <p:spPr>
          <a:xfrm>
            <a:off x="1314450" y="1334135"/>
            <a:ext cx="7880350" cy="4523105"/>
          </a:xfrm>
          <a:prstGeom prst="rect">
            <a:avLst/>
          </a:prstGeom>
          <a:noFill/>
        </p:spPr>
        <p:txBody>
          <a:bodyPr wrap="square" rtlCol="0">
            <a:spAutoFit/>
          </a:bodyPr>
          <a:p>
            <a:r>
              <a:rPr lang="zh-CN" altLang="en-US" sz="3600">
                <a:sym typeface="+mn-ea"/>
              </a:rPr>
              <a:t>你认为故事围绕的话题是什么？洞比喻什么？我们的生活中，是否存在这样的“洞”？</a:t>
            </a:r>
            <a:endParaRPr lang="zh-CN" altLang="en-US" sz="3600">
              <a:sym typeface="+mn-ea"/>
            </a:endParaRPr>
          </a:p>
          <a:p>
            <a:endParaRPr lang="zh-CN" altLang="en-US" sz="3600">
              <a:sym typeface="+mn-ea"/>
            </a:endParaRPr>
          </a:p>
          <a:p>
            <a:endParaRPr lang="zh-CN" altLang="en-US" sz="3600">
              <a:sym typeface="+mn-ea"/>
            </a:endParaRPr>
          </a:p>
          <a:p>
            <a:r>
              <a:rPr lang="zh-CN" altLang="en-US" sz="3600"/>
              <a:t>明确：环境保护问题。人类赖以生存的土地。存在，例如工业排放污水、乱砍滥伐原始森林等。</a:t>
            </a:r>
            <a:endParaRPr lang="zh-CN" altLang="en-US" sz="3600"/>
          </a:p>
        </p:txBody>
      </p:sp>
    </p:spTree>
    <p:custDataLst>
      <p:tags r:id="rId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0" y="-1233170"/>
            <a:ext cx="12432665" cy="9324340"/>
          </a:xfrm>
          <a:prstGeom prst="rect">
            <a:avLst/>
          </a:prstGeom>
        </p:spPr>
      </p:pic>
      <p:sp>
        <p:nvSpPr>
          <p:cNvPr id="4" name="文本框 3"/>
          <p:cNvSpPr txBox="1"/>
          <p:nvPr/>
        </p:nvSpPr>
        <p:spPr>
          <a:xfrm>
            <a:off x="387985" y="1466850"/>
            <a:ext cx="8893810" cy="829945"/>
          </a:xfrm>
          <a:prstGeom prst="rect">
            <a:avLst/>
          </a:prstGeom>
          <a:noFill/>
        </p:spPr>
        <p:txBody>
          <a:bodyPr wrap="square" rtlCol="0">
            <a:spAutoFit/>
          </a:bodyPr>
          <a:p>
            <a:r>
              <a:rPr lang="en-US" altLang="zh-CN" sz="4800"/>
              <a:t>        </a:t>
            </a:r>
            <a:r>
              <a:rPr lang="zh-CN" altLang="en-US" sz="4800"/>
              <a:t>洞真的是无底的么？</a:t>
            </a:r>
            <a:endParaRPr lang="zh-CN" altLang="en-US" sz="4800"/>
          </a:p>
        </p:txBody>
      </p:sp>
    </p:spTree>
    <p:custDataLst>
      <p:tags r:id="rId4"/>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635" y="-1142365"/>
            <a:ext cx="12432665" cy="9324340"/>
          </a:xfrm>
          <a:prstGeom prst="rect">
            <a:avLst/>
          </a:prstGeom>
        </p:spPr>
      </p:pic>
      <p:sp>
        <p:nvSpPr>
          <p:cNvPr id="4" name="文本框 3"/>
          <p:cNvSpPr txBox="1"/>
          <p:nvPr/>
        </p:nvSpPr>
        <p:spPr>
          <a:xfrm>
            <a:off x="1626870" y="1192530"/>
            <a:ext cx="7826375" cy="4227195"/>
          </a:xfrm>
          <a:prstGeom prst="rect">
            <a:avLst/>
          </a:prstGeom>
          <a:noFill/>
        </p:spPr>
        <p:txBody>
          <a:bodyPr wrap="square" rtlCol="0">
            <a:spAutoFit/>
          </a:bodyPr>
          <a:p>
            <a:pPr>
              <a:lnSpc>
                <a:spcPct val="140000"/>
              </a:lnSpc>
            </a:pPr>
            <a:r>
              <a:rPr lang="zh-CN" altLang="en-US" sz="3200"/>
              <a:t>明确：表面上是，就像我们的地球，表面上无边无际，实际上已经不堪重负，总有一天会像洞一样“崩溃”，生存在地球上的人们也会遭到反噬。“种豆得豆，种瓜得瓜。”，人类如果自己种下的恶果，总有一天要面对这些行为所带来的代价。</a:t>
            </a:r>
            <a:endParaRPr lang="zh-CN" altLang="en-US" sz="3200"/>
          </a:p>
        </p:txBody>
      </p:sp>
    </p:spTree>
    <p:custDataLst>
      <p:tags r:id="rId4"/>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0" y="-1077595"/>
            <a:ext cx="12432665" cy="9324340"/>
          </a:xfrm>
          <a:prstGeom prst="rect">
            <a:avLst/>
          </a:prstGeom>
        </p:spPr>
      </p:pic>
      <p:sp>
        <p:nvSpPr>
          <p:cNvPr id="4" name="文本框 3"/>
          <p:cNvSpPr txBox="1"/>
          <p:nvPr/>
        </p:nvSpPr>
        <p:spPr>
          <a:xfrm>
            <a:off x="667385" y="1132840"/>
            <a:ext cx="10434955" cy="3192145"/>
          </a:xfrm>
          <a:prstGeom prst="rect">
            <a:avLst/>
          </a:prstGeom>
          <a:noFill/>
        </p:spPr>
        <p:txBody>
          <a:bodyPr wrap="square" rtlCol="0">
            <a:spAutoFit/>
          </a:bodyPr>
          <a:p>
            <a:pPr>
              <a:lnSpc>
                <a:spcPct val="140000"/>
              </a:lnSpc>
            </a:pPr>
            <a:r>
              <a:rPr lang="zh-CN" altLang="en-US" sz="3600"/>
              <a:t>文中写了几种人？</a:t>
            </a:r>
            <a:endParaRPr lang="zh-CN" altLang="en-US" sz="3600"/>
          </a:p>
          <a:p>
            <a:pPr>
              <a:lnSpc>
                <a:spcPct val="140000"/>
              </a:lnSpc>
            </a:pPr>
            <a:r>
              <a:rPr lang="zh-CN" altLang="en-US" sz="3600"/>
              <a:t>这几种人的特点是什么？</a:t>
            </a:r>
            <a:endParaRPr lang="zh-CN" altLang="en-US" sz="3600"/>
          </a:p>
          <a:p>
            <a:pPr>
              <a:lnSpc>
                <a:spcPct val="140000"/>
              </a:lnSpc>
            </a:pPr>
            <a:r>
              <a:rPr lang="zh-CN" altLang="en-US" sz="3600"/>
              <a:t>生活中人是不是有他们的影子？</a:t>
            </a:r>
            <a:endParaRPr lang="zh-CN" altLang="en-US" sz="3600"/>
          </a:p>
          <a:p>
            <a:pPr>
              <a:lnSpc>
                <a:spcPct val="140000"/>
              </a:lnSpc>
            </a:pPr>
            <a:r>
              <a:rPr lang="zh-CN" altLang="en-US" sz="3600"/>
              <a:t>请根据文中人物的表现说说洞漏之责谁之过。</a:t>
            </a:r>
            <a:endParaRPr lang="zh-CN" altLang="en-US" sz="3600"/>
          </a:p>
        </p:txBody>
      </p:sp>
    </p:spTree>
    <p:custDataLst>
      <p:tags r:id="rId4"/>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120650" y="-1071245"/>
            <a:ext cx="12432665" cy="9324340"/>
          </a:xfrm>
          <a:prstGeom prst="rect">
            <a:avLst/>
          </a:prstGeom>
        </p:spPr>
      </p:pic>
      <p:sp>
        <p:nvSpPr>
          <p:cNvPr id="4" name="文本框 3"/>
          <p:cNvSpPr txBox="1"/>
          <p:nvPr/>
        </p:nvSpPr>
        <p:spPr>
          <a:xfrm>
            <a:off x="1390015" y="1086485"/>
            <a:ext cx="8224520" cy="4300220"/>
          </a:xfrm>
          <a:prstGeom prst="rect">
            <a:avLst/>
          </a:prstGeom>
          <a:noFill/>
        </p:spPr>
        <p:txBody>
          <a:bodyPr wrap="square" rtlCol="0">
            <a:spAutoFit/>
          </a:bodyPr>
          <a:p>
            <a:pPr>
              <a:lnSpc>
                <a:spcPct val="190000"/>
              </a:lnSpc>
            </a:pPr>
            <a:r>
              <a:rPr lang="zh-CN" altLang="en-US" sz="3600"/>
              <a:t>明确：为了自己的名利而忙碌的各种人。</a:t>
            </a:r>
            <a:endParaRPr lang="zh-CN" altLang="en-US" sz="3600"/>
          </a:p>
          <a:p>
            <a:pPr>
              <a:lnSpc>
                <a:spcPct val="190000"/>
              </a:lnSpc>
            </a:pPr>
            <a:r>
              <a:rPr lang="zh-CN" altLang="en-US" sz="3600"/>
              <a:t>村里人(年轻人、老年人、村长、村民们)、 看热闹的人、新闻记者、学者、投机商人、政府官员等。</a:t>
            </a:r>
            <a:endParaRPr lang="zh-CN" altLang="en-US" sz="3600"/>
          </a:p>
        </p:txBody>
      </p:sp>
    </p:spTree>
    <p:custDataLst>
      <p:tags r:id="rId4"/>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0" y="-1369060"/>
            <a:ext cx="12432665" cy="9324340"/>
          </a:xfrm>
          <a:prstGeom prst="rect">
            <a:avLst/>
          </a:prstGeom>
        </p:spPr>
      </p:pic>
      <p:sp>
        <p:nvSpPr>
          <p:cNvPr id="4" name="文本框 3"/>
          <p:cNvSpPr txBox="1"/>
          <p:nvPr/>
        </p:nvSpPr>
        <p:spPr>
          <a:xfrm>
            <a:off x="1368425" y="446405"/>
            <a:ext cx="7503160" cy="5692775"/>
          </a:xfrm>
          <a:prstGeom prst="rect">
            <a:avLst/>
          </a:prstGeom>
          <a:noFill/>
        </p:spPr>
        <p:txBody>
          <a:bodyPr wrap="square" rtlCol="0">
            <a:spAutoFit/>
          </a:bodyPr>
          <a:p>
            <a:r>
              <a:rPr lang="zh-CN" altLang="en-US" sz="2800"/>
              <a:t>问责一:投机商人 </a:t>
            </a:r>
            <a:endParaRPr lang="zh-CN" altLang="en-US" sz="2800"/>
          </a:p>
          <a:p>
            <a:r>
              <a:rPr lang="zh-CN" altLang="en-US" sz="2800"/>
              <a:t> </a:t>
            </a:r>
            <a:endParaRPr lang="zh-CN" altLang="en-US" sz="2800"/>
          </a:p>
          <a:p>
            <a:r>
              <a:rPr lang="zh-CN" altLang="en-US" sz="2800"/>
              <a:t>“有的人反反复复地打量着这个洞，眼睛里露出贪婪的目光，心里不住地盘算着:是否可以从中牟取什么利润，要不趁早出高价买下这个洞的专利权。”</a:t>
            </a:r>
            <a:endParaRPr lang="zh-CN" altLang="en-US" sz="2800"/>
          </a:p>
          <a:p>
            <a:endParaRPr lang="zh-CN" altLang="en-US" sz="2800"/>
          </a:p>
          <a:p>
            <a:r>
              <a:rPr lang="zh-CN" altLang="en-US" sz="2800"/>
              <a:t>（明确 ——“反反复复”地“打量”、“贪婪”、“盘算”中我们可以感受到这个商人的精明，但更能看出他的奸，是个奸商， “牟取”，有以不正当的手段赚钱的意思。商人只以经济利益为最高追求目标，利欲熏心，他昧着良心赚取利润，所以他是社会的罪人。）</a:t>
            </a:r>
            <a:endParaRPr lang="zh-CN" altLang="en-US" sz="2800"/>
          </a:p>
        </p:txBody>
      </p:sp>
    </p:spTree>
    <p:custDataLst>
      <p:tags r:id="rId4"/>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117475" y="-365760"/>
            <a:ext cx="12432665" cy="9324340"/>
          </a:xfrm>
          <a:prstGeom prst="rect">
            <a:avLst/>
          </a:prstGeom>
        </p:spPr>
      </p:pic>
      <p:sp>
        <p:nvSpPr>
          <p:cNvPr id="4" name="文本框 3"/>
          <p:cNvSpPr txBox="1"/>
          <p:nvPr/>
        </p:nvSpPr>
        <p:spPr>
          <a:xfrm>
            <a:off x="658495" y="2209165"/>
            <a:ext cx="9475470" cy="3881755"/>
          </a:xfrm>
          <a:prstGeom prst="rect">
            <a:avLst/>
          </a:prstGeom>
          <a:noFill/>
        </p:spPr>
        <p:txBody>
          <a:bodyPr wrap="square" rtlCol="0">
            <a:spAutoFit/>
          </a:bodyPr>
          <a:p>
            <a:pPr>
              <a:lnSpc>
                <a:spcPct val="110000"/>
              </a:lnSpc>
            </a:pPr>
            <a:r>
              <a:rPr lang="zh-CN" altLang="en-US" sz="2800"/>
              <a:t>《喂——出来》是日本科幻小说家星新一的一篇科幻小说，星新一（ほし しんいち），1926年9月6日生于日本东京，日本著名短篇小说家。作品博采众长，在微型小说方面颇多建树，擅长用白描手法对人物作浮雕式刻画，被称为“日本微型小说鼻祖”，还写有大量推理小说，幽默小说，散文和随笔。坎坷多艰的经历却使他具备了一种对弱肉强食、尔虞我诈的资本主义社会的敏锐的洞察力，写出了许多异彩纷呈、从各个角度反映社会现实的微型小说。</a:t>
            </a:r>
            <a:endParaRPr lang="zh-CN" altLang="en-US" sz="2800"/>
          </a:p>
        </p:txBody>
      </p:sp>
    </p:spTree>
    <p:custDataLst>
      <p:tags r:id="rId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0" y="-1153160"/>
            <a:ext cx="12432665" cy="9324340"/>
          </a:xfrm>
          <a:prstGeom prst="rect">
            <a:avLst/>
          </a:prstGeom>
        </p:spPr>
      </p:pic>
      <p:sp>
        <p:nvSpPr>
          <p:cNvPr id="4" name="文本框 3"/>
          <p:cNvSpPr txBox="1"/>
          <p:nvPr/>
        </p:nvSpPr>
        <p:spPr>
          <a:xfrm>
            <a:off x="1981835" y="140335"/>
            <a:ext cx="7362190" cy="6123940"/>
          </a:xfrm>
          <a:prstGeom prst="rect">
            <a:avLst/>
          </a:prstGeom>
          <a:noFill/>
        </p:spPr>
        <p:txBody>
          <a:bodyPr wrap="square" rtlCol="0">
            <a:spAutoFit/>
          </a:bodyPr>
          <a:p>
            <a:r>
              <a:rPr lang="zh-CN" altLang="en-US" sz="2800"/>
              <a:t>问责二：学者</a:t>
            </a:r>
            <a:endParaRPr lang="zh-CN" altLang="en-US" sz="2800"/>
          </a:p>
          <a:p>
            <a:r>
              <a:rPr lang="zh-CN" altLang="en-US" sz="2800"/>
              <a:t> </a:t>
            </a:r>
            <a:endParaRPr lang="zh-CN" altLang="en-US" sz="2800"/>
          </a:p>
          <a:p>
            <a:r>
              <a:rPr lang="zh-CN" altLang="en-US" sz="2800"/>
              <a:t>“学者心里不禁有些发虚了，他装着镇定自若、胸有成竹的样子关掉了扩音机，用不容置疑的口气吩咐道:“赶快把它埋掉。”虽说事情还没有弄清楚，但还是赶快处理掉为妙，免得堂堂学者当众出丑。”</a:t>
            </a:r>
            <a:endParaRPr lang="zh-CN" altLang="en-US" sz="2800"/>
          </a:p>
          <a:p>
            <a:endParaRPr lang="zh-CN" altLang="en-US" sz="2800"/>
          </a:p>
          <a:p>
            <a:r>
              <a:rPr lang="zh-CN" altLang="en-US" sz="2800"/>
              <a:t>（明确 ——学者“镇定自若、胸有成竹、不容置疑”的动作和心理，可以看出他的虚伪、 一个没有真本事、把自己的面子看得比老百姓的性命还重要的、让我们鄙视的狡猾， 缺乏社会责任感的学者形象展现在我们眼前～他的轻率结论让他成为了社会的罪人</a:t>
            </a:r>
            <a:r>
              <a:rPr lang="zh-CN" altLang="en-US"/>
              <a:t>。 ）</a:t>
            </a:r>
            <a:endParaRPr lang="zh-CN" altLang="en-US"/>
          </a:p>
        </p:txBody>
      </p:sp>
    </p:spTree>
    <p:custDataLst>
      <p:tags r:id="rId4"/>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0" y="-1233170"/>
            <a:ext cx="12432665" cy="9324340"/>
          </a:xfrm>
          <a:prstGeom prst="rect">
            <a:avLst/>
          </a:prstGeom>
        </p:spPr>
      </p:pic>
      <p:sp>
        <p:nvSpPr>
          <p:cNvPr id="4" name="文本框 3"/>
          <p:cNvSpPr txBox="1"/>
          <p:nvPr/>
        </p:nvSpPr>
        <p:spPr>
          <a:xfrm>
            <a:off x="1120140" y="1257300"/>
            <a:ext cx="9259570" cy="3107690"/>
          </a:xfrm>
          <a:prstGeom prst="rect">
            <a:avLst/>
          </a:prstGeom>
          <a:noFill/>
        </p:spPr>
        <p:txBody>
          <a:bodyPr wrap="square" rtlCol="0">
            <a:spAutoFit/>
          </a:bodyPr>
          <a:p>
            <a:r>
              <a:rPr lang="zh-CN" altLang="en-US" sz="2800"/>
              <a:t>问责三：当地政府</a:t>
            </a:r>
            <a:endParaRPr lang="zh-CN" altLang="en-US" sz="2800"/>
          </a:p>
          <a:p>
            <a:endParaRPr lang="zh-CN" altLang="en-US" sz="2800"/>
          </a:p>
          <a:p>
            <a:r>
              <a:rPr lang="zh-CN" altLang="en-US" sz="2800"/>
              <a:t>“ 不久，政府有关部门发给了营业许可证。”</a:t>
            </a:r>
            <a:endParaRPr lang="zh-CN" altLang="en-US" sz="2800"/>
          </a:p>
          <a:p>
            <a:endParaRPr lang="zh-CN" altLang="en-US" sz="2800"/>
          </a:p>
          <a:p>
            <a:r>
              <a:rPr lang="zh-CN" altLang="en-US" sz="2800"/>
              <a:t>（明确 ——政府批准了填洞公司的成立，政府在整个事件中完全无所作为而且是瞎作为。这个政府没有洞察力，也没有领导力。是他们一手制造了人民的灾难。） </a:t>
            </a:r>
            <a:endParaRPr lang="zh-CN" altLang="en-US" sz="2800"/>
          </a:p>
        </p:txBody>
      </p:sp>
    </p:spTree>
    <p:custDataLst>
      <p:tags r:id="rId4"/>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0" y="-948690"/>
            <a:ext cx="12432665" cy="9324340"/>
          </a:xfrm>
          <a:prstGeom prst="rect">
            <a:avLst/>
          </a:prstGeom>
        </p:spPr>
      </p:pic>
      <p:sp>
        <p:nvSpPr>
          <p:cNvPr id="4" name="文本框 3"/>
          <p:cNvSpPr txBox="1"/>
          <p:nvPr/>
        </p:nvSpPr>
        <p:spPr>
          <a:xfrm>
            <a:off x="378460" y="1083945"/>
            <a:ext cx="10918825" cy="5259070"/>
          </a:xfrm>
          <a:prstGeom prst="rect">
            <a:avLst/>
          </a:prstGeom>
          <a:noFill/>
        </p:spPr>
        <p:txBody>
          <a:bodyPr wrap="square" rtlCol="0">
            <a:spAutoFit/>
          </a:bodyPr>
          <a:p>
            <a:pPr>
              <a:lnSpc>
                <a:spcPct val="120000"/>
              </a:lnSpc>
            </a:pPr>
            <a:r>
              <a:rPr lang="en-US" altLang="zh-CN" sz="2800"/>
              <a:t>       </a:t>
            </a:r>
            <a:r>
              <a:rPr lang="zh-CN" altLang="en-US" sz="2800"/>
              <a:t>在自然面前，我们人类的智慧很有限。所以，我觉得小说中的人其实都很无辜，但又都是魁祸首之一。如果没有学者的必须填洞的定论，没有政府发的营业许可证，他的想法就不可能实现。 是的，在一个社会中，各行各业都是互相牵制影响的。如果这影响是良性的健康的，我们的社会就是健康的。如果相反，我们的社会必然就会出现很多问题。 其实觉得故事中的大部分人既是刽子手也是受害者。因为从始至终，大家都不知道这样做的后果是什么。他们并不想害别人，更不想害自己。学者顾全面子，商人谋求利润，普通人想要一份轻松一些的生活，这固然不高尚，但是也还可以理解。我觉得悲剧更在于人们对即将到来的危险一无所知。</a:t>
            </a:r>
            <a:endParaRPr lang="zh-CN" altLang="en-US" sz="2800"/>
          </a:p>
        </p:txBody>
      </p:sp>
    </p:spTree>
    <p:custDataLst>
      <p:tags r:id="rId4"/>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0" y="-1142365"/>
            <a:ext cx="12432665" cy="9324340"/>
          </a:xfrm>
          <a:prstGeom prst="rect">
            <a:avLst/>
          </a:prstGeom>
        </p:spPr>
      </p:pic>
      <p:sp>
        <p:nvSpPr>
          <p:cNvPr id="4" name="文本框 3"/>
          <p:cNvSpPr txBox="1"/>
          <p:nvPr/>
        </p:nvSpPr>
        <p:spPr>
          <a:xfrm>
            <a:off x="452120" y="1123315"/>
            <a:ext cx="9011920" cy="1938020"/>
          </a:xfrm>
          <a:prstGeom prst="rect">
            <a:avLst/>
          </a:prstGeom>
          <a:noFill/>
        </p:spPr>
        <p:txBody>
          <a:bodyPr wrap="square" rtlCol="0">
            <a:spAutoFit/>
          </a:bodyPr>
          <a:p>
            <a:r>
              <a:rPr lang="zh-CN" altLang="en-US" sz="4000"/>
              <a:t>思考:如果你是故事中的人，</a:t>
            </a:r>
            <a:endParaRPr lang="zh-CN" altLang="en-US" sz="4000"/>
          </a:p>
          <a:p>
            <a:endParaRPr lang="zh-CN" altLang="en-US" sz="4000"/>
          </a:p>
          <a:p>
            <a:r>
              <a:rPr lang="zh-CN" altLang="en-US" sz="4000"/>
              <a:t>你会往这个洞里投东西吗？</a:t>
            </a:r>
            <a:endParaRPr lang="zh-CN" altLang="en-US" sz="4000"/>
          </a:p>
        </p:txBody>
      </p:sp>
    </p:spTree>
    <p:custDataLst>
      <p:tags r:id="rId4"/>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0" y="-1120775"/>
            <a:ext cx="12432665" cy="9324340"/>
          </a:xfrm>
          <a:prstGeom prst="rect">
            <a:avLst/>
          </a:prstGeom>
        </p:spPr>
      </p:pic>
      <p:sp>
        <p:nvSpPr>
          <p:cNvPr id="4" name="文本框 3"/>
          <p:cNvSpPr txBox="1"/>
          <p:nvPr/>
        </p:nvSpPr>
        <p:spPr>
          <a:xfrm>
            <a:off x="786130" y="1316990"/>
            <a:ext cx="8677910" cy="3967480"/>
          </a:xfrm>
          <a:prstGeom prst="rect">
            <a:avLst/>
          </a:prstGeom>
          <a:noFill/>
        </p:spPr>
        <p:txBody>
          <a:bodyPr wrap="square" rtlCol="0">
            <a:spAutoFit/>
          </a:bodyPr>
          <a:p>
            <a:pPr algn="l">
              <a:lnSpc>
                <a:spcPct val="140000"/>
              </a:lnSpc>
            </a:pPr>
            <a:r>
              <a:rPr lang="zh-CN" altLang="en-US" sz="3600"/>
              <a:t>当我们把自己也放在这个故事中的时候，我们就能更清楚第认识到:罪魁祸首不仅仅是某一个人或者某一个团体。</a:t>
            </a:r>
            <a:endParaRPr lang="zh-CN" altLang="en-US" sz="3600"/>
          </a:p>
          <a:p>
            <a:pPr algn="l">
              <a:lnSpc>
                <a:spcPct val="140000"/>
              </a:lnSpc>
            </a:pPr>
            <a:r>
              <a:rPr lang="zh-CN" altLang="en-US" sz="3600"/>
              <a:t>那么罪魁祸首到底是谁呢,让我们看两段很著名的文字：</a:t>
            </a:r>
            <a:endParaRPr lang="zh-CN" altLang="en-US"/>
          </a:p>
        </p:txBody>
      </p:sp>
    </p:spTree>
    <p:custDataLst>
      <p:tags r:id="rId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635" y="-1142365"/>
            <a:ext cx="12432665" cy="9324340"/>
          </a:xfrm>
          <a:prstGeom prst="rect">
            <a:avLst/>
          </a:prstGeom>
        </p:spPr>
      </p:pic>
      <p:sp>
        <p:nvSpPr>
          <p:cNvPr id="4" name="文本框 3"/>
          <p:cNvSpPr txBox="1"/>
          <p:nvPr/>
        </p:nvSpPr>
        <p:spPr>
          <a:xfrm>
            <a:off x="1198880" y="914400"/>
            <a:ext cx="8915400" cy="4523105"/>
          </a:xfrm>
          <a:prstGeom prst="rect">
            <a:avLst/>
          </a:prstGeom>
          <a:noFill/>
        </p:spPr>
        <p:txBody>
          <a:bodyPr wrap="square" rtlCol="0">
            <a:spAutoFit/>
          </a:bodyPr>
          <a:p>
            <a:r>
              <a:rPr lang="en-US" altLang="zh-CN" sz="3200"/>
              <a:t>   </a:t>
            </a:r>
            <a:r>
              <a:rPr lang="zh-CN" altLang="en-US" sz="3200"/>
              <a:t>中国著名作家沈从文，在他的作品《萧萧》的“前言”中说:</a:t>
            </a:r>
            <a:r>
              <a:rPr lang="en-US" altLang="zh-CN" sz="3200"/>
              <a:t>“</a:t>
            </a:r>
            <a:r>
              <a:rPr lang="zh-CN" altLang="en-US" sz="3200"/>
              <a:t>我只建造一座小庙，在这座小庙里，我供奉的是人性。</a:t>
            </a:r>
            <a:r>
              <a:rPr lang="en-US" altLang="zh-CN" sz="3200"/>
              <a:t>”</a:t>
            </a:r>
            <a:endParaRPr lang="zh-CN" altLang="en-US" sz="3200"/>
          </a:p>
          <a:p>
            <a:r>
              <a:rPr lang="zh-CN" altLang="en-US" sz="3200"/>
              <a:t> </a:t>
            </a:r>
            <a:endParaRPr lang="zh-CN" altLang="en-US" sz="3200"/>
          </a:p>
          <a:p>
            <a:r>
              <a:rPr lang="zh-CN" altLang="en-US" sz="3200"/>
              <a:t>鲁迅说:“说到为什么做小说吧，我仍抱着十多年前的启蒙主义，以为必须是‘为人生’ ，而且要改良这人生。所以我的取材，多采自病态社会的不幸的人们中，意思是在揭出病苦，引起疗救的注意。” </a:t>
            </a:r>
            <a:endParaRPr lang="zh-CN" altLang="en-US" sz="3200"/>
          </a:p>
        </p:txBody>
      </p:sp>
    </p:spTree>
    <p:custDataLst>
      <p:tags r:id="rId4"/>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635" y="-1142365"/>
            <a:ext cx="12432665" cy="9324340"/>
          </a:xfrm>
          <a:prstGeom prst="rect">
            <a:avLst/>
          </a:prstGeom>
        </p:spPr>
      </p:pic>
      <p:sp>
        <p:nvSpPr>
          <p:cNvPr id="4" name="文本框 3"/>
          <p:cNvSpPr txBox="1"/>
          <p:nvPr/>
        </p:nvSpPr>
        <p:spPr>
          <a:xfrm>
            <a:off x="851535" y="784860"/>
            <a:ext cx="9044305" cy="4831080"/>
          </a:xfrm>
          <a:prstGeom prst="rect">
            <a:avLst/>
          </a:prstGeom>
          <a:noFill/>
        </p:spPr>
        <p:txBody>
          <a:bodyPr wrap="square" rtlCol="0">
            <a:spAutoFit/>
          </a:bodyPr>
          <a:p>
            <a:r>
              <a:rPr lang="zh-CN" altLang="en-US" sz="2800"/>
              <a:t>使洞发生变化的原因是人性的阴暗，是人性中比如自私、虚伪、浅薄、愚蠢、急功近利、利欲熏心、目光短浅、贪婪等人类自身的各种缺陷 。</a:t>
            </a:r>
            <a:endParaRPr lang="zh-CN" altLang="en-US" sz="2800"/>
          </a:p>
          <a:p>
            <a:endParaRPr lang="zh-CN" altLang="en-US" sz="2800"/>
          </a:p>
          <a:p>
            <a:r>
              <a:rPr lang="zh-CN" altLang="en-US" sz="2800"/>
              <a:t>总结文章主旨 ：小说讲述城郊的某个村庄神秘出现的一个洞被无知的人们在一无所知的情况下，受利益的驱使，盲目地、肆无忌惮地将一切垃圾丢入其中而后最终遭受惩罚的离奇故事，揭露了人性的浅薄与丑恶，警醒人们重新爱护自然，树立道德观念，谦虚诚实地对待自然，对待他人和生活，否则，未来世界不堪设想，人类必将自食其果。 </a:t>
            </a:r>
            <a:endParaRPr lang="zh-CN" altLang="en-US" sz="2800"/>
          </a:p>
        </p:txBody>
      </p:sp>
    </p:spTree>
    <p:custDataLst>
      <p:tags r:id="rId4"/>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0" y="-1233170"/>
            <a:ext cx="12432665" cy="9324340"/>
          </a:xfrm>
          <a:prstGeom prst="rect">
            <a:avLst/>
          </a:prstGeom>
        </p:spPr>
      </p:pic>
      <p:sp>
        <p:nvSpPr>
          <p:cNvPr id="4" name="文本框 3"/>
          <p:cNvSpPr txBox="1"/>
          <p:nvPr/>
        </p:nvSpPr>
        <p:spPr>
          <a:xfrm>
            <a:off x="603250" y="1282065"/>
            <a:ext cx="9399905" cy="2553335"/>
          </a:xfrm>
          <a:prstGeom prst="rect">
            <a:avLst/>
          </a:prstGeom>
          <a:noFill/>
        </p:spPr>
        <p:txBody>
          <a:bodyPr wrap="square" rtlCol="0">
            <a:spAutoFit/>
          </a:bodyPr>
          <a:p>
            <a:r>
              <a:rPr lang="zh-CN" altLang="en-US" sz="4000"/>
              <a:t>作者要说明的道理是什么？</a:t>
            </a:r>
            <a:endParaRPr lang="zh-CN" altLang="en-US" sz="4000"/>
          </a:p>
          <a:p>
            <a:endParaRPr lang="zh-CN" altLang="en-US" sz="4000"/>
          </a:p>
          <a:p>
            <a:r>
              <a:rPr lang="zh-CN" altLang="en-US" sz="4000"/>
              <a:t>一切破坏环境的问题，如果不从根本上解决，到头来危害的的是人类自己。</a:t>
            </a:r>
            <a:endParaRPr lang="zh-CN" altLang="en-US" sz="4000"/>
          </a:p>
        </p:txBody>
      </p:sp>
    </p:spTree>
    <p:custDataLst>
      <p:tags r:id="rId4"/>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520700" y="-1358265"/>
            <a:ext cx="12432665" cy="9324340"/>
          </a:xfrm>
          <a:prstGeom prst="rect">
            <a:avLst/>
          </a:prstGeom>
        </p:spPr>
      </p:pic>
      <p:sp>
        <p:nvSpPr>
          <p:cNvPr id="4" name="文本框 3"/>
          <p:cNvSpPr txBox="1"/>
          <p:nvPr/>
        </p:nvSpPr>
        <p:spPr>
          <a:xfrm>
            <a:off x="1616710" y="428625"/>
            <a:ext cx="7793990" cy="5015865"/>
          </a:xfrm>
          <a:prstGeom prst="rect">
            <a:avLst/>
          </a:prstGeom>
          <a:noFill/>
        </p:spPr>
        <p:txBody>
          <a:bodyPr wrap="square" rtlCol="0">
            <a:spAutoFit/>
          </a:bodyPr>
          <a:p>
            <a:r>
              <a:rPr lang="zh-CN" altLang="en-US" sz="3200"/>
              <a:t>作业</a:t>
            </a:r>
            <a:endParaRPr lang="zh-CN" altLang="en-US" sz="3200"/>
          </a:p>
          <a:p>
            <a:endParaRPr lang="zh-CN" altLang="en-US" sz="3200"/>
          </a:p>
          <a:p>
            <a:r>
              <a:rPr lang="zh-CN" altLang="en-US" sz="3200"/>
              <a:t>1.展开合理想象，续写小说结尾，进一步想象生动具体的情节，可以借鉴课文。</a:t>
            </a:r>
            <a:endParaRPr lang="zh-CN" altLang="en-US" sz="3200"/>
          </a:p>
          <a:p>
            <a:endParaRPr lang="zh-CN" altLang="en-US" sz="3200"/>
          </a:p>
          <a:p>
            <a:r>
              <a:rPr lang="zh-CN" altLang="en-US" sz="3200"/>
              <a:t>2.自拟题目，写一篇形式新颖，保护环境的科幻小说。</a:t>
            </a:r>
            <a:endParaRPr lang="zh-CN" altLang="en-US" sz="3200"/>
          </a:p>
          <a:p>
            <a:r>
              <a:rPr lang="zh-CN" altLang="en-US" sz="3200"/>
              <a:t>（适合表达能力较强的学生挑战</a:t>
            </a:r>
            <a:r>
              <a:rPr lang="zh-CN" altLang="en-US" sz="3200"/>
              <a:t>）</a:t>
            </a:r>
            <a:endParaRPr lang="zh-CN" altLang="en-US" sz="3200"/>
          </a:p>
          <a:p>
            <a:endParaRPr lang="zh-CN" altLang="en-US" sz="3200"/>
          </a:p>
          <a:p>
            <a:endParaRPr lang="zh-CN" altLang="en-US" sz="3200"/>
          </a:p>
        </p:txBody>
      </p:sp>
    </p:spTree>
    <p:custDataLst>
      <p:tags r:id="rId4"/>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635" y="-1142365"/>
            <a:ext cx="12432665" cy="9324340"/>
          </a:xfrm>
          <a:prstGeom prst="rect">
            <a:avLst/>
          </a:prstGeom>
        </p:spPr>
      </p:pic>
      <p:sp>
        <p:nvSpPr>
          <p:cNvPr id="4" name="文本框 3"/>
          <p:cNvSpPr txBox="1"/>
          <p:nvPr/>
        </p:nvSpPr>
        <p:spPr>
          <a:xfrm>
            <a:off x="2562225" y="2629535"/>
            <a:ext cx="7308850" cy="1568450"/>
          </a:xfrm>
          <a:prstGeom prst="rect">
            <a:avLst/>
          </a:prstGeom>
          <a:noFill/>
        </p:spPr>
        <p:txBody>
          <a:bodyPr wrap="square" rtlCol="0">
            <a:spAutoFit/>
          </a:bodyPr>
          <a:p>
            <a:r>
              <a:rPr lang="zh-CN" altLang="en-US" sz="9600"/>
              <a:t>感 谢 聆 听</a:t>
            </a:r>
            <a:endParaRPr lang="zh-CN" altLang="en-US" sz="9600"/>
          </a:p>
        </p:txBody>
      </p:sp>
    </p:spTree>
    <p:custDataLst>
      <p:tags r:id="rId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0" y="-775970"/>
            <a:ext cx="12432665" cy="9324340"/>
          </a:xfrm>
          <a:prstGeom prst="rect">
            <a:avLst/>
          </a:prstGeom>
        </p:spPr>
      </p:pic>
      <p:sp>
        <p:nvSpPr>
          <p:cNvPr id="4" name="文本框 3"/>
          <p:cNvSpPr txBox="1"/>
          <p:nvPr/>
        </p:nvSpPr>
        <p:spPr>
          <a:xfrm>
            <a:off x="1077595" y="1133475"/>
            <a:ext cx="9291955" cy="4399915"/>
          </a:xfrm>
          <a:prstGeom prst="rect">
            <a:avLst/>
          </a:prstGeom>
          <a:noFill/>
        </p:spPr>
        <p:txBody>
          <a:bodyPr wrap="square" rtlCol="0">
            <a:spAutoFit/>
          </a:bodyPr>
          <a:p>
            <a:r>
              <a:rPr lang="zh-CN" altLang="en-US" sz="4000"/>
              <a:t>导入</a:t>
            </a:r>
            <a:endParaRPr lang="zh-CN" altLang="en-US" sz="4000"/>
          </a:p>
          <a:p>
            <a:endParaRPr lang="en-US" altLang="zh-CN" sz="4000"/>
          </a:p>
          <a:p>
            <a:r>
              <a:rPr lang="en-US" altLang="zh-CN" sz="4000"/>
              <a:t>1</a:t>
            </a:r>
            <a:r>
              <a:rPr lang="zh-CN" altLang="en-US" sz="4000"/>
              <a:t>、本课文是何种小说类型？</a:t>
            </a:r>
            <a:endParaRPr lang="zh-CN" altLang="en-US" sz="4000"/>
          </a:p>
          <a:p>
            <a:endParaRPr lang="zh-CN" altLang="en-US" sz="4000"/>
          </a:p>
          <a:p>
            <a:r>
              <a:rPr lang="en-US" altLang="zh-CN" sz="4000"/>
              <a:t>2</a:t>
            </a:r>
            <a:r>
              <a:rPr lang="zh-CN" altLang="en-US" sz="4000"/>
              <a:t>、你们有哪些喜欢的科幻小说？说一说。</a:t>
            </a:r>
            <a:endParaRPr lang="zh-CN" altLang="en-US" sz="4000"/>
          </a:p>
          <a:p>
            <a:endParaRPr lang="zh-CN" altLang="en-US" sz="4000"/>
          </a:p>
          <a:p>
            <a:r>
              <a:rPr lang="en-US" altLang="zh-CN" sz="4000"/>
              <a:t>3</a:t>
            </a:r>
            <a:r>
              <a:rPr lang="zh-CN" altLang="en-US" sz="4000"/>
              <a:t>、为什么喜欢科幻小说？</a:t>
            </a:r>
            <a:endParaRPr lang="zh-CN" altLang="en-US" sz="4000"/>
          </a:p>
        </p:txBody>
      </p:sp>
    </p:spTree>
    <p:custDataLst>
      <p:tags r:id="rId4"/>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635" y="-1142365"/>
            <a:ext cx="12432665" cy="9324340"/>
          </a:xfrm>
          <a:prstGeom prst="rect">
            <a:avLst/>
          </a:prstGeom>
        </p:spPr>
      </p:pic>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117475" y="-1233170"/>
            <a:ext cx="12432665" cy="9324340"/>
          </a:xfrm>
          <a:prstGeom prst="rect">
            <a:avLst/>
          </a:prstGeom>
        </p:spPr>
      </p:pic>
      <p:sp>
        <p:nvSpPr>
          <p:cNvPr id="4" name="文本框 3"/>
          <p:cNvSpPr txBox="1"/>
          <p:nvPr/>
        </p:nvSpPr>
        <p:spPr>
          <a:xfrm>
            <a:off x="457835" y="979170"/>
            <a:ext cx="10998835" cy="3415030"/>
          </a:xfrm>
          <a:prstGeom prst="rect">
            <a:avLst/>
          </a:prstGeom>
          <a:noFill/>
        </p:spPr>
        <p:txBody>
          <a:bodyPr wrap="square" rtlCol="0">
            <a:spAutoFit/>
          </a:bodyPr>
          <a:p>
            <a:r>
              <a:rPr lang="zh-CN" altLang="en-US" sz="3600"/>
              <a:t>字词积累与运用。（检查预习结果）（5-10分钟）</a:t>
            </a:r>
            <a:endParaRPr lang="zh-CN" altLang="en-US" sz="3600"/>
          </a:p>
          <a:p>
            <a:r>
              <a:rPr lang="zh-CN" altLang="en-US" sz="3600"/>
              <a:t>1.给下列加点的字注音。（同桌互评）</a:t>
            </a:r>
            <a:endParaRPr lang="zh-CN" altLang="en-US" sz="3600"/>
          </a:p>
          <a:p>
            <a:endParaRPr lang="zh-CN" altLang="en-US" sz="3600"/>
          </a:p>
          <a:p>
            <a:r>
              <a:rPr lang="zh-CN" altLang="en-US" sz="3600"/>
              <a:t>  哂（  ）笑            牟（  ）取 </a:t>
            </a:r>
            <a:endParaRPr lang="zh-CN" altLang="en-US" sz="3600"/>
          </a:p>
          <a:p>
            <a:r>
              <a:rPr lang="zh-CN" altLang="en-US" sz="3600"/>
              <a:t> 众目睽（  ）睽      棘（  ）手 </a:t>
            </a:r>
            <a:endParaRPr lang="zh-CN" altLang="en-US" sz="3600"/>
          </a:p>
          <a:p>
            <a:r>
              <a:rPr lang="zh-CN" altLang="en-US" sz="3600"/>
              <a:t> 铆（  ）钉             贪婪（  ）           履（  ）行</a:t>
            </a:r>
            <a:endParaRPr lang="zh-CN" altLang="en-US" sz="3600"/>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0" y="-1142365"/>
            <a:ext cx="12432665" cy="9324340"/>
          </a:xfrm>
          <a:prstGeom prst="rect">
            <a:avLst/>
          </a:prstGeom>
        </p:spPr>
      </p:pic>
      <p:sp>
        <p:nvSpPr>
          <p:cNvPr id="4" name="文本框 3"/>
          <p:cNvSpPr txBox="1"/>
          <p:nvPr/>
        </p:nvSpPr>
        <p:spPr>
          <a:xfrm>
            <a:off x="1198880" y="654050"/>
            <a:ext cx="9766300" cy="6294120"/>
          </a:xfrm>
          <a:prstGeom prst="rect">
            <a:avLst/>
          </a:prstGeom>
          <a:noFill/>
        </p:spPr>
        <p:txBody>
          <a:bodyPr wrap="square" rtlCol="0">
            <a:spAutoFit/>
          </a:bodyPr>
          <a:p>
            <a:pPr>
              <a:lnSpc>
                <a:spcPct val="120000"/>
              </a:lnSpc>
            </a:pPr>
            <a:r>
              <a:rPr lang="zh-CN" altLang="en-US" sz="2400"/>
              <a:t>2.解释下列词语</a:t>
            </a:r>
            <a:endParaRPr lang="zh-CN" altLang="en-US" sz="2400"/>
          </a:p>
          <a:p>
            <a:pPr>
              <a:lnSpc>
                <a:spcPct val="120000"/>
              </a:lnSpc>
            </a:pPr>
            <a:r>
              <a:rPr lang="zh-CN" altLang="en-US" sz="2400"/>
              <a:t>        哂笑：讥笑。</a:t>
            </a:r>
            <a:endParaRPr lang="zh-CN" altLang="en-US" sz="2400"/>
          </a:p>
          <a:p>
            <a:pPr>
              <a:lnSpc>
                <a:spcPct val="120000"/>
              </a:lnSpc>
            </a:pPr>
            <a:r>
              <a:rPr lang="zh-CN" altLang="en-US" sz="2400"/>
              <a:t>        牟取：谋取名利。</a:t>
            </a:r>
            <a:endParaRPr lang="zh-CN" altLang="en-US" sz="2400"/>
          </a:p>
          <a:p>
            <a:pPr>
              <a:lnSpc>
                <a:spcPct val="120000"/>
              </a:lnSpc>
            </a:pPr>
            <a:r>
              <a:rPr lang="zh-CN" altLang="en-US" sz="2400"/>
              <a:t>    棘手：形容事情难办，象荆棘刺手。</a:t>
            </a:r>
            <a:endParaRPr lang="zh-CN" altLang="en-US" sz="2400"/>
          </a:p>
          <a:p>
            <a:pPr>
              <a:lnSpc>
                <a:spcPct val="120000"/>
              </a:lnSpc>
            </a:pPr>
            <a:r>
              <a:rPr lang="zh-CN" altLang="en-US" sz="2400"/>
              <a:t>    众目睽睽：大家的眼睛都注视着。</a:t>
            </a:r>
            <a:endParaRPr lang="zh-CN" altLang="en-US" sz="2400"/>
          </a:p>
          <a:p>
            <a:pPr>
              <a:lnSpc>
                <a:spcPct val="120000"/>
              </a:lnSpc>
            </a:pPr>
            <a:r>
              <a:rPr lang="zh-CN" altLang="en-US" sz="2400"/>
              <a:t>    莫衷一是：不能得出一致的结论。</a:t>
            </a:r>
            <a:endParaRPr lang="zh-CN" altLang="en-US" sz="2400"/>
          </a:p>
          <a:p>
            <a:pPr>
              <a:lnSpc>
                <a:spcPct val="120000"/>
              </a:lnSpc>
            </a:pPr>
            <a:r>
              <a:rPr lang="zh-CN" altLang="en-US" sz="2400"/>
              <a:t>    任劳任怨：做事不知劳苦，不怕别人埋怨。</a:t>
            </a:r>
            <a:endParaRPr lang="zh-CN" altLang="en-US" sz="2400"/>
          </a:p>
          <a:p>
            <a:pPr>
              <a:lnSpc>
                <a:spcPct val="120000"/>
              </a:lnSpc>
            </a:pPr>
            <a:r>
              <a:rPr lang="zh-CN" altLang="en-US" sz="2400"/>
              <a:t>    逍遥法外：指犯了法的人没有受到法律制裁，仍自由自在。</a:t>
            </a:r>
            <a:endParaRPr lang="zh-CN" altLang="en-US" sz="2400"/>
          </a:p>
          <a:p>
            <a:pPr>
              <a:lnSpc>
                <a:spcPct val="120000"/>
              </a:lnSpc>
            </a:pPr>
            <a:r>
              <a:rPr lang="zh-CN" altLang="en-US" sz="2400"/>
              <a:t>    雨后春笋：春天下雨后竹笋长的很多很快，比喻新事物大量而不断出现。</a:t>
            </a:r>
            <a:endParaRPr lang="zh-CN" altLang="en-US" sz="2400"/>
          </a:p>
          <a:p>
            <a:pPr>
              <a:lnSpc>
                <a:spcPct val="120000"/>
              </a:lnSpc>
            </a:pPr>
            <a:r>
              <a:rPr lang="zh-CN" altLang="en-US" sz="2400"/>
              <a:t>    心安理得：自信事情做的合理，心理很坦然。</a:t>
            </a:r>
            <a:endParaRPr lang="zh-CN" altLang="en-US" sz="2400"/>
          </a:p>
          <a:p>
            <a:pPr>
              <a:lnSpc>
                <a:spcPct val="120000"/>
              </a:lnSpc>
            </a:pPr>
            <a:r>
              <a:rPr lang="zh-CN" altLang="en-US" sz="2400"/>
              <a:t>    不容质疑：不允许有什么怀疑，指真实可信。</a:t>
            </a:r>
            <a:endParaRPr lang="zh-CN" altLang="en-US" sz="2400"/>
          </a:p>
          <a:p>
            <a:pPr>
              <a:lnSpc>
                <a:spcPct val="120000"/>
              </a:lnSpc>
            </a:pPr>
            <a:r>
              <a:rPr lang="zh-CN" altLang="en-US" sz="2400"/>
              <a:t>    一视同仁：同样看待，不分厚薄。</a:t>
            </a:r>
            <a:endParaRPr lang="zh-CN" altLang="en-US" sz="2400"/>
          </a:p>
          <a:p>
            <a:pPr>
              <a:lnSpc>
                <a:spcPct val="120000"/>
              </a:lnSpc>
            </a:pPr>
            <a:r>
              <a:rPr lang="zh-CN" altLang="en-US" sz="2400"/>
              <a:t>（学生可以对几个重点词语进行造句）</a:t>
            </a:r>
            <a:endParaRPr lang="zh-CN" altLang="en-US" sz="2400"/>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117475" y="-1109980"/>
            <a:ext cx="12432665" cy="9324340"/>
          </a:xfrm>
          <a:prstGeom prst="rect">
            <a:avLst/>
          </a:prstGeom>
        </p:spPr>
      </p:pic>
      <p:sp>
        <p:nvSpPr>
          <p:cNvPr id="4" name="文本框 3"/>
          <p:cNvSpPr txBox="1"/>
          <p:nvPr/>
        </p:nvSpPr>
        <p:spPr>
          <a:xfrm>
            <a:off x="1477645" y="914400"/>
            <a:ext cx="9087485" cy="4831080"/>
          </a:xfrm>
          <a:prstGeom prst="rect">
            <a:avLst/>
          </a:prstGeom>
          <a:noFill/>
        </p:spPr>
        <p:txBody>
          <a:bodyPr wrap="square" rtlCol="0">
            <a:spAutoFit/>
          </a:bodyPr>
          <a:p>
            <a:r>
              <a:rPr lang="zh-CN" altLang="en-US" sz="2800"/>
              <a:t>根据漫画，</a:t>
            </a:r>
            <a:r>
              <a:rPr lang="zh-CN" altLang="en-US" sz="2800"/>
              <a:t>情节梳理</a:t>
            </a:r>
            <a:endParaRPr lang="zh-CN" altLang="en-US" sz="2800"/>
          </a:p>
          <a:p>
            <a:endParaRPr lang="zh-CN" altLang="en-US" sz="2800"/>
          </a:p>
          <a:p>
            <a:r>
              <a:rPr lang="zh-CN" altLang="en-US" sz="2800"/>
              <a:t>用几个含有</a:t>
            </a:r>
            <a:r>
              <a:rPr lang="en-US" altLang="zh-CN" sz="2800"/>
              <a:t>“</a:t>
            </a:r>
            <a:r>
              <a:rPr lang="zh-CN" altLang="en-US" sz="2800"/>
              <a:t>洞</a:t>
            </a:r>
            <a:r>
              <a:rPr lang="en-US" altLang="zh-CN" sz="2800"/>
              <a:t>”</a:t>
            </a:r>
            <a:r>
              <a:rPr lang="zh-CN" altLang="en-US" sz="2800"/>
              <a:t>的二字词，梳理一下文章的线索。</a:t>
            </a:r>
            <a:endParaRPr lang="zh-CN" altLang="en-US" sz="2800"/>
          </a:p>
          <a:p>
            <a:endParaRPr lang="en-US" altLang="zh-CN" sz="2800"/>
          </a:p>
          <a:p>
            <a:r>
              <a:rPr lang="en-US" altLang="zh-CN" sz="2800"/>
              <a:t>1</a:t>
            </a:r>
            <a:r>
              <a:rPr lang="zh-CN" altLang="en-US" sz="2800"/>
              <a:t>、洞出现（</a:t>
            </a:r>
            <a:r>
              <a:rPr lang="en-US" altLang="zh-CN" sz="2800"/>
              <a:t>1-23</a:t>
            </a:r>
            <a:r>
              <a:rPr lang="zh-CN" altLang="en-US" sz="2800"/>
              <a:t>段）：风吹庙倒，深洞出现。</a:t>
            </a:r>
            <a:endParaRPr lang="zh-CN" altLang="en-US" sz="2800"/>
          </a:p>
          <a:p>
            <a:endParaRPr lang="zh-CN" altLang="en-US" sz="2800"/>
          </a:p>
          <a:p>
            <a:r>
              <a:rPr lang="en-US" altLang="zh-CN" sz="2800"/>
              <a:t>2</a:t>
            </a:r>
            <a:r>
              <a:rPr lang="zh-CN" altLang="en-US" sz="2800"/>
              <a:t>、探洞 （</a:t>
            </a:r>
            <a:r>
              <a:rPr lang="en-US" altLang="zh-CN" sz="2800"/>
              <a:t>24-38</a:t>
            </a:r>
            <a:r>
              <a:rPr lang="zh-CN" altLang="en-US" sz="2800"/>
              <a:t>段）：各路人马，各显神通。</a:t>
            </a:r>
            <a:endParaRPr lang="zh-CN" altLang="en-US" sz="2800"/>
          </a:p>
          <a:p>
            <a:endParaRPr lang="zh-CN" altLang="en-US" sz="2800"/>
          </a:p>
          <a:p>
            <a:r>
              <a:rPr lang="en-US" altLang="zh-CN" sz="2800"/>
              <a:t>3</a:t>
            </a:r>
            <a:r>
              <a:rPr lang="zh-CN" altLang="en-US" sz="2800"/>
              <a:t>、填洞 （</a:t>
            </a:r>
            <a:r>
              <a:rPr lang="en-US" altLang="zh-CN" sz="2800"/>
              <a:t>39-50</a:t>
            </a:r>
            <a:r>
              <a:rPr lang="zh-CN" altLang="en-US" sz="2800"/>
              <a:t>段）：新奇公司，收购深洞。</a:t>
            </a:r>
            <a:endParaRPr lang="zh-CN" altLang="en-US" sz="2800"/>
          </a:p>
          <a:p>
            <a:endParaRPr lang="zh-CN" altLang="en-US" sz="2800"/>
          </a:p>
          <a:p>
            <a:r>
              <a:rPr lang="en-US" altLang="zh-CN" sz="2800"/>
              <a:t>4</a:t>
            </a:r>
            <a:r>
              <a:rPr lang="zh-CN" altLang="en-US" sz="2800"/>
              <a:t>、洞满 （</a:t>
            </a:r>
            <a:r>
              <a:rPr lang="en-US" altLang="zh-CN" sz="2800"/>
              <a:t>51-56</a:t>
            </a:r>
            <a:r>
              <a:rPr lang="zh-CN" altLang="en-US" sz="2800"/>
              <a:t>段）：洞满石出，危机四伏。</a:t>
            </a:r>
            <a:endParaRPr lang="zh-CN" altLang="en-US" sz="2800"/>
          </a:p>
        </p:txBody>
      </p:sp>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117475" y="-937895"/>
            <a:ext cx="12432665" cy="9324340"/>
          </a:xfrm>
          <a:prstGeom prst="rect">
            <a:avLst/>
          </a:prstGeom>
        </p:spPr>
      </p:pic>
      <p:sp>
        <p:nvSpPr>
          <p:cNvPr id="6" name="文本框 5"/>
          <p:cNvSpPr txBox="1"/>
          <p:nvPr/>
        </p:nvSpPr>
        <p:spPr>
          <a:xfrm>
            <a:off x="1076960" y="1494790"/>
            <a:ext cx="9033510" cy="4570730"/>
          </a:xfrm>
          <a:prstGeom prst="rect">
            <a:avLst/>
          </a:prstGeom>
          <a:noFill/>
        </p:spPr>
        <p:txBody>
          <a:bodyPr wrap="square" rtlCol="0">
            <a:spAutoFit/>
          </a:bodyPr>
          <a:p>
            <a:pPr>
              <a:lnSpc>
                <a:spcPct val="130000"/>
              </a:lnSpc>
            </a:pPr>
            <a:r>
              <a:rPr lang="en-US" altLang="zh-CN" sz="3200"/>
              <a:t>       </a:t>
            </a:r>
            <a:r>
              <a:rPr lang="zh-CN" altLang="en-US" sz="3200"/>
              <a:t>本文是一篇科幻微小说。文章设想地球上的一个祠庙中突然出现了一个无底洞，它可以容纳人类制造的一切垃圾，使人类的生产和生活没有了后顾之忧，于是城市的天空越来越美好，人们也可以心安理得地享受着无底洞带来的福利。然而，好景不长，随着先前抛进的小石头掉了下来，原来扔下的东西将重新倾泻回地球。</a:t>
            </a:r>
            <a:endParaRPr lang="zh-CN" altLang="en-US" sz="3200"/>
          </a:p>
        </p:txBody>
      </p:sp>
    </p:spTree>
    <p:custDataLst>
      <p:tags r:id="rId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635" y="-1142365"/>
            <a:ext cx="12432665" cy="9324340"/>
          </a:xfrm>
          <a:prstGeom prst="rect">
            <a:avLst/>
          </a:prstGeom>
        </p:spPr>
      </p:pic>
      <p:sp>
        <p:nvSpPr>
          <p:cNvPr id="4" name="文本框 3"/>
          <p:cNvSpPr txBox="1"/>
          <p:nvPr/>
        </p:nvSpPr>
        <p:spPr>
          <a:xfrm>
            <a:off x="730885" y="1153160"/>
            <a:ext cx="11145520" cy="1938020"/>
          </a:xfrm>
          <a:prstGeom prst="rect">
            <a:avLst/>
          </a:prstGeom>
          <a:noFill/>
        </p:spPr>
        <p:txBody>
          <a:bodyPr wrap="square" rtlCol="0">
            <a:spAutoFit/>
          </a:bodyPr>
          <a:p>
            <a:r>
              <a:rPr lang="en-US" altLang="zh-CN" sz="4000"/>
              <a:t>   </a:t>
            </a:r>
            <a:r>
              <a:rPr lang="zh-CN" altLang="en-US" sz="4000"/>
              <a:t>说说文章的标题“喂──出来”是什么意思。</a:t>
            </a:r>
            <a:endParaRPr lang="zh-CN" altLang="en-US" sz="4000"/>
          </a:p>
          <a:p>
            <a:endParaRPr lang="zh-CN" altLang="en-US" sz="4000"/>
          </a:p>
          <a:p>
            <a:r>
              <a:rPr lang="zh-CN" altLang="en-US" sz="4000"/>
              <a:t>（相互交流看法，明确生活中使用这句话的场景）</a:t>
            </a:r>
            <a:endParaRPr lang="zh-CN" altLang="en-US" sz="4000"/>
          </a:p>
        </p:txBody>
      </p:sp>
    </p:spTree>
    <p:custDataLst>
      <p:tags r:id="rId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pic>
        <p:nvPicPr>
          <p:cNvPr id="5" name="图片 4" descr="93e518c6cd27d5c47a090386a473db6b"/>
          <p:cNvPicPr>
            <a:picLocks noChangeAspect="1"/>
          </p:cNvPicPr>
          <p:nvPr/>
        </p:nvPicPr>
        <p:blipFill>
          <a:blip r:embed="rId3"/>
          <a:stretch>
            <a:fillRect/>
          </a:stretch>
        </p:blipFill>
        <p:spPr>
          <a:xfrm>
            <a:off x="0" y="-1195705"/>
            <a:ext cx="12432665" cy="9324340"/>
          </a:xfrm>
          <a:prstGeom prst="rect">
            <a:avLst/>
          </a:prstGeom>
        </p:spPr>
      </p:pic>
      <p:sp>
        <p:nvSpPr>
          <p:cNvPr id="4" name="文本框 3"/>
          <p:cNvSpPr txBox="1"/>
          <p:nvPr/>
        </p:nvSpPr>
        <p:spPr>
          <a:xfrm>
            <a:off x="1072515" y="1481455"/>
            <a:ext cx="10046970" cy="4741545"/>
          </a:xfrm>
          <a:prstGeom prst="rect">
            <a:avLst/>
          </a:prstGeom>
          <a:noFill/>
        </p:spPr>
        <p:txBody>
          <a:bodyPr wrap="square" rtlCol="0">
            <a:spAutoFit/>
          </a:bodyPr>
          <a:p>
            <a:pPr>
              <a:lnSpc>
                <a:spcPct val="120000"/>
              </a:lnSpc>
            </a:pPr>
            <a:r>
              <a:rPr lang="zh-CN" altLang="en-US" sz="3600"/>
              <a:t>在日常生活中，我们经常使用“喂——出来”这样的句子，一般用于呼叫某人某物，通常带有对未知的好奇与探索的意思。课文的标题使用的“喂——出来”，借文题呼唤“洞”中的东西出来, 这些东西不仅仅是人类抛进这个洞中的各种脏东西、垃圾，更是我们人类自身的各种缺陷，更要出来的是人性中善良、真实的本质。</a:t>
            </a:r>
            <a:endParaRPr lang="zh-CN" altLang="en-US" sz="3600"/>
          </a:p>
        </p:txBody>
      </p:sp>
    </p:spTree>
    <p:custDataLst>
      <p:tags r:id="rId4"/>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10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2.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103.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10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5.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106.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10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8.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109.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1.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112.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11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4.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115.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11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7.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118.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11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121.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12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3.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124.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12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6.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127.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12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9.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13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2.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133.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13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5.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136.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13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8.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139.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1.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142.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14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4.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145.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14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7.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148.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14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151.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15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64.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67.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6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7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73.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7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76.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7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79.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82.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8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4.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85.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8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88.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8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91.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9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3.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94.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9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6.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97.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9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9.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3777</Words>
  <Application>WPS 演示</Application>
  <PresentationFormat>宽屏</PresentationFormat>
  <Paragraphs>276</Paragraphs>
  <Slides>30</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30</vt:i4>
      </vt:variant>
    </vt:vector>
  </HeadingPairs>
  <TitlesOfParts>
    <vt:vector size="38" baseType="lpstr">
      <vt:lpstr>Arial</vt:lpstr>
      <vt:lpstr>宋体</vt:lpstr>
      <vt:lpstr>Wingdings</vt:lpstr>
      <vt:lpstr>微软雅黑</vt:lpstr>
      <vt:lpstr>Wingdings</vt:lpstr>
      <vt:lpstr>Arial Unicode MS</vt:lpstr>
      <vt:lpstr>Calibri</vt:lpstr>
      <vt:lpstr>Office 主题​​</vt:lpstr>
      <vt:lpstr>空白演示</vt:lpstr>
      <vt:lpstr>空白演示</vt:lpstr>
      <vt:lpstr>空白演示</vt:lpstr>
      <vt:lpstr>空白演示</vt:lpstr>
      <vt:lpstr>空白演示</vt:lpstr>
      <vt:lpstr>空白演示</vt:lpstr>
      <vt:lpstr>空白演示</vt:lpstr>
      <vt:lpstr>空白演示</vt:lpstr>
      <vt:lpstr>空白演示</vt:lpstr>
      <vt:lpstr>空白演示</vt:lpstr>
      <vt:lpstr>空白演示</vt:lpstr>
      <vt:lpstr>空白演示</vt:lpstr>
      <vt:lpstr>空白演示</vt:lpstr>
      <vt:lpstr>空白演示</vt:lpstr>
      <vt:lpstr>空白演示</vt:lpstr>
      <vt:lpstr>空白演示</vt:lpstr>
      <vt:lpstr>空白演示</vt:lpstr>
      <vt:lpstr>空白演示</vt:lpstr>
      <vt:lpstr>空白演示</vt:lpstr>
      <vt:lpstr>空白演示</vt:lpstr>
      <vt:lpstr>空白演示</vt:lpstr>
      <vt:lpstr>空白演示</vt:lpstr>
      <vt:lpstr>空白演示</vt:lpstr>
      <vt:lpstr>空白演示</vt:lpstr>
      <vt:lpstr>空白演示</vt:lpstr>
      <vt:lpstr>空白演示</vt:lpstr>
      <vt:lpstr>空白演示</vt:lpstr>
      <vt:lpstr>空白演示</vt:lpstr>
      <vt:lpstr>空白演示</vt:lpstr>
      <vt:lpstr>空白演示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荷兰豆</cp:lastModifiedBy>
  <cp:revision>176</cp:revision>
  <dcterms:created xsi:type="dcterms:W3CDTF">2019-06-19T02:08:00Z</dcterms:created>
  <dcterms:modified xsi:type="dcterms:W3CDTF">2020-08-27T03:33:48Z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