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88" r:id="rId4"/>
    <p:sldId id="325" r:id="rId5"/>
    <p:sldId id="265" r:id="rId6"/>
    <p:sldId id="257" r:id="rId7"/>
    <p:sldId id="260" r:id="rId8"/>
    <p:sldId id="258" r:id="rId9"/>
    <p:sldId id="298" r:id="rId10"/>
    <p:sldId id="300" r:id="rId11"/>
    <p:sldId id="299" r:id="rId12"/>
    <p:sldId id="397" r:id="rId13"/>
    <p:sldId id="399" r:id="rId14"/>
    <p:sldId id="302" r:id="rId15"/>
    <p:sldId id="469" r:id="rId16"/>
    <p:sldId id="483" r:id="rId17"/>
    <p:sldId id="484" r:id="rId18"/>
    <p:sldId id="259" r:id="rId19"/>
    <p:sldId id="328" r:id="rId20"/>
    <p:sldId id="470" r:id="rId21"/>
    <p:sldId id="471" r:id="rId22"/>
    <p:sldId id="392" r:id="rId23"/>
    <p:sldId id="393" r:id="rId24"/>
    <p:sldId id="394" r:id="rId25"/>
    <p:sldId id="395" r:id="rId26"/>
    <p:sldId id="396" r:id="rId27"/>
    <p:sldId id="398" r:id="rId28"/>
    <p:sldId id="400" r:id="rId29"/>
    <p:sldId id="305" r:id="rId30"/>
    <p:sldId id="401" r:id="rId31"/>
    <p:sldId id="267" r:id="rId32"/>
    <p:sldId id="329" r:id="rId33"/>
    <p:sldId id="402" r:id="rId34"/>
    <p:sldId id="403" r:id="rId35"/>
    <p:sldId id="404" r:id="rId36"/>
    <p:sldId id="405" r:id="rId37"/>
    <p:sldId id="406" r:id="rId38"/>
    <p:sldId id="407" r:id="rId39"/>
    <p:sldId id="408" r:id="rId40"/>
    <p:sldId id="409" r:id="rId41"/>
    <p:sldId id="306" r:id="rId42"/>
    <p:sldId id="472" r:id="rId43"/>
    <p:sldId id="473" r:id="rId44"/>
    <p:sldId id="411" r:id="rId45"/>
    <p:sldId id="415" r:id="rId46"/>
    <p:sldId id="327" r:id="rId47"/>
    <p:sldId id="330" r:id="rId48"/>
    <p:sldId id="416" r:id="rId49"/>
    <p:sldId id="474" r:id="rId50"/>
    <p:sldId id="475" r:id="rId51"/>
    <p:sldId id="326" r:id="rId52"/>
    <p:sldId id="331" r:id="rId53"/>
    <p:sldId id="362" r:id="rId54"/>
    <p:sldId id="364" r:id="rId55"/>
    <p:sldId id="363" r:id="rId56"/>
    <p:sldId id="365" r:id="rId57"/>
    <p:sldId id="366" r:id="rId58"/>
    <p:sldId id="367" r:id="rId59"/>
    <p:sldId id="477" r:id="rId60"/>
    <p:sldId id="478" r:id="rId61"/>
    <p:sldId id="479" r:id="rId62"/>
    <p:sldId id="480" r:id="rId63"/>
    <p:sldId id="481" r:id="rId64"/>
    <p:sldId id="482" r:id="rId65"/>
    <p:sldId id="282" r:id="rId66"/>
    <p:sldId id="264" r:id="rId67"/>
    <p:sldId id="266" r:id="rId68"/>
    <p:sldId id="371" r:id="rId69"/>
    <p:sldId id="368" r:id="rId70"/>
    <p:sldId id="369" r:id="rId71"/>
    <p:sldId id="372" r:id="rId72"/>
    <p:sldId id="373" r:id="rId73"/>
    <p:sldId id="457" r:id="rId74"/>
    <p:sldId id="273" r:id="rId75"/>
    <p:sldId id="476" r:id="rId76"/>
    <p:sldId id="271" r:id="rId77"/>
    <p:sldId id="374" r:id="rId78"/>
    <p:sldId id="375" r:id="rId79"/>
    <p:sldId id="283" r:id="rId80"/>
    <p:sldId id="275" r:id="rId81"/>
    <p:sldId id="276" r:id="rId82"/>
    <p:sldId id="280" r:id="rId83"/>
    <p:sldId id="281" r:id="rId84"/>
    <p:sldId id="278" r:id="rId85"/>
    <p:sldId id="277" r:id="rId86"/>
  </p:sldIdLst>
  <p:sldSz cx="12192000" cy="6858000"/>
  <p:notesSz cx="6858000" cy="9144000"/>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tags" Target="tags/tag13.xml" /><Relationship Id="rId88" Type="http://schemas.openxmlformats.org/officeDocument/2006/relationships/presProps" Target="presProps.xml" /><Relationship Id="rId89" Type="http://schemas.openxmlformats.org/officeDocument/2006/relationships/viewProps" Target="viewProps.xml" /><Relationship Id="rId9" Type="http://schemas.openxmlformats.org/officeDocument/2006/relationships/slide" Target="slides/slide7.xml" /><Relationship Id="rId90" Type="http://schemas.openxmlformats.org/officeDocument/2006/relationships/theme" Target="theme/theme1.xml" /><Relationship Id="rId91" Type="http://schemas.openxmlformats.org/officeDocument/2006/relationships/tableStyles" Target="tableStyles.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ED20B-4D5E-44CA-9EE1-37865FA52AB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8912BA-3798-4D1B-99DF-51A1C88C23B7}"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30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40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45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51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52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64</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不上不下  不能自拔 无微不至 苍天有眼  旁敲侧击 疑神疑鬼 五体投地  有目共睹  翻来覆去 百感交集 屈指可数 有机可乘 七嘴八舌 添油加醋 赤手空拳好色之徒</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67</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b="1">
                <a:solidFill>
                  <a:srgbClr val="000000"/>
                </a:solidFill>
                <a:latin typeface="宋体" pitchFamily="2" charset="-122"/>
                <a:ea typeface="宋体" pitchFamily="2" charset="-122"/>
                <a:cs typeface="宋体" panose="02010600030101010101" pitchFamily="2" charset="-122"/>
                <a:sym typeface="+mn-ea"/>
              </a:rPr>
              <a:t>（</a:t>
            </a:r>
            <a:r>
              <a:rPr lang="zh-CN" b="1">
                <a:solidFill>
                  <a:srgbClr val="FF0000"/>
                </a:solidFill>
                <a:latin typeface="宋体" pitchFamily="2" charset="-122"/>
                <a:ea typeface="宋体" pitchFamily="2" charset="-122"/>
                <a:cs typeface="宋体" panose="02010600030101010101" pitchFamily="2" charset="-122"/>
                <a:sym typeface="+mn-ea"/>
              </a:rPr>
              <a:t>风景作品</a:t>
            </a:r>
            <a:r>
              <a:rPr lang="zh-CN" b="1">
                <a:solidFill>
                  <a:srgbClr val="000000"/>
                </a:solidFill>
                <a:latin typeface="宋体" pitchFamily="2" charset="-122"/>
                <a:ea typeface="宋体" pitchFamily="2" charset="-122"/>
                <a:cs typeface="宋体" panose="02010600030101010101" pitchFamily="2" charset="-122"/>
                <a:sym typeface="+mn-ea"/>
              </a:rPr>
              <a:t>）</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latin typeface="仿宋" panose="02010609060101010101" charset="-122"/>
                <a:ea typeface="仿宋" panose="02010609060101010101" charset="-122"/>
                <a:sym typeface="+mn-ea"/>
              </a:rPr>
              <a:t>“一视同仁”指同样看待，不分亲疏厚薄，多用于人。“等量齐观”指不管事物间的差异，同等看待，多用于物。“相提并论”指把不同的或相差悬殊的人或事物混在一起来谈论或看待，多用于否定式。</a:t>
            </a:r>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80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81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82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83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84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912BA-3798-4D1B-99DF-51A1C88C23B7}" type="slidenum">
              <a:rPr lang="zh-CN" altLang="en-US" smtClean="0"/>
              <a:t>11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3" name="页脚占位符 2"/>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4" name="灯片编号占位符 3"/>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
            </a:fld>
            <a:endParaRPr lang="zh-CN" altLang="en-US" strike="noStrike" noProof="1">
              <a:latin typeface="Times New Roman" charset="0"/>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397933" y="228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12800" y="1600200"/>
            <a:ext cx="532688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357112" y="1600200"/>
            <a:ext cx="5326888" cy="44989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6" name="页脚占位符 5"/>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7" name="灯片编号占位符 6"/>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
            </a:fld>
            <a:endParaRPr lang="zh-CN" altLang="en-US" strike="noStrike" noProof="1">
              <a:latin typeface="Times New Roman" charset="0"/>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397933" y="228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397933" y="6245225"/>
            <a:ext cx="3052233" cy="476250"/>
          </a:xfrm>
        </p:spPr>
        <p:txBody>
          <a:bodyPr/>
          <a:lstStyle/>
          <a:p>
            <a:pPr lvl="0" fontAlgn="base"/>
            <a:endParaRPr lang="zh-CN" altLang="en-US" strike="noStrike" noProof="1">
              <a:latin typeface="Times New Roman" charset="0"/>
            </a:endParaRPr>
          </a:p>
        </p:txBody>
      </p:sp>
      <p:sp>
        <p:nvSpPr>
          <p:cNvPr id="5" name="页脚占位符 4"/>
          <p:cNvSpPr>
            <a:spLocks noGrp="1"/>
          </p:cNvSpPr>
          <p:nvPr>
            <p:ph type="ftr" sz="quarter" idx="11"/>
          </p:nvPr>
        </p:nvSpPr>
        <p:spPr>
          <a:xfrm>
            <a:off x="4161367" y="6245225"/>
            <a:ext cx="3860800" cy="476250"/>
          </a:xfrm>
        </p:spPr>
        <p:txBody>
          <a:bodyPr/>
          <a:lstStyle/>
          <a:p>
            <a:pPr lvl="0" fontAlgn="base"/>
            <a:endParaRPr lang="zh-CN" altLang="en-US" strike="noStrike" noProof="1"/>
          </a:p>
        </p:txBody>
      </p:sp>
      <p:sp>
        <p:nvSpPr>
          <p:cNvPr id="6" name="灯片编号占位符 5"/>
          <p:cNvSpPr>
            <a:spLocks noGrp="1"/>
          </p:cNvSpPr>
          <p:nvPr>
            <p:ph type="sldNum" sz="quarter" idx="12"/>
          </p:nvPr>
        </p:nvSpPr>
        <p:spPr>
          <a:xfrm>
            <a:off x="8733367" y="6245225"/>
            <a:ext cx="3052233" cy="476250"/>
          </a:xfrm>
        </p:spPr>
        <p:txBody>
          <a:bodyPr/>
          <a:lstStyle/>
          <a:p>
            <a:pPr lvl="0" fontAlgn="base"/>
            <a:fld id="{9A0DB2DC-4C9A-4742-B13C-FB6460FD3503}" type="slidenum">
              <a:rPr lang="zh-CN" altLang="en-US" strike="noStrike" noProof="1">
                <a:latin typeface="Arial" pitchFamily="34" charset="0"/>
                <a:ea typeface="宋体" pitchFamily="2" charset="-122"/>
                <a:cs typeface="+mn-cs"/>
              </a:rPr>
              <a:t/>
            </a:fld>
            <a:endParaRPr lang="zh-CN" altLang="en-US" strike="noStrike" noProof="1">
              <a:latin typeface="Times New Roman" charset="0"/>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png"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844" y="-34184"/>
            <a:ext cx="12313512" cy="69371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microsoft.com/office/2007/relationships/media" Target="../media/media1.mp3" /><Relationship Id="rId8"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3.png" /><Relationship Id="rId4" Type="http://schemas.openxmlformats.org/officeDocument/2006/relationships/image" Target="../media/image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4.png" /><Relationship Id="rId4"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xml" /><Relationship Id="rId3" Type="http://schemas.openxmlformats.org/officeDocument/2006/relationships/tags" Target="../tags/tag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3.png" /><Relationship Id="rId4" Type="http://schemas.openxmlformats.org/officeDocument/2006/relationships/image" Target="../media/image1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 Id="rId3" Type="http://schemas.openxmlformats.org/officeDocument/2006/relationships/tags" Target="../tags/tag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hyperlink" Target="http://www.yuwenonline.com/cycd.htm" TargetMode="Ex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3.png" /><Relationship Id="rId4" Type="http://schemas.openxmlformats.org/officeDocument/2006/relationships/image" Target="../media/image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www.yuwenonline.com/cycd.htm" TargetMode="Ex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 Id="rId6" Type="http://schemas.openxmlformats.org/officeDocument/2006/relationships/image" Target="../media/image13.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6.png" /><Relationship Id="rId4" Type="http://schemas.openxmlformats.org/officeDocument/2006/relationships/image" Target="../media/image3.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2.png" /><Relationship Id="rId11" Type="http://schemas.openxmlformats.org/officeDocument/2006/relationships/image" Target="../media/image23.png" /><Relationship Id="rId12" Type="http://schemas.openxmlformats.org/officeDocument/2006/relationships/image" Target="../media/image24.png" /><Relationship Id="rId13" Type="http://schemas.openxmlformats.org/officeDocument/2006/relationships/image" Target="../media/image25.png" /><Relationship Id="rId14" Type="http://schemas.openxmlformats.org/officeDocument/2006/relationships/image" Target="../media/image26.png" /><Relationship Id="rId15" Type="http://schemas.openxmlformats.org/officeDocument/2006/relationships/image" Target="../media/image27.png"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png" /><Relationship Id="rId8" Type="http://schemas.openxmlformats.org/officeDocument/2006/relationships/image" Target="../media/image20.png" /><Relationship Id="rId9" Type="http://schemas.openxmlformats.org/officeDocument/2006/relationships/image" Target="../media/image21.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4.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6.png" /><Relationship Id="rId4" Type="http://schemas.openxmlformats.org/officeDocument/2006/relationships/image" Target="../media/image3.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image" Target="../media/image8.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 Id="rId6" Type="http://schemas.openxmlformats.org/officeDocument/2006/relationships/image" Target="../media/image6.pn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8.png" /><Relationship Id="rId6" Type="http://schemas.openxmlformats.org/officeDocument/2006/relationships/image" Target="../media/image9.pn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4.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3.png" /><Relationship Id="rId4" Type="http://schemas.openxmlformats.org/officeDocument/2006/relationships/image" Target="../media/image29.pn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 Id="rId6" Type="http://schemas.openxmlformats.org/officeDocument/2006/relationships/image" Target="../media/image30.pn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image" Target="../media/image6.png" /><Relationship Id="rId4" Type="http://schemas.openxmlformats.org/officeDocument/2006/relationships/image" Target="../media/image3.pn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image" Target="../media/image7.png" /><Relationship Id="rId4" Type="http://schemas.openxmlformats.org/officeDocument/2006/relationships/image" Target="../media/image4.png" /><Relationship Id="rId5" Type="http://schemas.openxmlformats.org/officeDocument/2006/relationships/image" Target="../media/image3.pn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image" Target="../media/image3.png" /><Relationship Id="rId4" Type="http://schemas.openxmlformats.org/officeDocument/2006/relationships/image" Target="../media/image4.png"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7.png"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image" Target="../media/image4.png" /><Relationship Id="rId4" Type="http://schemas.openxmlformats.org/officeDocument/2006/relationships/image" Target="../media/image3.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32.png" /><Relationship Id="rId8" Type="http://schemas.openxmlformats.org/officeDocument/2006/relationships/image" Target="../media/image3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6.png" /><Relationship Id="rId4"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692" y="1938931"/>
            <a:ext cx="5718237" cy="4680944"/>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274" y="1286668"/>
            <a:ext cx="2164976" cy="109458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6511" y="1468038"/>
            <a:ext cx="1523650" cy="770337"/>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7121" y="539197"/>
            <a:ext cx="1679930" cy="167993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0961" y="4430967"/>
            <a:ext cx="1523650" cy="770337"/>
          </a:xfrm>
          <a:prstGeom prst="rect">
            <a:avLst/>
          </a:prstGeom>
        </p:spPr>
      </p:pic>
      <p:pic>
        <p:nvPicPr>
          <p:cNvPr id="13" name="闫月 - 敦煌">
            <a:hlinkClick action="ppaction://media"/>
          </p:cNvPr>
          <p:cNvPicPr>
            <a:picLocks noChangeAspect="1"/>
          </p:cNvPicPr>
          <p:nvPr>
            <a:audioFile r:link="rId7"/>
            <p:extLst>
              <p:ext uri="{DAA4B4D4-6D71-4841-9C94-3DE7FCFB9230}">
                <p14:media xmlns:p14="http://schemas.microsoft.com/office/powerpoint/2010/main" r:embed="rId8"/>
              </p:ext>
            </p:extLst>
          </p:nvPr>
        </p:nvPicPr>
        <p:blipFill>
          <a:blip r:embed="rId6"/>
          <a:stretch>
            <a:fillRect/>
          </a:stretch>
        </p:blipFill>
        <p:spPr>
          <a:xfrm>
            <a:off x="9509125" y="-1438275"/>
            <a:ext cx="487363" cy="487363"/>
          </a:xfrm>
          <a:prstGeom prst="rect">
            <a:avLst/>
          </a:prstGeom>
        </p:spPr>
      </p:pic>
      <p:sp>
        <p:nvSpPr>
          <p:cNvPr id="3" name="文本框 2"/>
          <p:cNvSpPr txBox="1"/>
          <p:nvPr/>
        </p:nvSpPr>
        <p:spPr>
          <a:xfrm>
            <a:off x="7548880" y="2238375"/>
            <a:ext cx="2631440" cy="829945"/>
          </a:xfrm>
          <a:prstGeom prst="rect">
            <a:avLst/>
          </a:prstGeom>
          <a:noFill/>
        </p:spPr>
        <p:txBody>
          <a:bodyPr wrap="none" rtlCol="0">
            <a:spAutoFit/>
          </a:bodyPr>
          <a:lstStyle/>
          <a:p>
            <a:pPr algn="l" defTabSz="457200">
              <a:buFont typeface="Wingdings" pitchFamily="2" charset="2"/>
              <a:buNone/>
            </a:pPr>
            <a:r>
              <a:rPr lang="zh-CN" altLang="en-US" sz="4800" b="1"/>
              <a:t>深藏不露</a:t>
            </a:r>
          </a:p>
        </p:txBody>
      </p:sp>
      <p:sp>
        <p:nvSpPr>
          <p:cNvPr id="10" name="文本框 9"/>
          <p:cNvSpPr txBox="1"/>
          <p:nvPr/>
        </p:nvSpPr>
        <p:spPr>
          <a:xfrm>
            <a:off x="8444865" y="3509010"/>
            <a:ext cx="2938780" cy="922020"/>
          </a:xfrm>
          <a:prstGeom prst="rect">
            <a:avLst/>
          </a:prstGeom>
          <a:noFill/>
        </p:spPr>
        <p:txBody>
          <a:bodyPr wrap="none" rtlCol="0">
            <a:spAutoFit/>
          </a:bodyPr>
          <a:lstStyle/>
          <a:p>
            <a:r>
              <a:rPr lang="zh-CN" altLang="en-US" sz="5400" b="1">
                <a:solidFill>
                  <a:srgbClr val="FF0000"/>
                </a:solidFill>
              </a:rPr>
              <a:t>成</a:t>
            </a:r>
            <a:r>
              <a:rPr lang="zh-CN" altLang="en-US" sz="5400" b="1"/>
              <a:t>人之美</a:t>
            </a:r>
          </a:p>
        </p:txBody>
      </p:sp>
    </p:spTree>
  </p:cSld>
  <p:clrMapOvr>
    <a:masterClrMapping/>
  </p:clrMapOvr>
  <mc:AlternateContent xmlns:mc="http://schemas.openxmlformats.org/markup-compatibility/2006">
    <mc:Choice xmlns:p14="http://schemas.microsoft.com/office/powerpoint/2010/main" Requires="p14">
      <p:transition advClick="0" advTm="4000" p14:dur="10"/>
    </mc:Choice>
    <mc:Fallback>
      <p:transition advClick="0" advTm="4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nodeType="withGroup">
                            <p:stCondLst>
                              <p:cond delay="500"/>
                            </p:stCondLst>
                            <p:childTnLst>
                              <p:par>
                                <p:cTn id="27" presetID="2" presetClass="exit" presetSubtype="2" fill="hold" nodeType="afterEffect">
                                  <p:childTnLst>
                                    <p:anim calcmode="lin" valueType="num">
                                      <p:cBhvr additive="base">
                                        <p:cTn id="28" dur="900"/>
                                        <p:tgtEl>
                                          <p:spTgt spid="6"/>
                                        </p:tgtEl>
                                        <p:attrNameLst>
                                          <p:attrName>ppt_x</p:attrName>
                                        </p:attrNameLst>
                                      </p:cBhvr>
                                      <p:tavLst>
                                        <p:tav tm="0">
                                          <p:val>
                                            <p:strVal val="ppt_x"/>
                                          </p:val>
                                        </p:tav>
                                        <p:tav tm="100000">
                                          <p:val>
                                            <p:strVal val="1+ppt_w/2"/>
                                          </p:val>
                                        </p:tav>
                                      </p:tavLst>
                                    </p:anim>
                                    <p:anim calcmode="lin" valueType="num">
                                      <p:cBhvr additive="base">
                                        <p:cTn id="29" dur="900"/>
                                        <p:tgtEl>
                                          <p:spTgt spid="6"/>
                                        </p:tgtEl>
                                        <p:attrNameLst>
                                          <p:attrName>ppt_y</p:attrName>
                                        </p:attrNameLst>
                                      </p:cBhvr>
                                      <p:tavLst>
                                        <p:tav tm="0">
                                          <p:val>
                                            <p:strVal val="ppt_y"/>
                                          </p:val>
                                        </p:tav>
                                        <p:tav tm="100000">
                                          <p:val>
                                            <p:strVal val="ppt_y"/>
                                          </p:val>
                                        </p:tav>
                                      </p:tavLst>
                                    </p:anim>
                                    <p:set>
                                      <p:cBhvr>
                                        <p:cTn id="30" dur="1" fill="hold">
                                          <p:stCondLst>
                                            <p:cond delay="899"/>
                                          </p:stCondLst>
                                        </p:cTn>
                                        <p:tgtEl>
                                          <p:spTgt spid="6"/>
                                        </p:tgtEl>
                                        <p:attrNameLst>
                                          <p:attrName>style.visibility</p:attrName>
                                        </p:attrNameLst>
                                      </p:cBhvr>
                                      <p:to>
                                        <p:strVal val="hidden"/>
                                      </p:to>
                                    </p:set>
                                  </p:childTnLst>
                                </p:cTn>
                              </p:par>
                              <p:par>
                                <p:cTn id="31" presetID="2" presetClass="exit" presetSubtype="2" fill="hold" nodeType="withEffect">
                                  <p:childTnLst>
                                    <p:anim calcmode="lin" valueType="num">
                                      <p:cBhvr additive="base">
                                        <p:cTn id="32" dur="500"/>
                                        <p:tgtEl>
                                          <p:spTgt spid="7"/>
                                        </p:tgtEl>
                                        <p:attrNameLst>
                                          <p:attrName>ppt_x</p:attrName>
                                        </p:attrNameLst>
                                      </p:cBhvr>
                                      <p:tavLst>
                                        <p:tav tm="0">
                                          <p:val>
                                            <p:strVal val="ppt_x"/>
                                          </p:val>
                                        </p:tav>
                                        <p:tav tm="100000">
                                          <p:val>
                                            <p:strVal val="1+ppt_w/2"/>
                                          </p:val>
                                        </p:tav>
                                      </p:tavLst>
                                    </p:anim>
                                    <p:anim calcmode="lin" valueType="num">
                                      <p:cBhvr additive="base">
                                        <p:cTn id="33" dur="500"/>
                                        <p:tgtEl>
                                          <p:spTgt spid="7"/>
                                        </p:tgtEl>
                                        <p:attrNameLst>
                                          <p:attrName>ppt_y</p:attrName>
                                        </p:attrNameLst>
                                      </p:cBhvr>
                                      <p:tavLst>
                                        <p:tav tm="0">
                                          <p:val>
                                            <p:strVal val="ppt_y"/>
                                          </p:val>
                                        </p:tav>
                                        <p:tav tm="100000">
                                          <p:val>
                                            <p:strVal val="ppt_y"/>
                                          </p:val>
                                        </p:tav>
                                      </p:tavLst>
                                    </p:anim>
                                    <p:set>
                                      <p:cBhvr>
                                        <p:cTn id="34" dur="1" fill="hold">
                                          <p:stCondLst>
                                            <p:cond delay="499"/>
                                          </p:stCondLst>
                                        </p:cTn>
                                        <p:tgtEl>
                                          <p:spTgt spid="7"/>
                                        </p:tgtEl>
                                        <p:attrNameLst>
                                          <p:attrName>style.visibility</p:attrName>
                                        </p:attrNameLst>
                                      </p:cBhvr>
                                      <p:to>
                                        <p:strVal val="hidden"/>
                                      </p:to>
                                    </p:set>
                                  </p:childTnLst>
                                </p:cTn>
                              </p:par>
                              <p:par>
                                <p:cTn id="35" presetID="2" presetClass="exit" presetSubtype="2" fill="hold" nodeType="withEffect">
                                  <p:childTnLst>
                                    <p:anim calcmode="lin" valueType="num">
                                      <p:cBhvr additive="base">
                                        <p:cTn id="36" dur="500"/>
                                        <p:tgtEl>
                                          <p:spTgt spid="11"/>
                                        </p:tgtEl>
                                        <p:attrNameLst>
                                          <p:attrName>ppt_x</p:attrName>
                                        </p:attrNameLst>
                                      </p:cBhvr>
                                      <p:tavLst>
                                        <p:tav tm="0">
                                          <p:val>
                                            <p:strVal val="ppt_x"/>
                                          </p:val>
                                        </p:tav>
                                        <p:tav tm="100000">
                                          <p:val>
                                            <p:strVal val="1+ppt_w/2"/>
                                          </p:val>
                                        </p:tav>
                                      </p:tavLst>
                                    </p:anim>
                                    <p:anim calcmode="lin" valueType="num">
                                      <p:cBhvr additive="base">
                                        <p:cTn id="37" dur="500"/>
                                        <p:tgtEl>
                                          <p:spTgt spid="11"/>
                                        </p:tgtEl>
                                        <p:attrNameLst>
                                          <p:attrName>ppt_y</p:attrName>
                                        </p:attrNameLst>
                                      </p:cBhvr>
                                      <p:tavLst>
                                        <p:tav tm="0">
                                          <p:val>
                                            <p:strVal val="ppt_y"/>
                                          </p:val>
                                        </p:tav>
                                        <p:tav tm="100000">
                                          <p:val>
                                            <p:strVal val="ppt_y"/>
                                          </p:val>
                                        </p:tav>
                                      </p:tavLst>
                                    </p:anim>
                                    <p:set>
                                      <p:cBhvr>
                                        <p:cTn id="38" dur="1" fill="hold">
                                          <p:stCondLst>
                                            <p:cond delay="499"/>
                                          </p:stCondLst>
                                        </p:cTn>
                                        <p:tgtEl>
                                          <p:spTgt spid="11"/>
                                        </p:tgtEl>
                                        <p:attrNameLst>
                                          <p:attrName>style.visibility</p:attrName>
                                        </p:attrNameLst>
                                      </p:cBhvr>
                                      <p:to>
                                        <p:strVal val="hidden"/>
                                      </p:to>
                                    </p:set>
                                  </p:childTnLst>
                                </p:cTn>
                              </p:par>
                            </p:childTnLst>
                          </p:cTn>
                        </p:par>
                        <p:par>
                          <p:cTn id="39" fill="hold" nodeType="withGroup">
                            <p:stCondLst>
                              <p:cond delay="1400"/>
                            </p:stCondLst>
                            <p:childTnLst>
                              <p:par>
                                <p:cTn id="40" presetID="1" presetClass="mediacall" presetSubtype="0" fill="hold" nodeType="afterEffect">
                                  <p:childTnLst>
                                    <p:cmd type="call" cmd="playFrom(0.0)">
                                      <p:cBhvr>
                                        <p:cTn id="41" dur="1" fill="hold"/>
                                        <p:tgtEl>
                                          <p:spTgt spid="13"/>
                                        </p:tgtEl>
                                      </p:cBhvr>
                                    </p:cmd>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6" presetClass="entr" presetSubtype="0" fill="hold" nodeType="clickEffect">
                                  <p:stCondLst>
                                    <p:cond delay="0"/>
                                  </p:stCondLst>
                                  <p:childTnLst>
                                    <p:set>
                                      <p:cBhvr>
                                        <p:cTn id="47" dur="1" fill="hold">
                                          <p:stCondLst>
                                            <p:cond delay="0"/>
                                          </p:stCondLst>
                                        </p:cTn>
                                        <p:tgtEl>
                                          <p:spTgt spid="3">
                                            <p:txEl>
                                              <p:pRg st="0" end="0"/>
                                            </p:txEl>
                                          </p:spTgt>
                                        </p:tgtEl>
                                        <p:attrNameLst>
                                          <p:attrName>style.visibility</p:attrName>
                                        </p:attrNameLst>
                                      </p:cBhvr>
                                      <p:to>
                                        <p:strVal val="visible"/>
                                      </p:to>
                                    </p:set>
                                    <p:animEffect transition="in" filter="wipe(down)">
                                      <p:cBhvr>
                                        <p:cTn id="48" dur="580">
                                          <p:stCondLst>
                                            <p:cond delay="0"/>
                                          </p:stCondLst>
                                        </p:cTn>
                                        <p:tgtEl>
                                          <p:spTgt spid="3">
                                            <p:txEl>
                                              <p:pRg st="0" end="0"/>
                                            </p:txEl>
                                          </p:spTgt>
                                        </p:tgtEl>
                                      </p:cBhvr>
                                    </p:animEffect>
                                    <p:anim calcmode="lin" valueType="num">
                                      <p:cBhvr>
                                        <p:cTn id="49"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3">
                                            <p:txEl>
                                              <p:pRg st="0" end="0"/>
                                            </p:txEl>
                                          </p:spTgt>
                                        </p:tgtEl>
                                      </p:cBhvr>
                                      <p:to x="100000" y="60000"/>
                                    </p:animScale>
                                    <p:animScale>
                                      <p:cBhvr>
                                        <p:cTn id="55" dur="166" decel="50000">
                                          <p:stCondLst>
                                            <p:cond delay="676"/>
                                          </p:stCondLst>
                                        </p:cTn>
                                        <p:tgtEl>
                                          <p:spTgt spid="3">
                                            <p:txEl>
                                              <p:pRg st="0" end="0"/>
                                            </p:txEl>
                                          </p:spTgt>
                                        </p:tgtEl>
                                      </p:cBhvr>
                                      <p:to x="100000" y="100000"/>
                                    </p:animScale>
                                    <p:animScale>
                                      <p:cBhvr>
                                        <p:cTn id="56" dur="26">
                                          <p:stCondLst>
                                            <p:cond delay="1312"/>
                                          </p:stCondLst>
                                        </p:cTn>
                                        <p:tgtEl>
                                          <p:spTgt spid="3">
                                            <p:txEl>
                                              <p:pRg st="0" end="0"/>
                                            </p:txEl>
                                          </p:spTgt>
                                        </p:tgtEl>
                                      </p:cBhvr>
                                      <p:to x="100000" y="80000"/>
                                    </p:animScale>
                                    <p:animScale>
                                      <p:cBhvr>
                                        <p:cTn id="57" dur="166" decel="50000">
                                          <p:stCondLst>
                                            <p:cond delay="1338"/>
                                          </p:stCondLst>
                                        </p:cTn>
                                        <p:tgtEl>
                                          <p:spTgt spid="3">
                                            <p:txEl>
                                              <p:pRg st="0" end="0"/>
                                            </p:txEl>
                                          </p:spTgt>
                                        </p:tgtEl>
                                      </p:cBhvr>
                                      <p:to x="100000" y="100000"/>
                                    </p:animScale>
                                    <p:animScale>
                                      <p:cBhvr>
                                        <p:cTn id="58" dur="26">
                                          <p:stCondLst>
                                            <p:cond delay="1642"/>
                                          </p:stCondLst>
                                        </p:cTn>
                                        <p:tgtEl>
                                          <p:spTgt spid="3">
                                            <p:txEl>
                                              <p:pRg st="0" end="0"/>
                                            </p:txEl>
                                          </p:spTgt>
                                        </p:tgtEl>
                                      </p:cBhvr>
                                      <p:to x="100000" y="90000"/>
                                    </p:animScale>
                                    <p:animScale>
                                      <p:cBhvr>
                                        <p:cTn id="59" dur="166" decel="50000">
                                          <p:stCondLst>
                                            <p:cond delay="1668"/>
                                          </p:stCondLst>
                                        </p:cTn>
                                        <p:tgtEl>
                                          <p:spTgt spid="3">
                                            <p:txEl>
                                              <p:pRg st="0" end="0"/>
                                            </p:txEl>
                                          </p:spTgt>
                                        </p:tgtEl>
                                      </p:cBhvr>
                                      <p:to x="100000" y="100000"/>
                                    </p:animScale>
                                    <p:animScale>
                                      <p:cBhvr>
                                        <p:cTn id="60" dur="26">
                                          <p:stCondLst>
                                            <p:cond delay="1808"/>
                                          </p:stCondLst>
                                        </p:cTn>
                                        <p:tgtEl>
                                          <p:spTgt spid="3">
                                            <p:txEl>
                                              <p:pRg st="0" end="0"/>
                                            </p:txEl>
                                          </p:spTgt>
                                        </p:tgtEl>
                                      </p:cBhvr>
                                      <p:to x="100000" y="95000"/>
                                    </p:animScale>
                                    <p:animScale>
                                      <p:cBhvr>
                                        <p:cTn id="61" dur="166" decel="50000">
                                          <p:stCondLst>
                                            <p:cond delay="1834"/>
                                          </p:stCondLst>
                                        </p:cTn>
                                        <p:tgtEl>
                                          <p:spTgt spid="3">
                                            <p:txEl>
                                              <p:pRg st="0" end="0"/>
                                            </p:txEl>
                                          </p:spTgt>
                                        </p:tgtEl>
                                      </p:cBhvr>
                                      <p:to x="100000" y="100000"/>
                                    </p:animScale>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80">
                                          <p:stCondLst>
                                            <p:cond delay="0"/>
                                          </p:stCondLst>
                                        </p:cTn>
                                        <p:tgtEl>
                                          <p:spTgt spid="10"/>
                                        </p:tgtEl>
                                      </p:cBhvr>
                                    </p:animEffect>
                                    <p:anim calcmode="lin" valueType="num">
                                      <p:cBhvr>
                                        <p:cTn id="6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3" dur="26">
                                          <p:stCondLst>
                                            <p:cond delay="650"/>
                                          </p:stCondLst>
                                        </p:cTn>
                                        <p:tgtEl>
                                          <p:spTgt spid="10"/>
                                        </p:tgtEl>
                                      </p:cBhvr>
                                      <p:to x="100000" y="60000"/>
                                    </p:animScale>
                                    <p:animScale>
                                      <p:cBhvr>
                                        <p:cTn id="74" dur="166" decel="50000">
                                          <p:stCondLst>
                                            <p:cond delay="676"/>
                                          </p:stCondLst>
                                        </p:cTn>
                                        <p:tgtEl>
                                          <p:spTgt spid="10"/>
                                        </p:tgtEl>
                                      </p:cBhvr>
                                      <p:to x="100000" y="100000"/>
                                    </p:animScale>
                                    <p:animScale>
                                      <p:cBhvr>
                                        <p:cTn id="75" dur="26">
                                          <p:stCondLst>
                                            <p:cond delay="1312"/>
                                          </p:stCondLst>
                                        </p:cTn>
                                        <p:tgtEl>
                                          <p:spTgt spid="10"/>
                                        </p:tgtEl>
                                      </p:cBhvr>
                                      <p:to x="100000" y="80000"/>
                                    </p:animScale>
                                    <p:animScale>
                                      <p:cBhvr>
                                        <p:cTn id="76" dur="166" decel="50000">
                                          <p:stCondLst>
                                            <p:cond delay="1338"/>
                                          </p:stCondLst>
                                        </p:cTn>
                                        <p:tgtEl>
                                          <p:spTgt spid="10"/>
                                        </p:tgtEl>
                                      </p:cBhvr>
                                      <p:to x="100000" y="100000"/>
                                    </p:animScale>
                                    <p:animScale>
                                      <p:cBhvr>
                                        <p:cTn id="77" dur="26">
                                          <p:stCondLst>
                                            <p:cond delay="1642"/>
                                          </p:stCondLst>
                                        </p:cTn>
                                        <p:tgtEl>
                                          <p:spTgt spid="10"/>
                                        </p:tgtEl>
                                      </p:cBhvr>
                                      <p:to x="100000" y="90000"/>
                                    </p:animScale>
                                    <p:animScale>
                                      <p:cBhvr>
                                        <p:cTn id="78" dur="166" decel="50000">
                                          <p:stCondLst>
                                            <p:cond delay="1668"/>
                                          </p:stCondLst>
                                        </p:cTn>
                                        <p:tgtEl>
                                          <p:spTgt spid="10"/>
                                        </p:tgtEl>
                                      </p:cBhvr>
                                      <p:to x="100000" y="100000"/>
                                    </p:animScale>
                                    <p:animScale>
                                      <p:cBhvr>
                                        <p:cTn id="79" dur="26">
                                          <p:stCondLst>
                                            <p:cond delay="1808"/>
                                          </p:stCondLst>
                                        </p:cTn>
                                        <p:tgtEl>
                                          <p:spTgt spid="10"/>
                                        </p:tgtEl>
                                      </p:cBhvr>
                                      <p:to x="100000" y="95000"/>
                                    </p:animScale>
                                    <p:animScale>
                                      <p:cBhvr>
                                        <p:cTn id="8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42"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1977" y="4620931"/>
            <a:ext cx="1806786" cy="90089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5921" y="455841"/>
            <a:ext cx="1679930" cy="1679930"/>
          </a:xfrm>
          <a:prstGeom prst="rect">
            <a:avLst/>
          </a:prstGeom>
        </p:spPr>
      </p:pic>
      <p:sp>
        <p:nvSpPr>
          <p:cNvPr id="9" name="文本框 8"/>
          <p:cNvSpPr txBox="1"/>
          <p:nvPr/>
        </p:nvSpPr>
        <p:spPr>
          <a:xfrm>
            <a:off x="5616972" y="85508"/>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b="1">
                <a:latin typeface="+mj-ea"/>
                <a:ea typeface="+mj-ea"/>
              </a:rPr>
              <a:t>考察类型</a:t>
            </a:r>
          </a:p>
        </p:txBody>
      </p:sp>
      <p:sp>
        <p:nvSpPr>
          <p:cNvPr id="3" name="文本框 2"/>
          <p:cNvSpPr txBox="1"/>
          <p:nvPr/>
        </p:nvSpPr>
        <p:spPr>
          <a:xfrm>
            <a:off x="1335167" y="360404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望文生义</a:t>
            </a:r>
            <a:endParaRPr lang="zh-CN" altLang="en-US" sz="3600" b="1">
              <a:latin typeface="+mj-ea"/>
              <a:ea typeface="+mj-ea"/>
            </a:endParaRPr>
          </a:p>
        </p:txBody>
      </p:sp>
      <p:sp>
        <p:nvSpPr>
          <p:cNvPr id="5" name="文本框 4"/>
          <p:cNvSpPr txBox="1"/>
          <p:nvPr/>
        </p:nvSpPr>
        <p:spPr>
          <a:xfrm>
            <a:off x="3875167" y="386693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谦敬误用</a:t>
            </a:r>
            <a:endParaRPr lang="zh-CN" altLang="en-US" sz="3600" b="1">
              <a:latin typeface="+mj-ea"/>
              <a:ea typeface="+mj-ea"/>
            </a:endParaRPr>
          </a:p>
        </p:txBody>
      </p:sp>
      <p:sp>
        <p:nvSpPr>
          <p:cNvPr id="6" name="文本框 5"/>
          <p:cNvSpPr txBox="1"/>
          <p:nvPr/>
        </p:nvSpPr>
        <p:spPr>
          <a:xfrm>
            <a:off x="2488327" y="224768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用错对象</a:t>
            </a:r>
            <a:endParaRPr lang="zh-CN" altLang="en-US" sz="3600" b="1">
              <a:latin typeface="+mj-ea"/>
              <a:ea typeface="+mj-ea"/>
            </a:endParaRPr>
          </a:p>
        </p:txBody>
      </p:sp>
      <p:sp>
        <p:nvSpPr>
          <p:cNvPr id="10" name="文本框 9"/>
          <p:cNvSpPr txBox="1"/>
          <p:nvPr/>
        </p:nvSpPr>
        <p:spPr>
          <a:xfrm>
            <a:off x="5616972" y="349863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褒贬失当</a:t>
            </a:r>
            <a:endParaRPr lang="zh-CN" altLang="en-US" sz="3600" b="1">
              <a:latin typeface="+mj-ea"/>
              <a:ea typeface="+mj-ea"/>
            </a:endParaRPr>
          </a:p>
        </p:txBody>
      </p:sp>
      <p:sp>
        <p:nvSpPr>
          <p:cNvPr id="11" name="文本框 10"/>
          <p:cNvSpPr txBox="1"/>
          <p:nvPr/>
        </p:nvSpPr>
        <p:spPr>
          <a:xfrm>
            <a:off x="7469902" y="224768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不合语境</a:t>
            </a:r>
            <a:endParaRPr lang="zh-CN" altLang="en-US" sz="3600" b="1">
              <a:latin typeface="+mj-ea"/>
              <a:ea typeface="+mj-ea"/>
            </a:endParaRPr>
          </a:p>
        </p:txBody>
      </p:sp>
      <p:sp>
        <p:nvSpPr>
          <p:cNvPr id="12" name="文本框 11"/>
          <p:cNvSpPr txBox="1"/>
          <p:nvPr/>
        </p:nvSpPr>
        <p:spPr>
          <a:xfrm>
            <a:off x="8956437" y="3226853"/>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语义重复</a:t>
            </a:r>
            <a:endParaRPr lang="zh-CN" altLang="en-US" sz="3600" b="1">
              <a:latin typeface="+mj-ea"/>
              <a:ea typeface="+mj-ea"/>
            </a:endParaRPr>
          </a:p>
        </p:txBody>
      </p:sp>
      <p:sp>
        <p:nvSpPr>
          <p:cNvPr id="13" name="文本框 12"/>
          <p:cNvSpPr txBox="1"/>
          <p:nvPr/>
        </p:nvSpPr>
        <p:spPr>
          <a:xfrm>
            <a:off x="11137662" y="3998378"/>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语法失误</a:t>
            </a:r>
            <a:endParaRPr lang="zh-CN" altLang="en-US" sz="3600" b="1">
              <a:latin typeface="+mj-ea"/>
              <a:ea typeface="+mj-ea"/>
            </a:endParaRPr>
          </a:p>
        </p:txBody>
      </p:sp>
      <p:sp>
        <p:nvSpPr>
          <p:cNvPr id="14" name="文本框 13"/>
          <p:cNvSpPr txBox="1"/>
          <p:nvPr/>
        </p:nvSpPr>
        <p:spPr>
          <a:xfrm>
            <a:off x="10096897" y="4367948"/>
            <a:ext cx="736600" cy="2933694"/>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搭配不当</a:t>
            </a:r>
            <a:endParaRPr lang="zh-CN" altLang="en-US" sz="3600" b="1">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47" presetClass="entr" presetSubtype="0" fill="hold" grpId="1"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47" presetClass="entr" presetSubtype="0" fill="hold" grpId="2"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47" presetClass="entr" presetSubtype="0" fill="hold" grpId="3"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47" presetClass="entr" presetSubtype="0" fill="hold" grpId="4"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47" presetClass="entr" presetSubtype="0" fill="hold" grpId="5"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47" presetClass="entr" presetSubtype="0" fill="hold" grpId="6"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47" presetClass="entr" presetSubtype="0" fill="hold" grpId="7"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indefinite"/>
                            </p:stCondLst>
                          </p:cTn>
                        </p:par>
                        <p:par>
                          <p:cTn id="77" fill="hold" nodeType="afterGroup">
                            <p:stCondLst>
                              <p:cond delay="0"/>
                            </p:stCondLst>
                            <p:childTnLst>
                              <p:par>
                                <p:cTn id="78" presetID="47" presetClass="entr" presetSubtype="0" fill="hold" grpId="8"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0"/>
                                        <p:tgtEl>
                                          <p:spTgt spid="14"/>
                                        </p:tgtEl>
                                      </p:cBhvr>
                                    </p:animEffect>
                                    <p:anim calcmode="lin" valueType="num">
                                      <p:cBhvr>
                                        <p:cTn id="81" dur="1000" fill="hold"/>
                                        <p:tgtEl>
                                          <p:spTgt spid="14"/>
                                        </p:tgtEl>
                                        <p:attrNameLst>
                                          <p:attrName>ppt_x</p:attrName>
                                        </p:attrNameLst>
                                      </p:cBhvr>
                                      <p:tavLst>
                                        <p:tav tm="0">
                                          <p:val>
                                            <p:strVal val="#ppt_x"/>
                                          </p:val>
                                        </p:tav>
                                        <p:tav tm="100000">
                                          <p:val>
                                            <p:strVal val="#ppt_x"/>
                                          </p:val>
                                        </p:tav>
                                      </p:tavLst>
                                    </p:anim>
                                    <p:anim calcmode="lin" valueType="num">
                                      <p:cBhvr>
                                        <p:cTn id="8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1"/>
      <p:bldP spid="5" grpId="2"/>
      <p:bldP spid="6" grpId="3"/>
      <p:bldP spid="10" grpId="4"/>
      <p:bldP spid="11" grpId="5"/>
      <p:bldP spid="12" grpId="6"/>
      <p:bldP spid="13" grpId="7"/>
      <p:bldP spid="14" grpId="8"/>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987" y="-30943"/>
            <a:ext cx="1929854" cy="1929854"/>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60671" y="5268221"/>
            <a:ext cx="1988937" cy="1005580"/>
          </a:xfrm>
          <a:prstGeom prst="rect">
            <a:avLst/>
          </a:prstGeom>
        </p:spPr>
      </p:pic>
      <p:sp>
        <p:nvSpPr>
          <p:cNvPr id="8" name="文本框 7"/>
          <p:cNvSpPr txBox="1"/>
          <p:nvPr/>
        </p:nvSpPr>
        <p:spPr>
          <a:xfrm>
            <a:off x="2167890" y="2764790"/>
            <a:ext cx="8907780" cy="2503170"/>
          </a:xfrm>
          <a:prstGeom prst="rect">
            <a:avLst/>
          </a:prstGeom>
          <a:noFill/>
        </p:spPr>
        <p:txBody>
          <a:bodyPr wrap="square" rtlCol="0" anchor="t">
            <a:spAutoFit/>
          </a:bodyPr>
          <a:lstStyle/>
          <a:p>
            <a:r>
              <a:rPr lang="zh-CN" altLang="en-US" sz="3200" b="1">
                <a:latin typeface="宋体" pitchFamily="2" charset="-122"/>
                <a:ea typeface="宋体" pitchFamily="2" charset="-122"/>
                <a:sym typeface="+mn-ea"/>
              </a:rPr>
              <a:t>例</a:t>
            </a:r>
            <a:r>
              <a:rPr lang="en-US" altLang="zh-CN" sz="3200" b="1">
                <a:latin typeface="宋体" pitchFamily="2" charset="-122"/>
                <a:ea typeface="宋体" pitchFamily="2" charset="-122"/>
                <a:sym typeface="+mn-ea"/>
              </a:rPr>
              <a:t>1</a:t>
            </a:r>
            <a:r>
              <a:rPr lang="zh-CN" altLang="en-US" sz="3200" b="1">
                <a:solidFill>
                  <a:srgbClr val="404040"/>
                </a:solidFill>
                <a:latin typeface="宋体" pitchFamily="2" charset="-122"/>
                <a:ea typeface="宋体" pitchFamily="2" charset="-122"/>
                <a:cs typeface="宋体" panose="02010600030101010101" pitchFamily="2" charset="-122"/>
                <a:sym typeface="+mn-ea"/>
              </a:rPr>
              <a:t>［安徽</a:t>
            </a:r>
            <a:r>
              <a:rPr lang="en-US" altLang="zh-CN" sz="3200" b="1">
                <a:solidFill>
                  <a:srgbClr val="404040"/>
                </a:solidFill>
                <a:latin typeface="宋体" pitchFamily="2" charset="-122"/>
                <a:ea typeface="宋体" pitchFamily="2" charset="-122"/>
                <a:cs typeface="宋体" panose="02010600030101010101" pitchFamily="2" charset="-122"/>
                <a:sym typeface="+mn-ea"/>
              </a:rPr>
              <a:t>2014·17B </a:t>
            </a:r>
            <a:r>
              <a:rPr lang="zh-CN" altLang="en-US" sz="3200" b="1">
                <a:solidFill>
                  <a:srgbClr val="404040"/>
                </a:solidFill>
                <a:latin typeface="宋体" pitchFamily="2" charset="-122"/>
                <a:ea typeface="宋体" pitchFamily="2" charset="-122"/>
                <a:cs typeface="宋体" panose="02010600030101010101" pitchFamily="2" charset="-122"/>
                <a:sym typeface="+mn-ea"/>
              </a:rPr>
              <a:t>］</a:t>
            </a:r>
            <a:endParaRPr lang="zh-CN" altLang="en-US" sz="3200" b="1">
              <a:solidFill>
                <a:srgbClr val="404040"/>
              </a:solidFill>
              <a:latin typeface="宋体" pitchFamily="2" charset="-122"/>
              <a:ea typeface="宋体" pitchFamily="2" charset="-122"/>
              <a:cs typeface="宋体" panose="02010600030101010101" pitchFamily="2" charset="-122"/>
            </a:endParaRPr>
          </a:p>
          <a:p>
            <a:pPr>
              <a:lnSpc>
                <a:spcPct val="130000"/>
              </a:lnSpc>
            </a:pPr>
            <a:r>
              <a:rPr lang="zh-CN" altLang="en-US" sz="3200" b="1">
                <a:solidFill>
                  <a:srgbClr val="404040"/>
                </a:solidFill>
                <a:latin typeface="宋体" pitchFamily="2" charset="-122"/>
                <a:ea typeface="宋体" pitchFamily="2" charset="-122"/>
                <a:cs typeface="宋体" panose="02010600030101010101" pitchFamily="2" charset="-122"/>
                <a:sym typeface="+mn-ea"/>
              </a:rPr>
              <a:t>随着</a:t>
            </a:r>
            <a:r>
              <a:rPr lang="en-US" altLang="zh-CN" sz="3200" b="1">
                <a:solidFill>
                  <a:srgbClr val="404040"/>
                </a:solidFill>
                <a:latin typeface="宋体" pitchFamily="2" charset="-122"/>
                <a:ea typeface="宋体" pitchFamily="2" charset="-122"/>
                <a:cs typeface="宋体" panose="02010600030101010101" pitchFamily="2" charset="-122"/>
                <a:sym typeface="+mn-ea"/>
              </a:rPr>
              <a:t>4G</a:t>
            </a:r>
            <a:r>
              <a:rPr lang="zh-CN" altLang="en-US" sz="3200" b="1">
                <a:solidFill>
                  <a:srgbClr val="404040"/>
                </a:solidFill>
                <a:latin typeface="宋体" pitchFamily="2" charset="-122"/>
                <a:ea typeface="宋体" pitchFamily="2" charset="-122"/>
                <a:cs typeface="宋体" panose="02010600030101010101" pitchFamily="2" charset="-122"/>
                <a:sym typeface="+mn-ea"/>
              </a:rPr>
              <a:t>时代的到来，国产智能手机纷纷</a:t>
            </a:r>
            <a:r>
              <a:rPr lang="zh-CN" altLang="en-US" sz="3200" b="1" u="sng">
                <a:solidFill>
                  <a:srgbClr val="00B050"/>
                </a:solidFill>
                <a:latin typeface="宋体" pitchFamily="2" charset="-122"/>
                <a:ea typeface="宋体" pitchFamily="2" charset="-122"/>
                <a:cs typeface="宋体" panose="02010600030101010101" pitchFamily="2" charset="-122"/>
                <a:sym typeface="+mn-ea"/>
              </a:rPr>
              <a:t>登堂入室</a:t>
            </a:r>
            <a:r>
              <a:rPr lang="zh-CN" altLang="en-US" sz="3200" b="1">
                <a:solidFill>
                  <a:srgbClr val="404040"/>
                </a:solidFill>
                <a:latin typeface="宋体" pitchFamily="2" charset="-122"/>
                <a:ea typeface="宋体" pitchFamily="2" charset="-122"/>
                <a:cs typeface="宋体" panose="02010600030101010101" pitchFamily="2" charset="-122"/>
                <a:sym typeface="+mn-ea"/>
              </a:rPr>
              <a:t>，截至今年第一季度，联想、华为、中兴和小米等品牌手机在全球市场已占有三分之一的份额。</a:t>
            </a:r>
            <a:endParaRPr lang="zh-CN" altLang="en-US" sz="3200" b="1">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5602" name="内容占位符 25601"/>
          <p:cNvSpPr>
            <a:spLocks noGrp="1" noRot="1"/>
          </p:cNvSpPr>
          <p:nvPr>
            <p:ph sz="half" idx="1"/>
          </p:nvPr>
        </p:nvSpPr>
        <p:spPr>
          <a:xfrm>
            <a:off x="1703388" y="404813"/>
            <a:ext cx="8569325" cy="5445125"/>
          </a:xfrm>
        </p:spPr>
        <p:txBody>
          <a:bodyPr anchor="t"/>
          <a:lstStyle/>
          <a:p>
            <a:pPr>
              <a:lnSpc>
                <a:spcPct val="80000"/>
              </a:lnSpc>
              <a:buNone/>
            </a:pPr>
            <a:r>
              <a:rPr lang="zh-CN" altLang="en-US" sz="2800" b="1">
                <a:latin typeface="楷体_GB2312" pitchFamily="49" charset="-122"/>
                <a:ea typeface="楷体_GB2312" pitchFamily="49" charset="-122"/>
              </a:rPr>
              <a:t>例</a:t>
            </a:r>
            <a:r>
              <a:rPr lang="en-US" altLang="zh-CN" sz="2800" b="1">
                <a:latin typeface="楷体_GB2312" pitchFamily="49" charset="-122"/>
                <a:ea typeface="楷体_GB2312" pitchFamily="49" charset="-122"/>
              </a:rPr>
              <a:t>2</a:t>
            </a:r>
            <a:r>
              <a:rPr lang="zh-CN" altLang="en-US" sz="2800" b="1">
                <a:latin typeface="楷体_GB2312" pitchFamily="49" charset="-122"/>
                <a:ea typeface="楷体_GB2312" pitchFamily="49" charset="-122"/>
              </a:rPr>
              <a:t>：</a:t>
            </a:r>
            <a:r>
              <a:rPr lang="en-US" altLang="zh-CN" sz="2800" b="1" err="1">
                <a:latin typeface="楷体_GB2312" pitchFamily="49" charset="-122"/>
                <a:ea typeface="楷体_GB2312" pitchFamily="49" charset="-122"/>
              </a:rPr>
              <a:t>最近，那位足球明星在场上情绪低落，心不在焉，传球和防守都</a:t>
            </a:r>
            <a:r>
              <a:rPr lang="en-US" altLang="zh-CN" sz="4000" b="1" u="sng" err="1">
                <a:solidFill>
                  <a:srgbClr val="FF0000"/>
                </a:solidFill>
                <a:latin typeface="楷体_GB2312" pitchFamily="49" charset="-122"/>
                <a:ea typeface="楷体_GB2312" pitchFamily="49" charset="-122"/>
              </a:rPr>
              <a:t>差强人意</a:t>
            </a:r>
            <a:r>
              <a:rPr lang="en-US" altLang="zh-CN" sz="2800" b="1" err="1">
                <a:latin typeface="楷体_GB2312" pitchFamily="49" charset="-122"/>
                <a:ea typeface="楷体_GB2312" pitchFamily="49" charset="-122"/>
              </a:rPr>
              <a:t>，真是令人失望。</a:t>
            </a:r>
          </a:p>
          <a:p>
            <a:pPr>
              <a:lnSpc>
                <a:spcPct val="80000"/>
              </a:lnSpc>
            </a:pPr>
            <a:endParaRPr lang="zh-CN" altLang="en-US" sz="2000" b="1">
              <a:solidFill>
                <a:srgbClr val="0000FF"/>
              </a:solidFill>
              <a:latin typeface="黑体" pitchFamily="49" charset="-122"/>
              <a:ea typeface="黑体" pitchFamily="49" charset="-122"/>
            </a:endParaRPr>
          </a:p>
          <a:p>
            <a:pPr>
              <a:lnSpc>
                <a:spcPct val="80000"/>
              </a:lnSpc>
            </a:pPr>
            <a:r>
              <a:rPr lang="zh-CN" altLang="en-US" b="1">
                <a:solidFill>
                  <a:srgbClr val="FF0000"/>
                </a:solidFill>
                <a:latin typeface="黑体" pitchFamily="49" charset="-122"/>
                <a:ea typeface="黑体" pitchFamily="49" charset="-122"/>
              </a:rPr>
              <a:t>大体上让人满意。</a:t>
            </a:r>
          </a:p>
          <a:p>
            <a:pPr>
              <a:lnSpc>
                <a:spcPct val="80000"/>
              </a:lnSpc>
              <a:buNone/>
            </a:pPr>
            <a:r>
              <a:rPr lang="zh-CN" altLang="en-US" b="1">
                <a:solidFill>
                  <a:srgbClr val="FF0000"/>
                </a:solidFill>
                <a:latin typeface="黑体" pitchFamily="49" charset="-122"/>
                <a:ea typeface="黑体" pitchFamily="49" charset="-122"/>
              </a:rPr>
              <a:t>   “差”为“稍微、尚且”而非“差劲、糟糕”。</a:t>
            </a:r>
            <a:endParaRPr lang="zh-CN" altLang="en-US" b="1">
              <a:solidFill>
                <a:srgbClr val="0000FF"/>
              </a:solidFill>
              <a:latin typeface="黑体" pitchFamily="49" charset="-122"/>
              <a:ea typeface="黑体" pitchFamily="49" charset="-122"/>
            </a:endParaRPr>
          </a:p>
          <a:p>
            <a:pPr>
              <a:lnSpc>
                <a:spcPct val="80000"/>
              </a:lnSpc>
              <a:buNone/>
            </a:pPr>
            <a:endParaRPr lang="zh-CN" altLang="en-US" b="1">
              <a:latin typeface="楷体_GB2312" pitchFamily="49" charset="-122"/>
              <a:ea typeface="楷体_GB2312" pitchFamily="49" charset="-122"/>
            </a:endParaRPr>
          </a:p>
          <a:p>
            <a:pPr>
              <a:lnSpc>
                <a:spcPct val="80000"/>
              </a:lnSpc>
              <a:buNone/>
            </a:pPr>
            <a:endParaRPr lang="zh-CN" altLang="en-US" b="1">
              <a:latin typeface="楷体_GB2312" pitchFamily="49" charset="-122"/>
              <a:ea typeface="楷体_GB2312" pitchFamily="49" charset="-122"/>
            </a:endParaRPr>
          </a:p>
          <a:p>
            <a:pPr>
              <a:lnSpc>
                <a:spcPct val="80000"/>
              </a:lnSpc>
              <a:buNone/>
            </a:pPr>
            <a:r>
              <a:rPr lang="en-US" altLang="zh-CN" sz="2800" b="1" err="1">
                <a:latin typeface="楷体_GB2312" pitchFamily="49" charset="-122"/>
                <a:ea typeface="楷体_GB2312" pitchFamily="49" charset="-122"/>
              </a:rPr>
              <a:t>他最近的状态一直不佳，接连几次考试都不理想，</a:t>
            </a:r>
            <a:r>
              <a:rPr lang="en-US" altLang="zh-CN" sz="4000" b="1" u="sng" err="1">
                <a:solidFill>
                  <a:srgbClr val="FF0000"/>
                </a:solidFill>
                <a:latin typeface="楷体_GB2312" pitchFamily="49" charset="-122"/>
                <a:ea typeface="楷体_GB2312" pitchFamily="49" charset="-122"/>
              </a:rPr>
              <a:t>屡试不爽</a:t>
            </a:r>
            <a:r>
              <a:rPr lang="en-US" altLang="zh-CN" sz="2800" b="1" err="1">
                <a:latin typeface="楷体_GB2312" pitchFamily="49" charset="-122"/>
                <a:ea typeface="楷体_GB2312" pitchFamily="49" charset="-122"/>
              </a:rPr>
              <a:t>，心情糟透了。</a:t>
            </a:r>
          </a:p>
          <a:p>
            <a:pPr>
              <a:lnSpc>
                <a:spcPct val="80000"/>
              </a:lnSpc>
            </a:pPr>
            <a:endParaRPr lang="zh-CN" altLang="en-US" sz="2000" b="1">
              <a:solidFill>
                <a:srgbClr val="0000FF"/>
              </a:solidFill>
              <a:latin typeface="黑体" pitchFamily="49" charset="-122"/>
              <a:ea typeface="黑体" pitchFamily="49" charset="-122"/>
            </a:endParaRPr>
          </a:p>
          <a:p>
            <a:pPr>
              <a:lnSpc>
                <a:spcPct val="80000"/>
              </a:lnSpc>
            </a:pPr>
            <a:r>
              <a:rPr lang="zh-CN" altLang="en-US" b="1">
                <a:solidFill>
                  <a:srgbClr val="FF0000"/>
                </a:solidFill>
                <a:latin typeface="黑体" pitchFamily="49" charset="-122"/>
                <a:ea typeface="黑体" pitchFamily="49" charset="-122"/>
              </a:rPr>
              <a:t>经过多次尝试，</a:t>
            </a:r>
            <a:r>
              <a:rPr lang="en-US" altLang="zh-CN" b="1">
                <a:solidFill>
                  <a:srgbClr val="FF0000"/>
                </a:solidFill>
                <a:latin typeface="黑体" pitchFamily="49" charset="-122"/>
                <a:ea typeface="黑体" pitchFamily="49" charset="-122"/>
              </a:rPr>
              <a:t>都</a:t>
            </a:r>
            <a:r>
              <a:rPr lang="zh-CN" altLang="en-US" b="1">
                <a:solidFill>
                  <a:srgbClr val="FF0000"/>
                </a:solidFill>
                <a:latin typeface="黑体" pitchFamily="49" charset="-122"/>
                <a:ea typeface="黑体" pitchFamily="49" charset="-122"/>
              </a:rPr>
              <a:t>没有出现差错。</a:t>
            </a:r>
          </a:p>
          <a:p>
            <a:pPr>
              <a:lnSpc>
                <a:spcPct val="80000"/>
              </a:lnSpc>
              <a:buNone/>
            </a:pPr>
            <a:r>
              <a:rPr lang="zh-CN" altLang="en-US" b="1">
                <a:solidFill>
                  <a:srgbClr val="FF0000"/>
                </a:solidFill>
                <a:latin typeface="黑体" pitchFamily="49" charset="-122"/>
                <a:ea typeface="黑体" pitchFamily="49" charset="-122"/>
              </a:rPr>
              <a:t>   “爽”为“差错”，而非“爽快、舒服” 。</a:t>
            </a:r>
            <a:endParaRPr lang="zh-CN" altLang="en-US" b="1">
              <a:solidFill>
                <a:srgbClr val="0000FF"/>
              </a:solidFill>
              <a:latin typeface="黑体" pitchFamily="49" charset="-122"/>
              <a:ea typeface="黑体" pitchFamily="49" charset="-122"/>
            </a:endParaRPr>
          </a:p>
          <a:p>
            <a:pPr>
              <a:lnSpc>
                <a:spcPct val="80000"/>
              </a:lnSpc>
            </a:pPr>
            <a:endParaRPr lang="zh-CN" altLang="en-US"/>
          </a:p>
          <a:p>
            <a:pPr>
              <a:lnSpc>
                <a:spcPct val="80000"/>
              </a:lnSpc>
              <a:buNone/>
            </a:pPr>
            <a:endParaRPr lang="zh-CN" altLang="en-US" sz="2800" b="1">
              <a:latin typeface="楷体_GB2312" pitchFamily="49" charset="-122"/>
              <a:ea typeface="楷体_GB2312" pitchFamily="49" charset="-122"/>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7" dur="500"/>
                                        <p:tgtEl>
                                          <p:spTgt spid="2560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602">
                                            <p:txEl>
                                              <p:pRg st="2" end="2"/>
                                            </p:txEl>
                                          </p:spTgt>
                                        </p:tgtEl>
                                        <p:attrNameLst>
                                          <p:attrName>style.visibility</p:attrName>
                                        </p:attrNameLst>
                                      </p:cBhvr>
                                      <p:to>
                                        <p:strVal val="visible"/>
                                      </p:to>
                                    </p:set>
                                    <p:animEffect transition="in" filter="blinds(horizontal)">
                                      <p:cBhvr>
                                        <p:cTn id="13" dur="500"/>
                                        <p:tgtEl>
                                          <p:spTgt spid="25602">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602">
                                            <p:txEl>
                                              <p:pRg st="3" end="3"/>
                                            </p:txEl>
                                          </p:spTgt>
                                        </p:tgtEl>
                                        <p:attrNameLst>
                                          <p:attrName>style.visibility</p:attrName>
                                        </p:attrNameLst>
                                      </p:cBhvr>
                                      <p:to>
                                        <p:strVal val="visible"/>
                                      </p:to>
                                    </p:set>
                                    <p:animEffect transition="in" filter="blinds(horizontal)">
                                      <p:cBhvr>
                                        <p:cTn id="19" dur="500"/>
                                        <p:tgtEl>
                                          <p:spTgt spid="25602">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602">
                                            <p:txEl>
                                              <p:charRg st="81" end="118"/>
                                            </p:txEl>
                                          </p:spTgt>
                                        </p:tgtEl>
                                        <p:attrNameLst>
                                          <p:attrName>style.visibility</p:attrName>
                                        </p:attrNameLst>
                                      </p:cBhvr>
                                      <p:to>
                                        <p:strVal val="visible"/>
                                      </p:to>
                                    </p:set>
                                    <p:animEffect transition="in" filter="blinds(horizontal)">
                                      <p:cBhvr>
                                        <p:cTn id="25" dur="500"/>
                                        <p:tgtEl>
                                          <p:spTgt spid="25602">
                                            <p:txEl>
                                              <p:charRg st="81" end="118"/>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602">
                                            <p:txEl>
                                              <p:charRg st="119" end="135"/>
                                            </p:txEl>
                                          </p:spTgt>
                                        </p:tgtEl>
                                        <p:attrNameLst>
                                          <p:attrName>style.visibility</p:attrName>
                                        </p:attrNameLst>
                                      </p:cBhvr>
                                      <p:to>
                                        <p:strVal val="visible"/>
                                      </p:to>
                                    </p:set>
                                    <p:animEffect transition="in" filter="blinds(horizontal)">
                                      <p:cBhvr>
                                        <p:cTn id="31" dur="500"/>
                                        <p:tgtEl>
                                          <p:spTgt spid="25602">
                                            <p:txEl>
                                              <p:charRg st="119" end="135"/>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602">
                                            <p:txEl>
                                              <p:charRg st="135" end="159"/>
                                            </p:txEl>
                                          </p:spTgt>
                                        </p:tgtEl>
                                        <p:attrNameLst>
                                          <p:attrName>style.visibility</p:attrName>
                                        </p:attrNameLst>
                                      </p:cBhvr>
                                      <p:to>
                                        <p:strVal val="visible"/>
                                      </p:to>
                                    </p:set>
                                    <p:animEffect transition="in" filter="blinds(horizontal)">
                                      <p:cBhvr>
                                        <p:cTn id="37" dur="500"/>
                                        <p:tgtEl>
                                          <p:spTgt spid="25602">
                                            <p:txEl>
                                              <p:charRg st="135"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uiExpand="1" build="p"/>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14300" y="367030"/>
            <a:ext cx="11963400" cy="6554470"/>
          </a:xfrm>
          <a:prstGeom prst="rect">
            <a:avLst/>
          </a:prstGeom>
          <a:noFill/>
          <a:ln w="9525">
            <a:noFill/>
          </a:ln>
        </p:spPr>
        <p:txBody>
          <a:bodyPr wrap="square">
            <a:spAutoFit/>
          </a:bodyPr>
          <a:lstStyle/>
          <a:p>
            <a:pPr indent="0"/>
            <a:r>
              <a:rPr lang="zh-CN" sz="2800" b="1">
                <a:latin typeface="宋体" pitchFamily="2" charset="-122"/>
                <a:ea typeface="宋体" pitchFamily="2" charset="-122"/>
                <a:cs typeface="宋体" panose="02010600030101010101" pitchFamily="2" charset="-122"/>
              </a:rPr>
              <a:t>例</a:t>
            </a:r>
            <a:r>
              <a:rPr lang="en-US" altLang="zh-CN" sz="2800" b="1">
                <a:latin typeface="宋体" pitchFamily="2" charset="-122"/>
                <a:ea typeface="宋体" pitchFamily="2" charset="-122"/>
                <a:cs typeface="宋体" panose="02010600030101010101" pitchFamily="2" charset="-122"/>
              </a:rPr>
              <a:t>3</a:t>
            </a:r>
            <a:r>
              <a:rPr lang="zh-CN" sz="2800" b="1">
                <a:latin typeface="宋体" pitchFamily="2" charset="-122"/>
                <a:ea typeface="宋体" pitchFamily="2" charset="-122"/>
                <a:cs typeface="宋体" panose="02010600030101010101" pitchFamily="2" charset="-122"/>
              </a:rPr>
              <a:t>(2017全国卷1)</a:t>
            </a:r>
            <a:r>
              <a:rPr lang="en-US" sz="2800" b="1">
                <a:latin typeface="宋体" pitchFamily="2" charset="-122"/>
                <a:ea typeface="宋体" pitchFamily="2" charset="-122"/>
                <a:cs typeface="宋体" panose="02010600030101010101" pitchFamily="2" charset="-122"/>
              </a:rPr>
              <a:t>17</a:t>
            </a:r>
            <a:r>
              <a:rPr lang="zh-CN" sz="2800" b="1">
                <a:latin typeface="宋体" pitchFamily="2" charset="-122"/>
                <a:ea typeface="宋体" pitchFamily="2" charset="-122"/>
                <a:cs typeface="宋体" panose="02010600030101010101" pitchFamily="2" charset="-122"/>
              </a:rPr>
              <a:t>．下列各句中加点成语的使用，全都不正确的一项是（</a:t>
            </a:r>
            <a:r>
              <a:rPr lang="en-US" sz="2800" b="1">
                <a:latin typeface="宋体" pitchFamily="2" charset="-122"/>
                <a:ea typeface="宋体" pitchFamily="2" charset="-122"/>
                <a:cs typeface="宋体" panose="02010600030101010101" pitchFamily="2" charset="-122"/>
              </a:rPr>
              <a:t>3</a:t>
            </a:r>
            <a:r>
              <a:rPr lang="zh-CN" sz="2800" b="1">
                <a:latin typeface="宋体" pitchFamily="2" charset="-122"/>
                <a:ea typeface="宋体" pitchFamily="2" charset="-122"/>
                <a:cs typeface="宋体" panose="02010600030101010101" pitchFamily="2" charset="-122"/>
              </a:rPr>
              <a:t>分）</a:t>
            </a:r>
            <a:r>
              <a:rPr lang="en-US" altLang="zh-CN" sz="2800" b="1">
                <a:latin typeface="宋体" pitchFamily="2" charset="-122"/>
                <a:ea typeface="宋体" pitchFamily="2" charset="-122"/>
                <a:cs typeface="宋体" panose="02010600030101010101" pitchFamily="2" charset="-122"/>
              </a:rPr>
              <a:t>(    )</a:t>
            </a:r>
            <a:endParaRPr lang="en-US" sz="2800" b="1">
              <a:latin typeface="宋体" pitchFamily="2" charset="-122"/>
              <a:ea typeface="宋体" pitchFamily="2" charset="-122"/>
              <a:cs typeface="宋体" panose="02010600030101010101" pitchFamily="2" charset="-122"/>
            </a:endParaRPr>
          </a:p>
          <a:p>
            <a:pPr indent="0"/>
            <a:r>
              <a:rPr lang="en-US" sz="2800" b="1">
                <a:latin typeface="宋体" pitchFamily="2" charset="-122"/>
                <a:ea typeface="宋体" pitchFamily="2" charset="-122"/>
                <a:cs typeface="宋体" panose="02010600030101010101" pitchFamily="2" charset="-122"/>
                <a:sym typeface="+mn-ea"/>
              </a:rPr>
              <a:t>①</a:t>
            </a:r>
            <a:r>
              <a:rPr lang="zh-CN" sz="2800" b="1">
                <a:latin typeface="宋体" pitchFamily="2" charset="-122"/>
                <a:ea typeface="宋体" pitchFamily="2" charset="-122"/>
                <a:cs typeface="宋体" panose="02010600030101010101" pitchFamily="2" charset="-122"/>
              </a:rPr>
              <a:t>比赛过后，教练希望大家</a:t>
            </a:r>
            <a:r>
              <a:rPr lang="zh-CN" sz="2800" b="1">
                <a:solidFill>
                  <a:srgbClr val="FF0000"/>
                </a:solidFill>
                <a:latin typeface="宋体" pitchFamily="2" charset="-122"/>
                <a:ea typeface="宋体" pitchFamily="2" charset="-122"/>
                <a:cs typeface="宋体" panose="02010600030101010101" pitchFamily="2" charset="-122"/>
              </a:rPr>
              <a:t>重整旗鼓，</a:t>
            </a:r>
            <a:r>
              <a:rPr lang="zh-CN" sz="2800" b="1">
                <a:latin typeface="宋体" pitchFamily="2" charset="-122"/>
                <a:ea typeface="宋体" pitchFamily="2" charset="-122"/>
                <a:cs typeface="宋体" panose="02010600030101010101" pitchFamily="2" charset="-122"/>
              </a:rPr>
              <a:t>继续以高昂的士气、振奋的精神、最佳的竞技状态，在下一届赛事中再创佳绩。</a:t>
            </a:r>
            <a:endParaRPr lang="en-US" sz="2800" b="1">
              <a:latin typeface="宋体" pitchFamily="2" charset="-122"/>
              <a:ea typeface="宋体" pitchFamily="2" charset="-122"/>
              <a:cs typeface="宋体" panose="02010600030101010101" pitchFamily="2" charset="-122"/>
            </a:endParaRPr>
          </a:p>
          <a:p>
            <a:pPr indent="0"/>
            <a:r>
              <a:rPr lang="en-US" sz="2800" b="1">
                <a:latin typeface="宋体" pitchFamily="2" charset="-122"/>
                <a:ea typeface="宋体" pitchFamily="2" charset="-122"/>
                <a:cs typeface="宋体" panose="02010600030101010101" pitchFamily="2" charset="-122"/>
                <a:sym typeface="+mn-ea"/>
              </a:rPr>
              <a:t>②</a:t>
            </a:r>
            <a:r>
              <a:rPr lang="zh-CN" sz="2800" b="1">
                <a:latin typeface="宋体" pitchFamily="2" charset="-122"/>
                <a:ea typeface="宋体" pitchFamily="2" charset="-122"/>
                <a:cs typeface="宋体" panose="02010600030101010101" pitchFamily="2" charset="-122"/>
              </a:rPr>
              <a:t>今年，公司加大公益广告创新力度，制作出一批画面清晰、</a:t>
            </a:r>
            <a:r>
              <a:rPr lang="zh-CN" sz="2800" b="1">
                <a:solidFill>
                  <a:srgbClr val="FF0000"/>
                </a:solidFill>
                <a:latin typeface="宋体" pitchFamily="2" charset="-122"/>
                <a:ea typeface="宋体" pitchFamily="2" charset="-122"/>
                <a:cs typeface="宋体" panose="02010600030101010101" pitchFamily="2" charset="-122"/>
              </a:rPr>
              <a:t>意味深长</a:t>
            </a:r>
            <a:r>
              <a:rPr lang="zh-CN" sz="2800" b="1">
                <a:latin typeface="宋体" pitchFamily="2" charset="-122"/>
                <a:ea typeface="宋体" pitchFamily="2" charset="-122"/>
                <a:cs typeface="宋体" panose="02010600030101010101" pitchFamily="2" charset="-122"/>
              </a:rPr>
              <a:t>的精品，有效发挥了公益广告引领社会风尚的积极作用。</a:t>
            </a:r>
            <a:endParaRPr lang="en-US" sz="2800" b="1">
              <a:latin typeface="宋体" pitchFamily="2" charset="-122"/>
              <a:ea typeface="宋体" pitchFamily="2" charset="-122"/>
              <a:cs typeface="宋体" panose="02010600030101010101" pitchFamily="2" charset="-122"/>
            </a:endParaRPr>
          </a:p>
          <a:p>
            <a:pPr indent="0"/>
            <a:r>
              <a:rPr lang="en-US" sz="2800" b="1">
                <a:latin typeface="宋体" pitchFamily="2" charset="-122"/>
                <a:ea typeface="宋体" pitchFamily="2" charset="-122"/>
                <a:cs typeface="宋体" panose="02010600030101010101" pitchFamily="2" charset="-122"/>
                <a:sym typeface="+mn-ea"/>
              </a:rPr>
              <a:t>③</a:t>
            </a:r>
            <a:r>
              <a:rPr lang="zh-CN" sz="2800" b="1">
                <a:latin typeface="宋体" pitchFamily="2" charset="-122"/>
                <a:ea typeface="宋体" pitchFamily="2" charset="-122"/>
                <a:cs typeface="宋体" panose="02010600030101010101" pitchFamily="2" charset="-122"/>
              </a:rPr>
              <a:t>世界各国正大力研制实用的智能机器人，技术不断升级，创新产品</a:t>
            </a:r>
            <a:r>
              <a:rPr lang="zh-CN" sz="2800" b="1">
                <a:solidFill>
                  <a:srgbClr val="FF0000"/>
                </a:solidFill>
                <a:latin typeface="宋体" pitchFamily="2" charset="-122"/>
                <a:ea typeface="宋体" pitchFamily="2" charset="-122"/>
                <a:cs typeface="宋体" panose="02010600030101010101" pitchFamily="2" charset="-122"/>
              </a:rPr>
              <a:t>层出不穷</a:t>
            </a:r>
            <a:r>
              <a:rPr lang="zh-CN" sz="2800" b="1">
                <a:latin typeface="宋体" pitchFamily="2" charset="-122"/>
                <a:ea typeface="宋体" pitchFamily="2" charset="-122"/>
                <a:cs typeface="宋体" panose="02010600030101010101" pitchFamily="2" charset="-122"/>
              </a:rPr>
              <a:t>，未来有望在多领域、多行业发挥更大的作用。</a:t>
            </a:r>
            <a:r>
              <a:rPr lang="en-US" sz="2800" b="1">
                <a:latin typeface="宋体" pitchFamily="2" charset="-122"/>
                <a:ea typeface="宋体" pitchFamily="2" charset="-122"/>
                <a:cs typeface="宋体" panose="02010600030101010101" pitchFamily="2" charset="-122"/>
              </a:rPr>
              <a:t>④</a:t>
            </a:r>
            <a:r>
              <a:rPr lang="zh-CN" sz="2800" b="1">
                <a:latin typeface="宋体" pitchFamily="2" charset="-122"/>
                <a:ea typeface="宋体" pitchFamily="2" charset="-122"/>
                <a:cs typeface="宋体" panose="02010600030101010101" pitchFamily="2" charset="-122"/>
              </a:rPr>
              <a:t>赵老师学的是冷门专业，当年毕业时，不少同学离开了该领域，而他</a:t>
            </a:r>
            <a:r>
              <a:rPr lang="zh-CN" sz="2800" b="1">
                <a:solidFill>
                  <a:srgbClr val="FF0000"/>
                </a:solidFill>
                <a:latin typeface="宋体" pitchFamily="2" charset="-122"/>
                <a:ea typeface="宋体" pitchFamily="2" charset="-122"/>
                <a:cs typeface="宋体" panose="02010600030101010101" pitchFamily="2" charset="-122"/>
              </a:rPr>
              <a:t>守正不阿</a:t>
            </a:r>
            <a:r>
              <a:rPr lang="zh-CN" sz="2800" b="1">
                <a:latin typeface="宋体" pitchFamily="2" charset="-122"/>
                <a:ea typeface="宋体" pitchFamily="2" charset="-122"/>
                <a:cs typeface="宋体" panose="02010600030101010101" pitchFamily="2" charset="-122"/>
              </a:rPr>
              <a:t>，坚持致力于该专业的教研工作，最后硕果累累。</a:t>
            </a:r>
            <a:r>
              <a:rPr lang="en-US" sz="2800" b="1">
                <a:latin typeface="宋体" pitchFamily="2" charset="-122"/>
                <a:ea typeface="宋体" pitchFamily="2" charset="-122"/>
                <a:cs typeface="宋体" panose="02010600030101010101" pitchFamily="2" charset="-122"/>
              </a:rPr>
              <a:t>⑤</a:t>
            </a:r>
            <a:r>
              <a:rPr lang="zh-CN" sz="2800" b="1">
                <a:latin typeface="宋体" pitchFamily="2" charset="-122"/>
                <a:ea typeface="宋体" pitchFamily="2" charset="-122"/>
                <a:cs typeface="宋体" panose="02010600030101010101" pitchFamily="2" charset="-122"/>
              </a:rPr>
              <a:t>国家“一带一路”战略的实施，给古丝绸之路的沿线城市带来了活力，很多城市对未来</a:t>
            </a:r>
            <a:r>
              <a:rPr lang="zh-CN" sz="2800" b="1">
                <a:solidFill>
                  <a:srgbClr val="FF0000"/>
                </a:solidFill>
                <a:latin typeface="宋体" pitchFamily="2" charset="-122"/>
                <a:ea typeface="宋体" pitchFamily="2" charset="-122"/>
                <a:cs typeface="宋体" panose="02010600030101010101" pitchFamily="2" charset="-122"/>
              </a:rPr>
              <a:t>踌躇满志</a:t>
            </a:r>
            <a:r>
              <a:rPr lang="zh-CN" sz="2800" b="1">
                <a:latin typeface="宋体" pitchFamily="2" charset="-122"/>
                <a:ea typeface="宋体" pitchFamily="2" charset="-122"/>
                <a:cs typeface="宋体" panose="02010600030101010101" pitchFamily="2" charset="-122"/>
              </a:rPr>
              <a:t>，跃跃欲试。</a:t>
            </a:r>
            <a:r>
              <a:rPr lang="en-US" sz="2800" b="1">
                <a:latin typeface="宋体" pitchFamily="2" charset="-122"/>
                <a:ea typeface="宋体" pitchFamily="2" charset="-122"/>
                <a:cs typeface="宋体" panose="02010600030101010101" pitchFamily="2" charset="-122"/>
              </a:rPr>
              <a:t>⑥</a:t>
            </a:r>
            <a:r>
              <a:rPr lang="zh-CN" sz="2800" b="1">
                <a:latin typeface="宋体" pitchFamily="2" charset="-122"/>
                <a:ea typeface="宋体" pitchFamily="2" charset="-122"/>
                <a:cs typeface="宋体" panose="02010600030101010101" pitchFamily="2" charset="-122"/>
              </a:rPr>
              <a:t>目前，快递业已经成为一个不可忽视的行业，快递服务虽不能说</a:t>
            </a:r>
            <a:r>
              <a:rPr lang="zh-CN" sz="2800" b="1">
                <a:solidFill>
                  <a:srgbClr val="FF0000"/>
                </a:solidFill>
                <a:latin typeface="宋体" pitchFamily="2" charset="-122"/>
                <a:ea typeface="宋体" pitchFamily="2" charset="-122"/>
                <a:cs typeface="宋体" panose="02010600030101010101" pitchFamily="2" charset="-122"/>
              </a:rPr>
              <a:t>万无一失</a:t>
            </a:r>
            <a:r>
              <a:rPr lang="zh-CN" sz="2800" b="1">
                <a:latin typeface="宋体" pitchFamily="2" charset="-122"/>
                <a:ea typeface="宋体" pitchFamily="2" charset="-122"/>
                <a:cs typeface="宋体" panose="02010600030101010101" pitchFamily="2" charset="-122"/>
              </a:rPr>
              <a:t>，但的确为百姓生活提供了极大的便利。</a:t>
            </a:r>
            <a:r>
              <a:rPr lang="en-US" sz="2800" b="1">
                <a:latin typeface="宋体" pitchFamily="2" charset="-122"/>
                <a:ea typeface="宋体" pitchFamily="2" charset="-122"/>
                <a:cs typeface="宋体" panose="02010600030101010101" pitchFamily="2" charset="-122"/>
              </a:rPr>
              <a:t>A</a:t>
            </a:r>
            <a:r>
              <a:rPr lang="zh-CN" sz="2800" b="1">
                <a:latin typeface="宋体" pitchFamily="2" charset="-122"/>
                <a:ea typeface="宋体" pitchFamily="2" charset="-122"/>
                <a:cs typeface="宋体" panose="02010600030101010101" pitchFamily="2" charset="-122"/>
              </a:rPr>
              <a:t>．</a:t>
            </a:r>
            <a:r>
              <a:rPr lang="en-US" sz="2800" b="1">
                <a:latin typeface="宋体" pitchFamily="2" charset="-122"/>
                <a:ea typeface="宋体" pitchFamily="2" charset="-122"/>
                <a:cs typeface="宋体" panose="02010600030101010101" pitchFamily="2" charset="-122"/>
              </a:rPr>
              <a:t>①③⑥     B</a:t>
            </a:r>
            <a:r>
              <a:rPr lang="zh-CN" sz="2800" b="1">
                <a:latin typeface="宋体" pitchFamily="2" charset="-122"/>
                <a:ea typeface="宋体" pitchFamily="2" charset="-122"/>
                <a:cs typeface="宋体" panose="02010600030101010101" pitchFamily="2" charset="-122"/>
              </a:rPr>
              <a:t>．</a:t>
            </a:r>
            <a:r>
              <a:rPr lang="en-US" sz="2800" b="1">
                <a:latin typeface="宋体" pitchFamily="2" charset="-122"/>
                <a:ea typeface="宋体" pitchFamily="2" charset="-122"/>
                <a:cs typeface="宋体" panose="02010600030101010101" pitchFamily="2" charset="-122"/>
              </a:rPr>
              <a:t>①④⑤    C</a:t>
            </a:r>
            <a:r>
              <a:rPr lang="zh-CN" sz="2800" b="1">
                <a:latin typeface="宋体" pitchFamily="2" charset="-122"/>
                <a:ea typeface="宋体" pitchFamily="2" charset="-122"/>
                <a:cs typeface="宋体" panose="02010600030101010101" pitchFamily="2" charset="-122"/>
              </a:rPr>
              <a:t>．</a:t>
            </a:r>
            <a:r>
              <a:rPr lang="en-US" sz="2800" b="1">
                <a:latin typeface="宋体" pitchFamily="2" charset="-122"/>
                <a:ea typeface="宋体" pitchFamily="2" charset="-122"/>
                <a:cs typeface="宋体" panose="02010600030101010101" pitchFamily="2" charset="-122"/>
              </a:rPr>
              <a:t>②③⑤     D</a:t>
            </a:r>
            <a:r>
              <a:rPr lang="zh-CN" sz="2800" b="1">
                <a:latin typeface="宋体" pitchFamily="2" charset="-122"/>
                <a:ea typeface="宋体" pitchFamily="2" charset="-122"/>
                <a:cs typeface="宋体" panose="02010600030101010101" pitchFamily="2" charset="-122"/>
              </a:rPr>
              <a:t>．</a:t>
            </a:r>
            <a:r>
              <a:rPr lang="en-US" sz="2800" b="1">
                <a:latin typeface="宋体" pitchFamily="2" charset="-122"/>
                <a:ea typeface="宋体" pitchFamily="2" charset="-122"/>
                <a:cs typeface="宋体" panose="02010600030101010101" pitchFamily="2" charset="-122"/>
              </a:rPr>
              <a:t>②④⑥
</a:t>
            </a:r>
            <a:endParaRPr lang="zh-CN" altLang="en-US" sz="2800" b="1">
              <a:latin typeface="宋体" pitchFamily="2" charset="-122"/>
              <a:ea typeface="宋体" pitchFamily="2" charset="-122"/>
              <a:cs typeface="宋体" panose="02010600030101010101" pitchFamily="2" charset="-122"/>
            </a:endParaRPr>
          </a:p>
        </p:txBody>
      </p:sp>
      <p:sp>
        <p:nvSpPr>
          <p:cNvPr id="2" name="文本框 1"/>
          <p:cNvSpPr txBox="1"/>
          <p:nvPr/>
        </p:nvSpPr>
        <p:spPr>
          <a:xfrm>
            <a:off x="6424930" y="5033645"/>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望文生义</a:t>
            </a:r>
          </a:p>
        </p:txBody>
      </p:sp>
      <p:sp>
        <p:nvSpPr>
          <p:cNvPr id="3" name="文本框 2"/>
          <p:cNvSpPr txBox="1"/>
          <p:nvPr/>
        </p:nvSpPr>
        <p:spPr>
          <a:xfrm>
            <a:off x="6118225" y="781050"/>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不合语境</a:t>
            </a:r>
          </a:p>
        </p:txBody>
      </p:sp>
      <p:sp>
        <p:nvSpPr>
          <p:cNvPr id="4" name="文本框 3"/>
          <p:cNvSpPr txBox="1"/>
          <p:nvPr/>
        </p:nvSpPr>
        <p:spPr>
          <a:xfrm>
            <a:off x="8670925" y="4133850"/>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望文生义</a:t>
            </a:r>
          </a:p>
        </p:txBody>
      </p:sp>
      <p:sp>
        <p:nvSpPr>
          <p:cNvPr id="5" name="文本框 4"/>
          <p:cNvSpPr txBox="1"/>
          <p:nvPr/>
        </p:nvSpPr>
        <p:spPr>
          <a:xfrm>
            <a:off x="7690485" y="5946775"/>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用错对象</a:t>
            </a:r>
          </a:p>
        </p:txBody>
      </p:sp>
      <p:sp>
        <p:nvSpPr>
          <p:cNvPr id="6" name="文本框 5"/>
          <p:cNvSpPr txBox="1"/>
          <p:nvPr/>
        </p:nvSpPr>
        <p:spPr>
          <a:xfrm>
            <a:off x="1256665" y="688975"/>
            <a:ext cx="795655" cy="706755"/>
          </a:xfrm>
          <a:prstGeom prst="rect">
            <a:avLst/>
          </a:prstGeom>
          <a:noFill/>
        </p:spPr>
        <p:txBody>
          <a:bodyPr wrap="square" rtlCol="0">
            <a:spAutoFit/>
          </a:bodyPr>
          <a:lstStyle/>
          <a:p>
            <a:r>
              <a:rPr lang="en-US" altLang="zh-CN" sz="4000">
                <a:solidFill>
                  <a:srgbClr val="FF0000"/>
                </a:solidFill>
              </a:rPr>
              <a:t>B</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4"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 presetClass="entr" presetSubtype="4" fill="hold" grpId="1"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 presetClass="entr" presetSubtype="4" fill="hold" grpId="2"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2" presetClass="entr" presetSubtype="4" fill="hold" grpId="3"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 name="表格 2"/>
          <p:cNvGraphicFramePr>
            <a:graphicFrameLocks noGrp="1"/>
          </p:cNvGraphicFramePr>
          <p:nvPr>
            <p:custDataLst>
              <p:tags r:id="rId2"/>
            </p:custDataLst>
          </p:nvPr>
        </p:nvGraphicFramePr>
        <p:xfrm>
          <a:off x="630238" y="773113"/>
          <a:ext cx="10930255" cy="5602605"/>
        </p:xfrm>
        <a:graphic>
          <a:graphicData uri="http://schemas.openxmlformats.org/drawingml/2006/table">
            <a:tbl>
              <a:tblPr/>
              <a:tblGrid>
                <a:gridCol w="983615"/>
                <a:gridCol w="5150485"/>
                <a:gridCol w="2064385"/>
                <a:gridCol w="2731770"/>
              </a:tblGrid>
              <a:tr h="67754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序号</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词义</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错误类型</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判定</a:t>
                      </a:r>
                    </a:p>
                  </a:txBody>
                  <a:tcPr marL="34378" marR="34378" marT="34378" marB="34378"/>
                </a:tc>
              </a:tr>
              <a:tr h="87312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①</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重整旗鼓:失败之后,重新集合力量再干</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Arial Narrow" panose="020b0606020202030204" pitchFamily="65" charset="-122"/>
                          <a:ea typeface="Arial Unicode MS" pitchFamily="2" charset="-122"/>
                        </a:rPr>
                        <a:t>×</a:t>
                      </a:r>
                    </a:p>
                  </a:txBody>
                  <a:tcPr marL="34378" marR="34378" marT="34378" marB="34378"/>
                </a:tc>
              </a:tr>
              <a:tr h="67881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②</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意味深长:含义深刻,耐人寻味。</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 </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a:t>
                      </a:r>
                    </a:p>
                  </a:txBody>
                  <a:tcPr marL="34378" marR="34378" marT="34378" marB="34378"/>
                </a:tc>
              </a:tr>
              <a:tr h="73596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③</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层出不穷:接连不断地出现,没有穷尽。</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 </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a:t>
                      </a:r>
                    </a:p>
                  </a:txBody>
                  <a:tcPr marL="34378" marR="34378" marT="34378" marB="34378"/>
                </a:tc>
              </a:tr>
              <a:tr h="67881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④</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守正不阿:坚守正道,不徇私情。</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Arial Narrow" panose="020b0606020202030204" pitchFamily="65" charset="-122"/>
                          <a:ea typeface="Arial Unicode MS" pitchFamily="2" charset="-122"/>
                        </a:rPr>
                        <a:t>×</a:t>
                      </a:r>
                    </a:p>
                  </a:txBody>
                  <a:tcPr marL="34378" marR="34378" marT="34378" marB="34378"/>
                </a:tc>
              </a:tr>
              <a:tr h="128079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⑤</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踌躇满志:形容对自己的现状或取得的成就非常得意。</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望文生义</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Arial Narrow" panose="020b0606020202030204" pitchFamily="65" charset="-122"/>
                          <a:ea typeface="Arial Unicode MS" pitchFamily="2" charset="-122"/>
                        </a:rPr>
                        <a:t>×</a:t>
                      </a:r>
                    </a:p>
                  </a:txBody>
                  <a:tcPr marL="34378" marR="34378" marT="34378" marB="34378"/>
                </a:tc>
              </a:tr>
              <a:tr h="677545">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⑥</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万无一失:绝对不会出差错。</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Times New Roman" panose="02020603050405020304" pitchFamily="65" charset="-122"/>
                          <a:ea typeface="宋体" pitchFamily="2" charset="-122"/>
                        </a:rPr>
                        <a:t>对象误用</a:t>
                      </a:r>
                    </a:p>
                  </a:txBody>
                  <a:tcPr marL="34378" marR="34378" marT="34378" marB="34378"/>
                </a:tc>
                <a:tc>
                  <a:txBody>
                    <a:bodyPr vert="horz" wrap="square"/>
                    <a:lstStyle/>
                    <a:p>
                      <a:pPr eaLnBrk="0" latinLnBrk="1" hangingPunct="0">
                        <a:lnSpc>
                          <a:spcPct val="150000"/>
                        </a:lnSpc>
                        <a:spcBef>
                          <a:spcPct val="0"/>
                        </a:spcBef>
                      </a:pPr>
                      <a:r>
                        <a:rPr lang="zh-CN" altLang="en-US" sz="2400" b="1" kern="0" smtClean="0">
                          <a:solidFill>
                            <a:srgbClr val="000000"/>
                          </a:solidFill>
                          <a:latin typeface="Arial Narrow" panose="020b0606020202030204" pitchFamily="65" charset="-122"/>
                          <a:ea typeface="Arial Unicode MS" pitchFamily="2" charset="-122"/>
                        </a:rPr>
                        <a:t>×</a:t>
                      </a:r>
                    </a:p>
                  </a:txBody>
                  <a:tcPr marL="34378" marR="34378" marT="34378" marB="34378"/>
                </a:tc>
              </a:tr>
            </a:tbl>
          </a:graphicData>
        </a:graphic>
      </p:graphicFrame>
    </p:spTree>
    <p:custDataLst>
      <p:tags r:id="rId3"/>
    </p:custDataLst>
  </p:cSld>
  <p:clrMapOvr>
    <a:masterClrMapping/>
  </p:clrMapOvr>
  <p:transition spd="slow">
    <p:push dir="u"/>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2"/>
          <p:cNvSpPr txBox="1"/>
          <p:nvPr/>
        </p:nvSpPr>
        <p:spPr>
          <a:xfrm>
            <a:off x="0" y="0"/>
            <a:ext cx="12192635" cy="6647815"/>
          </a:xfrm>
          <a:prstGeom prst="rect">
            <a:avLst/>
          </a:prstGeom>
          <a:noFill/>
        </p:spPr>
        <p:txBody>
          <a:bodyPr wrap="square" lIns="0" tIns="0" rIns="0" bIns="0" rtlCol="0">
            <a:spAutoFit/>
          </a:bodyPr>
          <a:lstStyle/>
          <a:p>
            <a:pPr eaLnBrk="0" latinLnBrk="1" hangingPunct="0">
              <a:lnSpc>
                <a:spcPct val="150000"/>
              </a:lnSpc>
              <a:spcBef>
                <a:spcPct val="0"/>
              </a:spcBef>
            </a:pPr>
            <a:r>
              <a:rPr lang="zh-CN" altLang="en-US" sz="2400" b="1" kern="0" noProof="1" smtClean="0">
                <a:solidFill>
                  <a:srgbClr val="000000"/>
                </a:solidFill>
                <a:latin typeface="宋体" pitchFamily="2" charset="-122"/>
                <a:ea typeface="宋体" pitchFamily="2" charset="-122"/>
                <a:cs typeface="宋体" panose="02010600030101010101" pitchFamily="2" charset="-122"/>
              </a:rPr>
              <a:t>1.下列各句中加点成语的使用,全都不正确的一项是</a:t>
            </a:r>
            <a:r>
              <a:rPr lang="zh-CN" altLang="en-US" sz="2400" b="1" kern="0" spc="567" noProof="1" smtClean="0">
                <a:solidFill>
                  <a:srgbClr val="000000"/>
                </a:solidFill>
                <a:latin typeface="宋体" pitchFamily="2" charset="-122"/>
                <a:ea typeface="宋体" pitchFamily="2" charset="-122"/>
                <a:cs typeface="宋体" panose="02010600030101010101" pitchFamily="2" charset="-122"/>
              </a:rPr>
              <a:t> </a:t>
            </a:r>
            <a:r>
              <a:rPr lang="zh-CN" altLang="en-US" sz="2400" b="1" kern="0" noProof="1" smtClean="0">
                <a:solidFill>
                  <a:srgbClr val="000000"/>
                </a:solidFill>
                <a:latin typeface="宋体" pitchFamily="2" charset="-122"/>
                <a:ea typeface="宋体" pitchFamily="2" charset="-122"/>
                <a:cs typeface="宋体" panose="02010600030101010101" pitchFamily="2" charset="-122"/>
              </a:rPr>
              <a:t>(　　)</a:t>
            </a:r>
            <a:endParaRPr lang="zh-CN" altLang="en-US" sz="2400" b="1" noProof="1">
              <a:latin typeface="宋体" pitchFamily="2" charset="-122"/>
              <a:ea typeface="宋体" pitchFamily="2" charset="-122"/>
              <a:cs typeface="宋体" panose="02010600030101010101" pitchFamily="2" charset="-122"/>
            </a:endParaRPr>
          </a:p>
          <a:p>
            <a:pPr eaLnBrk="0" latinLnBrk="1" hangingPunct="0">
              <a:lnSpc>
                <a:spcPct val="150000"/>
              </a:lnSpc>
              <a:spcBef>
                <a:spcPct val="0"/>
              </a:spcBef>
            </a:pPr>
            <a:r>
              <a:rPr lang="zh-CN" altLang="en-US" sz="2400" b="1" kern="0" noProof="1" smtClean="0">
                <a:solidFill>
                  <a:srgbClr val="000000"/>
                </a:solidFill>
                <a:latin typeface="宋体" pitchFamily="2" charset="-122"/>
                <a:ea typeface="宋体" pitchFamily="2" charset="-122"/>
                <a:cs typeface="宋体" panose="02010600030101010101" pitchFamily="2" charset="-122"/>
              </a:rPr>
              <a:t>①抗洪救灾形势严峻,各级领导都坚守岗位,没有擅离职守、</a:t>
            </a:r>
            <a:r>
              <a:rPr lang="zh-CN" altLang="en-US" sz="2400" b="1" u="sng" kern="0" noProof="1" smtClean="0">
                <a:solidFill>
                  <a:srgbClr val="FF0000"/>
                </a:solidFill>
                <a:latin typeface="宋体" pitchFamily="2" charset="-122"/>
                <a:ea typeface="宋体" pitchFamily="2" charset="-122"/>
                <a:cs typeface="宋体" panose="02010600030101010101" pitchFamily="2" charset="-122"/>
              </a:rPr>
              <a:t>久假不归</a:t>
            </a:r>
            <a:r>
              <a:rPr lang="zh-CN" altLang="en-US" sz="2400" b="1" kern="0" noProof="1" smtClean="0">
                <a:solidFill>
                  <a:srgbClr val="000000"/>
                </a:solidFill>
                <a:latin typeface="宋体" pitchFamily="2" charset="-122"/>
                <a:ea typeface="宋体" pitchFamily="2" charset="-122"/>
                <a:cs typeface="宋体" panose="02010600030101010101" pitchFamily="2" charset="-122"/>
              </a:rPr>
              <a:t>的现象,确保了人民群众生命财产的安全。</a:t>
            </a:r>
            <a:endParaRPr lang="zh-CN" altLang="en-US" sz="2400" b="1" noProof="1">
              <a:latin typeface="宋体" pitchFamily="2" charset="-122"/>
              <a:ea typeface="宋体" pitchFamily="2" charset="-122"/>
              <a:cs typeface="宋体" panose="02010600030101010101" pitchFamily="2" charset="-122"/>
            </a:endParaRPr>
          </a:p>
          <a:p>
            <a:pPr eaLnBrk="0" latinLnBrk="1" hangingPunct="0">
              <a:lnSpc>
                <a:spcPct val="150000"/>
              </a:lnSpc>
              <a:spcBef>
                <a:spcPct val="0"/>
              </a:spcBef>
            </a:pPr>
            <a:r>
              <a:rPr lang="zh-CN" altLang="en-US" sz="2400" b="1" kern="0" noProof="1" smtClean="0">
                <a:solidFill>
                  <a:srgbClr val="000000"/>
                </a:solidFill>
                <a:latin typeface="宋体" pitchFamily="2" charset="-122"/>
                <a:ea typeface="宋体" pitchFamily="2" charset="-122"/>
                <a:cs typeface="宋体" panose="02010600030101010101" pitchFamily="2" charset="-122"/>
              </a:rPr>
              <a:t>②南方已经春意甚浓了,但在北方,刮着风,下着雨,可谓</a:t>
            </a:r>
            <a:r>
              <a:rPr lang="zh-CN" altLang="en-US" sz="2400" b="1" u="sng" kern="0" noProof="1" smtClean="0">
                <a:solidFill>
                  <a:srgbClr val="FF0000"/>
                </a:solidFill>
                <a:latin typeface="宋体" pitchFamily="2" charset="-122"/>
                <a:ea typeface="宋体" pitchFamily="2" charset="-122"/>
                <a:cs typeface="宋体" panose="02010600030101010101" pitchFamily="2" charset="-122"/>
              </a:rPr>
              <a:t>五风十雨</a:t>
            </a:r>
            <a:r>
              <a:rPr lang="zh-CN" altLang="en-US" sz="2400" b="1" kern="0" noProof="1" smtClean="0">
                <a:solidFill>
                  <a:srgbClr val="000000"/>
                </a:solidFill>
                <a:latin typeface="宋体" pitchFamily="2" charset="-122"/>
                <a:ea typeface="宋体" pitchFamily="2" charset="-122"/>
                <a:cs typeface="宋体" panose="02010600030101010101" pitchFamily="2" charset="-122"/>
              </a:rPr>
              <a:t>,春寒料峭,不过在她心里,这雨是一场沁人心脾的冷雨。</a:t>
            </a:r>
            <a:endParaRPr lang="zh-CN" altLang="en-US" sz="2400" b="1" noProof="1">
              <a:latin typeface="宋体" pitchFamily="2" charset="-122"/>
              <a:ea typeface="宋体" pitchFamily="2" charset="-122"/>
              <a:cs typeface="宋体" panose="02010600030101010101" pitchFamily="2" charset="-122"/>
            </a:endParaRPr>
          </a:p>
          <a:p>
            <a:pPr eaLnBrk="0" latinLnBrk="1" hangingPunct="0">
              <a:lnSpc>
                <a:spcPct val="150000"/>
              </a:lnSpc>
              <a:spcBef>
                <a:spcPct val="0"/>
              </a:spcBef>
            </a:pPr>
            <a:r>
              <a:rPr lang="zh-CN" altLang="en-US" sz="2400" b="1" kern="0" noProof="1" smtClean="0">
                <a:solidFill>
                  <a:srgbClr val="000000"/>
                </a:solidFill>
                <a:latin typeface="宋体" pitchFamily="2" charset="-122"/>
                <a:ea typeface="宋体" pitchFamily="2" charset="-122"/>
                <a:cs typeface="宋体" panose="02010600030101010101" pitchFamily="2" charset="-122"/>
              </a:rPr>
              <a:t>③多年来,面对名利等诱惑,著名词作家阎肃一直坚守底线,</a:t>
            </a:r>
            <a:r>
              <a:rPr lang="zh-CN" altLang="en-US" sz="2400" b="1" u="sng" kern="0" noProof="1" smtClean="0">
                <a:solidFill>
                  <a:srgbClr val="FF0000"/>
                </a:solidFill>
                <a:latin typeface="宋体" pitchFamily="2" charset="-122"/>
                <a:ea typeface="宋体" pitchFamily="2" charset="-122"/>
                <a:cs typeface="宋体" panose="02010600030101010101" pitchFamily="2" charset="-122"/>
              </a:rPr>
              <a:t>一片冰心</a:t>
            </a:r>
            <a:r>
              <a:rPr lang="zh-CN" altLang="en-US" sz="2400" b="1" kern="0" noProof="1" smtClean="0">
                <a:solidFill>
                  <a:srgbClr val="000000"/>
                </a:solidFill>
                <a:latin typeface="宋体" pitchFamily="2" charset="-122"/>
                <a:ea typeface="宋体" pitchFamily="2" charset="-122"/>
                <a:cs typeface="宋体" panose="02010600030101010101" pitchFamily="2" charset="-122"/>
              </a:rPr>
              <a:t>,始终高歌主旋律,传播正能量,体现出一名文艺老兵高尚的人格修养。</a:t>
            </a:r>
          </a:p>
          <a:p>
            <a:pPr eaLnBrk="0" latinLnBrk="1" hangingPunct="0">
              <a:lnSpc>
                <a:spcPct val="150000"/>
              </a:lnSpc>
            </a:pP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④刚才放的那几首歌都不大好听,只有这一首还</a:t>
            </a:r>
            <a:r>
              <a:rPr lang="zh-CN" altLang="en-US" sz="2400" b="1" u="sng" kern="0" noProof="1" smtClean="0">
                <a:solidFill>
                  <a:srgbClr val="FF0000"/>
                </a:solidFill>
                <a:latin typeface="宋体" pitchFamily="2" charset="-122"/>
                <a:ea typeface="宋体" pitchFamily="2" charset="-122"/>
                <a:cs typeface="宋体" panose="02010600030101010101" pitchFamily="2" charset="-122"/>
                <a:sym typeface="+mn-ea"/>
              </a:rPr>
              <a:t>差强人意</a:t>
            </a: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a:t>
            </a:r>
            <a:endParaRPr lang="zh-CN" altLang="en-US" sz="2400" b="1" noProof="1" smtClean="0">
              <a:latin typeface="宋体" pitchFamily="2" charset="-122"/>
              <a:ea typeface="宋体" pitchFamily="2" charset="-122"/>
              <a:cs typeface="宋体" panose="02010600030101010101" pitchFamily="2" charset="-122"/>
            </a:endParaRPr>
          </a:p>
          <a:p>
            <a:pPr eaLnBrk="0" latinLnBrk="1" hangingPunct="0">
              <a:lnSpc>
                <a:spcPct val="150000"/>
              </a:lnSpc>
            </a:pP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⑤在行贿物品中最具“操作性”的就是玉器书画,这些东西对专家而言有可能是无价之宝,对外行人来说有可能</a:t>
            </a:r>
            <a:r>
              <a:rPr lang="zh-CN" altLang="en-US" sz="2400" b="1" u="sng" kern="0" noProof="1" smtClean="0">
                <a:solidFill>
                  <a:srgbClr val="FF0000"/>
                </a:solidFill>
                <a:latin typeface="宋体" pitchFamily="2" charset="-122"/>
                <a:ea typeface="宋体" pitchFamily="2" charset="-122"/>
                <a:cs typeface="宋体" panose="02010600030101010101" pitchFamily="2" charset="-122"/>
                <a:sym typeface="+mn-ea"/>
              </a:rPr>
              <a:t>不名一文</a:t>
            </a: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a:t>
            </a:r>
            <a:endParaRPr lang="zh-CN" altLang="en-US" sz="2400" b="1" noProof="1">
              <a:latin typeface="宋体" pitchFamily="2" charset="-122"/>
              <a:ea typeface="宋体" pitchFamily="2" charset="-122"/>
              <a:cs typeface="宋体" panose="02010600030101010101" pitchFamily="2" charset="-122"/>
            </a:endParaRPr>
          </a:p>
          <a:p>
            <a:pPr eaLnBrk="0" latinLnBrk="1" hangingPunct="0">
              <a:lnSpc>
                <a:spcPct val="150000"/>
              </a:lnSpc>
              <a:spcBef>
                <a:spcPct val="0"/>
              </a:spcBef>
            </a:pP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⑥奥斯卡金像奖颁奖典礼在好莱坞举行,莱昂纳多凭《荒野猎人》中</a:t>
            </a:r>
            <a:r>
              <a:rPr lang="zh-CN" altLang="en-US" sz="2400" b="1" u="sng" kern="0" noProof="1" smtClean="0">
                <a:solidFill>
                  <a:srgbClr val="FF0000"/>
                </a:solidFill>
                <a:latin typeface="宋体" pitchFamily="2" charset="-122"/>
                <a:ea typeface="宋体" pitchFamily="2" charset="-122"/>
                <a:cs typeface="宋体" panose="02010600030101010101" pitchFamily="2" charset="-122"/>
                <a:sym typeface="+mn-ea"/>
              </a:rPr>
              <a:t>不瘟不火</a:t>
            </a:r>
            <a:r>
              <a:rPr lang="zh-CN" altLang="en-US" sz="2400" b="1" kern="0" noProof="1" smtClean="0">
                <a:solidFill>
                  <a:srgbClr val="000000"/>
                </a:solidFill>
                <a:latin typeface="宋体" pitchFamily="2" charset="-122"/>
                <a:ea typeface="宋体" pitchFamily="2" charset="-122"/>
                <a:cs typeface="宋体" panose="02010600030101010101" pitchFamily="2" charset="-122"/>
                <a:sym typeface="+mn-ea"/>
              </a:rPr>
              <a:t>的表演成为奥斯卡影帝得主。A.①②④　　B.①②⑤　　C.③⑤⑥　　D.③④⑥</a:t>
            </a:r>
            <a:endParaRPr lang="zh-CN" altLang="en-US" sz="2400" b="1" noProof="1">
              <a:latin typeface="宋体" pitchFamily="2" charset="-122"/>
              <a:ea typeface="宋体" pitchFamily="2" charset="-122"/>
              <a:cs typeface="宋体" panose="02010600030101010101" pitchFamily="2" charset="-122"/>
            </a:endParaRPr>
          </a:p>
        </p:txBody>
      </p:sp>
      <p:sp>
        <p:nvSpPr>
          <p:cNvPr id="3" name="文本框 2"/>
          <p:cNvSpPr txBox="1"/>
          <p:nvPr/>
        </p:nvSpPr>
        <p:spPr>
          <a:xfrm>
            <a:off x="7393940" y="90170"/>
            <a:ext cx="831850" cy="521970"/>
          </a:xfrm>
          <a:prstGeom prst="rect">
            <a:avLst/>
          </a:prstGeom>
          <a:noFill/>
        </p:spPr>
        <p:txBody>
          <a:bodyPr wrap="square" rtlCol="0">
            <a:spAutoFit/>
          </a:bodyPr>
          <a:lstStyle/>
          <a:p>
            <a:r>
              <a:rPr lang="zh-CN" altLang="en-US" sz="2800" b="1" kern="0" smtClean="0">
                <a:solidFill>
                  <a:srgbClr val="FF0000"/>
                </a:solidFill>
                <a:latin typeface="Times New Roman" panose="02020603050405020304" pitchFamily="65" charset="-122"/>
                <a:ea typeface="宋体" pitchFamily="2" charset="-122"/>
                <a:sym typeface="+mn-ea"/>
              </a:rPr>
              <a:t>B</a:t>
            </a:r>
          </a:p>
        </p:txBody>
      </p:sp>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2"/>
          <p:cNvSpPr txBox="1"/>
          <p:nvPr/>
        </p:nvSpPr>
        <p:spPr>
          <a:xfrm>
            <a:off x="494665" y="1418590"/>
            <a:ext cx="11369675" cy="4214813"/>
          </a:xfrm>
          <a:prstGeom prst="rect">
            <a:avLst/>
          </a:prstGeom>
          <a:noFill/>
        </p:spPr>
        <p:txBody>
          <a:bodyPr wrap="square" lIns="0" tIns="0" rIns="0" bIns="0" rtlCol="0">
            <a:spAutoFit/>
          </a:bodyPr>
          <a:lstStyle/>
          <a:p>
            <a:pPr eaLnBrk="0" latinLnBrk="1" hangingPunct="0">
              <a:lnSpc>
                <a:spcPct val="150000"/>
              </a:lnSpc>
              <a:spcBef>
                <a:spcPct val="0"/>
              </a:spcBef>
            </a:pPr>
            <a:r>
              <a:rPr lang="zh-CN" altLang="en-US" sz="2610" b="1" kern="0" noProof="1" smtClean="0">
                <a:solidFill>
                  <a:srgbClr val="FF0000"/>
                </a:solidFill>
                <a:latin typeface="Times New Roman" panose="02020603050405020304" pitchFamily="65" charset="-122"/>
                <a:ea typeface="宋体" pitchFamily="2" charset="-122"/>
                <a:cs typeface="+mn-cs"/>
              </a:rPr>
              <a:t>答案    B    ①“久假不归”指长期借去,不归还。望文生义,误以为词义是</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“假期长不返回”。②“五风十雨”指五天刮一次风,十天下一场雨。形容</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风调雨顺。望文生义,误以为词义是“刮大风,下大雨”。⑤“不名一文”指</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一个钱也没有,也说“一文不名”“不名一钱”。而此句中用来说没有价值,</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显然不恰当,属望文生义。其余三句中的成语均符合语境。③“一片冰心”</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形容心地纯洁,不羡慕荣华富贵。④“差强人意”指大体上还能使人满意。</a:t>
            </a:r>
            <a:br>
              <a:rPr sz="1805"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差,稍微。⑥“不瘟不火”指表演既不沉闷也不过火。</a:t>
            </a:r>
            <a:endParaRPr lang="zh-CN" altLang="en-US" sz="1805" b="1" noProof="1">
              <a:solidFill>
                <a:srgbClr val="FF0000"/>
              </a:solidFill>
            </a:endParaRPr>
          </a:p>
        </p:txBody>
      </p:sp>
    </p:spTree>
    <p:custDataLst>
      <p:tags r:id="rId2"/>
    </p:custDataLst>
  </p:cSld>
  <p:clrMapOvr>
    <a:masterClrMapping/>
  </p:clrMapOvr>
  <p:transition spd="slow">
    <p:push dir="u"/>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0322" y="1337139"/>
            <a:ext cx="1523650" cy="77033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1652" y="5014221"/>
            <a:ext cx="1988937" cy="1005580"/>
          </a:xfrm>
          <a:prstGeom prst="rect">
            <a:avLst/>
          </a:prstGeom>
        </p:spPr>
      </p:pic>
      <p:sp>
        <p:nvSpPr>
          <p:cNvPr id="10" name="文本框 9"/>
          <p:cNvSpPr txBox="1"/>
          <p:nvPr/>
        </p:nvSpPr>
        <p:spPr>
          <a:xfrm>
            <a:off x="60468" y="-3811"/>
            <a:ext cx="736600" cy="3026675"/>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望文生义</a:t>
            </a:r>
          </a:p>
        </p:txBody>
      </p:sp>
      <p:pic>
        <p:nvPicPr>
          <p:cNvPr id="8" name="图片 7"/>
          <p:cNvPicPr>
            <a:picLocks noChangeAspect="1"/>
          </p:cNvPicPr>
          <p:nvPr/>
        </p:nvPicPr>
        <p:blipFill>
          <a:blip r:embed="rId4"/>
          <a:stretch>
            <a:fillRect/>
          </a:stretch>
        </p:blipFill>
        <p:spPr>
          <a:xfrm>
            <a:off x="4102735" y="2107565"/>
            <a:ext cx="9149080" cy="4768215"/>
          </a:xfrm>
          <a:prstGeom prst="rect">
            <a:avLst/>
          </a:prstGeom>
        </p:spPr>
      </p:pic>
      <p:sp>
        <p:nvSpPr>
          <p:cNvPr id="9" name="文本框 8"/>
          <p:cNvSpPr txBox="1"/>
          <p:nvPr/>
        </p:nvSpPr>
        <p:spPr>
          <a:xfrm>
            <a:off x="1993265" y="2540000"/>
            <a:ext cx="2225040" cy="706755"/>
          </a:xfrm>
          <a:prstGeom prst="rect">
            <a:avLst/>
          </a:prstGeom>
          <a:noFill/>
        </p:spPr>
        <p:txBody>
          <a:bodyPr wrap="none" rtlCol="0">
            <a:spAutoFit/>
          </a:bodyPr>
          <a:lstStyle/>
          <a:p>
            <a:r>
              <a:rPr lang="zh-CN" altLang="en-US" sz="4000" b="1"/>
              <a:t>危言危行</a:t>
            </a:r>
          </a:p>
        </p:txBody>
      </p:sp>
      <p:sp>
        <p:nvSpPr>
          <p:cNvPr id="11" name="文本框 10"/>
          <p:cNvSpPr txBox="1"/>
          <p:nvPr/>
        </p:nvSpPr>
        <p:spPr>
          <a:xfrm>
            <a:off x="255270" y="3493770"/>
            <a:ext cx="2225040" cy="706755"/>
          </a:xfrm>
          <a:prstGeom prst="rect">
            <a:avLst/>
          </a:prstGeom>
          <a:noFill/>
        </p:spPr>
        <p:txBody>
          <a:bodyPr wrap="none" rtlCol="0">
            <a:spAutoFit/>
          </a:bodyPr>
          <a:lstStyle/>
          <a:p>
            <a:r>
              <a:rPr lang="zh-CN" altLang="en-US" sz="4000" b="1"/>
              <a:t>坐而论道</a:t>
            </a:r>
          </a:p>
        </p:txBody>
      </p:sp>
      <p:sp>
        <p:nvSpPr>
          <p:cNvPr id="12" name="文本框 11"/>
          <p:cNvSpPr txBox="1"/>
          <p:nvPr/>
        </p:nvSpPr>
        <p:spPr>
          <a:xfrm>
            <a:off x="1877695" y="4742180"/>
            <a:ext cx="2225040" cy="706755"/>
          </a:xfrm>
          <a:prstGeom prst="rect">
            <a:avLst/>
          </a:prstGeom>
          <a:noFill/>
        </p:spPr>
        <p:txBody>
          <a:bodyPr wrap="none" rtlCol="0">
            <a:spAutoFit/>
          </a:bodyPr>
          <a:lstStyle/>
          <a:p>
            <a:r>
              <a:rPr lang="zh-CN" altLang="en-US" sz="4000" b="1"/>
              <a:t>瓜田李下</a:t>
            </a:r>
          </a:p>
        </p:txBody>
      </p:sp>
      <p:sp>
        <p:nvSpPr>
          <p:cNvPr id="13" name="文本框 12"/>
          <p:cNvSpPr txBox="1"/>
          <p:nvPr/>
        </p:nvSpPr>
        <p:spPr>
          <a:xfrm>
            <a:off x="3677920" y="630555"/>
            <a:ext cx="2019300" cy="645160"/>
          </a:xfrm>
          <a:prstGeom prst="rect">
            <a:avLst/>
          </a:prstGeom>
          <a:noFill/>
        </p:spPr>
        <p:txBody>
          <a:bodyPr wrap="none" rtlCol="0">
            <a:spAutoFit/>
          </a:bodyPr>
          <a:lstStyle/>
          <a:p>
            <a:r>
              <a:rPr lang="zh-CN" altLang="en-US" sz="3600" b="1"/>
              <a:t>久假不归</a:t>
            </a:r>
          </a:p>
        </p:txBody>
      </p:sp>
      <p:sp>
        <p:nvSpPr>
          <p:cNvPr id="14" name="文本框 13"/>
          <p:cNvSpPr txBox="1"/>
          <p:nvPr/>
        </p:nvSpPr>
        <p:spPr>
          <a:xfrm>
            <a:off x="7797800" y="991870"/>
            <a:ext cx="2019300" cy="645160"/>
          </a:xfrm>
          <a:prstGeom prst="rect">
            <a:avLst/>
          </a:prstGeom>
          <a:noFill/>
        </p:spPr>
        <p:txBody>
          <a:bodyPr wrap="none" rtlCol="0">
            <a:spAutoFit/>
          </a:bodyPr>
          <a:lstStyle/>
          <a:p>
            <a:r>
              <a:rPr lang="zh-CN" altLang="en-US" sz="3600" b="1"/>
              <a:t>望洋兴叹</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625340" y="2647950"/>
            <a:ext cx="1300480" cy="768350"/>
          </a:xfrm>
          <a:prstGeom prst="rect">
            <a:avLst/>
          </a:prstGeom>
          <a:noFill/>
        </p:spPr>
        <p:txBody>
          <a:bodyPr wrap="none" rtlCol="0">
            <a:spAutoFit/>
          </a:bodyPr>
          <a:lstStyle/>
          <a:p>
            <a:r>
              <a:rPr lang="zh-CN" altLang="en-US" sz="4400"/>
              <a:t>小练</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Box 2"/>
          <p:cNvSpPr txBox="1"/>
          <p:nvPr/>
        </p:nvSpPr>
        <p:spPr>
          <a:xfrm>
            <a:off x="62230" y="890270"/>
            <a:ext cx="12068175" cy="5078095"/>
          </a:xfrm>
          <a:prstGeom prst="rect">
            <a:avLst/>
          </a:prstGeom>
          <a:noFill/>
        </p:spPr>
        <p:txBody>
          <a:bodyPr wrap="square" lIns="0" tIns="0" rIns="0" bIns="0" rtlCol="0">
            <a:spAutoFit/>
          </a:bodyPr>
          <a:lstStyle/>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rPr>
              <a:t> (2017课标全国Ⅱ,17)下列各句中加点成语的使用,全都不正确的一项是</a:t>
            </a:r>
            <a:r>
              <a:rPr lang="zh-CN" altLang="en-US" sz="2000" b="1" kern="0" spc="567" noProof="1" smtClean="0">
                <a:solidFill>
                  <a:srgbClr val="000000"/>
                </a:solidFill>
                <a:latin typeface="Times New Roman" panose="02020603050405020304" pitchFamily="65" charset="-122"/>
                <a:ea typeface="宋体" pitchFamily="2" charset="-122"/>
                <a:cs typeface="+mn-cs"/>
              </a:rPr>
              <a:t> </a:t>
            </a:r>
            <a:r>
              <a:rPr lang="zh-CN" altLang="en-US" sz="2000" b="1" kern="0" noProof="1" smtClean="0">
                <a:solidFill>
                  <a:srgbClr val="000000"/>
                </a:solidFill>
                <a:latin typeface="Times New Roman" panose="02020603050405020304" pitchFamily="65" charset="-122"/>
                <a:ea typeface="宋体" pitchFamily="2" charset="-122"/>
                <a:cs typeface="+mn-cs"/>
              </a:rPr>
              <a:t>(　　)</a:t>
            </a:r>
            <a:endParaRPr lang="zh-CN" altLang="en-US" sz="2000" b="1" noProof="1"/>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rPr>
              <a:t>①这是一条经典的旅游路线,既能让你饱览大自然</a:t>
            </a:r>
            <a:r>
              <a:rPr lang="zh-CN" altLang="en-US" sz="2000" b="1" u="sng" kern="0" noProof="1" smtClean="0">
                <a:solidFill>
                  <a:srgbClr val="FF0000"/>
                </a:solidFill>
                <a:latin typeface="Times New Roman" panose="02020603050405020304" pitchFamily="65" charset="-122"/>
                <a:ea typeface="宋体" pitchFamily="2" charset="-122"/>
                <a:cs typeface="+mn-cs"/>
              </a:rPr>
              <a:t>巧夺天工</a:t>
            </a:r>
            <a:r>
              <a:rPr lang="zh-CN" altLang="en-US" sz="2000" b="1" kern="0" noProof="1" smtClean="0">
                <a:solidFill>
                  <a:srgbClr val="000000"/>
                </a:solidFill>
                <a:latin typeface="Times New Roman" panose="02020603050405020304" pitchFamily="65" charset="-122"/>
                <a:ea typeface="宋体" pitchFamily="2" charset="-122"/>
                <a:cs typeface="+mn-cs"/>
              </a:rPr>
              <a:t>般的美景,又能让你领略多姿多彩的异国风情。</a:t>
            </a:r>
            <a:endParaRPr lang="en-US" altLang="zh-CN" sz="2000" b="1" kern="0" noProof="1" smtClean="0">
              <a:solidFill>
                <a:srgbClr val="000000"/>
              </a:solidFill>
              <a:latin typeface="Times New Roman" panose="02020603050405020304" pitchFamily="65" charset="-122"/>
              <a:ea typeface="宋体" pitchFamily="2" charset="-122"/>
            </a:endParaRPr>
          </a:p>
          <a:p>
            <a:pPr eaLnBrk="0" latinLnBrk="1" hangingPunct="0">
              <a:lnSpc>
                <a:spcPct val="150000"/>
              </a:lnSpc>
            </a:pPr>
            <a:r>
              <a:rPr lang="zh-CN" altLang="en-US" sz="2000" b="1" kern="0" noProof="1" smtClean="0">
                <a:solidFill>
                  <a:srgbClr val="000000"/>
                </a:solidFill>
                <a:latin typeface="Times New Roman" panose="02020603050405020304" pitchFamily="65" charset="-122"/>
                <a:ea typeface="宋体" pitchFamily="2" charset="-122"/>
                <a:cs typeface="+mn-cs"/>
              </a:rPr>
              <a:t>②近年来农民收入稳步增长</a:t>
            </a:r>
            <a:r>
              <a:rPr lang="en-US" altLang="zh-CN" sz="2000" b="1" kern="0" noProof="1" smtClean="0">
                <a:solidFill>
                  <a:srgbClr val="000000"/>
                </a:solidFill>
                <a:latin typeface="Times New Roman" panose="02020603050405020304" pitchFamily="65" charset="-122"/>
                <a:ea typeface="宋体" pitchFamily="2" charset="-122"/>
                <a:cs typeface="+mn-cs"/>
              </a:rPr>
              <a:t>,</a:t>
            </a:r>
            <a:r>
              <a:rPr lang="zh-CN" altLang="en-US" sz="2000" b="1" kern="0" noProof="1" smtClean="0">
                <a:solidFill>
                  <a:srgbClr val="000000"/>
                </a:solidFill>
                <a:latin typeface="Times New Roman" panose="02020603050405020304" pitchFamily="65" charset="-122"/>
                <a:ea typeface="宋体" pitchFamily="2" charset="-122"/>
                <a:cs typeface="+mn-cs"/>
              </a:rPr>
              <a:t>生活条件大大改善</a:t>
            </a:r>
            <a:r>
              <a:rPr lang="en-US" altLang="zh-CN" sz="2000" b="1" kern="0" noProof="1" smtClean="0">
                <a:solidFill>
                  <a:srgbClr val="000000"/>
                </a:solidFill>
                <a:latin typeface="Times New Roman" panose="02020603050405020304" pitchFamily="65" charset="-122"/>
                <a:ea typeface="宋体" pitchFamily="2" charset="-122"/>
                <a:cs typeface="+mn-cs"/>
              </a:rPr>
              <a:t>,</a:t>
            </a:r>
            <a:r>
              <a:rPr lang="zh-CN" altLang="en-US" sz="2000" b="1" kern="0" noProof="1" smtClean="0">
                <a:solidFill>
                  <a:srgbClr val="000000"/>
                </a:solidFill>
                <a:latin typeface="Times New Roman" panose="02020603050405020304" pitchFamily="65" charset="-122"/>
                <a:ea typeface="宋体" pitchFamily="2" charset="-122"/>
                <a:cs typeface="+mn-cs"/>
              </a:rPr>
              <a:t>对商场里琳琅满目的高档电</a:t>
            </a:r>
            <a:r>
              <a:rPr lang="zh-CN" altLang="en-US" sz="2000" b="1" kern="0" noProof="1" smtClean="0">
                <a:solidFill>
                  <a:srgbClr val="000000"/>
                </a:solidFill>
                <a:latin typeface="Times New Roman" panose="02020603050405020304" pitchFamily="65" charset="-122"/>
                <a:ea typeface="宋体" pitchFamily="2" charset="-122"/>
                <a:cs typeface="+mn-cs"/>
                <a:sym typeface="+mn-ea"/>
              </a:rPr>
              <a:t>器也不再</a:t>
            </a:r>
            <a:r>
              <a:rPr lang="zh-CN" altLang="en-US" sz="2000" b="1" u="sng" kern="0" noProof="1" smtClean="0">
                <a:solidFill>
                  <a:srgbClr val="FF0000"/>
                </a:solidFill>
                <a:latin typeface="Times New Roman" panose="02020603050405020304" pitchFamily="65" charset="-122"/>
                <a:ea typeface="宋体" pitchFamily="2" charset="-122"/>
                <a:cs typeface="+mn-cs"/>
                <a:sym typeface="+mn-ea"/>
              </a:rPr>
              <a:t>望尘莫及</a:t>
            </a:r>
            <a:r>
              <a:rPr lang="zh-CN" altLang="en-US" sz="2000" b="1" kern="0" noProof="1" smtClean="0">
                <a:solidFill>
                  <a:srgbClr val="000000"/>
                </a:solidFill>
                <a:latin typeface="Times New Roman" panose="02020603050405020304" pitchFamily="65" charset="-122"/>
                <a:ea typeface="宋体" pitchFamily="2" charset="-122"/>
                <a:cs typeface="+mn-cs"/>
                <a:sym typeface="+mn-ea"/>
              </a:rPr>
              <a:t>了。</a:t>
            </a:r>
            <a:endParaRPr lang="zh-CN" altLang="en-US" sz="2000" b="1" noProof="1" smtClean="0"/>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sym typeface="+mn-ea"/>
              </a:rPr>
              <a:t>③他在学习上坚持</a:t>
            </a:r>
            <a:r>
              <a:rPr lang="zh-CN" altLang="en-US" sz="2000" b="1" u="sng" kern="0" noProof="1" smtClean="0">
                <a:solidFill>
                  <a:srgbClr val="FF0000"/>
                </a:solidFill>
                <a:latin typeface="Times New Roman" panose="02020603050405020304" pitchFamily="65" charset="-122"/>
                <a:ea typeface="宋体" pitchFamily="2" charset="-122"/>
                <a:cs typeface="+mn-cs"/>
                <a:sym typeface="+mn-ea"/>
              </a:rPr>
              <a:t>博学审问</a:t>
            </a:r>
            <a:r>
              <a:rPr lang="zh-CN" altLang="en-US" sz="2000" b="1" kern="0" noProof="1" smtClean="0">
                <a:solidFill>
                  <a:srgbClr val="000000"/>
                </a:solidFill>
                <a:latin typeface="Times New Roman" panose="02020603050405020304" pitchFamily="65" charset="-122"/>
                <a:ea typeface="宋体" pitchFamily="2" charset="-122"/>
                <a:cs typeface="+mn-cs"/>
                <a:sym typeface="+mn-ea"/>
              </a:rPr>
              <a:t>,对待工作更是兢兢业业,经过长时间的努力,终于取得了突出的成就。</a:t>
            </a:r>
            <a:endParaRPr lang="zh-CN" altLang="en-US" sz="2000" b="1" noProof="1"/>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sym typeface="+mn-ea"/>
              </a:rPr>
              <a:t>④由于过于相信自己的能力和判断,不肯认真调查研究,他对于群众的意见总是</a:t>
            </a:r>
            <a:r>
              <a:rPr lang="zh-CN" altLang="en-US" sz="2000" b="1" u="sng" kern="0" noProof="1" smtClean="0">
                <a:solidFill>
                  <a:srgbClr val="FF0000"/>
                </a:solidFill>
                <a:latin typeface="Times New Roman" panose="02020603050405020304" pitchFamily="65" charset="-122"/>
                <a:ea typeface="宋体" pitchFamily="2" charset="-122"/>
                <a:cs typeface="+mn-cs"/>
                <a:sym typeface="+mn-ea"/>
              </a:rPr>
              <a:t>充耳不闻</a:t>
            </a:r>
            <a:r>
              <a:rPr lang="zh-CN" altLang="en-US" sz="2000" b="1" kern="0" noProof="1" smtClean="0">
                <a:solidFill>
                  <a:srgbClr val="000000"/>
                </a:solidFill>
                <a:latin typeface="Times New Roman" panose="02020603050405020304" pitchFamily="65" charset="-122"/>
                <a:ea typeface="宋体" pitchFamily="2" charset="-122"/>
                <a:cs typeface="+mn-cs"/>
                <a:sym typeface="+mn-ea"/>
              </a:rPr>
              <a:t>,所以常常受到大家的批评。</a:t>
            </a:r>
            <a:endParaRPr lang="zh-CN" altLang="en-US" sz="2000" b="1" noProof="1"/>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sym typeface="+mn-ea"/>
              </a:rPr>
              <a:t>⑤有的同学过去对语文学习不重视,到了高中才发现既要补欠账,又要学新知识,被弄得</a:t>
            </a:r>
            <a:r>
              <a:rPr lang="zh-CN" altLang="en-US" sz="2000" b="1" u="sng" kern="0" noProof="1" smtClean="0">
                <a:solidFill>
                  <a:srgbClr val="FF0000"/>
                </a:solidFill>
                <a:latin typeface="Times New Roman" panose="02020603050405020304" pitchFamily="65" charset="-122"/>
                <a:ea typeface="宋体" pitchFamily="2" charset="-122"/>
                <a:cs typeface="+mn-cs"/>
                <a:sym typeface="+mn-ea"/>
              </a:rPr>
              <a:t>左支右绌</a:t>
            </a:r>
            <a:r>
              <a:rPr lang="zh-CN" altLang="en-US" sz="2000" b="1" kern="0" noProof="1" smtClean="0">
                <a:solidFill>
                  <a:srgbClr val="000000"/>
                </a:solidFill>
                <a:latin typeface="Times New Roman" panose="02020603050405020304" pitchFamily="65" charset="-122"/>
                <a:ea typeface="宋体" pitchFamily="2" charset="-122"/>
                <a:cs typeface="+mn-cs"/>
                <a:sym typeface="+mn-ea"/>
              </a:rPr>
              <a:t>,狼狈得很。</a:t>
            </a:r>
            <a:endParaRPr lang="zh-CN" altLang="en-US" sz="2000" b="1" noProof="1"/>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sym typeface="+mn-ea"/>
              </a:rPr>
              <a:t>⑥央视《中国诗词大会》这个</a:t>
            </a:r>
            <a:r>
              <a:rPr lang="zh-CN" altLang="en-US" sz="2000" b="1" u="sng" kern="0" noProof="1" smtClean="0">
                <a:solidFill>
                  <a:srgbClr val="FF0000"/>
                </a:solidFill>
                <a:latin typeface="Times New Roman" panose="02020603050405020304" pitchFamily="65" charset="-122"/>
                <a:ea typeface="宋体" pitchFamily="2" charset="-122"/>
                <a:cs typeface="+mn-cs"/>
                <a:sym typeface="+mn-ea"/>
              </a:rPr>
              <a:t>温文尔雅</a:t>
            </a:r>
            <a:r>
              <a:rPr lang="zh-CN" altLang="en-US" sz="2000" b="1" kern="0" noProof="1" smtClean="0">
                <a:solidFill>
                  <a:srgbClr val="000000"/>
                </a:solidFill>
                <a:latin typeface="Times New Roman" panose="02020603050405020304" pitchFamily="65" charset="-122"/>
                <a:ea typeface="宋体" pitchFamily="2" charset="-122"/>
                <a:cs typeface="+mn-cs"/>
                <a:sym typeface="+mn-ea"/>
              </a:rPr>
              <a:t>的节目走红,引起社会广泛关注,节目中一举夺冠的小姑娘更是成为谈论的焦点。</a:t>
            </a:r>
            <a:endParaRPr lang="zh-CN" altLang="en-US" sz="2000" b="1" noProof="1"/>
          </a:p>
          <a:p>
            <a:pPr eaLnBrk="0" latinLnBrk="1" hangingPunct="0">
              <a:lnSpc>
                <a:spcPct val="150000"/>
              </a:lnSpc>
              <a:spcBef>
                <a:spcPct val="0"/>
              </a:spcBef>
            </a:pPr>
            <a:r>
              <a:rPr lang="zh-CN" altLang="en-US" sz="2000" b="1" kern="0" noProof="1" smtClean="0">
                <a:solidFill>
                  <a:srgbClr val="000000"/>
                </a:solidFill>
                <a:latin typeface="Times New Roman" panose="02020603050405020304" pitchFamily="65" charset="-122"/>
                <a:ea typeface="宋体" pitchFamily="2" charset="-122"/>
                <a:cs typeface="+mn-cs"/>
                <a:sym typeface="+mn-ea"/>
              </a:rPr>
              <a:t>A.①②⑥　　B.①③⑤　　C.②③④　　D.④⑤⑥</a:t>
            </a:r>
            <a:endParaRPr lang="zh-CN" altLang="en-US" sz="2000" b="1" noProof="1"/>
          </a:p>
          <a:p>
            <a:pPr eaLnBrk="0" latinLnBrk="1" hangingPunct="0">
              <a:lnSpc>
                <a:spcPct val="150000"/>
              </a:lnSpc>
            </a:pPr>
            <a:endParaRPr lang="zh-CN" altLang="en-US" sz="2000" b="1" noProof="1"/>
          </a:p>
        </p:txBody>
      </p:sp>
      <p:sp>
        <p:nvSpPr>
          <p:cNvPr id="3" name="文本框 2"/>
          <p:cNvSpPr txBox="1"/>
          <p:nvPr/>
        </p:nvSpPr>
        <p:spPr>
          <a:xfrm>
            <a:off x="8063230" y="890270"/>
            <a:ext cx="831850" cy="521970"/>
          </a:xfrm>
          <a:prstGeom prst="rect">
            <a:avLst/>
          </a:prstGeom>
          <a:noFill/>
        </p:spPr>
        <p:txBody>
          <a:bodyPr wrap="square" rtlCol="0">
            <a:spAutoFit/>
          </a:bodyPr>
          <a:lstStyle/>
          <a:p>
            <a:r>
              <a:rPr lang="en-US" altLang="zh-CN" sz="2800" b="1" kern="0" smtClean="0">
                <a:solidFill>
                  <a:srgbClr val="FF0000"/>
                </a:solidFill>
                <a:latin typeface="Times New Roman" panose="02020603050405020304" pitchFamily="65" charset="-122"/>
                <a:ea typeface="宋体" pitchFamily="2" charset="-122"/>
                <a:sym typeface="+mn-ea"/>
              </a:rPr>
              <a:t>A</a:t>
            </a:r>
          </a:p>
        </p:txBody>
      </p:sp>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121" name="文本框 61441"/>
          <p:cNvSpPr txBox="1"/>
          <p:nvPr/>
        </p:nvSpPr>
        <p:spPr>
          <a:xfrm>
            <a:off x="1752600" y="0"/>
            <a:ext cx="6661150" cy="829945"/>
          </a:xfrm>
          <a:prstGeom prst="rect">
            <a:avLst/>
          </a:prstGeom>
          <a:noFill/>
          <a:ln w="9525">
            <a:noFill/>
          </a:ln>
        </p:spPr>
        <p:txBody>
          <a:bodyPr anchor="t">
            <a:spAutoFit/>
          </a:bodyPr>
          <a:lstStyle/>
          <a:p>
            <a:r>
              <a:rPr lang="zh-CN" altLang="en-US" sz="4800">
                <a:solidFill>
                  <a:schemeClr val="accent2"/>
                </a:solidFill>
                <a:latin typeface="Times New Roman" charset="0"/>
                <a:ea typeface="黑体" pitchFamily="49" charset="-122"/>
              </a:rPr>
              <a:t>古诗文中的成语：</a:t>
            </a:r>
          </a:p>
        </p:txBody>
      </p:sp>
      <p:sp>
        <p:nvSpPr>
          <p:cNvPr id="5122" name="文本框 61442"/>
          <p:cNvSpPr txBox="1"/>
          <p:nvPr/>
        </p:nvSpPr>
        <p:spPr>
          <a:xfrm>
            <a:off x="1919288" y="765175"/>
            <a:ext cx="8315325" cy="1568450"/>
          </a:xfrm>
          <a:prstGeom prst="rect">
            <a:avLst/>
          </a:prstGeom>
          <a:noFill/>
          <a:ln w="9525">
            <a:noFill/>
          </a:ln>
        </p:spPr>
        <p:txBody>
          <a:bodyPr anchor="t">
            <a:spAutoFit/>
          </a:bodyPr>
          <a:lstStyle/>
          <a:p>
            <a:r>
              <a:rPr lang="en-US" altLang="zh-CN" sz="3200" b="1">
                <a:latin typeface="黑体" pitchFamily="49" charset="-122"/>
                <a:ea typeface="黑体" pitchFamily="49" charset="-122"/>
              </a:rPr>
              <a:t>1</a:t>
            </a:r>
            <a:r>
              <a:rPr lang="zh-CN" altLang="en-US" sz="3200" b="1">
                <a:latin typeface="黑体" pitchFamily="49" charset="-122"/>
                <a:ea typeface="黑体" pitchFamily="49" charset="-122"/>
              </a:rPr>
              <a:t>虽鞭之长，不及马腹。 </a:t>
            </a:r>
            <a:r>
              <a:rPr lang="en-US" altLang="zh-CN" b="1">
                <a:latin typeface="Times New Roman" charset="0"/>
                <a:ea typeface="宋体" pitchFamily="2" charset="-122"/>
              </a:rPr>
              <a:t>《</a:t>
            </a:r>
            <a:r>
              <a:rPr lang="zh-CN" altLang="en-US" b="1">
                <a:latin typeface="Times New Roman" charset="0"/>
                <a:ea typeface="宋体" pitchFamily="2" charset="-122"/>
              </a:rPr>
              <a:t>左传</a:t>
            </a:r>
            <a:r>
              <a:rPr lang="en-US" altLang="zh-CN" b="1">
                <a:latin typeface="Times New Roman" charset="0"/>
                <a:ea typeface="宋体" pitchFamily="2" charset="-122"/>
              </a:rPr>
              <a:t>-</a:t>
            </a:r>
            <a:r>
              <a:rPr lang="zh-CN" altLang="en-US" b="1">
                <a:latin typeface="Times New Roman" charset="0"/>
                <a:ea typeface="宋体" pitchFamily="2" charset="-122"/>
              </a:rPr>
              <a:t>宣公十五年</a:t>
            </a:r>
            <a:r>
              <a:rPr lang="en-US" altLang="zh-CN" b="1">
                <a:latin typeface="Times New Roman" charset="0"/>
                <a:ea typeface="宋体" pitchFamily="2" charset="-122"/>
              </a:rPr>
              <a:t>》</a:t>
            </a:r>
            <a:r>
              <a:rPr lang="en-US" altLang="zh-CN" sz="3200" b="1">
                <a:latin typeface="黑体" pitchFamily="49" charset="-122"/>
                <a:ea typeface="黑体" pitchFamily="49" charset="-122"/>
              </a:rPr>
              <a:t> </a:t>
            </a:r>
          </a:p>
          <a:p>
            <a:pPr algn="ctr"/>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        ）</a:t>
            </a:r>
          </a:p>
          <a:p>
            <a:pPr algn="ctr"/>
            <a:endParaRPr lang="zh-CN" altLang="en-US" sz="3200">
              <a:latin typeface="Times New Roman" charset="0"/>
              <a:ea typeface="宋体" pitchFamily="2" charset="-122"/>
            </a:endParaRPr>
          </a:p>
        </p:txBody>
      </p:sp>
      <p:sp>
        <p:nvSpPr>
          <p:cNvPr id="5123" name="文本框 61443"/>
          <p:cNvSpPr txBox="1"/>
          <p:nvPr/>
        </p:nvSpPr>
        <p:spPr>
          <a:xfrm>
            <a:off x="1919288" y="1916113"/>
            <a:ext cx="9864725" cy="1076325"/>
          </a:xfrm>
          <a:prstGeom prst="rect">
            <a:avLst/>
          </a:prstGeom>
          <a:noFill/>
          <a:ln w="9525">
            <a:noFill/>
          </a:ln>
        </p:spPr>
        <p:txBody>
          <a:bodyPr anchor="t">
            <a:spAutoFit/>
          </a:bodyPr>
          <a:lstStyle/>
          <a:p>
            <a:r>
              <a:rPr lang="en-US" altLang="zh-CN" sz="3200" b="1">
                <a:latin typeface="黑体" pitchFamily="49" charset="-122"/>
                <a:ea typeface="黑体" pitchFamily="49" charset="-122"/>
              </a:rPr>
              <a:t>2</a:t>
            </a:r>
            <a:r>
              <a:rPr lang="zh-CN" altLang="en-US" sz="3200" b="1">
                <a:latin typeface="黑体" pitchFamily="49" charset="-122"/>
                <a:ea typeface="黑体" pitchFamily="49" charset="-122"/>
              </a:rPr>
              <a:t>欲觉闻晨钟，令人发深省。</a:t>
            </a:r>
            <a:r>
              <a:rPr lang="zh-CN" altLang="en-US" b="1">
                <a:latin typeface="Times New Roman" charset="0"/>
                <a:ea typeface="宋体" pitchFamily="2" charset="-122"/>
              </a:rPr>
              <a:t>杜甫</a:t>
            </a:r>
            <a:r>
              <a:rPr lang="en-US" altLang="zh-CN" b="1">
                <a:latin typeface="Times New Roman" charset="0"/>
                <a:ea typeface="宋体" pitchFamily="2" charset="-122"/>
              </a:rPr>
              <a:t>《</a:t>
            </a:r>
            <a:r>
              <a:rPr lang="zh-CN" altLang="en-US" b="1">
                <a:latin typeface="Times New Roman" charset="0"/>
                <a:ea typeface="宋体" pitchFamily="2" charset="-122"/>
              </a:rPr>
              <a:t>游龙门奉先寺</a:t>
            </a:r>
            <a:r>
              <a:rPr lang="en-US" altLang="zh-CN" b="1">
                <a:latin typeface="Times New Roman" charset="0"/>
                <a:ea typeface="宋体" pitchFamily="2" charset="-122"/>
              </a:rPr>
              <a:t>》</a:t>
            </a:r>
            <a:r>
              <a:rPr lang="en-US" altLang="zh-CN">
                <a:latin typeface="Times New Roman" charset="0"/>
                <a:ea typeface="宋体" pitchFamily="2" charset="-122"/>
              </a:rPr>
              <a:t>               </a:t>
            </a:r>
            <a:endParaRPr lang="en-US" altLang="zh-CN" sz="3200" b="1">
              <a:latin typeface="黑体" pitchFamily="49" charset="-122"/>
              <a:ea typeface="黑体" pitchFamily="49" charset="-122"/>
            </a:endParaRPr>
          </a:p>
          <a:p>
            <a:r>
              <a:rPr lang="en-US" altLang="zh-CN" sz="3200" b="1">
                <a:latin typeface="黑体" pitchFamily="49" charset="-122"/>
                <a:ea typeface="黑体" pitchFamily="49" charset="-122"/>
              </a:rPr>
              <a:t>        </a:t>
            </a:r>
          </a:p>
        </p:txBody>
      </p:sp>
      <p:sp>
        <p:nvSpPr>
          <p:cNvPr id="5124" name="文本框 61444"/>
          <p:cNvSpPr txBox="1"/>
          <p:nvPr/>
        </p:nvSpPr>
        <p:spPr>
          <a:xfrm>
            <a:off x="1847850" y="3284538"/>
            <a:ext cx="11099800" cy="1076325"/>
          </a:xfrm>
          <a:prstGeom prst="rect">
            <a:avLst/>
          </a:prstGeom>
          <a:noFill/>
          <a:ln w="9525">
            <a:noFill/>
          </a:ln>
        </p:spPr>
        <p:txBody>
          <a:bodyPr anchor="t">
            <a:spAutoFit/>
          </a:bodyPr>
          <a:lstStyle/>
          <a:p>
            <a:r>
              <a:rPr lang="en-US" altLang="zh-CN" sz="3200" b="1">
                <a:latin typeface="黑体" pitchFamily="49" charset="-122"/>
                <a:ea typeface="黑体" pitchFamily="49" charset="-122"/>
              </a:rPr>
              <a:t>3</a:t>
            </a:r>
            <a:r>
              <a:rPr lang="zh-CN" altLang="en-US" sz="3200" b="1">
                <a:latin typeface="黑体" pitchFamily="49" charset="-122"/>
                <a:ea typeface="黑体" pitchFamily="49" charset="-122"/>
              </a:rPr>
              <a:t>见义不为，无勇也。 </a:t>
            </a:r>
            <a:r>
              <a:rPr lang="en-US" altLang="zh-CN" b="1">
                <a:latin typeface="Times New Roman" charset="0"/>
                <a:ea typeface="宋体" pitchFamily="2" charset="-122"/>
              </a:rPr>
              <a:t>《</a:t>
            </a:r>
            <a:r>
              <a:rPr lang="zh-CN" altLang="en-US" b="1">
                <a:latin typeface="Times New Roman" charset="0"/>
                <a:ea typeface="宋体" pitchFamily="2" charset="-122"/>
              </a:rPr>
              <a:t>论语</a:t>
            </a:r>
            <a:r>
              <a:rPr lang="en-US" altLang="zh-CN" b="1">
                <a:latin typeface="Times New Roman" charset="0"/>
                <a:ea typeface="宋体" pitchFamily="2" charset="-122"/>
              </a:rPr>
              <a:t>-</a:t>
            </a:r>
            <a:r>
              <a:rPr lang="zh-CN" altLang="en-US" b="1">
                <a:latin typeface="Times New Roman" charset="0"/>
                <a:ea typeface="宋体" pitchFamily="2" charset="-122"/>
              </a:rPr>
              <a:t>为政</a:t>
            </a:r>
            <a:r>
              <a:rPr lang="en-US" altLang="zh-CN" b="1">
                <a:latin typeface="Times New Roman" charset="0"/>
                <a:ea typeface="宋体" pitchFamily="2" charset="-122"/>
              </a:rPr>
              <a:t>》</a:t>
            </a:r>
            <a:r>
              <a:rPr lang="en-US" altLang="zh-CN" sz="3200" b="1">
                <a:latin typeface="黑体" pitchFamily="49" charset="-122"/>
                <a:ea typeface="黑体" pitchFamily="49" charset="-122"/>
              </a:rPr>
              <a:t>            </a:t>
            </a:r>
          </a:p>
          <a:p>
            <a:r>
              <a:rPr lang="en-US" altLang="zh-CN" sz="3200" b="1">
                <a:latin typeface="黑体" pitchFamily="49" charset="-122"/>
                <a:ea typeface="黑体" pitchFamily="49" charset="-122"/>
              </a:rPr>
              <a:t>         </a:t>
            </a:r>
          </a:p>
        </p:txBody>
      </p:sp>
      <p:sp>
        <p:nvSpPr>
          <p:cNvPr id="5125" name="文本框 61445"/>
          <p:cNvSpPr txBox="1"/>
          <p:nvPr/>
        </p:nvSpPr>
        <p:spPr>
          <a:xfrm>
            <a:off x="1847850" y="4365625"/>
            <a:ext cx="10898188" cy="1076325"/>
          </a:xfrm>
          <a:prstGeom prst="rect">
            <a:avLst/>
          </a:prstGeom>
          <a:noFill/>
          <a:ln w="9525">
            <a:noFill/>
          </a:ln>
        </p:spPr>
        <p:txBody>
          <a:bodyPr anchor="t">
            <a:spAutoFit/>
          </a:bodyPr>
          <a:lstStyle/>
          <a:p>
            <a:r>
              <a:rPr lang="en-US" altLang="zh-CN" sz="3200" b="1">
                <a:latin typeface="黑体" pitchFamily="49" charset="-122"/>
                <a:ea typeface="黑体" pitchFamily="49" charset="-122"/>
              </a:rPr>
              <a:t>4</a:t>
            </a:r>
            <a:r>
              <a:rPr lang="zh-CN" altLang="en-US" sz="3200" b="1">
                <a:latin typeface="黑体" pitchFamily="49" charset="-122"/>
                <a:ea typeface="黑体" pitchFamily="49" charset="-122"/>
              </a:rPr>
              <a:t>吾有卿之名而无其实。 </a:t>
            </a:r>
            <a:r>
              <a:rPr lang="en-US" altLang="zh-CN" b="1">
                <a:latin typeface="Times New Roman" charset="0"/>
                <a:ea typeface="宋体" pitchFamily="2" charset="-122"/>
              </a:rPr>
              <a:t>《</a:t>
            </a:r>
            <a:r>
              <a:rPr lang="zh-CN" altLang="en-US" b="1">
                <a:latin typeface="Times New Roman" charset="0"/>
                <a:ea typeface="宋体" pitchFamily="2" charset="-122"/>
              </a:rPr>
              <a:t>国语</a:t>
            </a:r>
            <a:r>
              <a:rPr lang="en-US" altLang="zh-CN" b="1">
                <a:latin typeface="Times New Roman" charset="0"/>
                <a:ea typeface="宋体" pitchFamily="2" charset="-122"/>
              </a:rPr>
              <a:t>-</a:t>
            </a:r>
            <a:r>
              <a:rPr lang="zh-CN" altLang="en-US" b="1">
                <a:latin typeface="Times New Roman" charset="0"/>
                <a:ea typeface="宋体" pitchFamily="2" charset="-122"/>
              </a:rPr>
              <a:t>晋语</a:t>
            </a:r>
            <a:r>
              <a:rPr lang="en-US" altLang="zh-CN" b="1">
                <a:latin typeface="Times New Roman" charset="0"/>
                <a:ea typeface="宋体" pitchFamily="2" charset="-122"/>
              </a:rPr>
              <a:t>》</a:t>
            </a:r>
            <a:r>
              <a:rPr lang="en-US" altLang="zh-CN" sz="3200" b="1">
                <a:latin typeface="黑体" pitchFamily="49" charset="-122"/>
                <a:ea typeface="黑体" pitchFamily="49" charset="-122"/>
              </a:rPr>
              <a:t>             </a:t>
            </a:r>
          </a:p>
          <a:p>
            <a:r>
              <a:rPr lang="en-US" altLang="zh-CN" sz="3200" b="1">
                <a:latin typeface="黑体" pitchFamily="49" charset="-122"/>
                <a:ea typeface="黑体" pitchFamily="49" charset="-122"/>
              </a:rPr>
              <a:t>        </a:t>
            </a:r>
          </a:p>
        </p:txBody>
      </p:sp>
      <p:sp>
        <p:nvSpPr>
          <p:cNvPr id="5126" name="文本框 61446"/>
          <p:cNvSpPr txBox="1"/>
          <p:nvPr/>
        </p:nvSpPr>
        <p:spPr>
          <a:xfrm>
            <a:off x="1828800" y="5516563"/>
            <a:ext cx="8839200" cy="860425"/>
          </a:xfrm>
          <a:prstGeom prst="rect">
            <a:avLst/>
          </a:prstGeom>
          <a:noFill/>
          <a:ln w="9525">
            <a:noFill/>
          </a:ln>
        </p:spPr>
        <p:txBody>
          <a:bodyPr anchor="t">
            <a:spAutoFit/>
          </a:bodyPr>
          <a:lstStyle/>
          <a:p>
            <a:r>
              <a:rPr lang="en-US" altLang="zh-CN" sz="3200" b="1">
                <a:latin typeface="黑体" pitchFamily="49" charset="-122"/>
                <a:ea typeface="黑体" pitchFamily="49" charset="-122"/>
              </a:rPr>
              <a:t>5</a:t>
            </a:r>
            <a:r>
              <a:rPr lang="zh-CN" altLang="en-US" sz="3200" b="1">
                <a:latin typeface="黑体" pitchFamily="49" charset="-122"/>
                <a:ea typeface="黑体" pitchFamily="49" charset="-122"/>
              </a:rPr>
              <a:t>春风得意马蹄疾，一日看尽长安花。</a:t>
            </a:r>
            <a:r>
              <a:rPr lang="zh-CN" altLang="en-US" b="1">
                <a:latin typeface="Times New Roman" charset="0"/>
                <a:ea typeface="宋体" pitchFamily="2" charset="-122"/>
              </a:rPr>
              <a:t>孟郊</a:t>
            </a:r>
            <a:r>
              <a:rPr lang="en-US" altLang="zh-CN" b="1">
                <a:latin typeface="Times New Roman" charset="0"/>
                <a:ea typeface="宋体" pitchFamily="2" charset="-122"/>
              </a:rPr>
              <a:t>《</a:t>
            </a:r>
            <a:r>
              <a:rPr lang="zh-CN" altLang="en-US" b="1">
                <a:latin typeface="Times New Roman" charset="0"/>
                <a:ea typeface="宋体" pitchFamily="2" charset="-122"/>
              </a:rPr>
              <a:t>登科后</a:t>
            </a:r>
            <a:r>
              <a:rPr lang="en-US" altLang="zh-CN" b="1">
                <a:latin typeface="Times New Roman" charset="0"/>
                <a:ea typeface="宋体" pitchFamily="2" charset="-122"/>
              </a:rPr>
              <a:t>》</a:t>
            </a:r>
            <a:r>
              <a:rPr lang="en-US" altLang="zh-CN">
                <a:latin typeface="Times New Roman" charset="0"/>
                <a:ea typeface="宋体" pitchFamily="2" charset="-122"/>
              </a:rPr>
              <a:t> </a:t>
            </a:r>
            <a:endParaRPr lang="en-US" altLang="zh-CN" sz="3200" b="1">
              <a:latin typeface="黑体" pitchFamily="49" charset="-122"/>
              <a:ea typeface="黑体" pitchFamily="49" charset="-122"/>
            </a:endParaRPr>
          </a:p>
          <a:p>
            <a:r>
              <a:rPr lang="en-US" altLang="zh-CN" b="1">
                <a:latin typeface="Times New Roman" charset="0"/>
                <a:ea typeface="宋体" pitchFamily="2" charset="-122"/>
              </a:rPr>
              <a:t>                          </a:t>
            </a:r>
          </a:p>
        </p:txBody>
      </p:sp>
      <p:sp>
        <p:nvSpPr>
          <p:cNvPr id="61448" name="文本框 61447"/>
          <p:cNvSpPr txBox="1"/>
          <p:nvPr/>
        </p:nvSpPr>
        <p:spPr>
          <a:xfrm>
            <a:off x="7896225" y="1271588"/>
            <a:ext cx="2376488" cy="583565"/>
          </a:xfrm>
          <a:prstGeom prst="rect">
            <a:avLst/>
          </a:prstGeom>
          <a:noFill/>
          <a:ln w="9525">
            <a:noFill/>
          </a:ln>
        </p:spPr>
        <p:txBody>
          <a:bodyPr anchor="t">
            <a:spAutoFit/>
          </a:bodyPr>
          <a:lstStyle/>
          <a:p>
            <a:r>
              <a:rPr lang="en-US" altLang="zh-CN" sz="3200" b="1">
                <a:solidFill>
                  <a:srgbClr val="FF0000"/>
                </a:solidFill>
                <a:latin typeface="Times New Roman" charset="0"/>
                <a:ea typeface="黑体" pitchFamily="49" charset="-122"/>
              </a:rPr>
              <a:t> </a:t>
            </a:r>
            <a:r>
              <a:rPr lang="zh-CN" altLang="en-US" sz="3200" b="1">
                <a:solidFill>
                  <a:srgbClr val="FF0000"/>
                </a:solidFill>
                <a:latin typeface="Times New Roman" charset="0"/>
                <a:ea typeface="黑体" pitchFamily="49" charset="-122"/>
              </a:rPr>
              <a:t>鞭长莫及</a:t>
            </a:r>
          </a:p>
        </p:txBody>
      </p:sp>
      <p:sp>
        <p:nvSpPr>
          <p:cNvPr id="61449" name="文本框 61448"/>
          <p:cNvSpPr txBox="1"/>
          <p:nvPr/>
        </p:nvSpPr>
        <p:spPr>
          <a:xfrm>
            <a:off x="7751763" y="2636838"/>
            <a:ext cx="2081212" cy="583565"/>
          </a:xfrm>
          <a:prstGeom prst="rect">
            <a:avLst/>
          </a:prstGeom>
          <a:noFill/>
          <a:ln w="9525">
            <a:noFill/>
          </a:ln>
        </p:spPr>
        <p:txBody>
          <a:bodyPr anchor="t">
            <a:spAutoFit/>
          </a:bodyPr>
          <a:lstStyle/>
          <a:p>
            <a:r>
              <a:rPr lang="en-US" altLang="zh-CN" sz="3200" b="1">
                <a:latin typeface="Times New Roman" charset="0"/>
                <a:ea typeface="黑体" pitchFamily="49" charset="-122"/>
              </a:rPr>
              <a:t>(</a:t>
            </a:r>
            <a:r>
              <a:rPr lang="zh-CN" altLang="en-US" sz="3200" b="1">
                <a:solidFill>
                  <a:srgbClr val="FF0000"/>
                </a:solidFill>
                <a:latin typeface="Times New Roman" charset="0"/>
                <a:ea typeface="黑体" pitchFamily="49" charset="-122"/>
              </a:rPr>
              <a:t>发人深省</a:t>
            </a:r>
            <a:r>
              <a:rPr lang="en-US" altLang="zh-CN" sz="3200" b="1">
                <a:latin typeface="Times New Roman" charset="0"/>
                <a:ea typeface="黑体" pitchFamily="49" charset="-122"/>
              </a:rPr>
              <a:t>)</a:t>
            </a:r>
          </a:p>
        </p:txBody>
      </p:sp>
      <p:sp>
        <p:nvSpPr>
          <p:cNvPr id="61450" name="文本框 61449"/>
          <p:cNvSpPr txBox="1"/>
          <p:nvPr/>
        </p:nvSpPr>
        <p:spPr>
          <a:xfrm>
            <a:off x="7824788" y="4005263"/>
            <a:ext cx="2005012" cy="583565"/>
          </a:xfrm>
          <a:prstGeom prst="rect">
            <a:avLst/>
          </a:prstGeom>
          <a:noFill/>
          <a:ln w="9525">
            <a:noFill/>
          </a:ln>
        </p:spPr>
        <p:txBody>
          <a:bodyPr anchor="t">
            <a:spAutoFit/>
          </a:bodyPr>
          <a:lstStyle/>
          <a:p>
            <a:r>
              <a:rPr lang="en-US" altLang="zh-CN" sz="3200" b="1">
                <a:latin typeface="Times New Roman" charset="0"/>
                <a:ea typeface="黑体" pitchFamily="49" charset="-122"/>
              </a:rPr>
              <a:t>(</a:t>
            </a:r>
            <a:r>
              <a:rPr lang="zh-CN" altLang="en-US" sz="3200" b="1">
                <a:solidFill>
                  <a:srgbClr val="FF0000"/>
                </a:solidFill>
                <a:latin typeface="Times New Roman" charset="0"/>
                <a:ea typeface="黑体" pitchFamily="49" charset="-122"/>
              </a:rPr>
              <a:t>见义勇为</a:t>
            </a:r>
            <a:r>
              <a:rPr lang="en-US" altLang="zh-CN" sz="3200" b="1">
                <a:latin typeface="Times New Roman" charset="0"/>
                <a:ea typeface="黑体" pitchFamily="49" charset="-122"/>
              </a:rPr>
              <a:t>)</a:t>
            </a:r>
          </a:p>
        </p:txBody>
      </p:sp>
      <p:sp>
        <p:nvSpPr>
          <p:cNvPr id="61451" name="文本框 61450"/>
          <p:cNvSpPr txBox="1"/>
          <p:nvPr/>
        </p:nvSpPr>
        <p:spPr>
          <a:xfrm>
            <a:off x="7751763" y="4941888"/>
            <a:ext cx="2447925" cy="583565"/>
          </a:xfrm>
          <a:prstGeom prst="rect">
            <a:avLst/>
          </a:prstGeom>
          <a:noFill/>
          <a:ln w="9525">
            <a:noFill/>
          </a:ln>
        </p:spPr>
        <p:txBody>
          <a:bodyPr anchor="t">
            <a:spAutoFit/>
          </a:bodyPr>
          <a:lstStyle/>
          <a:p>
            <a:r>
              <a:rPr lang="en-US" altLang="zh-CN" sz="3200" b="1">
                <a:latin typeface="Times New Roman" charset="0"/>
                <a:ea typeface="黑体" pitchFamily="49" charset="-122"/>
              </a:rPr>
              <a:t>(</a:t>
            </a:r>
            <a:r>
              <a:rPr lang="zh-CN" altLang="en-US" sz="3200" b="1">
                <a:solidFill>
                  <a:srgbClr val="FF0000"/>
                </a:solidFill>
                <a:latin typeface="Times New Roman" charset="0"/>
                <a:ea typeface="黑体" pitchFamily="49" charset="-122"/>
              </a:rPr>
              <a:t>有名无实</a:t>
            </a:r>
            <a:r>
              <a:rPr lang="en-US" altLang="zh-CN" sz="3200" b="1">
                <a:latin typeface="Times New Roman" charset="0"/>
                <a:ea typeface="黑体" pitchFamily="49" charset="-122"/>
              </a:rPr>
              <a:t>)</a:t>
            </a:r>
          </a:p>
        </p:txBody>
      </p:sp>
      <p:sp>
        <p:nvSpPr>
          <p:cNvPr id="61452" name="文本框 61451"/>
          <p:cNvSpPr txBox="1"/>
          <p:nvPr/>
        </p:nvSpPr>
        <p:spPr>
          <a:xfrm>
            <a:off x="7824788" y="6021388"/>
            <a:ext cx="2374900" cy="583565"/>
          </a:xfrm>
          <a:prstGeom prst="rect">
            <a:avLst/>
          </a:prstGeom>
          <a:noFill/>
          <a:ln w="9525">
            <a:noFill/>
          </a:ln>
        </p:spPr>
        <p:txBody>
          <a:bodyPr anchor="t">
            <a:spAutoFit/>
          </a:bodyPr>
          <a:lstStyle/>
          <a:p>
            <a:r>
              <a:rPr lang="en-US" altLang="zh-CN" sz="3200" b="1">
                <a:latin typeface="Times New Roman" charset="0"/>
                <a:ea typeface="黑体" pitchFamily="49" charset="-122"/>
              </a:rPr>
              <a:t>(</a:t>
            </a:r>
            <a:r>
              <a:rPr lang="zh-CN" altLang="en-US" sz="3200" b="1">
                <a:solidFill>
                  <a:srgbClr val="FF0000"/>
                </a:solidFill>
                <a:latin typeface="Times New Roman" charset="0"/>
                <a:ea typeface="黑体" pitchFamily="49" charset="-122"/>
              </a:rPr>
              <a:t>春风得意</a:t>
            </a:r>
            <a:r>
              <a:rPr lang="en-US" altLang="zh-CN" sz="3200" b="1">
                <a:latin typeface="Times New Roman" charset="0"/>
                <a:ea typeface="黑体" pitchFamily="49" charset="-122"/>
              </a:rPr>
              <a:t>)</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1448">
                                            <p:txEl>
                                              <p:pRg st="0" end="0"/>
                                            </p:txEl>
                                          </p:spTgt>
                                        </p:tgtEl>
                                        <p:attrNameLst>
                                          <p:attrName>style.visibility</p:attrName>
                                        </p:attrNameLst>
                                      </p:cBhvr>
                                      <p:to>
                                        <p:strVal val="visible"/>
                                      </p:to>
                                    </p:set>
                                    <p:animEffect transition="in" filter="barn(outVertical)">
                                      <p:cBhvr>
                                        <p:cTn id="7" dur="500"/>
                                        <p:tgtEl>
                                          <p:spTgt spid="614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37" fill="hold" grpId="1" nodeType="clickEffect">
                                  <p:stCondLst>
                                    <p:cond delay="0"/>
                                  </p:stCondLst>
                                  <p:childTnLst>
                                    <p:set>
                                      <p:cBhvr>
                                        <p:cTn id="12" dur="1" fill="hold">
                                          <p:stCondLst>
                                            <p:cond delay="0"/>
                                          </p:stCondLst>
                                        </p:cTn>
                                        <p:tgtEl>
                                          <p:spTgt spid="61449">
                                            <p:txEl>
                                              <p:pRg st="0" end="0"/>
                                            </p:txEl>
                                          </p:spTgt>
                                        </p:tgtEl>
                                        <p:attrNameLst>
                                          <p:attrName>style.visibility</p:attrName>
                                        </p:attrNameLst>
                                      </p:cBhvr>
                                      <p:to>
                                        <p:strVal val="visible"/>
                                      </p:to>
                                    </p:set>
                                    <p:animEffect transition="in" filter="barn(outVertical)">
                                      <p:cBhvr>
                                        <p:cTn id="13" dur="500"/>
                                        <p:tgtEl>
                                          <p:spTgt spid="6144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37" fill="hold" grpId="2" nodeType="clickEffect">
                                  <p:stCondLst>
                                    <p:cond delay="0"/>
                                  </p:stCondLst>
                                  <p:childTnLst>
                                    <p:set>
                                      <p:cBhvr>
                                        <p:cTn id="18" dur="1" fill="hold">
                                          <p:stCondLst>
                                            <p:cond delay="0"/>
                                          </p:stCondLst>
                                        </p:cTn>
                                        <p:tgtEl>
                                          <p:spTgt spid="61450">
                                            <p:txEl>
                                              <p:pRg st="0" end="0"/>
                                            </p:txEl>
                                          </p:spTgt>
                                        </p:tgtEl>
                                        <p:attrNameLst>
                                          <p:attrName>style.visibility</p:attrName>
                                        </p:attrNameLst>
                                      </p:cBhvr>
                                      <p:to>
                                        <p:strVal val="visible"/>
                                      </p:to>
                                    </p:set>
                                    <p:animEffect transition="in" filter="barn(outVertical)">
                                      <p:cBhvr>
                                        <p:cTn id="19" dur="500"/>
                                        <p:tgtEl>
                                          <p:spTgt spid="61450">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37" fill="hold" grpId="3" nodeType="clickEffect">
                                  <p:stCondLst>
                                    <p:cond delay="0"/>
                                  </p:stCondLst>
                                  <p:childTnLst>
                                    <p:set>
                                      <p:cBhvr>
                                        <p:cTn id="24" dur="1" fill="hold">
                                          <p:stCondLst>
                                            <p:cond delay="0"/>
                                          </p:stCondLst>
                                        </p:cTn>
                                        <p:tgtEl>
                                          <p:spTgt spid="61451">
                                            <p:txEl>
                                              <p:pRg st="0" end="0"/>
                                            </p:txEl>
                                          </p:spTgt>
                                        </p:tgtEl>
                                        <p:attrNameLst>
                                          <p:attrName>style.visibility</p:attrName>
                                        </p:attrNameLst>
                                      </p:cBhvr>
                                      <p:to>
                                        <p:strVal val="visible"/>
                                      </p:to>
                                    </p:set>
                                    <p:animEffect transition="in" filter="barn(outVertical)">
                                      <p:cBhvr>
                                        <p:cTn id="25" dur="500"/>
                                        <p:tgtEl>
                                          <p:spTgt spid="61451">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6" presetClass="entr" presetSubtype="37" fill="hold" grpId="4" nodeType="clickEffect">
                                  <p:stCondLst>
                                    <p:cond delay="0"/>
                                  </p:stCondLst>
                                  <p:childTnLst>
                                    <p:set>
                                      <p:cBhvr>
                                        <p:cTn id="30" dur="1" fill="hold">
                                          <p:stCondLst>
                                            <p:cond delay="0"/>
                                          </p:stCondLst>
                                        </p:cTn>
                                        <p:tgtEl>
                                          <p:spTgt spid="61452">
                                            <p:txEl>
                                              <p:pRg st="0" end="0"/>
                                            </p:txEl>
                                          </p:spTgt>
                                        </p:tgtEl>
                                        <p:attrNameLst>
                                          <p:attrName>style.visibility</p:attrName>
                                        </p:attrNameLst>
                                      </p:cBhvr>
                                      <p:to>
                                        <p:strVal val="visible"/>
                                      </p:to>
                                    </p:set>
                                    <p:animEffect transition="in" filter="barn(outVertical)">
                                      <p:cBhvr>
                                        <p:cTn id="31" dur="500"/>
                                        <p:tgtEl>
                                          <p:spTgt spid="614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build="p"/>
      <p:bldP spid="61449" grpId="1" build="p"/>
      <p:bldP spid="61450" grpId="2" build="p"/>
      <p:bldP spid="61451" grpId="3" build="p"/>
      <p:bldP spid="61452" grpId="4" build="p"/>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4" name="表格 4"/>
          <p:cNvGraphicFramePr>
            <a:graphicFrameLocks noGrp="1"/>
          </p:cNvGraphicFramePr>
          <p:nvPr>
            <p:custDataLst>
              <p:tags r:id="rId2"/>
            </p:custDataLst>
          </p:nvPr>
        </p:nvGraphicFramePr>
        <p:xfrm>
          <a:off x="495300" y="993775"/>
          <a:ext cx="10502265" cy="4851310"/>
        </p:xfrm>
        <a:graphic>
          <a:graphicData uri="http://schemas.openxmlformats.org/drawingml/2006/table">
            <a:tbl>
              <a:tblPr/>
              <a:tblGrid>
                <a:gridCol w="618490"/>
                <a:gridCol w="7467600"/>
                <a:gridCol w="1216025"/>
                <a:gridCol w="1200150"/>
              </a:tblGrid>
              <a:tr h="43624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序号</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词义</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错误类型</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判定</a:t>
                      </a:r>
                    </a:p>
                  </a:txBody>
                  <a:tcPr marL="45838" marR="45838" marT="45838" marB="45838"/>
                </a:tc>
              </a:tr>
              <a:tr h="781050">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①</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巧夺天工:精巧的人工胜过天然,形容技艺极其精巧。不能形容自然美景。</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张冠李戴</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Arial Narrow" panose="020b0606020202030204" pitchFamily="65" charset="-122"/>
                          <a:ea typeface="Arial Unicode MS" pitchFamily="2" charset="-122"/>
                        </a:rPr>
                        <a:t>×</a:t>
                      </a:r>
                    </a:p>
                  </a:txBody>
                  <a:tcPr marL="45838" marR="45838" marT="45838" marB="45838"/>
                </a:tc>
              </a:tr>
              <a:tr h="82359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②</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望尘莫及:只望见走在前面的人带起的尘土而追赶不上,形容远远落后。该词只能用来修饰人(机构等)之间的差距之大。</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望文生义</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Arial Narrow" panose="020b0606020202030204" pitchFamily="65" charset="-122"/>
                          <a:ea typeface="Arial Unicode MS" pitchFamily="2" charset="-122"/>
                        </a:rPr>
                        <a:t>×</a:t>
                      </a:r>
                    </a:p>
                  </a:txBody>
                  <a:tcPr marL="45838" marR="45838" marT="45838" marB="45838"/>
                </a:tc>
              </a:tr>
              <a:tr h="43624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③</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博学审问:广博地学习,详细地询问。</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 </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a:t>
                      </a:r>
                    </a:p>
                  </a:txBody>
                  <a:tcPr marL="45838" marR="45838" marT="45838" marB="45838"/>
                </a:tc>
              </a:tr>
              <a:tr h="43624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④</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充耳不闻:形容不愿听取别人的意见。</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 </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a:t>
                      </a:r>
                    </a:p>
                  </a:txBody>
                  <a:tcPr marL="45838" marR="45838" marT="45838" marB="45838"/>
                </a:tc>
              </a:tr>
              <a:tr h="59626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⑤</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左支右绌:力量不足,应付了这一方面,那一方面又有了问题。</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 </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a:t>
                      </a:r>
                    </a:p>
                  </a:txBody>
                  <a:tcPr marL="45838" marR="45838" marT="45838" marB="45838"/>
                </a:tc>
              </a:tr>
              <a:tr h="596265">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⑥</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温文尔雅:态度温和,举止文雅。不能用来形容节目。</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Times New Roman" panose="02020603050405020304" pitchFamily="65" charset="-122"/>
                          <a:ea typeface="宋体" pitchFamily="2" charset="-122"/>
                        </a:rPr>
                        <a:t>张冠李戴</a:t>
                      </a:r>
                    </a:p>
                  </a:txBody>
                  <a:tcPr marL="45838" marR="45838" marT="45838" marB="45838"/>
                </a:tc>
                <a:tc>
                  <a:txBody>
                    <a:bodyPr vert="horz" wrap="square"/>
                    <a:lstStyle/>
                    <a:p>
                      <a:pPr eaLnBrk="0" latinLnBrk="1" hangingPunct="0">
                        <a:lnSpc>
                          <a:spcPct val="150000"/>
                        </a:lnSpc>
                        <a:spcBef>
                          <a:spcPct val="0"/>
                        </a:spcBef>
                      </a:pPr>
                      <a:r>
                        <a:rPr lang="zh-CN" altLang="en-US" sz="2000" b="1" kern="0" smtClean="0">
                          <a:solidFill>
                            <a:srgbClr val="000000"/>
                          </a:solidFill>
                          <a:latin typeface="Arial Narrow" panose="020b0606020202030204" pitchFamily="65" charset="-122"/>
                          <a:ea typeface="Arial Unicode MS" pitchFamily="2" charset="-122"/>
                        </a:rPr>
                        <a:t>×</a:t>
                      </a:r>
                    </a:p>
                  </a:txBody>
                  <a:tcPr marL="45838" marR="45838" marT="45838" marB="45838"/>
                </a:tc>
              </a:tr>
            </a:tbl>
          </a:graphicData>
        </a:graphic>
      </p:graphicFrame>
    </p:spTree>
    <p:custDataLst>
      <p:tags r:id="rId3"/>
    </p:custDataLst>
  </p:cSld>
  <p:clrMapOvr>
    <a:masterClrMapping/>
  </p:clrMapOvr>
  <p:transition spd="slow">
    <p:push dir="u"/>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433" name="文本框 27649"/>
          <p:cNvSpPr txBox="1"/>
          <p:nvPr/>
        </p:nvSpPr>
        <p:spPr>
          <a:xfrm flipH="1" flipV="1">
            <a:off x="3978275" y="1922463"/>
            <a:ext cx="1355725" cy="460375"/>
          </a:xfrm>
          <a:prstGeom prst="rect">
            <a:avLst/>
          </a:prstGeom>
          <a:noFill/>
          <a:ln w="9525">
            <a:noFill/>
          </a:ln>
        </p:spPr>
        <p:txBody>
          <a:bodyPr rot="10800000" anchor="t">
            <a:spAutoFit/>
          </a:bodyPr>
          <a:lstStyle/>
          <a:p>
            <a:endParaRPr lang="zh-CN" altLang="en-US" sz="2400">
              <a:latin typeface="Times New Roman" charset="0"/>
              <a:ea typeface="宋体" pitchFamily="2" charset="-122"/>
            </a:endParaRPr>
          </a:p>
        </p:txBody>
      </p:sp>
      <p:sp>
        <p:nvSpPr>
          <p:cNvPr id="27651" name="矩形 27650"/>
          <p:cNvSpPr/>
          <p:nvPr/>
        </p:nvSpPr>
        <p:spPr>
          <a:xfrm>
            <a:off x="1774825" y="1052513"/>
            <a:ext cx="8893175" cy="5262245"/>
          </a:xfrm>
          <a:prstGeom prst="rect">
            <a:avLst/>
          </a:prstGeom>
          <a:noFill/>
          <a:ln w="9525">
            <a:noFill/>
          </a:ln>
        </p:spPr>
        <p:txBody>
          <a:bodyPr anchor="t">
            <a:spAutoFit/>
          </a:bodyPr>
          <a:lstStyle/>
          <a:p>
            <a:r>
              <a:rPr lang="en-US" altLang="zh-CN" sz="2400" b="1">
                <a:solidFill>
                  <a:srgbClr val="000000"/>
                </a:solidFill>
                <a:latin typeface="Times New Roman" charset="0"/>
                <a:ea typeface="宋体" pitchFamily="2" charset="-122"/>
              </a:rPr>
              <a:t>1</a:t>
            </a:r>
            <a:r>
              <a:rPr lang="zh-CN" altLang="en-US" sz="2400" b="1">
                <a:solidFill>
                  <a:srgbClr val="000000"/>
                </a:solidFill>
                <a:latin typeface="Times New Roman" charset="0"/>
                <a:ea typeface="宋体" pitchFamily="2" charset="-122"/>
              </a:rPr>
              <a:t>、他是很容易发笑的人，对笑话他从来都是</a:t>
            </a:r>
            <a:r>
              <a:rPr lang="zh-CN" altLang="en-US" sz="2400" b="1" i="1" u="sng">
                <a:solidFill>
                  <a:srgbClr val="000000"/>
                </a:solidFill>
                <a:latin typeface="Times New Roman" charset="0"/>
                <a:ea typeface="宋体" pitchFamily="2" charset="-122"/>
              </a:rPr>
              <a:t>闻过则喜</a:t>
            </a:r>
            <a:r>
              <a:rPr lang="zh-CN" altLang="en-US" sz="2400" b="1">
                <a:solidFill>
                  <a:srgbClr val="000000"/>
                </a:solidFill>
                <a:latin typeface="Times New Roman" charset="0"/>
                <a:ea typeface="宋体" pitchFamily="2" charset="-122"/>
              </a:rPr>
              <a:t>。</a:t>
            </a:r>
          </a:p>
          <a:p>
            <a:endParaRPr lang="en-US" altLang="zh-CN" sz="2400" b="1">
              <a:solidFill>
                <a:srgbClr val="000000"/>
              </a:solidFill>
              <a:latin typeface="Times New Roman" charset="0"/>
              <a:ea typeface="宋体" pitchFamily="2" charset="-122"/>
            </a:endParaRPr>
          </a:p>
          <a:p>
            <a:endParaRPr lang="en-US" altLang="zh-CN" sz="2400" b="1">
              <a:solidFill>
                <a:srgbClr val="000000"/>
              </a:solidFill>
              <a:latin typeface="Times New Roman" charset="0"/>
              <a:ea typeface="宋体" pitchFamily="2" charset="-122"/>
            </a:endParaRPr>
          </a:p>
          <a:p>
            <a:r>
              <a:rPr lang="en-US" altLang="zh-CN" sz="2400" b="1">
                <a:solidFill>
                  <a:srgbClr val="000000"/>
                </a:solidFill>
                <a:latin typeface="Times New Roman" charset="0"/>
                <a:ea typeface="宋体" pitchFamily="2" charset="-122"/>
              </a:rPr>
              <a:t>2</a:t>
            </a:r>
            <a:r>
              <a:rPr lang="zh-CN" altLang="en-US" sz="2400" b="1">
                <a:solidFill>
                  <a:srgbClr val="000000"/>
                </a:solidFill>
                <a:latin typeface="Times New Roman" charset="0"/>
                <a:ea typeface="宋体" pitchFamily="2" charset="-122"/>
              </a:rPr>
              <a:t>、美国政府在台湾问题上的</a:t>
            </a:r>
            <a:r>
              <a:rPr lang="zh-CN" altLang="en-US" sz="2400" b="1" i="1" u="sng">
                <a:solidFill>
                  <a:srgbClr val="000000"/>
                </a:solidFill>
                <a:latin typeface="Times New Roman" charset="0"/>
                <a:ea typeface="宋体" pitchFamily="2" charset="-122"/>
              </a:rPr>
              <a:t>危言危行</a:t>
            </a:r>
            <a:r>
              <a:rPr lang="zh-CN" altLang="en-US" sz="2400" b="1">
                <a:solidFill>
                  <a:srgbClr val="000000"/>
                </a:solidFill>
                <a:latin typeface="Times New Roman" charset="0"/>
                <a:ea typeface="宋体" pitchFamily="2" charset="-122"/>
              </a:rPr>
              <a:t>，只能是搬起石头砸自己的脚。</a:t>
            </a:r>
          </a:p>
          <a:p>
            <a:endParaRPr lang="en-US" altLang="zh-CN" sz="2400" b="1">
              <a:solidFill>
                <a:srgbClr val="000000"/>
              </a:solidFill>
              <a:latin typeface="Times New Roman" charset="0"/>
              <a:ea typeface="宋体" pitchFamily="2" charset="-122"/>
            </a:endParaRPr>
          </a:p>
          <a:p>
            <a:endParaRPr lang="en-US" altLang="zh-CN" sz="2400" b="1">
              <a:solidFill>
                <a:srgbClr val="000000"/>
              </a:solidFill>
              <a:latin typeface="Times New Roman" charset="0"/>
              <a:ea typeface="宋体" pitchFamily="2" charset="-122"/>
            </a:endParaRPr>
          </a:p>
          <a:p>
            <a:r>
              <a:rPr lang="en-US" altLang="zh-CN" sz="2400" b="1">
                <a:solidFill>
                  <a:srgbClr val="000000"/>
                </a:solidFill>
                <a:latin typeface="Times New Roman" charset="0"/>
                <a:ea typeface="宋体" pitchFamily="2" charset="-122"/>
              </a:rPr>
              <a:t>3</a:t>
            </a:r>
            <a:r>
              <a:rPr lang="zh-CN" altLang="en-US" sz="2400" b="1">
                <a:solidFill>
                  <a:srgbClr val="000000"/>
                </a:solidFill>
                <a:latin typeface="Times New Roman" charset="0"/>
                <a:ea typeface="宋体" pitchFamily="2" charset="-122"/>
              </a:rPr>
              <a:t>、写作中，</a:t>
            </a:r>
            <a:r>
              <a:rPr lang="zh-CN" altLang="en-US" sz="2400" b="1" i="1" u="sng">
                <a:solidFill>
                  <a:srgbClr val="000000"/>
                </a:solidFill>
                <a:latin typeface="Times New Roman" charset="0"/>
                <a:ea typeface="宋体" pitchFamily="2" charset="-122"/>
              </a:rPr>
              <a:t>文不加点</a:t>
            </a:r>
            <a:r>
              <a:rPr lang="zh-CN" altLang="en-US" sz="2400" b="1">
                <a:solidFill>
                  <a:srgbClr val="000000"/>
                </a:solidFill>
                <a:latin typeface="Times New Roman" charset="0"/>
                <a:ea typeface="宋体" pitchFamily="2" charset="-122"/>
              </a:rPr>
              <a:t>，只能使意思变得模糊，并可能使正确的意思变得不正确。</a:t>
            </a:r>
          </a:p>
          <a:p>
            <a:endParaRPr lang="en-US" altLang="zh-CN" sz="2400" b="1">
              <a:solidFill>
                <a:srgbClr val="FF0000"/>
              </a:solidFill>
              <a:latin typeface="Times New Roman" charset="0"/>
              <a:ea typeface="宋体" pitchFamily="2" charset="-122"/>
            </a:endParaRPr>
          </a:p>
          <a:p>
            <a:endParaRPr lang="en-US" altLang="zh-CN" sz="2400" b="1">
              <a:solidFill>
                <a:srgbClr val="000000"/>
              </a:solidFill>
              <a:latin typeface="Times New Roman" charset="0"/>
              <a:ea typeface="宋体" pitchFamily="2" charset="-122"/>
            </a:endParaRPr>
          </a:p>
          <a:p>
            <a:r>
              <a:rPr lang="en-US" altLang="zh-CN" sz="2400" b="1">
                <a:solidFill>
                  <a:srgbClr val="000000"/>
                </a:solidFill>
                <a:latin typeface="Times New Roman" charset="0"/>
                <a:ea typeface="宋体" pitchFamily="2" charset="-122"/>
              </a:rPr>
              <a:t>4</a:t>
            </a:r>
            <a:r>
              <a:rPr lang="zh-CN" altLang="en-US" sz="2400" b="1">
                <a:solidFill>
                  <a:srgbClr val="000000"/>
                </a:solidFill>
                <a:latin typeface="Times New Roman" charset="0"/>
                <a:ea typeface="宋体" pitchFamily="2" charset="-122"/>
              </a:rPr>
              <a:t>、我的态度很鲜明，对任何邪教的言论</a:t>
            </a:r>
            <a:r>
              <a:rPr lang="zh-CN" altLang="en-US" sz="2400" b="1" i="1" u="sng">
                <a:solidFill>
                  <a:srgbClr val="000000"/>
                </a:solidFill>
                <a:latin typeface="Times New Roman" charset="0"/>
                <a:ea typeface="宋体" pitchFamily="2" charset="-122"/>
              </a:rPr>
              <a:t>不赞一词</a:t>
            </a:r>
            <a:r>
              <a:rPr lang="zh-CN" altLang="en-US" sz="2400" b="1">
                <a:solidFill>
                  <a:srgbClr val="000000"/>
                </a:solidFill>
                <a:latin typeface="Times New Roman" charset="0"/>
                <a:ea typeface="宋体" pitchFamily="2" charset="-122"/>
              </a:rPr>
              <a:t>，对他</a:t>
            </a:r>
          </a:p>
          <a:p>
            <a:r>
              <a:rPr lang="zh-CN" altLang="en-US" sz="2400" b="1">
                <a:solidFill>
                  <a:srgbClr val="000000"/>
                </a:solidFill>
                <a:latin typeface="Times New Roman" charset="0"/>
                <a:ea typeface="宋体" pitchFamily="2" charset="-122"/>
              </a:rPr>
              <a:t>们深恶痛绝。</a:t>
            </a:r>
          </a:p>
          <a:p>
            <a:endParaRPr lang="en-US" altLang="zh-CN" sz="2400" b="1">
              <a:solidFill>
                <a:srgbClr val="000000"/>
              </a:solidFill>
              <a:latin typeface="Times New Roman" charset="0"/>
              <a:ea typeface="宋体" pitchFamily="2" charset="-122"/>
            </a:endParaRPr>
          </a:p>
        </p:txBody>
      </p:sp>
      <p:sp>
        <p:nvSpPr>
          <p:cNvPr id="18435" name="文本框 27651"/>
          <p:cNvSpPr txBox="1"/>
          <p:nvPr/>
        </p:nvSpPr>
        <p:spPr>
          <a:xfrm>
            <a:off x="1524000" y="0"/>
            <a:ext cx="4537075" cy="829945"/>
          </a:xfrm>
          <a:prstGeom prst="rect">
            <a:avLst/>
          </a:prstGeom>
          <a:noFill/>
          <a:ln w="9525">
            <a:noFill/>
          </a:ln>
        </p:spPr>
        <p:txBody>
          <a:bodyPr anchor="t">
            <a:spAutoFit/>
          </a:bodyPr>
          <a:lstStyle/>
          <a:p>
            <a:pPr>
              <a:spcBef>
                <a:spcPct val="50000"/>
              </a:spcBef>
            </a:pPr>
            <a:endParaRPr lang="zh-CN" altLang="en-US" sz="4800" b="1">
              <a:solidFill>
                <a:srgbClr val="FF0000"/>
              </a:solidFill>
              <a:latin typeface="Arial" pitchFamily="34" charset="0"/>
              <a:ea typeface="黑体" pitchFamily="49" charset="-122"/>
            </a:endParaRPr>
          </a:p>
        </p:txBody>
      </p:sp>
      <p:sp>
        <p:nvSpPr>
          <p:cNvPr id="27653" name="文本框 27652"/>
          <p:cNvSpPr txBox="1"/>
          <p:nvPr/>
        </p:nvSpPr>
        <p:spPr>
          <a:xfrm>
            <a:off x="2063750" y="1557338"/>
            <a:ext cx="8604250" cy="783590"/>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闻过则喜：听到别人批评自己的缺点或错误，表示欢迎和高兴。指虚心接受意见。</a:t>
            </a:r>
            <a:endParaRPr lang="en-US" altLang="zh-CN" b="1">
              <a:solidFill>
                <a:srgbClr val="FF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
        <p:nvSpPr>
          <p:cNvPr id="27654" name="文本框 27653"/>
          <p:cNvSpPr txBox="1"/>
          <p:nvPr/>
        </p:nvSpPr>
        <p:spPr>
          <a:xfrm>
            <a:off x="2063750" y="3068638"/>
            <a:ext cx="4248150" cy="783590"/>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危：正直。说正直的话，做正直的事。</a:t>
            </a:r>
            <a:r>
              <a:rPr lang="zh-CN" altLang="en-US">
                <a:solidFill>
                  <a:srgbClr val="FF0000"/>
                </a:solidFill>
                <a:latin typeface="Arial" pitchFamily="34" charset="0"/>
                <a:ea typeface="宋体" pitchFamily="2" charset="-122"/>
              </a:rPr>
              <a:t> </a:t>
            </a:r>
            <a:endParaRPr lang="zh-CN" altLang="en-US" b="1">
              <a:solidFill>
                <a:srgbClr val="FF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
        <p:nvSpPr>
          <p:cNvPr id="27655" name="文本框 27654"/>
          <p:cNvSpPr txBox="1"/>
          <p:nvPr/>
        </p:nvSpPr>
        <p:spPr>
          <a:xfrm>
            <a:off x="2063750" y="4508500"/>
            <a:ext cx="8064500" cy="368300"/>
          </a:xfrm>
          <a:prstGeom prst="rect">
            <a:avLst/>
          </a:prstGeom>
          <a:noFill/>
          <a:ln w="9525">
            <a:noFill/>
          </a:ln>
        </p:spPr>
        <p:txBody>
          <a:bodyPr anchor="t">
            <a:spAutoFit/>
          </a:bodyPr>
          <a:lstStyle/>
          <a:p>
            <a:pPr>
              <a:spcBef>
                <a:spcPct val="50000"/>
              </a:spcBef>
            </a:pPr>
            <a:r>
              <a:rPr lang="zh-CN" altLang="en-US" b="1">
                <a:solidFill>
                  <a:srgbClr val="FF0000"/>
                </a:solidFill>
                <a:latin typeface="Arial" pitchFamily="34" charset="0"/>
                <a:ea typeface="宋体" pitchFamily="2" charset="-122"/>
              </a:rPr>
              <a:t>“文不加点”是指文章一气写成，无需修改。形容思维敏捷，写作技巧纯熟。</a:t>
            </a:r>
          </a:p>
        </p:txBody>
      </p:sp>
      <p:sp>
        <p:nvSpPr>
          <p:cNvPr id="27656" name="文本框 27655"/>
          <p:cNvSpPr txBox="1"/>
          <p:nvPr/>
        </p:nvSpPr>
        <p:spPr>
          <a:xfrm>
            <a:off x="1919288" y="6021388"/>
            <a:ext cx="7848600" cy="1060450"/>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不赞一词：原指文章写得很好，别人不能再添一句话。现也指一言不发。</a:t>
            </a:r>
          </a:p>
          <a:p>
            <a:endParaRPr lang="zh-CN" altLang="en-US" b="1">
              <a:solidFill>
                <a:srgbClr val="00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27653"/>
                                        </p:tgtEl>
                                        <p:attrNameLst>
                                          <p:attrName>style.visibility</p:attrName>
                                        </p:attrNameLst>
                                      </p:cBhvr>
                                      <p:to>
                                        <p:strVal val="visible"/>
                                      </p:to>
                                    </p:set>
                                    <p:animEffect transition="in" filter="blinds(horizontal)">
                                      <p:cBhvr>
                                        <p:cTn id="13" dur="500"/>
                                        <p:tgtEl>
                                          <p:spTgt spid="2765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27654"/>
                                        </p:tgtEl>
                                        <p:attrNameLst>
                                          <p:attrName>style.visibility</p:attrName>
                                        </p:attrNameLst>
                                      </p:cBhvr>
                                      <p:to>
                                        <p:strVal val="visible"/>
                                      </p:to>
                                    </p:set>
                                    <p:animEffect transition="in" filter="blinds(horizontal)">
                                      <p:cBhvr>
                                        <p:cTn id="19" dur="500"/>
                                        <p:tgtEl>
                                          <p:spTgt spid="2765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27655"/>
                                        </p:tgtEl>
                                        <p:attrNameLst>
                                          <p:attrName>style.visibility</p:attrName>
                                        </p:attrNameLst>
                                      </p:cBhvr>
                                      <p:to>
                                        <p:strVal val="visible"/>
                                      </p:to>
                                    </p:set>
                                    <p:animEffect transition="in" filter="blinds(horizontal)">
                                      <p:cBhvr>
                                        <p:cTn id="25" dur="500"/>
                                        <p:tgtEl>
                                          <p:spTgt spid="2765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27656"/>
                                        </p:tgtEl>
                                        <p:attrNameLst>
                                          <p:attrName>style.visibility</p:attrName>
                                        </p:attrNameLst>
                                      </p:cBhvr>
                                      <p:to>
                                        <p:strVal val="visible"/>
                                      </p:to>
                                    </p:set>
                                    <p:animEffect transition="in" filter="blinds(horizontal)">
                                      <p:cBhvr>
                                        <p:cTn id="31" dur="500"/>
                                        <p:tgtEl>
                                          <p:spTgt spid="27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3" grpId="1"/>
      <p:bldP spid="27654" grpId="2"/>
      <p:bldP spid="27655" grpId="3"/>
      <p:bldP spid="27656" grpId="4"/>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457" name="矩形 28673"/>
          <p:cNvSpPr/>
          <p:nvPr/>
        </p:nvSpPr>
        <p:spPr>
          <a:xfrm>
            <a:off x="1703388" y="549275"/>
            <a:ext cx="8713787" cy="5077460"/>
          </a:xfrm>
          <a:prstGeom prst="rect">
            <a:avLst/>
          </a:prstGeom>
          <a:noFill/>
          <a:ln w="9525">
            <a:noFill/>
          </a:ln>
        </p:spPr>
        <p:txBody>
          <a:bodyPr anchor="t">
            <a:spAutoFit/>
          </a:bodyPr>
          <a:lstStyle/>
          <a:p>
            <a:r>
              <a:rPr lang="en-US" altLang="zh-CN" sz="2400" b="1">
                <a:solidFill>
                  <a:srgbClr val="000000"/>
                </a:solidFill>
                <a:latin typeface="Arial" pitchFamily="34" charset="0"/>
                <a:ea typeface="宋体" pitchFamily="2" charset="-122"/>
              </a:rPr>
              <a:t>5</a:t>
            </a:r>
            <a:r>
              <a:rPr lang="zh-CN" altLang="en-US" sz="2400" b="1">
                <a:solidFill>
                  <a:srgbClr val="000000"/>
                </a:solidFill>
                <a:latin typeface="Arial" pitchFamily="34" charset="0"/>
                <a:ea typeface="宋体" pitchFamily="2" charset="-122"/>
              </a:rPr>
              <a:t>、法庭认为张师傅因正当防卫而致使歹徒丧命，实属情有可原，</a:t>
            </a:r>
            <a:r>
              <a:rPr lang="zh-CN" altLang="en-US" sz="2400" b="1" i="1" u="sng">
                <a:solidFill>
                  <a:srgbClr val="000000"/>
                </a:solidFill>
                <a:latin typeface="Arial" pitchFamily="34" charset="0"/>
                <a:ea typeface="宋体" pitchFamily="2" charset="-122"/>
              </a:rPr>
              <a:t>罪不容诛</a:t>
            </a:r>
            <a:r>
              <a:rPr lang="zh-CN" altLang="en-US" sz="2400" b="1">
                <a:solidFill>
                  <a:srgbClr val="000000"/>
                </a:solidFill>
                <a:latin typeface="Arial" pitchFamily="34" charset="0"/>
                <a:ea typeface="宋体" pitchFamily="2" charset="-122"/>
              </a:rPr>
              <a:t>。</a:t>
            </a:r>
          </a:p>
          <a:p>
            <a:endParaRPr lang="en-US" altLang="zh-CN" sz="2400" b="1">
              <a:solidFill>
                <a:srgbClr val="000000"/>
              </a:solidFill>
              <a:latin typeface="Arial" pitchFamily="34" charset="0"/>
              <a:ea typeface="宋体" pitchFamily="2" charset="-122"/>
            </a:endParaRPr>
          </a:p>
          <a:p>
            <a:endParaRPr lang="en-US" altLang="zh-CN" sz="2400" b="1">
              <a:solidFill>
                <a:srgbClr val="000000"/>
              </a:solidFill>
              <a:latin typeface="Arial" pitchFamily="34" charset="0"/>
              <a:ea typeface="宋体" pitchFamily="2" charset="-122"/>
            </a:endParaRPr>
          </a:p>
          <a:p>
            <a:r>
              <a:rPr lang="en-US" altLang="zh-CN" sz="2400" b="1">
                <a:solidFill>
                  <a:srgbClr val="000000"/>
                </a:solidFill>
                <a:latin typeface="Arial" pitchFamily="34" charset="0"/>
                <a:ea typeface="宋体" pitchFamily="2" charset="-122"/>
              </a:rPr>
              <a:t>6</a:t>
            </a:r>
            <a:r>
              <a:rPr lang="zh-CN" altLang="en-US" sz="2400" b="1">
                <a:solidFill>
                  <a:srgbClr val="000000"/>
                </a:solidFill>
                <a:latin typeface="Arial" pitchFamily="34" charset="0"/>
                <a:ea typeface="宋体" pitchFamily="2" charset="-122"/>
              </a:rPr>
              <a:t>、你应该和朋友合作搞这个课题，要知道</a:t>
            </a:r>
            <a:r>
              <a:rPr lang="zh-CN" altLang="en-US" sz="2400" b="1" i="1" u="sng">
                <a:solidFill>
                  <a:srgbClr val="000000"/>
                </a:solidFill>
                <a:latin typeface="Arial" pitchFamily="34" charset="0"/>
                <a:ea typeface="宋体" pitchFamily="2" charset="-122"/>
              </a:rPr>
              <a:t>三人成虎</a:t>
            </a:r>
            <a:r>
              <a:rPr lang="zh-CN" altLang="en-US" sz="2400" b="1">
                <a:solidFill>
                  <a:srgbClr val="000000"/>
                </a:solidFill>
                <a:latin typeface="Arial" pitchFamily="34" charset="0"/>
                <a:ea typeface="宋体" pitchFamily="2" charset="-122"/>
              </a:rPr>
              <a:t>，众志成城。</a:t>
            </a:r>
          </a:p>
          <a:p>
            <a:endParaRPr lang="zh-CN" altLang="en-US" sz="2400" b="1">
              <a:solidFill>
                <a:srgbClr val="FF0000"/>
              </a:solidFill>
              <a:latin typeface="Arial" pitchFamily="34" charset="0"/>
              <a:ea typeface="宋体" pitchFamily="2" charset="-122"/>
            </a:endParaRPr>
          </a:p>
          <a:p>
            <a:endParaRPr lang="en-US" altLang="zh-CN" sz="2400" b="1">
              <a:solidFill>
                <a:srgbClr val="000000"/>
              </a:solidFill>
              <a:latin typeface="Arial" pitchFamily="34" charset="0"/>
              <a:ea typeface="宋体" pitchFamily="2" charset="-122"/>
            </a:endParaRPr>
          </a:p>
          <a:p>
            <a:r>
              <a:rPr lang="en-US" altLang="zh-CN" sz="2400" b="1">
                <a:solidFill>
                  <a:srgbClr val="000000"/>
                </a:solidFill>
                <a:latin typeface="Arial" pitchFamily="34" charset="0"/>
                <a:ea typeface="宋体" pitchFamily="2" charset="-122"/>
              </a:rPr>
              <a:t>7</a:t>
            </a:r>
            <a:r>
              <a:rPr lang="zh-CN" altLang="en-US" sz="2400" b="1">
                <a:solidFill>
                  <a:srgbClr val="000000"/>
                </a:solidFill>
                <a:latin typeface="Arial" pitchFamily="34" charset="0"/>
                <a:ea typeface="宋体" pitchFamily="2" charset="-122"/>
              </a:rPr>
              <a:t>、编辑部收到的这些稿件都是</a:t>
            </a:r>
            <a:r>
              <a:rPr lang="zh-CN" altLang="en-US" sz="2400" b="1" u="sng">
                <a:solidFill>
                  <a:srgbClr val="000000"/>
                </a:solidFill>
                <a:latin typeface="Arial" pitchFamily="34" charset="0"/>
                <a:ea typeface="宋体" pitchFamily="2" charset="-122"/>
              </a:rPr>
              <a:t>不刊之论</a:t>
            </a:r>
            <a:r>
              <a:rPr lang="zh-CN" altLang="en-US" sz="2400" b="1">
                <a:solidFill>
                  <a:srgbClr val="000000"/>
                </a:solidFill>
                <a:latin typeface="Arial" pitchFamily="34" charset="0"/>
                <a:ea typeface="宋体" pitchFamily="2" charset="-122"/>
              </a:rPr>
              <a:t>，无法采用。</a:t>
            </a:r>
          </a:p>
          <a:p>
            <a:endParaRPr lang="en-US" altLang="zh-CN" sz="2400" b="1">
              <a:solidFill>
                <a:srgbClr val="FF0000"/>
              </a:solidFill>
              <a:latin typeface="Arial" pitchFamily="34" charset="0"/>
              <a:ea typeface="宋体" pitchFamily="2" charset="-122"/>
            </a:endParaRPr>
          </a:p>
          <a:p>
            <a:endParaRPr lang="en-US" altLang="zh-CN" sz="2400" b="1">
              <a:solidFill>
                <a:srgbClr val="000000"/>
              </a:solidFill>
              <a:latin typeface="Arial" pitchFamily="34" charset="0"/>
              <a:ea typeface="宋体" pitchFamily="2" charset="-122"/>
            </a:endParaRPr>
          </a:p>
          <a:p>
            <a:r>
              <a:rPr lang="en-US" altLang="zh-CN" sz="2400" b="1">
                <a:solidFill>
                  <a:srgbClr val="000000"/>
                </a:solidFill>
                <a:latin typeface="Arial" pitchFamily="34" charset="0"/>
                <a:ea typeface="宋体" pitchFamily="2" charset="-122"/>
              </a:rPr>
              <a:t>8</a:t>
            </a:r>
            <a:r>
              <a:rPr lang="zh-CN" altLang="en-US" sz="2400" b="1">
                <a:solidFill>
                  <a:srgbClr val="000000"/>
                </a:solidFill>
                <a:latin typeface="Arial" pitchFamily="34" charset="0"/>
                <a:ea typeface="宋体" pitchFamily="2" charset="-122"/>
              </a:rPr>
              <a:t>、我们隔壁的一家人与人交往十分慷慨，从不吝啬，被人们称为</a:t>
            </a:r>
            <a:r>
              <a:rPr lang="zh-CN" altLang="en-US" sz="2400" b="1" u="sng">
                <a:solidFill>
                  <a:srgbClr val="000000"/>
                </a:solidFill>
                <a:latin typeface="Arial" pitchFamily="34" charset="0"/>
                <a:ea typeface="宋体" pitchFamily="2" charset="-122"/>
              </a:rPr>
              <a:t>大方之家</a:t>
            </a:r>
            <a:r>
              <a:rPr lang="zh-CN" altLang="en-US" sz="2400" b="1">
                <a:solidFill>
                  <a:srgbClr val="000000"/>
                </a:solidFill>
                <a:latin typeface="Arial" pitchFamily="34" charset="0"/>
                <a:ea typeface="宋体" pitchFamily="2" charset="-122"/>
              </a:rPr>
              <a:t>。</a:t>
            </a:r>
          </a:p>
          <a:p>
            <a:pPr>
              <a:spcBef>
                <a:spcPct val="50000"/>
              </a:spcBef>
            </a:pPr>
            <a:endParaRPr lang="zh-CN" altLang="en-US" sz="2400" b="1">
              <a:solidFill>
                <a:srgbClr val="000000"/>
              </a:solidFill>
              <a:latin typeface="Times New Roman" charset="0"/>
              <a:ea typeface="宋体" pitchFamily="2" charset="-122"/>
            </a:endParaRPr>
          </a:p>
        </p:txBody>
      </p:sp>
      <p:sp>
        <p:nvSpPr>
          <p:cNvPr id="28675" name="文本框 28674"/>
          <p:cNvSpPr txBox="1"/>
          <p:nvPr/>
        </p:nvSpPr>
        <p:spPr>
          <a:xfrm>
            <a:off x="2063750" y="1412875"/>
            <a:ext cx="5184775" cy="783590"/>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罪不容诛：罪大恶极，处死都不能抵偿。</a:t>
            </a:r>
            <a:endParaRPr lang="zh-CN" altLang="en-US" b="1">
              <a:solidFill>
                <a:srgbClr val="00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
        <p:nvSpPr>
          <p:cNvPr id="28676" name="文本框 28675"/>
          <p:cNvSpPr txBox="1"/>
          <p:nvPr/>
        </p:nvSpPr>
        <p:spPr>
          <a:xfrm>
            <a:off x="2063750" y="2924175"/>
            <a:ext cx="5688013" cy="368300"/>
          </a:xfrm>
          <a:prstGeom prst="rect">
            <a:avLst/>
          </a:prstGeom>
          <a:noFill/>
          <a:ln w="9525">
            <a:noFill/>
          </a:ln>
        </p:spPr>
        <p:txBody>
          <a:bodyPr anchor="t">
            <a:spAutoFit/>
          </a:bodyPr>
          <a:lstStyle/>
          <a:p>
            <a:pPr>
              <a:spcBef>
                <a:spcPct val="50000"/>
              </a:spcBef>
            </a:pPr>
            <a:r>
              <a:rPr lang="zh-CN" altLang="en-US" b="1">
                <a:solidFill>
                  <a:srgbClr val="FF0000"/>
                </a:solidFill>
                <a:latin typeface="Arial" pitchFamily="34" charset="0"/>
                <a:ea typeface="宋体" pitchFamily="2" charset="-122"/>
              </a:rPr>
              <a:t>三人成虎：谣言一再反复，就有使人相信的可能。</a:t>
            </a:r>
          </a:p>
        </p:txBody>
      </p:sp>
      <p:sp>
        <p:nvSpPr>
          <p:cNvPr id="28677" name="文本框 28676"/>
          <p:cNvSpPr txBox="1"/>
          <p:nvPr/>
        </p:nvSpPr>
        <p:spPr>
          <a:xfrm>
            <a:off x="1847850" y="4005263"/>
            <a:ext cx="8424863" cy="368300"/>
          </a:xfrm>
          <a:prstGeom prst="rect">
            <a:avLst/>
          </a:prstGeom>
          <a:noFill/>
          <a:ln w="9525">
            <a:noFill/>
          </a:ln>
        </p:spPr>
        <p:txBody>
          <a:bodyPr anchor="t">
            <a:spAutoFit/>
          </a:bodyPr>
          <a:lstStyle/>
          <a:p>
            <a:pPr>
              <a:spcBef>
                <a:spcPct val="50000"/>
              </a:spcBef>
            </a:pPr>
            <a:r>
              <a:rPr lang="zh-CN" altLang="en-US" b="1">
                <a:solidFill>
                  <a:srgbClr val="FF0000"/>
                </a:solidFill>
                <a:latin typeface="Arial" pitchFamily="34" charset="0"/>
                <a:ea typeface="宋体" pitchFamily="2" charset="-122"/>
              </a:rPr>
              <a:t>刊：消除。不刊：不可删改。内容正确，不能更改的论断。</a:t>
            </a:r>
          </a:p>
        </p:txBody>
      </p:sp>
      <p:sp>
        <p:nvSpPr>
          <p:cNvPr id="28678" name="文本框 28677"/>
          <p:cNvSpPr txBox="1"/>
          <p:nvPr/>
        </p:nvSpPr>
        <p:spPr>
          <a:xfrm>
            <a:off x="1774825" y="5589588"/>
            <a:ext cx="8893175" cy="1337945"/>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大方：原指深通道术的人。后泛指见识广博，懂得大道理，学问深厚或专精于某种技艺的人。</a:t>
            </a:r>
          </a:p>
          <a:p>
            <a:endParaRPr lang="zh-CN" altLang="en-US" b="1">
              <a:solidFill>
                <a:srgbClr val="FF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28676"/>
                                        </p:tgtEl>
                                        <p:attrNameLst>
                                          <p:attrName>style.visibility</p:attrName>
                                        </p:attrNameLst>
                                      </p:cBhvr>
                                      <p:to>
                                        <p:strVal val="visible"/>
                                      </p:to>
                                    </p:set>
                                    <p:animEffect transition="in" filter="blinds(horizontal)">
                                      <p:cBhvr>
                                        <p:cTn id="13" dur="500"/>
                                        <p:tgtEl>
                                          <p:spTgt spid="2867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28677"/>
                                        </p:tgtEl>
                                        <p:attrNameLst>
                                          <p:attrName>style.visibility</p:attrName>
                                        </p:attrNameLst>
                                      </p:cBhvr>
                                      <p:to>
                                        <p:strVal val="visible"/>
                                      </p:to>
                                    </p:set>
                                    <p:animEffect transition="in" filter="blinds(horizontal)">
                                      <p:cBhvr>
                                        <p:cTn id="19" dur="500"/>
                                        <p:tgtEl>
                                          <p:spTgt spid="2867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28678"/>
                                        </p:tgtEl>
                                        <p:attrNameLst>
                                          <p:attrName>style.visibility</p:attrName>
                                        </p:attrNameLst>
                                      </p:cBhvr>
                                      <p:to>
                                        <p:strVal val="visible"/>
                                      </p:to>
                                    </p:set>
                                    <p:animEffect transition="in" filter="blinds(horizontal)">
                                      <p:cBhvr>
                                        <p:cTn id="25"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1"/>
      <p:bldP spid="28677" grpId="2"/>
      <p:bldP spid="28678" grpId="3"/>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81" name="文本占位符 29697"/>
          <p:cNvSpPr>
            <a:spLocks noGrp="1" noRot="1"/>
          </p:cNvSpPr>
          <p:nvPr>
            <p:ph idx="1"/>
          </p:nvPr>
        </p:nvSpPr>
        <p:spPr>
          <a:xfrm>
            <a:off x="1847850" y="476250"/>
            <a:ext cx="8820150" cy="5040313"/>
          </a:xfrm>
        </p:spPr>
        <p:txBody>
          <a:bodyPr anchor="t"/>
          <a:lstStyle/>
          <a:p>
            <a:pPr>
              <a:buNone/>
            </a:pPr>
            <a:r>
              <a:rPr lang="en-US" altLang="zh-CN" b="1">
                <a:latin typeface="楷体_GB2312" pitchFamily="49" charset="-122"/>
                <a:ea typeface="楷体_GB2312" pitchFamily="49" charset="-122"/>
              </a:rPr>
              <a:t>9.</a:t>
            </a:r>
            <a:r>
              <a:rPr lang="zh-CN" altLang="en-US" b="1">
                <a:latin typeface="楷体_GB2312" pitchFamily="49" charset="-122"/>
                <a:ea typeface="楷体_GB2312" pitchFamily="49" charset="-122"/>
              </a:rPr>
              <a:t>这部精彩的电视剧播出时，几乎</a:t>
            </a:r>
            <a:r>
              <a:rPr lang="zh-CN" altLang="en-US" b="1" u="sng">
                <a:solidFill>
                  <a:srgbClr val="0000FF"/>
                </a:solidFill>
                <a:latin typeface="楷体_GB2312" pitchFamily="49" charset="-122"/>
                <a:ea typeface="楷体_GB2312" pitchFamily="49" charset="-122"/>
              </a:rPr>
              <a:t>万人空巷</a:t>
            </a:r>
            <a:r>
              <a:rPr lang="zh-CN" altLang="en-US" b="1">
                <a:latin typeface="楷体_GB2312" pitchFamily="49" charset="-122"/>
                <a:ea typeface="楷体_GB2312" pitchFamily="49" charset="-122"/>
              </a:rPr>
              <a:t>，人们在家里守着荧屏，街上显得静悄悄的。</a:t>
            </a:r>
          </a:p>
          <a:p>
            <a:pPr>
              <a:buNone/>
            </a:pPr>
            <a:endParaRPr lang="en-US" altLang="zh-CN" b="1">
              <a:latin typeface="楷体_GB2312" pitchFamily="49" charset="-122"/>
              <a:ea typeface="楷体_GB2312" pitchFamily="49" charset="-122"/>
            </a:endParaRPr>
          </a:p>
          <a:p>
            <a:pPr>
              <a:buNone/>
            </a:pPr>
            <a:endParaRPr lang="en-US" altLang="zh-CN" b="1">
              <a:latin typeface="楷体_GB2312" pitchFamily="49" charset="-122"/>
              <a:ea typeface="楷体_GB2312" pitchFamily="49" charset="-122"/>
            </a:endParaRPr>
          </a:p>
          <a:p>
            <a:pPr>
              <a:buNone/>
            </a:pPr>
            <a:endParaRPr lang="en-US" altLang="zh-CN" b="1">
              <a:latin typeface="楷体_GB2312" pitchFamily="49" charset="-122"/>
              <a:ea typeface="楷体_GB2312" pitchFamily="49" charset="-122"/>
            </a:endParaRPr>
          </a:p>
          <a:p>
            <a:pPr>
              <a:buNone/>
            </a:pPr>
            <a:r>
              <a:rPr lang="en-US" altLang="zh-CN" b="1">
                <a:latin typeface="楷体_GB2312" pitchFamily="49" charset="-122"/>
                <a:ea typeface="楷体_GB2312" pitchFamily="49" charset="-122"/>
              </a:rPr>
              <a:t>10.</a:t>
            </a:r>
            <a:r>
              <a:rPr lang="zh-CN" altLang="en-US" b="1"/>
              <a:t>有人多次为芦山灾区慷慨解囊，倾尽全部积蓄；也有人声明自己将</a:t>
            </a:r>
            <a:r>
              <a:rPr lang="zh-CN" altLang="en-US" b="1" u="sng">
                <a:solidFill>
                  <a:srgbClr val="0000FF"/>
                </a:solidFill>
              </a:rPr>
              <a:t>细大不捐</a:t>
            </a:r>
            <a:r>
              <a:rPr lang="zh-CN" altLang="en-US" b="1"/>
              <a:t>，以抗议某些慈善机构运作缺乏透明度。</a:t>
            </a:r>
          </a:p>
        </p:txBody>
      </p:sp>
      <p:sp>
        <p:nvSpPr>
          <p:cNvPr id="29700" name="文本框 29699"/>
          <p:cNvSpPr txBox="1"/>
          <p:nvPr/>
        </p:nvSpPr>
        <p:spPr>
          <a:xfrm>
            <a:off x="2030413" y="1820863"/>
            <a:ext cx="6769100"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Arial" pitchFamily="34" charset="0"/>
                <a:ea typeface="宋体" pitchFamily="2" charset="-122"/>
              </a:rPr>
              <a:t>都从巷子里出来，多形容庆祝、欢迎等盛况。</a:t>
            </a:r>
          </a:p>
        </p:txBody>
      </p:sp>
      <p:sp>
        <p:nvSpPr>
          <p:cNvPr id="29701" name="文本框 29700"/>
          <p:cNvSpPr txBox="1"/>
          <p:nvPr/>
        </p:nvSpPr>
        <p:spPr>
          <a:xfrm>
            <a:off x="2189163" y="5016500"/>
            <a:ext cx="6767512" cy="737235"/>
          </a:xfrm>
          <a:prstGeom prst="rect">
            <a:avLst/>
          </a:prstGeom>
          <a:noFill/>
          <a:ln w="9525">
            <a:noFill/>
          </a:ln>
        </p:spPr>
        <p:txBody>
          <a:bodyPr anchor="t">
            <a:spAutoFit/>
          </a:bodyPr>
          <a:lstStyle/>
          <a:p>
            <a:endParaRPr lang="en-US" altLang="zh-CN" b="1">
              <a:solidFill>
                <a:srgbClr val="FF0000"/>
              </a:solidFill>
              <a:latin typeface="Arial" pitchFamily="34" charset="0"/>
              <a:ea typeface="宋体" pitchFamily="2" charset="-122"/>
            </a:endParaRPr>
          </a:p>
          <a:p>
            <a:r>
              <a:rPr lang="zh-CN" altLang="en-US" sz="2400" b="1">
                <a:solidFill>
                  <a:srgbClr val="FF0000"/>
                </a:solidFill>
                <a:latin typeface="Arial" pitchFamily="34" charset="0"/>
                <a:ea typeface="宋体" pitchFamily="2" charset="-122"/>
              </a:rPr>
              <a:t>细大不捐：小的大的都不抛弃。（捐：丢弃）</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p:tgtEl>
                                          <p:spTgt spid="297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29701"/>
                                        </p:tgtEl>
                                        <p:attrNameLst>
                                          <p:attrName>style.visibility</p:attrName>
                                        </p:attrNameLst>
                                      </p:cBhvr>
                                      <p:to>
                                        <p:strVal val="visible"/>
                                      </p:to>
                                    </p:set>
                                    <p:animEffect transition="in" filter="blinds(horizontal)">
                                      <p:cBhvr>
                                        <p:cTn id="13"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1505" name="矩形 1"/>
          <p:cNvSpPr/>
          <p:nvPr/>
        </p:nvSpPr>
        <p:spPr>
          <a:xfrm>
            <a:off x="1524000" y="260350"/>
            <a:ext cx="4572000" cy="1252855"/>
          </a:xfrm>
          <a:prstGeom prst="rect">
            <a:avLst/>
          </a:prstGeom>
          <a:noFill/>
          <a:ln w="9525">
            <a:noFill/>
          </a:ln>
        </p:spPr>
        <p:txBody>
          <a:bodyPr anchor="t">
            <a:spAutoFit/>
          </a:bodyPr>
          <a:lstStyle/>
          <a:p>
            <a:pPr>
              <a:lnSpc>
                <a:spcPct val="90000"/>
              </a:lnSpc>
            </a:pPr>
            <a:r>
              <a:rPr lang="en-US" altLang="zh-CN" sz="2800" b="1">
                <a:latin typeface="楷体_GB2312" pitchFamily="49" charset="-122"/>
                <a:ea typeface="楷体_GB2312" pitchFamily="49" charset="-122"/>
              </a:rPr>
              <a:t>11.</a:t>
            </a:r>
            <a:r>
              <a:rPr lang="zh-CN" altLang="en-US" sz="2800" b="1">
                <a:latin typeface="楷体_GB2312" pitchFamily="49" charset="-122"/>
                <a:ea typeface="楷体_GB2312" pitchFamily="49" charset="-122"/>
              </a:rPr>
              <a:t>恐怖分子滥杀无辜，</a:t>
            </a:r>
            <a:r>
              <a:rPr lang="zh-CN" altLang="en-US" sz="2800" b="1" u="sng">
                <a:solidFill>
                  <a:srgbClr val="0000FF"/>
                </a:solidFill>
                <a:latin typeface="楷体_GB2312" pitchFamily="49" charset="-122"/>
                <a:ea typeface="楷体_GB2312" pitchFamily="49" charset="-122"/>
              </a:rPr>
              <a:t>罪不容诛</a:t>
            </a:r>
            <a:r>
              <a:rPr lang="zh-CN" altLang="en-US" sz="2800" b="1">
                <a:latin typeface="楷体_GB2312" pitchFamily="49" charset="-122"/>
                <a:ea typeface="楷体_GB2312" pitchFamily="49" charset="-122"/>
              </a:rPr>
              <a:t>，全世界一切正义的力量是决不会向他们妥协的。</a:t>
            </a:r>
          </a:p>
        </p:txBody>
      </p:sp>
      <p:sp>
        <p:nvSpPr>
          <p:cNvPr id="21506" name="矩形 2"/>
          <p:cNvSpPr/>
          <p:nvPr/>
        </p:nvSpPr>
        <p:spPr>
          <a:xfrm>
            <a:off x="1524000" y="2420938"/>
            <a:ext cx="4968875" cy="1383665"/>
          </a:xfrm>
          <a:prstGeom prst="rect">
            <a:avLst/>
          </a:prstGeom>
          <a:noFill/>
          <a:ln w="9525">
            <a:noFill/>
          </a:ln>
        </p:spPr>
        <p:txBody>
          <a:bodyPr anchor="t">
            <a:spAutoFit/>
          </a:bodyPr>
          <a:lstStyle/>
          <a:p>
            <a:r>
              <a:rPr lang="en-US" altLang="zh-CN" sz="2800" b="1">
                <a:latin typeface="楷体_GB2312" pitchFamily="49" charset="-122"/>
                <a:ea typeface="楷体_GB2312" pitchFamily="49" charset="-122"/>
              </a:rPr>
              <a:t>12.</a:t>
            </a:r>
            <a:r>
              <a:rPr lang="zh-CN" altLang="en-US" sz="2800" b="1">
                <a:latin typeface="楷体_GB2312" pitchFamily="49" charset="-122"/>
                <a:ea typeface="楷体_GB2312" pitchFamily="49" charset="-122"/>
              </a:rPr>
              <a:t>一些人对中国的茶有偏见，以为茶只是</a:t>
            </a:r>
            <a:r>
              <a:rPr lang="zh-CN" altLang="en-US" sz="2800" b="1" u="sng">
                <a:solidFill>
                  <a:srgbClr val="FF0000"/>
                </a:solidFill>
                <a:latin typeface="楷体_GB2312" pitchFamily="49" charset="-122"/>
                <a:ea typeface="楷体_GB2312" pitchFamily="49" charset="-122"/>
              </a:rPr>
              <a:t>下里巴人</a:t>
            </a:r>
            <a:r>
              <a:rPr lang="zh-CN" altLang="en-US" sz="2800" b="1">
                <a:latin typeface="楷体_GB2312" pitchFamily="49" charset="-122"/>
                <a:ea typeface="楷体_GB2312" pitchFamily="49" charset="-122"/>
              </a:rPr>
              <a:t>解渴的东西，档次不如进口饮料。</a:t>
            </a:r>
          </a:p>
        </p:txBody>
      </p:sp>
      <p:sp>
        <p:nvSpPr>
          <p:cNvPr id="30724" name="TextBox 3"/>
          <p:cNvSpPr txBox="1"/>
          <p:nvPr/>
        </p:nvSpPr>
        <p:spPr>
          <a:xfrm>
            <a:off x="4872038" y="3429000"/>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30725" name="TextBox 4"/>
          <p:cNvSpPr txBox="1"/>
          <p:nvPr/>
        </p:nvSpPr>
        <p:spPr>
          <a:xfrm>
            <a:off x="5087938" y="1341438"/>
            <a:ext cx="1928812" cy="1014730"/>
          </a:xfrm>
          <a:prstGeom prst="rect">
            <a:avLst/>
          </a:prstGeom>
          <a:noFill/>
          <a:ln w="9525">
            <a:noFill/>
          </a:ln>
        </p:spPr>
        <p:txBody>
          <a:bodyPr anchor="t">
            <a:spAutoFit/>
          </a:bodyPr>
          <a:lstStyle/>
          <a:p>
            <a:r>
              <a:rPr lang="zh-CN" altLang="en-US" sz="6000" b="1">
                <a:solidFill>
                  <a:srgbClr val="FF0000"/>
                </a:solidFill>
                <a:latin typeface="Calibri"/>
                <a:ea typeface="宋体" pitchFamily="2" charset="-122"/>
              </a:rPr>
              <a:t>√</a:t>
            </a:r>
          </a:p>
        </p:txBody>
      </p:sp>
      <p:sp>
        <p:nvSpPr>
          <p:cNvPr id="30726" name="矩形 5"/>
          <p:cNvSpPr/>
          <p:nvPr/>
        </p:nvSpPr>
        <p:spPr>
          <a:xfrm>
            <a:off x="6600825" y="2205038"/>
            <a:ext cx="4067175" cy="1753235"/>
          </a:xfrm>
          <a:prstGeom prst="rect">
            <a:avLst/>
          </a:prstGeom>
          <a:noFill/>
          <a:ln w="9525">
            <a:noFill/>
          </a:ln>
        </p:spPr>
        <p:txBody>
          <a:bodyPr anchor="t">
            <a:spAutoFit/>
          </a:bodyPr>
          <a:lstStyle/>
          <a:p>
            <a:pPr>
              <a:lnSpc>
                <a:spcPct val="150000"/>
              </a:lnSpc>
            </a:pPr>
            <a:r>
              <a:rPr lang="zh-CN" altLang="en-US" sz="2400" b="1">
                <a:solidFill>
                  <a:srgbClr val="FF0000"/>
                </a:solidFill>
                <a:latin typeface="楷体_GB2312" pitchFamily="49" charset="-122"/>
                <a:ea typeface="楷体_GB2312" pitchFamily="49" charset="-122"/>
              </a:rPr>
              <a:t>战国时代楚国的民间歌曲，</a:t>
            </a:r>
            <a:r>
              <a:rPr lang="zh-CN" altLang="en-US" sz="2400" b="1" u="sng">
                <a:solidFill>
                  <a:schemeClr val="hlink"/>
                </a:solidFill>
                <a:latin typeface="Arial" pitchFamily="34" charset="0"/>
                <a:ea typeface="宋体" pitchFamily="2" charset="-122"/>
              </a:rPr>
              <a:t>后来泛指通俗的普及的文学艺术，常跟</a:t>
            </a:r>
            <a:r>
              <a:rPr lang="en-US" altLang="zh-CN" sz="2400" b="1" u="sng">
                <a:solidFill>
                  <a:schemeClr val="hlink"/>
                </a:solidFill>
                <a:latin typeface="Arial" pitchFamily="34" charset="0"/>
                <a:ea typeface="宋体" pitchFamily="2" charset="-122"/>
              </a:rPr>
              <a:t>“</a:t>
            </a:r>
            <a:r>
              <a:rPr lang="zh-CN" altLang="en-US" sz="2400" b="1" u="sng">
                <a:solidFill>
                  <a:schemeClr val="hlink"/>
                </a:solidFill>
                <a:latin typeface="Arial" pitchFamily="34" charset="0"/>
                <a:ea typeface="宋体" pitchFamily="2" charset="-122"/>
              </a:rPr>
              <a:t>阳春白雪</a:t>
            </a:r>
            <a:r>
              <a:rPr lang="en-US" altLang="zh-CN" sz="2400" b="1" u="sng">
                <a:solidFill>
                  <a:schemeClr val="hlink"/>
                </a:solidFill>
                <a:latin typeface="Arial" pitchFamily="34" charset="0"/>
                <a:ea typeface="宋体" pitchFamily="2" charset="-122"/>
              </a:rPr>
              <a:t>”</a:t>
            </a:r>
            <a:r>
              <a:rPr lang="zh-CN" altLang="en-US" sz="2400" b="1" u="sng">
                <a:solidFill>
                  <a:schemeClr val="hlink"/>
                </a:solidFill>
                <a:latin typeface="Arial" pitchFamily="34" charset="0"/>
                <a:ea typeface="宋体" pitchFamily="2" charset="-122"/>
              </a:rPr>
              <a:t>对举。</a:t>
            </a:r>
          </a:p>
        </p:txBody>
      </p:sp>
      <p:sp>
        <p:nvSpPr>
          <p:cNvPr id="30727" name="矩形 6"/>
          <p:cNvSpPr/>
          <p:nvPr/>
        </p:nvSpPr>
        <p:spPr>
          <a:xfrm>
            <a:off x="6816725" y="476250"/>
            <a:ext cx="3384550" cy="977265"/>
          </a:xfrm>
          <a:prstGeom prst="rect">
            <a:avLst/>
          </a:prstGeom>
          <a:noFill/>
          <a:ln w="9525">
            <a:noFill/>
          </a:ln>
        </p:spPr>
        <p:txBody>
          <a:bodyPr anchor="t">
            <a:spAutoFit/>
          </a:bodyPr>
          <a:lstStyle/>
          <a:p>
            <a:pPr>
              <a:lnSpc>
                <a:spcPct val="90000"/>
              </a:lnSpc>
            </a:pPr>
            <a:r>
              <a:rPr lang="zh-CN" altLang="en-US" sz="3200" b="1">
                <a:solidFill>
                  <a:srgbClr val="FF0000"/>
                </a:solidFill>
                <a:latin typeface="Calibri"/>
                <a:ea typeface="楷体_GB2312" pitchFamily="49" charset="-122"/>
              </a:rPr>
              <a:t>形容罪大恶极，处死都不能抵偿。</a:t>
            </a:r>
          </a:p>
        </p:txBody>
      </p:sp>
      <p:sp>
        <p:nvSpPr>
          <p:cNvPr id="21511" name="矩形 30727"/>
          <p:cNvSpPr/>
          <p:nvPr/>
        </p:nvSpPr>
        <p:spPr>
          <a:xfrm>
            <a:off x="1524000" y="4508500"/>
            <a:ext cx="5148263" cy="1814830"/>
          </a:xfrm>
          <a:prstGeom prst="rect">
            <a:avLst/>
          </a:prstGeom>
          <a:noFill/>
          <a:ln w="9525">
            <a:noFill/>
          </a:ln>
        </p:spPr>
        <p:txBody>
          <a:bodyPr anchor="t">
            <a:spAutoFit/>
          </a:bodyPr>
          <a:lstStyle/>
          <a:p>
            <a:r>
              <a:rPr lang="en-US" altLang="zh-CN" sz="2800" b="1">
                <a:latin typeface="楷体_GB2312" pitchFamily="49" charset="-122"/>
                <a:ea typeface="楷体_GB2312" pitchFamily="49" charset="-122"/>
              </a:rPr>
              <a:t>13.</a:t>
            </a:r>
            <a:r>
              <a:rPr lang="zh-CN" altLang="en-US" sz="2800" b="1">
                <a:latin typeface="Arial" pitchFamily="34" charset="0"/>
                <a:ea typeface="宋体" pitchFamily="2" charset="-122"/>
              </a:rPr>
              <a:t>上个月初，上海鲜牛奶市场燃起竞相降价的烽火，销售价格甚至低于成本，这对消费者来说倒正好可以</a:t>
            </a:r>
            <a:r>
              <a:rPr lang="zh-CN" altLang="en-US" sz="2800" b="1" u="sng">
                <a:solidFill>
                  <a:srgbClr val="FF0000"/>
                </a:solidFill>
                <a:latin typeface="Arial" pitchFamily="34" charset="0"/>
                <a:ea typeface="宋体" pitchFamily="2" charset="-122"/>
              </a:rPr>
              <a:t>火中取栗</a:t>
            </a:r>
            <a:r>
              <a:rPr lang="zh-CN" altLang="en-US" sz="2800" b="1">
                <a:latin typeface="Arial" pitchFamily="34" charset="0"/>
                <a:ea typeface="宋体" pitchFamily="2" charset="-122"/>
              </a:rPr>
              <a:t>。</a:t>
            </a:r>
          </a:p>
        </p:txBody>
      </p:sp>
      <p:sp>
        <p:nvSpPr>
          <p:cNvPr id="30729" name="矩形 30728"/>
          <p:cNvSpPr/>
          <p:nvPr/>
        </p:nvSpPr>
        <p:spPr>
          <a:xfrm>
            <a:off x="6816725" y="4724400"/>
            <a:ext cx="3851275" cy="1198880"/>
          </a:xfrm>
          <a:prstGeom prst="rect">
            <a:avLst/>
          </a:prstGeom>
          <a:noFill/>
          <a:ln w="9525">
            <a:noFill/>
          </a:ln>
        </p:spPr>
        <p:txBody>
          <a:bodyPr anchor="t">
            <a:spAutoFit/>
          </a:bodyPr>
          <a:lstStyle/>
          <a:p>
            <a:pPr>
              <a:lnSpc>
                <a:spcPct val="150000"/>
              </a:lnSpc>
            </a:pPr>
            <a:r>
              <a:rPr lang="zh-CN" altLang="en-US" sz="2400" b="1">
                <a:solidFill>
                  <a:srgbClr val="FF0000"/>
                </a:solidFill>
                <a:latin typeface="Arial" pitchFamily="34" charset="0"/>
                <a:ea typeface="宋体" pitchFamily="2" charset="-122"/>
              </a:rPr>
              <a:t>比喻冒危险给别人出力，</a:t>
            </a:r>
            <a:r>
              <a:rPr lang="zh-CN" altLang="en-US" sz="2400" b="1" u="sng">
                <a:solidFill>
                  <a:schemeClr val="hlink"/>
                </a:solidFill>
                <a:latin typeface="Arial" pitchFamily="34" charset="0"/>
                <a:ea typeface="宋体" pitchFamily="2" charset="-122"/>
              </a:rPr>
              <a:t>自己却上了</a:t>
            </a:r>
            <a:r>
              <a:rPr lang="en-US" altLang="zh-CN" sz="2400" b="1" u="sng">
                <a:solidFill>
                  <a:schemeClr val="hlink"/>
                </a:solidFill>
                <a:latin typeface="Arial" pitchFamily="34" charset="0"/>
                <a:ea typeface="宋体" pitchFamily="2" charset="-122"/>
              </a:rPr>
              <a:t> </a:t>
            </a:r>
            <a:r>
              <a:rPr lang="zh-CN" altLang="en-US" sz="2400" b="1" u="sng">
                <a:solidFill>
                  <a:schemeClr val="hlink"/>
                </a:solidFill>
                <a:latin typeface="Arial" pitchFamily="34" charset="0"/>
                <a:ea typeface="宋体" pitchFamily="2" charset="-122"/>
              </a:rPr>
              <a:t>大当，无所得。</a:t>
            </a:r>
          </a:p>
        </p:txBody>
      </p:sp>
      <p:sp>
        <p:nvSpPr>
          <p:cNvPr id="30730" name="矩形 30729"/>
          <p:cNvSpPr/>
          <p:nvPr/>
        </p:nvSpPr>
        <p:spPr>
          <a:xfrm>
            <a:off x="5664200" y="5851525"/>
            <a:ext cx="935038" cy="1014730"/>
          </a:xfrm>
          <a:prstGeom prst="rect">
            <a:avLst/>
          </a:prstGeom>
          <a:noFill/>
          <a:ln w="9525">
            <a:noFill/>
          </a:ln>
        </p:spPr>
        <p:txBody>
          <a:bodyPr anchor="t">
            <a:spAutoFit/>
          </a:bodyPr>
          <a:lstStyle/>
          <a:p>
            <a:r>
              <a:rPr lang="el-GR" altLang="en-US" sz="6000">
                <a:solidFill>
                  <a:srgbClr val="FF0000"/>
                </a:solidFill>
                <a:latin typeface="Arial" pitchFamily="34" charset="0"/>
                <a:ea typeface="宋体" pitchFamily="2" charset="-122"/>
              </a:rPr>
              <a:t>Χ</a:t>
            </a:r>
            <a:endParaRPr lang="zh-CN" altLang="en-US" sz="6000">
              <a:solidFill>
                <a:srgbClr val="FF0000"/>
              </a:solidFill>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blinds(horizontal)">
                                      <p:cBhvr>
                                        <p:cTn id="7" dur="500"/>
                                        <p:tgtEl>
                                          <p:spTgt spid="3072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3" nodeType="clickEffect">
                                  <p:stCondLst>
                                    <p:cond delay="0"/>
                                  </p:stCondLst>
                                  <p:childTnLst>
                                    <p:set>
                                      <p:cBhvr>
                                        <p:cTn id="12" dur="1" fill="hold">
                                          <p:stCondLst>
                                            <p:cond delay="0"/>
                                          </p:stCondLst>
                                        </p:cTn>
                                        <p:tgtEl>
                                          <p:spTgt spid="30727"/>
                                        </p:tgtEl>
                                        <p:attrNameLst>
                                          <p:attrName>style.visibility</p:attrName>
                                        </p:attrNameLst>
                                      </p:cBhvr>
                                      <p:to>
                                        <p:strVal val="visible"/>
                                      </p:to>
                                    </p:set>
                                    <p:animEffect transition="in" filter="blinds(horizontal)">
                                      <p:cBhvr>
                                        <p:cTn id="13" dur="500"/>
                                        <p:tgtEl>
                                          <p:spTgt spid="3072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0724"/>
                                        </p:tgtEl>
                                        <p:attrNameLst>
                                          <p:attrName>style.visibility</p:attrName>
                                        </p:attrNameLst>
                                      </p:cBhvr>
                                      <p:to>
                                        <p:strVal val="visible"/>
                                      </p:to>
                                    </p:set>
                                    <p:animEffect transition="in" filter="blinds(horizontal)">
                                      <p:cBhvr>
                                        <p:cTn id="19" dur="500"/>
                                        <p:tgtEl>
                                          <p:spTgt spid="3072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2" nodeType="clickEffect">
                                  <p:stCondLst>
                                    <p:cond delay="0"/>
                                  </p:stCondLst>
                                  <p:childTnLst>
                                    <p:set>
                                      <p:cBhvr>
                                        <p:cTn id="24" dur="1" fill="hold">
                                          <p:stCondLst>
                                            <p:cond delay="0"/>
                                          </p:stCondLst>
                                        </p:cTn>
                                        <p:tgtEl>
                                          <p:spTgt spid="30726"/>
                                        </p:tgtEl>
                                        <p:attrNameLst>
                                          <p:attrName>style.visibility</p:attrName>
                                        </p:attrNameLst>
                                      </p:cBhvr>
                                      <p:to>
                                        <p:strVal val="visible"/>
                                      </p:to>
                                    </p:set>
                                    <p:animEffect transition="in" filter="blinds(horizontal)">
                                      <p:cBhvr>
                                        <p:cTn id="25" dur="500"/>
                                        <p:tgtEl>
                                          <p:spTgt spid="3072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5" nodeType="clickEffect">
                                  <p:stCondLst>
                                    <p:cond delay="0"/>
                                  </p:stCondLst>
                                  <p:childTnLst>
                                    <p:set>
                                      <p:cBhvr>
                                        <p:cTn id="30" dur="1" fill="hold">
                                          <p:stCondLst>
                                            <p:cond delay="0"/>
                                          </p:stCondLst>
                                        </p:cTn>
                                        <p:tgtEl>
                                          <p:spTgt spid="30730"/>
                                        </p:tgtEl>
                                        <p:attrNameLst>
                                          <p:attrName>style.visibility</p:attrName>
                                        </p:attrNameLst>
                                      </p:cBhvr>
                                      <p:to>
                                        <p:strVal val="visible"/>
                                      </p:to>
                                    </p:set>
                                    <p:animEffect transition="in" filter="blinds(horizontal)">
                                      <p:cBhvr>
                                        <p:cTn id="31" dur="500"/>
                                        <p:tgtEl>
                                          <p:spTgt spid="30730"/>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4" nodeType="clickEffect">
                                  <p:stCondLst>
                                    <p:cond delay="0"/>
                                  </p:stCondLst>
                                  <p:childTnLst>
                                    <p:set>
                                      <p:cBhvr>
                                        <p:cTn id="36" dur="1" fill="hold">
                                          <p:stCondLst>
                                            <p:cond delay="0"/>
                                          </p:stCondLst>
                                        </p:cTn>
                                        <p:tgtEl>
                                          <p:spTgt spid="30729"/>
                                        </p:tgtEl>
                                        <p:attrNameLst>
                                          <p:attrName>style.visibility</p:attrName>
                                        </p:attrNameLst>
                                      </p:cBhvr>
                                      <p:to>
                                        <p:strVal val="visible"/>
                                      </p:to>
                                    </p:set>
                                    <p:animEffect transition="in" filter="blinds(horizontal)">
                                      <p:cBhvr>
                                        <p:cTn id="37" dur="500"/>
                                        <p:tgtEl>
                                          <p:spTgt spid="30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1"/>
      <p:bldP spid="30726" grpId="2"/>
      <p:bldP spid="30727" grpId="3"/>
      <p:bldP spid="30729" grpId="4"/>
      <p:bldP spid="30730" grpId="5"/>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2771" name="TextBox 2"/>
          <p:cNvSpPr txBox="1"/>
          <p:nvPr/>
        </p:nvSpPr>
        <p:spPr>
          <a:xfrm>
            <a:off x="1631950" y="620713"/>
            <a:ext cx="8845550" cy="3415030"/>
          </a:xfrm>
          <a:prstGeom prst="rect">
            <a:avLst/>
          </a:prstGeom>
          <a:noFill/>
          <a:ln w="9525">
            <a:noFill/>
          </a:ln>
        </p:spPr>
        <p:txBody>
          <a:bodyPr wrap="square" anchor="t">
            <a:spAutoFit/>
          </a:bodyPr>
          <a:lstStyle/>
          <a:p>
            <a:pPr>
              <a:lnSpc>
                <a:spcPct val="150000"/>
              </a:lnSpc>
            </a:pPr>
            <a:r>
              <a:rPr lang="en-US" altLang="zh-CN" sz="2400" b="1">
                <a:latin typeface="Calibri"/>
                <a:ea typeface="宋体" pitchFamily="2" charset="-122"/>
              </a:rPr>
              <a:t>1.</a:t>
            </a:r>
            <a:r>
              <a:rPr lang="zh-CN" altLang="en-US" sz="2400" b="1">
                <a:latin typeface="Calibri"/>
                <a:ea typeface="宋体" pitchFamily="2" charset="-122"/>
              </a:rPr>
              <a:t>下列各句中，加点的成语使用</a:t>
            </a:r>
            <a:r>
              <a:rPr lang="zh-CN" altLang="en-US" sz="2400" b="1" u="sng">
                <a:solidFill>
                  <a:srgbClr val="FF0000"/>
                </a:solidFill>
                <a:latin typeface="Calibri"/>
                <a:ea typeface="宋体" pitchFamily="2" charset="-122"/>
              </a:rPr>
              <a:t>最恰当</a:t>
            </a:r>
            <a:r>
              <a:rPr lang="zh-CN" altLang="en-US" sz="2400" b="1">
                <a:latin typeface="Calibri"/>
                <a:ea typeface="宋体" pitchFamily="2" charset="-122"/>
              </a:rPr>
              <a:t>的一项是          </a:t>
            </a:r>
            <a:r>
              <a:rPr lang="en-US" altLang="zh-CN" sz="2400" b="1">
                <a:latin typeface="Calibri"/>
                <a:ea typeface="宋体" pitchFamily="2" charset="-122"/>
              </a:rPr>
              <a:t>(</a:t>
            </a:r>
            <a:r>
              <a:rPr lang="zh-CN" altLang="en-US" sz="2400" b="1">
                <a:latin typeface="Calibri"/>
                <a:ea typeface="宋体" pitchFamily="2" charset="-122"/>
              </a:rPr>
              <a:t>　　</a:t>
            </a:r>
            <a:r>
              <a:rPr lang="en-US" altLang="zh-CN" sz="2400" b="1">
                <a:latin typeface="Calibri"/>
                <a:ea typeface="宋体" pitchFamily="2" charset="-122"/>
              </a:rPr>
              <a:t>)</a:t>
            </a:r>
            <a:endParaRPr lang="zh-CN" altLang="en-US" sz="2400">
              <a:latin typeface="Calibri"/>
              <a:ea typeface="宋体" pitchFamily="2" charset="-122"/>
            </a:endParaRPr>
          </a:p>
          <a:p>
            <a:pPr>
              <a:lnSpc>
                <a:spcPct val="150000"/>
              </a:lnSpc>
            </a:pPr>
            <a:r>
              <a:rPr lang="en-US" altLang="zh-CN" sz="2400" b="1">
                <a:latin typeface="Calibri"/>
                <a:ea typeface="宋体" pitchFamily="2" charset="-122"/>
              </a:rPr>
              <a:t>A.</a:t>
            </a:r>
            <a:r>
              <a:rPr lang="zh-CN" altLang="en-US" sz="2400" b="1">
                <a:latin typeface="宋体" pitchFamily="2" charset="-122"/>
                <a:ea typeface="宋体" pitchFamily="2" charset="-122"/>
              </a:rPr>
              <a:t>此文打着科学的幌子，实际上宣传的是封建迷信，这样一篇</a:t>
            </a:r>
            <a:r>
              <a:rPr lang="zh-CN" altLang="en-US" sz="2400" b="1" u="sng">
                <a:solidFill>
                  <a:srgbClr val="FF0000"/>
                </a:solidFill>
                <a:latin typeface="Calibri"/>
                <a:ea typeface="宋体" pitchFamily="2" charset="-122"/>
              </a:rPr>
              <a:t>不刊之论</a:t>
            </a:r>
            <a:r>
              <a:rPr lang="zh-CN" altLang="en-US" sz="2400" b="1">
                <a:latin typeface="宋体" pitchFamily="2" charset="-122"/>
                <a:ea typeface="宋体" pitchFamily="2" charset="-122"/>
              </a:rPr>
              <a:t>，竟然公开刊登在一家省级大报上，真是 令人不解。</a:t>
            </a:r>
            <a:endParaRPr lang="zh-CN" altLang="en-US" sz="2400">
              <a:latin typeface="宋体" pitchFamily="2" charset="-122"/>
              <a:ea typeface="宋体" pitchFamily="2" charset="-122"/>
            </a:endParaRPr>
          </a:p>
          <a:p>
            <a:pPr>
              <a:lnSpc>
                <a:spcPct val="150000"/>
              </a:lnSpc>
            </a:pPr>
            <a:r>
              <a:rPr lang="en-US" altLang="zh-CN" sz="2400" b="1">
                <a:latin typeface="Calibri"/>
                <a:ea typeface="宋体" pitchFamily="2" charset="-122"/>
              </a:rPr>
              <a:t>B.</a:t>
            </a:r>
            <a:r>
              <a:rPr lang="zh-CN" altLang="en-US" sz="2400" b="1">
                <a:latin typeface="宋体" pitchFamily="2" charset="-122"/>
                <a:ea typeface="宋体" pitchFamily="2" charset="-122"/>
              </a:rPr>
              <a:t>从中国人</a:t>
            </a:r>
            <a:r>
              <a:rPr lang="zh-CN" altLang="en-US" sz="2400" b="1">
                <a:latin typeface="Calibri"/>
                <a:ea typeface="宋体" pitchFamily="2" charset="-122"/>
              </a:rPr>
              <a:t>素来</a:t>
            </a:r>
            <a:r>
              <a:rPr lang="zh-CN" altLang="en-US" sz="2400" b="1" u="sng">
                <a:solidFill>
                  <a:srgbClr val="FF0000"/>
                </a:solidFill>
                <a:latin typeface="Calibri"/>
                <a:ea typeface="宋体" pitchFamily="2" charset="-122"/>
              </a:rPr>
              <a:t>不为已甚</a:t>
            </a:r>
            <a:r>
              <a:rPr lang="zh-CN" altLang="en-US" sz="2400" b="1">
                <a:latin typeface="Calibri"/>
                <a:ea typeface="宋体" pitchFamily="2" charset="-122"/>
              </a:rPr>
              <a:t>的行事品格判断，这种极端不留余地的做法，很有可能从反面证明了他们曾经遭受来自政府官员们的蹂躏的残暴程度</a:t>
            </a:r>
            <a:endParaRPr lang="zh-CN" altLang="en-US" sz="2400">
              <a:latin typeface="Calibri"/>
              <a:ea typeface="宋体" pitchFamily="2" charset="-122"/>
            </a:endParaRPr>
          </a:p>
        </p:txBody>
      </p:sp>
      <p:sp>
        <p:nvSpPr>
          <p:cNvPr id="32772" name="TextBox 1"/>
          <p:cNvSpPr txBox="1"/>
          <p:nvPr/>
        </p:nvSpPr>
        <p:spPr>
          <a:xfrm>
            <a:off x="1631950" y="3860800"/>
            <a:ext cx="9144000" cy="3784600"/>
          </a:xfrm>
          <a:prstGeom prst="rect">
            <a:avLst/>
          </a:prstGeom>
          <a:noFill/>
          <a:ln w="9525">
            <a:noFill/>
          </a:ln>
        </p:spPr>
        <p:txBody>
          <a:bodyPr anchor="t">
            <a:spAutoFit/>
          </a:bodyPr>
          <a:lstStyle/>
          <a:p>
            <a:pPr>
              <a:lnSpc>
                <a:spcPct val="200000"/>
              </a:lnSpc>
            </a:pPr>
            <a:r>
              <a:rPr lang="en-US" altLang="zh-CN" sz="2400" b="1">
                <a:latin typeface="Calibri"/>
                <a:ea typeface="宋体" pitchFamily="2" charset="-122"/>
              </a:rPr>
              <a:t>C.</a:t>
            </a:r>
            <a:r>
              <a:rPr lang="zh-CN" altLang="en-US" sz="2400" b="1">
                <a:latin typeface="Calibri"/>
                <a:ea typeface="宋体" pitchFamily="2" charset="-122"/>
              </a:rPr>
              <a:t>这样的小错误对于整个项目的要求来说是无伤大雅、</a:t>
            </a:r>
            <a:r>
              <a:rPr lang="zh-CN" altLang="en-US" sz="2400" b="1" u="sng">
                <a:solidFill>
                  <a:srgbClr val="FF0000"/>
                </a:solidFill>
                <a:latin typeface="Calibri"/>
                <a:ea typeface="宋体" pitchFamily="2" charset="-122"/>
              </a:rPr>
              <a:t>不足为训</a:t>
            </a:r>
            <a:r>
              <a:rPr lang="zh-CN" altLang="en-US" sz="2400" b="1">
                <a:latin typeface="Calibri"/>
                <a:ea typeface="宋体" pitchFamily="2" charset="-122"/>
              </a:rPr>
              <a:t>的，我们决不能只纠缠于细枝末节而忘了根本的目标。</a:t>
            </a:r>
            <a:endParaRPr lang="zh-CN" altLang="en-US" sz="2400">
              <a:latin typeface="Calibri"/>
              <a:ea typeface="宋体" pitchFamily="2" charset="-122"/>
            </a:endParaRPr>
          </a:p>
          <a:p>
            <a:pPr>
              <a:lnSpc>
                <a:spcPct val="200000"/>
              </a:lnSpc>
            </a:pPr>
            <a:r>
              <a:rPr lang="en-US" altLang="zh-CN" sz="2400" b="1">
                <a:latin typeface="Calibri"/>
                <a:ea typeface="宋体" pitchFamily="2" charset="-122"/>
              </a:rPr>
              <a:t>D.</a:t>
            </a:r>
            <a:r>
              <a:rPr lang="zh-CN" altLang="en-US" sz="2400" b="1">
                <a:latin typeface="Calibri"/>
                <a:ea typeface="宋体" pitchFamily="2" charset="-122"/>
              </a:rPr>
              <a:t>老李在年近古稀时抱了个大胖孙子，他们家正在饭店大摆宴席，</a:t>
            </a:r>
            <a:r>
              <a:rPr lang="zh-CN" altLang="en-US" sz="2400" b="1" u="sng">
                <a:solidFill>
                  <a:srgbClr val="FF0000"/>
                </a:solidFill>
                <a:latin typeface="Calibri"/>
                <a:ea typeface="宋体" pitchFamily="2" charset="-122"/>
              </a:rPr>
              <a:t>弹冠相庆</a:t>
            </a:r>
            <a:r>
              <a:rPr lang="zh-CN" altLang="en-US" sz="2400" b="1">
                <a:latin typeface="Calibri"/>
                <a:ea typeface="宋体" pitchFamily="2" charset="-122"/>
              </a:rPr>
              <a:t>呢。</a:t>
            </a:r>
            <a:endParaRPr lang="zh-CN" altLang="en-US" sz="2400">
              <a:latin typeface="Calibri"/>
              <a:ea typeface="宋体" pitchFamily="2" charset="-122"/>
            </a:endParaRPr>
          </a:p>
          <a:p>
            <a:pPr>
              <a:lnSpc>
                <a:spcPct val="200000"/>
              </a:lnSpc>
            </a:pPr>
            <a:endParaRPr lang="zh-CN" altLang="en-US" sz="2400">
              <a:latin typeface="Calibri"/>
              <a:ea typeface="宋体" pitchFamily="2" charset="-122"/>
            </a:endParaRPr>
          </a:p>
        </p:txBody>
      </p:sp>
      <p:sp>
        <p:nvSpPr>
          <p:cNvPr id="32773" name="矩形 6"/>
          <p:cNvSpPr/>
          <p:nvPr/>
        </p:nvSpPr>
        <p:spPr>
          <a:xfrm>
            <a:off x="8904288" y="692150"/>
            <a:ext cx="387985" cy="583565"/>
          </a:xfrm>
          <a:prstGeom prst="rect">
            <a:avLst/>
          </a:prstGeom>
          <a:noFill/>
          <a:ln w="9525">
            <a:noFill/>
          </a:ln>
        </p:spPr>
        <p:txBody>
          <a:bodyPr wrap="none" anchor="t">
            <a:spAutoFit/>
          </a:bodyPr>
          <a:lstStyle/>
          <a:p>
            <a:r>
              <a:rPr lang="en-US" altLang="zh-CN" sz="3200" b="1">
                <a:solidFill>
                  <a:srgbClr val="FF0000"/>
                </a:solidFill>
                <a:latin typeface="宋体" pitchFamily="2" charset="-122"/>
                <a:ea typeface="宋体" pitchFamily="2" charset="-122"/>
              </a:rPr>
              <a:t>B</a:t>
            </a:r>
            <a:endParaRPr lang="zh-CN" altLang="en-US" sz="3200">
              <a:solidFill>
                <a:srgbClr val="FF0000"/>
              </a:solidFill>
              <a:latin typeface="Calibri"/>
              <a:ea typeface="宋体" pitchFamily="2" charset="-122"/>
            </a:endParaRPr>
          </a:p>
        </p:txBody>
      </p:sp>
      <p:sp>
        <p:nvSpPr>
          <p:cNvPr id="32774" name="矩形 32773"/>
          <p:cNvSpPr/>
          <p:nvPr/>
        </p:nvSpPr>
        <p:spPr>
          <a:xfrm>
            <a:off x="3719513" y="3328988"/>
            <a:ext cx="6849110" cy="645160"/>
          </a:xfrm>
          <a:prstGeom prst="rect">
            <a:avLst/>
          </a:prstGeom>
          <a:noFill/>
          <a:ln w="9525">
            <a:noFill/>
          </a:ln>
        </p:spPr>
        <p:txBody>
          <a:bodyPr wrap="none" anchor="t">
            <a:spAutoFit/>
          </a:bodyPr>
          <a:lstStyle/>
          <a:p>
            <a:pPr>
              <a:lnSpc>
                <a:spcPct val="200000"/>
              </a:lnSpc>
            </a:pPr>
            <a:r>
              <a:rPr lang="zh-CN" altLang="en-US" b="1">
                <a:solidFill>
                  <a:schemeClr val="hlink"/>
                </a:solidFill>
                <a:latin typeface="Arial" pitchFamily="34" charset="0"/>
                <a:ea typeface="宋体" pitchFamily="2" charset="-122"/>
              </a:rPr>
              <a:t>不做得太过分。多指对人的责备或处罚适可而止。（已甚：过分）</a:t>
            </a:r>
            <a:endParaRPr lang="zh-CN" altLang="en-US">
              <a:latin typeface="Arial" pitchFamily="34" charset="0"/>
              <a:ea typeface="宋体" pitchFamily="2" charset="-122"/>
            </a:endParaRPr>
          </a:p>
        </p:txBody>
      </p:sp>
      <p:grpSp>
        <p:nvGrpSpPr>
          <p:cNvPr id="2" name="组合 1"/>
          <p:cNvGrpSpPr/>
          <p:nvPr/>
        </p:nvGrpSpPr>
        <p:grpSpPr>
          <a:xfrm>
            <a:off x="1555750" y="119063"/>
            <a:ext cx="1533525" cy="573087"/>
            <a:chOff x="616379" y="269623"/>
            <a:chExt cx="8498593" cy="3170263"/>
          </a:xfrm>
        </p:grpSpPr>
        <p:sp>
          <p:nvSpPr>
            <p:cNvPr id="4" name="矩形 3"/>
            <p:cNvSpPr/>
            <p:nvPr/>
          </p:nvSpPr>
          <p:spPr>
            <a:xfrm>
              <a:off x="1378856" y="812798"/>
              <a:ext cx="7736116" cy="2627088"/>
            </a:xfrm>
            <a:prstGeom prst="rect">
              <a:avLst/>
            </a:prstGeom>
            <a:solidFill>
              <a:srgbClr val="D54A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ea typeface="Microsoft JhengHei Light" pitchFamily="34" charset="-120"/>
              </a:endParaRPr>
            </a:p>
          </p:txBody>
        </p:sp>
        <p:pic>
          <p:nvPicPr>
            <p:cNvPr id="23559" name="图片 4" descr="图片包含 鲜花, 植物, 小&#10;&#10;已生成极高可信度的说明"/>
            <p:cNvPicPr>
              <a:picLocks noChangeAspect="1"/>
            </p:cNvPicPr>
            <p:nvPr/>
          </p:nvPicPr>
          <p:blipFill>
            <a:blip r:embed="rId2"/>
            <a:stretch>
              <a:fillRect/>
            </a:stretch>
          </p:blipFill>
          <p:spPr>
            <a:xfrm>
              <a:off x="616379" y="269623"/>
              <a:ext cx="1883854" cy="1484559"/>
            </a:xfrm>
            <a:prstGeom prst="rect">
              <a:avLst/>
            </a:prstGeom>
            <a:noFill/>
            <a:ln w="9525">
              <a:noFill/>
            </a:ln>
          </p:spPr>
        </p:pic>
      </p:grpSp>
      <p:sp>
        <p:nvSpPr>
          <p:cNvPr id="23560" name="文本框 2"/>
          <p:cNvSpPr txBox="1"/>
          <p:nvPr/>
        </p:nvSpPr>
        <p:spPr>
          <a:xfrm>
            <a:off x="1804988" y="271463"/>
            <a:ext cx="1284287" cy="398780"/>
          </a:xfrm>
          <a:prstGeom prst="rect">
            <a:avLst/>
          </a:prstGeom>
          <a:noFill/>
          <a:ln w="9525">
            <a:noFill/>
          </a:ln>
        </p:spPr>
        <p:txBody>
          <a:bodyPr wrap="square" anchor="t">
            <a:spAutoFit/>
          </a:bodyPr>
          <a:lstStyle/>
          <a:p>
            <a:r>
              <a:rPr lang="zh-CN" altLang="zh-CN" sz="2000" b="1">
                <a:latin typeface="Arial" pitchFamily="34" charset="0"/>
                <a:ea typeface="宋体" pitchFamily="2" charset="-122"/>
              </a:rPr>
              <a:t>小试身手</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par>
                    <p:cTn id="8" fill="hold" nodeType="clickPar">
                      <p:stCondLst>
                        <p:cond delay="indefinite"/>
                        <p:cond evt="onBegin" delay="0">
                          <p:tn val="7"/>
                        </p:cond>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2772"/>
                                        </p:tgtEl>
                                        <p:attrNameLst>
                                          <p:attrName>style.visibility</p:attrName>
                                        </p:attrNameLst>
                                      </p:cBhvr>
                                      <p:to>
                                        <p:strVal val="visible"/>
                                      </p:to>
                                    </p:set>
                                    <p:animEffect transition="in" filter="blinds(horizontal)">
                                      <p:cBhvr>
                                        <p:cTn id="13" dur="500"/>
                                        <p:tgtEl>
                                          <p:spTgt spid="32772"/>
                                        </p:tgtEl>
                                      </p:cBhvr>
                                    </p:animEffect>
                                  </p:childTnLst>
                                </p:cTn>
                              </p:par>
                            </p:childTnLst>
                          </p:cTn>
                        </p:par>
                      </p:childTnLst>
                    </p:cTn>
                  </p:par>
                  <p:par>
                    <p:cTn id="14" fill="hold" nodeType="clickPar">
                      <p:stCondLst>
                        <p:cond delay="indefinite"/>
                        <p:cond evt="onBegin" delay="0">
                          <p:tn val="13"/>
                        </p:cond>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blinds(horizontal)">
                                      <p:cBhvr>
                                        <p:cTn id="19" dur="500"/>
                                        <p:tgtEl>
                                          <p:spTgt spid="32773"/>
                                        </p:tgtEl>
                                      </p:cBhvr>
                                    </p:animEffect>
                                  </p:childTnLst>
                                </p:cTn>
                              </p:par>
                            </p:childTnLst>
                          </p:cTn>
                        </p:par>
                      </p:childTnLst>
                    </p:cTn>
                  </p:par>
                  <p:par>
                    <p:cTn id="20" fill="hold" nodeType="clickPar">
                      <p:stCondLst>
                        <p:cond delay="indefinite"/>
                        <p:cond evt="onBegin" delay="0">
                          <p:tn val="19"/>
                        </p:cond>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32774"/>
                                        </p:tgtEl>
                                        <p:attrNameLst>
                                          <p:attrName>style.visibility</p:attrName>
                                        </p:attrNameLst>
                                      </p:cBhvr>
                                      <p:to>
                                        <p:strVal val="visible"/>
                                      </p:to>
                                    </p:set>
                                    <p:animEffect transition="in" filter="blinds(horizontal)">
                                      <p:cBhvr>
                                        <p:cTn id="25" dur="500"/>
                                        <p:tgtEl>
                                          <p:spTgt spid="32774"/>
                                        </p:tgtEl>
                                      </p:cBhvr>
                                    </p:animEffect>
                                  </p:childTnLst>
                                </p:cTn>
                              </p:par>
                            </p:childTnLst>
                          </p:cTn>
                        </p:par>
                      </p:childTnLst>
                    </p:cTn>
                  </p:par>
                  <p:par>
                    <p:cTn id="26" fill="hold" nodeType="clickPar">
                      <p:stCondLst>
                        <p:cond delay="indefinite"/>
                        <p:cond evt="onBegin" delay="0">
                          <p:tn val="25"/>
                        </p:cond>
                      </p:stCondLst>
                      <p:childTnLst>
                        <p:par>
                          <p:cTn id="27" fill="hold" nodeType="withGroup">
                            <p:stCondLst>
                              <p:cond delay="indefinite"/>
                            </p:stCondLst>
                          </p:cTn>
                        </p:par>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ppt_x</p:attrName>
                                        </p:attrNameLst>
                                      </p:cBhvr>
                                      <p:tavLst>
                                        <p:tav tm="0">
                                          <p:val>
                                            <p:strVal val="0-#ppt_w/2"/>
                                          </p:val>
                                        </p:tav>
                                        <p:tav tm="100000">
                                          <p:val>
                                            <p:strVal val="#ppt_x"/>
                                          </p:val>
                                        </p:tav>
                                      </p:tavLst>
                                    </p:anim>
                                    <p:anim calcmode="lin" valueType="num">
                                      <p:cBhvr>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1"/>
      <p:bldP spid="32773" grpId="2"/>
      <p:bldP spid="32774" grpId="3"/>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4" name="TextBox 1"/>
          <p:cNvSpPr txBox="1"/>
          <p:nvPr/>
        </p:nvSpPr>
        <p:spPr>
          <a:xfrm>
            <a:off x="1992313" y="549275"/>
            <a:ext cx="8294687" cy="5077460"/>
          </a:xfrm>
          <a:prstGeom prst="rect">
            <a:avLst/>
          </a:prstGeom>
          <a:noFill/>
          <a:ln w="9525">
            <a:noFill/>
          </a:ln>
        </p:spPr>
        <p:txBody>
          <a:bodyPr anchor="t">
            <a:spAutoFit/>
          </a:bodyPr>
          <a:lstStyle/>
          <a:p>
            <a:pPr>
              <a:lnSpc>
                <a:spcPct val="150000"/>
              </a:lnSpc>
            </a:pPr>
            <a:r>
              <a:rPr lang="en-US" altLang="zh-CN" sz="2400" b="1">
                <a:latin typeface="Calibri"/>
                <a:ea typeface="宋体" pitchFamily="2" charset="-122"/>
              </a:rPr>
              <a:t>2.</a:t>
            </a:r>
            <a:r>
              <a:rPr lang="zh-CN" altLang="en-US" sz="2400" b="1">
                <a:latin typeface="Calibri"/>
                <a:ea typeface="宋体" pitchFamily="2" charset="-122"/>
              </a:rPr>
              <a:t>下列各句中，加点的成语使用不恰当的一项是         </a:t>
            </a:r>
            <a:r>
              <a:rPr lang="en-US" altLang="zh-CN" sz="2400" b="1">
                <a:latin typeface="Calibri"/>
                <a:ea typeface="宋体" pitchFamily="2" charset="-122"/>
              </a:rPr>
              <a:t>(</a:t>
            </a:r>
            <a:r>
              <a:rPr lang="zh-CN" altLang="en-US" sz="2400" b="1">
                <a:latin typeface="Calibri"/>
                <a:ea typeface="宋体" pitchFamily="2" charset="-122"/>
              </a:rPr>
              <a:t>　　</a:t>
            </a:r>
            <a:r>
              <a:rPr lang="en-US" altLang="zh-CN" sz="2400" b="1">
                <a:latin typeface="Calibri"/>
                <a:ea typeface="宋体" pitchFamily="2" charset="-122"/>
              </a:rPr>
              <a:t>)</a:t>
            </a:r>
            <a:endParaRPr lang="zh-CN" altLang="en-US" sz="2400">
              <a:latin typeface="Calibri"/>
              <a:ea typeface="宋体" pitchFamily="2" charset="-122"/>
            </a:endParaRPr>
          </a:p>
          <a:p>
            <a:pPr>
              <a:lnSpc>
                <a:spcPct val="150000"/>
              </a:lnSpc>
            </a:pPr>
            <a:r>
              <a:rPr lang="en-US" altLang="zh-CN" sz="2400" b="1">
                <a:latin typeface="Calibri"/>
                <a:ea typeface="宋体" pitchFamily="2" charset="-122"/>
              </a:rPr>
              <a:t>     A.</a:t>
            </a:r>
            <a:r>
              <a:rPr lang="zh-CN" altLang="en-US" sz="2400" b="1">
                <a:latin typeface="Calibri"/>
                <a:ea typeface="宋体" pitchFamily="2" charset="-122"/>
              </a:rPr>
              <a:t>在山水间对弈之余，把酒弹唱，空气中流转着高山流水 </a:t>
            </a:r>
            <a:endParaRPr lang="en-US" altLang="zh-CN" sz="2400" b="1">
              <a:latin typeface="Calibri"/>
              <a:ea typeface="宋体" pitchFamily="2" charset="-122"/>
            </a:endParaRPr>
          </a:p>
          <a:p>
            <a:pPr>
              <a:lnSpc>
                <a:spcPct val="150000"/>
              </a:lnSpc>
            </a:pPr>
            <a:r>
              <a:rPr lang="en-US" altLang="zh-CN" sz="2400" b="1">
                <a:latin typeface="Calibri"/>
                <a:ea typeface="宋体" pitchFamily="2" charset="-122"/>
              </a:rPr>
              <a:t>         </a:t>
            </a:r>
            <a:r>
              <a:rPr lang="zh-CN" altLang="en-US" sz="2400" b="1">
                <a:latin typeface="Calibri"/>
                <a:ea typeface="宋体" pitchFamily="2" charset="-122"/>
              </a:rPr>
              <a:t>的悠扬琴音。</a:t>
            </a:r>
            <a:endParaRPr lang="zh-CN" altLang="en-US" sz="2400">
              <a:latin typeface="Calibri"/>
              <a:ea typeface="宋体" pitchFamily="2" charset="-122"/>
            </a:endParaRPr>
          </a:p>
          <a:p>
            <a:pPr>
              <a:lnSpc>
                <a:spcPct val="150000"/>
              </a:lnSpc>
            </a:pPr>
            <a:r>
              <a:rPr lang="en-US" altLang="zh-CN" sz="2400" b="1">
                <a:latin typeface="Calibri"/>
                <a:ea typeface="宋体" pitchFamily="2" charset="-122"/>
              </a:rPr>
              <a:t>     B.</a:t>
            </a:r>
            <a:r>
              <a:rPr lang="zh-CN" altLang="en-US" sz="2400" b="1">
                <a:latin typeface="Calibri"/>
                <a:ea typeface="宋体" pitchFamily="2" charset="-122"/>
              </a:rPr>
              <a:t>打牌本就是为了消遣娱乐，为了一点小事大动干戈，</a:t>
            </a:r>
            <a:endParaRPr lang="en-US" altLang="zh-CN" sz="2400" b="1">
              <a:latin typeface="Calibri"/>
              <a:ea typeface="宋体" pitchFamily="2" charset="-122"/>
            </a:endParaRPr>
          </a:p>
          <a:p>
            <a:pPr>
              <a:lnSpc>
                <a:spcPct val="150000"/>
              </a:lnSpc>
            </a:pPr>
            <a:r>
              <a:rPr lang="en-US" altLang="zh-CN" sz="2400" b="1">
                <a:latin typeface="Calibri"/>
                <a:ea typeface="宋体" pitchFamily="2" charset="-122"/>
              </a:rPr>
              <a:t>        </a:t>
            </a:r>
            <a:r>
              <a:rPr lang="zh-CN" altLang="en-US" sz="2400" b="1">
                <a:latin typeface="Calibri"/>
                <a:ea typeface="宋体" pitchFamily="2" charset="-122"/>
              </a:rPr>
              <a:t>导致发生流血事件，实在是不值得。</a:t>
            </a:r>
            <a:endParaRPr lang="zh-CN" altLang="en-US" sz="2400">
              <a:latin typeface="Calibri"/>
              <a:ea typeface="宋体" pitchFamily="2" charset="-122"/>
            </a:endParaRPr>
          </a:p>
          <a:p>
            <a:pPr>
              <a:lnSpc>
                <a:spcPct val="150000"/>
              </a:lnSpc>
            </a:pPr>
            <a:r>
              <a:rPr lang="en-US" altLang="zh-CN" sz="2400" b="1">
                <a:latin typeface="Calibri"/>
                <a:ea typeface="宋体" pitchFamily="2" charset="-122"/>
              </a:rPr>
              <a:t>     C.</a:t>
            </a:r>
            <a:r>
              <a:rPr lang="zh-CN" altLang="en-US" sz="2400" b="1">
                <a:latin typeface="Calibri"/>
                <a:ea typeface="宋体" pitchFamily="2" charset="-122"/>
              </a:rPr>
              <a:t>江头服装市场的</a:t>
            </a:r>
            <a:r>
              <a:rPr lang="en-US" altLang="zh-CN" sz="2400" b="1">
                <a:latin typeface="Calibri"/>
                <a:ea typeface="宋体" pitchFamily="2" charset="-122"/>
              </a:rPr>
              <a:t>120</a:t>
            </a:r>
            <a:r>
              <a:rPr lang="zh-CN" altLang="en-US" sz="2400" b="1">
                <a:latin typeface="Calibri"/>
                <a:ea typeface="宋体" pitchFamily="2" charset="-122"/>
              </a:rPr>
              <a:t>余商户早晨开店营业，发现电线     </a:t>
            </a:r>
            <a:endParaRPr lang="en-US" altLang="zh-CN" sz="2400" b="1">
              <a:latin typeface="Calibri"/>
              <a:ea typeface="宋体" pitchFamily="2" charset="-122"/>
            </a:endParaRPr>
          </a:p>
          <a:p>
            <a:pPr>
              <a:lnSpc>
                <a:spcPct val="150000"/>
              </a:lnSpc>
            </a:pPr>
            <a:r>
              <a:rPr lang="en-US" altLang="zh-CN" sz="2400" b="1">
                <a:latin typeface="Calibri"/>
                <a:ea typeface="宋体" pitchFamily="2" charset="-122"/>
              </a:rPr>
              <a:t>        </a:t>
            </a:r>
            <a:r>
              <a:rPr lang="zh-CN" altLang="en-US" sz="2400" b="1">
                <a:latin typeface="Calibri"/>
                <a:ea typeface="宋体" pitchFamily="2" charset="-122"/>
              </a:rPr>
              <a:t>被剪断了，门口墙上的电闸也不翼而飞。</a:t>
            </a:r>
            <a:endParaRPr lang="zh-CN" altLang="en-US" sz="2400">
              <a:latin typeface="Calibri"/>
              <a:ea typeface="宋体" pitchFamily="2" charset="-122"/>
            </a:endParaRPr>
          </a:p>
          <a:p>
            <a:pPr>
              <a:lnSpc>
                <a:spcPct val="150000"/>
              </a:lnSpc>
            </a:pPr>
            <a:r>
              <a:rPr lang="en-US" altLang="zh-CN" sz="2400" b="1">
                <a:latin typeface="Calibri"/>
                <a:ea typeface="宋体" pitchFamily="2" charset="-122"/>
              </a:rPr>
              <a:t>     D.</a:t>
            </a:r>
            <a:r>
              <a:rPr lang="zh-CN" altLang="en-US" sz="2400" b="1">
                <a:latin typeface="Calibri"/>
                <a:ea typeface="宋体" pitchFamily="2" charset="-122"/>
              </a:rPr>
              <a:t>春节期间，王府井大街上到处是游玩购物的人，直到 </a:t>
            </a:r>
            <a:endParaRPr lang="en-US" altLang="zh-CN" sz="2400" b="1">
              <a:latin typeface="Calibri"/>
              <a:ea typeface="宋体" pitchFamily="2" charset="-122"/>
            </a:endParaRPr>
          </a:p>
          <a:p>
            <a:pPr>
              <a:lnSpc>
                <a:spcPct val="150000"/>
              </a:lnSpc>
            </a:pPr>
            <a:r>
              <a:rPr lang="en-US" altLang="zh-CN" sz="2400" b="1">
                <a:latin typeface="Calibri"/>
                <a:ea typeface="宋体" pitchFamily="2" charset="-122"/>
              </a:rPr>
              <a:t>         </a:t>
            </a:r>
            <a:r>
              <a:rPr lang="zh-CN" altLang="en-US" sz="2400" b="1">
                <a:latin typeface="Calibri"/>
                <a:ea typeface="宋体" pitchFamily="2" charset="-122"/>
              </a:rPr>
              <a:t>天黑还不绝如缕，热闹极了。</a:t>
            </a:r>
            <a:endParaRPr lang="zh-CN" altLang="en-US" sz="2400">
              <a:latin typeface="Calibri"/>
              <a:ea typeface="宋体" pitchFamily="2" charset="-122"/>
            </a:endParaRPr>
          </a:p>
        </p:txBody>
      </p:sp>
      <p:sp>
        <p:nvSpPr>
          <p:cNvPr id="33795" name="TextBox 2"/>
          <p:cNvSpPr txBox="1"/>
          <p:nvPr/>
        </p:nvSpPr>
        <p:spPr>
          <a:xfrm>
            <a:off x="8904288" y="1341438"/>
            <a:ext cx="1616075" cy="829945"/>
          </a:xfrm>
          <a:prstGeom prst="rect">
            <a:avLst/>
          </a:prstGeom>
          <a:noFill/>
          <a:ln w="9525">
            <a:noFill/>
          </a:ln>
        </p:spPr>
        <p:txBody>
          <a:bodyPr anchor="t">
            <a:spAutoFit/>
          </a:bodyPr>
          <a:lstStyle/>
          <a:p>
            <a:r>
              <a:rPr lang="en-US" altLang="zh-CN" sz="2400" b="1">
                <a:latin typeface="Calibri"/>
                <a:ea typeface="宋体" pitchFamily="2" charset="-122"/>
              </a:rPr>
              <a:t>.    .   .   .</a:t>
            </a:r>
            <a:endParaRPr lang="zh-CN" altLang="en-US" sz="2400" b="1">
              <a:latin typeface="Calibri"/>
              <a:ea typeface="宋体" pitchFamily="2" charset="-122"/>
            </a:endParaRPr>
          </a:p>
          <a:p>
            <a:r>
              <a:rPr lang="en-US" altLang="zh-CN" sz="2400" b="1">
                <a:latin typeface="Calibri"/>
                <a:ea typeface="宋体" pitchFamily="2" charset="-122"/>
              </a:rPr>
              <a:t>       </a:t>
            </a:r>
            <a:endParaRPr lang="zh-CN" altLang="en-US" sz="2400" b="1">
              <a:latin typeface="Calibri"/>
              <a:ea typeface="宋体" pitchFamily="2" charset="-122"/>
            </a:endParaRPr>
          </a:p>
        </p:txBody>
      </p:sp>
      <p:sp>
        <p:nvSpPr>
          <p:cNvPr id="33796" name="TextBox 3"/>
          <p:cNvSpPr txBox="1"/>
          <p:nvPr/>
        </p:nvSpPr>
        <p:spPr>
          <a:xfrm>
            <a:off x="8256588" y="2492375"/>
            <a:ext cx="1616075" cy="829945"/>
          </a:xfrm>
          <a:prstGeom prst="rect">
            <a:avLst/>
          </a:prstGeom>
          <a:noFill/>
          <a:ln w="9525">
            <a:noFill/>
          </a:ln>
        </p:spPr>
        <p:txBody>
          <a:bodyPr anchor="t">
            <a:spAutoFit/>
          </a:bodyPr>
          <a:lstStyle/>
          <a:p>
            <a:r>
              <a:rPr lang="en-US" altLang="zh-CN" sz="2400" b="1">
                <a:latin typeface="Calibri"/>
                <a:ea typeface="宋体" pitchFamily="2" charset="-122"/>
              </a:rPr>
              <a:t>.    .   .    .</a:t>
            </a:r>
            <a:endParaRPr lang="zh-CN" altLang="en-US" sz="2400" b="1">
              <a:latin typeface="Calibri"/>
              <a:ea typeface="宋体" pitchFamily="2" charset="-122"/>
            </a:endParaRPr>
          </a:p>
          <a:p>
            <a:r>
              <a:rPr lang="en-US" altLang="zh-CN" sz="2400" b="1">
                <a:latin typeface="Calibri"/>
                <a:ea typeface="宋体" pitchFamily="2" charset="-122"/>
              </a:rPr>
              <a:t>       </a:t>
            </a:r>
            <a:endParaRPr lang="zh-CN" altLang="en-US" sz="2400" b="1">
              <a:latin typeface="Calibri"/>
              <a:ea typeface="宋体" pitchFamily="2" charset="-122"/>
            </a:endParaRPr>
          </a:p>
        </p:txBody>
      </p:sp>
      <p:sp>
        <p:nvSpPr>
          <p:cNvPr id="33797" name="TextBox 4"/>
          <p:cNvSpPr txBox="1"/>
          <p:nvPr/>
        </p:nvSpPr>
        <p:spPr>
          <a:xfrm>
            <a:off x="6672263" y="4076700"/>
            <a:ext cx="1616075" cy="829945"/>
          </a:xfrm>
          <a:prstGeom prst="rect">
            <a:avLst/>
          </a:prstGeom>
          <a:noFill/>
          <a:ln w="9525">
            <a:noFill/>
          </a:ln>
        </p:spPr>
        <p:txBody>
          <a:bodyPr anchor="t">
            <a:spAutoFit/>
          </a:bodyPr>
          <a:lstStyle/>
          <a:p>
            <a:r>
              <a:rPr lang="en-US" altLang="zh-CN" sz="2400" b="1">
                <a:latin typeface="Calibri"/>
                <a:ea typeface="宋体" pitchFamily="2" charset="-122"/>
              </a:rPr>
              <a:t>.    .   .    .</a:t>
            </a:r>
            <a:endParaRPr lang="zh-CN" altLang="en-US" sz="2400" b="1">
              <a:latin typeface="Calibri"/>
              <a:ea typeface="宋体" pitchFamily="2" charset="-122"/>
            </a:endParaRPr>
          </a:p>
          <a:p>
            <a:r>
              <a:rPr lang="en-US" altLang="zh-CN" sz="2400" b="1">
                <a:latin typeface="Calibri"/>
                <a:ea typeface="宋体" pitchFamily="2" charset="-122"/>
              </a:rPr>
              <a:t>       </a:t>
            </a:r>
            <a:endParaRPr lang="zh-CN" altLang="en-US" sz="2400" b="1">
              <a:latin typeface="Calibri"/>
              <a:ea typeface="宋体" pitchFamily="2" charset="-122"/>
            </a:endParaRPr>
          </a:p>
        </p:txBody>
      </p:sp>
      <p:sp>
        <p:nvSpPr>
          <p:cNvPr id="33798" name="TextBox 5"/>
          <p:cNvSpPr txBox="1"/>
          <p:nvPr/>
        </p:nvSpPr>
        <p:spPr>
          <a:xfrm>
            <a:off x="3648075" y="5229225"/>
            <a:ext cx="1616075" cy="829945"/>
          </a:xfrm>
          <a:prstGeom prst="rect">
            <a:avLst/>
          </a:prstGeom>
          <a:noFill/>
          <a:ln w="9525">
            <a:noFill/>
          </a:ln>
        </p:spPr>
        <p:txBody>
          <a:bodyPr anchor="t">
            <a:spAutoFit/>
          </a:bodyPr>
          <a:lstStyle/>
          <a:p>
            <a:r>
              <a:rPr lang="en-US" altLang="zh-CN" sz="2400" b="1">
                <a:latin typeface="Calibri"/>
                <a:ea typeface="宋体" pitchFamily="2" charset="-122"/>
              </a:rPr>
              <a:t>.    .   .   .</a:t>
            </a:r>
            <a:endParaRPr lang="zh-CN" altLang="en-US" sz="2400" b="1">
              <a:latin typeface="Calibri"/>
              <a:ea typeface="宋体" pitchFamily="2" charset="-122"/>
            </a:endParaRPr>
          </a:p>
          <a:p>
            <a:r>
              <a:rPr lang="en-US" altLang="zh-CN" sz="2400" b="1">
                <a:latin typeface="Calibri"/>
                <a:ea typeface="宋体" pitchFamily="2" charset="-122"/>
              </a:rPr>
              <a:t>       </a:t>
            </a:r>
            <a:endParaRPr lang="zh-CN" altLang="en-US" sz="2400" b="1">
              <a:latin typeface="Calibri"/>
              <a:ea typeface="宋体" pitchFamily="2" charset="-122"/>
            </a:endParaRPr>
          </a:p>
        </p:txBody>
      </p:sp>
      <p:sp>
        <p:nvSpPr>
          <p:cNvPr id="33799" name="TextBox 1"/>
          <p:cNvSpPr txBox="1"/>
          <p:nvPr/>
        </p:nvSpPr>
        <p:spPr>
          <a:xfrm>
            <a:off x="1919288" y="5732463"/>
            <a:ext cx="7929562" cy="829945"/>
          </a:xfrm>
          <a:prstGeom prst="rect">
            <a:avLst/>
          </a:prstGeom>
          <a:noFill/>
          <a:ln w="9525">
            <a:noFill/>
          </a:ln>
        </p:spPr>
        <p:txBody>
          <a:bodyPr anchor="t">
            <a:spAutoFit/>
          </a:bodyPr>
          <a:lstStyle/>
          <a:p>
            <a:pPr>
              <a:lnSpc>
                <a:spcPct val="200000"/>
              </a:lnSpc>
            </a:pPr>
            <a:r>
              <a:rPr lang="zh-CN" altLang="en-US" sz="2400" b="1">
                <a:solidFill>
                  <a:srgbClr val="FF0000"/>
                </a:solidFill>
                <a:latin typeface="Calibri"/>
                <a:ea typeface="宋体" pitchFamily="2" charset="-122"/>
              </a:rPr>
              <a:t>解析：</a:t>
            </a:r>
            <a:r>
              <a:rPr lang="en-US" altLang="zh-CN" sz="2400" b="1">
                <a:latin typeface="Calibri"/>
                <a:ea typeface="宋体" pitchFamily="2" charset="-122"/>
              </a:rPr>
              <a:t>D.</a:t>
            </a:r>
            <a:r>
              <a:rPr lang="zh-CN" altLang="en-US" sz="2400" b="1">
                <a:latin typeface="Calibri"/>
                <a:ea typeface="宋体" pitchFamily="2" charset="-122"/>
              </a:rPr>
              <a:t>不绝如缕：形容形势危急或声音细微悠长。</a:t>
            </a:r>
            <a:endParaRPr lang="zh-CN" altLang="en-US" sz="2400">
              <a:latin typeface="Calibri"/>
              <a:ea typeface="宋体" pitchFamily="2" charset="-122"/>
            </a:endParaRPr>
          </a:p>
        </p:txBody>
      </p:sp>
      <p:sp>
        <p:nvSpPr>
          <p:cNvPr id="33800" name="矩形 8"/>
          <p:cNvSpPr/>
          <p:nvPr/>
        </p:nvSpPr>
        <p:spPr>
          <a:xfrm>
            <a:off x="9191625" y="620713"/>
            <a:ext cx="490220" cy="583565"/>
          </a:xfrm>
          <a:prstGeom prst="rect">
            <a:avLst/>
          </a:prstGeom>
          <a:noFill/>
          <a:ln w="9525">
            <a:noFill/>
          </a:ln>
        </p:spPr>
        <p:txBody>
          <a:bodyPr wrap="none" anchor="t">
            <a:spAutoFit/>
          </a:bodyPr>
          <a:lstStyle/>
          <a:p>
            <a:r>
              <a:rPr lang="en-US" altLang="zh-CN" b="1">
                <a:latin typeface="Calibri"/>
                <a:ea typeface="宋体" pitchFamily="2" charset="-122"/>
              </a:rPr>
              <a:t> </a:t>
            </a:r>
            <a:r>
              <a:rPr lang="en-US" altLang="zh-CN" sz="3200" b="1">
                <a:solidFill>
                  <a:srgbClr val="FF0000"/>
                </a:solidFill>
                <a:latin typeface="Calibri"/>
                <a:ea typeface="宋体" pitchFamily="2" charset="-122"/>
              </a:rPr>
              <a:t>D</a:t>
            </a:r>
            <a:endParaRPr lang="zh-CN" altLang="en-US" sz="3200">
              <a:solidFill>
                <a:srgbClr val="FF0000"/>
              </a:solidFill>
              <a:latin typeface="Calibri"/>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33795"/>
                                        </p:tgtEl>
                                        <p:attrNameLst>
                                          <p:attrName>style.visibility</p:attrName>
                                        </p:attrNameLst>
                                      </p:cBhvr>
                                      <p:to>
                                        <p:strVal val="visible"/>
                                      </p:to>
                                    </p:set>
                                    <p:animEffect transition="in" filter="blinds(horizontal)">
                                      <p:cBhvr>
                                        <p:cTn id="10" dur="500"/>
                                        <p:tgtEl>
                                          <p:spTgt spid="33795"/>
                                        </p:tgtEl>
                                      </p:cBhvr>
                                    </p:animEffect>
                                  </p:childTnLst>
                                </p:cTn>
                              </p:par>
                              <p:par>
                                <p:cTn id="11" presetID="3" presetClass="entr" presetSubtype="10" fill="hold" grpId="2" nodeType="withEffect">
                                  <p:stCondLst>
                                    <p:cond delay="0"/>
                                  </p:stCondLst>
                                  <p:childTnLst>
                                    <p:set>
                                      <p:cBhvr>
                                        <p:cTn id="12" dur="1" fill="hold">
                                          <p:stCondLst>
                                            <p:cond delay="0"/>
                                          </p:stCondLst>
                                        </p:cTn>
                                        <p:tgtEl>
                                          <p:spTgt spid="33796"/>
                                        </p:tgtEl>
                                        <p:attrNameLst>
                                          <p:attrName>style.visibility</p:attrName>
                                        </p:attrNameLst>
                                      </p:cBhvr>
                                      <p:to>
                                        <p:strVal val="visible"/>
                                      </p:to>
                                    </p:set>
                                    <p:animEffect transition="in" filter="blinds(horizontal)">
                                      <p:cBhvr>
                                        <p:cTn id="13" dur="500"/>
                                        <p:tgtEl>
                                          <p:spTgt spid="33796"/>
                                        </p:tgtEl>
                                      </p:cBhvr>
                                    </p:animEffect>
                                  </p:childTnLst>
                                </p:cTn>
                              </p:par>
                              <p:par>
                                <p:cTn id="14" presetID="3" presetClass="entr" presetSubtype="10" fill="hold" grpId="3" nodeType="withEffect">
                                  <p:stCondLst>
                                    <p:cond delay="0"/>
                                  </p:stCondLst>
                                  <p:childTnLst>
                                    <p:set>
                                      <p:cBhvr>
                                        <p:cTn id="15" dur="1" fill="hold">
                                          <p:stCondLst>
                                            <p:cond delay="0"/>
                                          </p:stCondLst>
                                        </p:cTn>
                                        <p:tgtEl>
                                          <p:spTgt spid="33797"/>
                                        </p:tgtEl>
                                        <p:attrNameLst>
                                          <p:attrName>style.visibility</p:attrName>
                                        </p:attrNameLst>
                                      </p:cBhvr>
                                      <p:to>
                                        <p:strVal val="visible"/>
                                      </p:to>
                                    </p:set>
                                    <p:animEffect transition="in" filter="blinds(horizontal)">
                                      <p:cBhvr>
                                        <p:cTn id="16" dur="500"/>
                                        <p:tgtEl>
                                          <p:spTgt spid="33797"/>
                                        </p:tgtEl>
                                      </p:cBhvr>
                                    </p:animEffect>
                                  </p:childTnLst>
                                </p:cTn>
                              </p:par>
                              <p:par>
                                <p:cTn id="17" presetID="3" presetClass="entr" presetSubtype="10" fill="hold" grpId="4" nodeType="withEffect">
                                  <p:stCondLst>
                                    <p:cond delay="0"/>
                                  </p:stCondLst>
                                  <p:childTnLst>
                                    <p:set>
                                      <p:cBhvr>
                                        <p:cTn id="18" dur="1" fill="hold">
                                          <p:stCondLst>
                                            <p:cond delay="0"/>
                                          </p:stCondLst>
                                        </p:cTn>
                                        <p:tgtEl>
                                          <p:spTgt spid="33798"/>
                                        </p:tgtEl>
                                        <p:attrNameLst>
                                          <p:attrName>style.visibility</p:attrName>
                                        </p:attrNameLst>
                                      </p:cBhvr>
                                      <p:to>
                                        <p:strVal val="visible"/>
                                      </p:to>
                                    </p:set>
                                    <p:animEffect transition="in" filter="blinds(horizontal)">
                                      <p:cBhvr>
                                        <p:cTn id="19" dur="500"/>
                                        <p:tgtEl>
                                          <p:spTgt spid="3379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6" nodeType="clickEffect">
                                  <p:stCondLst>
                                    <p:cond delay="0"/>
                                  </p:stCondLst>
                                  <p:childTnLst>
                                    <p:set>
                                      <p:cBhvr>
                                        <p:cTn id="24" dur="1" fill="hold">
                                          <p:stCondLst>
                                            <p:cond delay="0"/>
                                          </p:stCondLst>
                                        </p:cTn>
                                        <p:tgtEl>
                                          <p:spTgt spid="33800"/>
                                        </p:tgtEl>
                                        <p:attrNameLst>
                                          <p:attrName>style.visibility</p:attrName>
                                        </p:attrNameLst>
                                      </p:cBhvr>
                                      <p:to>
                                        <p:strVal val="visible"/>
                                      </p:to>
                                    </p:set>
                                    <p:animEffect transition="in" filter="blinds(horizontal)">
                                      <p:cBhvr>
                                        <p:cTn id="25" dur="500"/>
                                        <p:tgtEl>
                                          <p:spTgt spid="3380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5" nodeType="clickEffect">
                                  <p:stCondLst>
                                    <p:cond delay="0"/>
                                  </p:stCondLst>
                                  <p:childTnLst>
                                    <p:set>
                                      <p:cBhvr>
                                        <p:cTn id="30" dur="1" fill="hold">
                                          <p:stCondLst>
                                            <p:cond delay="0"/>
                                          </p:stCondLst>
                                        </p:cTn>
                                        <p:tgtEl>
                                          <p:spTgt spid="33799"/>
                                        </p:tgtEl>
                                        <p:attrNameLst>
                                          <p:attrName>style.visibility</p:attrName>
                                        </p:attrNameLst>
                                      </p:cBhvr>
                                      <p:to>
                                        <p:strVal val="visible"/>
                                      </p:to>
                                    </p:set>
                                    <p:animEffect transition="in" filter="blinds(horizontal)">
                                      <p:cBhvr>
                                        <p:cTn id="31" dur="5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1"/>
      <p:bldP spid="33796" grpId="2"/>
      <p:bldP spid="33797" grpId="3"/>
      <p:bldP spid="33798" grpId="4"/>
      <p:bldP spid="33799" grpId="5"/>
      <p:bldP spid="33800" grpId="6"/>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267335" y="500380"/>
            <a:ext cx="11657330" cy="6123940"/>
          </a:xfrm>
          <a:prstGeom prst="rect">
            <a:avLst/>
          </a:prstGeom>
          <a:noFill/>
          <a:ln w="9525">
            <a:noFill/>
          </a:ln>
        </p:spPr>
        <p:txBody>
          <a:bodyPr wrap="square">
            <a:spAutoFit/>
          </a:bodyPr>
          <a:lstStyle/>
          <a:p>
            <a:pPr indent="0"/>
            <a:r>
              <a:rPr lang="zh-CN" sz="2800" b="1">
                <a:ea typeface="宋体" pitchFamily="2" charset="-122"/>
              </a:rPr>
              <a:t>（2016卷2）13．下列各句中加点成语的使用，全部正确的一项是（3分）   ①舞台上的灯光时明时暗，快速变幻的布景令人</a:t>
            </a:r>
            <a:r>
              <a:rPr lang="zh-CN" sz="2800" b="1">
                <a:solidFill>
                  <a:srgbClr val="FF0000"/>
                </a:solidFill>
                <a:ea typeface="宋体" pitchFamily="2" charset="-122"/>
              </a:rPr>
              <a:t>目不交睫，</a:t>
            </a:r>
            <a:r>
              <a:rPr lang="zh-CN" sz="2800" b="1">
                <a:ea typeface="宋体" pitchFamily="2" charset="-122"/>
              </a:rPr>
              <a:t>随着歌手的狂歌劲舞，观众席上也一片沸腾。   ②有专家指出，石油是不可忽视的战略资源，我们必须</a:t>
            </a:r>
            <a:r>
              <a:rPr lang="zh-CN" sz="2800" b="1">
                <a:solidFill>
                  <a:srgbClr val="FF0000"/>
                </a:solidFill>
                <a:ea typeface="宋体" pitchFamily="2" charset="-122"/>
              </a:rPr>
              <a:t>厝火积薪</a:t>
            </a:r>
            <a:r>
              <a:rPr lang="zh-CN" sz="2800" b="1">
                <a:ea typeface="宋体" pitchFamily="2" charset="-122"/>
              </a:rPr>
              <a:t>，未雨绸缪，进一步健全中国的石油安全体系。   ③那些航空领域的拓荒者，很多已经离开人世，但他们</a:t>
            </a:r>
            <a:r>
              <a:rPr lang="zh-CN" sz="2800" b="1">
                <a:solidFill>
                  <a:srgbClr val="FF0000"/>
                </a:solidFill>
                <a:ea typeface="宋体" pitchFamily="2" charset="-122"/>
              </a:rPr>
              <a:t>筚路蓝缕</a:t>
            </a:r>
            <a:r>
              <a:rPr lang="zh-CN" sz="2800" b="1">
                <a:ea typeface="宋体" pitchFamily="2" charset="-122"/>
              </a:rPr>
              <a:t>的感人形象一直深深印在人们的记忆中。   ④这次会谈并没有其他人员参加，他们两个人又都一直</a:t>
            </a:r>
            <a:r>
              <a:rPr lang="zh-CN" sz="2800" b="1">
                <a:solidFill>
                  <a:srgbClr val="FF0000"/>
                </a:solidFill>
                <a:ea typeface="宋体" pitchFamily="2" charset="-122"/>
              </a:rPr>
              <a:t>讳莫如深</a:t>
            </a:r>
            <a:r>
              <a:rPr lang="zh-CN" sz="2800" b="1">
                <a:ea typeface="宋体" pitchFamily="2" charset="-122"/>
              </a:rPr>
              <a:t>，所以会谈内容就成为一个难解之谜。   ⑤正在悠闲散步的外科主任王教授，突然接到护士电话说有个病人情况危急，他立刻</a:t>
            </a:r>
            <a:r>
              <a:rPr lang="zh-CN" sz="2800" b="1">
                <a:solidFill>
                  <a:srgbClr val="FF0000"/>
                </a:solidFill>
                <a:ea typeface="宋体" pitchFamily="2" charset="-122"/>
              </a:rPr>
              <a:t>安步当车</a:t>
            </a:r>
            <a:r>
              <a:rPr lang="zh-CN" sz="2800" b="1">
                <a:ea typeface="宋体" pitchFamily="2" charset="-122"/>
              </a:rPr>
              <a:t>向医院跑去。   ⑥从用字之讲究可以看出，这首诗的作者</a:t>
            </a:r>
            <a:r>
              <a:rPr lang="zh-CN" sz="2800" b="1">
                <a:solidFill>
                  <a:srgbClr val="FF0000"/>
                </a:solidFill>
                <a:ea typeface="宋体" pitchFamily="2" charset="-122"/>
              </a:rPr>
              <a:t>苦心孤诣</a:t>
            </a:r>
            <a:r>
              <a:rPr lang="zh-CN" sz="2800" b="1">
                <a:ea typeface="宋体" pitchFamily="2" charset="-122"/>
              </a:rPr>
              <a:t>，要在这有限的篇幅中营造出一种深邃幽远的意境。
</a:t>
            </a:r>
          </a:p>
          <a:p>
            <a:pPr indent="0"/>
            <a:r>
              <a:rPr lang="zh-CN" sz="2800" b="0">
                <a:ea typeface="宋体" pitchFamily="2" charset="-122"/>
              </a:rPr>
              <a:t>A．①②⑤           B．①④⑥              C．②③⑤              D．③④⑥</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6907" y="775246"/>
            <a:ext cx="1679930" cy="167993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42657" y="2149939"/>
            <a:ext cx="1523650" cy="7703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7748" y="4887221"/>
            <a:ext cx="1988937" cy="100558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43" y="5791199"/>
            <a:ext cx="3134057" cy="1133475"/>
          </a:xfrm>
          <a:prstGeom prst="rect">
            <a:avLst/>
          </a:prstGeom>
        </p:spPr>
      </p:pic>
      <p:sp>
        <p:nvSpPr>
          <p:cNvPr id="9" name="文本框 8"/>
          <p:cNvSpPr txBox="1"/>
          <p:nvPr/>
        </p:nvSpPr>
        <p:spPr>
          <a:xfrm>
            <a:off x="166974" y="877341"/>
            <a:ext cx="736600" cy="3026675"/>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用错对象</a:t>
            </a:r>
          </a:p>
        </p:txBody>
      </p:sp>
      <p:sp>
        <p:nvSpPr>
          <p:cNvPr id="6" name="TextBox 2"/>
          <p:cNvSpPr txBox="1"/>
          <p:nvPr/>
        </p:nvSpPr>
        <p:spPr>
          <a:xfrm>
            <a:off x="1470025" y="1125220"/>
            <a:ext cx="7974965" cy="1770380"/>
          </a:xfrm>
          <a:prstGeom prst="rect">
            <a:avLst/>
          </a:prstGeom>
          <a:noFill/>
          <a:ln w="9525">
            <a:noFill/>
          </a:ln>
        </p:spPr>
        <p:txBody>
          <a:bodyPr wrap="square" anchor="t">
            <a:spAutoFit/>
          </a:bodyPr>
          <a:lstStyle/>
          <a:p>
            <a:pPr>
              <a:lnSpc>
                <a:spcPct val="130000"/>
              </a:lnSpc>
            </a:pPr>
            <a:r>
              <a:rPr lang="zh-CN" altLang="en-US" sz="2800">
                <a:latin typeface="黑体" pitchFamily="49" charset="-122"/>
                <a:ea typeface="黑体" pitchFamily="49" charset="-122"/>
              </a:rPr>
              <a:t>有的成语有特定的适用对象。有的指人，有的指物；有的指个体，有的指群体；有的专用于男女或夫妻之间，有的专用于文章或文学艺术等。</a:t>
            </a:r>
          </a:p>
        </p:txBody>
      </p:sp>
      <p:sp>
        <p:nvSpPr>
          <p:cNvPr id="10" name="文本框 9"/>
          <p:cNvSpPr txBox="1"/>
          <p:nvPr/>
        </p:nvSpPr>
        <p:spPr>
          <a:xfrm>
            <a:off x="2347595" y="3903980"/>
            <a:ext cx="2019300" cy="645160"/>
          </a:xfrm>
          <a:prstGeom prst="rect">
            <a:avLst/>
          </a:prstGeom>
          <a:noFill/>
        </p:spPr>
        <p:txBody>
          <a:bodyPr wrap="none" rtlCol="0">
            <a:spAutoFit/>
          </a:bodyPr>
          <a:lstStyle/>
          <a:p>
            <a:r>
              <a:rPr lang="zh-CN" altLang="en-US" sz="3600" b="1"/>
              <a:t>扣人心弦</a:t>
            </a:r>
          </a:p>
        </p:txBody>
      </p:sp>
      <p:sp>
        <p:nvSpPr>
          <p:cNvPr id="11" name="文本框 10"/>
          <p:cNvSpPr txBox="1"/>
          <p:nvPr/>
        </p:nvSpPr>
        <p:spPr>
          <a:xfrm>
            <a:off x="5218430" y="3320415"/>
            <a:ext cx="2088515" cy="583565"/>
          </a:xfrm>
          <a:prstGeom prst="rect">
            <a:avLst/>
          </a:prstGeom>
          <a:noFill/>
        </p:spPr>
        <p:txBody>
          <a:bodyPr wrap="square" rtlCol="0">
            <a:spAutoFit/>
          </a:bodyPr>
          <a:lstStyle/>
          <a:p>
            <a:r>
              <a:rPr lang="zh-CN" altLang="en-US" sz="3200" b="1"/>
              <a:t>休戚相关</a:t>
            </a:r>
          </a:p>
        </p:txBody>
      </p:sp>
      <p:sp>
        <p:nvSpPr>
          <p:cNvPr id="12" name="文本框 11"/>
          <p:cNvSpPr txBox="1"/>
          <p:nvPr/>
        </p:nvSpPr>
        <p:spPr>
          <a:xfrm>
            <a:off x="7607935" y="4549140"/>
            <a:ext cx="2088515" cy="583565"/>
          </a:xfrm>
          <a:prstGeom prst="rect">
            <a:avLst/>
          </a:prstGeom>
          <a:noFill/>
        </p:spPr>
        <p:txBody>
          <a:bodyPr wrap="square" rtlCol="0">
            <a:spAutoFit/>
          </a:bodyPr>
          <a:lstStyle/>
          <a:p>
            <a:r>
              <a:rPr lang="zh-CN" altLang="en-US" sz="3200" b="1"/>
              <a:t>倚马可待</a:t>
            </a:r>
          </a:p>
        </p:txBody>
      </p:sp>
      <p:sp>
        <p:nvSpPr>
          <p:cNvPr id="13" name="文本框 12"/>
          <p:cNvSpPr txBox="1"/>
          <p:nvPr/>
        </p:nvSpPr>
        <p:spPr>
          <a:xfrm>
            <a:off x="5777865" y="5309235"/>
            <a:ext cx="2088515" cy="583565"/>
          </a:xfrm>
          <a:prstGeom prst="rect">
            <a:avLst/>
          </a:prstGeom>
          <a:noFill/>
        </p:spPr>
        <p:txBody>
          <a:bodyPr wrap="square" rtlCol="0">
            <a:spAutoFit/>
          </a:bodyPr>
          <a:lstStyle/>
          <a:p>
            <a:r>
              <a:rPr lang="zh-CN" altLang="en-US" sz="3200" b="1"/>
              <a:t>美轮美奂</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42" presetClass="entr" presetSubtype="0" fill="hold" grpId="1"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1"/>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4819" name="内容占位符 34818"/>
          <p:cNvSpPr>
            <a:spLocks noGrp="1" noRot="1"/>
          </p:cNvSpPr>
          <p:nvPr>
            <p:ph sz="half" idx="1"/>
          </p:nvPr>
        </p:nvSpPr>
        <p:spPr>
          <a:xfrm>
            <a:off x="1676400" y="973138"/>
            <a:ext cx="6337300" cy="4498975"/>
          </a:xfrm>
        </p:spPr>
        <p:txBody>
          <a:bodyPr anchor="t"/>
          <a:lstStyle/>
          <a:p>
            <a:pPr>
              <a:lnSpc>
                <a:spcPct val="90000"/>
              </a:lnSpc>
            </a:pPr>
            <a:r>
              <a:rPr lang="zh-CN" altLang="en-US" sz="3600" b="1">
                <a:latin typeface="黑体" pitchFamily="49" charset="-122"/>
                <a:ea typeface="黑体" pitchFamily="49" charset="-122"/>
              </a:rPr>
              <a:t>例</a:t>
            </a:r>
            <a:r>
              <a:rPr lang="en-US" altLang="zh-CN" sz="3600" b="1">
                <a:latin typeface="黑体" pitchFamily="49" charset="-122"/>
                <a:ea typeface="黑体" pitchFamily="49" charset="-122"/>
              </a:rPr>
              <a:t>1.</a:t>
            </a:r>
            <a:r>
              <a:rPr lang="zh-CN" altLang="en-US" sz="3600" b="1">
                <a:latin typeface="黑体" pitchFamily="49" charset="-122"/>
                <a:ea typeface="黑体" pitchFamily="49" charset="-122"/>
              </a:rPr>
              <a:t>古人中不乏刻苦学习的楷模，悬梁刺股者、秉烛达旦者、闻鸡起舞者，在历史上</a:t>
            </a:r>
            <a:r>
              <a:rPr lang="zh-CN" altLang="en-US" sz="3600" b="1" u="sng">
                <a:solidFill>
                  <a:srgbClr val="0000FF"/>
                </a:solidFill>
                <a:latin typeface="黑体" pitchFamily="49" charset="-122"/>
                <a:ea typeface="黑体" pitchFamily="49" charset="-122"/>
                <a:hlinkClick r:id="rId2"/>
              </a:rPr>
              <a:t>汗牛充栋</a:t>
            </a:r>
            <a:r>
              <a:rPr lang="zh-CN" altLang="en-US" sz="3600" b="1">
                <a:latin typeface="黑体" pitchFamily="49" charset="-122"/>
                <a:ea typeface="黑体" pitchFamily="49" charset="-122"/>
              </a:rPr>
              <a:t>。</a:t>
            </a:r>
          </a:p>
          <a:p>
            <a:pPr>
              <a:lnSpc>
                <a:spcPct val="90000"/>
              </a:lnSpc>
            </a:pPr>
            <a:endParaRPr lang="zh-CN" altLang="en-US" sz="3600" b="1">
              <a:latin typeface="黑体" pitchFamily="49" charset="-122"/>
              <a:ea typeface="黑体" pitchFamily="49" charset="-122"/>
            </a:endParaRPr>
          </a:p>
          <a:p>
            <a:pPr>
              <a:lnSpc>
                <a:spcPct val="90000"/>
              </a:lnSpc>
            </a:pPr>
            <a:r>
              <a:rPr lang="zh-CN" altLang="en-US" sz="3600" b="1">
                <a:latin typeface="黑体" pitchFamily="49" charset="-122"/>
                <a:ea typeface="黑体" pitchFamily="49" charset="-122"/>
              </a:rPr>
              <a:t>例</a:t>
            </a:r>
            <a:r>
              <a:rPr lang="en-US" altLang="zh-CN" sz="3600" b="1">
                <a:latin typeface="黑体" pitchFamily="49" charset="-122"/>
                <a:ea typeface="黑体" pitchFamily="49" charset="-122"/>
              </a:rPr>
              <a:t>2.</a:t>
            </a:r>
            <a:r>
              <a:rPr lang="zh-CN" altLang="en-US" sz="3600" b="1">
                <a:latin typeface="黑体" pitchFamily="49" charset="-122"/>
                <a:ea typeface="黑体" pitchFamily="49" charset="-122"/>
              </a:rPr>
              <a:t>近年来，一些正值</a:t>
            </a:r>
            <a:r>
              <a:rPr lang="zh-CN" altLang="en-US" sz="3600" b="1" u="sng">
                <a:solidFill>
                  <a:srgbClr val="0000FF"/>
                </a:solidFill>
                <a:latin typeface="黑体" pitchFamily="49" charset="-122"/>
                <a:ea typeface="黑体" pitchFamily="49" charset="-122"/>
              </a:rPr>
              <a:t>豆蔻年华</a:t>
            </a:r>
            <a:r>
              <a:rPr lang="zh-CN" altLang="en-US" sz="3600" b="1">
                <a:latin typeface="黑体" pitchFamily="49" charset="-122"/>
                <a:ea typeface="黑体" pitchFamily="49" charset="-122"/>
              </a:rPr>
              <a:t>的大学生沉迷在网吧里，从而荒废了学业，浪费了青春，真让人痛惜不已。</a:t>
            </a:r>
          </a:p>
          <a:p>
            <a:pPr>
              <a:lnSpc>
                <a:spcPct val="90000"/>
              </a:lnSpc>
            </a:pPr>
            <a:endParaRPr lang="zh-CN" altLang="en-US" sz="3600" b="1">
              <a:latin typeface="黑体" pitchFamily="49" charset="-122"/>
              <a:ea typeface="黑体" pitchFamily="49" charset="-122"/>
            </a:endParaRPr>
          </a:p>
        </p:txBody>
      </p:sp>
      <p:sp>
        <p:nvSpPr>
          <p:cNvPr id="34820" name="内容占位符 34819"/>
          <p:cNvSpPr>
            <a:spLocks noGrp="1" noRot="1"/>
          </p:cNvSpPr>
          <p:nvPr>
            <p:ph sz="half" idx="2"/>
          </p:nvPr>
        </p:nvSpPr>
        <p:spPr>
          <a:xfrm>
            <a:off x="7794625" y="1179513"/>
            <a:ext cx="2376488" cy="4498975"/>
          </a:xfrm>
        </p:spPr>
        <p:txBody>
          <a:bodyPr anchor="t"/>
          <a:lstStyle/>
          <a:p>
            <a:r>
              <a:rPr lang="zh-CN" altLang="en-US" b="1">
                <a:ea typeface="楷体_GB2312" pitchFamily="49" charset="-122"/>
              </a:rPr>
              <a:t>指书多，而非人多。</a:t>
            </a:r>
          </a:p>
          <a:p>
            <a:endParaRPr lang="zh-CN" altLang="en-US" b="1">
              <a:ea typeface="楷体_GB2312" pitchFamily="49" charset="-122"/>
            </a:endParaRPr>
          </a:p>
          <a:p>
            <a:pPr>
              <a:buNone/>
            </a:pPr>
            <a:endParaRPr lang="zh-CN" altLang="en-US" b="1">
              <a:ea typeface="楷体_GB2312" pitchFamily="49" charset="-122"/>
            </a:endParaRPr>
          </a:p>
          <a:p>
            <a:r>
              <a:rPr lang="zh-CN" altLang="en-US" b="1">
                <a:ea typeface="楷体_GB2312" pitchFamily="49" charset="-122"/>
              </a:rPr>
              <a:t>指十三四岁的女子。</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linds(horizontal)">
                                      <p:cBhvr>
                                        <p:cTn id="7" dur="500"/>
                                        <p:tgtEl>
                                          <p:spTgt spid="34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4819">
                                            <p:txEl>
                                              <p:pRg st="2" end="2"/>
                                            </p:txEl>
                                          </p:spTgt>
                                        </p:tgtEl>
                                        <p:attrNameLst>
                                          <p:attrName>style.visibility</p:attrName>
                                        </p:attrNameLst>
                                      </p:cBhvr>
                                      <p:to>
                                        <p:strVal val="visible"/>
                                      </p:to>
                                    </p:set>
                                    <p:animEffect transition="in" filter="blinds(horizontal)">
                                      <p:cBhvr>
                                        <p:cTn id="13" dur="500"/>
                                        <p:tgtEl>
                                          <p:spTgt spid="34819">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4820">
                                            <p:txEl>
                                              <p:pRg st="0" end="0"/>
                                            </p:txEl>
                                          </p:spTgt>
                                        </p:tgtEl>
                                        <p:attrNameLst>
                                          <p:attrName>style.visibility</p:attrName>
                                        </p:attrNameLst>
                                      </p:cBhvr>
                                      <p:to>
                                        <p:strVal val="visible"/>
                                      </p:to>
                                    </p:set>
                                    <p:animEffect transition="in" filter="blinds(horizontal)">
                                      <p:cBhvr>
                                        <p:cTn id="19" dur="500"/>
                                        <p:tgtEl>
                                          <p:spTgt spid="34820">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34820">
                                            <p:txEl>
                                              <p:pRg st="3" end="3"/>
                                            </p:txEl>
                                          </p:spTgt>
                                        </p:tgtEl>
                                        <p:attrNameLst>
                                          <p:attrName>style.visibility</p:attrName>
                                        </p:attrNameLst>
                                      </p:cBhvr>
                                      <p:to>
                                        <p:strVal val="visible"/>
                                      </p:to>
                                    </p:set>
                                    <p:animEffect transition="in" filter="blinds(horizontal)">
                                      <p:cBhvr>
                                        <p:cTn id="25" dur="500"/>
                                        <p:tgtEl>
                                          <p:spTgt spid="348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uiExpand="1" build="p"/>
      <p:bldP spid="34820" grpId="1" uiExpand="1" build="p"/>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12115" y="875665"/>
            <a:ext cx="11640820" cy="4523105"/>
          </a:xfrm>
          <a:prstGeom prst="rect">
            <a:avLst/>
          </a:prstGeom>
          <a:noFill/>
          <a:ln w="9525">
            <a:noFill/>
          </a:ln>
        </p:spPr>
        <p:txBody>
          <a:bodyPr wrap="square">
            <a:spAutoFit/>
          </a:bodyPr>
          <a:lstStyle/>
          <a:p>
            <a:pPr indent="0"/>
            <a:r>
              <a:rPr lang="zh-CN" sz="3200" b="0">
                <a:latin typeface="宋体" pitchFamily="2" charset="-122"/>
                <a:ea typeface="宋体" pitchFamily="2" charset="-122"/>
                <a:cs typeface="宋体" panose="02010600030101010101" pitchFamily="2" charset="-122"/>
              </a:rPr>
              <a:t>绝对不是最好的感觉</a:t>
            </a:r>
            <a:r>
              <a:rPr lang="en-US" sz="3200" b="0">
                <a:latin typeface="宋体" pitchFamily="2" charset="-122"/>
                <a:ea typeface="宋体" pitchFamily="2" charset="-122"/>
                <a:cs typeface="宋体" panose="02010600030101010101" pitchFamily="2" charset="-122"/>
              </a:rPr>
              <a:t>——       </a:t>
            </a:r>
            <a:r>
              <a:rPr lang="zh-CN" sz="3200" b="0">
                <a:latin typeface="宋体" pitchFamily="2" charset="-122"/>
                <a:ea typeface="宋体" pitchFamily="2" charset="-122"/>
                <a:cs typeface="宋体" panose="02010600030101010101" pitchFamily="2" charset="-122"/>
              </a:rPr>
              <a:t>牙医牙痛——广东人唱京剧 </a:t>
            </a:r>
            <a:r>
              <a:rPr lang="en-US" sz="3200">
                <a:latin typeface="宋体" pitchFamily="2" charset="-122"/>
                <a:ea typeface="宋体" pitchFamily="2" charset="-122"/>
                <a:cs typeface="宋体" panose="02010600030101010101" pitchFamily="2" charset="-122"/>
                <a:sym typeface="+mn-ea"/>
              </a:rPr>
              <a:t>——</a:t>
            </a:r>
            <a:r>
              <a:rPr lang="zh-CN" sz="3200" b="0">
                <a:latin typeface="宋体" pitchFamily="2" charset="-122"/>
                <a:ea typeface="宋体" pitchFamily="2" charset="-122"/>
                <a:cs typeface="宋体" panose="02010600030101010101" pitchFamily="2" charset="-122"/>
              </a:rPr>
              <a:t>            显微镜广告——黑洞——                    扭着秧歌打腰鼓——地狱失窃——                晕倒——广场看电影——              烙饼——最近有流行性感冒——        一年级的孩子做数学题——民航局开业—                穷朋友登门拜访——十五个人吃饭——            </a:t>
            </a:r>
            <a:r>
              <a:rPr lang="en-US" altLang="zh-CN" sz="3200" b="0">
                <a:latin typeface="宋体" pitchFamily="2" charset="-122"/>
                <a:ea typeface="宋体" pitchFamily="2" charset="-122"/>
                <a:cs typeface="宋体" panose="02010600030101010101" pitchFamily="2" charset="-122"/>
              </a:rPr>
              <a:t>7</a:t>
            </a:r>
            <a:r>
              <a:rPr lang="zh-CN" altLang="en-US" sz="3200" b="0">
                <a:latin typeface="宋体" pitchFamily="2" charset="-122"/>
                <a:ea typeface="宋体" pitchFamily="2" charset="-122"/>
                <a:cs typeface="宋体" panose="02010600030101010101" pitchFamily="2" charset="-122"/>
              </a:rPr>
              <a:t>÷</a:t>
            </a:r>
            <a:r>
              <a:rPr lang="en-US" altLang="zh-CN" sz="3200" b="0">
                <a:latin typeface="宋体" pitchFamily="2" charset="-122"/>
                <a:ea typeface="宋体" pitchFamily="2" charset="-122"/>
                <a:cs typeface="宋体" panose="02010600030101010101" pitchFamily="2" charset="-122"/>
              </a:rPr>
              <a:t>2</a:t>
            </a:r>
            <a:r>
              <a:rPr lang="zh-CN" sz="3200" b="0">
                <a:latin typeface="宋体" pitchFamily="2" charset="-122"/>
                <a:ea typeface="宋体" pitchFamily="2" charset="-122"/>
                <a:cs typeface="宋体" panose="02010600030101010101" pitchFamily="2" charset="-122"/>
              </a:rPr>
              <a:t>——
</a:t>
            </a:r>
          </a:p>
          <a:p>
            <a:pPr indent="0"/>
            <a:r>
              <a:rPr lang="zh-CN" altLang="en-US" sz="3200">
                <a:latin typeface="宋体" pitchFamily="2" charset="-122"/>
                <a:ea typeface="宋体" pitchFamily="2" charset="-122"/>
                <a:cs typeface="宋体" panose="02010600030101010101" pitchFamily="2" charset="-122"/>
              </a:rPr>
              <a:t>厨师的拿手好戏——          油漆工人——</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1417" y="271609"/>
            <a:ext cx="1523650" cy="77033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5393" y="5495569"/>
            <a:ext cx="1988937" cy="100558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2252" y="5791199"/>
            <a:ext cx="3134057" cy="1133475"/>
          </a:xfrm>
          <a:prstGeom prst="rect">
            <a:avLst/>
          </a:prstGeom>
        </p:spPr>
      </p:pic>
      <p:sp>
        <p:nvSpPr>
          <p:cNvPr id="100" name="文本框 99"/>
          <p:cNvSpPr txBox="1"/>
          <p:nvPr/>
        </p:nvSpPr>
        <p:spPr>
          <a:xfrm>
            <a:off x="112395" y="-48260"/>
            <a:ext cx="11739880" cy="7416165"/>
          </a:xfrm>
          <a:prstGeom prst="rect">
            <a:avLst/>
          </a:prstGeom>
          <a:noFill/>
          <a:ln w="9525">
            <a:noFill/>
          </a:ln>
        </p:spPr>
        <p:txBody>
          <a:bodyPr wrap="square">
            <a:spAutoFit/>
          </a:bodyPr>
          <a:lstStyle/>
          <a:p>
            <a:pPr indent="0"/>
            <a:r>
              <a:rPr lang="zh-CN" sz="2800" b="1">
                <a:solidFill>
                  <a:srgbClr val="000000"/>
                </a:solidFill>
                <a:ea typeface="宋体" pitchFamily="2" charset="-122"/>
              </a:rPr>
              <a:t>（</a:t>
            </a:r>
            <a:r>
              <a:rPr lang="zh-CN" sz="2800" b="1">
                <a:solidFill>
                  <a:srgbClr val="000000"/>
                </a:solidFill>
                <a:ea typeface="宋体" pitchFamily="2" charset="-122"/>
                <a:cs typeface="Times New Roman" panose="02020603050405020304" charset="0"/>
              </a:rPr>
              <a:t>2017全国3</a:t>
            </a:r>
            <a:r>
              <a:rPr lang="zh-CN" sz="2800" b="1">
                <a:solidFill>
                  <a:srgbClr val="000000"/>
                </a:solidFill>
                <a:ea typeface="宋体" pitchFamily="2" charset="-122"/>
              </a:rPr>
              <a:t>）</a:t>
            </a:r>
            <a:r>
              <a:rPr lang="en-US" sz="2800" b="1">
                <a:solidFill>
                  <a:srgbClr val="000000"/>
                </a:solidFill>
                <a:latin typeface="宋体" pitchFamily="2" charset="-122"/>
                <a:ea typeface="宋体" pitchFamily="2" charset="-122"/>
                <a:cs typeface="Times New Roman" panose="02020603050405020304" charset="0"/>
              </a:rPr>
              <a:t>17.</a:t>
            </a:r>
            <a:r>
              <a:rPr lang="zh-CN" sz="2800" b="1">
                <a:solidFill>
                  <a:srgbClr val="000000"/>
                </a:solidFill>
                <a:ea typeface="宋体" pitchFamily="2" charset="-122"/>
              </a:rPr>
              <a:t>下列各句中加点成语的使用，全都不正确的一项是（</a:t>
            </a:r>
            <a:r>
              <a:rPr lang="zh-CN" sz="2800" b="1">
                <a:solidFill>
                  <a:srgbClr val="000000"/>
                </a:solidFill>
                <a:ea typeface="宋体" pitchFamily="2" charset="-122"/>
                <a:cs typeface="Times New Roman" panose="02020603050405020304" charset="0"/>
              </a:rPr>
              <a:t>3分）①促进科研成果转移转化是实施创新驱动发展战略的重要任务，我们应该制订一套</a:t>
            </a:r>
            <a:r>
              <a:rPr lang="zh-CN" sz="2800" b="1">
                <a:solidFill>
                  <a:srgbClr val="FF0000"/>
                </a:solidFill>
                <a:ea typeface="宋体" pitchFamily="2" charset="-122"/>
                <a:cs typeface="Times New Roman" panose="02020603050405020304" charset="0"/>
              </a:rPr>
              <a:t>行之有效</a:t>
            </a:r>
            <a:r>
              <a:rPr lang="zh-CN" sz="2800" b="1">
                <a:solidFill>
                  <a:srgbClr val="000000"/>
                </a:solidFill>
                <a:ea typeface="宋体" pitchFamily="2" charset="-122"/>
                <a:cs typeface="Times New Roman" panose="02020603050405020304" charset="0"/>
              </a:rPr>
              <a:t>的激励机制和创新协同机制。②小庄从小就对机器人玩具特别感兴趣，上学后喜欢收集机器人模型，通过各种途径得到的模型已经</a:t>
            </a:r>
            <a:r>
              <a:rPr lang="zh-CN" sz="2800" b="1">
                <a:solidFill>
                  <a:srgbClr val="FF0000"/>
                </a:solidFill>
                <a:ea typeface="宋体" pitchFamily="2" charset="-122"/>
                <a:cs typeface="Times New Roman" panose="02020603050405020304" charset="0"/>
              </a:rPr>
              <a:t>汗牛充栋</a:t>
            </a:r>
            <a:r>
              <a:rPr lang="zh-CN" sz="2800" b="1">
                <a:solidFill>
                  <a:srgbClr val="000000"/>
                </a:solidFill>
                <a:ea typeface="宋体" pitchFamily="2" charset="-122"/>
                <a:cs typeface="Times New Roman" panose="02020603050405020304" charset="0"/>
              </a:rPr>
              <a:t>，整整一件屋都摆满了。③约翰逊的学术方法虽比较新颖，但其学术成果得到学术界公认的却不是很多，再加上其追随者大都</a:t>
            </a:r>
            <a:r>
              <a:rPr lang="zh-CN" sz="2800" b="1">
                <a:solidFill>
                  <a:srgbClr val="FF0000"/>
                </a:solidFill>
                <a:ea typeface="宋体" pitchFamily="2" charset="-122"/>
                <a:cs typeface="Times New Roman" panose="02020603050405020304" charset="0"/>
              </a:rPr>
              <a:t>等而下之</a:t>
            </a:r>
            <a:r>
              <a:rPr lang="zh-CN" sz="2800" b="1">
                <a:solidFill>
                  <a:srgbClr val="000000"/>
                </a:solidFill>
                <a:ea typeface="宋体" pitchFamily="2" charset="-122"/>
                <a:cs typeface="Times New Roman" panose="02020603050405020304" charset="0"/>
              </a:rPr>
              <a:t>，以致他的学术地位一直不高。④张家界独特的自然景观被列入《世界自然遗产名录》，徜徉其间，峰峦叠峰，峪壑幽深，溪流澄碧，让人</a:t>
            </a:r>
            <a:r>
              <a:rPr lang="zh-CN" sz="2800" b="1">
                <a:solidFill>
                  <a:srgbClr val="FF0000"/>
                </a:solidFill>
                <a:ea typeface="宋体" pitchFamily="2" charset="-122"/>
                <a:cs typeface="Times New Roman" panose="02020603050405020304" charset="0"/>
              </a:rPr>
              <a:t>乐不思蜀</a:t>
            </a:r>
            <a:r>
              <a:rPr lang="zh-CN" sz="2800" b="1">
                <a:solidFill>
                  <a:srgbClr val="000000"/>
                </a:solidFill>
                <a:ea typeface="宋体" pitchFamily="2" charset="-122"/>
                <a:cs typeface="Times New Roman" panose="02020603050405020304" charset="0"/>
              </a:rPr>
              <a:t>。⑤近年来，有关部门采取了一系列措施强化虚拟广告的监管，使得</a:t>
            </a:r>
            <a:r>
              <a:rPr lang="zh-CN" sz="2800" b="1">
                <a:solidFill>
                  <a:srgbClr val="FF0000"/>
                </a:solidFill>
                <a:ea typeface="宋体" pitchFamily="2" charset="-122"/>
                <a:cs typeface="Times New Roman" panose="02020603050405020304" charset="0"/>
              </a:rPr>
              <a:t>滥竽充数</a:t>
            </a:r>
            <a:r>
              <a:rPr lang="zh-CN" sz="2800" b="1">
                <a:solidFill>
                  <a:srgbClr val="000000"/>
                </a:solidFill>
                <a:ea typeface="宋体" pitchFamily="2" charset="-122"/>
                <a:cs typeface="Times New Roman" panose="02020603050405020304" charset="0"/>
              </a:rPr>
              <a:t>的广告得到了一定程度的遏制。⑥丹·罗斯嘉德发明的“雾霾塔”是一种利用静电吸附尘粒原理的环保装置，脏空气</a:t>
            </a:r>
            <a:r>
              <a:rPr lang="zh-CN" sz="2800" b="1">
                <a:solidFill>
                  <a:srgbClr val="FF0000"/>
                </a:solidFill>
                <a:ea typeface="宋体" pitchFamily="2" charset="-122"/>
                <a:cs typeface="Times New Roman" panose="02020603050405020304" charset="0"/>
              </a:rPr>
              <a:t>滔滔不绝</a:t>
            </a:r>
            <a:r>
              <a:rPr lang="zh-CN" sz="2800" b="1">
                <a:solidFill>
                  <a:srgbClr val="000000"/>
                </a:solidFill>
                <a:ea typeface="宋体" pitchFamily="2" charset="-122"/>
                <a:cs typeface="Times New Roman" panose="02020603050405020304" charset="0"/>
              </a:rPr>
              <a:t>地从塔顶进入后，能在塔中间得到净化。</a:t>
            </a:r>
            <a:r>
              <a:rPr lang="en-US" sz="2800" b="1">
                <a:solidFill>
                  <a:srgbClr val="000000"/>
                </a:solidFill>
                <a:latin typeface="宋体" pitchFamily="2" charset="-122"/>
                <a:ea typeface="宋体" pitchFamily="2" charset="-122"/>
                <a:cs typeface="Times New Roman" panose="02020603050405020304" charset="0"/>
              </a:rPr>
              <a:t>A.①③⑤  							B.①④⑥C.②③④  							D.②⑤⑥</a:t>
            </a:r>
            <a:r>
              <a:rPr lang="en-US" sz="2800" b="1">
                <a:latin typeface="宋体" pitchFamily="2" charset="-122"/>
                <a:ea typeface="宋体" pitchFamily="2" charset="-122"/>
              </a:rPr>
              <a:t> 
</a:t>
            </a:r>
            <a:endParaRPr lang="zh-CN" altLang="en-US" sz="2800" b="1"/>
          </a:p>
        </p:txBody>
      </p:sp>
      <p:sp>
        <p:nvSpPr>
          <p:cNvPr id="9" name="文本框 8"/>
          <p:cNvSpPr txBox="1"/>
          <p:nvPr/>
        </p:nvSpPr>
        <p:spPr>
          <a:xfrm>
            <a:off x="9564370" y="2000250"/>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用错对象</a:t>
            </a:r>
          </a:p>
        </p:txBody>
      </p:sp>
      <p:sp>
        <p:nvSpPr>
          <p:cNvPr id="10" name="文本框 9"/>
          <p:cNvSpPr txBox="1"/>
          <p:nvPr/>
        </p:nvSpPr>
        <p:spPr>
          <a:xfrm>
            <a:off x="8669020" y="5495290"/>
            <a:ext cx="2552700"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用错对象</a:t>
            </a:r>
          </a:p>
        </p:txBody>
      </p:sp>
      <p:sp>
        <p:nvSpPr>
          <p:cNvPr id="11" name="文本框 10"/>
          <p:cNvSpPr txBox="1"/>
          <p:nvPr/>
        </p:nvSpPr>
        <p:spPr>
          <a:xfrm>
            <a:off x="5923915" y="4563745"/>
            <a:ext cx="2023745" cy="521970"/>
          </a:xfrm>
          <a:prstGeom prst="rect">
            <a:avLst/>
          </a:prstGeom>
          <a:noFill/>
          <a:ln w="76200">
            <a:solidFill>
              <a:srgbClr val="FF0000"/>
            </a:solidFill>
          </a:ln>
        </p:spPr>
        <p:txBody>
          <a:bodyPr wrap="square" rtlCol="0">
            <a:spAutoFit/>
          </a:bodyPr>
          <a:lstStyle/>
          <a:p>
            <a:r>
              <a:rPr lang="en-US" altLang="zh-CN" sz="2800" b="1">
                <a:solidFill>
                  <a:srgbClr val="FF0000"/>
                </a:solidFill>
              </a:rPr>
              <a:t> </a:t>
            </a:r>
            <a:r>
              <a:rPr lang="zh-CN" altLang="en-US" sz="2800" b="1">
                <a:solidFill>
                  <a:srgbClr val="FF0000"/>
                </a:solidFill>
              </a:rPr>
              <a:t>不合语境</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2" presetClass="entr" presetSubtype="4" fill="hold" grpId="1"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4" fill="hold" grpId="2"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1" grpId="2"/>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625340" y="2647950"/>
            <a:ext cx="1300480" cy="768350"/>
          </a:xfrm>
          <a:prstGeom prst="rect">
            <a:avLst/>
          </a:prstGeom>
          <a:noFill/>
        </p:spPr>
        <p:txBody>
          <a:bodyPr wrap="none" rtlCol="0">
            <a:spAutoFit/>
          </a:bodyPr>
          <a:lstStyle/>
          <a:p>
            <a:r>
              <a:rPr lang="zh-CN" altLang="en-US" sz="4400"/>
              <a:t>小练</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4" name="文本占位符 35842"/>
          <p:cNvSpPr>
            <a:spLocks noGrp="1" noRot="1"/>
          </p:cNvSpPr>
          <p:nvPr>
            <p:ph idx="1"/>
          </p:nvPr>
        </p:nvSpPr>
        <p:spPr>
          <a:xfrm>
            <a:off x="1524000" y="1125538"/>
            <a:ext cx="9144000" cy="5410200"/>
          </a:xfrm>
        </p:spPr>
        <p:txBody>
          <a:bodyPr anchor="t"/>
          <a:lstStyle/>
          <a:p>
            <a:pPr algn="just"/>
            <a:r>
              <a:rPr lang="en-US" altLang="zh-CN" sz="2800" b="1">
                <a:solidFill>
                  <a:srgbClr val="000000"/>
                </a:solidFill>
              </a:rPr>
              <a:t>1</a:t>
            </a:r>
            <a:r>
              <a:rPr lang="zh-CN" altLang="en-US" sz="2800" b="1">
                <a:solidFill>
                  <a:srgbClr val="000000"/>
                </a:solidFill>
              </a:rPr>
              <a:t>、我们相约十年后来母校聚会，畅叙友谊，共享</a:t>
            </a:r>
            <a:r>
              <a:rPr lang="zh-CN" altLang="en-US" sz="2800" b="1" u="sng">
                <a:solidFill>
                  <a:schemeClr val="hlink"/>
                </a:solidFill>
              </a:rPr>
              <a:t>天伦之乐</a:t>
            </a:r>
            <a:r>
              <a:rPr lang="zh-CN" altLang="en-US" sz="2800" b="1">
                <a:solidFill>
                  <a:schemeClr val="hlink"/>
                </a:solidFill>
              </a:rPr>
              <a:t>。</a:t>
            </a:r>
          </a:p>
          <a:p>
            <a:pPr algn="just"/>
            <a:endParaRPr lang="en-US" altLang="zh-CN" sz="2800" b="1">
              <a:solidFill>
                <a:schemeClr val="hlink"/>
              </a:solidFill>
            </a:endParaRPr>
          </a:p>
          <a:p>
            <a:pPr algn="just"/>
            <a:r>
              <a:rPr lang="en-US" altLang="zh-CN" sz="2800" b="1">
                <a:solidFill>
                  <a:srgbClr val="000000"/>
                </a:solidFill>
              </a:rPr>
              <a:t>2</a:t>
            </a:r>
            <a:r>
              <a:rPr lang="zh-CN" altLang="en-US" sz="2800" b="1">
                <a:solidFill>
                  <a:srgbClr val="000000"/>
                </a:solidFill>
              </a:rPr>
              <a:t>、王老师虽说已近六十，但精力充沛，显示出他是一个</a:t>
            </a:r>
            <a:r>
              <a:rPr lang="zh-CN" altLang="en-US" sz="2800" b="1" u="sng">
                <a:solidFill>
                  <a:schemeClr val="hlink"/>
                </a:solidFill>
              </a:rPr>
              <a:t>年富力强</a:t>
            </a:r>
            <a:r>
              <a:rPr lang="zh-CN" altLang="en-US" sz="2800" b="1">
                <a:solidFill>
                  <a:srgbClr val="000000"/>
                </a:solidFill>
              </a:rPr>
              <a:t>的人。</a:t>
            </a:r>
          </a:p>
          <a:p>
            <a:pPr algn="just"/>
            <a:endParaRPr lang="en-US" altLang="zh-CN" sz="2800" b="1">
              <a:solidFill>
                <a:srgbClr val="000000"/>
              </a:solidFill>
            </a:endParaRPr>
          </a:p>
          <a:p>
            <a:pPr algn="just"/>
            <a:r>
              <a:rPr lang="en-US" altLang="zh-CN" sz="2800" b="1">
                <a:solidFill>
                  <a:srgbClr val="000000"/>
                </a:solidFill>
              </a:rPr>
              <a:t>3</a:t>
            </a:r>
            <a:r>
              <a:rPr lang="zh-CN" altLang="en-US" sz="2800" b="1">
                <a:solidFill>
                  <a:srgbClr val="000000"/>
                </a:solidFill>
              </a:rPr>
              <a:t>、</a:t>
            </a:r>
            <a:r>
              <a:rPr lang="zh-CN" altLang="en-US" sz="2800" b="1">
                <a:solidFill>
                  <a:srgbClr val="000000"/>
                </a:solidFill>
                <a:latin typeface="宋体" pitchFamily="2" charset="-122"/>
              </a:rPr>
              <a:t>张大爷衣食无着，十分令人痛心，到头来只落得</a:t>
            </a:r>
            <a:r>
              <a:rPr lang="zh-CN" altLang="en-US" sz="2800" b="1" u="sng">
                <a:solidFill>
                  <a:schemeClr val="hlink"/>
                </a:solidFill>
              </a:rPr>
              <a:t>马革裹尸</a:t>
            </a:r>
            <a:r>
              <a:rPr lang="zh-CN" altLang="en-US" sz="2800" b="1">
                <a:solidFill>
                  <a:srgbClr val="000000"/>
                </a:solidFill>
                <a:latin typeface="宋体" pitchFamily="2" charset="-122"/>
              </a:rPr>
              <a:t>的结局。</a:t>
            </a:r>
          </a:p>
          <a:p>
            <a:pPr algn="just"/>
            <a:endParaRPr lang="zh-CN" altLang="en-US" sz="2800" b="1">
              <a:solidFill>
                <a:srgbClr val="000000"/>
              </a:solidFill>
            </a:endParaRPr>
          </a:p>
          <a:p>
            <a:pPr algn="just"/>
            <a:r>
              <a:rPr lang="zh-CN" altLang="en-US" sz="2800" b="1">
                <a:solidFill>
                  <a:srgbClr val="000000"/>
                </a:solidFill>
              </a:rPr>
              <a:t>４、外援和主教练意见不合，终于</a:t>
            </a:r>
            <a:r>
              <a:rPr lang="zh-CN" altLang="en-US" sz="2800" b="1" u="sng">
                <a:solidFill>
                  <a:schemeClr val="hlink"/>
                </a:solidFill>
              </a:rPr>
              <a:t>琴瑟失调</a:t>
            </a:r>
            <a:r>
              <a:rPr lang="zh-CN" altLang="en-US" sz="2800" b="1">
                <a:solidFill>
                  <a:srgbClr val="000000"/>
                </a:solidFill>
              </a:rPr>
              <a:t>，不得不分手。</a:t>
            </a:r>
          </a:p>
          <a:p>
            <a:endParaRPr lang="zh-CN" altLang="en-US" sz="2800" b="1">
              <a:solidFill>
                <a:srgbClr val="000000"/>
              </a:solidFill>
            </a:endParaRPr>
          </a:p>
        </p:txBody>
      </p:sp>
      <p:sp>
        <p:nvSpPr>
          <p:cNvPr id="35844" name="文本框 35843"/>
          <p:cNvSpPr txBox="1"/>
          <p:nvPr/>
        </p:nvSpPr>
        <p:spPr>
          <a:xfrm>
            <a:off x="2135188" y="5084763"/>
            <a:ext cx="7148512" cy="368300"/>
          </a:xfrm>
          <a:prstGeom prst="rect">
            <a:avLst/>
          </a:prstGeom>
          <a:noFill/>
          <a:ln w="9525">
            <a:noFill/>
          </a:ln>
        </p:spPr>
        <p:txBody>
          <a:bodyPr anchor="t">
            <a:spAutoFit/>
          </a:bodyPr>
          <a:lstStyle/>
          <a:p>
            <a:r>
              <a:rPr lang="zh-CN" altLang="en-US" b="1">
                <a:solidFill>
                  <a:srgbClr val="FF0000"/>
                </a:solidFill>
                <a:latin typeface="Arial" pitchFamily="34" charset="0"/>
                <a:ea typeface="宋体" pitchFamily="2" charset="-122"/>
              </a:rPr>
              <a:t>马革裹尸：常用以表示决心为国捐躯的英雄气概。</a:t>
            </a:r>
          </a:p>
        </p:txBody>
      </p:sp>
      <p:sp>
        <p:nvSpPr>
          <p:cNvPr id="35845" name="文本框 35844"/>
          <p:cNvSpPr txBox="1"/>
          <p:nvPr/>
        </p:nvSpPr>
        <p:spPr>
          <a:xfrm>
            <a:off x="2135188" y="3573463"/>
            <a:ext cx="5364162" cy="368300"/>
          </a:xfrm>
          <a:prstGeom prst="rect">
            <a:avLst/>
          </a:prstGeom>
          <a:noFill/>
          <a:ln w="9525">
            <a:noFill/>
          </a:ln>
        </p:spPr>
        <p:txBody>
          <a:bodyPr anchor="t">
            <a:spAutoFit/>
          </a:bodyPr>
          <a:lstStyle/>
          <a:p>
            <a:pPr>
              <a:spcBef>
                <a:spcPct val="50000"/>
              </a:spcBef>
            </a:pPr>
            <a:r>
              <a:rPr lang="zh-CN" altLang="en-US" b="1">
                <a:solidFill>
                  <a:srgbClr val="FF0000"/>
                </a:solidFill>
                <a:latin typeface="Arial" pitchFamily="34" charset="0"/>
                <a:ea typeface="宋体" pitchFamily="2" charset="-122"/>
              </a:rPr>
              <a:t>年富力强：年轻力壮。</a:t>
            </a:r>
          </a:p>
        </p:txBody>
      </p:sp>
      <p:sp>
        <p:nvSpPr>
          <p:cNvPr id="35846" name="文本框 35845"/>
          <p:cNvSpPr txBox="1"/>
          <p:nvPr/>
        </p:nvSpPr>
        <p:spPr>
          <a:xfrm>
            <a:off x="1992313" y="2133600"/>
            <a:ext cx="7993062" cy="398780"/>
          </a:xfrm>
          <a:prstGeom prst="rect">
            <a:avLst/>
          </a:prstGeom>
          <a:noFill/>
          <a:ln w="9525">
            <a:noFill/>
          </a:ln>
        </p:spPr>
        <p:txBody>
          <a:bodyPr anchor="t">
            <a:spAutoFit/>
          </a:bodyPr>
          <a:lstStyle/>
          <a:p>
            <a:pPr>
              <a:spcBef>
                <a:spcPct val="50000"/>
              </a:spcBef>
            </a:pPr>
            <a:r>
              <a:rPr lang="zh-CN" altLang="en-US" sz="2000" b="1">
                <a:solidFill>
                  <a:srgbClr val="FF0000"/>
                </a:solidFill>
                <a:latin typeface="Arial" pitchFamily="34" charset="0"/>
                <a:ea typeface="宋体" pitchFamily="2" charset="-122"/>
              </a:rPr>
              <a:t>家人欢聚一堂</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亲密友爱的乐趣</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天伦</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指父子、兄弟、夫妻等亲属关系</a:t>
            </a:r>
            <a:r>
              <a:rPr lang="en-US" altLang="zh-CN" sz="2000" b="1">
                <a:solidFill>
                  <a:srgbClr val="FF0000"/>
                </a:solidFill>
                <a:latin typeface="Arial" pitchFamily="34" charset="0"/>
                <a:ea typeface="宋体" pitchFamily="2" charset="-122"/>
              </a:rPr>
              <a:t>. </a:t>
            </a:r>
            <a:endParaRPr lang="zh-CN" altLang="en-US" sz="2000" b="1">
              <a:solidFill>
                <a:srgbClr val="FF0000"/>
              </a:solidFill>
              <a:latin typeface="Arial" pitchFamily="34" charset="0"/>
              <a:ea typeface="宋体" pitchFamily="2" charset="-122"/>
            </a:endParaRPr>
          </a:p>
        </p:txBody>
      </p:sp>
      <p:sp>
        <p:nvSpPr>
          <p:cNvPr id="35847" name="文本框 35846"/>
          <p:cNvSpPr txBox="1"/>
          <p:nvPr/>
        </p:nvSpPr>
        <p:spPr>
          <a:xfrm>
            <a:off x="2782888" y="6021388"/>
            <a:ext cx="7200900" cy="645160"/>
          </a:xfrm>
          <a:prstGeom prst="rect">
            <a:avLst/>
          </a:prstGeom>
          <a:noFill/>
          <a:ln w="9525">
            <a:noFill/>
          </a:ln>
        </p:spPr>
        <p:txBody>
          <a:bodyPr anchor="t">
            <a:spAutoFit/>
          </a:bodyPr>
          <a:lstStyle/>
          <a:p>
            <a:pPr>
              <a:spcBef>
                <a:spcPct val="50000"/>
              </a:spcBef>
            </a:pPr>
            <a:r>
              <a:rPr lang="zh-CN" altLang="en-US" b="1">
                <a:solidFill>
                  <a:srgbClr val="FF0000"/>
                </a:solidFill>
                <a:latin typeface="Arial" pitchFamily="34" charset="0"/>
                <a:ea typeface="宋体" pitchFamily="2" charset="-122"/>
              </a:rPr>
              <a:t>琴瑟</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古乐器名</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比喻夫妇</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琴瑟演奏得不谐调</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比喻政令不当</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失去调节</a:t>
            </a:r>
            <a:r>
              <a:rPr lang="en-US" altLang="zh-CN" b="1">
                <a:solidFill>
                  <a:srgbClr val="FF0000"/>
                </a:solidFill>
                <a:latin typeface="Arial" pitchFamily="34" charset="0"/>
                <a:ea typeface="宋体" pitchFamily="2" charset="-122"/>
              </a:rPr>
              <a:t>.</a:t>
            </a:r>
            <a:r>
              <a:rPr lang="zh-CN" altLang="en-US" b="1">
                <a:solidFill>
                  <a:srgbClr val="FF0000"/>
                </a:solidFill>
                <a:latin typeface="Arial" pitchFamily="34" charset="0"/>
                <a:ea typeface="宋体" pitchFamily="2" charset="-122"/>
              </a:rPr>
              <a:t>也比喻夫妇不和</a:t>
            </a:r>
            <a:r>
              <a:rPr lang="en-US" altLang="zh-CN" b="1">
                <a:solidFill>
                  <a:srgbClr val="FF0000"/>
                </a:solidFill>
                <a:latin typeface="Arial" pitchFamily="34" charset="0"/>
                <a:ea typeface="宋体" pitchFamily="2" charset="-122"/>
              </a:rPr>
              <a:t>.</a:t>
            </a:r>
            <a:r>
              <a:rPr lang="en-US" altLang="zh-CN">
                <a:latin typeface="Arial" pitchFamily="34" charset="0"/>
                <a:ea typeface="宋体" pitchFamily="2" charset="-122"/>
              </a:rPr>
              <a:t> </a:t>
            </a:r>
            <a:endParaRPr lang="zh-CN" altLang="en-US">
              <a:latin typeface="Arial" pitchFamily="34" charset="0"/>
              <a:ea typeface="宋体" pitchFamily="2" charset="-122"/>
            </a:endParaRPr>
          </a:p>
        </p:txBody>
      </p:sp>
      <p:sp>
        <p:nvSpPr>
          <p:cNvPr id="2" name="标题 1"/>
          <p:cNvSpPr/>
          <p:nvPr>
            <p:ph type="title"/>
          </p:nvPr>
        </p:nvSpPr>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blinds(horizontal)">
                                      <p:cBhvr>
                                        <p:cTn id="7" dur="500"/>
                                        <p:tgtEl>
                                          <p:spTgt spid="3584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5845"/>
                                        </p:tgtEl>
                                        <p:attrNameLst>
                                          <p:attrName>style.visibility</p:attrName>
                                        </p:attrNameLst>
                                      </p:cBhvr>
                                      <p:to>
                                        <p:strVal val="visible"/>
                                      </p:to>
                                    </p:set>
                                    <p:animEffect transition="in" filter="blinds(horizontal)">
                                      <p:cBhvr>
                                        <p:cTn id="13" dur="500"/>
                                        <p:tgtEl>
                                          <p:spTgt spid="3584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5844">
                                            <p:txEl>
                                              <p:pRg st="0" end="0"/>
                                            </p:txEl>
                                          </p:spTgt>
                                        </p:tgtEl>
                                        <p:attrNameLst>
                                          <p:attrName>style.visibility</p:attrName>
                                        </p:attrNameLst>
                                      </p:cBhvr>
                                      <p:to>
                                        <p:strVal val="visible"/>
                                      </p:to>
                                    </p:set>
                                    <p:animEffect transition="in" filter="blinds(horizontal)">
                                      <p:cBhvr>
                                        <p:cTn id="19" dur="500"/>
                                        <p:tgtEl>
                                          <p:spTgt spid="35844">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35847"/>
                                        </p:tgtEl>
                                        <p:attrNameLst>
                                          <p:attrName>style.visibility</p:attrName>
                                        </p:attrNameLst>
                                      </p:cBhvr>
                                      <p:to>
                                        <p:strVal val="visible"/>
                                      </p:to>
                                    </p:set>
                                    <p:animEffect transition="in" filter="blinds(horizontal)">
                                      <p:cBhvr>
                                        <p:cTn id="25" dur="5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build="allAtOnce"/>
      <p:bldP spid="35845" grpId="1"/>
      <p:bldP spid="35846" grpId="2"/>
      <p:bldP spid="35847" grpId="3"/>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9697" name="矩形 36865"/>
          <p:cNvSpPr/>
          <p:nvPr/>
        </p:nvSpPr>
        <p:spPr>
          <a:xfrm>
            <a:off x="1703388" y="373856"/>
            <a:ext cx="8964612" cy="6467475"/>
          </a:xfrm>
          <a:prstGeom prst="rect">
            <a:avLst/>
          </a:prstGeom>
          <a:noFill/>
          <a:ln w="9525">
            <a:noFill/>
          </a:ln>
        </p:spPr>
        <p:txBody>
          <a:bodyPr anchor="ctr">
            <a:spAutoFit/>
          </a:bodyPr>
          <a:lstStyle/>
          <a:p>
            <a:pPr algn="just">
              <a:lnSpc>
                <a:spcPct val="90000"/>
              </a:lnSpc>
              <a:spcBef>
                <a:spcPct val="20000"/>
              </a:spcBef>
              <a:buClr>
                <a:schemeClr val="hlink"/>
              </a:buClr>
              <a:buFont typeface="Wingdings" pitchFamily="2" charset="2"/>
              <a:buNone/>
            </a:pPr>
            <a:r>
              <a:rPr lang="zh-CN" altLang="en-US" sz="2800" b="1">
                <a:solidFill>
                  <a:srgbClr val="000000"/>
                </a:solidFill>
                <a:latin typeface="Arial" pitchFamily="34" charset="0"/>
                <a:ea typeface="宋体" pitchFamily="2" charset="-122"/>
              </a:rPr>
              <a:t>５、经挑选，</a:t>
            </a:r>
            <a:r>
              <a:rPr lang="en-US" altLang="zh-CN" sz="2800" b="1">
                <a:solidFill>
                  <a:srgbClr val="000000"/>
                </a:solidFill>
                <a:latin typeface="Arial" pitchFamily="34" charset="0"/>
                <a:ea typeface="宋体" pitchFamily="2" charset="-122"/>
              </a:rPr>
              <a:t>66</a:t>
            </a:r>
            <a:r>
              <a:rPr lang="zh-CN" altLang="en-US" sz="2800" b="1">
                <a:solidFill>
                  <a:srgbClr val="000000"/>
                </a:solidFill>
                <a:latin typeface="Arial" pitchFamily="34" charset="0"/>
                <a:ea typeface="宋体" pitchFamily="2" charset="-122"/>
              </a:rPr>
              <a:t>名正值</a:t>
            </a:r>
            <a:r>
              <a:rPr lang="zh-CN" altLang="en-US" sz="2800" b="1" u="sng">
                <a:solidFill>
                  <a:schemeClr val="hlink"/>
                </a:solidFill>
                <a:latin typeface="Arial" pitchFamily="34" charset="0"/>
                <a:ea typeface="宋体" pitchFamily="2" charset="-122"/>
              </a:rPr>
              <a:t>豆蔻年华</a:t>
            </a:r>
            <a:r>
              <a:rPr lang="zh-CN" altLang="en-US" sz="2800" b="1">
                <a:solidFill>
                  <a:srgbClr val="000000"/>
                </a:solidFill>
                <a:latin typeface="Arial" pitchFamily="34" charset="0"/>
                <a:ea typeface="宋体" pitchFamily="2" charset="-122"/>
              </a:rPr>
              <a:t>的女孩踏进了江苏公安学院的大门，她们的平均年龄只有</a:t>
            </a:r>
            <a:r>
              <a:rPr lang="en-US" altLang="zh-CN" sz="2800" b="1">
                <a:solidFill>
                  <a:srgbClr val="000000"/>
                </a:solidFill>
                <a:latin typeface="Arial" pitchFamily="34" charset="0"/>
                <a:ea typeface="宋体" pitchFamily="2" charset="-122"/>
              </a:rPr>
              <a:t>20</a:t>
            </a:r>
            <a:r>
              <a:rPr lang="zh-CN" altLang="en-US" sz="2800" b="1">
                <a:solidFill>
                  <a:srgbClr val="000000"/>
                </a:solidFill>
                <a:latin typeface="Arial" pitchFamily="34" charset="0"/>
                <a:ea typeface="宋体" pitchFamily="2" charset="-122"/>
              </a:rPr>
              <a:t>岁。 </a:t>
            </a:r>
            <a:endParaRPr lang="zh-CN" altLang="en-US" sz="2800" b="1">
              <a:solidFill>
                <a:srgbClr val="000000"/>
              </a:solidFill>
              <a:latin typeface="Times New Roman" charset="0"/>
              <a:ea typeface="宋体" pitchFamily="2" charset="-122"/>
            </a:endParaRPr>
          </a:p>
          <a:p>
            <a:endParaRPr lang="en-US" altLang="zh-CN" sz="2800" b="1">
              <a:solidFill>
                <a:srgbClr val="000000"/>
              </a:solidFill>
              <a:latin typeface="Times New Roman" charset="0"/>
              <a:ea typeface="宋体" pitchFamily="2" charset="-122"/>
            </a:endParaRPr>
          </a:p>
          <a:p>
            <a:endParaRPr lang="en-US" altLang="zh-CN" sz="2800" b="1">
              <a:solidFill>
                <a:srgbClr val="000000"/>
              </a:solidFill>
              <a:latin typeface="Times New Roman" charset="0"/>
              <a:ea typeface="宋体" pitchFamily="2" charset="-122"/>
            </a:endParaRPr>
          </a:p>
          <a:p>
            <a:r>
              <a:rPr lang="en-US" altLang="zh-CN" sz="2800" b="1">
                <a:solidFill>
                  <a:srgbClr val="000000"/>
                </a:solidFill>
                <a:latin typeface="Times New Roman" charset="0"/>
                <a:ea typeface="宋体" pitchFamily="2" charset="-122"/>
              </a:rPr>
              <a:t>6</a:t>
            </a:r>
            <a:r>
              <a:rPr lang="zh-CN" altLang="en-US" sz="2800" b="1">
                <a:solidFill>
                  <a:srgbClr val="000000"/>
                </a:solidFill>
                <a:latin typeface="Times New Roman" charset="0"/>
                <a:ea typeface="宋体" pitchFamily="2" charset="-122"/>
              </a:rPr>
              <a:t>、中国男子体操队在世界锦标赛中，</a:t>
            </a:r>
            <a:r>
              <a:rPr lang="zh-CN" altLang="en-US" sz="2800" b="1" u="sng">
                <a:solidFill>
                  <a:schemeClr val="hlink"/>
                </a:solidFill>
                <a:latin typeface="Times New Roman" charset="0"/>
                <a:ea typeface="宋体" pitchFamily="2" charset="-122"/>
              </a:rPr>
              <a:t>技压群芳</a:t>
            </a:r>
            <a:r>
              <a:rPr lang="zh-CN" altLang="en-US" sz="2800" b="1">
                <a:solidFill>
                  <a:srgbClr val="000000"/>
                </a:solidFill>
                <a:latin typeface="Times New Roman" charset="0"/>
                <a:ea typeface="宋体" pitchFamily="2" charset="-122"/>
              </a:rPr>
              <a:t>，荣获冠军。</a:t>
            </a:r>
          </a:p>
          <a:p>
            <a:endParaRPr lang="en-US" altLang="zh-CN" sz="2800" b="1">
              <a:solidFill>
                <a:srgbClr val="000000"/>
              </a:solidFill>
              <a:latin typeface="Times New Roman" charset="0"/>
              <a:ea typeface="宋体" pitchFamily="2" charset="-122"/>
            </a:endParaRPr>
          </a:p>
          <a:p>
            <a:endParaRPr lang="en-US" altLang="zh-CN" sz="2800" b="1">
              <a:solidFill>
                <a:srgbClr val="000000"/>
              </a:solidFill>
              <a:latin typeface="Times New Roman" charset="0"/>
              <a:ea typeface="宋体" pitchFamily="2" charset="-122"/>
            </a:endParaRPr>
          </a:p>
          <a:p>
            <a:r>
              <a:rPr lang="en-US" altLang="zh-CN" sz="2800" b="1">
                <a:solidFill>
                  <a:srgbClr val="000000"/>
                </a:solidFill>
                <a:latin typeface="Times New Roman" charset="0"/>
                <a:ea typeface="宋体" pitchFamily="2" charset="-122"/>
              </a:rPr>
              <a:t>7</a:t>
            </a:r>
            <a:r>
              <a:rPr lang="zh-CN" altLang="en-US" sz="2800" b="1">
                <a:solidFill>
                  <a:srgbClr val="000000"/>
                </a:solidFill>
                <a:latin typeface="Times New Roman" charset="0"/>
                <a:ea typeface="宋体" pitchFamily="2" charset="-122"/>
              </a:rPr>
              <a:t>、真奇怪，我的语文书怎么不见了，难道会</a:t>
            </a:r>
            <a:r>
              <a:rPr lang="zh-CN" altLang="en-US" sz="2800" b="1" u="sng">
                <a:solidFill>
                  <a:schemeClr val="hlink"/>
                </a:solidFill>
                <a:latin typeface="Times New Roman" charset="0"/>
                <a:ea typeface="宋体" pitchFamily="2" charset="-122"/>
              </a:rPr>
              <a:t>不胫而走</a:t>
            </a:r>
            <a:r>
              <a:rPr lang="zh-CN" altLang="en-US" sz="2800" b="1">
                <a:solidFill>
                  <a:srgbClr val="000000"/>
                </a:solidFill>
                <a:latin typeface="Times New Roman" charset="0"/>
                <a:ea typeface="宋体" pitchFamily="2" charset="-122"/>
              </a:rPr>
              <a:t>？ </a:t>
            </a:r>
          </a:p>
          <a:p>
            <a:endParaRPr lang="en-US" altLang="zh-CN" sz="2800" b="1">
              <a:solidFill>
                <a:srgbClr val="000000"/>
              </a:solidFill>
              <a:latin typeface="Times New Roman" charset="0"/>
              <a:ea typeface="宋体" pitchFamily="2" charset="-122"/>
            </a:endParaRPr>
          </a:p>
          <a:p>
            <a:endParaRPr lang="en-US" altLang="zh-CN" sz="2800" b="1">
              <a:solidFill>
                <a:srgbClr val="000000"/>
              </a:solidFill>
              <a:latin typeface="Times New Roman" charset="0"/>
              <a:ea typeface="宋体" pitchFamily="2" charset="-122"/>
            </a:endParaRPr>
          </a:p>
          <a:p>
            <a:r>
              <a:rPr lang="en-US" altLang="zh-CN" sz="2800" b="1">
                <a:solidFill>
                  <a:srgbClr val="000000"/>
                </a:solidFill>
                <a:latin typeface="Times New Roman" charset="0"/>
                <a:ea typeface="宋体" pitchFamily="2" charset="-122"/>
              </a:rPr>
              <a:t>8</a:t>
            </a:r>
            <a:r>
              <a:rPr lang="zh-CN" altLang="en-US" sz="2800" b="1">
                <a:solidFill>
                  <a:srgbClr val="000000"/>
                </a:solidFill>
                <a:latin typeface="Times New Roman" charset="0"/>
                <a:ea typeface="宋体" pitchFamily="2" charset="-122"/>
              </a:rPr>
              <a:t>、张厂长的一席话起到了</a:t>
            </a:r>
            <a:r>
              <a:rPr lang="zh-CN" altLang="en-US" sz="2800" b="1" u="sng">
                <a:solidFill>
                  <a:schemeClr val="hlink"/>
                </a:solidFill>
                <a:latin typeface="Times New Roman" charset="0"/>
                <a:ea typeface="宋体" pitchFamily="2" charset="-122"/>
              </a:rPr>
              <a:t>抛砖引玉</a:t>
            </a:r>
            <a:r>
              <a:rPr lang="zh-CN" altLang="en-US" sz="2800" b="1">
                <a:solidFill>
                  <a:srgbClr val="000000"/>
                </a:solidFill>
                <a:latin typeface="Times New Roman" charset="0"/>
                <a:ea typeface="宋体" pitchFamily="2" charset="-122"/>
              </a:rPr>
              <a:t>的作用，引出了许多抓好产品质量的好建议。</a:t>
            </a:r>
          </a:p>
          <a:p>
            <a:endParaRPr lang="zh-CN" altLang="en-US" sz="2800" b="1">
              <a:solidFill>
                <a:srgbClr val="000000"/>
              </a:solidFill>
              <a:latin typeface="Times New Roman" charset="0"/>
              <a:ea typeface="宋体" pitchFamily="2" charset="-122"/>
            </a:endParaRPr>
          </a:p>
          <a:p>
            <a:endParaRPr lang="zh-CN" altLang="en-US" sz="2800" b="1">
              <a:solidFill>
                <a:srgbClr val="000000"/>
              </a:solidFill>
              <a:latin typeface="Times New Roman" charset="0"/>
              <a:ea typeface="宋体" pitchFamily="2" charset="-122"/>
            </a:endParaRPr>
          </a:p>
        </p:txBody>
      </p:sp>
      <p:sp>
        <p:nvSpPr>
          <p:cNvPr id="36867" name="文本框 36866"/>
          <p:cNvSpPr txBox="1"/>
          <p:nvPr/>
        </p:nvSpPr>
        <p:spPr>
          <a:xfrm>
            <a:off x="2279650" y="1412875"/>
            <a:ext cx="3960813"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Arial" pitchFamily="34" charset="0"/>
                <a:ea typeface="宋体" pitchFamily="2" charset="-122"/>
              </a:rPr>
              <a:t>指少女十三四岁的妙龄年代</a:t>
            </a:r>
            <a:r>
              <a:rPr lang="en-US" altLang="zh-CN" sz="2400" b="1">
                <a:solidFill>
                  <a:srgbClr val="FF0000"/>
                </a:solidFill>
                <a:latin typeface="Arial" pitchFamily="34" charset="0"/>
                <a:ea typeface="宋体" pitchFamily="2" charset="-122"/>
              </a:rPr>
              <a:t>. </a:t>
            </a:r>
            <a:endParaRPr lang="zh-CN" altLang="en-US" sz="2400" b="1">
              <a:solidFill>
                <a:srgbClr val="FF0000"/>
              </a:solidFill>
              <a:latin typeface="Arial" pitchFamily="34" charset="0"/>
              <a:ea typeface="宋体" pitchFamily="2" charset="-122"/>
            </a:endParaRPr>
          </a:p>
        </p:txBody>
      </p:sp>
      <p:sp>
        <p:nvSpPr>
          <p:cNvPr id="36868" name="文本框 36867"/>
          <p:cNvSpPr txBox="1"/>
          <p:nvPr/>
        </p:nvSpPr>
        <p:spPr>
          <a:xfrm>
            <a:off x="2351088" y="2852738"/>
            <a:ext cx="7921625"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Arial" pitchFamily="34" charset="0"/>
                <a:ea typeface="宋体" pitchFamily="2" charset="-122"/>
              </a:rPr>
              <a:t>群芳：比喻众女子、众美人。指人技高一筹或技艺超群。</a:t>
            </a:r>
          </a:p>
        </p:txBody>
      </p:sp>
      <p:sp>
        <p:nvSpPr>
          <p:cNvPr id="36869" name="文本框 36868"/>
          <p:cNvSpPr txBox="1"/>
          <p:nvPr/>
        </p:nvSpPr>
        <p:spPr>
          <a:xfrm>
            <a:off x="1774825" y="4365625"/>
            <a:ext cx="8893175" cy="398780"/>
          </a:xfrm>
          <a:prstGeom prst="rect">
            <a:avLst/>
          </a:prstGeom>
          <a:noFill/>
          <a:ln w="9525">
            <a:noFill/>
          </a:ln>
        </p:spPr>
        <p:txBody>
          <a:bodyPr anchor="t">
            <a:spAutoFit/>
          </a:bodyPr>
          <a:lstStyle/>
          <a:p>
            <a:pPr>
              <a:spcBef>
                <a:spcPct val="50000"/>
              </a:spcBef>
            </a:pPr>
            <a:r>
              <a:rPr lang="zh-CN" altLang="en-US" sz="2000" b="1">
                <a:solidFill>
                  <a:srgbClr val="FF0000"/>
                </a:solidFill>
                <a:latin typeface="Arial" pitchFamily="34" charset="0"/>
                <a:ea typeface="宋体" pitchFamily="2" charset="-122"/>
              </a:rPr>
              <a:t>胫</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小腿</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走</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快跑</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没有腿却能跑得很快</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后形容事物不待推行，就到处流传</a:t>
            </a:r>
            <a:r>
              <a:rPr lang="en-US" altLang="zh-CN" sz="2000" b="1">
                <a:solidFill>
                  <a:srgbClr val="FF0000"/>
                </a:solidFill>
                <a:latin typeface="Arial" pitchFamily="34" charset="0"/>
                <a:ea typeface="宋体" pitchFamily="2" charset="-122"/>
              </a:rPr>
              <a:t>. </a:t>
            </a:r>
            <a:endParaRPr lang="zh-CN" altLang="en-US" sz="2000" b="1">
              <a:solidFill>
                <a:srgbClr val="FF0000"/>
              </a:solidFill>
              <a:latin typeface="Arial" pitchFamily="34" charset="0"/>
              <a:ea typeface="宋体" pitchFamily="2" charset="-122"/>
            </a:endParaRPr>
          </a:p>
        </p:txBody>
      </p:sp>
      <p:sp>
        <p:nvSpPr>
          <p:cNvPr id="36870" name="文本框 36869"/>
          <p:cNvSpPr txBox="1"/>
          <p:nvPr/>
        </p:nvSpPr>
        <p:spPr>
          <a:xfrm>
            <a:off x="1919288" y="5949950"/>
            <a:ext cx="8424862" cy="706755"/>
          </a:xfrm>
          <a:prstGeom prst="rect">
            <a:avLst/>
          </a:prstGeom>
          <a:noFill/>
          <a:ln w="9525">
            <a:noFill/>
          </a:ln>
        </p:spPr>
        <p:txBody>
          <a:bodyPr anchor="t">
            <a:spAutoFit/>
          </a:bodyPr>
          <a:lstStyle/>
          <a:p>
            <a:pPr>
              <a:spcBef>
                <a:spcPct val="50000"/>
              </a:spcBef>
            </a:pPr>
            <a:r>
              <a:rPr lang="zh-CN" altLang="en-US" sz="2000" b="1">
                <a:solidFill>
                  <a:srgbClr val="FF0000"/>
                </a:solidFill>
                <a:latin typeface="Arial" pitchFamily="34" charset="0"/>
                <a:ea typeface="宋体" pitchFamily="2" charset="-122"/>
              </a:rPr>
              <a:t>抛出砖头</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引来白玉</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比喻用粗浅的、不成熟的意见或文章，引出别人高明的、成熟的意见或作品</a:t>
            </a:r>
            <a:r>
              <a:rPr lang="en-US" altLang="zh-CN" sz="2000" b="1">
                <a:solidFill>
                  <a:srgbClr val="FF0000"/>
                </a:solidFill>
                <a:latin typeface="Arial" pitchFamily="34" charset="0"/>
                <a:ea typeface="宋体" pitchFamily="2" charset="-122"/>
              </a:rPr>
              <a:t>.</a:t>
            </a:r>
            <a:r>
              <a:rPr lang="zh-CN" altLang="en-US" sz="2000" b="1">
                <a:solidFill>
                  <a:srgbClr val="FF0000"/>
                </a:solidFill>
                <a:latin typeface="Arial" pitchFamily="34" charset="0"/>
                <a:ea typeface="宋体" pitchFamily="2" charset="-122"/>
              </a:rPr>
              <a:t>常用作谦词</a:t>
            </a:r>
            <a:r>
              <a:rPr lang="en-US" altLang="zh-CN" sz="2000" b="1">
                <a:solidFill>
                  <a:srgbClr val="FF0000"/>
                </a:solidFill>
                <a:latin typeface="Arial" pitchFamily="34" charset="0"/>
                <a:ea typeface="宋体" pitchFamily="2" charset="-122"/>
              </a:rPr>
              <a:t>. </a:t>
            </a:r>
            <a:endParaRPr lang="zh-CN" altLang="en-US" sz="2000" b="1">
              <a:solidFill>
                <a:srgbClr val="FF0000"/>
              </a:solidFill>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linds(horizontal)">
                                      <p:cBhvr>
                                        <p:cTn id="7" dur="500"/>
                                        <p:tgtEl>
                                          <p:spTgt spid="3686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blinds(horizontal)">
                                      <p:cBhvr>
                                        <p:cTn id="13" dur="500"/>
                                        <p:tgtEl>
                                          <p:spTgt spid="3686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6869"/>
                                        </p:tgtEl>
                                        <p:attrNameLst>
                                          <p:attrName>style.visibility</p:attrName>
                                        </p:attrNameLst>
                                      </p:cBhvr>
                                      <p:to>
                                        <p:strVal val="visible"/>
                                      </p:to>
                                    </p:set>
                                    <p:animEffect transition="in" filter="blinds(horizontal)">
                                      <p:cBhvr>
                                        <p:cTn id="19" dur="500"/>
                                        <p:tgtEl>
                                          <p:spTgt spid="3686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36870"/>
                                        </p:tgtEl>
                                        <p:attrNameLst>
                                          <p:attrName>style.visibility</p:attrName>
                                        </p:attrNameLst>
                                      </p:cBhvr>
                                      <p:to>
                                        <p:strVal val="visible"/>
                                      </p:to>
                                    </p:set>
                                    <p:animEffect transition="in" filter="blinds(horizontal)">
                                      <p:cBhvr>
                                        <p:cTn id="25" dur="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1"/>
      <p:bldP spid="36869" grpId="2"/>
      <p:bldP spid="36870" grpId="3"/>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21" name="矩形 1"/>
          <p:cNvSpPr/>
          <p:nvPr/>
        </p:nvSpPr>
        <p:spPr>
          <a:xfrm>
            <a:off x="1774825" y="333375"/>
            <a:ext cx="4572000" cy="1383665"/>
          </a:xfrm>
          <a:prstGeom prst="rect">
            <a:avLst/>
          </a:prstGeom>
          <a:noFill/>
          <a:ln w="9525">
            <a:noFill/>
          </a:ln>
        </p:spPr>
        <p:txBody>
          <a:bodyPr anchor="t">
            <a:spAutoFit/>
          </a:bodyPr>
          <a:lstStyle/>
          <a:p>
            <a:r>
              <a:rPr lang="en-US" altLang="zh-CN" sz="2800" b="1">
                <a:latin typeface="Calibri"/>
                <a:ea typeface="宋体" pitchFamily="2" charset="-122"/>
              </a:rPr>
              <a:t>9.</a:t>
            </a:r>
            <a:r>
              <a:rPr lang="zh-CN" altLang="en-US" sz="2800" b="1">
                <a:latin typeface="Calibri"/>
                <a:ea typeface="宋体" pitchFamily="2" charset="-122"/>
              </a:rPr>
              <a:t>辩论会上，听了同学们慷慨激昂的发言，张教授真有一种</a:t>
            </a:r>
            <a:r>
              <a:rPr lang="zh-CN" altLang="en-US" sz="2800" b="1" u="sng">
                <a:solidFill>
                  <a:srgbClr val="FF0000"/>
                </a:solidFill>
                <a:latin typeface="Calibri"/>
                <a:ea typeface="宋体" pitchFamily="2" charset="-122"/>
              </a:rPr>
              <a:t>如坐春风</a:t>
            </a:r>
            <a:r>
              <a:rPr lang="zh-CN" altLang="en-US" sz="2800" b="1">
                <a:latin typeface="Calibri"/>
                <a:ea typeface="宋体" pitchFamily="2" charset="-122"/>
              </a:rPr>
              <a:t>的感觉。</a:t>
            </a:r>
            <a:endParaRPr lang="zh-CN" altLang="en-US" sz="2800">
              <a:latin typeface="Calibri"/>
              <a:ea typeface="宋体" pitchFamily="2" charset="-122"/>
            </a:endParaRPr>
          </a:p>
        </p:txBody>
      </p:sp>
      <p:sp>
        <p:nvSpPr>
          <p:cNvPr id="37891" name="TextBox 2"/>
          <p:cNvSpPr txBox="1"/>
          <p:nvPr/>
        </p:nvSpPr>
        <p:spPr>
          <a:xfrm>
            <a:off x="5016500" y="1341438"/>
            <a:ext cx="1439863"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37892" name="矩形 3"/>
          <p:cNvSpPr/>
          <p:nvPr/>
        </p:nvSpPr>
        <p:spPr>
          <a:xfrm>
            <a:off x="6707188" y="0"/>
            <a:ext cx="3960812" cy="2430145"/>
          </a:xfrm>
          <a:prstGeom prst="rect">
            <a:avLst/>
          </a:prstGeom>
          <a:noFill/>
          <a:ln w="9525">
            <a:noFill/>
          </a:ln>
        </p:spPr>
        <p:txBody>
          <a:bodyPr anchor="t">
            <a:spAutoFit/>
          </a:bodyPr>
          <a:lstStyle/>
          <a:p>
            <a:pPr>
              <a:lnSpc>
                <a:spcPct val="200000"/>
              </a:lnSpc>
            </a:pPr>
            <a:r>
              <a:rPr lang="zh-CN" altLang="en-US" sz="2400" b="1">
                <a:latin typeface="Arial" pitchFamily="34" charset="0"/>
                <a:ea typeface="宋体" pitchFamily="2" charset="-122"/>
              </a:rPr>
              <a:t>比喻同</a:t>
            </a:r>
            <a:r>
              <a:rPr lang="zh-CN" altLang="en-US" sz="2400" b="1">
                <a:solidFill>
                  <a:schemeClr val="hlink"/>
                </a:solidFill>
                <a:latin typeface="Arial" pitchFamily="34" charset="0"/>
                <a:ea typeface="宋体" pitchFamily="2" charset="-122"/>
              </a:rPr>
              <a:t>品德高尚且有学识的人相处，</a:t>
            </a:r>
            <a:r>
              <a:rPr lang="zh-CN" altLang="en-US" sz="2400" b="1">
                <a:latin typeface="Arial" pitchFamily="34" charset="0"/>
                <a:ea typeface="宋体" pitchFamily="2" charset="-122"/>
              </a:rPr>
              <a:t>并受到熏陶。</a:t>
            </a:r>
            <a:endParaRPr lang="zh-CN" altLang="en-US" sz="2400">
              <a:latin typeface="Arial" pitchFamily="34" charset="0"/>
              <a:ea typeface="宋体" pitchFamily="2" charset="-122"/>
            </a:endParaRPr>
          </a:p>
          <a:p>
            <a:pPr>
              <a:lnSpc>
                <a:spcPct val="200000"/>
              </a:lnSpc>
            </a:pPr>
            <a:endParaRPr lang="zh-CN" altLang="en-US" sz="2800">
              <a:latin typeface="Calibri"/>
              <a:ea typeface="宋体" pitchFamily="2" charset="-122"/>
            </a:endParaRPr>
          </a:p>
        </p:txBody>
      </p:sp>
      <p:sp>
        <p:nvSpPr>
          <p:cNvPr id="30724" name="矩形 4"/>
          <p:cNvSpPr/>
          <p:nvPr/>
        </p:nvSpPr>
        <p:spPr>
          <a:xfrm>
            <a:off x="1774825" y="2349500"/>
            <a:ext cx="4572000" cy="1814830"/>
          </a:xfrm>
          <a:prstGeom prst="rect">
            <a:avLst/>
          </a:prstGeom>
          <a:noFill/>
          <a:ln w="9525">
            <a:noFill/>
          </a:ln>
        </p:spPr>
        <p:txBody>
          <a:bodyPr anchor="t">
            <a:spAutoFit/>
          </a:bodyPr>
          <a:lstStyle/>
          <a:p>
            <a:r>
              <a:rPr lang="en-US" altLang="zh-CN" sz="2800" b="1">
                <a:latin typeface="宋体" pitchFamily="2" charset="-122"/>
                <a:ea typeface="宋体" pitchFamily="2" charset="-122"/>
              </a:rPr>
              <a:t>10.</a:t>
            </a:r>
            <a:r>
              <a:rPr lang="zh-CN" altLang="en-US" sz="2800" b="1">
                <a:latin typeface="宋体" pitchFamily="2" charset="-122"/>
                <a:ea typeface="宋体" pitchFamily="2" charset="-122"/>
              </a:rPr>
              <a:t>客厅墙上挂着我们全家在桂林的合影，尽管照片有些褪色，但温馨和美的亲情依然</a:t>
            </a:r>
            <a:r>
              <a:rPr lang="zh-CN" altLang="en-US" sz="2800" b="1" u="sng">
                <a:solidFill>
                  <a:srgbClr val="FF0000"/>
                </a:solidFill>
                <a:latin typeface="宋体" pitchFamily="2" charset="-122"/>
                <a:ea typeface="宋体" pitchFamily="2" charset="-122"/>
              </a:rPr>
              <a:t>历历在目</a:t>
            </a:r>
            <a:r>
              <a:rPr lang="zh-CN" altLang="en-US" sz="2800" b="1">
                <a:latin typeface="宋体" pitchFamily="2" charset="-122"/>
                <a:ea typeface="宋体" pitchFamily="2" charset="-122"/>
              </a:rPr>
              <a:t>。</a:t>
            </a:r>
            <a:endParaRPr lang="zh-CN" altLang="en-US" sz="2800">
              <a:latin typeface="Calibri"/>
              <a:ea typeface="宋体" pitchFamily="2" charset="-122"/>
            </a:endParaRPr>
          </a:p>
        </p:txBody>
      </p:sp>
      <p:sp>
        <p:nvSpPr>
          <p:cNvPr id="37894" name="TextBox 5"/>
          <p:cNvSpPr txBox="1"/>
          <p:nvPr/>
        </p:nvSpPr>
        <p:spPr>
          <a:xfrm>
            <a:off x="4656138" y="3716338"/>
            <a:ext cx="1439862"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37895" name="矩形 6"/>
          <p:cNvSpPr/>
          <p:nvPr/>
        </p:nvSpPr>
        <p:spPr>
          <a:xfrm>
            <a:off x="6456363" y="2420938"/>
            <a:ext cx="4211637" cy="1814830"/>
          </a:xfrm>
          <a:prstGeom prst="rect">
            <a:avLst/>
          </a:prstGeom>
          <a:noFill/>
          <a:ln w="9525">
            <a:noFill/>
          </a:ln>
        </p:spPr>
        <p:txBody>
          <a:bodyPr anchor="t">
            <a:spAutoFit/>
          </a:bodyPr>
          <a:lstStyle/>
          <a:p>
            <a:r>
              <a:rPr lang="zh-CN" altLang="en-US" sz="2800" b="1">
                <a:latin typeface="宋体" pitchFamily="2" charset="-122"/>
                <a:ea typeface="宋体" pitchFamily="2" charset="-122"/>
              </a:rPr>
              <a:t>历历在目：指一一清晰地展现在眼前。</a:t>
            </a:r>
            <a:r>
              <a:rPr lang="zh-CN" altLang="en-US" sz="2800" b="1">
                <a:solidFill>
                  <a:srgbClr val="FF0000"/>
                </a:solidFill>
                <a:latin typeface="宋体" pitchFamily="2" charset="-122"/>
                <a:ea typeface="宋体" pitchFamily="2" charset="-122"/>
              </a:rPr>
              <a:t>一般用于具体事物，不能用于</a:t>
            </a:r>
            <a:r>
              <a:rPr lang="en-US" altLang="zh-CN" sz="2800" b="1">
                <a:solidFill>
                  <a:srgbClr val="FF0000"/>
                </a:solidFill>
                <a:latin typeface="宋体" pitchFamily="2" charset="-122"/>
                <a:ea typeface="宋体" pitchFamily="2" charset="-122"/>
              </a:rPr>
              <a:t>“</a:t>
            </a:r>
            <a:r>
              <a:rPr lang="zh-CN" altLang="en-US" sz="2800" b="1">
                <a:solidFill>
                  <a:srgbClr val="FF0000"/>
                </a:solidFill>
                <a:latin typeface="宋体" pitchFamily="2" charset="-122"/>
                <a:ea typeface="宋体" pitchFamily="2" charset="-122"/>
              </a:rPr>
              <a:t>亲情</a:t>
            </a:r>
            <a:r>
              <a:rPr lang="en-US" altLang="zh-CN" sz="2800" b="1">
                <a:solidFill>
                  <a:srgbClr val="FF0000"/>
                </a:solidFill>
                <a:latin typeface="宋体" pitchFamily="2" charset="-122"/>
                <a:ea typeface="宋体" pitchFamily="2" charset="-122"/>
              </a:rPr>
              <a:t>”</a:t>
            </a:r>
            <a:r>
              <a:rPr lang="zh-CN" altLang="en-US" sz="2800" b="1">
                <a:solidFill>
                  <a:srgbClr val="FF0000"/>
                </a:solidFill>
                <a:latin typeface="宋体" pitchFamily="2" charset="-122"/>
                <a:ea typeface="宋体" pitchFamily="2" charset="-122"/>
              </a:rPr>
              <a:t>之类的抽象事物。</a:t>
            </a:r>
            <a:endParaRPr lang="zh-CN" altLang="en-US" sz="2800">
              <a:solidFill>
                <a:srgbClr val="FF0000"/>
              </a:solidFill>
              <a:latin typeface="Calibri"/>
              <a:ea typeface="宋体" pitchFamily="2" charset="-122"/>
            </a:endParaRPr>
          </a:p>
        </p:txBody>
      </p:sp>
      <p:sp>
        <p:nvSpPr>
          <p:cNvPr id="30727" name="矩形 37895"/>
          <p:cNvSpPr/>
          <p:nvPr/>
        </p:nvSpPr>
        <p:spPr>
          <a:xfrm>
            <a:off x="1524000" y="4797425"/>
            <a:ext cx="5003800" cy="1383665"/>
          </a:xfrm>
          <a:prstGeom prst="rect">
            <a:avLst/>
          </a:prstGeom>
          <a:noFill/>
          <a:ln w="9525">
            <a:noFill/>
          </a:ln>
        </p:spPr>
        <p:txBody>
          <a:bodyPr anchor="t">
            <a:spAutoFit/>
          </a:bodyPr>
          <a:lstStyle/>
          <a:p>
            <a:pPr>
              <a:lnSpc>
                <a:spcPct val="150000"/>
              </a:lnSpc>
            </a:pPr>
            <a:r>
              <a:rPr lang="en-US" altLang="zh-CN" sz="2800" b="1">
                <a:latin typeface="Arial" pitchFamily="34" charset="0"/>
                <a:ea typeface="宋体" pitchFamily="2" charset="-122"/>
              </a:rPr>
              <a:t>11.</a:t>
            </a:r>
            <a:r>
              <a:rPr lang="zh-CN" altLang="en-US" sz="2800" b="1">
                <a:latin typeface="Arial" pitchFamily="34" charset="0"/>
                <a:ea typeface="宋体" pitchFamily="2" charset="-122"/>
              </a:rPr>
              <a:t>他呀，做起事来可麻利了，无论做什么都</a:t>
            </a:r>
            <a:r>
              <a:rPr lang="zh-CN" altLang="en-US" sz="2800" b="1" u="sng">
                <a:solidFill>
                  <a:srgbClr val="0000FF"/>
                </a:solidFill>
                <a:latin typeface="Arial" pitchFamily="34" charset="0"/>
                <a:ea typeface="宋体" pitchFamily="2" charset="-122"/>
                <a:hlinkClick r:id="rId2"/>
              </a:rPr>
              <a:t>倚马可待</a:t>
            </a:r>
            <a:r>
              <a:rPr lang="zh-CN" altLang="en-US" sz="2800" b="1">
                <a:latin typeface="Arial" pitchFamily="34" charset="0"/>
                <a:ea typeface="宋体" pitchFamily="2" charset="-122"/>
              </a:rPr>
              <a:t>。</a:t>
            </a:r>
          </a:p>
        </p:txBody>
      </p:sp>
      <p:sp>
        <p:nvSpPr>
          <p:cNvPr id="37897" name="矩形 37896"/>
          <p:cNvSpPr/>
          <p:nvPr/>
        </p:nvSpPr>
        <p:spPr>
          <a:xfrm>
            <a:off x="6527800" y="4868863"/>
            <a:ext cx="3887788" cy="1814830"/>
          </a:xfrm>
          <a:prstGeom prst="rect">
            <a:avLst/>
          </a:prstGeom>
          <a:noFill/>
          <a:ln w="9525">
            <a:noFill/>
          </a:ln>
        </p:spPr>
        <p:txBody>
          <a:bodyPr anchor="t">
            <a:spAutoFit/>
          </a:bodyPr>
          <a:lstStyle/>
          <a:p>
            <a:r>
              <a:rPr lang="zh-CN" altLang="en-US" sz="2800" b="1">
                <a:latin typeface="Arial" pitchFamily="34" charset="0"/>
                <a:ea typeface="宋体" pitchFamily="2" charset="-122"/>
              </a:rPr>
              <a:t>原意是站在即将出发的战马前起草文件，  很快就可以完稿。</a:t>
            </a:r>
            <a:r>
              <a:rPr lang="zh-CN" altLang="en-US" sz="2800" b="1">
                <a:solidFill>
                  <a:schemeClr val="hlink"/>
                </a:solidFill>
                <a:latin typeface="Arial" pitchFamily="34" charset="0"/>
                <a:ea typeface="宋体" pitchFamily="2" charset="-122"/>
              </a:rPr>
              <a:t>形容文思敏捷，写文章快。</a:t>
            </a:r>
          </a:p>
        </p:txBody>
      </p:sp>
      <p:sp>
        <p:nvSpPr>
          <p:cNvPr id="37898" name="矩形 37897"/>
          <p:cNvSpPr/>
          <p:nvPr/>
        </p:nvSpPr>
        <p:spPr>
          <a:xfrm>
            <a:off x="5375275" y="5589588"/>
            <a:ext cx="690880" cy="1014730"/>
          </a:xfrm>
          <a:prstGeom prst="rect">
            <a:avLst/>
          </a:prstGeom>
          <a:noFill/>
          <a:ln w="9525">
            <a:noFill/>
          </a:ln>
        </p:spPr>
        <p:txBody>
          <a:bodyPr wrap="none" anchor="t">
            <a:spAutoFit/>
          </a:bodyPr>
          <a:lstStyle/>
          <a:p>
            <a:r>
              <a:rPr lang="el-GR" altLang="en-US" sz="6000">
                <a:solidFill>
                  <a:srgbClr val="FF0000"/>
                </a:solidFill>
                <a:latin typeface="Arial" pitchFamily="34" charset="0"/>
                <a:ea typeface="宋体" pitchFamily="2" charset="-122"/>
              </a:rPr>
              <a:t>Χ</a:t>
            </a:r>
            <a:endParaRPr lang="zh-CN" altLang="en-US" sz="6000">
              <a:solidFill>
                <a:srgbClr val="FF0000"/>
              </a:solidFill>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linds(horizontal)">
                                      <p:cBhvr>
                                        <p:cTn id="7" dur="500"/>
                                        <p:tgtEl>
                                          <p:spTgt spid="3789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7892">
                                            <p:txEl>
                                              <p:pRg st="0" end="0"/>
                                            </p:txEl>
                                          </p:spTgt>
                                        </p:tgtEl>
                                        <p:attrNameLst>
                                          <p:attrName>style.visibility</p:attrName>
                                        </p:attrNameLst>
                                      </p:cBhvr>
                                      <p:to>
                                        <p:strVal val="visible"/>
                                      </p:to>
                                    </p:set>
                                    <p:animEffect transition="in" filter="blinds(horizontal)">
                                      <p:cBhvr>
                                        <p:cTn id="13" dur="500"/>
                                        <p:tgtEl>
                                          <p:spTgt spid="3789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1" nodeType="click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blinds(horizontal)">
                                      <p:cBhvr>
                                        <p:cTn id="19" dur="500"/>
                                        <p:tgtEl>
                                          <p:spTgt spid="3789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2" nodeType="clickEffect">
                                  <p:stCondLst>
                                    <p:cond delay="0"/>
                                  </p:stCondLst>
                                  <p:childTnLst>
                                    <p:set>
                                      <p:cBhvr>
                                        <p:cTn id="24" dur="1" fill="hold">
                                          <p:stCondLst>
                                            <p:cond delay="0"/>
                                          </p:stCondLst>
                                        </p:cTn>
                                        <p:tgtEl>
                                          <p:spTgt spid="37895"/>
                                        </p:tgtEl>
                                        <p:attrNameLst>
                                          <p:attrName>style.visibility</p:attrName>
                                        </p:attrNameLst>
                                      </p:cBhvr>
                                      <p:to>
                                        <p:strVal val="visible"/>
                                      </p:to>
                                    </p:set>
                                    <p:animEffect transition="in" filter="blinds(horizontal)">
                                      <p:cBhvr>
                                        <p:cTn id="25" dur="500"/>
                                        <p:tgtEl>
                                          <p:spTgt spid="3789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37898"/>
                                        </p:tgtEl>
                                        <p:attrNameLst>
                                          <p:attrName>style.visibility</p:attrName>
                                        </p:attrNameLst>
                                      </p:cBhvr>
                                      <p:to>
                                        <p:strVal val="visible"/>
                                      </p:to>
                                    </p:set>
                                    <p:animEffect transition="in" filter="blinds(horizontal)">
                                      <p:cBhvr>
                                        <p:cTn id="31" dur="500"/>
                                        <p:tgtEl>
                                          <p:spTgt spid="3789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3" nodeType="clickEffect">
                                  <p:stCondLst>
                                    <p:cond delay="0"/>
                                  </p:stCondLst>
                                  <p:childTnLst>
                                    <p:set>
                                      <p:cBhvr>
                                        <p:cTn id="36" dur="1" fill="hold">
                                          <p:stCondLst>
                                            <p:cond delay="0"/>
                                          </p:stCondLst>
                                        </p:cTn>
                                        <p:tgtEl>
                                          <p:spTgt spid="37897"/>
                                        </p:tgtEl>
                                        <p:attrNameLst>
                                          <p:attrName>style.visibility</p:attrName>
                                        </p:attrNameLst>
                                      </p:cBhvr>
                                      <p:to>
                                        <p:strVal val="visible"/>
                                      </p:to>
                                    </p:set>
                                    <p:animEffect transition="in" filter="blinds(horizontal)">
                                      <p:cBhvr>
                                        <p:cTn id="37" dur="500"/>
                                        <p:tgtEl>
                                          <p:spTgt spid="37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4" grpId="1"/>
      <p:bldP spid="37895" grpId="2"/>
      <p:bldP spid="37897" grpId="3"/>
      <p:bldP spid="37898" grpId="4"/>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1745" name="矩形 1"/>
          <p:cNvSpPr/>
          <p:nvPr/>
        </p:nvSpPr>
        <p:spPr>
          <a:xfrm>
            <a:off x="1919288" y="620713"/>
            <a:ext cx="4572000" cy="1383665"/>
          </a:xfrm>
          <a:prstGeom prst="rect">
            <a:avLst/>
          </a:prstGeom>
          <a:noFill/>
          <a:ln w="9525">
            <a:noFill/>
          </a:ln>
        </p:spPr>
        <p:txBody>
          <a:bodyPr anchor="t">
            <a:spAutoFit/>
          </a:bodyPr>
          <a:lstStyle/>
          <a:p>
            <a:r>
              <a:rPr lang="en-US" altLang="zh-CN" sz="2800" b="1">
                <a:latin typeface="Calibri"/>
                <a:ea typeface="宋体" pitchFamily="2" charset="-122"/>
              </a:rPr>
              <a:t>12.</a:t>
            </a:r>
            <a:r>
              <a:rPr lang="zh-CN" altLang="en-US" sz="2800" b="1">
                <a:latin typeface="Calibri"/>
                <a:ea typeface="宋体" pitchFamily="2" charset="-122"/>
              </a:rPr>
              <a:t>此前中国航空西南分公司一直与四川航空公司</a:t>
            </a:r>
            <a:r>
              <a:rPr lang="zh-CN" altLang="en-US" sz="2800" b="1" u="sng">
                <a:solidFill>
                  <a:srgbClr val="FF0000"/>
                </a:solidFill>
                <a:latin typeface="Calibri"/>
                <a:ea typeface="宋体" pitchFamily="2" charset="-122"/>
              </a:rPr>
              <a:t>鼎足而立</a:t>
            </a:r>
            <a:r>
              <a:rPr lang="zh-CN" altLang="en-US" sz="2800" b="1">
                <a:latin typeface="Calibri"/>
                <a:ea typeface="宋体" pitchFamily="2" charset="-122"/>
              </a:rPr>
              <a:t>，所占市场份额相差无几。</a:t>
            </a:r>
          </a:p>
        </p:txBody>
      </p:sp>
      <p:sp>
        <p:nvSpPr>
          <p:cNvPr id="38915" name="Rectangle 1"/>
          <p:cNvSpPr/>
          <p:nvPr/>
        </p:nvSpPr>
        <p:spPr>
          <a:xfrm>
            <a:off x="6816725" y="765651"/>
            <a:ext cx="3455988" cy="953135"/>
          </a:xfrm>
          <a:prstGeom prst="rect">
            <a:avLst/>
          </a:prstGeom>
          <a:noFill/>
          <a:ln w="9525">
            <a:noFill/>
          </a:ln>
        </p:spPr>
        <p:txBody>
          <a:bodyPr anchor="ctr">
            <a:spAutoFit/>
          </a:bodyPr>
          <a:lstStyle/>
          <a:p>
            <a:r>
              <a:rPr lang="zh-CN" altLang="en-US" sz="2800" b="1">
                <a:solidFill>
                  <a:srgbClr val="FF0000"/>
                </a:solidFill>
                <a:latin typeface="Times New Roman" charset="0"/>
                <a:ea typeface="宋体" pitchFamily="2" charset="-122"/>
              </a:rPr>
              <a:t>比喻三方面对立的局势。不能用二者之间。</a:t>
            </a:r>
            <a:endParaRPr lang="zh-CN" altLang="en-US" sz="2800" b="1">
              <a:solidFill>
                <a:srgbClr val="FF0000"/>
              </a:solidFill>
              <a:latin typeface="Arial" pitchFamily="34" charset="0"/>
              <a:ea typeface="宋体" pitchFamily="2" charset="-122"/>
            </a:endParaRPr>
          </a:p>
        </p:txBody>
      </p:sp>
      <p:sp>
        <p:nvSpPr>
          <p:cNvPr id="38916" name="TextBox 3"/>
          <p:cNvSpPr txBox="1"/>
          <p:nvPr/>
        </p:nvSpPr>
        <p:spPr>
          <a:xfrm>
            <a:off x="5232400" y="1557338"/>
            <a:ext cx="1439863"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31748" name="Rectangle 2"/>
          <p:cNvSpPr/>
          <p:nvPr/>
        </p:nvSpPr>
        <p:spPr>
          <a:xfrm>
            <a:off x="1919288" y="3416777"/>
            <a:ext cx="4464050" cy="2245360"/>
          </a:xfrm>
          <a:prstGeom prst="rect">
            <a:avLst/>
          </a:prstGeom>
          <a:noFill/>
          <a:ln w="9525">
            <a:noFill/>
          </a:ln>
        </p:spPr>
        <p:txBody>
          <a:bodyPr anchor="ctr">
            <a:spAutoFit/>
          </a:bodyPr>
          <a:lstStyle/>
          <a:p>
            <a:r>
              <a:rPr lang="en-US" altLang="zh-CN" sz="2800" b="1">
                <a:latin typeface="Times New Roman" charset="0"/>
                <a:ea typeface="宋体" pitchFamily="2" charset="-122"/>
              </a:rPr>
              <a:t>13.</a:t>
            </a:r>
            <a:r>
              <a:rPr lang="zh-CN" altLang="en-US" sz="2800" b="1">
                <a:latin typeface="Times New Roman" charset="0"/>
                <a:ea typeface="宋体" pitchFamily="2" charset="-122"/>
              </a:rPr>
              <a:t>随着出版业的市场化和多元化，类型多样、题材丰富的作品大量涌现，其中也有一些作品粗制滥造，令人</a:t>
            </a:r>
            <a:r>
              <a:rPr lang="zh-CN" altLang="en-US" sz="2800" b="1" u="sng">
                <a:solidFill>
                  <a:srgbClr val="FF0000"/>
                </a:solidFill>
                <a:latin typeface="Times New Roman" charset="0"/>
                <a:ea typeface="宋体" pitchFamily="2" charset="-122"/>
              </a:rPr>
              <a:t>不忍卒读</a:t>
            </a:r>
            <a:r>
              <a:rPr lang="zh-CN" altLang="en-US" sz="2800" b="1">
                <a:latin typeface="Times New Roman" charset="0"/>
                <a:ea typeface="宋体" pitchFamily="2" charset="-122"/>
              </a:rPr>
              <a:t>。</a:t>
            </a:r>
            <a:endParaRPr lang="zh-CN" altLang="en-US" sz="2800" b="1">
              <a:latin typeface="Arial" pitchFamily="34" charset="0"/>
              <a:ea typeface="宋体" pitchFamily="2" charset="-122"/>
            </a:endParaRPr>
          </a:p>
        </p:txBody>
      </p:sp>
      <p:sp>
        <p:nvSpPr>
          <p:cNvPr id="38918" name="TextBox 5"/>
          <p:cNvSpPr txBox="1"/>
          <p:nvPr/>
        </p:nvSpPr>
        <p:spPr>
          <a:xfrm>
            <a:off x="5016500" y="5157788"/>
            <a:ext cx="1441450" cy="1198880"/>
          </a:xfrm>
          <a:prstGeom prst="rect">
            <a:avLst/>
          </a:prstGeom>
          <a:noFill/>
          <a:ln w="9525">
            <a:noFill/>
          </a:ln>
        </p:spPr>
        <p:txBody>
          <a:bodyPr anchor="t">
            <a:spAutoFit/>
          </a:bodyPr>
          <a:lstStyle/>
          <a:p>
            <a:r>
              <a:rPr lang="el-GR" altLang="en-US" sz="7200">
                <a:solidFill>
                  <a:srgbClr val="FF0000"/>
                </a:solidFill>
                <a:latin typeface="Calibri"/>
                <a:ea typeface="宋体" pitchFamily="2" charset="-122"/>
              </a:rPr>
              <a:t>Χ</a:t>
            </a:r>
            <a:endParaRPr lang="zh-CN" altLang="en-US" sz="7200">
              <a:solidFill>
                <a:srgbClr val="FF0000"/>
              </a:solidFill>
              <a:latin typeface="Calibri"/>
              <a:ea typeface="宋体" pitchFamily="2" charset="-122"/>
            </a:endParaRPr>
          </a:p>
        </p:txBody>
      </p:sp>
      <p:sp>
        <p:nvSpPr>
          <p:cNvPr id="38919" name="矩形 6"/>
          <p:cNvSpPr/>
          <p:nvPr/>
        </p:nvSpPr>
        <p:spPr>
          <a:xfrm>
            <a:off x="6816725" y="3644900"/>
            <a:ext cx="3527425" cy="1814830"/>
          </a:xfrm>
          <a:prstGeom prst="rect">
            <a:avLst/>
          </a:prstGeom>
          <a:noFill/>
          <a:ln w="9525">
            <a:noFill/>
          </a:ln>
        </p:spPr>
        <p:txBody>
          <a:bodyPr anchor="t">
            <a:spAutoFit/>
          </a:bodyPr>
          <a:lstStyle/>
          <a:p>
            <a:r>
              <a:rPr lang="zh-CN" altLang="en-US" sz="2800" b="1">
                <a:solidFill>
                  <a:srgbClr val="FF0000"/>
                </a:solidFill>
                <a:latin typeface="Calibri"/>
                <a:ea typeface="宋体" pitchFamily="2" charset="-122"/>
              </a:rPr>
              <a:t>不忍卒读：卒：尽，完。不忍心读完。常用以形容文章内容悲惨动人。</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8915"/>
                                        </p:tgtEl>
                                        <p:attrNameLst>
                                          <p:attrName>style.visibility</p:attrName>
                                        </p:attrNameLst>
                                      </p:cBhvr>
                                      <p:to>
                                        <p:strVal val="visible"/>
                                      </p:to>
                                    </p:set>
                                    <p:animEffect transition="in" filter="blinds(horizontal)">
                                      <p:cBhvr>
                                        <p:cTn id="13" dur="500"/>
                                        <p:tgtEl>
                                          <p:spTgt spid="3891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8918"/>
                                        </p:tgtEl>
                                        <p:attrNameLst>
                                          <p:attrName>style.visibility</p:attrName>
                                        </p:attrNameLst>
                                      </p:cBhvr>
                                      <p:to>
                                        <p:strVal val="visible"/>
                                      </p:to>
                                    </p:set>
                                    <p:animEffect transition="in" filter="blinds(horizontal)">
                                      <p:cBhvr>
                                        <p:cTn id="19" dur="500"/>
                                        <p:tgtEl>
                                          <p:spTgt spid="3891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38919"/>
                                        </p:tgtEl>
                                        <p:attrNameLst>
                                          <p:attrName>style.visibility</p:attrName>
                                        </p:attrNameLst>
                                      </p:cBhvr>
                                      <p:to>
                                        <p:strVal val="visible"/>
                                      </p:to>
                                    </p:set>
                                    <p:animEffect transition="in" filter="blinds(horizontal)">
                                      <p:cBhvr>
                                        <p:cTn id="25"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1"/>
      <p:bldP spid="38918" grpId="2"/>
      <p:bldP spid="38919" grpId="3"/>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9938" name="TextBox 1"/>
          <p:cNvSpPr txBox="1"/>
          <p:nvPr/>
        </p:nvSpPr>
        <p:spPr>
          <a:xfrm>
            <a:off x="1847850" y="1844675"/>
            <a:ext cx="8286750" cy="829945"/>
          </a:xfrm>
          <a:prstGeom prst="rect">
            <a:avLst/>
          </a:prstGeom>
          <a:noFill/>
          <a:ln w="9525">
            <a:noFill/>
          </a:ln>
        </p:spPr>
        <p:txBody>
          <a:bodyPr anchor="t">
            <a:spAutoFit/>
          </a:bodyPr>
          <a:lstStyle/>
          <a:p>
            <a:pPr>
              <a:lnSpc>
                <a:spcPct val="200000"/>
              </a:lnSpc>
            </a:pPr>
            <a:r>
              <a:rPr lang="en-US" altLang="zh-CN" sz="2400" b="1">
                <a:solidFill>
                  <a:srgbClr val="FF0000"/>
                </a:solidFill>
                <a:latin typeface="Calibri"/>
                <a:ea typeface="宋体" pitchFamily="2" charset="-122"/>
              </a:rPr>
              <a:t>【</a:t>
            </a:r>
            <a:r>
              <a:rPr lang="zh-CN" altLang="en-US" sz="2400" b="1">
                <a:solidFill>
                  <a:srgbClr val="FF0000"/>
                </a:solidFill>
                <a:latin typeface="Calibri"/>
                <a:ea typeface="宋体" pitchFamily="2" charset="-122"/>
              </a:rPr>
              <a:t>炙手可热</a:t>
            </a:r>
            <a:r>
              <a:rPr lang="en-US" altLang="zh-CN" sz="2400" b="1">
                <a:solidFill>
                  <a:srgbClr val="FF0000"/>
                </a:solidFill>
                <a:latin typeface="Calibri"/>
                <a:ea typeface="宋体" pitchFamily="2" charset="-122"/>
              </a:rPr>
              <a:t>】</a:t>
            </a:r>
            <a:r>
              <a:rPr lang="zh-CN" altLang="en-US" sz="2400" b="1">
                <a:solidFill>
                  <a:srgbClr val="FF0000"/>
                </a:solidFill>
                <a:latin typeface="Calibri"/>
                <a:ea typeface="宋体" pitchFamily="2" charset="-122"/>
              </a:rPr>
              <a:t>　</a:t>
            </a:r>
            <a:r>
              <a:rPr lang="zh-CN" altLang="en-US" sz="2400" b="1">
                <a:latin typeface="Calibri"/>
                <a:ea typeface="宋体" pitchFamily="2" charset="-122"/>
              </a:rPr>
              <a:t>比喻</a:t>
            </a:r>
            <a:r>
              <a:rPr lang="zh-CN" altLang="en-US" sz="2400" b="1">
                <a:solidFill>
                  <a:schemeClr val="hlink"/>
                </a:solidFill>
                <a:latin typeface="Calibri"/>
                <a:ea typeface="宋体" pitchFamily="2" charset="-122"/>
              </a:rPr>
              <a:t>气焰很盛，权势很大</a:t>
            </a:r>
            <a:r>
              <a:rPr lang="zh-CN" altLang="en-US" sz="2400" b="1">
                <a:latin typeface="Calibri"/>
                <a:ea typeface="宋体" pitchFamily="2" charset="-122"/>
              </a:rPr>
              <a:t>。</a:t>
            </a:r>
            <a:endParaRPr lang="zh-CN" altLang="en-US" sz="2400">
              <a:latin typeface="Calibri"/>
              <a:ea typeface="宋体" pitchFamily="2" charset="-122"/>
            </a:endParaRPr>
          </a:p>
        </p:txBody>
      </p:sp>
      <p:sp>
        <p:nvSpPr>
          <p:cNvPr id="32770" name="TextBox 2"/>
          <p:cNvSpPr txBox="1"/>
          <p:nvPr/>
        </p:nvSpPr>
        <p:spPr>
          <a:xfrm>
            <a:off x="1524000" y="-242887"/>
            <a:ext cx="9144000" cy="2306955"/>
          </a:xfrm>
          <a:prstGeom prst="rect">
            <a:avLst/>
          </a:prstGeom>
          <a:noFill/>
          <a:ln w="9525">
            <a:noFill/>
          </a:ln>
        </p:spPr>
        <p:txBody>
          <a:bodyPr anchor="t">
            <a:spAutoFit/>
          </a:bodyPr>
          <a:lstStyle/>
          <a:p>
            <a:pPr>
              <a:lnSpc>
                <a:spcPct val="200000"/>
              </a:lnSpc>
            </a:pPr>
            <a:r>
              <a:rPr lang="en-US" altLang="zh-CN" sz="2400" b="1">
                <a:solidFill>
                  <a:srgbClr val="FF0000"/>
                </a:solidFill>
                <a:latin typeface="Calibri"/>
                <a:ea typeface="宋体" pitchFamily="2" charset="-122"/>
              </a:rPr>
              <a:t>14.</a:t>
            </a:r>
            <a:r>
              <a:rPr lang="zh-CN" altLang="en-US" sz="2400" b="1">
                <a:solidFill>
                  <a:srgbClr val="FF0000"/>
                </a:solidFill>
                <a:latin typeface="Calibri"/>
                <a:ea typeface="宋体" pitchFamily="2" charset="-122"/>
              </a:rPr>
              <a:t> </a:t>
            </a:r>
            <a:r>
              <a:rPr lang="en-US" altLang="zh-CN" sz="2400" b="1">
                <a:latin typeface="Calibri"/>
                <a:ea typeface="宋体" pitchFamily="2" charset="-122"/>
              </a:rPr>
              <a:t>《</a:t>
            </a:r>
            <a:r>
              <a:rPr lang="zh-CN" altLang="en-US" sz="2400" b="1">
                <a:latin typeface="Calibri"/>
                <a:ea typeface="宋体" pitchFamily="2" charset="-122"/>
              </a:rPr>
              <a:t>大河之舞</a:t>
            </a:r>
            <a:r>
              <a:rPr lang="en-US" altLang="zh-CN" sz="2400" b="1">
                <a:latin typeface="Calibri"/>
                <a:ea typeface="宋体" pitchFamily="2" charset="-122"/>
              </a:rPr>
              <a:t>》</a:t>
            </a:r>
            <a:r>
              <a:rPr lang="zh-CN" altLang="en-US" sz="2400" b="1">
                <a:latin typeface="Calibri"/>
                <a:ea typeface="宋体" pitchFamily="2" charset="-122"/>
              </a:rPr>
              <a:t>自</a:t>
            </a:r>
            <a:r>
              <a:rPr lang="en-US" altLang="zh-CN" sz="2400" b="1">
                <a:latin typeface="Calibri"/>
                <a:ea typeface="宋体" pitchFamily="2" charset="-122"/>
              </a:rPr>
              <a:t>1994</a:t>
            </a:r>
            <a:r>
              <a:rPr lang="zh-CN" altLang="en-US" sz="2400" b="1">
                <a:latin typeface="Calibri"/>
                <a:ea typeface="宋体" pitchFamily="2" charset="-122"/>
              </a:rPr>
              <a:t>年首演以来便</a:t>
            </a:r>
            <a:r>
              <a:rPr lang="zh-CN" altLang="en-US" sz="2400" b="1" u="sng">
                <a:solidFill>
                  <a:schemeClr val="hlink"/>
                </a:solidFill>
                <a:latin typeface="Calibri"/>
                <a:ea typeface="宋体" pitchFamily="2" charset="-122"/>
              </a:rPr>
              <a:t>炙手可热</a:t>
            </a:r>
            <a:r>
              <a:rPr lang="zh-CN" altLang="en-US" sz="2400" b="1">
                <a:latin typeface="Calibri"/>
                <a:ea typeface="宋体" pitchFamily="2" charset="-122"/>
              </a:rPr>
              <a:t>，并且引起了全球的踢踏舞热潮，更被全球艺人一致推崇为当代最具爱尔兰民族风格的经典音乐剧。</a:t>
            </a:r>
            <a:endParaRPr lang="zh-CN" altLang="en-US" sz="2400">
              <a:latin typeface="Calibri"/>
              <a:ea typeface="宋体" pitchFamily="2" charset="-122"/>
            </a:endParaRPr>
          </a:p>
        </p:txBody>
      </p:sp>
      <p:sp>
        <p:nvSpPr>
          <p:cNvPr id="39940" name="TextBox 3"/>
          <p:cNvSpPr txBox="1"/>
          <p:nvPr/>
        </p:nvSpPr>
        <p:spPr>
          <a:xfrm>
            <a:off x="2024063" y="2565400"/>
            <a:ext cx="8643937" cy="829945"/>
          </a:xfrm>
          <a:prstGeom prst="rect">
            <a:avLst/>
          </a:prstGeom>
          <a:noFill/>
          <a:ln w="9525">
            <a:noFill/>
          </a:ln>
        </p:spPr>
        <p:txBody>
          <a:bodyPr anchor="t">
            <a:spAutoFit/>
          </a:bodyPr>
          <a:lstStyle/>
          <a:p>
            <a:pPr>
              <a:lnSpc>
                <a:spcPct val="200000"/>
              </a:lnSpc>
            </a:pPr>
            <a:r>
              <a:rPr lang="zh-CN" altLang="en-US" sz="2400" b="1">
                <a:solidFill>
                  <a:srgbClr val="FF0000"/>
                </a:solidFill>
                <a:latin typeface="Calibri"/>
                <a:ea typeface="宋体" pitchFamily="2" charset="-122"/>
              </a:rPr>
              <a:t>误用分析：</a:t>
            </a:r>
            <a:r>
              <a:rPr lang="zh-CN" altLang="en-US" sz="2400" b="1">
                <a:latin typeface="Calibri"/>
                <a:ea typeface="宋体" pitchFamily="2" charset="-122"/>
              </a:rPr>
              <a:t>该词在此处用错了对象。</a:t>
            </a:r>
            <a:endParaRPr lang="zh-CN" altLang="en-US" sz="2400">
              <a:latin typeface="Calibri"/>
              <a:ea typeface="宋体" pitchFamily="2" charset="-122"/>
            </a:endParaRPr>
          </a:p>
        </p:txBody>
      </p:sp>
      <p:sp>
        <p:nvSpPr>
          <p:cNvPr id="32772" name="矩形 39940"/>
          <p:cNvSpPr/>
          <p:nvPr/>
        </p:nvSpPr>
        <p:spPr>
          <a:xfrm>
            <a:off x="1524000" y="3357563"/>
            <a:ext cx="9144000" cy="1568450"/>
          </a:xfrm>
          <a:prstGeom prst="rect">
            <a:avLst/>
          </a:prstGeom>
          <a:noFill/>
          <a:ln w="9525">
            <a:noFill/>
          </a:ln>
        </p:spPr>
        <p:txBody>
          <a:bodyPr anchor="t">
            <a:spAutoFit/>
          </a:bodyPr>
          <a:lstStyle/>
          <a:p>
            <a:pPr>
              <a:lnSpc>
                <a:spcPct val="200000"/>
              </a:lnSpc>
            </a:pPr>
            <a:r>
              <a:rPr lang="en-US" altLang="zh-CN" sz="2400" b="1">
                <a:solidFill>
                  <a:srgbClr val="FF0000"/>
                </a:solidFill>
                <a:latin typeface="Arial" pitchFamily="34" charset="0"/>
                <a:ea typeface="宋体" pitchFamily="2" charset="-122"/>
              </a:rPr>
              <a:t>15.</a:t>
            </a:r>
            <a:r>
              <a:rPr lang="zh-CN" altLang="en-US" sz="2400" b="1">
                <a:latin typeface="Arial" pitchFamily="34" charset="0"/>
                <a:ea typeface="宋体" pitchFamily="2" charset="-122"/>
              </a:rPr>
              <a:t>本刊将</a:t>
            </a:r>
            <a:r>
              <a:rPr lang="zh-CN" altLang="en-US" sz="2400" b="1" u="sng">
                <a:solidFill>
                  <a:schemeClr val="hlink"/>
                </a:solidFill>
                <a:latin typeface="Arial" pitchFamily="34" charset="0"/>
                <a:ea typeface="宋体" pitchFamily="2" charset="-122"/>
              </a:rPr>
              <a:t>洗心革面</a:t>
            </a:r>
            <a:r>
              <a:rPr lang="zh-CN" altLang="en-US" sz="2400" b="1">
                <a:latin typeface="Arial" pitchFamily="34" charset="0"/>
                <a:ea typeface="宋体" pitchFamily="2" charset="-122"/>
              </a:rPr>
              <a:t>，继续提高稿件的编辑质量，决心向文学刊物的高层次、高水平攀登。</a:t>
            </a:r>
          </a:p>
        </p:txBody>
      </p:sp>
      <p:sp>
        <p:nvSpPr>
          <p:cNvPr id="39942" name="矩形 39941"/>
          <p:cNvSpPr/>
          <p:nvPr/>
        </p:nvSpPr>
        <p:spPr>
          <a:xfrm>
            <a:off x="2063750" y="4941888"/>
            <a:ext cx="4467860" cy="829945"/>
          </a:xfrm>
          <a:prstGeom prst="rect">
            <a:avLst/>
          </a:prstGeom>
          <a:noFill/>
          <a:ln w="9525">
            <a:noFill/>
          </a:ln>
        </p:spPr>
        <p:txBody>
          <a:bodyPr wrap="none" anchor="t">
            <a:spAutoFit/>
          </a:bodyPr>
          <a:lstStyle/>
          <a:p>
            <a:pPr>
              <a:lnSpc>
                <a:spcPct val="200000"/>
              </a:lnSpc>
            </a:pP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洗心革面</a:t>
            </a:r>
            <a:r>
              <a:rPr lang="en-US" altLang="zh-CN" sz="2400" b="1">
                <a:solidFill>
                  <a:srgbClr val="FF0000"/>
                </a:solidFill>
                <a:latin typeface="Arial" pitchFamily="34" charset="0"/>
                <a:ea typeface="宋体" pitchFamily="2" charset="-122"/>
              </a:rPr>
              <a:t>】</a:t>
            </a:r>
            <a:r>
              <a:rPr lang="zh-CN" altLang="en-US" sz="2400" b="1">
                <a:latin typeface="Arial" pitchFamily="34" charset="0"/>
                <a:ea typeface="宋体" pitchFamily="2" charset="-122"/>
              </a:rPr>
              <a:t>　比喻</a:t>
            </a:r>
            <a:r>
              <a:rPr lang="zh-CN" altLang="en-US" sz="2400" b="1">
                <a:solidFill>
                  <a:schemeClr val="hlink"/>
                </a:solidFill>
                <a:latin typeface="Arial" pitchFamily="34" charset="0"/>
                <a:ea typeface="宋体" pitchFamily="2" charset="-122"/>
              </a:rPr>
              <a:t>彻底悔改</a:t>
            </a:r>
            <a:r>
              <a:rPr lang="zh-CN" altLang="en-US" sz="2400" b="1">
                <a:latin typeface="Arial" pitchFamily="34" charset="0"/>
                <a:ea typeface="宋体" pitchFamily="2" charset="-122"/>
              </a:rPr>
              <a:t>。</a:t>
            </a:r>
          </a:p>
        </p:txBody>
      </p:sp>
      <p:sp>
        <p:nvSpPr>
          <p:cNvPr id="39943" name="矩形 39942"/>
          <p:cNvSpPr/>
          <p:nvPr/>
        </p:nvSpPr>
        <p:spPr>
          <a:xfrm>
            <a:off x="2208213" y="5734050"/>
            <a:ext cx="5998210" cy="829945"/>
          </a:xfrm>
          <a:prstGeom prst="rect">
            <a:avLst/>
          </a:prstGeom>
          <a:noFill/>
          <a:ln w="9525">
            <a:noFill/>
          </a:ln>
        </p:spPr>
        <p:txBody>
          <a:bodyPr wrap="none" anchor="t">
            <a:spAutoFit/>
          </a:bodyPr>
          <a:lstStyle/>
          <a:p>
            <a:pPr>
              <a:lnSpc>
                <a:spcPct val="200000"/>
              </a:lnSpc>
            </a:pPr>
            <a:r>
              <a:rPr lang="zh-CN" altLang="en-US" sz="2400" b="1">
                <a:solidFill>
                  <a:srgbClr val="FF0000"/>
                </a:solidFill>
                <a:latin typeface="Arial" pitchFamily="34" charset="0"/>
                <a:ea typeface="宋体" pitchFamily="2" charset="-122"/>
              </a:rPr>
              <a:t>误用分析：</a:t>
            </a:r>
            <a:r>
              <a:rPr lang="zh-CN" altLang="en-US" sz="2400" b="1">
                <a:latin typeface="Arial" pitchFamily="34" charset="0"/>
                <a:ea typeface="宋体" pitchFamily="2" charset="-122"/>
              </a:rPr>
              <a:t>该词只能用于人，不能用于物。</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ppt_x</p:attrName>
                                        </p:attrNameLst>
                                      </p:cBhvr>
                                      <p:tavLst>
                                        <p:tav tm="0">
                                          <p:val>
                                            <p:strVal val="#ppt_x"/>
                                          </p:val>
                                        </p:tav>
                                        <p:tav tm="100000">
                                          <p:val>
                                            <p:strVal val="#ppt_x"/>
                                          </p:val>
                                        </p:tav>
                                      </p:tavLst>
                                    </p:anim>
                                    <p:anim calcmode="lin" valueType="num">
                                      <p:cBhvr>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9940"/>
                                        </p:tgtEl>
                                        <p:attrNameLst>
                                          <p:attrName>style.visibility</p:attrName>
                                        </p:attrNameLst>
                                      </p:cBhvr>
                                      <p:to>
                                        <p:strVal val="visible"/>
                                      </p:to>
                                    </p:set>
                                    <p:anim calcmode="lin" valueType="num">
                                      <p:cBhvr>
                                        <p:cTn id="14" dur="500" fill="hold"/>
                                        <p:tgtEl>
                                          <p:spTgt spid="39940"/>
                                        </p:tgtEl>
                                        <p:attrNameLst>
                                          <p:attrName>ppt_x</p:attrName>
                                        </p:attrNameLst>
                                      </p:cBhvr>
                                      <p:tavLst>
                                        <p:tav tm="0">
                                          <p:val>
                                            <p:strVal val="#ppt_x"/>
                                          </p:val>
                                        </p:tav>
                                        <p:tav tm="100000">
                                          <p:val>
                                            <p:strVal val="#ppt_x"/>
                                          </p:val>
                                        </p:tav>
                                      </p:tavLst>
                                    </p:anim>
                                    <p:anim calcmode="lin" valueType="num">
                                      <p:cBhvr>
                                        <p:cTn id="15"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39942"/>
                                        </p:tgtEl>
                                        <p:attrNameLst>
                                          <p:attrName>style.visibility</p:attrName>
                                        </p:attrNameLst>
                                      </p:cBhvr>
                                      <p:to>
                                        <p:strVal val="visible"/>
                                      </p:to>
                                    </p:set>
                                    <p:anim calcmode="lin" valueType="num">
                                      <p:cBhvr>
                                        <p:cTn id="21" dur="500" fill="hold"/>
                                        <p:tgtEl>
                                          <p:spTgt spid="39942"/>
                                        </p:tgtEl>
                                        <p:attrNameLst>
                                          <p:attrName>ppt_x</p:attrName>
                                        </p:attrNameLst>
                                      </p:cBhvr>
                                      <p:tavLst>
                                        <p:tav tm="0">
                                          <p:val>
                                            <p:strVal val="#ppt_x"/>
                                          </p:val>
                                        </p:tav>
                                        <p:tav tm="100000">
                                          <p:val>
                                            <p:strVal val="#ppt_x"/>
                                          </p:val>
                                        </p:tav>
                                      </p:tavLst>
                                    </p:anim>
                                    <p:anim calcmode="lin" valueType="num">
                                      <p:cBhvr>
                                        <p:cTn id="22" dur="500" fill="hold"/>
                                        <p:tgtEl>
                                          <p:spTgt spid="3994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39943"/>
                                        </p:tgtEl>
                                        <p:attrNameLst>
                                          <p:attrName>style.visibility</p:attrName>
                                        </p:attrNameLst>
                                      </p:cBhvr>
                                      <p:to>
                                        <p:strVal val="visible"/>
                                      </p:to>
                                    </p:set>
                                    <p:anim calcmode="lin" valueType="num">
                                      <p:cBhvr>
                                        <p:cTn id="28" dur="500" fill="hold"/>
                                        <p:tgtEl>
                                          <p:spTgt spid="39943"/>
                                        </p:tgtEl>
                                        <p:attrNameLst>
                                          <p:attrName>ppt_x</p:attrName>
                                        </p:attrNameLst>
                                      </p:cBhvr>
                                      <p:tavLst>
                                        <p:tav tm="0">
                                          <p:val>
                                            <p:strVal val="#ppt_x"/>
                                          </p:val>
                                        </p:tav>
                                        <p:tav tm="100000">
                                          <p:val>
                                            <p:strVal val="#ppt_x"/>
                                          </p:val>
                                        </p:tav>
                                      </p:tavLst>
                                    </p:anim>
                                    <p:anim calcmode="lin" valueType="num">
                                      <p:cBhvr>
                                        <p:cTn id="29" dur="500" fill="hold"/>
                                        <p:tgtEl>
                                          <p:spTgt spid="399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40" grpId="1"/>
      <p:bldP spid="39942" grpId="2"/>
      <p:bldP spid="39943" grpId="3"/>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3793" name="标题 40961"/>
          <p:cNvSpPr>
            <a:spLocks noGrp="1" noRot="1"/>
          </p:cNvSpPr>
          <p:nvPr>
            <p:ph type="title"/>
          </p:nvPr>
        </p:nvSpPr>
        <p:spPr>
          <a:xfrm>
            <a:off x="1847850" y="0"/>
            <a:ext cx="8540750" cy="1143000"/>
          </a:xfrm>
        </p:spPr>
        <p:txBody>
          <a:bodyPr anchor="ctr"/>
          <a:lstStyle/>
          <a:p>
            <a:r>
              <a:rPr lang="zh-CN" altLang="en-US" sz="5400" b="1"/>
              <a:t>试一试：</a:t>
            </a:r>
            <a:br>
              <a:rPr lang="zh-CN" altLang="en-US" sz="4800" b="1"/>
            </a:br>
            <a:r>
              <a:rPr lang="zh-CN" altLang="en-US" sz="2800" b="1"/>
              <a:t>快速说出以下成语的使用对象。</a:t>
            </a:r>
          </a:p>
        </p:txBody>
      </p:sp>
      <p:sp>
        <p:nvSpPr>
          <p:cNvPr id="33794" name="文本占位符 40962"/>
          <p:cNvSpPr>
            <a:spLocks noGrp="1" noRot="1"/>
          </p:cNvSpPr>
          <p:nvPr>
            <p:ph sz="half" idx="1"/>
          </p:nvPr>
        </p:nvSpPr>
        <p:spPr>
          <a:xfrm>
            <a:off x="1992313" y="1052513"/>
            <a:ext cx="4003675" cy="4498975"/>
          </a:xfrm>
        </p:spPr>
        <p:txBody>
          <a:bodyPr anchor="t"/>
          <a:lstStyle/>
          <a:p>
            <a:r>
              <a:rPr lang="zh-CN" altLang="en-US" sz="3600" b="1">
                <a:latin typeface="楷体_GB2312" pitchFamily="49" charset="-122"/>
                <a:ea typeface="楷体_GB2312" pitchFamily="49" charset="-122"/>
              </a:rPr>
              <a:t>罄竹难书   </a:t>
            </a:r>
          </a:p>
          <a:p>
            <a:r>
              <a:rPr lang="zh-CN" altLang="en-US" sz="3600" b="1">
                <a:latin typeface="楷体_GB2312" pitchFamily="49" charset="-122"/>
                <a:ea typeface="楷体_GB2312" pitchFamily="49" charset="-122"/>
              </a:rPr>
              <a:t>举案齐眉</a:t>
            </a:r>
          </a:p>
          <a:p>
            <a:r>
              <a:rPr lang="zh-CN" altLang="en-US" sz="3600" b="1">
                <a:latin typeface="楷体_GB2312" pitchFamily="49" charset="-122"/>
                <a:ea typeface="楷体_GB2312" pitchFamily="49" charset="-122"/>
              </a:rPr>
              <a:t>天伦之乐 </a:t>
            </a:r>
          </a:p>
          <a:p>
            <a:r>
              <a:rPr lang="zh-CN" altLang="en-US" sz="3600" b="1">
                <a:latin typeface="楷体_GB2312" pitchFamily="49" charset="-122"/>
                <a:ea typeface="楷体_GB2312" pitchFamily="49" charset="-122"/>
              </a:rPr>
              <a:t>不胫而走</a:t>
            </a:r>
          </a:p>
          <a:p>
            <a:r>
              <a:rPr lang="zh-CN" altLang="en-US" sz="3600" b="1">
                <a:latin typeface="楷体_GB2312" pitchFamily="49" charset="-122"/>
                <a:ea typeface="楷体_GB2312" pitchFamily="49" charset="-122"/>
              </a:rPr>
              <a:t>萍水相逢</a:t>
            </a:r>
          </a:p>
          <a:p>
            <a:r>
              <a:rPr lang="zh-CN" altLang="en-US" sz="3600" b="1">
                <a:latin typeface="楷体_GB2312" pitchFamily="49" charset="-122"/>
                <a:ea typeface="楷体_GB2312" pitchFamily="49" charset="-122"/>
              </a:rPr>
              <a:t>如坐春风</a:t>
            </a:r>
          </a:p>
          <a:p>
            <a:pPr>
              <a:lnSpc>
                <a:spcPct val="70000"/>
              </a:lnSpc>
            </a:pPr>
            <a:r>
              <a:rPr lang="zh-CN" altLang="en-US" sz="3600" b="1">
                <a:latin typeface="楷体_GB2312" pitchFamily="49" charset="-122"/>
                <a:ea typeface="楷体_GB2312" pitchFamily="49" charset="-122"/>
              </a:rPr>
              <a:t>广开言路</a:t>
            </a:r>
          </a:p>
          <a:p>
            <a:endParaRPr lang="zh-CN" altLang="en-US" sz="3600" b="1">
              <a:latin typeface="楷体_GB2312" pitchFamily="49" charset="-122"/>
              <a:ea typeface="楷体_GB2312" pitchFamily="49" charset="-122"/>
            </a:endParaRPr>
          </a:p>
          <a:p>
            <a:pPr>
              <a:buNone/>
            </a:pPr>
            <a:endParaRPr lang="zh-CN" altLang="en-US" b="1">
              <a:latin typeface="楷体_GB2312" pitchFamily="49" charset="-122"/>
              <a:ea typeface="楷体_GB2312" pitchFamily="49" charset="-122"/>
            </a:endParaRPr>
          </a:p>
          <a:p>
            <a:endParaRPr lang="zh-CN" altLang="en-US" b="1"/>
          </a:p>
        </p:txBody>
      </p:sp>
      <p:sp>
        <p:nvSpPr>
          <p:cNvPr id="40964" name="内容占位符 40963"/>
          <p:cNvSpPr>
            <a:spLocks noGrp="1" noRot="1"/>
          </p:cNvSpPr>
          <p:nvPr>
            <p:ph sz="half" idx="2"/>
          </p:nvPr>
        </p:nvSpPr>
        <p:spPr>
          <a:xfrm>
            <a:off x="4943475" y="1052513"/>
            <a:ext cx="5329238" cy="4498975"/>
          </a:xfrm>
        </p:spPr>
        <p:txBody>
          <a:bodyPr anchor="t"/>
          <a:lstStyle/>
          <a:p>
            <a:r>
              <a:rPr lang="zh-CN" altLang="en-US" sz="3600" b="1">
                <a:ea typeface="楷体_GB2312" pitchFamily="49" charset="-122"/>
              </a:rPr>
              <a:t>罪行</a:t>
            </a:r>
          </a:p>
          <a:p>
            <a:r>
              <a:rPr lang="zh-CN" altLang="en-US" sz="3600" b="1">
                <a:ea typeface="楷体_GB2312" pitchFamily="49" charset="-122"/>
              </a:rPr>
              <a:t>夫妻</a:t>
            </a:r>
          </a:p>
          <a:p>
            <a:r>
              <a:rPr lang="zh-CN" altLang="en-US" sz="3600" b="1">
                <a:ea typeface="楷体_GB2312" pitchFamily="49" charset="-122"/>
              </a:rPr>
              <a:t>父子、兄弟等家人之间</a:t>
            </a:r>
            <a:r>
              <a:rPr lang="zh-CN" altLang="en-US" sz="2800"/>
              <a:t> </a:t>
            </a:r>
            <a:endParaRPr lang="zh-CN" altLang="en-US" sz="3600" b="1">
              <a:ea typeface="楷体_GB2312" pitchFamily="49" charset="-122"/>
            </a:endParaRPr>
          </a:p>
          <a:p>
            <a:r>
              <a:rPr lang="zh-CN" altLang="en-US" sz="3600" b="1">
                <a:ea typeface="楷体_GB2312" pitchFamily="49" charset="-122"/>
              </a:rPr>
              <a:t>消息、谣言等</a:t>
            </a:r>
          </a:p>
          <a:p>
            <a:r>
              <a:rPr lang="zh-CN" altLang="en-US" sz="3600" b="1">
                <a:ea typeface="楷体_GB2312" pitchFamily="49" charset="-122"/>
              </a:rPr>
              <a:t>素不相识的人</a:t>
            </a:r>
          </a:p>
          <a:p>
            <a:r>
              <a:rPr lang="zh-CN" altLang="en-US" sz="3600" b="1">
                <a:ea typeface="楷体_GB2312" pitchFamily="49" charset="-122"/>
              </a:rPr>
              <a:t>被教育者</a:t>
            </a:r>
          </a:p>
          <a:p>
            <a:pPr>
              <a:lnSpc>
                <a:spcPct val="70000"/>
              </a:lnSpc>
            </a:pPr>
            <a:r>
              <a:rPr lang="zh-CN" altLang="en-US" sz="3600" b="1">
                <a:ea typeface="楷体_GB2312" pitchFamily="49" charset="-122"/>
              </a:rPr>
              <a:t>上级对下级</a:t>
            </a:r>
          </a:p>
          <a:p>
            <a:pPr>
              <a:lnSpc>
                <a:spcPct val="70000"/>
              </a:lnSpc>
              <a:buNone/>
            </a:pPr>
            <a:endParaRPr lang="en-US" altLang="zh-CN" sz="3600" b="1">
              <a:ea typeface="楷体_GB2312" pitchFamily="49" charset="-122"/>
            </a:endParaRPr>
          </a:p>
          <a:p>
            <a:endParaRPr lang="zh-CN" altLang="en-US" sz="3600" b="1">
              <a:ea typeface="楷体_GB2312" pitchFamily="49" charset="-122"/>
            </a:endParaRPr>
          </a:p>
          <a:p>
            <a:pPr>
              <a:buNone/>
            </a:pPr>
            <a:endParaRPr lang="zh-CN" altLang="en-US" sz="3600" b="1">
              <a:ea typeface="楷体_GB2312" pitchFamily="49" charset="-122"/>
            </a:endParaRPr>
          </a:p>
        </p:txBody>
      </p:sp>
      <p:sp>
        <p:nvSpPr>
          <p:cNvPr id="40965" name="文本框 40964"/>
          <p:cNvSpPr txBox="1"/>
          <p:nvPr/>
        </p:nvSpPr>
        <p:spPr>
          <a:xfrm>
            <a:off x="1774825" y="5445125"/>
            <a:ext cx="8748713" cy="2030095"/>
          </a:xfrm>
          <a:prstGeom prst="rect">
            <a:avLst/>
          </a:prstGeom>
          <a:noFill/>
          <a:ln w="9525">
            <a:noFill/>
          </a:ln>
        </p:spPr>
        <p:txBody>
          <a:bodyPr anchor="t">
            <a:spAutoFit/>
          </a:bodyPr>
          <a:lstStyle/>
          <a:p>
            <a:pPr>
              <a:spcBef>
                <a:spcPct val="50000"/>
              </a:spcBef>
            </a:pPr>
            <a:r>
              <a:rPr lang="zh-CN" altLang="en-US" sz="2800" b="1">
                <a:solidFill>
                  <a:srgbClr val="FF3300"/>
                </a:solidFill>
                <a:latin typeface="Arial" pitchFamily="34" charset="0"/>
                <a:ea typeface="宋体" pitchFamily="2" charset="-122"/>
              </a:rPr>
              <a:t>注意只能用于男女尤其是夫妻间的成语，如</a:t>
            </a:r>
            <a:r>
              <a:rPr lang="zh-CN" altLang="en-US" sz="2800" b="1">
                <a:latin typeface="Arial" pitchFamily="34" charset="0"/>
                <a:ea typeface="宋体" pitchFamily="2" charset="-122"/>
              </a:rPr>
              <a:t>青梅竹马、两小无猜、耳鬓厮磨、比翼双飞、破镜重圆、夫唱妇随、举案齐眉、相敬如宾</a:t>
            </a:r>
            <a:r>
              <a:rPr lang="zh-CN" altLang="en-US" sz="2800" b="1">
                <a:solidFill>
                  <a:srgbClr val="FF3300"/>
                </a:solidFill>
                <a:latin typeface="Arial" pitchFamily="34" charset="0"/>
                <a:ea typeface="宋体" pitchFamily="2" charset="-122"/>
              </a:rPr>
              <a:t>等</a:t>
            </a:r>
          </a:p>
          <a:p>
            <a:pPr>
              <a:spcBef>
                <a:spcPct val="50000"/>
              </a:spcBef>
            </a:pPr>
            <a:endParaRPr lang="zh-CN" altLang="en-US" sz="2800">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xEl>
                                              <p:pRg st="0" end="0"/>
                                            </p:txEl>
                                          </p:spTgt>
                                        </p:tgtEl>
                                        <p:attrNameLst>
                                          <p:attrName>style.visibility</p:attrName>
                                        </p:attrNameLst>
                                      </p:cBhvr>
                                      <p:to>
                                        <p:strVal val="visible"/>
                                      </p:to>
                                    </p:set>
                                    <p:anim calcmode="lin" valueType="num">
                                      <p:cBhvr>
                                        <p:cTn id="7" dur="500" fill="hold"/>
                                        <p:tgtEl>
                                          <p:spTgt spid="4096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409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0964">
                                            <p:txEl>
                                              <p:pRg st="1" end="1"/>
                                            </p:txEl>
                                          </p:spTgt>
                                        </p:tgtEl>
                                        <p:attrNameLst>
                                          <p:attrName>style.visibility</p:attrName>
                                        </p:attrNameLst>
                                      </p:cBhvr>
                                      <p:to>
                                        <p:strVal val="visible"/>
                                      </p:to>
                                    </p:set>
                                    <p:anim calcmode="lin" valueType="num">
                                      <p:cBhvr>
                                        <p:cTn id="14" dur="500" fill="hold"/>
                                        <p:tgtEl>
                                          <p:spTgt spid="40964">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409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0964">
                                            <p:txEl>
                                              <p:pRg st="2" end="2"/>
                                            </p:txEl>
                                          </p:spTgt>
                                        </p:tgtEl>
                                        <p:attrNameLst>
                                          <p:attrName>style.visibility</p:attrName>
                                        </p:attrNameLst>
                                      </p:cBhvr>
                                      <p:to>
                                        <p:strVal val="visible"/>
                                      </p:to>
                                    </p:set>
                                    <p:anim calcmode="lin" valueType="num">
                                      <p:cBhvr>
                                        <p:cTn id="21" dur="500" fill="hold"/>
                                        <p:tgtEl>
                                          <p:spTgt spid="40964">
                                            <p:txEl>
                                              <p:pRg st="2" end="2"/>
                                            </p:txEl>
                                          </p:spTgt>
                                        </p:tgtEl>
                                        <p:attrNameLst>
                                          <p:attrName>ppt_x</p:attrName>
                                        </p:attrNameLst>
                                      </p:cBhvr>
                                      <p:tavLst>
                                        <p:tav tm="0">
                                          <p:val>
                                            <p:strVal val="#ppt_x"/>
                                          </p:val>
                                        </p:tav>
                                        <p:tav tm="100000">
                                          <p:val>
                                            <p:strVal val="#ppt_x"/>
                                          </p:val>
                                        </p:tav>
                                      </p:tavLst>
                                    </p:anim>
                                    <p:anim calcmode="lin" valueType="num">
                                      <p:cBhvr>
                                        <p:cTn id="22" dur="500" fill="hold"/>
                                        <p:tgtEl>
                                          <p:spTgt spid="409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0964">
                                            <p:txEl>
                                              <p:pRg st="3" end="3"/>
                                            </p:txEl>
                                          </p:spTgt>
                                        </p:tgtEl>
                                        <p:attrNameLst>
                                          <p:attrName>style.visibility</p:attrName>
                                        </p:attrNameLst>
                                      </p:cBhvr>
                                      <p:to>
                                        <p:strVal val="visible"/>
                                      </p:to>
                                    </p:set>
                                    <p:anim calcmode="lin" valueType="num">
                                      <p:cBhvr>
                                        <p:cTn id="28" dur="500" fill="hold"/>
                                        <p:tgtEl>
                                          <p:spTgt spid="40964">
                                            <p:txEl>
                                              <p:pRg st="3" end="3"/>
                                            </p:txEl>
                                          </p:spTgt>
                                        </p:tgtEl>
                                        <p:attrNameLst>
                                          <p:attrName>ppt_x</p:attrName>
                                        </p:attrNameLst>
                                      </p:cBhvr>
                                      <p:tavLst>
                                        <p:tav tm="0">
                                          <p:val>
                                            <p:strVal val="#ppt_x"/>
                                          </p:val>
                                        </p:tav>
                                        <p:tav tm="100000">
                                          <p:val>
                                            <p:strVal val="#ppt_x"/>
                                          </p:val>
                                        </p:tav>
                                      </p:tavLst>
                                    </p:anim>
                                    <p:anim calcmode="lin" valueType="num">
                                      <p:cBhvr>
                                        <p:cTn id="29" dur="500" fill="hold"/>
                                        <p:tgtEl>
                                          <p:spTgt spid="409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0964">
                                            <p:txEl>
                                              <p:pRg st="4" end="4"/>
                                            </p:txEl>
                                          </p:spTgt>
                                        </p:tgtEl>
                                        <p:attrNameLst>
                                          <p:attrName>style.visibility</p:attrName>
                                        </p:attrNameLst>
                                      </p:cBhvr>
                                      <p:to>
                                        <p:strVal val="visible"/>
                                      </p:to>
                                    </p:set>
                                    <p:anim calcmode="lin" valueType="num">
                                      <p:cBhvr>
                                        <p:cTn id="35" dur="500" fill="hold"/>
                                        <p:tgtEl>
                                          <p:spTgt spid="40964">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4096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0964">
                                            <p:txEl>
                                              <p:pRg st="5" end="5"/>
                                            </p:txEl>
                                          </p:spTgt>
                                        </p:tgtEl>
                                        <p:attrNameLst>
                                          <p:attrName>style.visibility</p:attrName>
                                        </p:attrNameLst>
                                      </p:cBhvr>
                                      <p:to>
                                        <p:strVal val="visible"/>
                                      </p:to>
                                    </p:set>
                                    <p:anim calcmode="lin" valueType="num">
                                      <p:cBhvr>
                                        <p:cTn id="42" dur="500" fill="hold"/>
                                        <p:tgtEl>
                                          <p:spTgt spid="40964">
                                            <p:txEl>
                                              <p:pRg st="5" end="5"/>
                                            </p:txEl>
                                          </p:spTgt>
                                        </p:tgtEl>
                                        <p:attrNameLst>
                                          <p:attrName>ppt_x</p:attrName>
                                        </p:attrNameLst>
                                      </p:cBhvr>
                                      <p:tavLst>
                                        <p:tav tm="0">
                                          <p:val>
                                            <p:strVal val="#ppt_x"/>
                                          </p:val>
                                        </p:tav>
                                        <p:tav tm="100000">
                                          <p:val>
                                            <p:strVal val="#ppt_x"/>
                                          </p:val>
                                        </p:tav>
                                      </p:tavLst>
                                    </p:anim>
                                    <p:anim calcmode="lin" valueType="num">
                                      <p:cBhvr>
                                        <p:cTn id="43" dur="500" fill="hold"/>
                                        <p:tgtEl>
                                          <p:spTgt spid="4096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964">
                                            <p:txEl>
                                              <p:pRg st="6" end="6"/>
                                            </p:txEl>
                                          </p:spTgt>
                                        </p:tgtEl>
                                        <p:attrNameLst>
                                          <p:attrName>style.visibility</p:attrName>
                                        </p:attrNameLst>
                                      </p:cBhvr>
                                      <p:to>
                                        <p:strVal val="visible"/>
                                      </p:to>
                                    </p:set>
                                    <p:anim calcmode="lin" valueType="num">
                                      <p:cBhvr>
                                        <p:cTn id="49" dur="500" fill="hold"/>
                                        <p:tgtEl>
                                          <p:spTgt spid="40964">
                                            <p:txEl>
                                              <p:pRg st="6" end="6"/>
                                            </p:txEl>
                                          </p:spTgt>
                                        </p:tgtEl>
                                        <p:attrNameLst>
                                          <p:attrName>ppt_x</p:attrName>
                                        </p:attrNameLst>
                                      </p:cBhvr>
                                      <p:tavLst>
                                        <p:tav tm="0">
                                          <p:val>
                                            <p:strVal val="#ppt_x"/>
                                          </p:val>
                                        </p:tav>
                                        <p:tav tm="100000">
                                          <p:val>
                                            <p:strVal val="#ppt_x"/>
                                          </p:val>
                                        </p:tav>
                                      </p:tavLst>
                                    </p:anim>
                                    <p:anim calcmode="lin" valueType="num">
                                      <p:cBhvr>
                                        <p:cTn id="50" dur="500" fill="hold"/>
                                        <p:tgtEl>
                                          <p:spTgt spid="4096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1" nodeType="clickEffect">
                                  <p:stCondLst>
                                    <p:cond delay="0"/>
                                  </p:stCondLst>
                                  <p:childTnLst>
                                    <p:set>
                                      <p:cBhvr>
                                        <p:cTn id="55" dur="1" fill="hold">
                                          <p:stCondLst>
                                            <p:cond delay="0"/>
                                          </p:stCondLst>
                                        </p:cTn>
                                        <p:tgtEl>
                                          <p:spTgt spid="40965"/>
                                        </p:tgtEl>
                                        <p:attrNameLst>
                                          <p:attrName>style.visibility</p:attrName>
                                        </p:attrNameLst>
                                      </p:cBhvr>
                                      <p:to>
                                        <p:strVal val="visible"/>
                                      </p:to>
                                    </p:set>
                                    <p:anim calcmode="lin" valueType="num">
                                      <p:cBhvr>
                                        <p:cTn id="56" dur="500" fill="hold"/>
                                        <p:tgtEl>
                                          <p:spTgt spid="40965"/>
                                        </p:tgtEl>
                                        <p:attrNameLst>
                                          <p:attrName>ppt_x</p:attrName>
                                        </p:attrNameLst>
                                      </p:cBhvr>
                                      <p:tavLst>
                                        <p:tav tm="0">
                                          <p:val>
                                            <p:strVal val="#ppt_x"/>
                                          </p:val>
                                        </p:tav>
                                        <p:tav tm="100000">
                                          <p:val>
                                            <p:strVal val="#ppt_x"/>
                                          </p:val>
                                        </p:tav>
                                      </p:tavLst>
                                    </p:anim>
                                    <p:anim calcmode="lin" valueType="num">
                                      <p:cBhvr>
                                        <p:cTn id="57"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uiExpand="1" build="p"/>
      <p:bldP spid="40965" grpId="1"/>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1987" name="TextBox 2"/>
          <p:cNvSpPr txBox="1"/>
          <p:nvPr/>
        </p:nvSpPr>
        <p:spPr>
          <a:xfrm>
            <a:off x="1960563" y="558800"/>
            <a:ext cx="8707437" cy="5113020"/>
          </a:xfrm>
          <a:prstGeom prst="rect">
            <a:avLst/>
          </a:prstGeom>
          <a:noFill/>
          <a:ln w="9525">
            <a:noFill/>
          </a:ln>
        </p:spPr>
        <p:txBody>
          <a:bodyPr anchor="t">
            <a:spAutoFit/>
          </a:bodyPr>
          <a:lstStyle/>
          <a:p>
            <a:pPr>
              <a:lnSpc>
                <a:spcPct val="170000"/>
              </a:lnSpc>
            </a:pPr>
            <a:r>
              <a:rPr lang="en-US" altLang="zh-CN" sz="2400" b="1">
                <a:latin typeface="Calibri"/>
                <a:ea typeface="宋体" pitchFamily="2" charset="-122"/>
              </a:rPr>
              <a:t>1.</a:t>
            </a:r>
            <a:r>
              <a:rPr lang="zh-CN" altLang="en-US" sz="2400" b="1">
                <a:latin typeface="Calibri"/>
                <a:ea typeface="宋体" pitchFamily="2" charset="-122"/>
              </a:rPr>
              <a:t>下列各句中，加点的成语使用最恰当的一项是          </a:t>
            </a:r>
            <a:r>
              <a:rPr lang="en-US" altLang="zh-CN" sz="2400" b="1">
                <a:latin typeface="Calibri"/>
                <a:ea typeface="宋体" pitchFamily="2" charset="-122"/>
              </a:rPr>
              <a:t>(</a:t>
            </a:r>
            <a:r>
              <a:rPr lang="zh-CN" altLang="en-US" sz="2400" b="1">
                <a:latin typeface="Calibri"/>
                <a:ea typeface="宋体" pitchFamily="2" charset="-122"/>
              </a:rPr>
              <a:t>　　</a:t>
            </a:r>
            <a:r>
              <a:rPr lang="en-US" altLang="zh-CN" sz="2400" b="1">
                <a:latin typeface="Calibri"/>
                <a:ea typeface="宋体" pitchFamily="2" charset="-122"/>
              </a:rPr>
              <a:t>)</a:t>
            </a:r>
            <a:endParaRPr lang="zh-CN" altLang="en-US" sz="2400">
              <a:latin typeface="Calibri"/>
              <a:ea typeface="宋体" pitchFamily="2" charset="-122"/>
            </a:endParaRPr>
          </a:p>
          <a:p>
            <a:pPr>
              <a:lnSpc>
                <a:spcPct val="170000"/>
              </a:lnSpc>
            </a:pPr>
            <a:r>
              <a:rPr lang="en-US" altLang="zh-CN" sz="2400" b="1">
                <a:latin typeface="Calibri"/>
                <a:ea typeface="宋体" pitchFamily="2" charset="-122"/>
              </a:rPr>
              <a:t>A.</a:t>
            </a:r>
            <a:r>
              <a:rPr lang="zh-CN" altLang="en-US" sz="2400" b="1">
                <a:latin typeface="Calibri"/>
                <a:ea typeface="宋体" pitchFamily="2" charset="-122"/>
              </a:rPr>
              <a:t>近年来，一些正值</a:t>
            </a:r>
            <a:r>
              <a:rPr lang="zh-CN" altLang="en-US" sz="2400" b="1" u="sng">
                <a:solidFill>
                  <a:schemeClr val="hlink"/>
                </a:solidFill>
                <a:latin typeface="Calibri"/>
                <a:ea typeface="宋体" pitchFamily="2" charset="-122"/>
              </a:rPr>
              <a:t>豆蔻年华</a:t>
            </a:r>
            <a:r>
              <a:rPr lang="zh-CN" altLang="en-US" sz="2400" b="1">
                <a:latin typeface="Calibri"/>
                <a:ea typeface="宋体" pitchFamily="2" charset="-122"/>
              </a:rPr>
              <a:t>的大学生沉迷在网吧里，从而 </a:t>
            </a:r>
            <a:endParaRPr lang="en-US" altLang="zh-CN" sz="2400" b="1">
              <a:latin typeface="Calibri"/>
              <a:ea typeface="宋体" pitchFamily="2" charset="-122"/>
            </a:endParaRPr>
          </a:p>
          <a:p>
            <a:pPr>
              <a:lnSpc>
                <a:spcPct val="170000"/>
              </a:lnSpc>
            </a:pPr>
            <a:r>
              <a:rPr lang="en-US" altLang="zh-CN" sz="2400" b="1">
                <a:latin typeface="Calibri"/>
                <a:ea typeface="宋体" pitchFamily="2" charset="-122"/>
              </a:rPr>
              <a:t>    </a:t>
            </a:r>
            <a:r>
              <a:rPr lang="zh-CN" altLang="en-US" sz="2400" b="1">
                <a:latin typeface="Calibri"/>
                <a:ea typeface="宋体" pitchFamily="2" charset="-122"/>
              </a:rPr>
              <a:t>荒废了学业，浪费了青春，真让人痛惜不已。</a:t>
            </a:r>
            <a:endParaRPr lang="zh-CN" altLang="en-US" sz="2400">
              <a:latin typeface="Calibri"/>
              <a:ea typeface="宋体" pitchFamily="2" charset="-122"/>
            </a:endParaRPr>
          </a:p>
          <a:p>
            <a:pPr>
              <a:lnSpc>
                <a:spcPct val="170000"/>
              </a:lnSpc>
            </a:pPr>
            <a:r>
              <a:rPr lang="en-US" altLang="zh-CN" sz="2400" b="1">
                <a:latin typeface="Calibri"/>
                <a:ea typeface="宋体" pitchFamily="2" charset="-122"/>
              </a:rPr>
              <a:t>B.</a:t>
            </a:r>
            <a:r>
              <a:rPr lang="zh-CN" altLang="en-US" sz="2400" b="1">
                <a:latin typeface="Calibri"/>
                <a:ea typeface="宋体" pitchFamily="2" charset="-122"/>
              </a:rPr>
              <a:t>我知道该怎么做，不需要你在这里</a:t>
            </a:r>
            <a:r>
              <a:rPr lang="zh-CN" altLang="en-US" sz="2400" b="1" u="sng">
                <a:solidFill>
                  <a:schemeClr val="hlink"/>
                </a:solidFill>
                <a:latin typeface="Calibri"/>
                <a:ea typeface="宋体" pitchFamily="2" charset="-122"/>
              </a:rPr>
              <a:t>耳提面命</a:t>
            </a:r>
            <a:r>
              <a:rPr lang="zh-CN" altLang="en-US" sz="2400" b="1">
                <a:latin typeface="Calibri"/>
                <a:ea typeface="宋体" pitchFamily="2" charset="-122"/>
              </a:rPr>
              <a:t>。</a:t>
            </a:r>
            <a:endParaRPr lang="zh-CN" altLang="en-US" sz="2400">
              <a:latin typeface="Calibri"/>
              <a:ea typeface="宋体" pitchFamily="2" charset="-122"/>
            </a:endParaRPr>
          </a:p>
          <a:p>
            <a:pPr>
              <a:lnSpc>
                <a:spcPct val="170000"/>
              </a:lnSpc>
            </a:pPr>
            <a:endParaRPr lang="en-US" altLang="zh-CN" sz="2400" b="1">
              <a:latin typeface="Calibri"/>
              <a:ea typeface="宋体" pitchFamily="2" charset="-122"/>
            </a:endParaRPr>
          </a:p>
          <a:p>
            <a:pPr>
              <a:lnSpc>
                <a:spcPct val="170000"/>
              </a:lnSpc>
            </a:pPr>
            <a:r>
              <a:rPr lang="en-US" altLang="zh-CN" sz="2400" b="1">
                <a:latin typeface="Calibri"/>
                <a:ea typeface="宋体" pitchFamily="2" charset="-122"/>
              </a:rPr>
              <a:t>C.</a:t>
            </a:r>
            <a:r>
              <a:rPr lang="zh-CN" altLang="en-US" sz="2400" b="1">
                <a:latin typeface="Calibri"/>
                <a:ea typeface="宋体" pitchFamily="2" charset="-122"/>
              </a:rPr>
              <a:t>老两口自结婚时起就</a:t>
            </a:r>
            <a:r>
              <a:rPr lang="zh-CN" altLang="en-US" sz="2400" b="1" u="sng">
                <a:solidFill>
                  <a:schemeClr val="hlink"/>
                </a:solidFill>
                <a:latin typeface="Calibri"/>
                <a:ea typeface="宋体" pitchFamily="2" charset="-122"/>
              </a:rPr>
              <a:t>相敬如宾</a:t>
            </a:r>
            <a:r>
              <a:rPr lang="zh-CN" altLang="en-US" sz="2400" b="1">
                <a:latin typeface="Calibri"/>
                <a:ea typeface="宋体" pitchFamily="2" charset="-122"/>
              </a:rPr>
              <a:t>，互相体贴，共同生活了</a:t>
            </a:r>
            <a:r>
              <a:rPr lang="en-US" altLang="zh-CN" sz="2400" b="1">
                <a:latin typeface="Calibri"/>
                <a:ea typeface="宋体" pitchFamily="2" charset="-122"/>
              </a:rPr>
              <a:t>65</a:t>
            </a:r>
            <a:r>
              <a:rPr lang="zh-CN" altLang="en-US" sz="2400" b="1">
                <a:latin typeface="Calibri"/>
                <a:ea typeface="宋体" pitchFamily="2" charset="-122"/>
              </a:rPr>
              <a:t>年。</a:t>
            </a:r>
            <a:endParaRPr lang="zh-CN" altLang="en-US" sz="2400">
              <a:latin typeface="Calibri"/>
              <a:ea typeface="宋体" pitchFamily="2" charset="-122"/>
            </a:endParaRPr>
          </a:p>
          <a:p>
            <a:pPr>
              <a:lnSpc>
                <a:spcPct val="170000"/>
              </a:lnSpc>
            </a:pPr>
            <a:r>
              <a:rPr lang="en-US" altLang="zh-CN" sz="2400" b="1">
                <a:latin typeface="Calibri"/>
                <a:ea typeface="宋体" pitchFamily="2" charset="-122"/>
              </a:rPr>
              <a:t>D.</a:t>
            </a:r>
            <a:r>
              <a:rPr lang="zh-CN" altLang="en-US" sz="2400" b="1">
                <a:latin typeface="Calibri"/>
                <a:ea typeface="宋体" pitchFamily="2" charset="-122"/>
              </a:rPr>
              <a:t>在第</a:t>
            </a:r>
            <a:r>
              <a:rPr lang="en-US" altLang="zh-CN" sz="2400" b="1">
                <a:latin typeface="Calibri"/>
                <a:ea typeface="宋体" pitchFamily="2" charset="-122"/>
              </a:rPr>
              <a:t>29</a:t>
            </a:r>
            <a:r>
              <a:rPr lang="zh-CN" altLang="en-US" sz="2400" b="1">
                <a:latin typeface="Calibri"/>
                <a:ea typeface="宋体" pitchFamily="2" charset="-122"/>
              </a:rPr>
              <a:t>届奥林匹克运动会羽毛球女单</a:t>
            </a:r>
            <a:r>
              <a:rPr lang="en-US" altLang="zh-CN" sz="2400" b="1">
                <a:latin typeface="Calibri"/>
                <a:ea typeface="宋体" pitchFamily="2" charset="-122"/>
              </a:rPr>
              <a:t>3</a:t>
            </a:r>
            <a:r>
              <a:rPr lang="zh-CN" altLang="en-US" sz="2400" b="1">
                <a:latin typeface="Calibri"/>
                <a:ea typeface="宋体" pitchFamily="2" charset="-122"/>
              </a:rPr>
              <a:t>、</a:t>
            </a:r>
            <a:r>
              <a:rPr lang="en-US" altLang="zh-CN" sz="2400" b="1">
                <a:latin typeface="Calibri"/>
                <a:ea typeface="宋体" pitchFamily="2" charset="-122"/>
              </a:rPr>
              <a:t>4</a:t>
            </a:r>
            <a:r>
              <a:rPr lang="zh-CN" altLang="en-US" sz="2400" b="1">
                <a:latin typeface="Calibri"/>
                <a:ea typeface="宋体" pitchFamily="2" charset="-122"/>
              </a:rPr>
              <a:t>名决赛中，卢兰吊</a:t>
            </a:r>
            <a:endParaRPr lang="en-US" altLang="zh-CN" sz="2400" b="1">
              <a:latin typeface="Calibri"/>
              <a:ea typeface="宋体" pitchFamily="2" charset="-122"/>
            </a:endParaRPr>
          </a:p>
          <a:p>
            <a:pPr>
              <a:lnSpc>
                <a:spcPct val="170000"/>
              </a:lnSpc>
            </a:pPr>
            <a:r>
              <a:rPr lang="en-US" altLang="zh-CN" sz="2400" b="1">
                <a:latin typeface="Calibri"/>
                <a:ea typeface="宋体" pitchFamily="2" charset="-122"/>
              </a:rPr>
              <a:t>    </a:t>
            </a:r>
            <a:r>
              <a:rPr lang="zh-CN" altLang="en-US" sz="2400" b="1">
                <a:latin typeface="Calibri"/>
                <a:ea typeface="宋体" pitchFamily="2" charset="-122"/>
              </a:rPr>
              <a:t>球扣杀</a:t>
            </a:r>
            <a:r>
              <a:rPr lang="zh-CN" altLang="en-US" sz="2400" b="1" u="sng">
                <a:solidFill>
                  <a:schemeClr val="hlink"/>
                </a:solidFill>
                <a:latin typeface="Calibri"/>
                <a:ea typeface="宋体" pitchFamily="2" charset="-122"/>
              </a:rPr>
              <a:t>挥洒自如</a:t>
            </a:r>
            <a:r>
              <a:rPr lang="zh-CN" altLang="en-US" sz="2400" b="1">
                <a:latin typeface="Calibri"/>
                <a:ea typeface="宋体" pitchFamily="2" charset="-122"/>
              </a:rPr>
              <a:t>，轻取首局。</a:t>
            </a:r>
            <a:endParaRPr lang="zh-CN" altLang="en-US" sz="2400">
              <a:latin typeface="Calibri"/>
              <a:ea typeface="宋体" pitchFamily="2" charset="-122"/>
            </a:endParaRPr>
          </a:p>
        </p:txBody>
      </p:sp>
      <p:sp>
        <p:nvSpPr>
          <p:cNvPr id="41988" name="矩形 7"/>
          <p:cNvSpPr/>
          <p:nvPr/>
        </p:nvSpPr>
        <p:spPr>
          <a:xfrm flipH="1">
            <a:off x="9264650" y="549275"/>
            <a:ext cx="350838" cy="645160"/>
          </a:xfrm>
          <a:prstGeom prst="rect">
            <a:avLst/>
          </a:prstGeom>
          <a:noFill/>
          <a:ln w="9525">
            <a:noFill/>
          </a:ln>
        </p:spPr>
        <p:txBody>
          <a:bodyPr anchor="t">
            <a:spAutoFit/>
          </a:bodyPr>
          <a:lstStyle/>
          <a:p>
            <a:r>
              <a:rPr lang="en-US" altLang="zh-CN" sz="3600" b="1">
                <a:solidFill>
                  <a:srgbClr val="FF0000"/>
                </a:solidFill>
                <a:latin typeface="Calibri"/>
                <a:ea typeface="宋体" pitchFamily="2" charset="-122"/>
              </a:rPr>
              <a:t>C</a:t>
            </a:r>
            <a:endParaRPr lang="zh-CN" altLang="en-US" sz="3600">
              <a:solidFill>
                <a:srgbClr val="FF0000"/>
              </a:solidFill>
              <a:latin typeface="Calibri"/>
              <a:ea typeface="宋体" pitchFamily="2" charset="-122"/>
            </a:endParaRPr>
          </a:p>
        </p:txBody>
      </p:sp>
      <p:sp>
        <p:nvSpPr>
          <p:cNvPr id="41989" name="文本框 41988"/>
          <p:cNvSpPr txBox="1"/>
          <p:nvPr/>
        </p:nvSpPr>
        <p:spPr>
          <a:xfrm>
            <a:off x="2566988" y="3068638"/>
            <a:ext cx="6481762"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Arial" pitchFamily="34" charset="0"/>
                <a:ea typeface="宋体" pitchFamily="2" charset="-122"/>
              </a:rPr>
              <a:t>形容长辈对晚辈教导热心恳切。</a:t>
            </a: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褒义</a:t>
            </a:r>
            <a:r>
              <a:rPr lang="en-US" altLang="zh-CN" sz="2400" b="1">
                <a:solidFill>
                  <a:srgbClr val="FF0000"/>
                </a:solidFill>
                <a:latin typeface="Arial" pitchFamily="34" charset="0"/>
                <a:ea typeface="宋体" pitchFamily="2" charset="-122"/>
              </a:rPr>
              <a:t>)</a:t>
            </a:r>
          </a:p>
        </p:txBody>
      </p:sp>
      <p:sp>
        <p:nvSpPr>
          <p:cNvPr id="41990" name="文本框 41989"/>
          <p:cNvSpPr txBox="1"/>
          <p:nvPr/>
        </p:nvSpPr>
        <p:spPr>
          <a:xfrm>
            <a:off x="2495550" y="5229225"/>
            <a:ext cx="6264275" cy="1383665"/>
          </a:xfrm>
          <a:prstGeom prst="rect">
            <a:avLst/>
          </a:prstGeom>
          <a:noFill/>
          <a:ln w="9525">
            <a:noFill/>
          </a:ln>
        </p:spPr>
        <p:txBody>
          <a:bodyPr anchor="t">
            <a:spAutoFit/>
          </a:bodyPr>
          <a:lstStyle/>
          <a:p>
            <a:pPr>
              <a:lnSpc>
                <a:spcPct val="200000"/>
              </a:lnSpc>
            </a:pPr>
            <a:r>
              <a:rPr lang="zh-CN" altLang="en-US" sz="2400" b="1">
                <a:solidFill>
                  <a:srgbClr val="FF0000"/>
                </a:solidFill>
                <a:latin typeface="Arial" pitchFamily="34" charset="0"/>
                <a:ea typeface="宋体" pitchFamily="2" charset="-122"/>
              </a:rPr>
              <a:t>形容画画、写字、作文，运笔能随心所欲。</a:t>
            </a:r>
            <a:endParaRPr lang="zh-CN" altLang="en-US" sz="2400">
              <a:solidFill>
                <a:srgbClr val="FF0000"/>
              </a:solidFill>
              <a:latin typeface="Arial" pitchFamily="34" charset="0"/>
              <a:ea typeface="宋体" pitchFamily="2" charset="-122"/>
            </a:endParaRPr>
          </a:p>
          <a:p>
            <a:pPr>
              <a:spcBef>
                <a:spcPct val="50000"/>
              </a:spcBef>
            </a:pPr>
            <a:endParaRPr lang="zh-CN" altLang="en-US" sz="2400">
              <a:solidFill>
                <a:srgbClr val="FF0000"/>
              </a:solidFill>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blinds(horizontal)">
                                      <p:cBhvr>
                                        <p:cTn id="7" dur="500"/>
                                        <p:tgtEl>
                                          <p:spTgt spid="4198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blinds(horizontal)">
                                      <p:cBhvr>
                                        <p:cTn id="13" dur="500"/>
                                        <p:tgtEl>
                                          <p:spTgt spid="4198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41989"/>
                                        </p:tgtEl>
                                        <p:attrNameLst>
                                          <p:attrName>style.visibility</p:attrName>
                                        </p:attrNameLst>
                                      </p:cBhvr>
                                      <p:to>
                                        <p:strVal val="visible"/>
                                      </p:to>
                                    </p:set>
                                    <p:animEffect transition="in" filter="blinds(horizontal)">
                                      <p:cBhvr>
                                        <p:cTn id="19" dur="500"/>
                                        <p:tgtEl>
                                          <p:spTgt spid="4198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41990"/>
                                        </p:tgtEl>
                                        <p:attrNameLst>
                                          <p:attrName>style.visibility</p:attrName>
                                        </p:attrNameLst>
                                      </p:cBhvr>
                                      <p:to>
                                        <p:strVal val="visible"/>
                                      </p:to>
                                    </p:set>
                                    <p:animEffect transition="in" filter="blinds(horizontal)">
                                      <p:cBhvr>
                                        <p:cTn id="25"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1"/>
      <p:bldP spid="41989" grpId="2"/>
      <p:bldP spid="41990" grpId="3"/>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3010" name="TextBox 1"/>
          <p:cNvSpPr txBox="1"/>
          <p:nvPr/>
        </p:nvSpPr>
        <p:spPr>
          <a:xfrm>
            <a:off x="1768475" y="0"/>
            <a:ext cx="8899525" cy="5262245"/>
          </a:xfrm>
          <a:prstGeom prst="rect">
            <a:avLst/>
          </a:prstGeom>
          <a:noFill/>
          <a:ln w="9525">
            <a:noFill/>
          </a:ln>
        </p:spPr>
        <p:txBody>
          <a:bodyPr anchor="t">
            <a:spAutoFit/>
          </a:bodyPr>
          <a:lstStyle/>
          <a:p>
            <a:pPr>
              <a:lnSpc>
                <a:spcPct val="200000"/>
              </a:lnSpc>
            </a:pPr>
            <a:r>
              <a:rPr lang="en-US" altLang="zh-CN" sz="2400" b="1">
                <a:latin typeface="Calibri"/>
                <a:ea typeface="宋体" pitchFamily="2" charset="-122"/>
              </a:rPr>
              <a:t>2.</a:t>
            </a:r>
            <a:r>
              <a:rPr lang="zh-CN" altLang="en-US" sz="2400" b="1">
                <a:latin typeface="Calibri"/>
                <a:ea typeface="宋体" pitchFamily="2" charset="-122"/>
              </a:rPr>
              <a:t>下列各句中，加点的成语使用不恰当的一项是            </a:t>
            </a:r>
            <a:r>
              <a:rPr lang="en-US" altLang="zh-CN" sz="2400" b="1">
                <a:latin typeface="Calibri"/>
                <a:ea typeface="宋体" pitchFamily="2" charset="-122"/>
              </a:rPr>
              <a:t>(</a:t>
            </a:r>
            <a:r>
              <a:rPr lang="zh-CN" altLang="en-US" sz="2400" b="1">
                <a:latin typeface="Calibri"/>
                <a:ea typeface="宋体" pitchFamily="2" charset="-122"/>
              </a:rPr>
              <a:t>　　</a:t>
            </a:r>
            <a:r>
              <a:rPr lang="en-US" altLang="zh-CN" sz="2400" b="1">
                <a:latin typeface="Calibri"/>
                <a:ea typeface="宋体" pitchFamily="2" charset="-122"/>
              </a:rPr>
              <a:t>)</a:t>
            </a:r>
            <a:endParaRPr lang="zh-CN" altLang="en-US" sz="2400">
              <a:latin typeface="Calibri"/>
              <a:ea typeface="宋体" pitchFamily="2" charset="-122"/>
            </a:endParaRPr>
          </a:p>
          <a:p>
            <a:pPr>
              <a:lnSpc>
                <a:spcPct val="200000"/>
              </a:lnSpc>
            </a:pPr>
            <a:r>
              <a:rPr lang="en-US" altLang="zh-CN" sz="2400" b="1">
                <a:latin typeface="Calibri"/>
                <a:ea typeface="宋体" pitchFamily="2" charset="-122"/>
              </a:rPr>
              <a:t>     A.</a:t>
            </a:r>
            <a:r>
              <a:rPr lang="zh-CN" altLang="en-US" sz="2400" b="1">
                <a:latin typeface="Calibri"/>
                <a:ea typeface="宋体" pitchFamily="2" charset="-122"/>
              </a:rPr>
              <a:t>欧阳主任</a:t>
            </a:r>
            <a:r>
              <a:rPr lang="zh-CN" altLang="en-US" sz="2400" b="1" u="sng">
                <a:solidFill>
                  <a:schemeClr val="hlink"/>
                </a:solidFill>
                <a:latin typeface="Calibri"/>
                <a:ea typeface="宋体" pitchFamily="2" charset="-122"/>
              </a:rPr>
              <a:t>妙手回春</a:t>
            </a:r>
            <a:r>
              <a:rPr lang="zh-CN" altLang="en-US" sz="2400" b="1">
                <a:latin typeface="Calibri"/>
                <a:ea typeface="宋体" pitchFamily="2" charset="-122"/>
              </a:rPr>
              <a:t>保住了小俊逸的命，给了小俊逸和沈  </a:t>
            </a:r>
          </a:p>
          <a:p>
            <a:pPr>
              <a:lnSpc>
                <a:spcPct val="200000"/>
              </a:lnSpc>
            </a:pPr>
            <a:r>
              <a:rPr lang="zh-CN" altLang="en-US" sz="2400" b="1">
                <a:latin typeface="Calibri"/>
                <a:ea typeface="宋体" pitchFamily="2" charset="-122"/>
              </a:rPr>
              <a:t>         家新的希望，让他们对小俊逸未来的恢复充满了信心。</a:t>
            </a:r>
            <a:endParaRPr lang="zh-CN" altLang="en-US" sz="2400">
              <a:latin typeface="Calibri"/>
              <a:ea typeface="宋体" pitchFamily="2" charset="-122"/>
            </a:endParaRPr>
          </a:p>
          <a:p>
            <a:pPr>
              <a:lnSpc>
                <a:spcPct val="200000"/>
              </a:lnSpc>
            </a:pPr>
            <a:r>
              <a:rPr lang="en-US" altLang="zh-CN" sz="2400" b="1">
                <a:latin typeface="Calibri"/>
                <a:ea typeface="宋体" pitchFamily="2" charset="-122"/>
              </a:rPr>
              <a:t>     B.</a:t>
            </a:r>
            <a:r>
              <a:rPr lang="zh-CN" altLang="en-US" sz="2400" b="1">
                <a:latin typeface="Calibri"/>
                <a:ea typeface="宋体" pitchFamily="2" charset="-122"/>
              </a:rPr>
              <a:t>就是这个小小的细节，让两颗</a:t>
            </a:r>
            <a:r>
              <a:rPr lang="zh-CN" altLang="en-US" sz="2400" b="1" u="sng">
                <a:solidFill>
                  <a:schemeClr val="hlink"/>
                </a:solidFill>
                <a:latin typeface="Calibri"/>
                <a:ea typeface="宋体" pitchFamily="2" charset="-122"/>
              </a:rPr>
              <a:t>萍水相逢</a:t>
            </a:r>
            <a:r>
              <a:rPr lang="zh-CN" altLang="en-US" sz="2400" b="1">
                <a:latin typeface="Calibri"/>
                <a:ea typeface="宋体" pitchFamily="2" charset="-122"/>
              </a:rPr>
              <a:t>的心渐渐靠拢。</a:t>
            </a:r>
            <a:endParaRPr lang="zh-CN" altLang="en-US" sz="2400">
              <a:latin typeface="Calibri"/>
              <a:ea typeface="宋体" pitchFamily="2" charset="-122"/>
            </a:endParaRPr>
          </a:p>
          <a:p>
            <a:pPr>
              <a:lnSpc>
                <a:spcPct val="200000"/>
              </a:lnSpc>
            </a:pPr>
            <a:r>
              <a:rPr lang="en-US" altLang="zh-CN" sz="2400" b="1">
                <a:latin typeface="Calibri"/>
                <a:ea typeface="宋体" pitchFamily="2" charset="-122"/>
              </a:rPr>
              <a:t>     C.</a:t>
            </a:r>
            <a:r>
              <a:rPr lang="zh-CN" altLang="en-US" sz="2400" b="1">
                <a:latin typeface="Calibri"/>
                <a:ea typeface="宋体" pitchFamily="2" charset="-122"/>
              </a:rPr>
              <a:t>由于今年是我国首次面向社会普遍征集女兵，因此前来报  </a:t>
            </a:r>
            <a:endParaRPr lang="en-US" altLang="zh-CN" sz="2400" b="1">
              <a:latin typeface="Calibri"/>
              <a:ea typeface="宋体" pitchFamily="2" charset="-122"/>
            </a:endParaRPr>
          </a:p>
          <a:p>
            <a:pPr>
              <a:lnSpc>
                <a:spcPct val="200000"/>
              </a:lnSpc>
            </a:pPr>
            <a:r>
              <a:rPr lang="en-US" altLang="zh-CN" sz="2400" b="1">
                <a:latin typeface="Calibri"/>
                <a:ea typeface="宋体" pitchFamily="2" charset="-122"/>
              </a:rPr>
              <a:t>          </a:t>
            </a:r>
            <a:r>
              <a:rPr lang="zh-CN" altLang="en-US" sz="2400" b="1">
                <a:latin typeface="Calibri"/>
                <a:ea typeface="宋体" pitchFamily="2" charset="-122"/>
              </a:rPr>
              <a:t>名应征的女青年</a:t>
            </a:r>
            <a:r>
              <a:rPr lang="zh-CN" altLang="en-US" sz="2400" b="1" u="sng">
                <a:solidFill>
                  <a:schemeClr val="hlink"/>
                </a:solidFill>
                <a:latin typeface="Calibri"/>
                <a:ea typeface="宋体" pitchFamily="2" charset="-122"/>
              </a:rPr>
              <a:t>络绎不绝</a:t>
            </a:r>
            <a:r>
              <a:rPr lang="zh-CN" altLang="en-US" sz="2400" b="1">
                <a:latin typeface="Calibri"/>
                <a:ea typeface="宋体" pitchFamily="2" charset="-122"/>
              </a:rPr>
              <a:t>。</a:t>
            </a:r>
            <a:endParaRPr lang="en-US" altLang="zh-CN" sz="2400" b="1">
              <a:latin typeface="Calibri"/>
              <a:ea typeface="宋体" pitchFamily="2" charset="-122"/>
            </a:endParaRPr>
          </a:p>
          <a:p>
            <a:pPr>
              <a:lnSpc>
                <a:spcPct val="200000"/>
              </a:lnSpc>
            </a:pPr>
            <a:r>
              <a:rPr lang="en-US" altLang="zh-CN" sz="2400" b="1">
                <a:latin typeface="Calibri"/>
                <a:ea typeface="宋体" pitchFamily="2" charset="-122"/>
              </a:rPr>
              <a:t>     D.</a:t>
            </a:r>
            <a:r>
              <a:rPr lang="zh-CN" altLang="en-US" sz="2400" b="1">
                <a:latin typeface="Calibri"/>
                <a:ea typeface="宋体" pitchFamily="2" charset="-122"/>
              </a:rPr>
              <a:t>问这种人家的时候，他们决不</a:t>
            </a:r>
            <a:r>
              <a:rPr lang="zh-CN" altLang="en-US" sz="2400" b="1" u="sng">
                <a:solidFill>
                  <a:schemeClr val="hlink"/>
                </a:solidFill>
                <a:latin typeface="Calibri"/>
                <a:ea typeface="宋体" pitchFamily="2" charset="-122"/>
              </a:rPr>
              <a:t>登堂入室</a:t>
            </a:r>
            <a:r>
              <a:rPr lang="zh-CN" altLang="en-US" sz="2400" b="1">
                <a:latin typeface="Calibri"/>
                <a:ea typeface="宋体" pitchFamily="2" charset="-122"/>
              </a:rPr>
              <a:t>，只在门外谈一谈。</a:t>
            </a:r>
            <a:endParaRPr lang="zh-CN" altLang="en-US" sz="2400">
              <a:latin typeface="Calibri"/>
              <a:ea typeface="宋体" pitchFamily="2" charset="-122"/>
            </a:endParaRPr>
          </a:p>
        </p:txBody>
      </p:sp>
      <p:sp>
        <p:nvSpPr>
          <p:cNvPr id="43011" name="TextBox 3"/>
          <p:cNvSpPr txBox="1"/>
          <p:nvPr/>
        </p:nvSpPr>
        <p:spPr>
          <a:xfrm>
            <a:off x="6456363" y="3141663"/>
            <a:ext cx="1616075" cy="829945"/>
          </a:xfrm>
          <a:prstGeom prst="rect">
            <a:avLst/>
          </a:prstGeom>
          <a:noFill/>
          <a:ln w="9525">
            <a:noFill/>
          </a:ln>
        </p:spPr>
        <p:txBody>
          <a:bodyPr anchor="t">
            <a:spAutoFit/>
          </a:bodyPr>
          <a:lstStyle/>
          <a:p>
            <a:r>
              <a:rPr lang="en-US" altLang="zh-CN" sz="2400" b="1">
                <a:latin typeface="Calibri"/>
                <a:ea typeface="宋体" pitchFamily="2" charset="-122"/>
              </a:rPr>
              <a:t>.    .   .   .</a:t>
            </a:r>
            <a:endParaRPr lang="zh-CN" altLang="en-US" sz="2400" b="1">
              <a:latin typeface="Calibri"/>
              <a:ea typeface="宋体" pitchFamily="2" charset="-122"/>
            </a:endParaRPr>
          </a:p>
          <a:p>
            <a:r>
              <a:rPr lang="en-US" altLang="zh-CN" sz="2400" b="1">
                <a:latin typeface="Calibri"/>
                <a:ea typeface="宋体" pitchFamily="2" charset="-122"/>
              </a:rPr>
              <a:t>       </a:t>
            </a:r>
            <a:endParaRPr lang="zh-CN" altLang="en-US" sz="2400" b="1">
              <a:latin typeface="Calibri"/>
              <a:ea typeface="宋体" pitchFamily="2" charset="-122"/>
            </a:endParaRPr>
          </a:p>
        </p:txBody>
      </p:sp>
      <p:sp>
        <p:nvSpPr>
          <p:cNvPr id="43013" name="矩形 7"/>
          <p:cNvSpPr/>
          <p:nvPr/>
        </p:nvSpPr>
        <p:spPr>
          <a:xfrm>
            <a:off x="9264650" y="188913"/>
            <a:ext cx="525463" cy="706755"/>
          </a:xfrm>
          <a:prstGeom prst="rect">
            <a:avLst/>
          </a:prstGeom>
          <a:noFill/>
          <a:ln w="9525">
            <a:noFill/>
          </a:ln>
        </p:spPr>
        <p:txBody>
          <a:bodyPr anchor="t">
            <a:spAutoFit/>
          </a:bodyPr>
          <a:lstStyle/>
          <a:p>
            <a:r>
              <a:rPr lang="en-US" altLang="zh-CN" sz="4000" b="1">
                <a:solidFill>
                  <a:srgbClr val="FF0000"/>
                </a:solidFill>
                <a:latin typeface="Calibri"/>
                <a:ea typeface="宋体" pitchFamily="2" charset="-122"/>
              </a:rPr>
              <a:t>D</a:t>
            </a:r>
            <a:endParaRPr lang="zh-CN" altLang="en-US" sz="4000">
              <a:solidFill>
                <a:srgbClr val="FF0000"/>
              </a:solidFill>
              <a:latin typeface="Calibri"/>
              <a:ea typeface="宋体" pitchFamily="2" charset="-122"/>
            </a:endParaRPr>
          </a:p>
        </p:txBody>
      </p:sp>
      <p:sp>
        <p:nvSpPr>
          <p:cNvPr id="43014" name="TextBox 1"/>
          <p:cNvSpPr txBox="1"/>
          <p:nvPr/>
        </p:nvSpPr>
        <p:spPr>
          <a:xfrm>
            <a:off x="1524000" y="5229225"/>
            <a:ext cx="8893175" cy="1568450"/>
          </a:xfrm>
          <a:prstGeom prst="rect">
            <a:avLst/>
          </a:prstGeom>
          <a:noFill/>
          <a:ln w="9525">
            <a:noFill/>
          </a:ln>
        </p:spPr>
        <p:txBody>
          <a:bodyPr anchor="t">
            <a:spAutoFit/>
          </a:bodyPr>
          <a:lstStyle/>
          <a:p>
            <a:pPr>
              <a:lnSpc>
                <a:spcPct val="200000"/>
              </a:lnSpc>
            </a:pPr>
            <a:r>
              <a:rPr lang="zh-CN" altLang="en-US" sz="2400" b="1">
                <a:solidFill>
                  <a:srgbClr val="FF0000"/>
                </a:solidFill>
                <a:latin typeface="Calibri"/>
                <a:ea typeface="宋体" pitchFamily="2" charset="-122"/>
              </a:rPr>
              <a:t>解析：</a:t>
            </a:r>
            <a:r>
              <a:rPr lang="en-US" altLang="zh-CN" sz="2400" b="1">
                <a:solidFill>
                  <a:srgbClr val="FF0000"/>
                </a:solidFill>
                <a:latin typeface="Calibri"/>
                <a:ea typeface="宋体" pitchFamily="2" charset="-122"/>
              </a:rPr>
              <a:t>D.</a:t>
            </a:r>
            <a:r>
              <a:rPr lang="zh-CN" altLang="en-US" sz="2400" b="1">
                <a:solidFill>
                  <a:srgbClr val="FF0000"/>
                </a:solidFill>
                <a:latin typeface="Calibri"/>
                <a:ea typeface="宋体" pitchFamily="2" charset="-122"/>
              </a:rPr>
              <a:t>登堂入室：比喻学问或技能由浅入深，循序渐进，达到更高的水平。</a:t>
            </a:r>
            <a:endParaRPr lang="zh-CN" altLang="en-US" sz="2400">
              <a:solidFill>
                <a:srgbClr val="FF0000"/>
              </a:solidFill>
              <a:latin typeface="Calibri"/>
              <a:ea typeface="宋体" pitchFamily="2" charset="-122"/>
            </a:endParaRPr>
          </a:p>
        </p:txBody>
      </p:sp>
      <p:sp>
        <p:nvSpPr>
          <p:cNvPr id="43015" name="文本框 43014"/>
          <p:cNvSpPr txBox="1"/>
          <p:nvPr/>
        </p:nvSpPr>
        <p:spPr>
          <a:xfrm>
            <a:off x="1524000" y="2133600"/>
            <a:ext cx="9144000"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楷体_GB2312" pitchFamily="49" charset="-122"/>
                <a:ea typeface="楷体_GB2312" pitchFamily="49" charset="-122"/>
              </a:rPr>
              <a:t>比喻将接近死亡的人救活</a:t>
            </a:r>
            <a:r>
              <a:rPr lang="en-US" altLang="zh-CN" sz="2400" b="1">
                <a:solidFill>
                  <a:srgbClr val="FF0000"/>
                </a:solidFill>
                <a:latin typeface="楷体_GB2312" pitchFamily="49" charset="-122"/>
                <a:ea typeface="楷体_GB2312" pitchFamily="49" charset="-122"/>
              </a:rPr>
              <a:t>.</a:t>
            </a:r>
            <a:r>
              <a:rPr lang="zh-CN" altLang="en-US" sz="2400" b="1">
                <a:solidFill>
                  <a:srgbClr val="FF0000"/>
                </a:solidFill>
                <a:latin typeface="楷体_GB2312" pitchFamily="49" charset="-122"/>
                <a:ea typeface="楷体_GB2312" pitchFamily="49" charset="-122"/>
              </a:rPr>
              <a:t>形容医术高明</a:t>
            </a:r>
            <a:r>
              <a:rPr lang="en-US" altLang="zh-CN" sz="2400" b="1">
                <a:solidFill>
                  <a:srgbClr val="FF0000"/>
                </a:solidFill>
                <a:latin typeface="楷体_GB2312" pitchFamily="49" charset="-122"/>
                <a:ea typeface="楷体_GB2312" pitchFamily="49" charset="-122"/>
              </a:rPr>
              <a:t>;</a:t>
            </a:r>
            <a:r>
              <a:rPr lang="zh-CN" altLang="en-US" sz="2400" b="1">
                <a:solidFill>
                  <a:srgbClr val="FF0000"/>
                </a:solidFill>
                <a:latin typeface="楷体_GB2312" pitchFamily="49" charset="-122"/>
                <a:ea typeface="楷体_GB2312" pitchFamily="49" charset="-122"/>
              </a:rPr>
              <a:t>能使生命垂危的病人痊愈</a:t>
            </a:r>
            <a:r>
              <a:rPr lang="en-US" altLang="zh-CN" sz="2400" b="1">
                <a:solidFill>
                  <a:srgbClr val="FF0000"/>
                </a:solidFill>
                <a:latin typeface="楷体_GB2312" pitchFamily="49" charset="-122"/>
                <a:ea typeface="楷体_GB2312" pitchFamily="49" charset="-122"/>
              </a:rPr>
              <a:t>. </a:t>
            </a:r>
            <a:endParaRPr lang="zh-CN" altLang="en-US" sz="2400" b="1">
              <a:solidFill>
                <a:srgbClr val="FF0000"/>
              </a:solidFill>
              <a:latin typeface="楷体_GB2312" pitchFamily="49" charset="-122"/>
              <a:ea typeface="楷体_GB2312" pitchFamily="49" charset="-122"/>
            </a:endParaRPr>
          </a:p>
        </p:txBody>
      </p:sp>
      <p:sp>
        <p:nvSpPr>
          <p:cNvPr id="43016" name="文本框 43015"/>
          <p:cNvSpPr txBox="1"/>
          <p:nvPr/>
        </p:nvSpPr>
        <p:spPr>
          <a:xfrm>
            <a:off x="2208213" y="2852738"/>
            <a:ext cx="7272337" cy="460375"/>
          </a:xfrm>
          <a:prstGeom prst="rect">
            <a:avLst/>
          </a:prstGeom>
          <a:noFill/>
          <a:ln w="9525">
            <a:noFill/>
          </a:ln>
        </p:spPr>
        <p:txBody>
          <a:bodyPr anchor="t">
            <a:spAutoFit/>
          </a:bodyPr>
          <a:lstStyle/>
          <a:p>
            <a:pPr>
              <a:spcBef>
                <a:spcPct val="50000"/>
              </a:spcBef>
            </a:pPr>
            <a:r>
              <a:rPr lang="zh-CN" altLang="en-US" sz="2400" b="1">
                <a:solidFill>
                  <a:srgbClr val="FF0000"/>
                </a:solidFill>
                <a:latin typeface="Arial" pitchFamily="34" charset="0"/>
                <a:ea typeface="宋体" pitchFamily="2" charset="-122"/>
              </a:rPr>
              <a:t>比喻素不相识之人偶然</a:t>
            </a:r>
            <a:r>
              <a:rPr lang="zh-CN" altLang="en-US" sz="2400" b="1" i="1">
                <a:solidFill>
                  <a:srgbClr val="FF0000"/>
                </a:solidFill>
                <a:latin typeface="Arial" pitchFamily="34" charset="0"/>
                <a:ea typeface="宋体" pitchFamily="2" charset="-122"/>
              </a:rPr>
              <a:t>相遇</a:t>
            </a:r>
            <a:r>
              <a:rPr lang="zh-CN" altLang="en-US" sz="2400" b="1">
                <a:solidFill>
                  <a:srgbClr val="FF0000"/>
                </a:solidFill>
                <a:latin typeface="Arial" pitchFamily="34" charset="0"/>
                <a:ea typeface="宋体" pitchFamily="2" charset="-122"/>
              </a:rPr>
              <a:t> </a:t>
            </a:r>
          </a:p>
        </p:txBody>
      </p:sp>
      <p:sp>
        <p:nvSpPr>
          <p:cNvPr id="43017" name="文本框 43016"/>
          <p:cNvSpPr txBox="1"/>
          <p:nvPr/>
        </p:nvSpPr>
        <p:spPr>
          <a:xfrm>
            <a:off x="5951538" y="3716338"/>
            <a:ext cx="5184775" cy="860425"/>
          </a:xfrm>
          <a:prstGeom prst="rect">
            <a:avLst/>
          </a:prstGeom>
          <a:noFill/>
          <a:ln w="9525">
            <a:noFill/>
          </a:ln>
        </p:spPr>
        <p:txBody>
          <a:bodyPr anchor="t">
            <a:spAutoFit/>
          </a:bodyPr>
          <a:lstStyle/>
          <a:p>
            <a:pPr>
              <a:spcBef>
                <a:spcPct val="50000"/>
              </a:spcBef>
            </a:pPr>
            <a:r>
              <a:rPr lang="zh-CN" altLang="en-US" sz="2000" b="1">
                <a:solidFill>
                  <a:srgbClr val="FF0000"/>
                </a:solidFill>
                <a:latin typeface="Arial" pitchFamily="34" charset="0"/>
                <a:ea typeface="宋体" pitchFamily="2" charset="-122"/>
              </a:rPr>
              <a:t>形容行人、车马、船只等来往频繁</a:t>
            </a:r>
            <a:r>
              <a:rPr lang="en-US" altLang="zh-CN" sz="2000" b="1">
                <a:solidFill>
                  <a:srgbClr val="FF0000"/>
                </a:solidFill>
                <a:latin typeface="Arial" pitchFamily="34" charset="0"/>
                <a:ea typeface="宋体" pitchFamily="2" charset="-122"/>
              </a:rPr>
              <a:t>;</a:t>
            </a:r>
          </a:p>
          <a:p>
            <a:pPr>
              <a:spcBef>
                <a:spcPct val="50000"/>
              </a:spcBef>
            </a:pPr>
            <a:r>
              <a:rPr lang="zh-CN" altLang="en-US" sz="2000" b="1">
                <a:solidFill>
                  <a:srgbClr val="FF0000"/>
                </a:solidFill>
                <a:latin typeface="Arial" pitchFamily="34" charset="0"/>
                <a:ea typeface="宋体" pitchFamily="2" charset="-122"/>
              </a:rPr>
              <a:t>连续不断</a:t>
            </a:r>
            <a:r>
              <a:rPr lang="en-US" altLang="zh-CN" sz="2000" b="1">
                <a:solidFill>
                  <a:srgbClr val="FF0000"/>
                </a:solidFill>
                <a:latin typeface="Arial" pitchFamily="34" charset="0"/>
                <a:ea typeface="宋体" pitchFamily="2" charset="-122"/>
              </a:rPr>
              <a:t>.</a:t>
            </a:r>
            <a:endParaRPr lang="zh-CN" altLang="en-US" sz="2000" b="1">
              <a:solidFill>
                <a:srgbClr val="FF0000"/>
              </a:solidFill>
              <a:latin typeface="Arial" pitchFamily="34" charset="0"/>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linds(horizontal)">
                                      <p:cBhvr>
                                        <p:cTn id="7" dur="500"/>
                                        <p:tgtEl>
                                          <p:spTgt spid="43010"/>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transition="in" filter="blinds(horizontal)">
                                      <p:cBhvr>
                                        <p:cTn id="10" dur="500"/>
                                        <p:tgtEl>
                                          <p:spTgt spid="43011"/>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grpId="2" nodeType="clickEffect">
                                  <p:stCondLst>
                                    <p:cond delay="0"/>
                                  </p:stCondLst>
                                  <p:childTnLst>
                                    <p:set>
                                      <p:cBhvr>
                                        <p:cTn id="15" dur="1" fill="hold">
                                          <p:stCondLst>
                                            <p:cond delay="0"/>
                                          </p:stCondLst>
                                        </p:cTn>
                                        <p:tgtEl>
                                          <p:spTgt spid="43013"/>
                                        </p:tgtEl>
                                        <p:attrNameLst>
                                          <p:attrName>style.visibility</p:attrName>
                                        </p:attrNameLst>
                                      </p:cBhvr>
                                      <p:to>
                                        <p:strVal val="visible"/>
                                      </p:to>
                                    </p:set>
                                    <p:animEffect transition="in" filter="blinds(horizontal)">
                                      <p:cBhvr>
                                        <p:cTn id="16" dur="500"/>
                                        <p:tgtEl>
                                          <p:spTgt spid="43013"/>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43014"/>
                                        </p:tgtEl>
                                        <p:attrNameLst>
                                          <p:attrName>style.visibility</p:attrName>
                                        </p:attrNameLst>
                                      </p:cBhvr>
                                      <p:to>
                                        <p:strVal val="visible"/>
                                      </p:to>
                                    </p:set>
                                    <p:animEffect transition="in" filter="blinds(horizontal)">
                                      <p:cBhvr>
                                        <p:cTn id="22" dur="500"/>
                                        <p:tgtEl>
                                          <p:spTgt spid="43014"/>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3" presetClass="entr" presetSubtype="10" fill="hold" grpId="4" nodeType="clickEffect">
                                  <p:stCondLst>
                                    <p:cond delay="0"/>
                                  </p:stCondLst>
                                  <p:childTnLst>
                                    <p:set>
                                      <p:cBhvr>
                                        <p:cTn id="27" dur="1" fill="hold">
                                          <p:stCondLst>
                                            <p:cond delay="0"/>
                                          </p:stCondLst>
                                        </p:cTn>
                                        <p:tgtEl>
                                          <p:spTgt spid="43015"/>
                                        </p:tgtEl>
                                        <p:attrNameLst>
                                          <p:attrName>style.visibility</p:attrName>
                                        </p:attrNameLst>
                                      </p:cBhvr>
                                      <p:to>
                                        <p:strVal val="visible"/>
                                      </p:to>
                                    </p:set>
                                    <p:animEffect transition="in" filter="blinds(horizontal)">
                                      <p:cBhvr>
                                        <p:cTn id="28" dur="500"/>
                                        <p:tgtEl>
                                          <p:spTgt spid="43015"/>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 presetClass="entr" presetSubtype="10" fill="hold" grpId="5" nodeType="clickEffect">
                                  <p:stCondLst>
                                    <p:cond delay="0"/>
                                  </p:stCondLst>
                                  <p:childTnLst>
                                    <p:set>
                                      <p:cBhvr>
                                        <p:cTn id="33" dur="1" fill="hold">
                                          <p:stCondLst>
                                            <p:cond delay="0"/>
                                          </p:stCondLst>
                                        </p:cTn>
                                        <p:tgtEl>
                                          <p:spTgt spid="43016"/>
                                        </p:tgtEl>
                                        <p:attrNameLst>
                                          <p:attrName>style.visibility</p:attrName>
                                        </p:attrNameLst>
                                      </p:cBhvr>
                                      <p:to>
                                        <p:strVal val="visible"/>
                                      </p:to>
                                    </p:set>
                                    <p:animEffect transition="in" filter="blinds(horizontal)">
                                      <p:cBhvr>
                                        <p:cTn id="34" dur="500"/>
                                        <p:tgtEl>
                                          <p:spTgt spid="43016"/>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3" presetClass="entr" presetSubtype="10" fill="hold" grpId="6" nodeType="clickEffect">
                                  <p:stCondLst>
                                    <p:cond delay="0"/>
                                  </p:stCondLst>
                                  <p:childTnLst>
                                    <p:set>
                                      <p:cBhvr>
                                        <p:cTn id="39" dur="1" fill="hold">
                                          <p:stCondLst>
                                            <p:cond delay="0"/>
                                          </p:stCondLst>
                                        </p:cTn>
                                        <p:tgtEl>
                                          <p:spTgt spid="43017"/>
                                        </p:tgtEl>
                                        <p:attrNameLst>
                                          <p:attrName>style.visibility</p:attrName>
                                        </p:attrNameLst>
                                      </p:cBhvr>
                                      <p:to>
                                        <p:strVal val="visible"/>
                                      </p:to>
                                    </p:set>
                                    <p:animEffect transition="in" filter="blinds(horizontal)">
                                      <p:cBhvr>
                                        <p:cTn id="40" dur="500"/>
                                        <p:tgtEl>
                                          <p:spTgt spid="43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1"/>
      <p:bldP spid="43013" grpId="2"/>
      <p:bldP spid="43014" grpId="3"/>
      <p:bldP spid="43015" grpId="4"/>
      <p:bldP spid="43016" grpId="5"/>
      <p:bldP spid="43017" grpId="6"/>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椭圆 1"/>
          <p:cNvSpPr/>
          <p:nvPr/>
        </p:nvSpPr>
        <p:spPr>
          <a:xfrm>
            <a:off x="4267200" y="708025"/>
            <a:ext cx="1273563" cy="1298377"/>
          </a:xfrm>
          <a:prstGeom prst="ellipse">
            <a:avLst/>
          </a:prstGeom>
          <a:ln w="76200">
            <a:solidFill>
              <a:srgbClr val="DD3B44"/>
            </a:solidFill>
          </a:ln>
        </p:spPr>
        <p:txBody>
          <a:bodyPr wrap="square">
            <a:spAutoFit/>
          </a:bodyPr>
          <a:lstStyle/>
          <a:p>
            <a:pPr algn="ctr"/>
            <a:r>
              <a:rPr lang="zh-CN" altLang="en-US" sz="5400" b="1">
                <a:latin typeface="+mj-ea"/>
              </a:rPr>
              <a:t>壹</a:t>
            </a:r>
            <a:endParaRPr lang="zh-CN" altLang="en-US" sz="5400" b="1"/>
          </a:p>
        </p:txBody>
      </p:sp>
      <p:sp>
        <p:nvSpPr>
          <p:cNvPr id="3" name="椭圆 2"/>
          <p:cNvSpPr/>
          <p:nvPr/>
        </p:nvSpPr>
        <p:spPr>
          <a:xfrm>
            <a:off x="6824560" y="708025"/>
            <a:ext cx="1273563" cy="1298377"/>
          </a:xfrm>
          <a:prstGeom prst="ellipse">
            <a:avLst/>
          </a:prstGeom>
          <a:ln w="76200">
            <a:solidFill>
              <a:srgbClr val="DD3B44"/>
            </a:solidFill>
          </a:ln>
        </p:spPr>
        <p:txBody>
          <a:bodyPr wrap="square">
            <a:spAutoFit/>
          </a:bodyPr>
          <a:lstStyle/>
          <a:p>
            <a:pPr algn="ctr"/>
            <a:r>
              <a:rPr lang="zh-CN" altLang="en-US" sz="5400">
                <a:latin typeface="+mj-ea"/>
                <a:ea typeface="+mj-ea"/>
              </a:rPr>
              <a:t>贰</a:t>
            </a:r>
            <a:endParaRPr lang="zh-CN" altLang="en-US" sz="5400" b="1">
              <a:latin typeface="+mj-ea"/>
              <a:ea typeface="+mj-ea"/>
            </a:endParaRPr>
          </a:p>
        </p:txBody>
      </p:sp>
      <p:sp>
        <p:nvSpPr>
          <p:cNvPr id="4" name="椭圆 3"/>
          <p:cNvSpPr/>
          <p:nvPr/>
        </p:nvSpPr>
        <p:spPr>
          <a:xfrm>
            <a:off x="9381920" y="708025"/>
            <a:ext cx="1273563" cy="1298377"/>
          </a:xfrm>
          <a:prstGeom prst="ellipse">
            <a:avLst/>
          </a:prstGeom>
          <a:ln w="76200">
            <a:solidFill>
              <a:srgbClr val="DD3B44"/>
            </a:solidFill>
          </a:ln>
        </p:spPr>
        <p:txBody>
          <a:bodyPr wrap="square">
            <a:spAutoFit/>
          </a:bodyPr>
          <a:lstStyle/>
          <a:p>
            <a:pPr algn="ctr"/>
            <a:r>
              <a:rPr lang="zh-CN" altLang="en-US" sz="5400" b="1" smtClean="0">
                <a:latin typeface="+mj-ea"/>
              </a:rPr>
              <a:t>叁</a:t>
            </a:r>
            <a:endParaRPr lang="zh-CN" altLang="en-US" sz="5400" b="1"/>
          </a:p>
        </p:txBody>
      </p:sp>
      <p:sp>
        <p:nvSpPr>
          <p:cNvPr id="5" name="矩形 4"/>
          <p:cNvSpPr/>
          <p:nvPr/>
        </p:nvSpPr>
        <p:spPr>
          <a:xfrm>
            <a:off x="4335780" y="2292985"/>
            <a:ext cx="798195" cy="4565015"/>
          </a:xfrm>
          <a:prstGeom prst="rect">
            <a:avLst/>
          </a:prstGeom>
        </p:spPr>
        <p:txBody>
          <a:bodyPr vert="eaVert" wrap="square">
            <a:spAutoFit/>
          </a:bodyPr>
          <a:lstStyle/>
          <a:p>
            <a:pPr fontAlgn="base"/>
            <a:r>
              <a:rPr lang="zh-CN" altLang="en-US" sz="4000" b="1">
                <a:latin typeface="+mj-ea"/>
                <a:ea typeface="+mj-ea"/>
              </a:rPr>
              <a:t>考情</a:t>
            </a:r>
          </a:p>
        </p:txBody>
      </p:sp>
      <p:sp>
        <p:nvSpPr>
          <p:cNvPr id="6" name="矩形 5"/>
          <p:cNvSpPr/>
          <p:nvPr/>
        </p:nvSpPr>
        <p:spPr>
          <a:xfrm>
            <a:off x="7032478" y="2293035"/>
            <a:ext cx="798195" cy="4564965"/>
          </a:xfrm>
          <a:prstGeom prst="rect">
            <a:avLst/>
          </a:prstGeom>
        </p:spPr>
        <p:txBody>
          <a:bodyPr vert="eaVert" wrap="square">
            <a:spAutoFit/>
          </a:bodyPr>
          <a:lstStyle/>
          <a:p>
            <a:pPr fontAlgn="base"/>
            <a:r>
              <a:rPr lang="zh-CN" altLang="en-US" sz="4000" b="1">
                <a:latin typeface="+mj-ea"/>
                <a:ea typeface="+mj-ea"/>
              </a:rPr>
              <a:t>分类</a:t>
            </a:r>
          </a:p>
        </p:txBody>
      </p:sp>
      <p:sp>
        <p:nvSpPr>
          <p:cNvPr id="7" name="矩形 6"/>
          <p:cNvSpPr/>
          <p:nvPr/>
        </p:nvSpPr>
        <p:spPr>
          <a:xfrm>
            <a:off x="9589838" y="2293035"/>
            <a:ext cx="798195" cy="4564965"/>
          </a:xfrm>
          <a:prstGeom prst="rect">
            <a:avLst/>
          </a:prstGeom>
        </p:spPr>
        <p:txBody>
          <a:bodyPr vert="eaVert" wrap="square">
            <a:spAutoFit/>
          </a:bodyPr>
          <a:lstStyle/>
          <a:p>
            <a:pPr fontAlgn="base"/>
            <a:r>
              <a:rPr lang="zh-CN" altLang="en-US" sz="4000" b="1">
                <a:latin typeface="+mj-ea"/>
                <a:ea typeface="+mj-ea"/>
              </a:rPr>
              <a:t>练习</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920" y="2460524"/>
            <a:ext cx="2164976" cy="1094583"/>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3924" y="5763417"/>
            <a:ext cx="2164976" cy="1094583"/>
          </a:xfrm>
          <a:prstGeom prst="rect">
            <a:avLst/>
          </a:prstGeom>
        </p:spPr>
      </p:pic>
      <p:sp>
        <p:nvSpPr>
          <p:cNvPr id="10" name="文本框 9"/>
          <p:cNvSpPr txBox="1"/>
          <p:nvPr/>
        </p:nvSpPr>
        <p:spPr>
          <a:xfrm>
            <a:off x="561517" y="923032"/>
            <a:ext cx="1415772" cy="3254375"/>
          </a:xfrm>
          <a:prstGeom prst="rect">
            <a:avLst/>
          </a:prstGeom>
          <a:noFill/>
        </p:spPr>
        <p:txBody>
          <a:bodyPr vert="eaVert" wrap="square" rtlCol="0">
            <a:spAutoFit/>
          </a:bodyPr>
          <a:lstStyle/>
          <a:p>
            <a:r>
              <a:rPr lang="zh-CN" altLang="en-US" sz="8000">
                <a:latin typeface="+mj-ea"/>
                <a:ea typeface="+mj-ea"/>
              </a:rPr>
              <a:t>目录</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47" presetClass="entr" presetSubtype="0" fill="hold" grpId="6"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47" presetClass="entr" presetSubtype="0" fill="hold" grpId="3"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0" presetClass="entr" presetSubtype="0" fill="hold" grpId="1"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47" presetClass="entr" presetSubtype="0" fill="hold" grpId="4"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10" presetClass="entr" presetSubtype="0" fill="hold" grpId="2"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47" presetClass="entr" presetSubtype="0" fill="hold" grpId="5"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P spid="10" grpId="6"/>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9167" y="3443491"/>
            <a:ext cx="1854500" cy="101155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7211" y="1850383"/>
            <a:ext cx="1679930" cy="16799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9444" y="1577169"/>
            <a:ext cx="3978613" cy="2791058"/>
          </a:xfrm>
          <a:prstGeom prst="rect">
            <a:avLst/>
          </a:prstGeom>
        </p:spPr>
      </p:pic>
      <p:sp>
        <p:nvSpPr>
          <p:cNvPr id="6" name="文本框 5"/>
          <p:cNvSpPr txBox="1"/>
          <p:nvPr/>
        </p:nvSpPr>
        <p:spPr>
          <a:xfrm>
            <a:off x="7910043" y="4633220"/>
            <a:ext cx="3074616" cy="645160"/>
          </a:xfrm>
          <a:prstGeom prst="rect">
            <a:avLst/>
          </a:prstGeom>
          <a:noFill/>
          <a:ln w="28575">
            <a:solidFill>
              <a:srgbClr val="DD3B44"/>
            </a:solidFill>
          </a:ln>
        </p:spPr>
        <p:txBody>
          <a:bodyPr wrap="square" rtlCol="0">
            <a:spAutoFit/>
          </a:bodyPr>
          <a:lstStyle/>
          <a:p>
            <a:r>
              <a:rPr lang="zh-CN" altLang="en-US" sz="3600">
                <a:latin typeface="+mj-ea"/>
                <a:ea typeface="+mj-ea"/>
              </a:rPr>
              <a:t>谦敬 褒贬</a:t>
            </a:r>
          </a:p>
        </p:txBody>
      </p:sp>
      <p:sp>
        <p:nvSpPr>
          <p:cNvPr id="7" name="文本框 6"/>
          <p:cNvSpPr txBox="1"/>
          <p:nvPr/>
        </p:nvSpPr>
        <p:spPr>
          <a:xfrm>
            <a:off x="1801495" y="1300480"/>
            <a:ext cx="2019300" cy="645160"/>
          </a:xfrm>
          <a:prstGeom prst="rect">
            <a:avLst/>
          </a:prstGeom>
          <a:noFill/>
        </p:spPr>
        <p:txBody>
          <a:bodyPr wrap="none" rtlCol="0">
            <a:spAutoFit/>
          </a:bodyPr>
          <a:lstStyle/>
          <a:p>
            <a:r>
              <a:rPr lang="zh-CN" altLang="en-US" sz="3600" b="1"/>
              <a:t>一枝之栖</a:t>
            </a:r>
          </a:p>
        </p:txBody>
      </p:sp>
      <p:sp>
        <p:nvSpPr>
          <p:cNvPr id="8" name="文本框 7"/>
          <p:cNvSpPr txBox="1"/>
          <p:nvPr/>
        </p:nvSpPr>
        <p:spPr>
          <a:xfrm>
            <a:off x="1448435" y="2792095"/>
            <a:ext cx="2019300" cy="645160"/>
          </a:xfrm>
          <a:prstGeom prst="rect">
            <a:avLst/>
          </a:prstGeom>
          <a:noFill/>
        </p:spPr>
        <p:txBody>
          <a:bodyPr wrap="none" rtlCol="0">
            <a:spAutoFit/>
          </a:bodyPr>
          <a:lstStyle/>
          <a:p>
            <a:r>
              <a:rPr lang="zh-CN" altLang="en-US" sz="3600" b="1"/>
              <a:t>忝列门墙</a:t>
            </a:r>
          </a:p>
        </p:txBody>
      </p:sp>
      <p:sp>
        <p:nvSpPr>
          <p:cNvPr id="9" name="文本框 8"/>
          <p:cNvSpPr txBox="1"/>
          <p:nvPr/>
        </p:nvSpPr>
        <p:spPr>
          <a:xfrm>
            <a:off x="3694430" y="4049395"/>
            <a:ext cx="1816100" cy="583565"/>
          </a:xfrm>
          <a:prstGeom prst="rect">
            <a:avLst/>
          </a:prstGeom>
          <a:noFill/>
        </p:spPr>
        <p:txBody>
          <a:bodyPr wrap="none" rtlCol="0">
            <a:spAutoFit/>
          </a:bodyPr>
          <a:lstStyle/>
          <a:p>
            <a:r>
              <a:rPr lang="zh-CN" altLang="en-US" sz="3200" b="1"/>
              <a:t>蓬荜生辉</a:t>
            </a:r>
          </a:p>
        </p:txBody>
      </p:sp>
      <p:sp>
        <p:nvSpPr>
          <p:cNvPr id="10" name="文本框 9"/>
          <p:cNvSpPr txBox="1"/>
          <p:nvPr/>
        </p:nvSpPr>
        <p:spPr>
          <a:xfrm>
            <a:off x="1288415" y="5198745"/>
            <a:ext cx="2019300" cy="645160"/>
          </a:xfrm>
          <a:prstGeom prst="rect">
            <a:avLst/>
          </a:prstGeom>
          <a:noFill/>
        </p:spPr>
        <p:txBody>
          <a:bodyPr wrap="none" rtlCol="0">
            <a:spAutoFit/>
          </a:bodyPr>
          <a:lstStyle/>
          <a:p>
            <a:r>
              <a:rPr lang="zh-CN" altLang="en-US" sz="3600" b="1"/>
              <a:t>惨淡经营</a:t>
            </a:r>
          </a:p>
        </p:txBody>
      </p:sp>
      <p:sp>
        <p:nvSpPr>
          <p:cNvPr id="11" name="文本框 10"/>
          <p:cNvSpPr txBox="1"/>
          <p:nvPr/>
        </p:nvSpPr>
        <p:spPr>
          <a:xfrm>
            <a:off x="4801235" y="5342890"/>
            <a:ext cx="2019300" cy="645160"/>
          </a:xfrm>
          <a:prstGeom prst="rect">
            <a:avLst/>
          </a:prstGeom>
          <a:noFill/>
        </p:spPr>
        <p:txBody>
          <a:bodyPr wrap="none" rtlCol="0">
            <a:spAutoFit/>
          </a:bodyPr>
          <a:lstStyle/>
          <a:p>
            <a:r>
              <a:rPr lang="zh-CN" altLang="en-US" sz="3600" b="1"/>
              <a:t>倾巢而出</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254000" y="212725"/>
            <a:ext cx="11430000" cy="647509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lr>
                <a:schemeClr val="hlink"/>
              </a:buClr>
              <a:buFont typeface="Wingdings"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pitchFamily="2"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Font typeface="Wingdings 2" pitchFamily="18" charset="2"/>
              <a:buChar char="¡"/>
              <a:defRPr sz="2000" b="0" i="0" u="none" kern="1200" baseline="0">
                <a:solidFill>
                  <a:schemeClr val="tx1"/>
                </a:solidFill>
                <a:latin typeface="+mn-lt"/>
                <a:ea typeface="+mn-ea"/>
                <a:cs typeface="+mn-cs"/>
              </a:defRPr>
            </a:lvl9pPr>
          </a:lstStyle>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下列各句中加点成语的使用,全都不正确的一项是</a:t>
            </a:r>
            <a:r>
              <a:rPr kumimoji="0" lang="zh-CN" altLang="en-US" sz="2000" b="1" i="0" u="none" strike="noStrike" kern="0" cap="none" spc="567" normalizeH="0" baseline="0" noProof="1" smtClean="0">
                <a:solidFill>
                  <a:srgbClr val="000000"/>
                </a:solidFill>
                <a:latin typeface="楷体" charset="-122"/>
                <a:ea typeface="楷体" charset="-122"/>
                <a:cs typeface="楷体" panose="02010609060101010101" charset="-122"/>
                <a:sym typeface="+mn-ea"/>
              </a:rPr>
              <a:t> </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      )</a:t>
            </a:r>
            <a:r>
              <a:rPr lang="zh-CN" altLang="en-US" sz="2000" kern="0" smtClean="0">
                <a:solidFill>
                  <a:srgbClr val="FF0000"/>
                </a:solidFill>
                <a:latin typeface="楷体" charset="-122"/>
                <a:ea typeface="楷体" charset="-122"/>
                <a:cs typeface="楷体" panose="02010609060101010101" charset="-122"/>
                <a:sym typeface="+mn-ea"/>
              </a:rPr>
              <a:t>　</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①因监督机制缺失,权力无限膨胀,一些官员在自己的“一亩三分地”上讲排场,比阔气</a:t>
            </a:r>
            <a:r>
              <a:rPr kumimoji="0" lang="zh-CN" altLang="en-US" sz="2000" b="1" i="0" u="none" strike="noStrike" kern="0" cap="none" spc="0" normalizeH="0" baseline="0" noProof="1" smtClean="0">
                <a:solidFill>
                  <a:srgbClr val="FF0000"/>
                </a:solidFill>
                <a:latin typeface="楷体" charset="-122"/>
                <a:ea typeface="楷体" charset="-122"/>
                <a:cs typeface="楷体" panose="02010609060101010101" charset="-122"/>
                <a:sym typeface="+mn-ea"/>
              </a:rPr>
              <a:t>,</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一言九鼎</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,终因贪腐受贿丢官。</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②个别高等院校研究生在撰写毕业论文时</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拾人牙慧</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,不仅给自己带来伤害,也给自己的研究生导师的名誉和工作带来负面影响。这种学术态度着实让人担忧。</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③邪教往往具有伪装性和隐蔽性,依靠一套</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冠冕堂皇</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的说辞和种种神秘力量的渲染,做出危害社会的行动。</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2000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④近日,记者在无极县见到了神奇的“景观”——红色碱性皮革污水汇成了千岛湖一样的大水塘,十余个水塘连成一片,水塘中满是红色污水,场面</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蔚为大观</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⑤《新课程标准》要求我们在高中语文教学中努力贯彻新的教育教学理念,坚决摒弃那种不尊重学生的</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耳提面命</a:t>
            </a:r>
            <a:r>
              <a:rPr kumimoji="0" lang="zh-CN" altLang="en-US" sz="2000" b="1" i="0" u="none" strike="noStrike" kern="0" cap="none" spc="0" normalizeH="0" baseline="0" noProof="1" smtClean="0">
                <a:solidFill>
                  <a:srgbClr val="FF0000"/>
                </a:solidFill>
                <a:latin typeface="楷体" charset="-122"/>
                <a:ea typeface="楷体" charset="-122"/>
                <a:cs typeface="楷体" panose="02010609060101010101" charset="-122"/>
                <a:sym typeface="+mn-ea"/>
              </a:rPr>
              <a:t>式</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的教学方法。</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⑥当前网络信息五花八门,传播速度极快,当我们把不科学不真实的信息随意传播出去,就是</a:t>
            </a:r>
            <a:r>
              <a:rPr kumimoji="0" lang="zh-CN" altLang="en-US" sz="2000" b="1" i="0" u="sng" strike="noStrike" kern="0" cap="none" spc="0" normalizeH="0" baseline="0" noProof="1" smtClean="0">
                <a:solidFill>
                  <a:srgbClr val="FF0000"/>
                </a:solidFill>
                <a:latin typeface="楷体" charset="-122"/>
                <a:ea typeface="楷体" charset="-122"/>
                <a:cs typeface="楷体" panose="02010609060101010101" charset="-122"/>
                <a:sym typeface="+mn-ea"/>
              </a:rPr>
              <a:t>以讹传讹</a:t>
            </a: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0" fontAlgn="base" latinLnBrk="1" hangingPunct="0">
              <a:lnSpc>
                <a:spcPct val="150000"/>
              </a:lnSpc>
              <a:spcBef>
                <a:spcPct val="0"/>
              </a:spcBef>
              <a:spcAft>
                <a:spcPct val="0"/>
              </a:spcAft>
              <a:buClr>
                <a:schemeClr val="hlink"/>
              </a:buClr>
              <a:buSzTx/>
              <a:buFont typeface="Wingdings" pitchFamily="2" charset="2"/>
              <a:buNone/>
            </a:pPr>
            <a:r>
              <a:rPr kumimoji="0" lang="zh-CN" altLang="en-US" sz="2000" b="1" i="0" u="none" strike="noStrike" kern="0" cap="none" spc="0" normalizeH="0" baseline="0" noProof="1" smtClean="0">
                <a:solidFill>
                  <a:srgbClr val="000000"/>
                </a:solidFill>
                <a:latin typeface="楷体" charset="-122"/>
                <a:ea typeface="楷体" charset="-122"/>
                <a:cs typeface="楷体" panose="02010609060101010101" charset="-122"/>
                <a:sym typeface="+mn-ea"/>
              </a:rPr>
              <a:t>A.①②④　　B.①④⑤　　C.②③⑥　　D.③⑤⑥</a:t>
            </a: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a:p>
            <a:pPr marL="0" marR="0" indent="0" algn="l" defTabSz="914400" rtl="0" eaLnBrk="1" fontAlgn="base" latinLnBrk="0" hangingPunct="1">
              <a:lnSpc>
                <a:spcPct val="100000"/>
              </a:lnSpc>
              <a:spcBef>
                <a:spcPct val="20000"/>
              </a:spcBef>
              <a:spcAft>
                <a:spcPct val="0"/>
              </a:spcAft>
              <a:buClr>
                <a:schemeClr val="hlink"/>
              </a:buClr>
              <a:buSzTx/>
              <a:buFont typeface="Wingdings" pitchFamily="2" charset="2"/>
              <a:buNone/>
            </a:pPr>
            <a:endParaRPr kumimoji="0" lang="zh-CN" altLang="en-US" sz="2000" b="1" i="0" u="none" strike="noStrike" kern="1200" cap="none" spc="0" normalizeH="0" baseline="0" noProof="1">
              <a:solidFill>
                <a:schemeClr val="tx1"/>
              </a:solidFill>
              <a:latin typeface="楷体" charset="-122"/>
              <a:ea typeface="楷体" charset="-122"/>
              <a:cs typeface="楷体" panose="02010609060101010101" charset="-122"/>
            </a:endParaRPr>
          </a:p>
        </p:txBody>
      </p:sp>
      <p:sp>
        <p:nvSpPr>
          <p:cNvPr id="4" name="文本框 3"/>
          <p:cNvSpPr txBox="1"/>
          <p:nvPr/>
        </p:nvSpPr>
        <p:spPr>
          <a:xfrm>
            <a:off x="7404100" y="212725"/>
            <a:ext cx="760730" cy="521970"/>
          </a:xfrm>
          <a:prstGeom prst="rect">
            <a:avLst/>
          </a:prstGeom>
          <a:noFill/>
        </p:spPr>
        <p:txBody>
          <a:bodyPr wrap="square" rtlCol="0">
            <a:spAutoFit/>
          </a:bodyPr>
          <a:lstStyle/>
          <a:p>
            <a:r>
              <a:rPr lang="zh-CN" altLang="en-US" sz="2800" kern="0" smtClean="0">
                <a:solidFill>
                  <a:srgbClr val="FF0000"/>
                </a:solidFill>
                <a:latin typeface="Times New Roman" panose="02020603050405020304" pitchFamily="65" charset="-122"/>
                <a:ea typeface="宋体" pitchFamily="2" charset="-122"/>
                <a:sym typeface="+mn-ea"/>
              </a:rPr>
              <a:t>B</a:t>
            </a:r>
          </a:p>
        </p:txBody>
      </p:sp>
    </p:spTree>
    <p:custDataLst>
      <p:tags r:id="rId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2"/>
          <p:cNvSpPr txBox="1"/>
          <p:nvPr/>
        </p:nvSpPr>
        <p:spPr>
          <a:xfrm>
            <a:off x="555625" y="901700"/>
            <a:ext cx="11369675" cy="4816475"/>
          </a:xfrm>
          <a:prstGeom prst="rect">
            <a:avLst/>
          </a:prstGeom>
          <a:noFill/>
        </p:spPr>
        <p:txBody>
          <a:bodyPr wrap="square" lIns="0" tIns="0" rIns="0" bIns="0" rtlCol="0">
            <a:spAutoFit/>
          </a:bodyPr>
          <a:lstStyle/>
          <a:p>
            <a:pPr eaLnBrk="0" latinLnBrk="1" hangingPunct="0">
              <a:lnSpc>
                <a:spcPct val="150000"/>
              </a:lnSpc>
              <a:spcBef>
                <a:spcPct val="0"/>
              </a:spcBef>
            </a:pPr>
            <a:r>
              <a:rPr lang="zh-CN" altLang="en-US" sz="2610" b="1" kern="0" noProof="1" smtClean="0">
                <a:solidFill>
                  <a:srgbClr val="FF0000"/>
                </a:solidFill>
                <a:latin typeface="Times New Roman" panose="02020603050405020304" pitchFamily="65" charset="-122"/>
                <a:ea typeface="宋体" pitchFamily="2" charset="-122"/>
                <a:cs typeface="+mn-cs"/>
              </a:rPr>
              <a:t>答案    B　①“一言九鼎”形容所说的话分量很重,作用很大。褒义词,此处</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属于褒贬误用。④“蔚为大观”形容事物美好繁多,形成盛大的景象,给人以</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美不胜收的观感,是褒义词。此处用来形容“污水”,感情色彩不当。⑤“耳</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提面命”指不但当面告诉他,而且还贴近耳朵提醒、叮嘱,形容恳切地教导,</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是褒义词。这里属于褒贬误用。其他三句均符合语境。②“拾人牙慧”指</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拾取人家的只言片语当作自己的话。③“冠冕堂皇”形容表面上庄严或正</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大的样子。属贬义词。⑥“以讹传讹”指把本来就不正确的话又错误地传</a:t>
            </a:r>
            <a:br>
              <a:rPr sz="100" b="1">
                <a:solidFill>
                  <a:srgbClr val="FF0000"/>
                </a:solidFill>
              </a:rPr>
            </a:br>
            <a:r>
              <a:rPr lang="zh-CN" altLang="en-US" sz="2610" b="1" kern="0" noProof="1" smtClean="0">
                <a:solidFill>
                  <a:srgbClr val="FF0000"/>
                </a:solidFill>
                <a:latin typeface="Times New Roman" panose="02020603050405020304" pitchFamily="65" charset="-122"/>
                <a:ea typeface="宋体" pitchFamily="2" charset="-122"/>
                <a:cs typeface="+mn-cs"/>
              </a:rPr>
              <a:t>出去,结果越传越错。</a:t>
            </a:r>
            <a:endParaRPr lang="zh-CN" altLang="en-US" sz="100" b="1" noProof="1">
              <a:solidFill>
                <a:srgbClr val="FF0000"/>
              </a:solidFill>
            </a:endParaRPr>
          </a:p>
        </p:txBody>
      </p:sp>
    </p:spTree>
    <p:custDataLst>
      <p:tags r:id="rId2"/>
    </p:custDataLst>
  </p:cSld>
  <p:clrMapOvr>
    <a:masterClrMapping/>
  </p:clrMapOvr>
  <p:transition spd="slow">
    <p:push dir="u"/>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8913" name="图片 44033" descr="P06"/>
          <p:cNvPicPr>
            <a:picLocks noChangeAspect="1"/>
          </p:cNvPicPr>
          <p:nvPr/>
        </p:nvPicPr>
        <p:blipFill>
          <a:blip r:embed="rId2">
            <a:lum bright="41992"/>
          </a:blip>
          <a:stretch>
            <a:fillRect/>
          </a:stretch>
        </p:blipFill>
        <p:spPr>
          <a:xfrm>
            <a:off x="1524000" y="0"/>
            <a:ext cx="9144000" cy="6858000"/>
          </a:xfrm>
          <a:prstGeom prst="rect">
            <a:avLst/>
          </a:prstGeom>
          <a:noFill/>
          <a:ln w="9525">
            <a:noFill/>
          </a:ln>
        </p:spPr>
      </p:pic>
      <p:sp>
        <p:nvSpPr>
          <p:cNvPr id="38914" name="文本框 44034"/>
          <p:cNvSpPr txBox="1"/>
          <p:nvPr/>
        </p:nvSpPr>
        <p:spPr>
          <a:xfrm>
            <a:off x="2590800" y="1371600"/>
            <a:ext cx="4953000" cy="460375"/>
          </a:xfrm>
          <a:prstGeom prst="rect">
            <a:avLst/>
          </a:prstGeom>
          <a:noFill/>
          <a:ln w="9525">
            <a:noFill/>
          </a:ln>
        </p:spPr>
        <p:txBody>
          <a:bodyPr anchor="t">
            <a:spAutoFit/>
          </a:bodyPr>
          <a:lstStyle/>
          <a:p>
            <a:pPr>
              <a:spcBef>
                <a:spcPct val="50000"/>
              </a:spcBef>
            </a:pPr>
            <a:endParaRPr lang="zh-CN" altLang="en-US" sz="2400">
              <a:latin typeface="Times New Roman" charset="0"/>
              <a:ea typeface="宋体" pitchFamily="2" charset="-122"/>
            </a:endParaRPr>
          </a:p>
        </p:txBody>
      </p:sp>
      <p:sp>
        <p:nvSpPr>
          <p:cNvPr id="38915" name="矩形 44036"/>
          <p:cNvSpPr/>
          <p:nvPr/>
        </p:nvSpPr>
        <p:spPr>
          <a:xfrm>
            <a:off x="1784350" y="1562100"/>
            <a:ext cx="3657600" cy="4114800"/>
          </a:xfrm>
          <a:prstGeom prst="rect">
            <a:avLst/>
          </a:prstGeom>
          <a:noFill/>
          <a:ln w="9525">
            <a:noFill/>
          </a:ln>
        </p:spPr>
        <p:txBody>
          <a:bodyPr anchor="t"/>
          <a:lstStyle/>
          <a:p>
            <a:pPr marL="342900" indent="-342900">
              <a:spcBef>
                <a:spcPct val="20000"/>
              </a:spcBef>
              <a:buChar char="•"/>
            </a:pPr>
            <a:r>
              <a:rPr lang="zh-CN" altLang="en-US" sz="4000" b="1">
                <a:latin typeface="宋体" pitchFamily="2" charset="-122"/>
                <a:ea typeface="宋体" pitchFamily="2" charset="-122"/>
              </a:rPr>
              <a:t>例：李明见别人在下棋，不免倍增心喜、</a:t>
            </a:r>
            <a:r>
              <a:rPr lang="zh-CN" altLang="en-US" sz="4000" b="1" u="sng">
                <a:solidFill>
                  <a:srgbClr val="FF3300"/>
                </a:solidFill>
                <a:latin typeface="宋体" pitchFamily="2" charset="-122"/>
                <a:ea typeface="宋体" pitchFamily="2" charset="-122"/>
              </a:rPr>
              <a:t>蠢蠢欲动</a:t>
            </a:r>
            <a:r>
              <a:rPr lang="zh-CN" altLang="en-US" sz="4000" b="1">
                <a:latin typeface="宋体" pitchFamily="2" charset="-122"/>
                <a:ea typeface="宋体" pitchFamily="2" charset="-122"/>
              </a:rPr>
              <a:t>。</a:t>
            </a:r>
          </a:p>
        </p:txBody>
      </p:sp>
      <p:sp>
        <p:nvSpPr>
          <p:cNvPr id="44038" name="矩形 44037"/>
          <p:cNvSpPr/>
          <p:nvPr/>
        </p:nvSpPr>
        <p:spPr>
          <a:xfrm>
            <a:off x="6324600" y="1828800"/>
            <a:ext cx="4038600" cy="4114800"/>
          </a:xfrm>
          <a:prstGeom prst="rect">
            <a:avLst/>
          </a:prstGeom>
          <a:noFill/>
          <a:ln w="9525">
            <a:noFill/>
          </a:ln>
        </p:spPr>
        <p:txBody>
          <a:bodyPr anchor="t"/>
          <a:lstStyle/>
          <a:p>
            <a:pPr marL="342900" indent="-342900">
              <a:spcBef>
                <a:spcPct val="20000"/>
              </a:spcBef>
              <a:buChar char="•"/>
            </a:pPr>
            <a:r>
              <a:rPr lang="zh-CN" altLang="en-US" sz="3200" b="1">
                <a:latin typeface="宋体" pitchFamily="2" charset="-122"/>
                <a:ea typeface="宋体" pitchFamily="2" charset="-122"/>
              </a:rPr>
              <a:t>分析：句中的“蠢蠢欲动”原是形容虫子蠕动的样子，现多用来形容敌人准备进犯或坏人准备捣乱，明显带有贬义。如“据点里的敌人又蠢蠢欲动”。</a:t>
            </a:r>
            <a:r>
              <a:rPr lang="zh-CN" altLang="en-US" sz="3200" b="1">
                <a:latin typeface="Times New Roman" charset="0"/>
                <a:ea typeface="宋体" pitchFamily="2" charset="-122"/>
              </a:rPr>
              <a:t> </a:t>
            </a:r>
          </a:p>
        </p:txBody>
      </p:sp>
      <p:sp>
        <p:nvSpPr>
          <p:cNvPr id="38917" name="左箭头 44038"/>
          <p:cNvSpPr/>
          <p:nvPr/>
        </p:nvSpPr>
        <p:spPr>
          <a:xfrm>
            <a:off x="5715000" y="3352800"/>
            <a:ext cx="609600" cy="533400"/>
          </a:xfrm>
          <a:prstGeom prst="leftArrow">
            <a:avLst>
              <a:gd name="adj1" fmla="val 50000"/>
              <a:gd name="adj2" fmla="val 2851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itchFamily="34" charset="0"/>
              <a:ea typeface="宋体" pitchFamily="2" charset="-122"/>
            </a:endParaRPr>
          </a:p>
        </p:txBody>
      </p:sp>
      <p:sp>
        <p:nvSpPr>
          <p:cNvPr id="44040" name="矩形 44039"/>
          <p:cNvSpPr/>
          <p:nvPr/>
        </p:nvSpPr>
        <p:spPr>
          <a:xfrm>
            <a:off x="1992313" y="4797425"/>
            <a:ext cx="3246120" cy="706755"/>
          </a:xfrm>
          <a:prstGeom prst="rect">
            <a:avLst/>
          </a:prstGeom>
          <a:noFill/>
          <a:ln w="9525">
            <a:noFill/>
          </a:ln>
        </p:spPr>
        <p:txBody>
          <a:bodyPr wrap="none" anchor="t">
            <a:spAutoFit/>
          </a:bodyPr>
          <a:lstStyle/>
          <a:p>
            <a:r>
              <a:rPr lang="zh-CN" altLang="en-US" sz="4000" b="1">
                <a:latin typeface="宋体" pitchFamily="2" charset="-122"/>
                <a:ea typeface="宋体" pitchFamily="2" charset="-122"/>
              </a:rPr>
              <a:t>（跃跃欲试）</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animEffect transition="in" filter="blinds(horizontal)">
                                      <p:cBhvr>
                                        <p:cTn id="7" dur="500"/>
                                        <p:tgtEl>
                                          <p:spTgt spid="4403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44040"/>
                                        </p:tgtEl>
                                        <p:attrNameLst>
                                          <p:attrName>style.visibility</p:attrName>
                                        </p:attrNameLst>
                                      </p:cBhvr>
                                      <p:to>
                                        <p:strVal val="visible"/>
                                      </p:to>
                                    </p:set>
                                    <p:animEffect transition="in" filter="blinds(horizontal)">
                                      <p:cBhvr>
                                        <p:cTn id="13" dur="500"/>
                                        <p:tgtEl>
                                          <p:spTgt spid="4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P spid="44040" grpId="1"/>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0898" name="TextBox 1"/>
          <p:cNvSpPr txBox="1"/>
          <p:nvPr/>
        </p:nvSpPr>
        <p:spPr>
          <a:xfrm>
            <a:off x="1919288" y="2060575"/>
            <a:ext cx="8001000" cy="829945"/>
          </a:xfrm>
          <a:prstGeom prst="rect">
            <a:avLst/>
          </a:prstGeom>
          <a:noFill/>
          <a:ln w="9525">
            <a:noFill/>
          </a:ln>
        </p:spPr>
        <p:txBody>
          <a:bodyPr anchor="t">
            <a:spAutoFit/>
          </a:bodyPr>
          <a:lstStyle/>
          <a:p>
            <a:pPr>
              <a:lnSpc>
                <a:spcPct val="200000"/>
              </a:lnSpc>
            </a:pPr>
            <a:r>
              <a:rPr lang="en-US" altLang="zh-CN" sz="2400" b="1">
                <a:solidFill>
                  <a:srgbClr val="FF0000"/>
                </a:solidFill>
                <a:latin typeface="Calibri"/>
                <a:ea typeface="宋体" pitchFamily="2" charset="-122"/>
              </a:rPr>
              <a:t>【</a:t>
            </a:r>
            <a:r>
              <a:rPr lang="zh-CN" altLang="en-US" sz="2400" b="1">
                <a:solidFill>
                  <a:srgbClr val="FF0000"/>
                </a:solidFill>
                <a:latin typeface="Calibri"/>
                <a:ea typeface="宋体" pitchFamily="2" charset="-122"/>
              </a:rPr>
              <a:t>忝列门墙</a:t>
            </a:r>
            <a:r>
              <a:rPr lang="en-US" altLang="zh-CN" sz="2400" b="1">
                <a:solidFill>
                  <a:srgbClr val="FF0000"/>
                </a:solidFill>
                <a:latin typeface="Calibri"/>
                <a:ea typeface="宋体" pitchFamily="2" charset="-122"/>
              </a:rPr>
              <a:t>】</a:t>
            </a:r>
            <a:r>
              <a:rPr lang="zh-CN" altLang="en-US" sz="2400" b="1">
                <a:solidFill>
                  <a:srgbClr val="FF0000"/>
                </a:solidFill>
                <a:latin typeface="Calibri"/>
                <a:ea typeface="宋体" pitchFamily="2" charset="-122"/>
              </a:rPr>
              <a:t>　谦辞，</a:t>
            </a:r>
            <a:r>
              <a:rPr lang="en-US" altLang="zh-CN" sz="2400" b="1">
                <a:solidFill>
                  <a:srgbClr val="FF0000"/>
                </a:solidFill>
                <a:latin typeface="宋体" pitchFamily="2" charset="-122"/>
                <a:ea typeface="宋体" pitchFamily="2" charset="-122"/>
              </a:rPr>
              <a:t>“</a:t>
            </a:r>
            <a:r>
              <a:rPr lang="zh-CN" altLang="en-US" sz="2400" b="1">
                <a:solidFill>
                  <a:srgbClr val="FF0000"/>
                </a:solidFill>
                <a:latin typeface="Calibri"/>
                <a:ea typeface="宋体" pitchFamily="2" charset="-122"/>
              </a:rPr>
              <a:t>忝</a:t>
            </a:r>
            <a:r>
              <a:rPr lang="en-US" altLang="zh-CN" sz="2400" b="1">
                <a:solidFill>
                  <a:srgbClr val="FF0000"/>
                </a:solidFill>
                <a:latin typeface="宋体" pitchFamily="2" charset="-122"/>
                <a:ea typeface="宋体" pitchFamily="2" charset="-122"/>
              </a:rPr>
              <a:t>”</a:t>
            </a:r>
            <a:r>
              <a:rPr lang="zh-CN" altLang="en-US" sz="2400" b="1">
                <a:solidFill>
                  <a:srgbClr val="FF0000"/>
                </a:solidFill>
                <a:latin typeface="Calibri"/>
                <a:ea typeface="宋体" pitchFamily="2" charset="-122"/>
              </a:rPr>
              <a:t>表示辱没他人自己有愧。</a:t>
            </a:r>
            <a:endParaRPr lang="zh-CN" altLang="en-US" sz="2400">
              <a:solidFill>
                <a:srgbClr val="FF0000"/>
              </a:solidFill>
              <a:latin typeface="Calibri"/>
              <a:ea typeface="宋体" pitchFamily="2" charset="-122"/>
            </a:endParaRPr>
          </a:p>
        </p:txBody>
      </p:sp>
      <p:sp>
        <p:nvSpPr>
          <p:cNvPr id="79874" name="TextBox 2"/>
          <p:cNvSpPr txBox="1"/>
          <p:nvPr/>
        </p:nvSpPr>
        <p:spPr>
          <a:xfrm>
            <a:off x="1524000" y="404813"/>
            <a:ext cx="9144000" cy="1814830"/>
          </a:xfrm>
          <a:prstGeom prst="rect">
            <a:avLst/>
          </a:prstGeom>
          <a:noFill/>
          <a:ln w="9525">
            <a:noFill/>
          </a:ln>
        </p:spPr>
        <p:txBody>
          <a:bodyPr anchor="t">
            <a:spAutoFit/>
          </a:bodyPr>
          <a:lstStyle/>
          <a:p>
            <a:pPr>
              <a:lnSpc>
                <a:spcPct val="200000"/>
              </a:lnSpc>
            </a:pPr>
            <a:r>
              <a:rPr lang="zh-CN" altLang="en-US" sz="2800" b="1">
                <a:solidFill>
                  <a:srgbClr val="FF0000"/>
                </a:solidFill>
                <a:latin typeface="Arial" pitchFamily="34" charset="0"/>
                <a:ea typeface="宋体" pitchFamily="2" charset="-122"/>
              </a:rPr>
              <a:t>例、</a:t>
            </a:r>
            <a:r>
              <a:rPr lang="zh-CN" altLang="en-US" sz="2800" b="1">
                <a:latin typeface="Arial" pitchFamily="34" charset="0"/>
                <a:ea typeface="宋体" pitchFamily="2" charset="-122"/>
              </a:rPr>
              <a:t>你身为师傅的入室弟子，却干出这种丢人的事，真是</a:t>
            </a:r>
            <a:r>
              <a:rPr lang="zh-CN" altLang="en-US" sz="2800" b="1" u="sng">
                <a:latin typeface="Arial" pitchFamily="34" charset="0"/>
                <a:ea typeface="宋体" pitchFamily="2" charset="-122"/>
              </a:rPr>
              <a:t>忝列门墙</a:t>
            </a:r>
            <a:r>
              <a:rPr lang="zh-CN" altLang="en-US" sz="2800" b="1">
                <a:latin typeface="Arial" pitchFamily="34" charset="0"/>
                <a:ea typeface="宋体" pitchFamily="2" charset="-122"/>
              </a:rPr>
              <a:t>。</a:t>
            </a:r>
          </a:p>
        </p:txBody>
      </p:sp>
      <p:sp>
        <p:nvSpPr>
          <p:cNvPr id="80900" name="TextBox 3"/>
          <p:cNvSpPr txBox="1"/>
          <p:nvPr/>
        </p:nvSpPr>
        <p:spPr>
          <a:xfrm>
            <a:off x="2135188" y="2781300"/>
            <a:ext cx="8072437" cy="829945"/>
          </a:xfrm>
          <a:prstGeom prst="rect">
            <a:avLst/>
          </a:prstGeom>
          <a:noFill/>
          <a:ln w="9525">
            <a:noFill/>
          </a:ln>
        </p:spPr>
        <p:txBody>
          <a:bodyPr anchor="t">
            <a:spAutoFit/>
          </a:bodyPr>
          <a:lstStyle/>
          <a:p>
            <a:pPr>
              <a:lnSpc>
                <a:spcPct val="200000"/>
              </a:lnSpc>
            </a:pPr>
            <a:r>
              <a:rPr lang="zh-CN" altLang="en-US" sz="2400" b="1">
                <a:solidFill>
                  <a:srgbClr val="FF0000"/>
                </a:solidFill>
                <a:latin typeface="Calibri"/>
                <a:ea typeface="宋体" pitchFamily="2" charset="-122"/>
              </a:rPr>
              <a:t>误用分析：</a:t>
            </a:r>
            <a:r>
              <a:rPr lang="zh-CN" altLang="en-US" sz="2400" b="1" u="sng">
                <a:solidFill>
                  <a:schemeClr val="hlink"/>
                </a:solidFill>
                <a:latin typeface="Calibri"/>
                <a:ea typeface="宋体" pitchFamily="2" charset="-122"/>
              </a:rPr>
              <a:t>该词只能用于自己，不能用于他人</a:t>
            </a:r>
            <a:r>
              <a:rPr lang="zh-CN" altLang="en-US" sz="2400" b="1">
                <a:latin typeface="Calibri"/>
                <a:ea typeface="宋体" pitchFamily="2" charset="-122"/>
              </a:rPr>
              <a:t>。</a:t>
            </a:r>
            <a:endParaRPr lang="zh-CN" altLang="en-US" sz="2400">
              <a:latin typeface="Calibri"/>
              <a:ea typeface="宋体" pitchFamily="2" charset="-122"/>
            </a:endParaRPr>
          </a:p>
        </p:txBody>
      </p:sp>
      <p:sp>
        <p:nvSpPr>
          <p:cNvPr id="79876" name="矩形 80900"/>
          <p:cNvSpPr/>
          <p:nvPr/>
        </p:nvSpPr>
        <p:spPr>
          <a:xfrm>
            <a:off x="1524000" y="3933825"/>
            <a:ext cx="7530465" cy="521970"/>
          </a:xfrm>
          <a:prstGeom prst="rect">
            <a:avLst/>
          </a:prstGeom>
          <a:noFill/>
          <a:ln w="9525">
            <a:noFill/>
          </a:ln>
        </p:spPr>
        <p:txBody>
          <a:bodyPr wrap="none" anchor="t">
            <a:spAutoFit/>
          </a:bodyPr>
          <a:lstStyle/>
          <a:p>
            <a:r>
              <a:rPr lang="en-US" altLang="zh-CN" sz="2800" b="1">
                <a:solidFill>
                  <a:srgbClr val="FF0000"/>
                </a:solidFill>
                <a:latin typeface="Arial" pitchFamily="34" charset="0"/>
                <a:ea typeface="宋体" pitchFamily="2" charset="-122"/>
              </a:rPr>
              <a:t>4</a:t>
            </a:r>
            <a:r>
              <a:rPr lang="zh-CN" altLang="en-US" sz="2800" b="1">
                <a:solidFill>
                  <a:srgbClr val="FF0000"/>
                </a:solidFill>
                <a:latin typeface="Arial" pitchFamily="34" charset="0"/>
                <a:ea typeface="宋体" pitchFamily="2" charset="-122"/>
              </a:rPr>
              <a:t>、</a:t>
            </a:r>
            <a:r>
              <a:rPr lang="zh-CN" altLang="en-US" sz="2800" b="1">
                <a:latin typeface="Arial" pitchFamily="34" charset="0"/>
                <a:ea typeface="宋体" pitchFamily="2" charset="-122"/>
              </a:rPr>
              <a:t>有什么困难尽管告诉我，我一定</a:t>
            </a:r>
            <a:r>
              <a:rPr lang="zh-CN" altLang="en-US" sz="2800" b="1" u="sng">
                <a:latin typeface="Arial" pitchFamily="34" charset="0"/>
                <a:ea typeface="宋体" pitchFamily="2" charset="-122"/>
              </a:rPr>
              <a:t>鼎力相助</a:t>
            </a:r>
            <a:r>
              <a:rPr lang="zh-CN" altLang="en-US" sz="2800" b="1">
                <a:latin typeface="Arial" pitchFamily="34" charset="0"/>
                <a:ea typeface="宋体" pitchFamily="2" charset="-122"/>
              </a:rPr>
              <a:t>。</a:t>
            </a:r>
          </a:p>
        </p:txBody>
      </p:sp>
      <p:sp>
        <p:nvSpPr>
          <p:cNvPr id="80902" name="矩形 80901"/>
          <p:cNvSpPr/>
          <p:nvPr/>
        </p:nvSpPr>
        <p:spPr>
          <a:xfrm>
            <a:off x="1992313" y="4724400"/>
            <a:ext cx="8037830" cy="829945"/>
          </a:xfrm>
          <a:prstGeom prst="rect">
            <a:avLst/>
          </a:prstGeom>
          <a:noFill/>
          <a:ln w="9525">
            <a:noFill/>
          </a:ln>
        </p:spPr>
        <p:txBody>
          <a:bodyPr wrap="none" anchor="t">
            <a:spAutoFit/>
          </a:bodyPr>
          <a:lstStyle/>
          <a:p>
            <a:pPr>
              <a:lnSpc>
                <a:spcPct val="200000"/>
              </a:lnSpc>
            </a:pP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鼎力相助</a:t>
            </a: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　鼎力，敬辞，大力</a:t>
            </a: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表示请托或感谢时用</a:t>
            </a:r>
            <a:r>
              <a:rPr lang="en-US" altLang="zh-CN" sz="2400" b="1">
                <a:solidFill>
                  <a:srgbClr val="FF0000"/>
                </a:solidFill>
                <a:latin typeface="Arial" pitchFamily="34" charset="0"/>
                <a:ea typeface="宋体" pitchFamily="2" charset="-122"/>
              </a:rPr>
              <a:t>)</a:t>
            </a:r>
            <a:r>
              <a:rPr lang="zh-CN" altLang="en-US" sz="2400" b="1">
                <a:solidFill>
                  <a:srgbClr val="FF0000"/>
                </a:solidFill>
                <a:latin typeface="Arial" pitchFamily="34" charset="0"/>
                <a:ea typeface="宋体" pitchFamily="2" charset="-122"/>
              </a:rPr>
              <a:t>。</a:t>
            </a:r>
          </a:p>
        </p:txBody>
      </p:sp>
      <p:sp>
        <p:nvSpPr>
          <p:cNvPr id="80903" name="矩形 80902"/>
          <p:cNvSpPr/>
          <p:nvPr/>
        </p:nvSpPr>
        <p:spPr>
          <a:xfrm>
            <a:off x="2279650" y="5445125"/>
            <a:ext cx="6304280" cy="829945"/>
          </a:xfrm>
          <a:prstGeom prst="rect">
            <a:avLst/>
          </a:prstGeom>
          <a:noFill/>
          <a:ln w="9525">
            <a:noFill/>
          </a:ln>
        </p:spPr>
        <p:txBody>
          <a:bodyPr wrap="none" anchor="t">
            <a:spAutoFit/>
          </a:bodyPr>
          <a:lstStyle/>
          <a:p>
            <a:pPr>
              <a:lnSpc>
                <a:spcPct val="200000"/>
              </a:lnSpc>
            </a:pPr>
            <a:r>
              <a:rPr lang="zh-CN" altLang="en-US" sz="2400" b="1">
                <a:solidFill>
                  <a:schemeClr val="hlink"/>
                </a:solidFill>
                <a:latin typeface="Arial" pitchFamily="34" charset="0"/>
                <a:ea typeface="宋体" pitchFamily="2" charset="-122"/>
              </a:rPr>
              <a:t>误用分析：该成语属于敬辞，不能用于自己。</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blinds(horizontal)">
                                      <p:cBhvr>
                                        <p:cTn id="7" dur="500"/>
                                        <p:tgtEl>
                                          <p:spTgt spid="808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0900"/>
                                        </p:tgtEl>
                                        <p:attrNameLst>
                                          <p:attrName>style.visibility</p:attrName>
                                        </p:attrNameLst>
                                      </p:cBhvr>
                                      <p:to>
                                        <p:strVal val="visible"/>
                                      </p:to>
                                    </p:set>
                                    <p:animEffect transition="in" filter="blinds(horizontal)">
                                      <p:cBhvr>
                                        <p:cTn id="13" dur="500"/>
                                        <p:tgtEl>
                                          <p:spTgt spid="809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80902"/>
                                        </p:tgtEl>
                                        <p:attrNameLst>
                                          <p:attrName>style.visibility</p:attrName>
                                        </p:attrNameLst>
                                      </p:cBhvr>
                                      <p:to>
                                        <p:strVal val="visible"/>
                                      </p:to>
                                    </p:set>
                                    <p:animEffect transition="in" filter="blinds(horizontal)">
                                      <p:cBhvr>
                                        <p:cTn id="19" dur="500"/>
                                        <p:tgtEl>
                                          <p:spTgt spid="8090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80903"/>
                                        </p:tgtEl>
                                        <p:attrNameLst>
                                          <p:attrName>style.visibility</p:attrName>
                                        </p:attrNameLst>
                                      </p:cBhvr>
                                      <p:to>
                                        <p:strVal val="visible"/>
                                      </p:to>
                                    </p:set>
                                    <p:animEffect transition="in" filter="blinds(horizontal)">
                                      <p:cBhvr>
                                        <p:cTn id="25" dur="500"/>
                                        <p:tgtEl>
                                          <p:spTgt spid="80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900" grpId="1"/>
      <p:bldP spid="80902" grpId="2"/>
      <p:bldP spid="80903" grpId="3"/>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5267" y="479336"/>
            <a:ext cx="1679930" cy="167993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402" y="1389209"/>
            <a:ext cx="1523650" cy="7703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7748" y="4887221"/>
            <a:ext cx="1988937" cy="100558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43" y="5791199"/>
            <a:ext cx="3134057" cy="1133475"/>
          </a:xfrm>
          <a:prstGeom prst="rect">
            <a:avLst/>
          </a:prstGeom>
        </p:spPr>
      </p:pic>
      <p:pic>
        <p:nvPicPr>
          <p:cNvPr id="6" name="图片 5"/>
          <p:cNvPicPr>
            <a:picLocks noChangeAspect="1"/>
          </p:cNvPicPr>
          <p:nvPr/>
        </p:nvPicPr>
        <p:blipFill>
          <a:blip r:embed="rId6"/>
          <a:stretch>
            <a:fillRect/>
          </a:stretch>
        </p:blipFill>
        <p:spPr>
          <a:xfrm>
            <a:off x="9678035" y="3730625"/>
            <a:ext cx="3723640" cy="2856865"/>
          </a:xfrm>
          <a:prstGeom prst="rect">
            <a:avLst/>
          </a:prstGeom>
        </p:spPr>
      </p:pic>
      <p:sp>
        <p:nvSpPr>
          <p:cNvPr id="100" name="文本框 99"/>
          <p:cNvSpPr txBox="1"/>
          <p:nvPr/>
        </p:nvSpPr>
        <p:spPr>
          <a:xfrm>
            <a:off x="299085" y="479425"/>
            <a:ext cx="9522460" cy="5692775"/>
          </a:xfrm>
          <a:prstGeom prst="rect">
            <a:avLst/>
          </a:prstGeom>
          <a:noFill/>
          <a:ln w="9525">
            <a:noFill/>
          </a:ln>
        </p:spPr>
        <p:txBody>
          <a:bodyPr wrap="square">
            <a:spAutoFit/>
          </a:bodyPr>
          <a:lstStyle/>
          <a:p>
            <a:pPr indent="0"/>
            <a:r>
              <a:rPr lang="zh-CN" sz="2800" b="1">
                <a:ea typeface="宋体" pitchFamily="2" charset="-122"/>
              </a:rPr>
              <a:t>1.下列各句中，加点的成语使用恰当的一项是（        ）</a:t>
            </a:r>
            <a:endParaRPr lang="zh-CN" sz="2800" b="0">
              <a:ea typeface="宋体" pitchFamily="2" charset="-122"/>
            </a:endParaRPr>
          </a:p>
          <a:p>
            <a:pPr indent="0"/>
            <a:r>
              <a:rPr lang="zh-CN" sz="2800" b="1">
                <a:ea typeface="宋体" pitchFamily="2" charset="-122"/>
              </a:rPr>
              <a:t>A．看你这么说的，只要你肯屈尊光临寒舍，我一定</a:t>
            </a:r>
            <a:r>
              <a:rPr lang="zh-CN" sz="2800" b="1" u="sng">
                <a:ea typeface="宋体" pitchFamily="2" charset="-122"/>
              </a:rPr>
              <a:t>不吝赐教。</a:t>
            </a:r>
          </a:p>
          <a:p>
            <a:pPr indent="0"/>
            <a:r>
              <a:rPr lang="zh-CN" sz="2800" b="1">
                <a:ea typeface="宋体" pitchFamily="2" charset="-122"/>
              </a:rPr>
              <a:t>B．临近春节，河南兰考的一场大火，吞噬了7 名残疾婴童的生命，面对严峻现实的</a:t>
            </a:r>
            <a:r>
              <a:rPr lang="zh-CN" sz="2800" b="1" u="sng">
                <a:ea typeface="宋体" pitchFamily="2" charset="-122"/>
              </a:rPr>
              <a:t>不情之请</a:t>
            </a:r>
            <a:r>
              <a:rPr lang="zh-CN" sz="2800" b="1">
                <a:ea typeface="宋体" pitchFamily="2" charset="-122"/>
              </a:rPr>
              <a:t>，多位全国人大代表建议尽快完善社会救助体系。C．几年前，学界几乎没有人不对他的学说大加挞伐，可现在当他被尊奉为大师之后，</a:t>
            </a:r>
            <a:r>
              <a:rPr lang="zh-CN" sz="2800" b="1" u="sng">
                <a:ea typeface="宋体" pitchFamily="2" charset="-122"/>
              </a:rPr>
              <a:t>移樽就教</a:t>
            </a:r>
            <a:r>
              <a:rPr lang="zh-CN" sz="2800" b="1">
                <a:ea typeface="宋体" pitchFamily="2" charset="-122"/>
              </a:rPr>
              <a:t>人简直要踏破他家的门槛。D．“作家必须站在人的立场上，把所有的人都当作人来写”，莫言的这段获奖感言，必将</a:t>
            </a:r>
            <a:r>
              <a:rPr lang="zh-CN" sz="2800" b="1" u="sng">
                <a:ea typeface="宋体" pitchFamily="2" charset="-122"/>
              </a:rPr>
              <a:t>抛砖引玉</a:t>
            </a:r>
            <a:r>
              <a:rPr lang="zh-CN" sz="2800" b="1">
                <a:ea typeface="宋体" pitchFamily="2" charset="-122"/>
              </a:rPr>
              <a:t>，引发整个文坛的思考和讨论。
</a:t>
            </a:r>
          </a:p>
          <a:p>
            <a:endParaRPr lang="zh-CN" altLang="en-US" sz="2800" b="1"/>
          </a:p>
        </p:txBody>
      </p:sp>
      <p:sp>
        <p:nvSpPr>
          <p:cNvPr id="11" name="文本框 10"/>
          <p:cNvSpPr txBox="1"/>
          <p:nvPr/>
        </p:nvSpPr>
        <p:spPr>
          <a:xfrm flipH="1">
            <a:off x="8047990" y="589915"/>
            <a:ext cx="144145" cy="368300"/>
          </a:xfrm>
          <a:prstGeom prst="rect">
            <a:avLst/>
          </a:prstGeom>
          <a:noFill/>
        </p:spPr>
        <p:txBody>
          <a:bodyPr wrap="square" rtlCol="0">
            <a:spAutoFit/>
          </a:bodyPr>
          <a:lstStyle/>
          <a:p>
            <a:pPr algn="l"/>
            <a:r>
              <a:rPr lang="zh-CN" b="1">
                <a:ea typeface="宋体" pitchFamily="2" charset="-122"/>
                <a:sym typeface="+mn-ea"/>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80">
                                          <p:stCondLst>
                                            <p:cond delay="0"/>
                                          </p:stCondLst>
                                        </p:cTn>
                                        <p:tgtEl>
                                          <p:spTgt spid="11"/>
                                        </p:tgtEl>
                                      </p:cBhvr>
                                    </p:animEffect>
                                    <p:anim calcmode="lin" valueType="num">
                                      <p:cBhvr>
                                        <p:cTn id="3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5" dur="26">
                                          <p:stCondLst>
                                            <p:cond delay="650"/>
                                          </p:stCondLst>
                                        </p:cTn>
                                        <p:tgtEl>
                                          <p:spTgt spid="11"/>
                                        </p:tgtEl>
                                      </p:cBhvr>
                                      <p:to x="100000" y="60000"/>
                                    </p:animScale>
                                    <p:animScale>
                                      <p:cBhvr>
                                        <p:cTn id="36" dur="166" decel="50000">
                                          <p:stCondLst>
                                            <p:cond delay="676"/>
                                          </p:stCondLst>
                                        </p:cTn>
                                        <p:tgtEl>
                                          <p:spTgt spid="11"/>
                                        </p:tgtEl>
                                      </p:cBhvr>
                                      <p:to x="100000" y="100000"/>
                                    </p:animScale>
                                    <p:animScale>
                                      <p:cBhvr>
                                        <p:cTn id="37" dur="26">
                                          <p:stCondLst>
                                            <p:cond delay="1312"/>
                                          </p:stCondLst>
                                        </p:cTn>
                                        <p:tgtEl>
                                          <p:spTgt spid="11"/>
                                        </p:tgtEl>
                                      </p:cBhvr>
                                      <p:to x="100000" y="80000"/>
                                    </p:animScale>
                                    <p:animScale>
                                      <p:cBhvr>
                                        <p:cTn id="38" dur="166" decel="50000">
                                          <p:stCondLst>
                                            <p:cond delay="1338"/>
                                          </p:stCondLst>
                                        </p:cTn>
                                        <p:tgtEl>
                                          <p:spTgt spid="11"/>
                                        </p:tgtEl>
                                      </p:cBhvr>
                                      <p:to x="100000" y="100000"/>
                                    </p:animScale>
                                    <p:animScale>
                                      <p:cBhvr>
                                        <p:cTn id="39" dur="26">
                                          <p:stCondLst>
                                            <p:cond delay="1642"/>
                                          </p:stCondLst>
                                        </p:cTn>
                                        <p:tgtEl>
                                          <p:spTgt spid="11"/>
                                        </p:tgtEl>
                                      </p:cBhvr>
                                      <p:to x="100000" y="90000"/>
                                    </p:animScale>
                                    <p:animScale>
                                      <p:cBhvr>
                                        <p:cTn id="40" dur="166" decel="50000">
                                          <p:stCondLst>
                                            <p:cond delay="1668"/>
                                          </p:stCondLst>
                                        </p:cTn>
                                        <p:tgtEl>
                                          <p:spTgt spid="11"/>
                                        </p:tgtEl>
                                      </p:cBhvr>
                                      <p:to x="100000" y="100000"/>
                                    </p:animScale>
                                    <p:animScale>
                                      <p:cBhvr>
                                        <p:cTn id="41" dur="26">
                                          <p:stCondLst>
                                            <p:cond delay="1808"/>
                                          </p:stCondLst>
                                        </p:cTn>
                                        <p:tgtEl>
                                          <p:spTgt spid="11"/>
                                        </p:tgtEl>
                                      </p:cBhvr>
                                      <p:to x="100000" y="95000"/>
                                    </p:animScale>
                                    <p:animScale>
                                      <p:cBhvr>
                                        <p:cTn id="42"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342390" y="619760"/>
            <a:ext cx="9844405" cy="6000750"/>
          </a:xfrm>
          <a:prstGeom prst="rect">
            <a:avLst/>
          </a:prstGeom>
          <a:noFill/>
          <a:ln w="9525">
            <a:noFill/>
          </a:ln>
        </p:spPr>
        <p:txBody>
          <a:bodyPr wrap="square">
            <a:spAutoFit/>
          </a:bodyPr>
          <a:lstStyle/>
          <a:p>
            <a:pPr indent="0"/>
            <a:r>
              <a:rPr lang="en-US" altLang="zh-CN" sz="3200" b="1">
                <a:latin typeface="宋体" pitchFamily="2" charset="-122"/>
                <a:ea typeface="宋体" pitchFamily="2" charset="-122"/>
                <a:cs typeface="宋体" panose="02010600030101010101" pitchFamily="2" charset="-122"/>
              </a:rPr>
              <a:t>2</a:t>
            </a:r>
            <a:r>
              <a:rPr lang="zh-CN" sz="3200" b="1">
                <a:latin typeface="宋体" pitchFamily="2" charset="-122"/>
                <a:ea typeface="宋体" pitchFamily="2" charset="-122"/>
                <a:cs typeface="宋体" panose="02010600030101010101" pitchFamily="2" charset="-122"/>
              </a:rPr>
              <a:t>下列各句中，加点的成语使用恰当的一句是（</a:t>
            </a:r>
            <a:r>
              <a:rPr lang="en-US" sz="3200" b="1">
                <a:latin typeface="宋体" pitchFamily="2" charset="-122"/>
                <a:ea typeface="宋体" pitchFamily="2" charset="-122"/>
                <a:cs typeface="宋体" panose="02010600030101010101" pitchFamily="2" charset="-122"/>
              </a:rPr>
              <a:t>    </a:t>
            </a:r>
            <a:r>
              <a:rPr lang="zh-CN" sz="3200" b="1">
                <a:latin typeface="宋体" pitchFamily="2" charset="-122"/>
                <a:ea typeface="宋体" pitchFamily="2" charset="-122"/>
                <a:cs typeface="宋体" panose="02010600030101010101" pitchFamily="2" charset="-122"/>
              </a:rPr>
              <a:t>）</a:t>
            </a:r>
            <a:r>
              <a:rPr lang="en-US" sz="3200" b="1">
                <a:latin typeface="宋体" pitchFamily="2" charset="-122"/>
                <a:ea typeface="宋体" pitchFamily="2" charset="-122"/>
                <a:cs typeface="宋体" panose="02010600030101010101" pitchFamily="2" charset="-122"/>
              </a:rPr>
              <a:t>A.</a:t>
            </a:r>
            <a:r>
              <a:rPr lang="zh-CN" sz="3200" b="1">
                <a:latin typeface="宋体" pitchFamily="2" charset="-122"/>
                <a:ea typeface="宋体" pitchFamily="2" charset="-122"/>
                <a:cs typeface="宋体" panose="02010600030101010101" pitchFamily="2" charset="-122"/>
              </a:rPr>
              <a:t>司机张师傅冒着生命危险解救乘客的事迹，一经新闻媒体报道，就被传得</a:t>
            </a:r>
            <a:r>
              <a:rPr lang="zh-CN" sz="3200" b="1">
                <a:solidFill>
                  <a:srgbClr val="FF0000"/>
                </a:solidFill>
                <a:latin typeface="宋体" pitchFamily="2" charset="-122"/>
                <a:ea typeface="宋体" pitchFamily="2" charset="-122"/>
                <a:cs typeface="宋体" panose="02010600030101010101" pitchFamily="2" charset="-122"/>
              </a:rPr>
              <a:t>满城风雨</a:t>
            </a:r>
            <a:r>
              <a:rPr lang="zh-CN" sz="3200" b="1">
                <a:latin typeface="宋体" pitchFamily="2" charset="-122"/>
                <a:ea typeface="宋体" pitchFamily="2" charset="-122"/>
                <a:cs typeface="宋体" panose="02010600030101010101" pitchFamily="2" charset="-122"/>
              </a:rPr>
              <a:t>，感动了无数市民。</a:t>
            </a:r>
            <a:r>
              <a:rPr lang="en-US" sz="3200" b="1">
                <a:latin typeface="宋体" pitchFamily="2" charset="-122"/>
                <a:ea typeface="宋体" pitchFamily="2" charset="-122"/>
                <a:cs typeface="宋体" panose="02010600030101010101" pitchFamily="2" charset="-122"/>
              </a:rPr>
              <a:t>B</a:t>
            </a:r>
            <a:r>
              <a:rPr lang="zh-CN" sz="3200" b="1">
                <a:latin typeface="宋体" pitchFamily="2" charset="-122"/>
                <a:ea typeface="宋体" pitchFamily="2" charset="-122"/>
                <a:cs typeface="宋体" panose="02010600030101010101" pitchFamily="2" charset="-122"/>
              </a:rPr>
              <a:t>．横亘在我国西北部新疆和青海间的昆仑山有着</a:t>
            </a:r>
            <a:r>
              <a:rPr lang="en-US" sz="3200" b="1">
                <a:latin typeface="宋体" pitchFamily="2" charset="-122"/>
                <a:ea typeface="宋体" pitchFamily="2" charset="-122"/>
                <a:cs typeface="宋体" panose="02010600030101010101" pitchFamily="2" charset="-122"/>
              </a:rPr>
              <a:t>“</a:t>
            </a:r>
            <a:r>
              <a:rPr lang="zh-CN" sz="3200" b="1">
                <a:latin typeface="宋体" pitchFamily="2" charset="-122"/>
                <a:ea typeface="宋体" pitchFamily="2" charset="-122"/>
                <a:cs typeface="宋体" panose="02010600030101010101" pitchFamily="2" charset="-122"/>
              </a:rPr>
              <a:t>万山之祖</a:t>
            </a:r>
            <a:r>
              <a:rPr lang="en-US" sz="3200" b="1">
                <a:latin typeface="宋体" pitchFamily="2" charset="-122"/>
                <a:ea typeface="宋体" pitchFamily="2" charset="-122"/>
                <a:cs typeface="宋体" panose="02010600030101010101" pitchFamily="2" charset="-122"/>
              </a:rPr>
              <a:t>”</a:t>
            </a:r>
            <a:r>
              <a:rPr lang="zh-CN" sz="3200" b="1">
                <a:latin typeface="宋体" pitchFamily="2" charset="-122"/>
                <a:ea typeface="宋体" pitchFamily="2" charset="-122"/>
                <a:cs typeface="宋体" panose="02010600030101010101" pitchFamily="2" charset="-122"/>
              </a:rPr>
              <a:t>的美誉，它高耸挺拔，</a:t>
            </a:r>
            <a:r>
              <a:rPr lang="zh-CN" sz="3200" b="1">
                <a:solidFill>
                  <a:srgbClr val="FF0000"/>
                </a:solidFill>
                <a:latin typeface="宋体" pitchFamily="2" charset="-122"/>
                <a:ea typeface="宋体" pitchFamily="2" charset="-122"/>
                <a:cs typeface="宋体" panose="02010600030101010101" pitchFamily="2" charset="-122"/>
              </a:rPr>
              <a:t>龙飞凤舞</a:t>
            </a:r>
            <a:r>
              <a:rPr lang="zh-CN" sz="3200" b="1">
                <a:latin typeface="宋体" pitchFamily="2" charset="-122"/>
                <a:ea typeface="宋体" pitchFamily="2" charset="-122"/>
                <a:cs typeface="宋体" panose="02010600030101010101" pitchFamily="2" charset="-122"/>
              </a:rPr>
              <a:t>，生态环境独特，自然景色壮观。</a:t>
            </a:r>
            <a:r>
              <a:rPr lang="en-US" sz="3200" b="1">
                <a:latin typeface="宋体" pitchFamily="2" charset="-122"/>
                <a:ea typeface="宋体" pitchFamily="2" charset="-122"/>
                <a:cs typeface="宋体" panose="02010600030101010101" pitchFamily="2" charset="-122"/>
              </a:rPr>
              <a:t>C.</a:t>
            </a:r>
            <a:r>
              <a:rPr lang="zh-CN" sz="3200" b="1">
                <a:latin typeface="宋体" pitchFamily="2" charset="-122"/>
                <a:ea typeface="宋体" pitchFamily="2" charset="-122"/>
                <a:cs typeface="宋体" panose="02010600030101010101" pitchFamily="2" charset="-122"/>
              </a:rPr>
              <a:t>奶奶去世已经十年了，但她生前对我的疼爱之情我却一直铭记于心</a:t>
            </a:r>
            <a:r>
              <a:rPr lang="zh-CN" sz="3200" b="1">
                <a:solidFill>
                  <a:srgbClr val="FF0000"/>
                </a:solidFill>
                <a:latin typeface="宋体" pitchFamily="2" charset="-122"/>
                <a:ea typeface="宋体" pitchFamily="2" charset="-122"/>
                <a:cs typeface="宋体" panose="02010600030101010101" pitchFamily="2" charset="-122"/>
              </a:rPr>
              <a:t>，耿耿于怀</a:t>
            </a:r>
            <a:r>
              <a:rPr lang="zh-CN" sz="3200" b="1">
                <a:latin typeface="宋体" pitchFamily="2" charset="-122"/>
                <a:ea typeface="宋体" pitchFamily="2" charset="-122"/>
                <a:cs typeface="宋体" panose="02010600030101010101" pitchFamily="2" charset="-122"/>
              </a:rPr>
              <a:t>，这份情和爱我任何时候都不会忘记。</a:t>
            </a:r>
            <a:r>
              <a:rPr lang="en-US" sz="3200" b="1">
                <a:latin typeface="宋体" pitchFamily="2" charset="-122"/>
                <a:ea typeface="宋体" pitchFamily="2" charset="-122"/>
                <a:cs typeface="宋体" panose="02010600030101010101" pitchFamily="2" charset="-122"/>
              </a:rPr>
              <a:t>D.</a:t>
            </a:r>
            <a:r>
              <a:rPr lang="zh-CN" sz="3200" b="1">
                <a:latin typeface="宋体" pitchFamily="2" charset="-122"/>
                <a:ea typeface="宋体" pitchFamily="2" charset="-122"/>
                <a:cs typeface="宋体" panose="02010600030101010101" pitchFamily="2" charset="-122"/>
              </a:rPr>
              <a:t>发展低碳经济</a:t>
            </a:r>
            <a:r>
              <a:rPr lang="zh-CN" sz="3200" b="1">
                <a:solidFill>
                  <a:srgbClr val="FF0000"/>
                </a:solidFill>
                <a:latin typeface="宋体" pitchFamily="2" charset="-122"/>
                <a:ea typeface="宋体" pitchFamily="2" charset="-122"/>
                <a:cs typeface="宋体" panose="02010600030101010101" pitchFamily="2" charset="-122"/>
              </a:rPr>
              <a:t>首当其冲</a:t>
            </a:r>
            <a:r>
              <a:rPr lang="zh-CN" sz="3200" b="1">
                <a:latin typeface="宋体" pitchFamily="2" charset="-122"/>
                <a:ea typeface="宋体" pitchFamily="2" charset="-122"/>
                <a:cs typeface="宋体" panose="02010600030101010101" pitchFamily="2" charset="-122"/>
              </a:rPr>
              <a:t>的是要坚持节约资源、保护环境的基本国策，协调资源利用和环境保护的关系，实现可持续发展</a:t>
            </a:r>
            <a:r>
              <a:rPr lang="zh-CN" sz="2400" b="1">
                <a:latin typeface="宋体" pitchFamily="2" charset="-122"/>
                <a:ea typeface="宋体" pitchFamily="2" charset="-122"/>
                <a:cs typeface="宋体" panose="02010600030101010101" pitchFamily="2" charset="-122"/>
              </a:rPr>
              <a:t>。
</a:t>
            </a:r>
            <a:endParaRPr lang="zh-CN" altLang="en-US" sz="2400">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22" name="TextBox 2"/>
          <p:cNvSpPr txBox="1"/>
          <p:nvPr/>
        </p:nvSpPr>
        <p:spPr>
          <a:xfrm>
            <a:off x="1524000" y="765175"/>
            <a:ext cx="9144000" cy="4229100"/>
          </a:xfrm>
          <a:prstGeom prst="rect">
            <a:avLst/>
          </a:prstGeom>
          <a:noFill/>
          <a:ln w="9525">
            <a:noFill/>
          </a:ln>
        </p:spPr>
        <p:txBody>
          <a:bodyPr anchor="t">
            <a:spAutoFit/>
          </a:bodyPr>
          <a:lstStyle/>
          <a:p>
            <a:pPr>
              <a:lnSpc>
                <a:spcPct val="130000"/>
              </a:lnSpc>
            </a:pPr>
            <a:r>
              <a:rPr lang="en-US" altLang="zh-CN" sz="2300" b="1">
                <a:latin typeface="Calibri"/>
                <a:ea typeface="宋体" pitchFamily="2" charset="-122"/>
              </a:rPr>
              <a:t>3</a:t>
            </a:r>
            <a:r>
              <a:rPr lang="zh-CN" altLang="zh-CN" sz="2300" b="1">
                <a:latin typeface="Calibri"/>
                <a:ea typeface="宋体" pitchFamily="2" charset="-122"/>
              </a:rPr>
              <a:t>下列各句中，加点的成语使用不恰当的一句是  （      ）</a:t>
            </a:r>
          </a:p>
          <a:p>
            <a:pPr>
              <a:lnSpc>
                <a:spcPct val="130000"/>
              </a:lnSpc>
            </a:pPr>
            <a:r>
              <a:rPr lang="zh-CN" altLang="zh-CN" sz="2300" b="1">
                <a:latin typeface="Calibri"/>
                <a:ea typeface="宋体" pitchFamily="2" charset="-122"/>
              </a:rPr>
              <a:t>A．有的高中学生写作文总是喜欢装出一副</a:t>
            </a:r>
            <a:r>
              <a:rPr lang="zh-CN" altLang="zh-CN" sz="2300" b="1">
                <a:solidFill>
                  <a:srgbClr val="FF0000"/>
                </a:solidFill>
                <a:latin typeface="Calibri"/>
                <a:ea typeface="宋体" pitchFamily="2" charset="-122"/>
              </a:rPr>
              <a:t>老气横秋</a:t>
            </a:r>
            <a:r>
              <a:rPr lang="zh-CN" altLang="zh-CN" sz="2300" b="1">
                <a:latin typeface="Calibri"/>
                <a:ea typeface="宋体" pitchFamily="2" charset="-122"/>
              </a:rPr>
              <a:t>的姿态，动辄用大话套话官话吓唬人，这是缺少生活体验的表现。</a:t>
            </a:r>
          </a:p>
          <a:p>
            <a:pPr>
              <a:lnSpc>
                <a:spcPct val="130000"/>
              </a:lnSpc>
            </a:pPr>
            <a:r>
              <a:rPr lang="zh-CN" altLang="zh-CN" sz="2300" b="1">
                <a:latin typeface="Calibri"/>
                <a:ea typeface="宋体" pitchFamily="2" charset="-122"/>
              </a:rPr>
              <a:t>B．海联以她那</a:t>
            </a:r>
            <a:r>
              <a:rPr lang="zh-CN" altLang="zh-CN" sz="2300" b="1">
                <a:solidFill>
                  <a:srgbClr val="FF0000"/>
                </a:solidFill>
                <a:latin typeface="Calibri"/>
                <a:ea typeface="宋体" pitchFamily="2" charset="-122"/>
              </a:rPr>
              <a:t>海纳百川</a:t>
            </a:r>
            <a:r>
              <a:rPr lang="zh-CN" altLang="zh-CN" sz="2300" b="1">
                <a:latin typeface="Calibri"/>
                <a:ea typeface="宋体" pitchFamily="2" charset="-122"/>
              </a:rPr>
              <a:t>的博大胸怀，凝聚和团结着热爱中华民族的海内外同胞，为中国走向世界架起了一座友谊的金桥。</a:t>
            </a:r>
          </a:p>
          <a:p>
            <a:pPr>
              <a:lnSpc>
                <a:spcPct val="130000"/>
              </a:lnSpc>
            </a:pPr>
            <a:r>
              <a:rPr lang="zh-CN" altLang="zh-CN" sz="2300" b="1">
                <a:latin typeface="Calibri"/>
                <a:ea typeface="宋体" pitchFamily="2" charset="-122"/>
              </a:rPr>
              <a:t>C．老李从小就养成勤学好问的良好习惯，遇到问题，总是</a:t>
            </a:r>
            <a:r>
              <a:rPr lang="zh-CN" altLang="zh-CN" sz="2300" b="1">
                <a:solidFill>
                  <a:srgbClr val="FF0000"/>
                </a:solidFill>
                <a:latin typeface="Calibri"/>
                <a:ea typeface="宋体" pitchFamily="2" charset="-122"/>
              </a:rPr>
              <a:t>不耻下问</a:t>
            </a:r>
            <a:r>
              <a:rPr lang="zh-CN" altLang="zh-CN" sz="2300" b="1">
                <a:latin typeface="Calibri"/>
                <a:ea typeface="宋体" pitchFamily="2" charset="-122"/>
              </a:rPr>
              <a:t>，及时向同事、亲朋好友和左邻右舍请教。</a:t>
            </a:r>
          </a:p>
          <a:p>
            <a:pPr>
              <a:lnSpc>
                <a:spcPct val="130000"/>
              </a:lnSpc>
            </a:pPr>
            <a:r>
              <a:rPr lang="zh-CN" altLang="zh-CN" sz="2300" b="1">
                <a:latin typeface="Calibri"/>
                <a:ea typeface="宋体" pitchFamily="2" charset="-122"/>
              </a:rPr>
              <a:t>D．从“治民”到“便民”，从管理到服务，单纯的观念转变，已无法满足城市</a:t>
            </a:r>
            <a:r>
              <a:rPr lang="zh-CN" altLang="zh-CN" sz="2300" b="1">
                <a:solidFill>
                  <a:srgbClr val="FF0000"/>
                </a:solidFill>
                <a:latin typeface="Calibri"/>
                <a:ea typeface="宋体" pitchFamily="2" charset="-122"/>
              </a:rPr>
              <a:t>日新月异</a:t>
            </a:r>
            <a:r>
              <a:rPr lang="zh-CN" altLang="zh-CN" sz="2300" b="1">
                <a:latin typeface="Calibri"/>
                <a:ea typeface="宋体" pitchFamily="2" charset="-122"/>
              </a:rPr>
              <a:t>变化的需求，必须依靠民主的方法。</a:t>
            </a:r>
          </a:p>
        </p:txBody>
      </p:sp>
      <p:sp>
        <p:nvSpPr>
          <p:cNvPr id="82949" name="文本框 82948"/>
          <p:cNvSpPr txBox="1"/>
          <p:nvPr/>
        </p:nvSpPr>
        <p:spPr>
          <a:xfrm>
            <a:off x="9767888" y="260350"/>
            <a:ext cx="900112" cy="1614805"/>
          </a:xfrm>
          <a:prstGeom prst="rect">
            <a:avLst/>
          </a:prstGeom>
          <a:noFill/>
          <a:ln w="9525">
            <a:noFill/>
          </a:ln>
        </p:spPr>
        <p:txBody>
          <a:bodyPr anchor="t">
            <a:spAutoFit/>
          </a:bodyPr>
          <a:lstStyle/>
          <a:p>
            <a:pPr>
              <a:lnSpc>
                <a:spcPct val="200000"/>
              </a:lnSpc>
            </a:pPr>
            <a:r>
              <a:rPr lang="en-US" altLang="zh-CN" sz="3600">
                <a:solidFill>
                  <a:srgbClr val="FF0000"/>
                </a:solidFill>
                <a:latin typeface="Arial" pitchFamily="34" charset="0"/>
                <a:ea typeface="宋体" pitchFamily="2" charset="-122"/>
              </a:rPr>
              <a:t>C</a:t>
            </a:r>
            <a:endParaRPr lang="zh-CN" altLang="en-US" sz="3600">
              <a:solidFill>
                <a:srgbClr val="FF0000"/>
              </a:solidFill>
              <a:latin typeface="Arial" pitchFamily="34" charset="0"/>
              <a:ea typeface="宋体" pitchFamily="2" charset="-122"/>
            </a:endParaRPr>
          </a:p>
          <a:p>
            <a:pPr>
              <a:spcBef>
                <a:spcPct val="50000"/>
              </a:spcBef>
            </a:pPr>
            <a:endParaRPr lang="zh-CN" altLang="en-US">
              <a:latin typeface="Arial" pitchFamily="34" charset="0"/>
              <a:ea typeface="宋体" pitchFamily="2" charset="-122"/>
            </a:endParaRPr>
          </a:p>
        </p:txBody>
      </p:sp>
      <p:sp>
        <p:nvSpPr>
          <p:cNvPr id="82950" name="文本框 82949"/>
          <p:cNvSpPr txBox="1"/>
          <p:nvPr/>
        </p:nvSpPr>
        <p:spPr>
          <a:xfrm>
            <a:off x="1524000" y="4994275"/>
            <a:ext cx="8496300" cy="1891665"/>
          </a:xfrm>
          <a:prstGeom prst="rect">
            <a:avLst/>
          </a:prstGeom>
          <a:noFill/>
          <a:ln w="9525">
            <a:noFill/>
          </a:ln>
        </p:spPr>
        <p:txBody>
          <a:bodyPr anchor="t">
            <a:spAutoFit/>
          </a:bodyPr>
          <a:lstStyle/>
          <a:p>
            <a:pPr>
              <a:spcBef>
                <a:spcPct val="50000"/>
              </a:spcBef>
            </a:pPr>
            <a:r>
              <a:rPr lang="zh-CN" altLang="zh-CN" b="1">
                <a:solidFill>
                  <a:srgbClr val="FF0000"/>
                </a:solidFill>
                <a:latin typeface="Arial" pitchFamily="34" charset="0"/>
                <a:ea typeface="宋体" pitchFamily="2" charset="-122"/>
              </a:rPr>
              <a:t>“老气横秋”可形容人摆老资格，自以为了不起的样子，用在A句中是恰当的。</a:t>
            </a:r>
          </a:p>
          <a:p>
            <a:pPr>
              <a:spcBef>
                <a:spcPct val="50000"/>
              </a:spcBef>
            </a:pPr>
            <a:r>
              <a:rPr lang="zh-CN" altLang="zh-CN" b="1">
                <a:solidFill>
                  <a:srgbClr val="FF0000"/>
                </a:solidFill>
                <a:latin typeface="Arial" pitchFamily="34" charset="0"/>
                <a:ea typeface="宋体" pitchFamily="2" charset="-122"/>
              </a:rPr>
              <a:t>“海纳百川”是形容胸怀宽广，用在B句中恰当。</a:t>
            </a:r>
          </a:p>
          <a:p>
            <a:pPr>
              <a:spcBef>
                <a:spcPct val="50000"/>
              </a:spcBef>
            </a:pPr>
            <a:r>
              <a:rPr lang="zh-CN" altLang="zh-CN" b="1">
                <a:solidFill>
                  <a:srgbClr val="FF0000"/>
                </a:solidFill>
                <a:latin typeface="Arial" pitchFamily="34" charset="0"/>
                <a:ea typeface="宋体" pitchFamily="2" charset="-122"/>
              </a:rPr>
              <a:t>C句中“不耻下问”是不以向地位比自己低，知识比自己少的人请教。</a:t>
            </a:r>
          </a:p>
          <a:p>
            <a:pPr>
              <a:spcBef>
                <a:spcPct val="50000"/>
              </a:spcBef>
            </a:pPr>
            <a:r>
              <a:rPr lang="zh-CN" altLang="zh-CN" b="1">
                <a:solidFill>
                  <a:srgbClr val="FF0000"/>
                </a:solidFill>
                <a:latin typeface="Arial" pitchFamily="34" charset="0"/>
                <a:ea typeface="宋体" pitchFamily="2" charset="-122"/>
              </a:rPr>
              <a:t>D中“日新月异”形容进步、发展很快，新事物、新气象不断出现，用在D句中恰当。</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blinds(horizontal)">
                                      <p:cBhvr>
                                        <p:cTn id="7" dur="500"/>
                                        <p:tgtEl>
                                          <p:spTgt spid="8294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82950"/>
                                        </p:tgtEl>
                                        <p:attrNameLst>
                                          <p:attrName>style.visibility</p:attrName>
                                        </p:attrNameLst>
                                      </p:cBhvr>
                                      <p:to>
                                        <p:strVal val="visible"/>
                                      </p:to>
                                    </p:set>
                                    <p:animEffect transition="in" filter="blinds(horizontal)">
                                      <p:cBhvr>
                                        <p:cTn id="13" dur="500"/>
                                        <p:tgtEl>
                                          <p:spTgt spid="82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P spid="82950" grpId="1"/>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22" name="TextBox 2"/>
          <p:cNvSpPr txBox="1"/>
          <p:nvPr/>
        </p:nvSpPr>
        <p:spPr>
          <a:xfrm>
            <a:off x="0" y="-166052"/>
            <a:ext cx="12192000" cy="7847330"/>
          </a:xfrm>
          <a:prstGeom prst="rect">
            <a:avLst/>
          </a:prstGeom>
          <a:noFill/>
          <a:ln w="9525">
            <a:noFill/>
          </a:ln>
        </p:spPr>
        <p:txBody>
          <a:bodyPr wrap="square" anchor="t">
            <a:spAutoFit/>
          </a:bodyPr>
          <a:lstStyle/>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下列各句中加点成语的使用,全都正确的一项是</a:t>
            </a:r>
            <a:r>
              <a:rPr lang="zh-CN" altLang="en-US" sz="2400" b="1" kern="0" spc="567" noProof="1" smtClean="0">
                <a:solidFill>
                  <a:srgbClr val="000000"/>
                </a:solidFill>
                <a:latin typeface="楷体" charset="-122"/>
                <a:ea typeface="楷体" charset="-122"/>
                <a:cs typeface="楷体" panose="02010609060101010101" charset="-122"/>
                <a:sym typeface="+mn-ea"/>
              </a:rPr>
              <a:t> </a:t>
            </a:r>
            <a:r>
              <a:rPr lang="zh-CN" altLang="en-US" sz="2400" b="1" kern="0" noProof="1" smtClean="0">
                <a:solidFill>
                  <a:srgbClr val="000000"/>
                </a:solidFill>
                <a:latin typeface="楷体" charset="-122"/>
                <a:ea typeface="楷体" charset="-122"/>
                <a:cs typeface="楷体" panose="02010609060101010101" charset="-122"/>
                <a:sym typeface="+mn-ea"/>
              </a:rPr>
              <a:t>(　　)</a:t>
            </a:r>
            <a:endParaRPr lang="zh-CN" altLang="en-US" sz="2400" b="1" noProof="1">
              <a:latin typeface="楷体" charset="-122"/>
              <a:ea typeface="楷体" charset="-122"/>
              <a:cs typeface="楷体" panose="02010609060101010101" charset="-122"/>
            </a:endParaRPr>
          </a:p>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①由于该企业职工不了解相关的政策法规,在养老保险、医疗保险等方面要求过高,拒绝许多</a:t>
            </a:r>
            <a:r>
              <a:rPr lang="zh-CN" altLang="en-US" sz="2400" b="1" u="sng" kern="0" noProof="1" smtClean="0">
                <a:solidFill>
                  <a:srgbClr val="FF0000"/>
                </a:solidFill>
                <a:latin typeface="楷体" charset="-122"/>
                <a:ea typeface="楷体" charset="-122"/>
                <a:cs typeface="楷体" panose="02010609060101010101" charset="-122"/>
                <a:sym typeface="+mn-ea"/>
              </a:rPr>
              <a:t>不情之请</a:t>
            </a:r>
            <a:r>
              <a:rPr lang="zh-CN" altLang="en-US" sz="2400" b="1" kern="0" noProof="1" smtClean="0">
                <a:solidFill>
                  <a:srgbClr val="000000"/>
                </a:solidFill>
                <a:latin typeface="楷体" charset="-122"/>
                <a:ea typeface="楷体" charset="-122"/>
                <a:cs typeface="楷体" panose="02010609060101010101" charset="-122"/>
                <a:sym typeface="+mn-ea"/>
              </a:rPr>
              <a:t>,导致企业的破产清算工作进展缓慢。</a:t>
            </a:r>
            <a:endParaRPr lang="zh-CN" altLang="en-US" sz="2400" b="1" noProof="1">
              <a:latin typeface="楷体" charset="-122"/>
              <a:ea typeface="楷体" charset="-122"/>
              <a:cs typeface="楷体" panose="02010609060101010101" charset="-122"/>
            </a:endParaRPr>
          </a:p>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②在座的各位都是本领域的顶尖专家,我们请大家来,就是想听听各位的高见,大家不必客气,就</a:t>
            </a:r>
            <a:r>
              <a:rPr lang="zh-CN" altLang="en-US" sz="2400" b="1" u="sng" kern="0" noProof="1" smtClean="0">
                <a:solidFill>
                  <a:srgbClr val="000000"/>
                </a:solidFill>
                <a:latin typeface="楷体" charset="-122"/>
                <a:ea typeface="楷体" charset="-122"/>
                <a:cs typeface="楷体" panose="02010609060101010101" charset="-122"/>
                <a:sym typeface="+mn-ea"/>
              </a:rPr>
              <a:t>姑妄言之</a:t>
            </a:r>
            <a:r>
              <a:rPr lang="zh-CN" altLang="en-US" sz="2400" b="1" kern="0" noProof="1" smtClean="0">
                <a:solidFill>
                  <a:srgbClr val="000000"/>
                </a:solidFill>
                <a:latin typeface="楷体" charset="-122"/>
                <a:ea typeface="楷体" charset="-122"/>
                <a:cs typeface="楷体" panose="02010609060101010101" charset="-122"/>
                <a:sym typeface="+mn-ea"/>
              </a:rPr>
              <a:t>吧。</a:t>
            </a:r>
            <a:endParaRPr lang="zh-CN" altLang="en-US" sz="2400" b="1" noProof="1">
              <a:latin typeface="楷体" charset="-122"/>
              <a:ea typeface="楷体" charset="-122"/>
              <a:cs typeface="楷体" panose="02010609060101010101" charset="-122"/>
            </a:endParaRPr>
          </a:p>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③学术交流活动中,即使是权威专家的话,我们也要用怀疑的态度去对待,不宜</a:t>
            </a:r>
            <a:r>
              <a:rPr lang="zh-CN" altLang="en-US" sz="2400" b="1" u="sng" kern="0" noProof="1" smtClean="0">
                <a:solidFill>
                  <a:srgbClr val="FF0000"/>
                </a:solidFill>
                <a:latin typeface="楷体" charset="-122"/>
                <a:ea typeface="楷体" charset="-122"/>
                <a:cs typeface="楷体" panose="02010609060101010101" charset="-122"/>
                <a:sym typeface="+mn-ea"/>
              </a:rPr>
              <a:t>人云亦云</a:t>
            </a:r>
            <a:r>
              <a:rPr lang="zh-CN" altLang="en-US" sz="2400" b="1" kern="0" noProof="1" smtClean="0">
                <a:solidFill>
                  <a:srgbClr val="000000"/>
                </a:solidFill>
                <a:latin typeface="楷体" charset="-122"/>
                <a:ea typeface="楷体" charset="-122"/>
                <a:cs typeface="楷体" panose="02010609060101010101" charset="-122"/>
                <a:sym typeface="+mn-ea"/>
              </a:rPr>
              <a:t>,更何况学术活动本来就倡导百家争鸣。</a:t>
            </a:r>
          </a:p>
          <a:p>
            <a:pPr eaLnBrk="0" latinLnBrk="1" hangingPunct="0">
              <a:lnSpc>
                <a:spcPct val="150000"/>
              </a:lnSpc>
            </a:pPr>
            <a:r>
              <a:rPr lang="zh-CN" altLang="en-US" sz="2400" b="1" kern="0" noProof="1" smtClean="0">
                <a:solidFill>
                  <a:srgbClr val="000000"/>
                </a:solidFill>
                <a:latin typeface="楷体" charset="-122"/>
                <a:ea typeface="楷体" charset="-122"/>
                <a:cs typeface="楷体" panose="02010609060101010101" charset="-122"/>
                <a:sym typeface="+mn-ea"/>
              </a:rPr>
              <a:t>④对于商家而言</a:t>
            </a:r>
            <a:r>
              <a:rPr lang="en-US" altLang="zh-CN" sz="2400" b="1" kern="0" noProof="1" smtClean="0">
                <a:solidFill>
                  <a:srgbClr val="000000"/>
                </a:solidFill>
                <a:latin typeface="楷体" charset="-122"/>
                <a:ea typeface="楷体" charset="-122"/>
                <a:cs typeface="楷体" panose="02010609060101010101" charset="-122"/>
                <a:sym typeface="+mn-ea"/>
              </a:rPr>
              <a:t>,</a:t>
            </a:r>
            <a:r>
              <a:rPr lang="zh-CN" altLang="en-US" sz="2400" b="1" kern="0" noProof="1" smtClean="0">
                <a:solidFill>
                  <a:srgbClr val="000000"/>
                </a:solidFill>
                <a:latin typeface="楷体" charset="-122"/>
                <a:ea typeface="楷体" charset="-122"/>
                <a:cs typeface="楷体" panose="02010609060101010101" charset="-122"/>
                <a:sym typeface="+mn-ea"/>
              </a:rPr>
              <a:t>假日消费无疑是块“大蛋糕”</a:t>
            </a:r>
            <a:r>
              <a:rPr lang="en-US" altLang="zh-CN" sz="2400" b="1" kern="0" noProof="1" smtClean="0">
                <a:solidFill>
                  <a:srgbClr val="000000"/>
                </a:solidFill>
                <a:latin typeface="楷体" charset="-122"/>
                <a:ea typeface="楷体" charset="-122"/>
                <a:cs typeface="楷体" panose="02010609060101010101" charset="-122"/>
                <a:sym typeface="+mn-ea"/>
              </a:rPr>
              <a:t>,</a:t>
            </a:r>
            <a:r>
              <a:rPr lang="zh-CN" altLang="en-US" sz="2400" b="1" kern="0" noProof="1" smtClean="0">
                <a:solidFill>
                  <a:srgbClr val="000000"/>
                </a:solidFill>
                <a:latin typeface="楷体" charset="-122"/>
                <a:ea typeface="楷体" charset="-122"/>
                <a:cs typeface="楷体" panose="02010609060101010101" charset="-122"/>
                <a:sym typeface="+mn-ea"/>
              </a:rPr>
              <a:t>面对“节假黄金月”里</a:t>
            </a:r>
            <a:r>
              <a:rPr lang="zh-CN" altLang="en-US" sz="2400" b="1" u="sng" kern="0" noProof="1" smtClean="0">
                <a:solidFill>
                  <a:srgbClr val="FF0000"/>
                </a:solidFill>
                <a:latin typeface="楷体" charset="-122"/>
                <a:ea typeface="楷体" charset="-122"/>
                <a:cs typeface="楷体" panose="02010609060101010101" charset="-122"/>
                <a:sym typeface="+mn-ea"/>
              </a:rPr>
              <a:t>纷至沓来</a:t>
            </a:r>
            <a:r>
              <a:rPr lang="zh-CN" altLang="en-US" sz="2400" b="1" kern="0" noProof="1" smtClean="0">
                <a:solidFill>
                  <a:srgbClr val="000000"/>
                </a:solidFill>
                <a:latin typeface="楷体" charset="-122"/>
                <a:ea typeface="楷体" charset="-122"/>
                <a:cs typeface="楷体" panose="02010609060101010101" charset="-122"/>
                <a:sym typeface="+mn-ea"/>
              </a:rPr>
              <a:t>的长假短假</a:t>
            </a:r>
            <a:r>
              <a:rPr lang="en-US" altLang="zh-CN" sz="2400" b="1" kern="0" noProof="1" smtClean="0">
                <a:solidFill>
                  <a:srgbClr val="000000"/>
                </a:solidFill>
                <a:latin typeface="楷体" charset="-122"/>
                <a:ea typeface="楷体" charset="-122"/>
                <a:cs typeface="楷体" panose="02010609060101010101" charset="-122"/>
                <a:sym typeface="+mn-ea"/>
              </a:rPr>
              <a:t>,</a:t>
            </a:r>
            <a:r>
              <a:rPr lang="zh-CN" altLang="en-US" sz="2400" b="1" kern="0" noProof="1" smtClean="0">
                <a:solidFill>
                  <a:srgbClr val="000000"/>
                </a:solidFill>
                <a:latin typeface="楷体" charset="-122"/>
                <a:ea typeface="楷体" charset="-122"/>
                <a:cs typeface="楷体" panose="02010609060101010101" charset="-122"/>
                <a:sym typeface="+mn-ea"/>
              </a:rPr>
              <a:t>商家应加快转型</a:t>
            </a:r>
            <a:r>
              <a:rPr lang="en-US" altLang="zh-CN" sz="2400" b="1" kern="0" noProof="1" smtClean="0">
                <a:solidFill>
                  <a:srgbClr val="000000"/>
                </a:solidFill>
                <a:latin typeface="楷体" charset="-122"/>
                <a:ea typeface="楷体" charset="-122"/>
                <a:cs typeface="楷体" panose="02010609060101010101" charset="-122"/>
                <a:sym typeface="+mn-ea"/>
              </a:rPr>
              <a:t>,</a:t>
            </a:r>
            <a:r>
              <a:rPr lang="zh-CN" altLang="en-US" sz="2400" b="1" kern="0" noProof="1" smtClean="0">
                <a:solidFill>
                  <a:srgbClr val="000000"/>
                </a:solidFill>
                <a:latin typeface="楷体" charset="-122"/>
                <a:ea typeface="楷体" charset="-122"/>
                <a:cs typeface="楷体" panose="02010609060101010101" charset="-122"/>
                <a:sym typeface="+mn-ea"/>
              </a:rPr>
              <a:t>才能长久俘获消费者的心。</a:t>
            </a:r>
            <a:endParaRPr lang="zh-CN" altLang="en-US" sz="2400" b="1" noProof="1" smtClean="0">
              <a:latin typeface="楷体" charset="-122"/>
              <a:ea typeface="楷体" charset="-122"/>
              <a:cs typeface="楷体" panose="02010609060101010101" charset="-122"/>
            </a:endParaRPr>
          </a:p>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⑤装修工小王见到一位电影明星后,激动地说:“你今天能到这里来,我非常高兴,改日我到你家,也会</a:t>
            </a:r>
            <a:r>
              <a:rPr lang="zh-CN" altLang="en-US" sz="2400" b="1" u="sng" kern="0" noProof="1" smtClean="0">
                <a:solidFill>
                  <a:srgbClr val="FF0000"/>
                </a:solidFill>
                <a:latin typeface="楷体" charset="-122"/>
                <a:ea typeface="楷体" charset="-122"/>
                <a:cs typeface="楷体" panose="02010609060101010101" charset="-122"/>
                <a:sym typeface="+mn-ea"/>
              </a:rPr>
              <a:t>蓬荜生辉</a:t>
            </a:r>
            <a:r>
              <a:rPr lang="zh-CN" altLang="en-US" sz="2400" b="1" kern="0" noProof="1" smtClean="0">
                <a:solidFill>
                  <a:srgbClr val="000000"/>
                </a:solidFill>
                <a:latin typeface="楷体" charset="-122"/>
                <a:ea typeface="楷体" charset="-122"/>
                <a:cs typeface="楷体" panose="02010609060101010101" charset="-122"/>
                <a:sym typeface="+mn-ea"/>
              </a:rPr>
              <a:t>的。”</a:t>
            </a:r>
            <a:endParaRPr lang="zh-CN" altLang="en-US" sz="2400" b="1" noProof="1">
              <a:latin typeface="楷体" charset="-122"/>
              <a:ea typeface="楷体" charset="-122"/>
              <a:cs typeface="楷体" panose="02010609060101010101" charset="-122"/>
            </a:endParaRPr>
          </a:p>
          <a:p>
            <a:pPr eaLnBrk="0" latinLnBrk="1" hangingPunct="0">
              <a:lnSpc>
                <a:spcPct val="150000"/>
              </a:lnSpc>
              <a:spcBef>
                <a:spcPct val="0"/>
              </a:spcBef>
            </a:pPr>
            <a:r>
              <a:rPr lang="zh-CN" altLang="en-US" sz="2400" b="1" kern="0" noProof="1" smtClean="0">
                <a:solidFill>
                  <a:srgbClr val="000000"/>
                </a:solidFill>
                <a:latin typeface="楷体" charset="-122"/>
                <a:ea typeface="楷体" charset="-122"/>
                <a:cs typeface="楷体" panose="02010609060101010101" charset="-122"/>
                <a:sym typeface="+mn-ea"/>
              </a:rPr>
              <a:t>⑥本公司的招聘工作正在火热进行中,待遇高,工作环境好,条件优越,16个职位</a:t>
            </a:r>
            <a:r>
              <a:rPr lang="zh-CN" altLang="en-US" sz="2400" b="1" u="sng" kern="0" noProof="1" smtClean="0">
                <a:solidFill>
                  <a:srgbClr val="FF0000"/>
                </a:solidFill>
                <a:latin typeface="楷体" charset="-122"/>
                <a:ea typeface="楷体" charset="-122"/>
                <a:cs typeface="楷体" panose="02010609060101010101" charset="-122"/>
                <a:sym typeface="+mn-ea"/>
              </a:rPr>
              <a:t>虚左以待</a:t>
            </a:r>
            <a:r>
              <a:rPr lang="zh-CN" altLang="en-US" sz="2400" b="1" kern="0" noProof="1" smtClean="0">
                <a:solidFill>
                  <a:srgbClr val="FF0000"/>
                </a:solidFill>
                <a:latin typeface="楷体" charset="-122"/>
                <a:ea typeface="楷体" charset="-122"/>
                <a:cs typeface="楷体" panose="02010609060101010101" charset="-122"/>
                <a:sym typeface="+mn-ea"/>
              </a:rPr>
              <a:t>,</a:t>
            </a:r>
            <a:r>
              <a:rPr lang="zh-CN" altLang="en-US" sz="2400" b="1" kern="0" noProof="1" smtClean="0">
                <a:solidFill>
                  <a:srgbClr val="000000"/>
                </a:solidFill>
                <a:latin typeface="楷体" charset="-122"/>
                <a:ea typeface="楷体" charset="-122"/>
                <a:cs typeface="楷体" panose="02010609060101010101" charset="-122"/>
                <a:sym typeface="+mn-ea"/>
              </a:rPr>
              <a:t>本公司期待你的加入!A.①②④　　B.①③⑤　　C.②⑤⑥　　D.③④⑥</a:t>
            </a:r>
            <a:endParaRPr lang="zh-CN" altLang="en-US" sz="2400" b="1" noProof="1">
              <a:latin typeface="楷体" charset="-122"/>
              <a:ea typeface="楷体" charset="-122"/>
              <a:cs typeface="楷体" panose="02010609060101010101" charset="-122"/>
            </a:endParaRPr>
          </a:p>
          <a:p>
            <a:pPr eaLnBrk="0" latinLnBrk="1" hangingPunct="0">
              <a:lnSpc>
                <a:spcPct val="150000"/>
              </a:lnSpc>
              <a:spcBef>
                <a:spcPct val="0"/>
              </a:spcBef>
            </a:pPr>
            <a:endParaRPr lang="zh-CN" altLang="en-US" sz="2400" b="1" noProof="1">
              <a:latin typeface="楷体" charset="-122"/>
              <a:ea typeface="楷体" charset="-122"/>
              <a:cs typeface="楷体" panose="02010609060101010101" charset="-122"/>
            </a:endParaRPr>
          </a:p>
        </p:txBody>
      </p:sp>
    </p:spTree>
    <p:custDataLst>
      <p:tags r:id="rId2"/>
    </p:custDataLst>
  </p:cSld>
  <p:clrMapOvr>
    <a:masterClrMapping/>
  </p:clrMapOvr>
  <p:transition spd="slow">
    <p:push dir="u"/>
  </p:transition>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2"/>
          <p:cNvSpPr txBox="1"/>
          <p:nvPr/>
        </p:nvSpPr>
        <p:spPr>
          <a:xfrm>
            <a:off x="555625" y="901700"/>
            <a:ext cx="11369675" cy="5418455"/>
          </a:xfrm>
          <a:prstGeom prst="rect">
            <a:avLst/>
          </a:prstGeom>
          <a:noFill/>
        </p:spPr>
        <p:txBody>
          <a:bodyPr wrap="square" lIns="0" tIns="0" rIns="0" bIns="0" rtlCol="0">
            <a:spAutoFit/>
          </a:bodyPr>
          <a:lstStyle/>
          <a:p>
            <a:pPr eaLnBrk="0" latinLnBrk="1" hangingPunct="0">
              <a:lnSpc>
                <a:spcPct val="150000"/>
              </a:lnSpc>
              <a:spcBef>
                <a:spcPct val="0"/>
              </a:spcBef>
            </a:pPr>
            <a:r>
              <a:rPr lang="zh-CN" altLang="en-US" sz="2610" b="1" kern="0" noProof="1" smtClean="0">
                <a:solidFill>
                  <a:srgbClr val="FF0000"/>
                </a:solidFill>
                <a:latin typeface="楷体" charset="-122"/>
                <a:ea typeface="楷体" charset="-122"/>
                <a:cs typeface="楷体" panose="02010609060101010101" charset="-122"/>
              </a:rPr>
              <a:t>答案    D    ①“不情之请”是客套话,不合情理的请求,多用于向人求助时称</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自己的请求。谦辞与敬辞使用错位。②“姑妄言之”指姑且说说,不一定有</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什么道理,多用作自谦,句中用于“大家”,谦辞与敬辞使用错位。⑤“蓬荜</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生辉”指由于别人到自己家里来或张挂别人给自己题赠的字画等而使自己</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非常光荣。这个成语也说“蓬荜增辉”,谦辞,只能用于自己,句中用于“你</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家”,谦辞与敬辞使用错位。其他三句成语运用正确。③“人云亦云”指人</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家说什么自己也跟着说什么,形容没有主见。④“纷至沓来”形容纷纷到来,</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连续不断地到来。⑥“虚左以待”指空着座位等候宾客、贵人,也泛指留出</a:t>
            </a:r>
            <a:br>
              <a:rPr sz="100" b="1">
                <a:solidFill>
                  <a:srgbClr val="FF0000"/>
                </a:solidFill>
                <a:latin typeface="楷体" charset="-122"/>
                <a:ea typeface="楷体" charset="-122"/>
                <a:cs typeface="楷体" panose="02010609060101010101" charset="-122"/>
              </a:rPr>
            </a:br>
            <a:r>
              <a:rPr lang="zh-CN" altLang="en-US" sz="2610" b="1" kern="0" noProof="1" smtClean="0">
                <a:solidFill>
                  <a:srgbClr val="FF0000"/>
                </a:solidFill>
                <a:latin typeface="楷体" charset="-122"/>
                <a:ea typeface="楷体" charset="-122"/>
                <a:cs typeface="楷体" panose="02010609060101010101" charset="-122"/>
              </a:rPr>
              <a:t>位置恭候他人。</a:t>
            </a:r>
            <a:endParaRPr lang="zh-CN" altLang="en-US" sz="100" b="1" noProof="1">
              <a:solidFill>
                <a:srgbClr val="FF0000"/>
              </a:solidFill>
              <a:latin typeface="楷体" charset="-122"/>
              <a:ea typeface="楷体" charset="-122"/>
              <a:cs typeface="楷体" panose="02010609060101010101" charset="-122"/>
            </a:endParaRPr>
          </a:p>
        </p:txBody>
      </p:sp>
    </p:spTree>
    <p:custDataLst>
      <p:tags r:id="rId2"/>
    </p:custDataLst>
  </p:cSld>
  <p:clrMapOvr>
    <a:masterClrMapping/>
  </p:clrMapOvr>
  <p:transition spd="slow">
    <p:push dir="u"/>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sp>
        <p:nvSpPr>
          <p:cNvPr id="7" name="椭圆 6"/>
          <p:cNvSpPr/>
          <p:nvPr/>
        </p:nvSpPr>
        <p:spPr>
          <a:xfrm>
            <a:off x="4953000" y="2486025"/>
            <a:ext cx="2286000" cy="2207240"/>
          </a:xfrm>
          <a:prstGeom prst="ellipse">
            <a:avLst/>
          </a:prstGeom>
          <a:ln w="76200">
            <a:solidFill>
              <a:srgbClr val="DD3B44"/>
            </a:solidFill>
          </a:ln>
        </p:spPr>
        <p:txBody>
          <a:bodyPr wrap="square">
            <a:spAutoFit/>
          </a:bodyPr>
          <a:lstStyle/>
          <a:p>
            <a:pPr algn="ctr"/>
            <a:r>
              <a:rPr lang="zh-CN" altLang="en-US" sz="9600" b="1">
                <a:latin typeface="+mj-ea"/>
              </a:rPr>
              <a:t>壹</a:t>
            </a:r>
            <a:endParaRPr lang="zh-CN" altLang="en-US" sz="9600" b="1"/>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rcRect r="-295" b="9184"/>
          <a:stretch>
            <a:fillRect/>
          </a:stretch>
        </p:blipFill>
        <p:spPr>
          <a:xfrm>
            <a:off x="0" y="366395"/>
            <a:ext cx="3676015" cy="2813050"/>
          </a:xfrm>
          <a:prstGeom prst="rect">
            <a:avLst/>
          </a:prstGeom>
        </p:spPr>
      </p:pic>
      <p:pic>
        <p:nvPicPr>
          <p:cNvPr id="4" name="图片 3"/>
          <p:cNvPicPr>
            <a:picLocks noChangeAspect="1"/>
          </p:cNvPicPr>
          <p:nvPr/>
        </p:nvPicPr>
        <p:blipFill>
          <a:blip r:embed="rId3"/>
          <a:stretch>
            <a:fillRect/>
          </a:stretch>
        </p:blipFill>
        <p:spPr>
          <a:xfrm>
            <a:off x="4087495" y="-133985"/>
            <a:ext cx="4761865" cy="3571240"/>
          </a:xfrm>
          <a:prstGeom prst="rect">
            <a:avLst/>
          </a:prstGeom>
        </p:spPr>
      </p:pic>
      <p:pic>
        <p:nvPicPr>
          <p:cNvPr id="5" name="图片 4"/>
          <p:cNvPicPr>
            <a:picLocks noChangeAspect="1"/>
          </p:cNvPicPr>
          <p:nvPr/>
        </p:nvPicPr>
        <p:blipFill>
          <a:blip r:embed="rId4"/>
          <a:stretch>
            <a:fillRect/>
          </a:stretch>
        </p:blipFill>
        <p:spPr>
          <a:xfrm>
            <a:off x="-367030" y="3034665"/>
            <a:ext cx="3809365" cy="3209290"/>
          </a:xfrm>
          <a:prstGeom prst="rect">
            <a:avLst/>
          </a:prstGeom>
        </p:spPr>
      </p:pic>
      <p:pic>
        <p:nvPicPr>
          <p:cNvPr id="6" name="图片 5"/>
          <p:cNvPicPr>
            <a:picLocks noChangeAspect="1"/>
          </p:cNvPicPr>
          <p:nvPr/>
        </p:nvPicPr>
        <p:blipFill>
          <a:blip r:embed="rId5"/>
          <a:stretch>
            <a:fillRect/>
          </a:stretch>
        </p:blipFill>
        <p:spPr>
          <a:xfrm>
            <a:off x="5312410" y="3034665"/>
            <a:ext cx="4761865" cy="3571240"/>
          </a:xfrm>
          <a:prstGeom prst="rect">
            <a:avLst/>
          </a:prstGeom>
        </p:spPr>
      </p:pic>
      <p:pic>
        <p:nvPicPr>
          <p:cNvPr id="7" name="图片 6"/>
          <p:cNvPicPr>
            <a:picLocks noChangeAspect="1"/>
          </p:cNvPicPr>
          <p:nvPr/>
        </p:nvPicPr>
        <p:blipFill>
          <a:blip r:embed="rId6"/>
          <a:stretch>
            <a:fillRect/>
          </a:stretch>
        </p:blipFill>
        <p:spPr>
          <a:xfrm>
            <a:off x="7153275" y="2740025"/>
            <a:ext cx="4761865" cy="3094990"/>
          </a:xfrm>
          <a:prstGeom prst="rect">
            <a:avLst/>
          </a:prstGeom>
        </p:spPr>
      </p:pic>
      <p:pic>
        <p:nvPicPr>
          <p:cNvPr id="9" name="图片 8"/>
          <p:cNvPicPr>
            <a:picLocks noChangeAspect="1"/>
          </p:cNvPicPr>
          <p:nvPr/>
        </p:nvPicPr>
        <p:blipFill>
          <a:blip r:embed="rId7"/>
          <a:srcRect l="11135" t="3361" r="13735"/>
          <a:stretch>
            <a:fillRect/>
          </a:stretch>
        </p:blipFill>
        <p:spPr>
          <a:xfrm>
            <a:off x="3442335" y="3299460"/>
            <a:ext cx="3577590" cy="3451225"/>
          </a:xfrm>
          <a:prstGeom prst="rect">
            <a:avLst/>
          </a:prstGeom>
        </p:spPr>
      </p:pic>
      <p:pic>
        <p:nvPicPr>
          <p:cNvPr id="10" name="图片 9"/>
          <p:cNvPicPr>
            <a:picLocks noChangeAspect="1"/>
          </p:cNvPicPr>
          <p:nvPr/>
        </p:nvPicPr>
        <p:blipFill>
          <a:blip r:embed="rId8"/>
          <a:stretch>
            <a:fillRect/>
          </a:stretch>
        </p:blipFill>
        <p:spPr>
          <a:xfrm>
            <a:off x="177800" y="1137920"/>
            <a:ext cx="4752340" cy="3056890"/>
          </a:xfrm>
          <a:prstGeom prst="rect">
            <a:avLst/>
          </a:prstGeom>
        </p:spPr>
      </p:pic>
      <p:pic>
        <p:nvPicPr>
          <p:cNvPr id="2" name="图片 1"/>
          <p:cNvPicPr>
            <a:picLocks noChangeAspect="1"/>
          </p:cNvPicPr>
          <p:nvPr/>
        </p:nvPicPr>
        <p:blipFill>
          <a:blip r:embed="rId9"/>
          <a:stretch>
            <a:fillRect/>
          </a:stretch>
        </p:blipFill>
        <p:spPr>
          <a:xfrm>
            <a:off x="-367030" y="2061210"/>
            <a:ext cx="6095365" cy="3361690"/>
          </a:xfrm>
          <a:prstGeom prst="rect">
            <a:avLst/>
          </a:prstGeom>
        </p:spPr>
      </p:pic>
      <p:pic>
        <p:nvPicPr>
          <p:cNvPr id="11" name="图片 10"/>
          <p:cNvPicPr>
            <a:picLocks noChangeAspect="1"/>
          </p:cNvPicPr>
          <p:nvPr/>
        </p:nvPicPr>
        <p:blipFill>
          <a:blip r:embed="rId10"/>
          <a:stretch>
            <a:fillRect/>
          </a:stretch>
        </p:blipFill>
        <p:spPr>
          <a:xfrm>
            <a:off x="649605" y="2434590"/>
            <a:ext cx="3809365" cy="3809365"/>
          </a:xfrm>
          <a:prstGeom prst="rect">
            <a:avLst/>
          </a:prstGeom>
        </p:spPr>
      </p:pic>
      <p:pic>
        <p:nvPicPr>
          <p:cNvPr id="12" name="图片 11"/>
          <p:cNvPicPr>
            <a:picLocks noChangeAspect="1"/>
          </p:cNvPicPr>
          <p:nvPr/>
        </p:nvPicPr>
        <p:blipFill>
          <a:blip r:embed="rId11"/>
          <a:stretch>
            <a:fillRect/>
          </a:stretch>
        </p:blipFill>
        <p:spPr>
          <a:xfrm>
            <a:off x="781050" y="366395"/>
            <a:ext cx="7281545" cy="2789555"/>
          </a:xfrm>
          <a:prstGeom prst="rect">
            <a:avLst/>
          </a:prstGeom>
        </p:spPr>
      </p:pic>
      <p:pic>
        <p:nvPicPr>
          <p:cNvPr id="15" name="图片 14"/>
          <p:cNvPicPr>
            <a:picLocks noChangeAspect="1"/>
          </p:cNvPicPr>
          <p:nvPr/>
        </p:nvPicPr>
        <p:blipFill>
          <a:blip r:embed="rId12"/>
          <a:stretch>
            <a:fillRect/>
          </a:stretch>
        </p:blipFill>
        <p:spPr>
          <a:xfrm>
            <a:off x="8849360" y="0"/>
            <a:ext cx="3342640" cy="2866390"/>
          </a:xfrm>
          <a:prstGeom prst="rect">
            <a:avLst/>
          </a:prstGeom>
        </p:spPr>
      </p:pic>
      <p:pic>
        <p:nvPicPr>
          <p:cNvPr id="8" name="图片 7"/>
          <p:cNvPicPr>
            <a:picLocks noChangeAspect="1"/>
          </p:cNvPicPr>
          <p:nvPr/>
        </p:nvPicPr>
        <p:blipFill>
          <a:blip r:embed="rId13"/>
          <a:stretch>
            <a:fillRect/>
          </a:stretch>
        </p:blipFill>
        <p:spPr>
          <a:xfrm>
            <a:off x="4253230" y="2543810"/>
            <a:ext cx="4761865" cy="3104515"/>
          </a:xfrm>
          <a:prstGeom prst="rect">
            <a:avLst/>
          </a:prstGeom>
        </p:spPr>
      </p:pic>
      <p:pic>
        <p:nvPicPr>
          <p:cNvPr id="13" name="图片 12"/>
          <p:cNvPicPr>
            <a:picLocks noChangeAspect="1"/>
          </p:cNvPicPr>
          <p:nvPr/>
        </p:nvPicPr>
        <p:blipFill>
          <a:blip r:embed="rId14"/>
          <a:stretch>
            <a:fillRect/>
          </a:stretch>
        </p:blipFill>
        <p:spPr>
          <a:xfrm>
            <a:off x="8338185" y="1617345"/>
            <a:ext cx="4940935" cy="4669790"/>
          </a:xfrm>
          <a:prstGeom prst="rect">
            <a:avLst/>
          </a:prstGeom>
        </p:spPr>
      </p:pic>
      <p:pic>
        <p:nvPicPr>
          <p:cNvPr id="14" name="图片 13"/>
          <p:cNvPicPr>
            <a:picLocks noChangeAspect="1"/>
          </p:cNvPicPr>
          <p:nvPr/>
        </p:nvPicPr>
        <p:blipFill>
          <a:blip r:embed="rId15"/>
          <a:stretch>
            <a:fillRect/>
          </a:stretch>
        </p:blipFill>
        <p:spPr>
          <a:xfrm>
            <a:off x="5531485" y="4919980"/>
            <a:ext cx="4323715" cy="1685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6"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80">
                                          <p:stCondLst>
                                            <p:cond delay="0"/>
                                          </p:stCondLst>
                                        </p:cTn>
                                        <p:tgtEl>
                                          <p:spTgt spid="13"/>
                                        </p:tgtEl>
                                      </p:cBhvr>
                                    </p:animEffect>
                                    <p:anim calcmode="lin" valueType="num">
                                      <p:cBhvr>
                                        <p:cTn id="2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2" dur="26">
                                          <p:stCondLst>
                                            <p:cond delay="650"/>
                                          </p:stCondLst>
                                        </p:cTn>
                                        <p:tgtEl>
                                          <p:spTgt spid="13"/>
                                        </p:tgtEl>
                                      </p:cBhvr>
                                      <p:to x="100000" y="60000"/>
                                    </p:animScale>
                                    <p:animScale>
                                      <p:cBhvr>
                                        <p:cTn id="33" dur="166" decel="50000">
                                          <p:stCondLst>
                                            <p:cond delay="676"/>
                                          </p:stCondLst>
                                        </p:cTn>
                                        <p:tgtEl>
                                          <p:spTgt spid="13"/>
                                        </p:tgtEl>
                                      </p:cBhvr>
                                      <p:to x="100000" y="100000"/>
                                    </p:animScale>
                                    <p:animScale>
                                      <p:cBhvr>
                                        <p:cTn id="34" dur="26">
                                          <p:stCondLst>
                                            <p:cond delay="1312"/>
                                          </p:stCondLst>
                                        </p:cTn>
                                        <p:tgtEl>
                                          <p:spTgt spid="13"/>
                                        </p:tgtEl>
                                      </p:cBhvr>
                                      <p:to x="100000" y="80000"/>
                                    </p:animScale>
                                    <p:animScale>
                                      <p:cBhvr>
                                        <p:cTn id="35" dur="166" decel="50000">
                                          <p:stCondLst>
                                            <p:cond delay="1338"/>
                                          </p:stCondLst>
                                        </p:cTn>
                                        <p:tgtEl>
                                          <p:spTgt spid="13"/>
                                        </p:tgtEl>
                                      </p:cBhvr>
                                      <p:to x="100000" y="100000"/>
                                    </p:animScale>
                                    <p:animScale>
                                      <p:cBhvr>
                                        <p:cTn id="36" dur="26">
                                          <p:stCondLst>
                                            <p:cond delay="1642"/>
                                          </p:stCondLst>
                                        </p:cTn>
                                        <p:tgtEl>
                                          <p:spTgt spid="13"/>
                                        </p:tgtEl>
                                      </p:cBhvr>
                                      <p:to x="100000" y="90000"/>
                                    </p:animScale>
                                    <p:animScale>
                                      <p:cBhvr>
                                        <p:cTn id="37" dur="166" decel="50000">
                                          <p:stCondLst>
                                            <p:cond delay="1668"/>
                                          </p:stCondLst>
                                        </p:cTn>
                                        <p:tgtEl>
                                          <p:spTgt spid="13"/>
                                        </p:tgtEl>
                                      </p:cBhvr>
                                      <p:to x="100000" y="100000"/>
                                    </p:animScale>
                                    <p:animScale>
                                      <p:cBhvr>
                                        <p:cTn id="38" dur="26">
                                          <p:stCondLst>
                                            <p:cond delay="1808"/>
                                          </p:stCondLst>
                                        </p:cTn>
                                        <p:tgtEl>
                                          <p:spTgt spid="13"/>
                                        </p:tgtEl>
                                      </p:cBhvr>
                                      <p:to x="100000" y="95000"/>
                                    </p:animScale>
                                    <p:animScale>
                                      <p:cBhvr>
                                        <p:cTn id="39" dur="166" decel="50000">
                                          <p:stCondLst>
                                            <p:cond delay="1834"/>
                                          </p:stCondLst>
                                        </p:cTn>
                                        <p:tgtEl>
                                          <p:spTgt spid="13"/>
                                        </p:tgtEl>
                                      </p:cBhvr>
                                      <p:to x="100000" y="100000"/>
                                    </p:animScale>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6" presetClass="entr" presetSubtype="0"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down)">
                                      <p:cBhvr>
                                        <p:cTn id="45" dur="580">
                                          <p:stCondLst>
                                            <p:cond delay="0"/>
                                          </p:stCondLst>
                                        </p:cTn>
                                        <p:tgtEl>
                                          <p:spTgt spid="2"/>
                                        </p:tgtEl>
                                      </p:cBhvr>
                                    </p:animEffect>
                                    <p:anim calcmode="lin" valueType="num">
                                      <p:cBhvr>
                                        <p:cTn id="4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1" dur="26">
                                          <p:stCondLst>
                                            <p:cond delay="650"/>
                                          </p:stCondLst>
                                        </p:cTn>
                                        <p:tgtEl>
                                          <p:spTgt spid="2"/>
                                        </p:tgtEl>
                                      </p:cBhvr>
                                      <p:to x="100000" y="60000"/>
                                    </p:animScale>
                                    <p:animScale>
                                      <p:cBhvr>
                                        <p:cTn id="52" dur="166" decel="50000">
                                          <p:stCondLst>
                                            <p:cond delay="676"/>
                                          </p:stCondLst>
                                        </p:cTn>
                                        <p:tgtEl>
                                          <p:spTgt spid="2"/>
                                        </p:tgtEl>
                                      </p:cBhvr>
                                      <p:to x="100000" y="100000"/>
                                    </p:animScale>
                                    <p:animScale>
                                      <p:cBhvr>
                                        <p:cTn id="53" dur="26">
                                          <p:stCondLst>
                                            <p:cond delay="1312"/>
                                          </p:stCondLst>
                                        </p:cTn>
                                        <p:tgtEl>
                                          <p:spTgt spid="2"/>
                                        </p:tgtEl>
                                      </p:cBhvr>
                                      <p:to x="100000" y="80000"/>
                                    </p:animScale>
                                    <p:animScale>
                                      <p:cBhvr>
                                        <p:cTn id="54" dur="166" decel="50000">
                                          <p:stCondLst>
                                            <p:cond delay="1338"/>
                                          </p:stCondLst>
                                        </p:cTn>
                                        <p:tgtEl>
                                          <p:spTgt spid="2"/>
                                        </p:tgtEl>
                                      </p:cBhvr>
                                      <p:to x="100000" y="100000"/>
                                    </p:animScale>
                                    <p:animScale>
                                      <p:cBhvr>
                                        <p:cTn id="55" dur="26">
                                          <p:stCondLst>
                                            <p:cond delay="1642"/>
                                          </p:stCondLst>
                                        </p:cTn>
                                        <p:tgtEl>
                                          <p:spTgt spid="2"/>
                                        </p:tgtEl>
                                      </p:cBhvr>
                                      <p:to x="100000" y="90000"/>
                                    </p:animScale>
                                    <p:animScale>
                                      <p:cBhvr>
                                        <p:cTn id="56" dur="166" decel="50000">
                                          <p:stCondLst>
                                            <p:cond delay="1668"/>
                                          </p:stCondLst>
                                        </p:cTn>
                                        <p:tgtEl>
                                          <p:spTgt spid="2"/>
                                        </p:tgtEl>
                                      </p:cBhvr>
                                      <p:to x="100000" y="100000"/>
                                    </p:animScale>
                                    <p:animScale>
                                      <p:cBhvr>
                                        <p:cTn id="57" dur="26">
                                          <p:stCondLst>
                                            <p:cond delay="1808"/>
                                          </p:stCondLst>
                                        </p:cTn>
                                        <p:tgtEl>
                                          <p:spTgt spid="2"/>
                                        </p:tgtEl>
                                      </p:cBhvr>
                                      <p:to x="100000" y="95000"/>
                                    </p:animScale>
                                    <p:animScale>
                                      <p:cBhvr>
                                        <p:cTn id="58" dur="166" decel="50000">
                                          <p:stCondLst>
                                            <p:cond delay="1834"/>
                                          </p:stCondLst>
                                        </p:cTn>
                                        <p:tgtEl>
                                          <p:spTgt spid="2"/>
                                        </p:tgtEl>
                                      </p:cBhvr>
                                      <p:to x="100000" y="100000"/>
                                    </p:animScale>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6" presetClass="entr" presetSubtype="0"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80">
                                          <p:stCondLst>
                                            <p:cond delay="0"/>
                                          </p:stCondLst>
                                        </p:cTn>
                                        <p:tgtEl>
                                          <p:spTgt spid="11"/>
                                        </p:tgtEl>
                                      </p:cBhvr>
                                    </p:animEffect>
                                    <p:anim calcmode="lin" valueType="num">
                                      <p:cBhvr>
                                        <p:cTn id="6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0" dur="26">
                                          <p:stCondLst>
                                            <p:cond delay="650"/>
                                          </p:stCondLst>
                                        </p:cTn>
                                        <p:tgtEl>
                                          <p:spTgt spid="11"/>
                                        </p:tgtEl>
                                      </p:cBhvr>
                                      <p:to x="100000" y="60000"/>
                                    </p:animScale>
                                    <p:animScale>
                                      <p:cBhvr>
                                        <p:cTn id="71" dur="166" decel="50000">
                                          <p:stCondLst>
                                            <p:cond delay="676"/>
                                          </p:stCondLst>
                                        </p:cTn>
                                        <p:tgtEl>
                                          <p:spTgt spid="11"/>
                                        </p:tgtEl>
                                      </p:cBhvr>
                                      <p:to x="100000" y="100000"/>
                                    </p:animScale>
                                    <p:animScale>
                                      <p:cBhvr>
                                        <p:cTn id="72" dur="26">
                                          <p:stCondLst>
                                            <p:cond delay="1312"/>
                                          </p:stCondLst>
                                        </p:cTn>
                                        <p:tgtEl>
                                          <p:spTgt spid="11"/>
                                        </p:tgtEl>
                                      </p:cBhvr>
                                      <p:to x="100000" y="80000"/>
                                    </p:animScale>
                                    <p:animScale>
                                      <p:cBhvr>
                                        <p:cTn id="73" dur="166" decel="50000">
                                          <p:stCondLst>
                                            <p:cond delay="1338"/>
                                          </p:stCondLst>
                                        </p:cTn>
                                        <p:tgtEl>
                                          <p:spTgt spid="11"/>
                                        </p:tgtEl>
                                      </p:cBhvr>
                                      <p:to x="100000" y="100000"/>
                                    </p:animScale>
                                    <p:animScale>
                                      <p:cBhvr>
                                        <p:cTn id="74" dur="26">
                                          <p:stCondLst>
                                            <p:cond delay="1642"/>
                                          </p:stCondLst>
                                        </p:cTn>
                                        <p:tgtEl>
                                          <p:spTgt spid="11"/>
                                        </p:tgtEl>
                                      </p:cBhvr>
                                      <p:to x="100000" y="90000"/>
                                    </p:animScale>
                                    <p:animScale>
                                      <p:cBhvr>
                                        <p:cTn id="75" dur="166" decel="50000">
                                          <p:stCondLst>
                                            <p:cond delay="1668"/>
                                          </p:stCondLst>
                                        </p:cTn>
                                        <p:tgtEl>
                                          <p:spTgt spid="11"/>
                                        </p:tgtEl>
                                      </p:cBhvr>
                                      <p:to x="100000" y="100000"/>
                                    </p:animScale>
                                    <p:animScale>
                                      <p:cBhvr>
                                        <p:cTn id="76" dur="26">
                                          <p:stCondLst>
                                            <p:cond delay="1808"/>
                                          </p:stCondLst>
                                        </p:cTn>
                                        <p:tgtEl>
                                          <p:spTgt spid="11"/>
                                        </p:tgtEl>
                                      </p:cBhvr>
                                      <p:to x="100000" y="95000"/>
                                    </p:animScale>
                                    <p:animScale>
                                      <p:cBhvr>
                                        <p:cTn id="77" dur="166" decel="50000">
                                          <p:stCondLst>
                                            <p:cond delay="1834"/>
                                          </p:stCondLst>
                                        </p:cTn>
                                        <p:tgtEl>
                                          <p:spTgt spid="11"/>
                                        </p:tgtEl>
                                      </p:cBhvr>
                                      <p:to x="100000" y="100000"/>
                                    </p:animScale>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26" presetClass="entr" presetSubtype="0" fill="hold" nodeType="click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wipe(down)">
                                      <p:cBhvr>
                                        <p:cTn id="83" dur="580">
                                          <p:stCondLst>
                                            <p:cond delay="0"/>
                                          </p:stCondLst>
                                        </p:cTn>
                                        <p:tgtEl>
                                          <p:spTgt spid="14"/>
                                        </p:tgtEl>
                                      </p:cBhvr>
                                    </p:animEffect>
                                    <p:anim calcmode="lin" valueType="num">
                                      <p:cBhvr>
                                        <p:cTn id="8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89" dur="26">
                                          <p:stCondLst>
                                            <p:cond delay="650"/>
                                          </p:stCondLst>
                                        </p:cTn>
                                        <p:tgtEl>
                                          <p:spTgt spid="14"/>
                                        </p:tgtEl>
                                      </p:cBhvr>
                                      <p:to x="100000" y="60000"/>
                                    </p:animScale>
                                    <p:animScale>
                                      <p:cBhvr>
                                        <p:cTn id="90" dur="166" decel="50000">
                                          <p:stCondLst>
                                            <p:cond delay="676"/>
                                          </p:stCondLst>
                                        </p:cTn>
                                        <p:tgtEl>
                                          <p:spTgt spid="14"/>
                                        </p:tgtEl>
                                      </p:cBhvr>
                                      <p:to x="100000" y="100000"/>
                                    </p:animScale>
                                    <p:animScale>
                                      <p:cBhvr>
                                        <p:cTn id="91" dur="26">
                                          <p:stCondLst>
                                            <p:cond delay="1312"/>
                                          </p:stCondLst>
                                        </p:cTn>
                                        <p:tgtEl>
                                          <p:spTgt spid="14"/>
                                        </p:tgtEl>
                                      </p:cBhvr>
                                      <p:to x="100000" y="80000"/>
                                    </p:animScale>
                                    <p:animScale>
                                      <p:cBhvr>
                                        <p:cTn id="92" dur="166" decel="50000">
                                          <p:stCondLst>
                                            <p:cond delay="1338"/>
                                          </p:stCondLst>
                                        </p:cTn>
                                        <p:tgtEl>
                                          <p:spTgt spid="14"/>
                                        </p:tgtEl>
                                      </p:cBhvr>
                                      <p:to x="100000" y="100000"/>
                                    </p:animScale>
                                    <p:animScale>
                                      <p:cBhvr>
                                        <p:cTn id="93" dur="26">
                                          <p:stCondLst>
                                            <p:cond delay="1642"/>
                                          </p:stCondLst>
                                        </p:cTn>
                                        <p:tgtEl>
                                          <p:spTgt spid="14"/>
                                        </p:tgtEl>
                                      </p:cBhvr>
                                      <p:to x="100000" y="90000"/>
                                    </p:animScale>
                                    <p:animScale>
                                      <p:cBhvr>
                                        <p:cTn id="94" dur="166" decel="50000">
                                          <p:stCondLst>
                                            <p:cond delay="1668"/>
                                          </p:stCondLst>
                                        </p:cTn>
                                        <p:tgtEl>
                                          <p:spTgt spid="14"/>
                                        </p:tgtEl>
                                      </p:cBhvr>
                                      <p:to x="100000" y="100000"/>
                                    </p:animScale>
                                    <p:animScale>
                                      <p:cBhvr>
                                        <p:cTn id="95" dur="26">
                                          <p:stCondLst>
                                            <p:cond delay="1808"/>
                                          </p:stCondLst>
                                        </p:cTn>
                                        <p:tgtEl>
                                          <p:spTgt spid="14"/>
                                        </p:tgtEl>
                                      </p:cBhvr>
                                      <p:to x="100000" y="95000"/>
                                    </p:animScale>
                                    <p:animScale>
                                      <p:cBhvr>
                                        <p:cTn id="96" dur="166" decel="50000">
                                          <p:stCondLst>
                                            <p:cond delay="1834"/>
                                          </p:stCondLst>
                                        </p:cTn>
                                        <p:tgtEl>
                                          <p:spTgt spid="14"/>
                                        </p:tgtEl>
                                      </p:cBhvr>
                                      <p:to x="100000" y="100000"/>
                                    </p:animScale>
                                  </p:childTnLst>
                                </p:cTn>
                              </p:par>
                            </p:childTnLst>
                          </p:cTn>
                        </p:par>
                      </p:childTnLst>
                    </p:cTn>
                  </p:par>
                  <p:par>
                    <p:cTn id="97" fill="hold" nodeType="clickPar">
                      <p:stCondLst>
                        <p:cond delay="indefinite"/>
                      </p:stCondLst>
                      <p:childTnLst>
                        <p:par>
                          <p:cTn id="98" fill="hold" nodeType="withGroup">
                            <p:stCondLst>
                              <p:cond delay="indefinite"/>
                            </p:stCondLst>
                          </p:cTn>
                        </p:par>
                        <p:par>
                          <p:cTn id="99" fill="hold" nodeType="afterGroup">
                            <p:stCondLst>
                              <p:cond delay="0"/>
                            </p:stCondLst>
                            <p:childTnLst>
                              <p:par>
                                <p:cTn id="100" presetID="26" presetClass="entr" presetSubtype="0" fill="hold" nodeType="clickEffect">
                                  <p:stCondLst>
                                    <p:cond delay="0"/>
                                  </p:stCondLst>
                                  <p:childTnLst>
                                    <p:set>
                                      <p:cBhvr>
                                        <p:cTn id="101" dur="1" fill="hold">
                                          <p:stCondLst>
                                            <p:cond delay="0"/>
                                          </p:stCondLst>
                                        </p:cTn>
                                        <p:tgtEl>
                                          <p:spTgt spid="12"/>
                                        </p:tgtEl>
                                        <p:attrNameLst>
                                          <p:attrName>style.visibility</p:attrName>
                                        </p:attrNameLst>
                                      </p:cBhvr>
                                      <p:to>
                                        <p:strVal val="visible"/>
                                      </p:to>
                                    </p:set>
                                    <p:animEffect transition="in" filter="wipe(down)">
                                      <p:cBhvr>
                                        <p:cTn id="102" dur="580">
                                          <p:stCondLst>
                                            <p:cond delay="0"/>
                                          </p:stCondLst>
                                        </p:cTn>
                                        <p:tgtEl>
                                          <p:spTgt spid="12"/>
                                        </p:tgtEl>
                                      </p:cBhvr>
                                    </p:animEffect>
                                    <p:anim calcmode="lin" valueType="num">
                                      <p:cBhvr>
                                        <p:cTn id="10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08" dur="26">
                                          <p:stCondLst>
                                            <p:cond delay="650"/>
                                          </p:stCondLst>
                                        </p:cTn>
                                        <p:tgtEl>
                                          <p:spTgt spid="12"/>
                                        </p:tgtEl>
                                      </p:cBhvr>
                                      <p:to x="100000" y="60000"/>
                                    </p:animScale>
                                    <p:animScale>
                                      <p:cBhvr>
                                        <p:cTn id="109" dur="166" decel="50000">
                                          <p:stCondLst>
                                            <p:cond delay="676"/>
                                          </p:stCondLst>
                                        </p:cTn>
                                        <p:tgtEl>
                                          <p:spTgt spid="12"/>
                                        </p:tgtEl>
                                      </p:cBhvr>
                                      <p:to x="100000" y="100000"/>
                                    </p:animScale>
                                    <p:animScale>
                                      <p:cBhvr>
                                        <p:cTn id="110" dur="26">
                                          <p:stCondLst>
                                            <p:cond delay="1312"/>
                                          </p:stCondLst>
                                        </p:cTn>
                                        <p:tgtEl>
                                          <p:spTgt spid="12"/>
                                        </p:tgtEl>
                                      </p:cBhvr>
                                      <p:to x="100000" y="80000"/>
                                    </p:animScale>
                                    <p:animScale>
                                      <p:cBhvr>
                                        <p:cTn id="111" dur="166" decel="50000">
                                          <p:stCondLst>
                                            <p:cond delay="1338"/>
                                          </p:stCondLst>
                                        </p:cTn>
                                        <p:tgtEl>
                                          <p:spTgt spid="12"/>
                                        </p:tgtEl>
                                      </p:cBhvr>
                                      <p:to x="100000" y="100000"/>
                                    </p:animScale>
                                    <p:animScale>
                                      <p:cBhvr>
                                        <p:cTn id="112" dur="26">
                                          <p:stCondLst>
                                            <p:cond delay="1642"/>
                                          </p:stCondLst>
                                        </p:cTn>
                                        <p:tgtEl>
                                          <p:spTgt spid="12"/>
                                        </p:tgtEl>
                                      </p:cBhvr>
                                      <p:to x="100000" y="90000"/>
                                    </p:animScale>
                                    <p:animScale>
                                      <p:cBhvr>
                                        <p:cTn id="113" dur="166" decel="50000">
                                          <p:stCondLst>
                                            <p:cond delay="1668"/>
                                          </p:stCondLst>
                                        </p:cTn>
                                        <p:tgtEl>
                                          <p:spTgt spid="12"/>
                                        </p:tgtEl>
                                      </p:cBhvr>
                                      <p:to x="100000" y="100000"/>
                                    </p:animScale>
                                    <p:animScale>
                                      <p:cBhvr>
                                        <p:cTn id="114" dur="26">
                                          <p:stCondLst>
                                            <p:cond delay="1808"/>
                                          </p:stCondLst>
                                        </p:cTn>
                                        <p:tgtEl>
                                          <p:spTgt spid="12"/>
                                        </p:tgtEl>
                                      </p:cBhvr>
                                      <p:to x="100000" y="95000"/>
                                    </p:animScale>
                                    <p:animScale>
                                      <p:cBhvr>
                                        <p:cTn id="115" dur="166" decel="50000">
                                          <p:stCondLst>
                                            <p:cond delay="1834"/>
                                          </p:stCondLst>
                                        </p:cTn>
                                        <p:tgtEl>
                                          <p:spTgt spid="12"/>
                                        </p:tgtEl>
                                      </p:cBhvr>
                                      <p:to x="100000" y="100000"/>
                                    </p:animScale>
                                  </p:childTnLst>
                                </p:cTn>
                              </p:par>
                            </p:childTnLst>
                          </p:cTn>
                        </p:par>
                      </p:childTnLst>
                    </p:cTn>
                  </p:par>
                  <p:par>
                    <p:cTn id="116" fill="hold" nodeType="clickPar">
                      <p:stCondLst>
                        <p:cond delay="indefinite"/>
                      </p:stCondLst>
                      <p:childTnLst>
                        <p:par>
                          <p:cTn id="117" fill="hold" nodeType="withGroup">
                            <p:stCondLst>
                              <p:cond delay="indefinite"/>
                            </p:stCondLst>
                          </p:cTn>
                        </p:par>
                        <p:par>
                          <p:cTn id="118" fill="hold" nodeType="afterGroup">
                            <p:stCondLst>
                              <p:cond delay="0"/>
                            </p:stCondLst>
                            <p:childTnLst>
                              <p:par>
                                <p:cTn id="119" presetID="26" presetClass="entr" presetSubtype="0" fill="hold" nodeType="clickEffect">
                                  <p:stCondLst>
                                    <p:cond delay="0"/>
                                  </p:stCondLst>
                                  <p:childTnLst>
                                    <p:set>
                                      <p:cBhvr>
                                        <p:cTn id="120" dur="1" fill="hold">
                                          <p:stCondLst>
                                            <p:cond delay="0"/>
                                          </p:stCondLst>
                                        </p:cTn>
                                        <p:tgtEl>
                                          <p:spTgt spid="8"/>
                                        </p:tgtEl>
                                        <p:attrNameLst>
                                          <p:attrName>style.visibility</p:attrName>
                                        </p:attrNameLst>
                                      </p:cBhvr>
                                      <p:to>
                                        <p:strVal val="visible"/>
                                      </p:to>
                                    </p:set>
                                    <p:animEffect transition="in" filter="wipe(down)">
                                      <p:cBhvr>
                                        <p:cTn id="121" dur="580">
                                          <p:stCondLst>
                                            <p:cond delay="0"/>
                                          </p:stCondLst>
                                        </p:cTn>
                                        <p:tgtEl>
                                          <p:spTgt spid="8"/>
                                        </p:tgtEl>
                                      </p:cBhvr>
                                    </p:animEffect>
                                    <p:anim calcmode="lin" valueType="num">
                                      <p:cBhvr>
                                        <p:cTn id="12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27" dur="26">
                                          <p:stCondLst>
                                            <p:cond delay="650"/>
                                          </p:stCondLst>
                                        </p:cTn>
                                        <p:tgtEl>
                                          <p:spTgt spid="8"/>
                                        </p:tgtEl>
                                      </p:cBhvr>
                                      <p:to x="100000" y="60000"/>
                                    </p:animScale>
                                    <p:animScale>
                                      <p:cBhvr>
                                        <p:cTn id="128" dur="166" decel="50000">
                                          <p:stCondLst>
                                            <p:cond delay="676"/>
                                          </p:stCondLst>
                                        </p:cTn>
                                        <p:tgtEl>
                                          <p:spTgt spid="8"/>
                                        </p:tgtEl>
                                      </p:cBhvr>
                                      <p:to x="100000" y="100000"/>
                                    </p:animScale>
                                    <p:animScale>
                                      <p:cBhvr>
                                        <p:cTn id="129" dur="26">
                                          <p:stCondLst>
                                            <p:cond delay="1312"/>
                                          </p:stCondLst>
                                        </p:cTn>
                                        <p:tgtEl>
                                          <p:spTgt spid="8"/>
                                        </p:tgtEl>
                                      </p:cBhvr>
                                      <p:to x="100000" y="80000"/>
                                    </p:animScale>
                                    <p:animScale>
                                      <p:cBhvr>
                                        <p:cTn id="130" dur="166" decel="50000">
                                          <p:stCondLst>
                                            <p:cond delay="1338"/>
                                          </p:stCondLst>
                                        </p:cTn>
                                        <p:tgtEl>
                                          <p:spTgt spid="8"/>
                                        </p:tgtEl>
                                      </p:cBhvr>
                                      <p:to x="100000" y="100000"/>
                                    </p:animScale>
                                    <p:animScale>
                                      <p:cBhvr>
                                        <p:cTn id="131" dur="26">
                                          <p:stCondLst>
                                            <p:cond delay="1642"/>
                                          </p:stCondLst>
                                        </p:cTn>
                                        <p:tgtEl>
                                          <p:spTgt spid="8"/>
                                        </p:tgtEl>
                                      </p:cBhvr>
                                      <p:to x="100000" y="90000"/>
                                    </p:animScale>
                                    <p:animScale>
                                      <p:cBhvr>
                                        <p:cTn id="132" dur="166" decel="50000">
                                          <p:stCondLst>
                                            <p:cond delay="1668"/>
                                          </p:stCondLst>
                                        </p:cTn>
                                        <p:tgtEl>
                                          <p:spTgt spid="8"/>
                                        </p:tgtEl>
                                      </p:cBhvr>
                                      <p:to x="100000" y="100000"/>
                                    </p:animScale>
                                    <p:animScale>
                                      <p:cBhvr>
                                        <p:cTn id="133" dur="26">
                                          <p:stCondLst>
                                            <p:cond delay="1808"/>
                                          </p:stCondLst>
                                        </p:cTn>
                                        <p:tgtEl>
                                          <p:spTgt spid="8"/>
                                        </p:tgtEl>
                                      </p:cBhvr>
                                      <p:to x="100000" y="95000"/>
                                    </p:animScale>
                                    <p:animScale>
                                      <p:cBhvr>
                                        <p:cTn id="134"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4194" y="1786334"/>
            <a:ext cx="1234446" cy="624119"/>
          </a:xfrm>
          <a:prstGeom prst="rect">
            <a:avLst/>
          </a:prstGeom>
        </p:spPr>
      </p:pic>
      <p:grpSp>
        <p:nvGrpSpPr>
          <p:cNvPr id="10" name="组合 9"/>
          <p:cNvGrpSpPr/>
          <p:nvPr/>
        </p:nvGrpSpPr>
        <p:grpSpPr>
          <a:xfrm>
            <a:off x="546100" y="1841130"/>
            <a:ext cx="10998200" cy="1065323"/>
            <a:chOff x="546100" y="2410453"/>
            <a:chExt cx="10998200" cy="1065323"/>
          </a:xfrm>
        </p:grpSpPr>
        <p:cxnSp>
          <p:nvCxnSpPr>
            <p:cNvPr id="2" name="直接连接符 1"/>
            <p:cNvCxnSpPr/>
            <p:nvPr/>
          </p:nvCxnSpPr>
          <p:spPr>
            <a:xfrm flipH="1" flipV="1">
              <a:off x="546100" y="3454401"/>
              <a:ext cx="10985500" cy="17351"/>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4">
              <a:extLst>
                <a:ext uri="{28A0092B-C50C-407E-A947-70E740481C1C}">
                  <a14:useLocalDpi xmlns:a14="http://schemas.microsoft.com/office/drawing/2010/main" val="0"/>
                </a:ext>
              </a:extLst>
            </a:blip>
            <a:srcRect b="6013"/>
            <a:stretch>
              <a:fillRect/>
            </a:stretch>
          </p:blipFill>
          <p:spPr>
            <a:xfrm>
              <a:off x="8410243" y="2410453"/>
              <a:ext cx="3134057" cy="1065323"/>
            </a:xfrm>
            <a:prstGeom prst="rect">
              <a:avLst/>
            </a:prstGeom>
          </p:spPr>
        </p:pic>
      </p:grpSp>
      <p:sp>
        <p:nvSpPr>
          <p:cNvPr id="6" name="矩形 5"/>
          <p:cNvSpPr/>
          <p:nvPr/>
        </p:nvSpPr>
        <p:spPr>
          <a:xfrm>
            <a:off x="7391875" y="3332331"/>
            <a:ext cx="675005" cy="1898644"/>
          </a:xfrm>
          <a:prstGeom prst="rect">
            <a:avLst/>
          </a:prstGeom>
        </p:spPr>
        <p:txBody>
          <a:bodyPr vert="eaVert" wrap="square">
            <a:spAutoFit/>
          </a:bodyPr>
          <a:lstStyle/>
          <a:p>
            <a:pPr fontAlgn="base"/>
            <a:r>
              <a:rPr lang="en-US" altLang="zh-CN" b="0" i="0">
                <a:effectLst/>
                <a:latin typeface="+mj-ea"/>
                <a:ea typeface="+mj-ea"/>
              </a:rPr>
              <a:t> </a:t>
            </a:r>
            <a:r>
              <a:rPr lang="zh-CN" altLang="en-US" sz="3200" b="1" i="0">
                <a:effectLst/>
                <a:latin typeface="+mj-ea"/>
                <a:ea typeface="+mj-ea"/>
              </a:rPr>
              <a:t>否定句</a:t>
            </a: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487" y="775246"/>
            <a:ext cx="1679930" cy="167993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6880" y="5400721"/>
            <a:ext cx="1985508" cy="1003846"/>
          </a:xfrm>
          <a:prstGeom prst="rect">
            <a:avLst/>
          </a:prstGeom>
        </p:spPr>
      </p:pic>
      <p:sp>
        <p:nvSpPr>
          <p:cNvPr id="11" name="文本框 10"/>
          <p:cNvSpPr txBox="1"/>
          <p:nvPr/>
        </p:nvSpPr>
        <p:spPr>
          <a:xfrm>
            <a:off x="8410243" y="3300046"/>
            <a:ext cx="3074616" cy="645160"/>
          </a:xfrm>
          <a:prstGeom prst="rect">
            <a:avLst/>
          </a:prstGeom>
          <a:noFill/>
          <a:ln w="28575">
            <a:solidFill>
              <a:srgbClr val="DD3B44"/>
            </a:solidFill>
          </a:ln>
        </p:spPr>
        <p:txBody>
          <a:bodyPr wrap="square" rtlCol="0">
            <a:spAutoFit/>
          </a:bodyPr>
          <a:lstStyle/>
          <a:p>
            <a:r>
              <a:rPr lang="en-US" altLang="zh-CN" sz="3600">
                <a:latin typeface="+mj-ea"/>
                <a:ea typeface="宋体" pitchFamily="2" charset="-122"/>
              </a:rPr>
              <a:t>  </a:t>
            </a:r>
            <a:r>
              <a:rPr lang="zh-CN" altLang="zh-CN" sz="3600">
                <a:latin typeface="+mj-ea"/>
                <a:ea typeface="宋体" pitchFamily="2" charset="-122"/>
              </a:rPr>
              <a:t>语法失误</a:t>
            </a:r>
          </a:p>
        </p:txBody>
      </p:sp>
      <p:sp>
        <p:nvSpPr>
          <p:cNvPr id="3" name="矩形 2"/>
          <p:cNvSpPr/>
          <p:nvPr/>
        </p:nvSpPr>
        <p:spPr>
          <a:xfrm>
            <a:off x="3684270" y="3300095"/>
            <a:ext cx="675005" cy="2492375"/>
          </a:xfrm>
          <a:prstGeom prst="rect">
            <a:avLst/>
          </a:prstGeom>
        </p:spPr>
        <p:txBody>
          <a:bodyPr vert="eaVert" wrap="square">
            <a:spAutoFit/>
          </a:bodyPr>
          <a:lstStyle/>
          <a:p>
            <a:pPr fontAlgn="base"/>
            <a:r>
              <a:rPr lang="en-US" altLang="zh-CN" sz="3200" b="0" i="0">
                <a:effectLst/>
                <a:latin typeface="+mj-ea"/>
                <a:ea typeface="+mj-ea"/>
              </a:rPr>
              <a:t> </a:t>
            </a:r>
            <a:r>
              <a:rPr lang="zh-CN" altLang="en-US" sz="3200" b="1" i="0">
                <a:effectLst/>
                <a:latin typeface="+mj-ea"/>
                <a:ea typeface="宋体" pitchFamily="2" charset="-122"/>
              </a:rPr>
              <a:t>不能加宾语</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10" presetClass="entr" presetSubtype="0" fill="hold" grpId="2"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p:bldP spid="3" grpId="2"/>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166" y="1613446"/>
            <a:ext cx="1679930" cy="167993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9648" y="5179321"/>
            <a:ext cx="1988937" cy="100558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424941" y="2160265"/>
            <a:ext cx="7120215" cy="2575124"/>
          </a:xfrm>
          <a:prstGeom prst="rect">
            <a:avLst/>
          </a:prstGeom>
        </p:spPr>
      </p:pic>
      <p:sp>
        <p:nvSpPr>
          <p:cNvPr id="100" name="文本框 99"/>
          <p:cNvSpPr txBox="1"/>
          <p:nvPr/>
        </p:nvSpPr>
        <p:spPr>
          <a:xfrm>
            <a:off x="2421890" y="403225"/>
            <a:ext cx="9340850" cy="6000750"/>
          </a:xfrm>
          <a:prstGeom prst="rect">
            <a:avLst/>
          </a:prstGeom>
          <a:noFill/>
          <a:ln w="9525">
            <a:noFill/>
          </a:ln>
        </p:spPr>
        <p:txBody>
          <a:bodyPr wrap="square">
            <a:spAutoFit/>
          </a:bodyPr>
          <a:lstStyle/>
          <a:p>
            <a:pPr indent="0"/>
            <a:r>
              <a:rPr lang="zh-CN" sz="3200" b="1">
                <a:ea typeface="宋体" pitchFamily="2" charset="-122"/>
              </a:rPr>
              <a:t>1．下列各项中加点的成语使用恰当的一项是（   </a:t>
            </a:r>
            <a:r>
              <a:rPr lang="en-US" sz="3200" b="1">
                <a:latin typeface="宋体" pitchFamily="2" charset="-122"/>
                <a:ea typeface="宋体" pitchFamily="2" charset="-122"/>
              </a:rPr>
              <a:t> </a:t>
            </a:r>
            <a:r>
              <a:rPr lang="zh-CN" sz="3200" b="1">
                <a:ea typeface="宋体" pitchFamily="2" charset="-122"/>
              </a:rPr>
              <a:t>）</a:t>
            </a:r>
          </a:p>
          <a:p>
            <a:pPr indent="0"/>
            <a:r>
              <a:rPr lang="zh-CN" sz="3200" b="1">
                <a:ea typeface="宋体" pitchFamily="2" charset="-122"/>
              </a:rPr>
              <a:t>A．他往四周一看发现满山遍野都是这种怪石，这时他心中就有了</a:t>
            </a:r>
            <a:r>
              <a:rPr lang="zh-CN" sz="3200" b="1" u="sng">
                <a:ea typeface="宋体" pitchFamily="2" charset="-122"/>
              </a:rPr>
              <a:t>出奇制胜</a:t>
            </a:r>
            <a:r>
              <a:rPr lang="zh-CN" sz="3200" b="1">
                <a:ea typeface="宋体" pitchFamily="2" charset="-122"/>
              </a:rPr>
              <a:t>叛军的妙计了。B．表扬教育带来的另一个极端问题就是：学生在长期的表扬氛围中常常忘乎所以，甚至不知</a:t>
            </a:r>
            <a:r>
              <a:rPr lang="zh-CN" sz="3200" b="1" u="sng">
                <a:ea typeface="宋体" pitchFamily="2" charset="-122"/>
              </a:rPr>
              <a:t>天高地厚</a:t>
            </a:r>
            <a:r>
              <a:rPr lang="zh-CN" sz="3200" b="1">
                <a:ea typeface="宋体" pitchFamily="2" charset="-122"/>
              </a:rPr>
              <a:t>。C．鲁迅弃医从文，并非突然</a:t>
            </a:r>
            <a:r>
              <a:rPr lang="zh-CN" sz="3200" b="1" u="sng">
                <a:ea typeface="宋体" pitchFamily="2" charset="-122"/>
              </a:rPr>
              <a:t>心血来潮</a:t>
            </a:r>
            <a:r>
              <a:rPr lang="zh-CN" sz="3200" b="1">
                <a:ea typeface="宋体" pitchFamily="2" charset="-122"/>
              </a:rPr>
              <a:t>，而是经过长期的内心挣扎最后痛定思痛的抉择。
</a:t>
            </a:r>
          </a:p>
          <a:p>
            <a:pPr indent="0"/>
            <a:r>
              <a:rPr lang="zh-CN" sz="3200" b="1">
                <a:ea typeface="宋体" pitchFamily="2" charset="-122"/>
              </a:rPr>
              <a:t>D．对曾经纵横中国五百年的晋商，我们今天只能透过那些</a:t>
            </a:r>
            <a:r>
              <a:rPr lang="zh-CN" sz="3200" b="1" u="sng">
                <a:ea typeface="宋体" pitchFamily="2" charset="-122"/>
              </a:rPr>
              <a:t>纸醉金迷</a:t>
            </a:r>
            <a:r>
              <a:rPr lang="zh-CN" sz="3200" b="1">
                <a:ea typeface="宋体" pitchFamily="2" charset="-122"/>
              </a:rPr>
              <a:t>的晋商大院来遥想他们当年踏漠北、下南洋的辉煌。</a:t>
            </a:r>
            <a:endParaRPr lang="zh-CN" altLang="en-US" sz="3200" b="1"/>
          </a:p>
        </p:txBody>
      </p:sp>
      <p:sp>
        <p:nvSpPr>
          <p:cNvPr id="8" name="文本框 7"/>
          <p:cNvSpPr txBox="1"/>
          <p:nvPr/>
        </p:nvSpPr>
        <p:spPr>
          <a:xfrm>
            <a:off x="10857230" y="403225"/>
            <a:ext cx="362585" cy="521970"/>
          </a:xfrm>
          <a:prstGeom prst="rect">
            <a:avLst/>
          </a:prstGeom>
          <a:noFill/>
        </p:spPr>
        <p:txBody>
          <a:bodyPr wrap="none" rtlCol="0">
            <a:spAutoFit/>
          </a:bodyPr>
          <a:lstStyle/>
          <a:p>
            <a:pPr algn="l"/>
            <a:r>
              <a:rPr lang="en-US" sz="2800" b="1">
                <a:latin typeface="宋体" pitchFamily="2" charset="-122"/>
                <a:ea typeface="宋体" pitchFamily="2" charset="-122"/>
                <a:sym typeface="+mn-ea"/>
              </a:rPr>
              <a:t>B</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461645" y="675005"/>
            <a:ext cx="11799570" cy="6492875"/>
          </a:xfrm>
          <a:prstGeom prst="rect">
            <a:avLst/>
          </a:prstGeom>
          <a:noFill/>
          <a:ln w="9525">
            <a:noFill/>
          </a:ln>
        </p:spPr>
        <p:txBody>
          <a:bodyPr wrap="square">
            <a:spAutoFit/>
          </a:bodyPr>
          <a:lstStyle/>
          <a:p>
            <a:pPr indent="0"/>
            <a:r>
              <a:rPr lang="zh-CN" sz="3200" b="0">
                <a:ea typeface="宋体" pitchFamily="2" charset="-122"/>
              </a:rPr>
              <a:t>2．下列各项中加点的成语使用不恰当的一项是（</a:t>
            </a:r>
            <a:r>
              <a:rPr lang="en-US" sz="3200" b="1">
                <a:latin typeface="宋体" pitchFamily="2" charset="-122"/>
                <a:ea typeface="宋体" pitchFamily="2" charset="-122"/>
              </a:rPr>
              <a:t>  </a:t>
            </a:r>
            <a:r>
              <a:rPr lang="en-US" sz="3200" b="0">
                <a:latin typeface="宋体" pitchFamily="2" charset="-122"/>
                <a:ea typeface="宋体" pitchFamily="2" charset="-122"/>
              </a:rPr>
              <a:t> </a:t>
            </a:r>
            <a:r>
              <a:rPr lang="zh-CN" sz="3200" b="0">
                <a:ea typeface="宋体" pitchFamily="2" charset="-122"/>
              </a:rPr>
              <a:t>）A．每天早晨，他都要一个人跑到公园里，对着跳广场舞的老人</a:t>
            </a:r>
            <a:r>
              <a:rPr lang="zh-CN" sz="3200" b="1">
                <a:ea typeface="宋体" pitchFamily="2" charset="-122"/>
              </a:rPr>
              <a:t>指手画脚</a:t>
            </a:r>
            <a:r>
              <a:rPr lang="zh-CN" sz="3200" b="0">
                <a:ea typeface="宋体" pitchFamily="2" charset="-122"/>
              </a:rPr>
              <a:t>B．他只是出于正义，在微博上发了个批判帖子，结果收到来自社会各层面的</a:t>
            </a:r>
            <a:r>
              <a:rPr lang="zh-CN" sz="3200" b="1">
                <a:ea typeface="宋体" pitchFamily="2" charset="-122"/>
              </a:rPr>
              <a:t>不虞之誉，</a:t>
            </a:r>
            <a:r>
              <a:rPr lang="zh-CN" sz="3200" b="0">
                <a:ea typeface="宋体" pitchFamily="2" charset="-122"/>
              </a:rPr>
              <a:t>面对媒体，他真有些手足无措
</a:t>
            </a:r>
          </a:p>
          <a:p>
            <a:pPr indent="0"/>
            <a:r>
              <a:rPr lang="zh-CN" sz="3200" b="0">
                <a:ea typeface="宋体" pitchFamily="2" charset="-122"/>
              </a:rPr>
              <a:t>。C．这则笑话，因为对旧中国办事推诿、对</a:t>
            </a:r>
            <a:r>
              <a:rPr lang="zh-CN" sz="3200">
                <a:ea typeface="宋体" pitchFamily="2" charset="-122"/>
                <a:sym typeface="+mn-ea"/>
              </a:rPr>
              <a:t>民疾苦</a:t>
            </a:r>
            <a:r>
              <a:rPr lang="zh-CN" sz="3200" b="1">
                <a:ea typeface="宋体" pitchFamily="2" charset="-122"/>
              </a:rPr>
              <a:t>漠不关心的</a:t>
            </a:r>
            <a:r>
              <a:rPr lang="zh-CN" sz="3200" b="0">
                <a:ea typeface="宋体" pitchFamily="2" charset="-122"/>
              </a:rPr>
              <a:t>人“当事诸公”，讽刺得很有力量，在民间流传颇广，几乎家喻户晓。
</a:t>
            </a:r>
          </a:p>
          <a:p>
            <a:pPr indent="0"/>
            <a:r>
              <a:rPr lang="zh-CN" sz="3200" b="0">
                <a:ea typeface="宋体" pitchFamily="2" charset="-122"/>
              </a:rPr>
              <a:t>D．她的心</a:t>
            </a:r>
            <a:r>
              <a:rPr lang="zh-CN" sz="3200" b="1">
                <a:ea typeface="宋体" pitchFamily="2" charset="-122"/>
              </a:rPr>
              <a:t>无时无刻</a:t>
            </a:r>
            <a:r>
              <a:rPr lang="zh-CN" sz="3200" b="0">
                <a:ea typeface="宋体" pitchFamily="2" charset="-122"/>
              </a:rPr>
              <a:t>在恋着剑波，就好像生活中不可缺少空气一样。
</a:t>
            </a:r>
          </a:p>
          <a:p>
            <a:pPr indent="0"/>
            <a:endParaRPr lang="zh-CN" altLang="en-US" sz="3200" b="0">
              <a:ea typeface="宋体" pitchFamily="2" charset="-122"/>
            </a:endParaRPr>
          </a:p>
        </p:txBody>
      </p:sp>
      <p:sp>
        <p:nvSpPr>
          <p:cNvPr id="2" name="文本框 1"/>
          <p:cNvSpPr txBox="1"/>
          <p:nvPr/>
        </p:nvSpPr>
        <p:spPr>
          <a:xfrm>
            <a:off x="8918575" y="675005"/>
            <a:ext cx="480060" cy="583565"/>
          </a:xfrm>
          <a:prstGeom prst="rect">
            <a:avLst/>
          </a:prstGeom>
          <a:noFill/>
        </p:spPr>
        <p:txBody>
          <a:bodyPr wrap="none" rtlCol="0">
            <a:spAutoFit/>
          </a:bodyPr>
          <a:lstStyle/>
          <a:p>
            <a:pPr algn="l"/>
            <a:r>
              <a:rPr lang="zh-CN" sz="3200">
                <a:ea typeface="宋体" pitchFamily="2" charset="-122"/>
                <a:sym typeface="+mn-ea"/>
              </a:rPr>
              <a:t> </a:t>
            </a:r>
            <a:r>
              <a:rPr lang="en-US" sz="3200" b="1">
                <a:latin typeface="宋体" pitchFamily="2" charset="-122"/>
                <a:ea typeface="宋体" pitchFamily="2" charset="-122"/>
                <a:sym typeface="+mn-ea"/>
              </a:rPr>
              <a:t>D</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文本框 6"/>
          <p:cNvSpPr txBox="1"/>
          <p:nvPr/>
        </p:nvSpPr>
        <p:spPr>
          <a:xfrm>
            <a:off x="5337175" y="1307465"/>
            <a:ext cx="736600" cy="3901440"/>
          </a:xfrm>
          <a:prstGeom prst="rect">
            <a:avLst/>
          </a:prstGeom>
          <a:noFill/>
          <a:ln w="28575">
            <a:solidFill>
              <a:srgbClr val="DD3B44"/>
            </a:solidFill>
          </a:ln>
        </p:spPr>
        <p:txBody>
          <a:bodyPr vert="eaVert" wrap="square" rtlCol="0">
            <a:spAutoFit/>
          </a:bodyPr>
          <a:lstStyle/>
          <a:p>
            <a:r>
              <a:rPr lang="zh-CN" altLang="en-US" sz="3600">
                <a:latin typeface="+mj-ea"/>
                <a:ea typeface="+mj-ea"/>
              </a:rPr>
              <a:t>用在否定句的成语</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67310" y="-17780"/>
            <a:ext cx="12170410" cy="7108825"/>
          </a:xfrm>
          <a:prstGeom prst="rect">
            <a:avLst/>
          </a:prstGeom>
          <a:noFill/>
          <a:ln w="9525">
            <a:noFill/>
          </a:ln>
        </p:spPr>
        <p:txBody>
          <a:bodyPr wrap="square">
            <a:spAutoFit/>
          </a:bodyPr>
          <a:lstStyle/>
          <a:p>
            <a:pPr indent="0"/>
            <a:r>
              <a:rPr lang="en-US" altLang="zh-CN" sz="2400" b="1">
                <a:solidFill>
                  <a:srgbClr val="333333"/>
                </a:solidFill>
                <a:ea typeface="微软雅黑"/>
              </a:rPr>
              <a:t>1</a:t>
            </a:r>
            <a:r>
              <a:rPr lang="zh-CN" altLang="en-US" sz="2400" b="1">
                <a:solidFill>
                  <a:srgbClr val="333333"/>
                </a:solidFill>
                <a:ea typeface="微软雅黑"/>
              </a:rPr>
              <a:t>、</a:t>
            </a:r>
            <a:r>
              <a:rPr lang="zh-CN" sz="2400" b="1">
                <a:solidFill>
                  <a:srgbClr val="333333"/>
                </a:solidFill>
                <a:ea typeface="微软雅黑"/>
              </a:rPr>
              <a:t>无时无刻： ”   2、同日而语</a:t>
            </a:r>
            <a:r>
              <a:rPr lang="zh-CN" sz="2400" b="0">
                <a:solidFill>
                  <a:srgbClr val="333333"/>
                </a:solidFill>
                <a:ea typeface="微软雅黑"/>
              </a:rPr>
              <a:t>：把水平不同的人或物同时放在一起讨论，即相提并论；常说成“不可（能）同日而语”，表示否定意义。</a:t>
            </a:r>
            <a:r>
              <a:rPr lang="zh-CN" sz="2400" b="1">
                <a:solidFill>
                  <a:srgbClr val="333333"/>
                </a:solidFill>
                <a:ea typeface="微软雅黑"/>
              </a:rPr>
              <a:t>3、一蹴而就4、青红皂白：</a:t>
            </a:r>
            <a:r>
              <a:rPr lang="zh-CN" sz="2400" b="0">
                <a:solidFill>
                  <a:srgbClr val="333333"/>
                </a:solidFill>
                <a:ea typeface="微软雅黑"/>
              </a:rPr>
              <a:t> 比喻事情的是非、情由；常用于否定句，常说“不分（问）青红皂白”。</a:t>
            </a:r>
            <a:r>
              <a:rPr lang="zh-CN" sz="2400" b="1">
                <a:solidFill>
                  <a:srgbClr val="333333"/>
                </a:solidFill>
                <a:ea typeface="微软雅黑"/>
              </a:rPr>
              <a:t>5、鹿死谁手</a:t>
            </a:r>
            <a:r>
              <a:rPr lang="zh-CN" sz="2400" b="0">
                <a:solidFill>
                  <a:srgbClr val="333333"/>
                </a:solidFill>
                <a:ea typeface="微软雅黑"/>
              </a:rPr>
              <a:t>： 鹿，猎物，比喻政权；鹿落入谁的手中，比喻天下为谁所得，后多比喻在争夺或竞争中不知谁能最后获胜” </a:t>
            </a:r>
            <a:r>
              <a:rPr lang="zh-CN" sz="2400" b="1">
                <a:solidFill>
                  <a:srgbClr val="333333"/>
                </a:solidFill>
                <a:ea typeface="微软雅黑"/>
              </a:rPr>
              <a:t> 6、天高地厚：</a:t>
            </a:r>
            <a:r>
              <a:rPr lang="zh-CN" sz="2400" b="0">
                <a:solidFill>
                  <a:srgbClr val="333333"/>
                </a:solidFill>
                <a:ea typeface="微软雅黑"/>
              </a:rPr>
              <a:t> 像天那样高，像地那样厚；比喻恩情极为深厚，也比喻世事的艰难、复杂；常用于否定句中。</a:t>
            </a:r>
            <a:r>
              <a:rPr lang="zh-CN" sz="2400" b="1">
                <a:solidFill>
                  <a:srgbClr val="333333"/>
                </a:solidFill>
                <a:ea typeface="微软雅黑"/>
              </a:rPr>
              <a:t> 7、一概而论：</a:t>
            </a:r>
            <a:r>
              <a:rPr lang="zh-CN" sz="2400" b="0">
                <a:solidFill>
                  <a:srgbClr val="333333"/>
                </a:solidFill>
                <a:ea typeface="微软雅黑"/>
              </a:rPr>
              <a:t> 指对事物或问题不做具体分析，不加区别，用同一个标准来对待或处理；多用于否定，常说“不能（可）一概而论”8、</a:t>
            </a:r>
            <a:r>
              <a:rPr lang="zh-CN" sz="2400" b="1">
                <a:solidFill>
                  <a:srgbClr val="333333"/>
                </a:solidFill>
                <a:ea typeface="微软雅黑"/>
              </a:rPr>
              <a:t>等闲视之</a:t>
            </a:r>
            <a:r>
              <a:rPr lang="zh-CN" sz="2400" b="0">
                <a:solidFill>
                  <a:srgbClr val="333333"/>
                </a:solidFill>
                <a:ea typeface="微软雅黑"/>
              </a:rPr>
              <a:t>： 把事情看得很普通平常，不加重视，毫不在意；多用于否定句。9</a:t>
            </a:r>
            <a:r>
              <a:rPr lang="zh-CN" sz="2400" b="1">
                <a:solidFill>
                  <a:srgbClr val="333333"/>
                </a:solidFill>
                <a:ea typeface="微软雅黑"/>
              </a:rPr>
              <a:t>、望其项背</a:t>
            </a:r>
            <a:r>
              <a:rPr lang="zh-CN" sz="2400" b="0">
                <a:solidFill>
                  <a:srgbClr val="333333"/>
                </a:solidFill>
                <a:ea typeface="微软雅黑"/>
              </a:rPr>
              <a:t>： 其意思是指：赶得上或比得上。而此语境需要的是“难以望其项背”或“无法望其项背”，可见此成语只适合于表否定的语境。10．</a:t>
            </a:r>
            <a:r>
              <a:rPr lang="zh-CN" sz="2400" b="1">
                <a:solidFill>
                  <a:srgbClr val="333333"/>
                </a:solidFill>
                <a:ea typeface="微软雅黑"/>
              </a:rPr>
              <a:t>吹灰之力</a:t>
            </a:r>
            <a:r>
              <a:rPr lang="zh-CN" sz="2400" b="0">
                <a:solidFill>
                  <a:srgbClr val="333333"/>
                </a:solidFill>
                <a:ea typeface="微软雅黑"/>
              </a:rPr>
              <a:t>： 通常比喻极微小的力量。一般说“不费吹灰之力”。11．</a:t>
            </a:r>
            <a:r>
              <a:rPr lang="zh-CN" sz="2400" b="1">
                <a:solidFill>
                  <a:srgbClr val="333333"/>
                </a:solidFill>
                <a:ea typeface="微软雅黑"/>
              </a:rPr>
              <a:t>等量齐观</a:t>
            </a:r>
            <a:r>
              <a:rPr lang="zh-CN" sz="2400" b="0">
                <a:solidFill>
                  <a:srgbClr val="333333"/>
                </a:solidFill>
                <a:ea typeface="微软雅黑"/>
              </a:rPr>
              <a:t>： 指不管事物的差异，都同等对待。一般说“不可(怎可)等量齐观”。12</a:t>
            </a:r>
            <a:r>
              <a:rPr lang="zh-CN" sz="2400" b="1">
                <a:solidFill>
                  <a:srgbClr val="333333"/>
                </a:solidFill>
                <a:ea typeface="微软雅黑"/>
              </a:rPr>
              <a:t>．混为一谈</a:t>
            </a:r>
            <a:r>
              <a:rPr lang="zh-CN" sz="2400" b="0">
                <a:solidFill>
                  <a:srgbClr val="333333"/>
                </a:solidFill>
                <a:ea typeface="微软雅黑"/>
              </a:rPr>
              <a:t>： 把不同的事物混在一起，说成是同样的事物。一般说“不能(怎能)混为一谈”。13</a:t>
            </a:r>
            <a:r>
              <a:rPr lang="zh-CN" sz="2400" b="1">
                <a:solidFill>
                  <a:srgbClr val="333333"/>
                </a:solidFill>
                <a:ea typeface="微软雅黑"/>
              </a:rPr>
              <a:t>．相提并论</a:t>
            </a:r>
            <a:r>
              <a:rPr lang="zh-CN" sz="2400" b="0">
                <a:solidFill>
                  <a:srgbClr val="333333"/>
                </a:solidFill>
                <a:ea typeface="微软雅黑"/>
              </a:rPr>
              <a:t>： 把不同的人或不同的事物混放在一起来谈论或看待14</a:t>
            </a:r>
            <a:r>
              <a:rPr lang="zh-CN" sz="2400" b="1">
                <a:solidFill>
                  <a:srgbClr val="333333"/>
                </a:solidFill>
                <a:ea typeface="微软雅黑"/>
              </a:rPr>
              <a:t>、善罢甘休</a:t>
            </a:r>
            <a:r>
              <a:rPr lang="zh-CN" sz="2400" b="0">
                <a:solidFill>
                  <a:srgbClr val="333333"/>
                </a:solidFill>
                <a:ea typeface="微软雅黑"/>
              </a:rPr>
              <a:t>：心甘情愿地罢休。指好好地了结纠纷，不再使事态持续下去。一般说“岂（怎，不）肯善罢甘休。    15、</a:t>
            </a:r>
            <a:r>
              <a:rPr lang="zh-CN" sz="2400" b="1">
                <a:solidFill>
                  <a:srgbClr val="333333"/>
                </a:solidFill>
                <a:ea typeface="微软雅黑"/>
              </a:rPr>
              <a:t>尽如人意</a:t>
            </a:r>
            <a:r>
              <a:rPr lang="zh-CN" sz="2400" b="0">
                <a:solidFill>
                  <a:srgbClr val="333333"/>
                </a:solidFill>
                <a:ea typeface="微软雅黑"/>
              </a:rPr>
              <a:t>：。事情完全符合人的心意。一般说“不（岂能）尽如人意”。 16、</a:t>
            </a:r>
            <a:r>
              <a:rPr lang="zh-CN" sz="2400" b="1">
                <a:solidFill>
                  <a:srgbClr val="333333"/>
                </a:solidFill>
                <a:ea typeface="微软雅黑"/>
              </a:rPr>
              <a:t>妄自菲薄</a:t>
            </a:r>
            <a:r>
              <a:rPr lang="zh-CN" sz="2400" b="0">
                <a:solidFill>
                  <a:srgbClr val="333333"/>
                </a:solidFill>
                <a:ea typeface="微软雅黑"/>
              </a:rPr>
              <a:t>：。过分看轻自己。形容自卑。（用于否定句，一般说，“不可妄自菲薄。”）17、</a:t>
            </a:r>
            <a:r>
              <a:rPr lang="zh-CN" sz="2400" b="1">
                <a:solidFill>
                  <a:srgbClr val="333333"/>
                </a:solidFill>
                <a:ea typeface="微软雅黑"/>
              </a:rPr>
              <a:t>万应灵丹</a:t>
            </a:r>
            <a:r>
              <a:rPr lang="zh-CN" sz="2400" b="0">
                <a:solidFill>
                  <a:srgbClr val="333333"/>
                </a:solidFill>
                <a:ea typeface="微软雅黑"/>
              </a:rPr>
              <a:t>： 丹：按药方制成的颗粒状或粉末状的中药；或是精炼的成药；灵丹：灵验；妙：指有特殊效力。能医治百病的灵验有效的药。比喻能解决问题的好办法。多用于否定句。如“赏识并非万应灵丹。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文本框 6"/>
          <p:cNvSpPr txBox="1"/>
          <p:nvPr/>
        </p:nvSpPr>
        <p:spPr>
          <a:xfrm>
            <a:off x="5337175" y="1307465"/>
            <a:ext cx="736600" cy="3901440"/>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不加宾语的成语</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540" y="151765"/>
            <a:ext cx="11811635" cy="6554470"/>
          </a:xfrm>
          <a:prstGeom prst="rect">
            <a:avLst/>
          </a:prstGeom>
          <a:noFill/>
        </p:spPr>
        <p:txBody>
          <a:bodyPr wrap="square" rtlCol="0" anchor="t">
            <a:spAutoFit/>
          </a:bodyPr>
          <a:lstStyle/>
          <a:p>
            <a:r>
              <a:rPr lang="zh-CN" altLang="en-US" sz="2800" b="1">
                <a:latin typeface="宋体" pitchFamily="2" charset="-122"/>
                <a:ea typeface="宋体" pitchFamily="2" charset="-122"/>
                <a:cs typeface="宋体" panose="02010600030101010101" pitchFamily="2" charset="-122"/>
              </a:rPr>
              <a:t>（1）与心理感觉有关的：知恩图报、感同身受、诚惶诚恐、无所畏惧、乐善好施、心驰神往、心领神会、爱莫能助、漠不关心、恋恋不舍、念念不忘、不堪设想、妄自菲薄、置之不理等。</a:t>
            </a:r>
          </a:p>
          <a:p>
            <a:r>
              <a:rPr lang="zh-CN" altLang="en-US" sz="2800" b="1">
                <a:latin typeface="宋体" pitchFamily="2" charset="-122"/>
                <a:ea typeface="宋体" pitchFamily="2" charset="-122"/>
                <a:cs typeface="宋体" panose="02010600030101010101" pitchFamily="2" charset="-122"/>
              </a:rPr>
              <a:t>（2）与眼睛（视觉）有关的：熟视无睹、视而不见、司空见惯、拭目以待、令人侧目、侧目而视、等量齐观、顾影自怜、另眼相看、刮目相看等。</a:t>
            </a:r>
          </a:p>
          <a:p>
            <a:r>
              <a:rPr lang="zh-CN" altLang="en-US" sz="2800" b="1">
                <a:latin typeface="宋体" pitchFamily="2" charset="-122"/>
                <a:ea typeface="宋体" pitchFamily="2" charset="-122"/>
                <a:cs typeface="宋体" panose="02010600030101010101" pitchFamily="2" charset="-122"/>
              </a:rPr>
              <a:t>（3）与耳朵（听觉）有关的：洗耳恭听、侧耳细听、充耳不闻、置若罔闻、闻所未闻、俯首听命、言听计从等。</a:t>
            </a:r>
          </a:p>
          <a:p>
            <a:r>
              <a:rPr lang="zh-CN" altLang="en-US" sz="2800" b="1">
                <a:latin typeface="宋体" pitchFamily="2" charset="-122"/>
                <a:ea typeface="宋体" pitchFamily="2" charset="-122"/>
                <a:cs typeface="宋体" panose="02010600030101010101" pitchFamily="2" charset="-122"/>
              </a:rPr>
              <a:t>（4）与口（味觉或说话）有关的：侃侃而谈、夸夸其谈、混为一谈、津津乐道、能说会道、头头是道、坐而论道、能言善辩、吞吞吐吐、不知所云、不可理喻、无可非议、无可厚非、熟读成诵、相提并论、一概而论等。</a:t>
            </a:r>
          </a:p>
          <a:p>
            <a:r>
              <a:rPr lang="zh-CN" altLang="en-US" sz="2800" b="1">
                <a:latin typeface="宋体" pitchFamily="2" charset="-122"/>
                <a:ea typeface="宋体" pitchFamily="2" charset="-122"/>
                <a:cs typeface="宋体" panose="02010600030101010101" pitchFamily="2" charset="-122"/>
              </a:rPr>
              <a:t>（5）兼有多种感觉的：耳濡目染、耳熟能详、倾耳注目、不闻不问、闭目塞听等。</a:t>
            </a:r>
          </a:p>
          <a:p>
            <a:r>
              <a:rPr lang="zh-CN" altLang="en-US" sz="2800" b="1">
                <a:latin typeface="宋体" pitchFamily="2" charset="-122"/>
                <a:ea typeface="宋体" pitchFamily="2" charset="-122"/>
                <a:cs typeface="宋体" panose="02010600030101010101" pitchFamily="2" charset="-122"/>
              </a:rPr>
              <a:t>（6）其他类型的：信手拈来、指手画脚、惟命是从、出奇制胜、求全责备、运筹帷幄、小题大做、无中生有、发扬光大、脱颖而出、犯而不校、斤斤计较、锱铢必较等。</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6322" name="文本框 70657"/>
          <p:cNvSpPr txBox="1"/>
          <p:nvPr/>
        </p:nvSpPr>
        <p:spPr>
          <a:xfrm>
            <a:off x="611505" y="189230"/>
            <a:ext cx="233045" cy="460375"/>
          </a:xfrm>
          <a:prstGeom prst="rect">
            <a:avLst/>
          </a:prstGeom>
          <a:noFill/>
          <a:ln w="9525">
            <a:noFill/>
          </a:ln>
        </p:spPr>
        <p:txBody>
          <a:bodyPr wrap="square">
            <a:spAutoFit/>
          </a:bodyPr>
          <a:lstStyle/>
          <a:p>
            <a:endParaRPr lang="zh-CN" altLang="en-US" sz="2400" b="0">
              <a:latin typeface="Times New Roman" charset="0"/>
            </a:endParaRPr>
          </a:p>
        </p:txBody>
      </p:sp>
      <p:sp>
        <p:nvSpPr>
          <p:cNvPr id="56323" name="文本框 70658" descr="胡桃"/>
          <p:cNvSpPr txBox="1"/>
          <p:nvPr/>
        </p:nvSpPr>
        <p:spPr>
          <a:xfrm>
            <a:off x="179705" y="0"/>
            <a:ext cx="1831340" cy="583565"/>
          </a:xfrm>
          <a:prstGeom prst="rect">
            <a:avLst/>
          </a:prstGeom>
          <a:blipFill rotWithShape="1">
            <a:blip r:embed="rId2"/>
            <a:stretch>
              <a:fillRect/>
            </a:stretch>
          </a:blipFill>
          <a:ln w="9525">
            <a:noFill/>
          </a:ln>
        </p:spPr>
        <p:txBody>
          <a:bodyPr wrap="square">
            <a:spAutoFit/>
          </a:bodyPr>
          <a:lstStyle/>
          <a:p>
            <a:pPr algn="ctr">
              <a:spcBef>
                <a:spcPct val="50000"/>
              </a:spcBef>
            </a:pPr>
            <a:r>
              <a:rPr lang="zh-CN" altLang="en-US" sz="3200">
                <a:solidFill>
                  <a:schemeClr val="bg1"/>
                </a:solidFill>
                <a:latin typeface="黑体" pitchFamily="49" charset="-122"/>
                <a:ea typeface="黑体" pitchFamily="49" charset="-122"/>
              </a:rPr>
              <a:t>巩固练习</a:t>
            </a:r>
          </a:p>
        </p:txBody>
      </p:sp>
      <p:sp>
        <p:nvSpPr>
          <p:cNvPr id="56324" name="文本框 70659"/>
          <p:cNvSpPr txBox="1"/>
          <p:nvPr/>
        </p:nvSpPr>
        <p:spPr>
          <a:xfrm>
            <a:off x="179705" y="549275"/>
            <a:ext cx="11821160" cy="452310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1</a:t>
            </a:r>
            <a:r>
              <a:rPr lang="zh-CN" altLang="en-US" sz="3200" b="1">
                <a:latin typeface="楷体" charset="-122"/>
                <a:ea typeface="楷体" charset="-122"/>
                <a:cs typeface="楷体" panose="02010609060101010101" charset="-122"/>
              </a:rPr>
              <a:t>、下列各句中，加点的成语使用恰当的一句是（   </a:t>
            </a:r>
            <a:r>
              <a:rPr lang="en-US" altLang="zh-CN" sz="3200" b="1">
                <a:latin typeface="楷体" charset="-122"/>
                <a:ea typeface="楷体" charset="-122"/>
                <a:cs typeface="楷体" panose="02010609060101010101" charset="-122"/>
              </a:rPr>
              <a:t>)</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、为了给心爱的儿子送大衣，母亲在风雪中已经</a:t>
            </a:r>
            <a:r>
              <a:rPr lang="zh-CN" altLang="en-US" sz="3200" b="1">
                <a:solidFill>
                  <a:srgbClr val="FF0000"/>
                </a:solidFill>
                <a:latin typeface="楷体" charset="-122"/>
                <a:ea typeface="楷体" charset="-122"/>
                <a:cs typeface="楷体" panose="02010609060101010101" charset="-122"/>
              </a:rPr>
              <a:t>茕茕孑立</a:t>
            </a:r>
            <a:r>
              <a:rPr lang="zh-CN" altLang="en-US" sz="3200" b="1">
                <a:latin typeface="楷体" charset="-122"/>
                <a:ea typeface="楷体" charset="-122"/>
                <a:cs typeface="楷体" panose="02010609060101010101" charset="-122"/>
              </a:rPr>
              <a:t>地等了一个多小时。</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、我们教育工作者应该懂得：发展学生的智力，必须与培养学生的非智力因素结合起来，因为二者是</a:t>
            </a:r>
            <a:r>
              <a:rPr lang="zh-CN" altLang="en-US" sz="3200" b="1">
                <a:solidFill>
                  <a:srgbClr val="FF0000"/>
                </a:solidFill>
                <a:latin typeface="楷体" charset="-122"/>
                <a:ea typeface="楷体" charset="-122"/>
                <a:cs typeface="楷体" panose="02010609060101010101" charset="-122"/>
              </a:rPr>
              <a:t>休戚相关</a:t>
            </a:r>
            <a:r>
              <a:rPr lang="zh-CN" altLang="en-US" sz="3200" b="1">
                <a:latin typeface="楷体" charset="-122"/>
                <a:ea typeface="楷体" charset="-122"/>
                <a:cs typeface="楷体" panose="02010609060101010101" charset="-122"/>
              </a:rPr>
              <a:t>、紧密相连的。</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、北大荒虽然</a:t>
            </a:r>
            <a:r>
              <a:rPr lang="zh-CN" altLang="en-US" sz="3200" b="1">
                <a:solidFill>
                  <a:srgbClr val="FF0000"/>
                </a:solidFill>
                <a:latin typeface="楷体" charset="-122"/>
                <a:ea typeface="楷体" charset="-122"/>
                <a:cs typeface="楷体" panose="02010609060101010101" charset="-122"/>
              </a:rPr>
              <a:t>天荒地老</a:t>
            </a:r>
            <a:r>
              <a:rPr lang="zh-CN" altLang="en-US" sz="3200" b="1">
                <a:latin typeface="楷体" charset="-122"/>
                <a:ea typeface="楷体" charset="-122"/>
                <a:cs typeface="楷体" panose="02010609060101010101" charset="-122"/>
              </a:rPr>
              <a:t>，但经过农垦战士的开发，已成为我国重要的商品粮基地。</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、这位老教师总结出的经验，在教学实践中</a:t>
            </a:r>
            <a:r>
              <a:rPr lang="zh-CN" altLang="en-US" sz="3200" b="1">
                <a:solidFill>
                  <a:srgbClr val="FF0000"/>
                </a:solidFill>
                <a:latin typeface="楷体" charset="-122"/>
                <a:ea typeface="楷体" charset="-122"/>
                <a:cs typeface="楷体" panose="02010609060101010101" charset="-122"/>
              </a:rPr>
              <a:t>屡试不爽</a:t>
            </a:r>
            <a:r>
              <a:rPr lang="zh-CN" altLang="en-US" sz="3200" b="1">
                <a:latin typeface="楷体" charset="-122"/>
                <a:ea typeface="楷体" charset="-122"/>
                <a:cs typeface="楷体" panose="02010609060101010101" charset="-122"/>
              </a:rPr>
              <a:t>，大家佩服得很。</a:t>
            </a:r>
          </a:p>
        </p:txBody>
      </p:sp>
      <p:sp>
        <p:nvSpPr>
          <p:cNvPr id="70661" name="文本框 70660"/>
          <p:cNvSpPr txBox="1"/>
          <p:nvPr/>
        </p:nvSpPr>
        <p:spPr>
          <a:xfrm>
            <a:off x="179070" y="5216525"/>
            <a:ext cx="11633835" cy="181483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茕茕孑立</a:t>
            </a:r>
            <a:r>
              <a:rPr lang="zh-CN" altLang="en-US" sz="2800" b="1">
                <a:latin typeface="楷体" charset="-122"/>
                <a:ea typeface="楷体" charset="-122"/>
                <a:cs typeface="楷体" panose="02010609060101010101" charset="-122"/>
              </a:rPr>
              <a:t>”形容孤孤单单，无依无靠，在此不合语境。</a:t>
            </a:r>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休戚相关</a:t>
            </a:r>
            <a:r>
              <a:rPr lang="zh-CN" altLang="en-US" sz="2800" b="1">
                <a:latin typeface="楷体" charset="-122"/>
                <a:ea typeface="楷体" charset="-122"/>
                <a:cs typeface="楷体" panose="02010609060101010101" charset="-122"/>
              </a:rPr>
              <a:t>”是指彼此之间的忧喜、祸福都互相关联，形容利益一致。用在这里显得不合事理。</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天荒地老</a:t>
            </a:r>
            <a:r>
              <a:rPr lang="zh-CN" altLang="en-US" sz="2800" b="1">
                <a:latin typeface="楷体" charset="-122"/>
                <a:ea typeface="楷体" charset="-122"/>
                <a:cs typeface="楷体" panose="02010609060101010101" charset="-122"/>
              </a:rPr>
              <a:t>”意思是天荒秽了，地衰老了，比喻经过的时间很长久。在句中属于望文生义。</a:t>
            </a:r>
          </a:p>
        </p:txBody>
      </p:sp>
      <p:sp>
        <p:nvSpPr>
          <p:cNvPr id="70662" name="文本框 70661"/>
          <p:cNvSpPr txBox="1"/>
          <p:nvPr/>
        </p:nvSpPr>
        <p:spPr>
          <a:xfrm>
            <a:off x="9055100" y="457835"/>
            <a:ext cx="604520" cy="583565"/>
          </a:xfrm>
          <a:prstGeom prst="rect">
            <a:avLst/>
          </a:prstGeom>
          <a:noFill/>
          <a:ln w="9525">
            <a:noFill/>
          </a:ln>
        </p:spPr>
        <p:txBody>
          <a:bodyPr wrap="square">
            <a:spAutoFit/>
          </a:bodyPr>
          <a:lstStyle/>
          <a:p>
            <a:r>
              <a:rPr lang="en-US" altLang="zh-CN" sz="3200">
                <a:solidFill>
                  <a:srgbClr val="FF0000"/>
                </a:solidFill>
                <a:latin typeface="Times New Roman" charset="0"/>
              </a:rPr>
              <a:t>D</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0661"/>
                                        </p:tgtEl>
                                        <p:attrNameLst>
                                          <p:attrName>style.visibility</p:attrName>
                                        </p:attrNameLst>
                                      </p:cBhvr>
                                      <p:to>
                                        <p:strVal val="visible"/>
                                      </p:to>
                                    </p:set>
                                    <p:animEffect transition="in" filter="diamond(in)">
                                      <p:cBhvr>
                                        <p:cTn id="7" dur="2000"/>
                                        <p:tgtEl>
                                          <p:spTgt spid="7066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0662"/>
                                        </p:tgtEl>
                                        <p:attrNameLst>
                                          <p:attrName>style.visibility</p:attrName>
                                        </p:attrNameLst>
                                      </p:cBhvr>
                                      <p:to>
                                        <p:strVal val="visible"/>
                                      </p:to>
                                    </p:set>
                                    <p:anim calcmode="lin" valueType="num">
                                      <p:cBhvr additive="base">
                                        <p:cTn id="13" dur="500" fill="hold"/>
                                        <p:tgtEl>
                                          <p:spTgt spid="70662"/>
                                        </p:tgtEl>
                                        <p:attrNameLst>
                                          <p:attrName>ppt_x</p:attrName>
                                        </p:attrNameLst>
                                      </p:cBhvr>
                                      <p:tavLst>
                                        <p:tav tm="0">
                                          <p:val>
                                            <p:strVal val="#ppt_x"/>
                                          </p:val>
                                        </p:tav>
                                        <p:tav tm="100000">
                                          <p:val>
                                            <p:strVal val="#ppt_x"/>
                                          </p:val>
                                        </p:tav>
                                      </p:tavLst>
                                    </p:anim>
                                    <p:anim calcmode="lin" valueType="num">
                                      <p:cBhvr additive="base">
                                        <p:cTn id="14" dur="500" fill="hold"/>
                                        <p:tgtEl>
                                          <p:spTgt spid="706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p:bldP spid="70662" grpId="1"/>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7346" name="文本框 71681"/>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7347" name="文本框 71682"/>
          <p:cNvSpPr txBox="1"/>
          <p:nvPr/>
        </p:nvSpPr>
        <p:spPr>
          <a:xfrm>
            <a:off x="179070" y="393065"/>
            <a:ext cx="11523980"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2</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、周汝昌先生有极高的学养，他以</a:t>
            </a:r>
            <a:r>
              <a:rPr lang="zh-CN" altLang="en-US" sz="3200" b="1">
                <a:solidFill>
                  <a:srgbClr val="FF0000"/>
                </a:solidFill>
                <a:latin typeface="楷体" charset="-122"/>
                <a:ea typeface="楷体" charset="-122"/>
                <a:cs typeface="楷体" panose="02010609060101010101" charset="-122"/>
              </a:rPr>
              <a:t>出神入化</a:t>
            </a:r>
            <a:r>
              <a:rPr lang="zh-CN" altLang="en-US" sz="3200" b="1">
                <a:latin typeface="楷体" charset="-122"/>
                <a:ea typeface="楷体" charset="-122"/>
                <a:cs typeface="楷体" panose="02010609060101010101" charset="-122"/>
              </a:rPr>
              <a:t>的文笔生动地阐述了“女性大悲剧”的红学见解。</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、面对种种诋毁和流言，他愤怒地斥责说“这完全是</a:t>
            </a:r>
            <a:r>
              <a:rPr lang="zh-CN" altLang="en-US" sz="3200" b="1">
                <a:solidFill>
                  <a:srgbClr val="FF0000"/>
                </a:solidFill>
                <a:latin typeface="楷体" charset="-122"/>
                <a:ea typeface="楷体" charset="-122"/>
                <a:cs typeface="楷体" panose="02010609060101010101" charset="-122"/>
              </a:rPr>
              <a:t>杯弓蛇影</a:t>
            </a:r>
            <a:r>
              <a:rPr lang="zh-CN" altLang="en-US" sz="3200" b="1">
                <a:latin typeface="楷体" charset="-122"/>
                <a:ea typeface="楷体" charset="-122"/>
                <a:cs typeface="楷体" panose="02010609060101010101" charset="-122"/>
              </a:rPr>
              <a:t>，无稽之谈。”</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、菲律宾总统埃斯特拉达终于因为种种丑闻陷入</a:t>
            </a:r>
            <a:r>
              <a:rPr lang="zh-CN" altLang="en-US" sz="3200" b="1">
                <a:solidFill>
                  <a:srgbClr val="FF0000"/>
                </a:solidFill>
                <a:latin typeface="楷体" charset="-122"/>
                <a:ea typeface="楷体" charset="-122"/>
                <a:cs typeface="楷体" panose="02010609060101010101" charset="-122"/>
              </a:rPr>
              <a:t>四面楚歌</a:t>
            </a:r>
            <a:r>
              <a:rPr lang="zh-CN" altLang="en-US" sz="3200" b="1">
                <a:latin typeface="楷体" charset="-122"/>
                <a:ea typeface="楷体" charset="-122"/>
                <a:cs typeface="楷体" panose="02010609060101010101" charset="-122"/>
              </a:rPr>
              <a:t>，黯然辞职了。</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、众志成城，</a:t>
            </a:r>
            <a:r>
              <a:rPr lang="zh-CN" altLang="en-US" sz="3200" b="1">
                <a:solidFill>
                  <a:srgbClr val="FF0000"/>
                </a:solidFill>
                <a:latin typeface="楷体" charset="-122"/>
                <a:ea typeface="楷体" charset="-122"/>
                <a:cs typeface="楷体" panose="02010609060101010101" charset="-122"/>
              </a:rPr>
              <a:t>因人成事</a:t>
            </a:r>
            <a:r>
              <a:rPr lang="zh-CN" altLang="en-US" sz="3200" b="1">
                <a:latin typeface="楷体" charset="-122"/>
                <a:ea typeface="楷体" charset="-122"/>
                <a:cs typeface="楷体" panose="02010609060101010101" charset="-122"/>
              </a:rPr>
              <a:t>，中国人民靠自己的力量建立了新中国。 </a:t>
            </a:r>
          </a:p>
        </p:txBody>
      </p:sp>
      <p:sp>
        <p:nvSpPr>
          <p:cNvPr id="71684" name="文本框 71683"/>
          <p:cNvSpPr txBox="1"/>
          <p:nvPr/>
        </p:nvSpPr>
        <p:spPr>
          <a:xfrm>
            <a:off x="239395" y="4953635"/>
            <a:ext cx="11403965" cy="138366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出神入化</a:t>
            </a:r>
            <a:r>
              <a:rPr lang="zh-CN" altLang="en-US" sz="2800" b="1">
                <a:latin typeface="楷体" charset="-122"/>
                <a:ea typeface="楷体" charset="-122"/>
                <a:cs typeface="楷体" panose="02010609060101010101" charset="-122"/>
              </a:rPr>
              <a:t>”形容文学、艺术达到非常高超的境界，一般指技能，不形容文笔。</a:t>
            </a:r>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杯弓蛇影</a:t>
            </a:r>
            <a:r>
              <a:rPr lang="zh-CN" altLang="en-US" sz="2800" b="1">
                <a:latin typeface="楷体" charset="-122"/>
                <a:ea typeface="楷体" charset="-122"/>
                <a:cs typeface="楷体" panose="02010609060101010101" charset="-122"/>
              </a:rPr>
              <a:t>”比喻疑神疑鬼，自相惊扰。与语境不合。</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因人成事</a:t>
            </a:r>
            <a:r>
              <a:rPr lang="zh-CN" altLang="en-US" sz="2800" b="1">
                <a:latin typeface="楷体" charset="-122"/>
                <a:ea typeface="楷体" charset="-122"/>
                <a:cs typeface="楷体" panose="02010609060101010101" charset="-122"/>
              </a:rPr>
              <a:t>”指依靠别人把事情办好，与句子要表达的意思不合。</a:t>
            </a:r>
          </a:p>
        </p:txBody>
      </p:sp>
      <p:sp>
        <p:nvSpPr>
          <p:cNvPr id="71685" name="文本框 71684"/>
          <p:cNvSpPr txBox="1"/>
          <p:nvPr/>
        </p:nvSpPr>
        <p:spPr>
          <a:xfrm>
            <a:off x="9199563" y="82868"/>
            <a:ext cx="477837" cy="579437"/>
          </a:xfrm>
          <a:prstGeom prst="rect">
            <a:avLst/>
          </a:prstGeom>
          <a:noFill/>
          <a:ln w="9525">
            <a:noFill/>
          </a:ln>
        </p:spPr>
        <p:txBody>
          <a:bodyPr wrap="none">
            <a:spAutoFit/>
          </a:bodyPr>
          <a:lstStyle/>
          <a:p>
            <a:r>
              <a:rPr lang="en-US" altLang="zh-CN" sz="3200">
                <a:solidFill>
                  <a:srgbClr val="FF0000"/>
                </a:solidFill>
                <a:latin typeface="Times New Roman" charset="0"/>
              </a:rPr>
              <a:t>C</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diamond(in)">
                                      <p:cBhvr>
                                        <p:cTn id="7" dur="2000"/>
                                        <p:tgtEl>
                                          <p:spTgt spid="7168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1685"/>
                                        </p:tgtEl>
                                        <p:attrNameLst>
                                          <p:attrName>style.visibility</p:attrName>
                                        </p:attrNameLst>
                                      </p:cBhvr>
                                      <p:to>
                                        <p:strVal val="visible"/>
                                      </p:to>
                                    </p:set>
                                    <p:anim calcmode="lin" valueType="num">
                                      <p:cBhvr additive="base">
                                        <p:cTn id="13" dur="500" fill="hold"/>
                                        <p:tgtEl>
                                          <p:spTgt spid="71685"/>
                                        </p:tgtEl>
                                        <p:attrNameLst>
                                          <p:attrName>ppt_x</p:attrName>
                                        </p:attrNameLst>
                                      </p:cBhvr>
                                      <p:tavLst>
                                        <p:tav tm="0">
                                          <p:val>
                                            <p:strVal val="#ppt_x"/>
                                          </p:val>
                                        </p:tav>
                                        <p:tav tm="100000">
                                          <p:val>
                                            <p:strVal val="#ppt_x"/>
                                          </p:val>
                                        </p:tav>
                                      </p:tavLst>
                                    </p:anim>
                                    <p:anim calcmode="lin" valueType="num">
                                      <p:cBhvr additive="base">
                                        <p:cTn id="14" dur="5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1"/>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7611" y="2631211"/>
            <a:ext cx="1523650" cy="77033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2711" y="1791246"/>
            <a:ext cx="1679930" cy="167993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691" y="4257442"/>
            <a:ext cx="3978613" cy="2791058"/>
          </a:xfrm>
          <a:prstGeom prst="rect">
            <a:avLst/>
          </a:prstGeom>
        </p:spPr>
      </p:pic>
      <p:sp>
        <p:nvSpPr>
          <p:cNvPr id="6" name="文本框 5"/>
          <p:cNvSpPr txBox="1"/>
          <p:nvPr/>
        </p:nvSpPr>
        <p:spPr>
          <a:xfrm>
            <a:off x="3783314" y="1791246"/>
            <a:ext cx="3074616" cy="645160"/>
          </a:xfrm>
          <a:prstGeom prst="rect">
            <a:avLst/>
          </a:prstGeom>
          <a:noFill/>
          <a:ln w="28575">
            <a:solidFill>
              <a:srgbClr val="DD3B44"/>
            </a:solidFill>
          </a:ln>
        </p:spPr>
        <p:txBody>
          <a:bodyPr wrap="square" rtlCol="0">
            <a:spAutoFit/>
          </a:bodyPr>
          <a:lstStyle/>
          <a:p>
            <a:r>
              <a:rPr lang="en-US" altLang="zh-CN" sz="3600">
                <a:latin typeface="+mj-ea"/>
                <a:ea typeface="+mj-ea"/>
              </a:rPr>
              <a:t>“</a:t>
            </a:r>
            <a:r>
              <a:rPr lang="zh-CN" altLang="en-US" sz="3600">
                <a:latin typeface="+mj-ea"/>
                <a:ea typeface="+mj-ea"/>
              </a:rPr>
              <a:t>成</a:t>
            </a:r>
            <a:r>
              <a:rPr lang="en-US" altLang="zh-CN" sz="3600">
                <a:latin typeface="+mj-ea"/>
                <a:ea typeface="+mj-ea"/>
              </a:rPr>
              <a:t>”</a:t>
            </a:r>
            <a:r>
              <a:rPr lang="zh-CN" altLang="en-US" sz="3600">
                <a:latin typeface="+mj-ea"/>
                <a:ea typeface="+mj-ea"/>
              </a:rPr>
              <a:t>上启下</a:t>
            </a:r>
          </a:p>
        </p:txBody>
      </p:sp>
      <p:sp>
        <p:nvSpPr>
          <p:cNvPr id="7" name="文本框 6"/>
          <p:cNvSpPr txBox="1"/>
          <p:nvPr/>
        </p:nvSpPr>
        <p:spPr>
          <a:xfrm>
            <a:off x="3099435" y="3149600"/>
            <a:ext cx="7073265" cy="1753235"/>
          </a:xfrm>
          <a:prstGeom prst="rect">
            <a:avLst/>
          </a:prstGeom>
          <a:noFill/>
        </p:spPr>
        <p:txBody>
          <a:bodyPr wrap="none" rtlCol="0">
            <a:spAutoFit/>
          </a:bodyPr>
          <a:lstStyle/>
          <a:p>
            <a:r>
              <a:rPr lang="zh-CN" altLang="en-US" sz="3600" b="1">
                <a:latin typeface="宋体" pitchFamily="2" charset="-122"/>
                <a:ea typeface="宋体" pitchFamily="2" charset="-122"/>
                <a:cs typeface="宋体" panose="02010600030101010101" pitchFamily="2" charset="-122"/>
              </a:rPr>
              <a:t>成语（词语）位于试卷第</a:t>
            </a:r>
            <a:r>
              <a:rPr lang="en-US" altLang="zh-CN" sz="3600" b="1">
                <a:latin typeface="宋体" pitchFamily="2" charset="-122"/>
                <a:ea typeface="宋体" pitchFamily="2" charset="-122"/>
                <a:cs typeface="宋体" panose="02010600030101010101" pitchFamily="2" charset="-122"/>
              </a:rPr>
              <a:t>17</a:t>
            </a:r>
            <a:r>
              <a:rPr lang="zh-CN" altLang="en-US" sz="3600" b="1">
                <a:latin typeface="宋体" pitchFamily="2" charset="-122"/>
                <a:ea typeface="宋体" pitchFamily="2" charset="-122"/>
                <a:cs typeface="宋体" panose="02010600030101010101" pitchFamily="2" charset="-122"/>
              </a:rPr>
              <a:t>或</a:t>
            </a:r>
            <a:r>
              <a:rPr lang="en-US" altLang="zh-CN" sz="3600" b="1">
                <a:latin typeface="宋体" pitchFamily="2" charset="-122"/>
                <a:ea typeface="宋体" pitchFamily="2" charset="-122"/>
                <a:cs typeface="宋体" panose="02010600030101010101" pitchFamily="2" charset="-122"/>
              </a:rPr>
              <a:t>19</a:t>
            </a:r>
            <a:r>
              <a:rPr lang="zh-CN" altLang="en-US" sz="3600" b="1">
                <a:latin typeface="宋体" pitchFamily="2" charset="-122"/>
                <a:ea typeface="宋体" pitchFamily="2" charset="-122"/>
                <a:cs typeface="宋体" panose="02010600030101010101" pitchFamily="2" charset="-122"/>
              </a:rPr>
              <a:t>题</a:t>
            </a:r>
          </a:p>
          <a:p>
            <a:r>
              <a:rPr lang="zh-CN" altLang="en-US" sz="3600" b="1">
                <a:latin typeface="宋体" pitchFamily="2" charset="-122"/>
                <a:ea typeface="宋体" pitchFamily="2" charset="-122"/>
                <a:cs typeface="宋体" panose="02010600030101010101" pitchFamily="2" charset="-122"/>
              </a:rPr>
              <a:t>为语言综合运用的</a:t>
            </a:r>
            <a:r>
              <a:rPr lang="en-US" altLang="zh-CN" sz="3600" b="1">
                <a:latin typeface="宋体" pitchFamily="2" charset="-122"/>
                <a:ea typeface="宋体" pitchFamily="2" charset="-122"/>
                <a:cs typeface="宋体" panose="02010600030101010101" pitchFamily="2" charset="-122"/>
              </a:rPr>
              <a:t>1</a:t>
            </a:r>
            <a:r>
              <a:rPr lang="zh-CN" altLang="en-US" sz="3600" b="1">
                <a:latin typeface="宋体" pitchFamily="2" charset="-122"/>
                <a:ea typeface="宋体" pitchFamily="2" charset="-122"/>
                <a:cs typeface="宋体" panose="02010600030101010101" pitchFamily="2" charset="-122"/>
              </a:rPr>
              <a:t>道小题</a:t>
            </a:r>
          </a:p>
          <a:p>
            <a:r>
              <a:rPr lang="zh-CN" altLang="en-US" sz="3600" b="1">
                <a:latin typeface="宋体" pitchFamily="2" charset="-122"/>
                <a:ea typeface="宋体" pitchFamily="2" charset="-122"/>
                <a:cs typeface="宋体" panose="02010600030101010101" pitchFamily="2" charset="-122"/>
              </a:rPr>
              <a:t>分值为</a:t>
            </a:r>
            <a:r>
              <a:rPr lang="en-US" altLang="zh-CN" sz="3600" b="1">
                <a:latin typeface="宋体" pitchFamily="2" charset="-122"/>
                <a:ea typeface="宋体" pitchFamily="2" charset="-122"/>
                <a:cs typeface="宋体" panose="02010600030101010101" pitchFamily="2" charset="-122"/>
              </a:rPr>
              <a:t>3</a:t>
            </a:r>
            <a:r>
              <a:rPr lang="zh-CN" altLang="en-US" sz="3600" b="1">
                <a:latin typeface="宋体" pitchFamily="2" charset="-122"/>
                <a:ea typeface="宋体" pitchFamily="2" charset="-122"/>
                <a:cs typeface="宋体" panose="02010600030101010101" pitchFamily="2" charset="-122"/>
              </a:rPr>
              <a:t>分</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8" decel="375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00" fill="hold"/>
                                        <p:tgtEl>
                                          <p:spTgt spid="5"/>
                                        </p:tgtEl>
                                        <p:attrNameLst>
                                          <p:attrName>ppt_x</p:attrName>
                                        </p:attrNameLst>
                                      </p:cBhvr>
                                      <p:tavLst>
                                        <p:tav tm="0">
                                          <p:val>
                                            <p:strVal val="0-#ppt_w/2"/>
                                          </p:val>
                                        </p:tav>
                                        <p:tav tm="100000">
                                          <p:val>
                                            <p:strVal val="#ppt_x"/>
                                          </p:val>
                                        </p:tav>
                                      </p:tavLst>
                                    </p:anim>
                                    <p:anim calcmode="lin" valueType="num">
                                      <p:cBhvr additive="base">
                                        <p:cTn id="16" dur="8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375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800" fill="hold"/>
                                        <p:tgtEl>
                                          <p:spTgt spid="4"/>
                                        </p:tgtEl>
                                        <p:attrNameLst>
                                          <p:attrName>ppt_x</p:attrName>
                                        </p:attrNameLst>
                                      </p:cBhvr>
                                      <p:tavLst>
                                        <p:tav tm="0">
                                          <p:val>
                                            <p:strVal val="0-#ppt_w/2"/>
                                          </p:val>
                                        </p:tav>
                                        <p:tav tm="100000">
                                          <p:val>
                                            <p:strVal val="#ppt_x"/>
                                          </p:val>
                                        </p:tav>
                                      </p:tavLst>
                                    </p:anim>
                                    <p:anim calcmode="lin" valueType="num">
                                      <p:cBhvr additive="base">
                                        <p:cTn id="20" dur="8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8370" name="文本框 72705"/>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8371" name="文本框 72706"/>
          <p:cNvSpPr txBox="1"/>
          <p:nvPr/>
        </p:nvSpPr>
        <p:spPr>
          <a:xfrm>
            <a:off x="250825" y="260350"/>
            <a:ext cx="11489690"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3</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、新产品的试验已经到了关键时刻，大家要做好充分准备，</a:t>
            </a:r>
            <a:r>
              <a:rPr lang="zh-CN" altLang="en-US" sz="3200" b="1">
                <a:solidFill>
                  <a:srgbClr val="FF0000"/>
                </a:solidFill>
                <a:latin typeface="楷体" charset="-122"/>
                <a:ea typeface="楷体" charset="-122"/>
                <a:cs typeface="楷体" panose="02010609060101010101" charset="-122"/>
              </a:rPr>
              <a:t>功败垂成</a:t>
            </a:r>
            <a:r>
              <a:rPr lang="zh-CN" altLang="en-US" sz="3200" b="1">
                <a:latin typeface="楷体" charset="-122"/>
                <a:ea typeface="楷体" charset="-122"/>
                <a:cs typeface="楷体" panose="02010609060101010101" charset="-122"/>
              </a:rPr>
              <a:t>在此一举。</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、中国寺庙建筑宏大精美，因势构筑巧思妙想。真可谓</a:t>
            </a:r>
            <a:r>
              <a:rPr lang="zh-CN" altLang="en-US" sz="3200" b="1">
                <a:solidFill>
                  <a:srgbClr val="FF0000"/>
                </a:solidFill>
                <a:latin typeface="楷体" charset="-122"/>
                <a:ea typeface="楷体" charset="-122"/>
                <a:cs typeface="楷体" panose="02010609060101010101" charset="-122"/>
              </a:rPr>
              <a:t>鬼斧神工</a:t>
            </a:r>
            <a:r>
              <a:rPr lang="zh-CN" altLang="en-US" sz="3200" b="1">
                <a:latin typeface="楷体" charset="-122"/>
                <a:ea typeface="楷体" charset="-122"/>
                <a:cs typeface="楷体" panose="02010609060101010101" charset="-122"/>
              </a:rPr>
              <a:t>。</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、他性格热情、大方，</a:t>
            </a:r>
            <a:r>
              <a:rPr lang="zh-CN" altLang="en-US" sz="3200" b="1">
                <a:solidFill>
                  <a:srgbClr val="FF0000"/>
                </a:solidFill>
                <a:latin typeface="楷体" charset="-122"/>
                <a:ea typeface="楷体" charset="-122"/>
                <a:cs typeface="楷体" panose="02010609060101010101" charset="-122"/>
              </a:rPr>
              <a:t>豁然开朗</a:t>
            </a:r>
            <a:r>
              <a:rPr lang="zh-CN" altLang="en-US" sz="3200" b="1">
                <a:latin typeface="楷体" charset="-122"/>
                <a:ea typeface="楷体" charset="-122"/>
                <a:cs typeface="楷体" panose="02010609060101010101" charset="-122"/>
              </a:rPr>
              <a:t>，很让大家喜欢。</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、泥泞的道路，低矮的平房，乌黑的河沟，难闻的气味，恶劣的环境使厂商</a:t>
            </a:r>
            <a:r>
              <a:rPr lang="zh-CN" altLang="en-US" sz="3200" b="1">
                <a:solidFill>
                  <a:srgbClr val="FF0000"/>
                </a:solidFill>
                <a:latin typeface="楷体" charset="-122"/>
                <a:ea typeface="楷体" charset="-122"/>
                <a:cs typeface="楷体" panose="02010609060101010101" charset="-122"/>
              </a:rPr>
              <a:t>望风披靡</a:t>
            </a:r>
            <a:r>
              <a:rPr lang="zh-CN" altLang="en-US" sz="3200" b="1">
                <a:latin typeface="楷体" charset="-122"/>
                <a:ea typeface="楷体" charset="-122"/>
                <a:cs typeface="楷体" panose="02010609060101010101" charset="-122"/>
              </a:rPr>
              <a:t>。 </a:t>
            </a:r>
          </a:p>
        </p:txBody>
      </p:sp>
      <p:sp>
        <p:nvSpPr>
          <p:cNvPr id="72708" name="文本框 72707"/>
          <p:cNvSpPr txBox="1"/>
          <p:nvPr/>
        </p:nvSpPr>
        <p:spPr>
          <a:xfrm>
            <a:off x="250825" y="4574540"/>
            <a:ext cx="11490325" cy="181483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功败垂成</a:t>
            </a:r>
            <a:r>
              <a:rPr lang="zh-CN" altLang="en-US" sz="2800" b="1">
                <a:latin typeface="楷体" charset="-122"/>
                <a:ea typeface="楷体" charset="-122"/>
                <a:cs typeface="楷体" panose="02010609060101010101" charset="-122"/>
              </a:rPr>
              <a:t>”指事情将要成功时，遇到了失败。不合语境。</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豁然开朗</a:t>
            </a:r>
            <a:r>
              <a:rPr lang="zh-CN" altLang="en-US" sz="2800" b="1">
                <a:latin typeface="楷体" charset="-122"/>
                <a:ea typeface="楷体" charset="-122"/>
                <a:cs typeface="楷体" panose="02010609060101010101" charset="-122"/>
              </a:rPr>
              <a:t>”是指道理一下子明白了，不能用来形容性格。</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望风披靡</a:t>
            </a:r>
            <a:r>
              <a:rPr lang="zh-CN" altLang="en-US" sz="2800" b="1">
                <a:latin typeface="楷体" charset="-122"/>
                <a:ea typeface="楷体" charset="-122"/>
                <a:cs typeface="楷体" panose="02010609060101010101" charset="-122"/>
              </a:rPr>
              <a:t>”比喻作战中被对方的威势所震吓，老远地看到来势勇猛，未经战斗就溃散了。不合语境。</a:t>
            </a:r>
          </a:p>
        </p:txBody>
      </p:sp>
      <p:sp>
        <p:nvSpPr>
          <p:cNvPr id="72709" name="文本框 72708"/>
          <p:cNvSpPr txBox="1"/>
          <p:nvPr/>
        </p:nvSpPr>
        <p:spPr>
          <a:xfrm>
            <a:off x="9085580" y="260350"/>
            <a:ext cx="477838" cy="579438"/>
          </a:xfrm>
          <a:prstGeom prst="rect">
            <a:avLst/>
          </a:prstGeom>
          <a:noFill/>
          <a:ln w="9525">
            <a:noFill/>
          </a:ln>
        </p:spPr>
        <p:txBody>
          <a:bodyPr wrap="none">
            <a:spAutoFit/>
          </a:bodyPr>
          <a:lstStyle/>
          <a:p>
            <a:r>
              <a:rPr lang="en-US" altLang="zh-CN" sz="3200">
                <a:solidFill>
                  <a:srgbClr val="FF0000"/>
                </a:solidFill>
                <a:latin typeface="Times New Roman" charset="0"/>
              </a:rPr>
              <a:t>B</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Effect transition="in" filter="diamond(in)">
                                      <p:cBhvr>
                                        <p:cTn id="7" dur="2000"/>
                                        <p:tgtEl>
                                          <p:spTgt spid="7270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2709"/>
                                        </p:tgtEl>
                                        <p:attrNameLst>
                                          <p:attrName>style.visibility</p:attrName>
                                        </p:attrNameLst>
                                      </p:cBhvr>
                                      <p:to>
                                        <p:strVal val="visible"/>
                                      </p:to>
                                    </p:set>
                                    <p:anim calcmode="lin" valueType="num">
                                      <p:cBhvr additive="base">
                                        <p:cTn id="13" dur="500" fill="hold"/>
                                        <p:tgtEl>
                                          <p:spTgt spid="72709"/>
                                        </p:tgtEl>
                                        <p:attrNameLst>
                                          <p:attrName>ppt_x</p:attrName>
                                        </p:attrNameLst>
                                      </p:cBhvr>
                                      <p:tavLst>
                                        <p:tav tm="0">
                                          <p:val>
                                            <p:strVal val="#ppt_x"/>
                                          </p:val>
                                        </p:tav>
                                        <p:tav tm="100000">
                                          <p:val>
                                            <p:strVal val="#ppt_x"/>
                                          </p:val>
                                        </p:tav>
                                      </p:tavLst>
                                    </p:anim>
                                    <p:anim calcmode="lin" valueType="num">
                                      <p:cBhvr additive="base">
                                        <p:cTn id="14" dur="500" fill="hold"/>
                                        <p:tgtEl>
                                          <p:spTgt spid="727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1"/>
    </p:bldLs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9394" name="文本框 73729"/>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59395" name="文本框 73730"/>
          <p:cNvSpPr txBox="1"/>
          <p:nvPr/>
        </p:nvSpPr>
        <p:spPr>
          <a:xfrm>
            <a:off x="179705" y="0"/>
            <a:ext cx="11752580" cy="4523105"/>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4</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、这个饭店服务质量之差，可谓是</a:t>
            </a:r>
            <a:r>
              <a:rPr lang="zh-CN" altLang="en-US" sz="3200" b="1">
                <a:solidFill>
                  <a:srgbClr val="FF0000"/>
                </a:solidFill>
                <a:latin typeface="楷体" charset="-122"/>
                <a:ea typeface="楷体" charset="-122"/>
                <a:cs typeface="楷体" panose="02010609060101010101" charset="-122"/>
              </a:rPr>
              <a:t>有口皆碑</a:t>
            </a:r>
            <a:r>
              <a:rPr lang="zh-CN" altLang="en-US" sz="3200" b="1">
                <a:latin typeface="楷体" charset="-122"/>
                <a:ea typeface="楷体" charset="-122"/>
                <a:cs typeface="楷体" panose="02010609060101010101" charset="-122"/>
              </a:rPr>
              <a:t>。但因别无分店，只好在此就餐了。</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、那些酷爱平等自由的人们，怎么能够愿意去过那种</a:t>
            </a:r>
            <a:r>
              <a:rPr lang="zh-CN" altLang="en-US" sz="3200" b="1">
                <a:solidFill>
                  <a:srgbClr val="FF0000"/>
                </a:solidFill>
                <a:latin typeface="楷体" charset="-122"/>
                <a:ea typeface="楷体" charset="-122"/>
                <a:cs typeface="楷体" panose="02010609060101010101" charset="-122"/>
              </a:rPr>
              <a:t>俯仰由人</a:t>
            </a:r>
            <a:r>
              <a:rPr lang="zh-CN" altLang="en-US" sz="3200" b="1">
                <a:latin typeface="楷体" charset="-122"/>
                <a:ea typeface="楷体" charset="-122"/>
                <a:cs typeface="楷体" panose="02010609060101010101" charset="-122"/>
              </a:rPr>
              <a:t>的生活呢？</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、电子宠物玩具在市场上</a:t>
            </a:r>
            <a:r>
              <a:rPr lang="zh-CN" altLang="en-US" sz="3200" b="1">
                <a:solidFill>
                  <a:srgbClr val="FF0000"/>
                </a:solidFill>
                <a:latin typeface="楷体" charset="-122"/>
                <a:ea typeface="楷体" charset="-122"/>
                <a:cs typeface="楷体" panose="02010609060101010101" charset="-122"/>
              </a:rPr>
              <a:t>方兴未艾</a:t>
            </a:r>
            <a:r>
              <a:rPr lang="zh-CN" altLang="en-US" sz="3200" b="1">
                <a:latin typeface="楷体" charset="-122"/>
                <a:ea typeface="楷体" charset="-122"/>
                <a:cs typeface="楷体" panose="02010609060101010101" charset="-122"/>
              </a:rPr>
              <a:t>，已经从火爆一时发展到无人问津了。</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、张大夫给我针灸了一个多月就治好了我的腰痛病，可真是</a:t>
            </a:r>
            <a:r>
              <a:rPr lang="zh-CN" altLang="en-US" sz="3200" b="1">
                <a:solidFill>
                  <a:srgbClr val="FF0000"/>
                </a:solidFill>
                <a:latin typeface="楷体" charset="-122"/>
                <a:ea typeface="楷体" charset="-122"/>
                <a:cs typeface="楷体" panose="02010609060101010101" charset="-122"/>
              </a:rPr>
              <a:t>妙手回春</a:t>
            </a:r>
            <a:r>
              <a:rPr lang="zh-CN" altLang="en-US" sz="3200" b="1">
                <a:latin typeface="楷体" charset="-122"/>
                <a:ea typeface="楷体" charset="-122"/>
                <a:cs typeface="楷体" panose="02010609060101010101" charset="-122"/>
              </a:rPr>
              <a:t>啊。 </a:t>
            </a:r>
          </a:p>
        </p:txBody>
      </p:sp>
      <p:sp>
        <p:nvSpPr>
          <p:cNvPr id="73732" name="文本框 73731"/>
          <p:cNvSpPr txBox="1"/>
          <p:nvPr/>
        </p:nvSpPr>
        <p:spPr>
          <a:xfrm>
            <a:off x="179705" y="4523105"/>
            <a:ext cx="11752580" cy="224536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有口皆碑</a:t>
            </a:r>
            <a:r>
              <a:rPr lang="zh-CN" altLang="en-US" sz="2800" b="1">
                <a:latin typeface="楷体" charset="-122"/>
                <a:ea typeface="楷体" charset="-122"/>
                <a:cs typeface="楷体" panose="02010609060101010101" charset="-122"/>
              </a:rPr>
              <a:t>”意思是所有人的嘴都是活的纪功碑，比喻对好人好事一致颂扬，是个褒义词，用在句中不恰当。</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方兴未艾</a:t>
            </a:r>
            <a:r>
              <a:rPr lang="zh-CN" altLang="en-US" sz="2800" b="1">
                <a:latin typeface="楷体" charset="-122"/>
                <a:ea typeface="楷体" charset="-122"/>
                <a:cs typeface="楷体" panose="02010609060101010101" charset="-122"/>
              </a:rPr>
              <a:t>”指事物正在发展，还没有停止。多形容革命形势或新生事物正在蓬勃发展。与后面的“无人问津”矛盾。</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妙手回春</a:t>
            </a:r>
            <a:r>
              <a:rPr lang="zh-CN" altLang="en-US" sz="2800" b="1">
                <a:latin typeface="楷体" charset="-122"/>
                <a:ea typeface="楷体" charset="-122"/>
                <a:cs typeface="楷体" panose="02010609060101010101" charset="-122"/>
              </a:rPr>
              <a:t>”是称赞医生医术高明，能使病危的人痊愈。没有分清词义的轻重。 </a:t>
            </a:r>
          </a:p>
        </p:txBody>
      </p:sp>
      <p:sp>
        <p:nvSpPr>
          <p:cNvPr id="73733" name="文本框 73732"/>
          <p:cNvSpPr txBox="1"/>
          <p:nvPr/>
        </p:nvSpPr>
        <p:spPr>
          <a:xfrm>
            <a:off x="8994140" y="82550"/>
            <a:ext cx="388938" cy="579438"/>
          </a:xfrm>
          <a:prstGeom prst="rect">
            <a:avLst/>
          </a:prstGeom>
          <a:noFill/>
          <a:ln w="9525">
            <a:noFill/>
          </a:ln>
        </p:spPr>
        <p:txBody>
          <a:bodyPr wrap="none">
            <a:spAutoFit/>
          </a:bodyPr>
          <a:lstStyle/>
          <a:p>
            <a:r>
              <a:rPr lang="en-US" altLang="zh-CN" sz="3200">
                <a:solidFill>
                  <a:srgbClr val="FF0000"/>
                </a:solidFill>
                <a:latin typeface="黑体" pitchFamily="49" charset="-122"/>
                <a:ea typeface="黑体" pitchFamily="49" charset="-122"/>
              </a:rPr>
              <a:t>B</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diamond(in)">
                                      <p:cBhvr>
                                        <p:cTn id="7" dur="2000"/>
                                        <p:tgtEl>
                                          <p:spTgt spid="7373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3733"/>
                                        </p:tgtEl>
                                        <p:attrNameLst>
                                          <p:attrName>style.visibility</p:attrName>
                                        </p:attrNameLst>
                                      </p:cBhvr>
                                      <p:to>
                                        <p:strVal val="visible"/>
                                      </p:to>
                                    </p:set>
                                    <p:anim calcmode="lin" valueType="num">
                                      <p:cBhvr additive="base">
                                        <p:cTn id="13" dur="500" fill="hold"/>
                                        <p:tgtEl>
                                          <p:spTgt spid="73733"/>
                                        </p:tgtEl>
                                        <p:attrNameLst>
                                          <p:attrName>ppt_x</p:attrName>
                                        </p:attrNameLst>
                                      </p:cBhvr>
                                      <p:tavLst>
                                        <p:tav tm="0">
                                          <p:val>
                                            <p:strVal val="#ppt_x"/>
                                          </p:val>
                                        </p:tav>
                                        <p:tav tm="100000">
                                          <p:val>
                                            <p:strVal val="#ppt_x"/>
                                          </p:val>
                                        </p:tav>
                                      </p:tavLst>
                                    </p:anim>
                                    <p:anim calcmode="lin" valueType="num">
                                      <p:cBhvr additive="base">
                                        <p:cTn id="14"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1"/>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74753"/>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60419" name="文本框 74754"/>
          <p:cNvSpPr txBox="1"/>
          <p:nvPr/>
        </p:nvSpPr>
        <p:spPr>
          <a:xfrm>
            <a:off x="250825" y="189230"/>
            <a:ext cx="11285855"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5</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、世纪之交，我们回顾民族屈辱的历史，瞻望时代的挑战，不由生出</a:t>
            </a:r>
            <a:r>
              <a:rPr lang="zh-CN" altLang="en-US" sz="3200" b="1">
                <a:solidFill>
                  <a:srgbClr val="FF0000"/>
                </a:solidFill>
                <a:latin typeface="楷体" charset="-122"/>
                <a:ea typeface="楷体" charset="-122"/>
                <a:cs typeface="楷体" panose="02010609060101010101" charset="-122"/>
              </a:rPr>
              <a:t>多难兴邦</a:t>
            </a:r>
            <a:r>
              <a:rPr lang="zh-CN" altLang="en-US" sz="3200" b="1">
                <a:latin typeface="楷体" charset="-122"/>
                <a:ea typeface="楷体" charset="-122"/>
                <a:cs typeface="楷体" panose="02010609060101010101" charset="-122"/>
              </a:rPr>
              <a:t>的历史感怀。</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、近年来由于纸张价格上涨，报纸杂志竞相提价，让学生们惊呼，</a:t>
            </a:r>
            <a:r>
              <a:rPr lang="zh-CN" altLang="en-US" sz="3200" b="1">
                <a:solidFill>
                  <a:srgbClr val="FF0000"/>
                </a:solidFill>
                <a:latin typeface="楷体" charset="-122"/>
                <a:ea typeface="楷体" charset="-122"/>
                <a:cs typeface="楷体" panose="02010609060101010101" charset="-122"/>
              </a:rPr>
              <a:t>洛阳纸贵</a:t>
            </a:r>
            <a:r>
              <a:rPr lang="zh-CN" altLang="en-US" sz="3200" b="1">
                <a:latin typeface="楷体" charset="-122"/>
                <a:ea typeface="楷体" charset="-122"/>
                <a:cs typeface="楷体" panose="02010609060101010101" charset="-122"/>
              </a:rPr>
              <a:t>今又来。</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、仿制古画还有一种情形，那就是决不署自己的姓名，以假乱真，</a:t>
            </a:r>
            <a:r>
              <a:rPr lang="zh-CN" altLang="en-US" sz="3200" b="1">
                <a:solidFill>
                  <a:srgbClr val="FF0000"/>
                </a:solidFill>
                <a:latin typeface="楷体" charset="-122"/>
                <a:ea typeface="楷体" charset="-122"/>
                <a:cs typeface="楷体" panose="02010609060101010101" charset="-122"/>
              </a:rPr>
              <a:t>鱼龙混杂</a:t>
            </a:r>
            <a:r>
              <a:rPr lang="zh-CN" altLang="en-US" sz="3200" b="1">
                <a:latin typeface="楷体" charset="-122"/>
                <a:ea typeface="楷体" charset="-122"/>
                <a:cs typeface="楷体" panose="02010609060101010101" charset="-122"/>
              </a:rPr>
              <a:t>，骗取黑钱。</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、矮桩水稻成熟期</a:t>
            </a:r>
            <a:r>
              <a:rPr lang="zh-CN" altLang="en-US" sz="3200" b="1">
                <a:solidFill>
                  <a:srgbClr val="FF0000"/>
                </a:solidFill>
                <a:latin typeface="楷体" charset="-122"/>
                <a:ea typeface="楷体" charset="-122"/>
                <a:cs typeface="楷体" panose="02010609060101010101" charset="-122"/>
              </a:rPr>
              <a:t>参差不齐</a:t>
            </a:r>
            <a:r>
              <a:rPr lang="zh-CN" altLang="en-US" sz="3200" b="1">
                <a:latin typeface="楷体" charset="-122"/>
                <a:ea typeface="楷体" charset="-122"/>
                <a:cs typeface="楷体" panose="02010609060101010101" charset="-122"/>
              </a:rPr>
              <a:t>，不宜用机器统一收割。 </a:t>
            </a:r>
          </a:p>
        </p:txBody>
      </p:sp>
      <p:sp>
        <p:nvSpPr>
          <p:cNvPr id="74756" name="文本框 74755"/>
          <p:cNvSpPr txBox="1"/>
          <p:nvPr/>
        </p:nvSpPr>
        <p:spPr>
          <a:xfrm>
            <a:off x="250825" y="4533900"/>
            <a:ext cx="11113135" cy="224536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洛阳纸贵</a:t>
            </a:r>
            <a:r>
              <a:rPr lang="zh-CN" altLang="en-US" sz="2800" b="1">
                <a:latin typeface="楷体" charset="-122"/>
                <a:ea typeface="楷体" charset="-122"/>
                <a:cs typeface="楷体" panose="02010609060101010101" charset="-122"/>
              </a:rPr>
              <a:t>”源于</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晋书</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文苑传</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，记载左思写</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三都赋</a:t>
            </a:r>
            <a:r>
              <a:rPr lang="en-US" altLang="zh-CN" sz="2800" b="1">
                <a:latin typeface="楷体" charset="-122"/>
                <a:ea typeface="楷体" charset="-122"/>
                <a:cs typeface="楷体" panose="02010609060101010101" charset="-122"/>
              </a:rPr>
              <a:t>》</a:t>
            </a:r>
            <a:r>
              <a:rPr lang="zh-CN" altLang="en-US" sz="2800" b="1">
                <a:latin typeface="楷体" charset="-122"/>
                <a:ea typeface="楷体" charset="-122"/>
                <a:cs typeface="楷体" panose="02010609060101010101" charset="-122"/>
              </a:rPr>
              <a:t>，构思了十年，写成以后，抢着抄写的人极多，以致洛阳的纸都涨价了。比喻著作风行一时。句中属望文生义。</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鱼龙混杂</a:t>
            </a:r>
            <a:r>
              <a:rPr lang="zh-CN" altLang="en-US" sz="2800" b="1">
                <a:latin typeface="楷体" charset="-122"/>
                <a:ea typeface="楷体" charset="-122"/>
                <a:cs typeface="楷体" panose="02010609060101010101" charset="-122"/>
              </a:rPr>
              <a:t>”比喻好人坏人混杂在一起，成分复杂。不合语境，可改为“鱼目混珠”。</a:t>
            </a:r>
            <a:r>
              <a:rPr lang="en-US" altLang="zh-CN" sz="2800" b="1">
                <a:latin typeface="楷体" charset="-122"/>
                <a:ea typeface="楷体" charset="-122"/>
                <a:cs typeface="楷体" panose="02010609060101010101" charset="-122"/>
              </a:rPr>
              <a:t>D</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参差不齐</a:t>
            </a:r>
            <a:r>
              <a:rPr lang="zh-CN" altLang="en-US" sz="2800" b="1">
                <a:latin typeface="楷体" charset="-122"/>
                <a:ea typeface="楷体" charset="-122"/>
                <a:cs typeface="楷体" panose="02010609060101010101" charset="-122"/>
              </a:rPr>
              <a:t>”指长短高低不齐，不能描述时间。</a:t>
            </a:r>
          </a:p>
        </p:txBody>
      </p:sp>
      <p:sp>
        <p:nvSpPr>
          <p:cNvPr id="74757" name="文本框 74756"/>
          <p:cNvSpPr txBox="1"/>
          <p:nvPr/>
        </p:nvSpPr>
        <p:spPr>
          <a:xfrm>
            <a:off x="9035098" y="270510"/>
            <a:ext cx="388937" cy="579438"/>
          </a:xfrm>
          <a:prstGeom prst="rect">
            <a:avLst/>
          </a:prstGeom>
          <a:noFill/>
          <a:ln w="9525">
            <a:noFill/>
          </a:ln>
        </p:spPr>
        <p:txBody>
          <a:bodyPr wrap="none">
            <a:spAutoFit/>
          </a:bodyPr>
          <a:lstStyle/>
          <a:p>
            <a:r>
              <a:rPr lang="en-US" altLang="zh-CN" sz="3200">
                <a:solidFill>
                  <a:srgbClr val="FF0000"/>
                </a:solidFill>
                <a:latin typeface="黑体" pitchFamily="49" charset="-122"/>
                <a:ea typeface="黑体" pitchFamily="49" charset="-122"/>
              </a:rPr>
              <a:t>A</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diamond(in)">
                                      <p:cBhvr>
                                        <p:cTn id="7" dur="2000"/>
                                        <p:tgtEl>
                                          <p:spTgt spid="7475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4757"/>
                                        </p:tgtEl>
                                        <p:attrNameLst>
                                          <p:attrName>style.visibility</p:attrName>
                                        </p:attrNameLst>
                                      </p:cBhvr>
                                      <p:to>
                                        <p:strVal val="visible"/>
                                      </p:to>
                                    </p:set>
                                    <p:anim calcmode="lin" valueType="num">
                                      <p:cBhvr additive="base">
                                        <p:cTn id="13" dur="500" fill="hold"/>
                                        <p:tgtEl>
                                          <p:spTgt spid="74757"/>
                                        </p:tgtEl>
                                        <p:attrNameLst>
                                          <p:attrName>ppt_x</p:attrName>
                                        </p:attrNameLst>
                                      </p:cBhvr>
                                      <p:tavLst>
                                        <p:tav tm="0">
                                          <p:val>
                                            <p:strVal val="#ppt_x"/>
                                          </p:val>
                                        </p:tav>
                                        <p:tav tm="100000">
                                          <p:val>
                                            <p:strVal val="#ppt_x"/>
                                          </p:val>
                                        </p:tav>
                                      </p:tavLst>
                                    </p:anim>
                                    <p:anim calcmode="lin" valueType="num">
                                      <p:cBhvr additive="base">
                                        <p:cTn id="14"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1"/>
    </p:bldLs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42" name="文本框 75777"/>
          <p:cNvSpPr txBox="1"/>
          <p:nvPr/>
        </p:nvSpPr>
        <p:spPr>
          <a:xfrm>
            <a:off x="611188" y="188913"/>
            <a:ext cx="184150" cy="366712"/>
          </a:xfrm>
          <a:prstGeom prst="rect">
            <a:avLst/>
          </a:prstGeom>
          <a:noFill/>
          <a:ln w="9525">
            <a:noFill/>
          </a:ln>
        </p:spPr>
        <p:txBody>
          <a:bodyPr wrap="none">
            <a:spAutoFit/>
          </a:bodyPr>
          <a:lstStyle/>
          <a:p>
            <a:endParaRPr lang="zh-CN" altLang="en-US" sz="2400" b="0">
              <a:latin typeface="Times New Roman" charset="0"/>
            </a:endParaRPr>
          </a:p>
        </p:txBody>
      </p:sp>
      <p:sp>
        <p:nvSpPr>
          <p:cNvPr id="61443" name="文本框 75778"/>
          <p:cNvSpPr txBox="1"/>
          <p:nvPr/>
        </p:nvSpPr>
        <p:spPr>
          <a:xfrm>
            <a:off x="250825" y="189230"/>
            <a:ext cx="11421745" cy="403098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3200" b="1">
                <a:latin typeface="楷体" charset="-122"/>
                <a:ea typeface="楷体" charset="-122"/>
                <a:cs typeface="楷体" panose="02010609060101010101" charset="-122"/>
              </a:rPr>
              <a:t>6</a:t>
            </a:r>
            <a:r>
              <a:rPr lang="zh-CN" altLang="en-US" sz="3200" b="1">
                <a:latin typeface="楷体" charset="-122"/>
                <a:ea typeface="楷体" charset="-122"/>
                <a:cs typeface="楷体" panose="02010609060101010101" charset="-122"/>
              </a:rPr>
              <a:t>、下列各句中，加点的成语使用恰当的一句是（   ）</a:t>
            </a:r>
          </a:p>
          <a:p>
            <a:r>
              <a:rPr lang="en-US" altLang="zh-CN" sz="3200" b="1">
                <a:latin typeface="楷体" charset="-122"/>
                <a:ea typeface="楷体" charset="-122"/>
                <a:cs typeface="楷体" panose="02010609060101010101" charset="-122"/>
              </a:rPr>
              <a:t>A</a:t>
            </a:r>
            <a:r>
              <a:rPr lang="zh-CN" altLang="en-US" sz="3200" b="1">
                <a:latin typeface="楷体" charset="-122"/>
                <a:ea typeface="楷体" charset="-122"/>
                <a:cs typeface="楷体" panose="02010609060101010101" charset="-122"/>
              </a:rPr>
              <a:t>、从孩子懂事那天起，我就经常</a:t>
            </a:r>
            <a:r>
              <a:rPr lang="zh-CN" altLang="en-US" sz="3200" b="1">
                <a:solidFill>
                  <a:srgbClr val="FF0000"/>
                </a:solidFill>
                <a:latin typeface="楷体" charset="-122"/>
                <a:ea typeface="楷体" charset="-122"/>
                <a:cs typeface="楷体" panose="02010609060101010101" charset="-122"/>
              </a:rPr>
              <a:t>苦心孤诣</a:t>
            </a:r>
            <a:r>
              <a:rPr lang="zh-CN" altLang="en-US" sz="3200" b="1">
                <a:latin typeface="楷体" charset="-122"/>
                <a:ea typeface="楷体" charset="-122"/>
                <a:cs typeface="楷体" panose="02010609060101010101" charset="-122"/>
              </a:rPr>
              <a:t>地讲一些做人的道理给他听。</a:t>
            </a:r>
          </a:p>
          <a:p>
            <a:r>
              <a:rPr lang="en-US" altLang="zh-CN" sz="3200" b="1">
                <a:latin typeface="楷体" charset="-122"/>
                <a:ea typeface="楷体" charset="-122"/>
                <a:cs typeface="楷体" panose="02010609060101010101" charset="-122"/>
              </a:rPr>
              <a:t>B</a:t>
            </a:r>
            <a:r>
              <a:rPr lang="zh-CN" altLang="en-US" sz="3200" b="1">
                <a:latin typeface="楷体" charset="-122"/>
                <a:ea typeface="楷体" charset="-122"/>
                <a:cs typeface="楷体" panose="02010609060101010101" charset="-122"/>
              </a:rPr>
              <a:t>、他总认为语文难学，其实无论哪一科，不经过刻苦努力，决不会</a:t>
            </a:r>
            <a:r>
              <a:rPr lang="zh-CN" altLang="en-US" sz="3200" b="1">
                <a:solidFill>
                  <a:srgbClr val="FF0000"/>
                </a:solidFill>
                <a:latin typeface="楷体" charset="-122"/>
                <a:ea typeface="楷体" charset="-122"/>
                <a:cs typeface="楷体" panose="02010609060101010101" charset="-122"/>
              </a:rPr>
              <a:t>一气呵成</a:t>
            </a:r>
            <a:r>
              <a:rPr lang="zh-CN" altLang="en-US" sz="3200" b="1">
                <a:latin typeface="楷体" charset="-122"/>
                <a:ea typeface="楷体" charset="-122"/>
                <a:cs typeface="楷体" panose="02010609060101010101" charset="-122"/>
              </a:rPr>
              <a:t>的。</a:t>
            </a:r>
          </a:p>
          <a:p>
            <a:r>
              <a:rPr lang="en-US" altLang="zh-CN" sz="3200" b="1">
                <a:latin typeface="楷体" charset="-122"/>
                <a:ea typeface="楷体" charset="-122"/>
                <a:cs typeface="楷体" panose="02010609060101010101" charset="-122"/>
              </a:rPr>
              <a:t>C</a:t>
            </a:r>
            <a:r>
              <a:rPr lang="zh-CN" altLang="en-US" sz="3200" b="1">
                <a:latin typeface="楷体" charset="-122"/>
                <a:ea typeface="楷体" charset="-122"/>
                <a:cs typeface="楷体" panose="02010609060101010101" charset="-122"/>
              </a:rPr>
              <a:t>、大自然的</a:t>
            </a:r>
            <a:r>
              <a:rPr lang="zh-CN" altLang="en-US" sz="3200" b="1">
                <a:solidFill>
                  <a:srgbClr val="FF0000"/>
                </a:solidFill>
                <a:latin typeface="楷体" charset="-122"/>
                <a:ea typeface="楷体" charset="-122"/>
                <a:cs typeface="楷体" panose="02010609060101010101" charset="-122"/>
              </a:rPr>
              <a:t>赏心悦目</a:t>
            </a:r>
            <a:r>
              <a:rPr lang="zh-CN" altLang="en-US" sz="3200" b="1">
                <a:latin typeface="楷体" charset="-122"/>
                <a:ea typeface="楷体" charset="-122"/>
                <a:cs typeface="楷体" panose="02010609060101010101" charset="-122"/>
              </a:rPr>
              <a:t>刺激了她的感官，也抚慰了她的心灵。</a:t>
            </a:r>
          </a:p>
          <a:p>
            <a:r>
              <a:rPr lang="en-US" altLang="zh-CN" sz="3200" b="1">
                <a:latin typeface="楷体" charset="-122"/>
                <a:ea typeface="楷体" charset="-122"/>
                <a:cs typeface="楷体" panose="02010609060101010101" charset="-122"/>
              </a:rPr>
              <a:t>D</a:t>
            </a:r>
            <a:r>
              <a:rPr lang="zh-CN" altLang="en-US" sz="3200" b="1">
                <a:latin typeface="楷体" charset="-122"/>
                <a:ea typeface="楷体" charset="-122"/>
                <a:cs typeface="楷体" panose="02010609060101010101" charset="-122"/>
              </a:rPr>
              <a:t>、老刘同志满怀激情，</a:t>
            </a:r>
            <a:r>
              <a:rPr lang="zh-CN" altLang="en-US" sz="3200" b="1">
                <a:solidFill>
                  <a:srgbClr val="FF0000"/>
                </a:solidFill>
                <a:latin typeface="楷体" charset="-122"/>
                <a:ea typeface="楷体" charset="-122"/>
                <a:cs typeface="楷体" panose="02010609060101010101" charset="-122"/>
              </a:rPr>
              <a:t>焚膏继晷</a:t>
            </a:r>
            <a:r>
              <a:rPr lang="zh-CN" altLang="en-US" sz="3200" b="1">
                <a:latin typeface="楷体" charset="-122"/>
                <a:ea typeface="楷体" charset="-122"/>
                <a:cs typeface="楷体" panose="02010609060101010101" charset="-122"/>
              </a:rPr>
              <a:t>，历时五年，终于写出了这部洋洋百万字的小说。 </a:t>
            </a:r>
          </a:p>
        </p:txBody>
      </p:sp>
      <p:sp>
        <p:nvSpPr>
          <p:cNvPr id="75780" name="文本框 75779"/>
          <p:cNvSpPr txBox="1"/>
          <p:nvPr/>
        </p:nvSpPr>
        <p:spPr>
          <a:xfrm>
            <a:off x="251460" y="4505960"/>
            <a:ext cx="11421110" cy="1814830"/>
          </a:xfrm>
          <a:prstGeom prst="rect">
            <a:avLst/>
          </a:prstGeom>
          <a:solidFill>
            <a:schemeClr val="bg1"/>
          </a:solidFill>
          <a:ln w="12700" cap="flat" cmpd="sng">
            <a:solidFill>
              <a:schemeClr val="accent1">
                <a:shade val="50000"/>
              </a:schemeClr>
            </a:solidFill>
            <a:prstDash val="solid"/>
            <a:miter/>
            <a:headEnd type="none" w="med" len="med"/>
            <a:tailEnd type="none" w="med" len="med"/>
          </a:ln>
        </p:spPr>
        <p:txBody>
          <a:bodyPr wrap="square">
            <a:spAutoFit/>
          </a:bodyPr>
          <a:lstStyle/>
          <a:p>
            <a:r>
              <a:rPr lang="en-US" altLang="zh-CN" sz="2800" b="1">
                <a:latin typeface="楷体" charset="-122"/>
                <a:ea typeface="楷体" charset="-122"/>
                <a:cs typeface="楷体" panose="02010609060101010101" charset="-122"/>
              </a:rPr>
              <a:t>A</a:t>
            </a:r>
            <a:r>
              <a:rPr lang="zh-CN" altLang="en-US" sz="2800" b="1">
                <a:latin typeface="楷体" charset="-122"/>
                <a:ea typeface="楷体" charset="-122"/>
                <a:cs typeface="楷体" panose="02010609060101010101" charset="-122"/>
              </a:rPr>
              <a:t>项“</a:t>
            </a:r>
            <a:r>
              <a:rPr lang="zh-CN" altLang="en-US" sz="2800" b="1">
                <a:solidFill>
                  <a:srgbClr val="FF0000"/>
                </a:solidFill>
                <a:latin typeface="楷体" charset="-122"/>
                <a:ea typeface="楷体" charset="-122"/>
                <a:cs typeface="楷体" panose="02010609060101010101" charset="-122"/>
              </a:rPr>
              <a:t>苦心孤诣</a:t>
            </a:r>
            <a:r>
              <a:rPr lang="zh-CN" altLang="en-US" sz="2800" b="1">
                <a:latin typeface="楷体" charset="-122"/>
                <a:ea typeface="楷体" charset="-122"/>
                <a:cs typeface="楷体" panose="02010609060101010101" charset="-122"/>
              </a:rPr>
              <a:t>”指煞费苦心地钻研，到了别人达不到的境地。在句中修饰不当，可改为“苦口婆心”。</a:t>
            </a:r>
            <a:r>
              <a:rPr lang="en-US" altLang="zh-CN" sz="2800" b="1">
                <a:latin typeface="楷体" charset="-122"/>
                <a:ea typeface="楷体" charset="-122"/>
                <a:cs typeface="楷体" panose="02010609060101010101" charset="-122"/>
              </a:rPr>
              <a:t>B</a:t>
            </a:r>
            <a:r>
              <a:rPr lang="zh-CN" altLang="en-US" sz="2800" b="1">
                <a:latin typeface="楷体" charset="-122"/>
                <a:ea typeface="楷体" charset="-122"/>
                <a:cs typeface="楷体" panose="02010609060101010101" charset="-122"/>
              </a:rPr>
              <a:t>项明显不合事理。即使经过刻苦努力，也不会“一气呵成”的。</a:t>
            </a:r>
            <a:r>
              <a:rPr lang="en-US" altLang="zh-CN" sz="2800" b="1">
                <a:latin typeface="楷体" charset="-122"/>
                <a:ea typeface="楷体" charset="-122"/>
                <a:cs typeface="楷体" panose="02010609060101010101" charset="-122"/>
              </a:rPr>
              <a:t>C</a:t>
            </a:r>
            <a:r>
              <a:rPr lang="zh-CN" altLang="en-US" sz="2800" b="1">
                <a:latin typeface="楷体" charset="-122"/>
                <a:ea typeface="楷体" charset="-122"/>
                <a:cs typeface="楷体" panose="02010609060101010101" charset="-122"/>
              </a:rPr>
              <a:t>项属于搭配不当，“</a:t>
            </a:r>
            <a:r>
              <a:rPr lang="zh-CN" altLang="en-US" sz="2800" b="1">
                <a:solidFill>
                  <a:srgbClr val="FF0000"/>
                </a:solidFill>
                <a:latin typeface="楷体" charset="-122"/>
                <a:ea typeface="楷体" charset="-122"/>
                <a:cs typeface="楷体" panose="02010609060101010101" charset="-122"/>
              </a:rPr>
              <a:t>赏心悦目</a:t>
            </a:r>
            <a:r>
              <a:rPr lang="zh-CN" altLang="en-US" sz="2800" b="1">
                <a:latin typeface="楷体" charset="-122"/>
                <a:ea typeface="楷体" charset="-122"/>
                <a:cs typeface="楷体" panose="02010609060101010101" charset="-122"/>
              </a:rPr>
              <a:t>”不具有名词词性，应和“大自然”对调。 </a:t>
            </a:r>
          </a:p>
        </p:txBody>
      </p:sp>
      <p:sp>
        <p:nvSpPr>
          <p:cNvPr id="75781" name="文本框 75780"/>
          <p:cNvSpPr txBox="1"/>
          <p:nvPr/>
        </p:nvSpPr>
        <p:spPr>
          <a:xfrm>
            <a:off x="9198928" y="188913"/>
            <a:ext cx="388937" cy="579437"/>
          </a:xfrm>
          <a:prstGeom prst="rect">
            <a:avLst/>
          </a:prstGeom>
          <a:noFill/>
          <a:ln w="9525">
            <a:noFill/>
          </a:ln>
        </p:spPr>
        <p:txBody>
          <a:bodyPr wrap="none">
            <a:spAutoFit/>
          </a:bodyPr>
          <a:lstStyle/>
          <a:p>
            <a:r>
              <a:rPr lang="en-US" altLang="zh-CN" sz="3200">
                <a:solidFill>
                  <a:srgbClr val="FF0000"/>
                </a:solidFill>
                <a:latin typeface="黑体" pitchFamily="49" charset="-122"/>
                <a:ea typeface="黑体" pitchFamily="49" charset="-122"/>
              </a:rPr>
              <a:t>D</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diamond(in)">
                                      <p:cBhvr>
                                        <p:cTn id="7" dur="2000"/>
                                        <p:tgtEl>
                                          <p:spTgt spid="7578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75781"/>
                                        </p:tgtEl>
                                        <p:attrNameLst>
                                          <p:attrName>style.visibility</p:attrName>
                                        </p:attrNameLst>
                                      </p:cBhvr>
                                      <p:to>
                                        <p:strVal val="visible"/>
                                      </p:to>
                                    </p:set>
                                    <p:anim calcmode="lin" valueType="num">
                                      <p:cBhvr additive="base">
                                        <p:cTn id="13" dur="500" fill="hold"/>
                                        <p:tgtEl>
                                          <p:spTgt spid="75781"/>
                                        </p:tgtEl>
                                        <p:attrNameLst>
                                          <p:attrName>ppt_x</p:attrName>
                                        </p:attrNameLst>
                                      </p:cBhvr>
                                      <p:tavLst>
                                        <p:tav tm="0">
                                          <p:val>
                                            <p:strVal val="#ppt_x"/>
                                          </p:val>
                                        </p:tav>
                                        <p:tav tm="100000">
                                          <p:val>
                                            <p:strVal val="#ppt_x"/>
                                          </p:val>
                                        </p:tav>
                                      </p:tavLst>
                                    </p:anim>
                                    <p:anim calcmode="lin" valueType="num">
                                      <p:cBhvr additive="base">
                                        <p:cTn id="14"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1" grpId="1"/>
    </p:bldLs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sp>
        <p:nvSpPr>
          <p:cNvPr id="7" name="椭圆 6"/>
          <p:cNvSpPr/>
          <p:nvPr/>
        </p:nvSpPr>
        <p:spPr>
          <a:xfrm>
            <a:off x="4953000" y="2486025"/>
            <a:ext cx="2286000" cy="2207240"/>
          </a:xfrm>
          <a:prstGeom prst="ellipse">
            <a:avLst/>
          </a:prstGeom>
          <a:ln w="76200">
            <a:solidFill>
              <a:srgbClr val="DD3B44"/>
            </a:solidFill>
          </a:ln>
        </p:spPr>
        <p:txBody>
          <a:bodyPr wrap="square">
            <a:spAutoFit/>
          </a:bodyPr>
          <a:lstStyle/>
          <a:p>
            <a:pPr algn="ctr"/>
            <a:r>
              <a:rPr lang="zh-CN" altLang="en-US" sz="9600">
                <a:latin typeface="+mj-ea"/>
                <a:ea typeface="+mj-ea"/>
              </a:rPr>
              <a:t>贰</a:t>
            </a:r>
            <a:endParaRPr lang="zh-CN" altLang="en-US" sz="9600" b="1">
              <a:latin typeface="+mj-ea"/>
              <a:ea typeface="+mj-ea"/>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9167" y="3443491"/>
            <a:ext cx="1854500" cy="101155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7211" y="1850383"/>
            <a:ext cx="1679930" cy="16799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9444" y="1577169"/>
            <a:ext cx="3978613" cy="2791058"/>
          </a:xfrm>
          <a:prstGeom prst="rect">
            <a:avLst/>
          </a:prstGeom>
        </p:spPr>
      </p:pic>
      <p:sp>
        <p:nvSpPr>
          <p:cNvPr id="6" name="文本框 5"/>
          <p:cNvSpPr txBox="1"/>
          <p:nvPr/>
        </p:nvSpPr>
        <p:spPr>
          <a:xfrm>
            <a:off x="1717523" y="3106680"/>
            <a:ext cx="3074616" cy="64516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zh-CN" altLang="en-US" sz="3600">
                <a:latin typeface="+mj-ea"/>
                <a:ea typeface="+mj-ea"/>
              </a:rPr>
              <a:t>近义辨析</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1497" y="1549059"/>
            <a:ext cx="1679930" cy="167993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9410700" y="2666673"/>
            <a:ext cx="4191000" cy="165450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358900" y="2666673"/>
            <a:ext cx="4191000" cy="1654502"/>
          </a:xfrm>
          <a:prstGeom prst="rect">
            <a:avLst/>
          </a:prstGeom>
        </p:spPr>
      </p:pic>
      <p:sp>
        <p:nvSpPr>
          <p:cNvPr id="7" name="文本框 6"/>
          <p:cNvSpPr txBox="1"/>
          <p:nvPr/>
        </p:nvSpPr>
        <p:spPr>
          <a:xfrm>
            <a:off x="12700" y="3810"/>
            <a:ext cx="2801620" cy="64516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zh-CN" altLang="en-US" sz="3600">
                <a:latin typeface="+mj-ea"/>
                <a:ea typeface="+mj-ea"/>
              </a:rPr>
              <a:t>近义辨析</a:t>
            </a:r>
          </a:p>
        </p:txBody>
      </p:sp>
      <p:pic>
        <p:nvPicPr>
          <p:cNvPr id="6" name="图片 5"/>
          <p:cNvPicPr>
            <a:picLocks noChangeAspect="1"/>
          </p:cNvPicPr>
          <p:nvPr/>
        </p:nvPicPr>
        <p:blipFill>
          <a:blip r:embed="rId5"/>
          <a:srcRect t="-150" r="4359"/>
          <a:stretch>
            <a:fillRect/>
          </a:stretch>
        </p:blipFill>
        <p:spPr>
          <a:xfrm>
            <a:off x="1740535" y="312420"/>
            <a:ext cx="10561320" cy="6590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7832" y="4355208"/>
            <a:ext cx="1693737" cy="85633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2064" y="275014"/>
            <a:ext cx="1679930" cy="1679930"/>
          </a:xfrm>
          <a:prstGeom prst="rect">
            <a:avLst/>
          </a:prstGeom>
        </p:spPr>
      </p:pic>
      <p:sp>
        <p:nvSpPr>
          <p:cNvPr id="7" name="椭圆 6"/>
          <p:cNvSpPr/>
          <p:nvPr/>
        </p:nvSpPr>
        <p:spPr>
          <a:xfrm>
            <a:off x="1487623" y="2691544"/>
            <a:ext cx="875368" cy="908864"/>
          </a:xfrm>
          <a:prstGeom prst="ellipse">
            <a:avLst/>
          </a:prstGeom>
          <a:ln w="19050">
            <a:solidFill>
              <a:srgbClr val="DD3B44"/>
            </a:solidFill>
          </a:ln>
        </p:spPr>
        <p:txBody>
          <a:bodyPr wrap="square">
            <a:spAutoFit/>
          </a:bodyPr>
          <a:lstStyle/>
          <a:p>
            <a:pPr algn="ctr"/>
            <a:r>
              <a:rPr lang="zh-CN" altLang="en-US" sz="3600" b="1">
                <a:latin typeface="+mj-ea"/>
              </a:rPr>
              <a:t>壹</a:t>
            </a:r>
            <a:endParaRPr lang="zh-CN" altLang="en-US" sz="3600" b="1"/>
          </a:p>
        </p:txBody>
      </p:sp>
      <p:sp>
        <p:nvSpPr>
          <p:cNvPr id="8" name="椭圆 7"/>
          <p:cNvSpPr/>
          <p:nvPr/>
        </p:nvSpPr>
        <p:spPr>
          <a:xfrm>
            <a:off x="3615906" y="3792662"/>
            <a:ext cx="875368" cy="911360"/>
          </a:xfrm>
          <a:prstGeom prst="ellipse">
            <a:avLst/>
          </a:prstGeom>
          <a:ln w="19050">
            <a:solidFill>
              <a:srgbClr val="DD3B44"/>
            </a:solidFill>
          </a:ln>
        </p:spPr>
        <p:txBody>
          <a:bodyPr wrap="square">
            <a:spAutoFit/>
          </a:bodyPr>
          <a:lstStyle/>
          <a:p>
            <a:pPr algn="ctr"/>
            <a:endParaRPr lang="zh-CN" altLang="en-US" sz="3600" b="1">
              <a:latin typeface="+mj-ea"/>
              <a:ea typeface="+mj-ea"/>
            </a:endParaRPr>
          </a:p>
        </p:txBody>
      </p:sp>
      <p:sp>
        <p:nvSpPr>
          <p:cNvPr id="9" name="椭圆 8"/>
          <p:cNvSpPr/>
          <p:nvPr/>
        </p:nvSpPr>
        <p:spPr>
          <a:xfrm>
            <a:off x="5779433" y="2691544"/>
            <a:ext cx="875368" cy="911360"/>
          </a:xfrm>
          <a:prstGeom prst="ellipse">
            <a:avLst/>
          </a:prstGeom>
          <a:ln w="19050">
            <a:solidFill>
              <a:srgbClr val="DD3B44"/>
            </a:solidFill>
          </a:ln>
        </p:spPr>
        <p:txBody>
          <a:bodyPr wrap="square">
            <a:spAutoFit/>
          </a:bodyPr>
          <a:lstStyle/>
          <a:p>
            <a:pPr algn="ctr"/>
            <a:endParaRPr lang="zh-CN" altLang="en-US" sz="3600" b="1"/>
          </a:p>
        </p:txBody>
      </p:sp>
      <p:sp>
        <p:nvSpPr>
          <p:cNvPr id="10" name="矩形 9"/>
          <p:cNvSpPr/>
          <p:nvPr/>
        </p:nvSpPr>
        <p:spPr>
          <a:xfrm>
            <a:off x="1541806" y="967985"/>
            <a:ext cx="613410" cy="1623778"/>
          </a:xfrm>
          <a:prstGeom prst="rect">
            <a:avLst/>
          </a:prstGeom>
        </p:spPr>
        <p:txBody>
          <a:bodyPr vert="eaVert" wrap="square">
            <a:spAutoFit/>
          </a:bodyPr>
          <a:lstStyle/>
          <a:p>
            <a:pPr fontAlgn="base"/>
            <a:r>
              <a:rPr lang="zh-CN" altLang="en-US" sz="2800" b="1">
                <a:latin typeface="+mj-ea"/>
                <a:ea typeface="+mj-ea"/>
              </a:rPr>
              <a:t>了解词义</a:t>
            </a:r>
            <a:endParaRPr lang="zh-CN" altLang="en-US" b="1">
              <a:latin typeface="+mj-ea"/>
              <a:ea typeface="+mj-ea"/>
            </a:endParaRPr>
          </a:p>
        </p:txBody>
      </p:sp>
      <p:sp>
        <p:nvSpPr>
          <p:cNvPr id="13" name="矩形 12"/>
          <p:cNvSpPr/>
          <p:nvPr/>
        </p:nvSpPr>
        <p:spPr>
          <a:xfrm>
            <a:off x="5789295" y="101600"/>
            <a:ext cx="613410" cy="2765425"/>
          </a:xfrm>
          <a:prstGeom prst="rect">
            <a:avLst/>
          </a:prstGeom>
        </p:spPr>
        <p:txBody>
          <a:bodyPr vert="eaVert" wrap="square">
            <a:spAutoFit/>
          </a:bodyPr>
          <a:lstStyle/>
          <a:p>
            <a:pPr fontAlgn="base"/>
            <a:r>
              <a:rPr lang="zh-CN" altLang="en-US" sz="2800" b="1">
                <a:latin typeface="+mj-ea"/>
                <a:ea typeface="+mj-ea"/>
              </a:rPr>
              <a:t>结合语境辨差别</a:t>
            </a:r>
          </a:p>
        </p:txBody>
      </p:sp>
      <p:sp>
        <p:nvSpPr>
          <p:cNvPr id="14" name="矩形 13"/>
          <p:cNvSpPr/>
          <p:nvPr/>
        </p:nvSpPr>
        <p:spPr>
          <a:xfrm>
            <a:off x="3469640" y="4962525"/>
            <a:ext cx="1167765" cy="2934335"/>
          </a:xfrm>
          <a:prstGeom prst="rect">
            <a:avLst/>
          </a:prstGeom>
        </p:spPr>
        <p:txBody>
          <a:bodyPr vert="eaVert" wrap="square">
            <a:spAutoFit/>
          </a:bodyPr>
          <a:lstStyle/>
          <a:p>
            <a:pPr fontAlgn="base"/>
            <a:r>
              <a:rPr lang="zh-CN" altLang="en-US" sz="3200" b="1">
                <a:latin typeface="+mj-ea"/>
                <a:ea typeface="+mj-ea"/>
              </a:rPr>
              <a:t>先易后难</a:t>
            </a:r>
          </a:p>
          <a:p>
            <a:pPr fontAlgn="base"/>
            <a:r>
              <a:rPr lang="zh-CN" altLang="en-US" sz="3200" b="1">
                <a:latin typeface="+mj-ea"/>
                <a:ea typeface="+mj-ea"/>
              </a:rPr>
              <a:t>  好排除</a:t>
            </a:r>
          </a:p>
        </p:txBody>
      </p:sp>
      <p:grpSp>
        <p:nvGrpSpPr>
          <p:cNvPr id="17" name="组合 16"/>
          <p:cNvGrpSpPr/>
          <p:nvPr/>
        </p:nvGrpSpPr>
        <p:grpSpPr>
          <a:xfrm>
            <a:off x="50800" y="1172962"/>
            <a:ext cx="11688946" cy="3913298"/>
            <a:chOff x="50800" y="1172962"/>
            <a:chExt cx="11688946" cy="3913298"/>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rcRect b="6137"/>
            <a:stretch>
              <a:fillRect/>
            </a:stretch>
          </p:blipFill>
          <p:spPr>
            <a:xfrm>
              <a:off x="7761133" y="1172962"/>
              <a:ext cx="3978613" cy="2619775"/>
            </a:xfrm>
            <a:prstGeom prst="rect">
              <a:avLst/>
            </a:prstGeom>
          </p:spPr>
        </p:pic>
        <p:cxnSp>
          <p:nvCxnSpPr>
            <p:cNvPr id="5" name="直接连接符 4"/>
            <p:cNvCxnSpPr/>
            <p:nvPr/>
          </p:nvCxnSpPr>
          <p:spPr>
            <a:xfrm flipH="1">
              <a:off x="50800" y="3792737"/>
              <a:ext cx="11506200"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6">
              <a:extLst>
                <a:ext uri="{28A0092B-C50C-407E-A947-70E740481C1C}">
                  <a14:useLocalDpi xmlns:a14="http://schemas.microsoft.com/office/drawing/2010/main" val="0"/>
                </a:ext>
              </a:extLst>
            </a:blip>
            <a:srcRect b="6013"/>
            <a:stretch>
              <a:fillRect/>
            </a:stretch>
          </p:blipFill>
          <p:spPr>
            <a:xfrm rot="10800000">
              <a:off x="7761133" y="3792737"/>
              <a:ext cx="3805395" cy="1293523"/>
            </a:xfrm>
            <a:prstGeom prst="rect">
              <a:avLst/>
            </a:prstGeom>
          </p:spPr>
        </p:pic>
      </p:grpSp>
      <p:sp>
        <p:nvSpPr>
          <p:cNvPr id="6" name="文本框 5"/>
          <p:cNvSpPr txBox="1"/>
          <p:nvPr/>
        </p:nvSpPr>
        <p:spPr>
          <a:xfrm>
            <a:off x="3732530" y="3926205"/>
            <a:ext cx="641985" cy="645160"/>
          </a:xfrm>
          <a:prstGeom prst="rect">
            <a:avLst/>
          </a:prstGeom>
          <a:noFill/>
        </p:spPr>
        <p:txBody>
          <a:bodyPr wrap="none" rtlCol="0" anchor="t">
            <a:spAutoFit/>
          </a:bodyPr>
          <a:lstStyle/>
          <a:p>
            <a:r>
              <a:rPr lang="zh-CN" altLang="en-US" sz="3600" b="1" smtClean="0">
                <a:latin typeface="+mj-ea"/>
                <a:sym typeface="+mn-ea"/>
              </a:rPr>
              <a:t>叁</a:t>
            </a:r>
            <a:endParaRPr lang="zh-CN" altLang="en-US" sz="3600"/>
          </a:p>
        </p:txBody>
      </p:sp>
      <p:sp>
        <p:nvSpPr>
          <p:cNvPr id="11" name="文本框 10"/>
          <p:cNvSpPr txBox="1"/>
          <p:nvPr/>
        </p:nvSpPr>
        <p:spPr>
          <a:xfrm>
            <a:off x="5896610" y="2867025"/>
            <a:ext cx="641985" cy="645160"/>
          </a:xfrm>
          <a:prstGeom prst="rect">
            <a:avLst/>
          </a:prstGeom>
          <a:noFill/>
        </p:spPr>
        <p:txBody>
          <a:bodyPr wrap="none" rtlCol="0" anchor="t">
            <a:spAutoFit/>
          </a:bodyPr>
          <a:lstStyle/>
          <a:p>
            <a:r>
              <a:rPr lang="zh-CN" altLang="en-US" sz="3600" b="1">
                <a:latin typeface="+mj-ea"/>
                <a:ea typeface="+mj-ea"/>
                <a:sym typeface="+mn-ea"/>
              </a:rPr>
              <a:t>贰</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1"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2" nodeType="withEffect">
                                  <p:stCondLst>
                                    <p:cond delay="8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6" presetClass="entr" presetSubtype="21" fill="hold" grpId="3"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5"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16" presetClass="entr" presetSubtype="21" fill="hold" grpId="4"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0"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0" grpId="3"/>
      <p:bldP spid="13" grpId="4"/>
      <p:bldP spid="14" grpId="5"/>
    </p:bldLs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99695" y="-62865"/>
            <a:ext cx="12449175" cy="6554470"/>
          </a:xfrm>
          <a:prstGeom prst="rect">
            <a:avLst/>
          </a:prstGeom>
          <a:noFill/>
          <a:ln w="9525">
            <a:noFill/>
          </a:ln>
        </p:spPr>
        <p:txBody>
          <a:bodyPr wrap="square">
            <a:spAutoFit/>
          </a:bodyPr>
          <a:lstStyle/>
          <a:p>
            <a:pPr indent="0"/>
            <a:r>
              <a:rPr lang="zh-CN" sz="2800" b="1">
                <a:latin typeface="宋体" pitchFamily="2" charset="-122"/>
                <a:ea typeface="宋体" pitchFamily="2" charset="-122"/>
                <a:cs typeface="宋体" panose="02010600030101010101" pitchFamily="2" charset="-122"/>
              </a:rPr>
              <a:t>（</a:t>
            </a:r>
            <a:r>
              <a:rPr lang="en-US" sz="2800" b="1">
                <a:latin typeface="宋体" pitchFamily="2" charset="-122"/>
                <a:ea typeface="宋体" pitchFamily="2" charset="-122"/>
                <a:cs typeface="宋体" panose="02010600030101010101" pitchFamily="2" charset="-122"/>
              </a:rPr>
              <a:t>2018</a:t>
            </a:r>
            <a:r>
              <a:rPr lang="zh-CN" sz="2800" b="1">
                <a:latin typeface="宋体" pitchFamily="2" charset="-122"/>
                <a:ea typeface="宋体" pitchFamily="2" charset="-122"/>
                <a:cs typeface="宋体" panose="02010600030101010101" pitchFamily="2" charset="-122"/>
              </a:rPr>
              <a:t>全国卷</a:t>
            </a:r>
            <a:r>
              <a:rPr lang="en-US" sz="2800" b="1">
                <a:latin typeface="宋体" pitchFamily="2" charset="-122"/>
                <a:ea typeface="宋体" pitchFamily="2" charset="-122"/>
                <a:cs typeface="宋体" panose="02010600030101010101" pitchFamily="2" charset="-122"/>
              </a:rPr>
              <a:t>Ⅱ</a:t>
            </a:r>
            <a:r>
              <a:rPr lang="zh-CN" sz="2800" b="1">
                <a:latin typeface="宋体" pitchFamily="2" charset="-122"/>
                <a:ea typeface="宋体" pitchFamily="2" charset="-122"/>
                <a:cs typeface="宋体" panose="02010600030101010101" pitchFamily="2" charset="-122"/>
              </a:rPr>
              <a:t>）阅读下面的文字，完成</a:t>
            </a:r>
            <a:r>
              <a:rPr lang="en-US" sz="2800" b="1">
                <a:latin typeface="宋体" pitchFamily="2" charset="-122"/>
                <a:ea typeface="宋体" pitchFamily="2" charset="-122"/>
                <a:cs typeface="宋体" panose="02010600030101010101" pitchFamily="2" charset="-122"/>
              </a:rPr>
              <a:t>17~19</a:t>
            </a:r>
            <a:r>
              <a:rPr lang="zh-CN" sz="2800" b="1">
                <a:latin typeface="宋体" pitchFamily="2" charset="-122"/>
                <a:ea typeface="宋体" pitchFamily="2" charset="-122"/>
                <a:cs typeface="宋体" panose="02010600030101010101" pitchFamily="2" charset="-122"/>
              </a:rPr>
              <a:t>题。随着时代的发展变化，戏曲艺术不断被赋予新的内涵。如果一直固守原有形态，只强调复制和模仿，戏曲</a:t>
            </a:r>
            <a:r>
              <a:rPr lang="zh-CN" sz="2800" b="1">
                <a:solidFill>
                  <a:srgbClr val="FF0000"/>
                </a:solidFill>
                <a:latin typeface="宋体" pitchFamily="2" charset="-122"/>
                <a:ea typeface="宋体" pitchFamily="2" charset="-122"/>
                <a:cs typeface="宋体" panose="02010600030101010101" pitchFamily="2" charset="-122"/>
              </a:rPr>
              <a:t>恐怕早在数百年前就</a:t>
            </a:r>
            <a:r>
              <a:rPr lang="en-US" sz="2800" b="1" u="sng">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了。突破前人、大胆创新，这是各个时代取得伟大成就的艺术家的共性。诚如某戏剧评论家所言，没有一位</a:t>
            </a:r>
            <a:r>
              <a:rPr lang="en-US" sz="2800" b="1" u="sng">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的京剧名伶是靠模仿或重复而</a:t>
            </a:r>
            <a:r>
              <a:rPr lang="zh-CN" sz="2800" b="1">
                <a:solidFill>
                  <a:srgbClr val="FF0000"/>
                </a:solidFill>
                <a:latin typeface="宋体" pitchFamily="2" charset="-122"/>
                <a:ea typeface="宋体" pitchFamily="2" charset="-122"/>
                <a:cs typeface="宋体" panose="02010600030101010101" pitchFamily="2" charset="-122"/>
              </a:rPr>
              <a:t>成就自己</a:t>
            </a:r>
            <a:r>
              <a:rPr lang="zh-CN" sz="2800" b="1">
                <a:latin typeface="宋体" pitchFamily="2" charset="-122"/>
                <a:ea typeface="宋体" pitchFamily="2" charset="-122"/>
                <a:cs typeface="宋体" panose="02010600030101010101" pitchFamily="2" charset="-122"/>
              </a:rPr>
              <a:t>的。京剧大师梅兰芳，以坚定的信念和博大的胸怀为京剧改革作出巨大贡献。他眼界开阔，</a:t>
            </a:r>
            <a:r>
              <a:rPr lang="en-US" sz="2800" b="1" u="sng">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，除唱腔、表演技巧之外，还从化妆、灯光、服装、舞蹈、剧目创作等多个方面进行了大量的探索，可谓</a:t>
            </a:r>
            <a:r>
              <a:rPr lang="en-US" sz="2800" b="1">
                <a:latin typeface="宋体" pitchFamily="2" charset="-122"/>
                <a:ea typeface="宋体" pitchFamily="2" charset="-122"/>
                <a:cs typeface="宋体" panose="02010600030101010101" pitchFamily="2" charset="-122"/>
              </a:rPr>
              <a:t>“</a:t>
            </a:r>
            <a:r>
              <a:rPr lang="zh-CN" sz="2800" b="1">
                <a:latin typeface="宋体" pitchFamily="2" charset="-122"/>
                <a:ea typeface="宋体" pitchFamily="2" charset="-122"/>
                <a:cs typeface="宋体" panose="02010600030101010101" pitchFamily="2" charset="-122"/>
              </a:rPr>
              <a:t>剧剧有创新，剧剧有新腔</a:t>
            </a:r>
            <a:r>
              <a:rPr lang="en-US" sz="2800" b="1">
                <a:latin typeface="宋体" pitchFamily="2" charset="-122"/>
                <a:ea typeface="宋体" pitchFamily="2" charset="-122"/>
                <a:cs typeface="宋体" panose="02010600030101010101" pitchFamily="2" charset="-122"/>
              </a:rPr>
              <a:t>”</a:t>
            </a:r>
            <a:r>
              <a:rPr lang="zh-CN" sz="2800" b="1">
                <a:latin typeface="宋体" pitchFamily="2" charset="-122"/>
                <a:ea typeface="宋体" pitchFamily="2" charset="-122"/>
                <a:cs typeface="宋体" panose="02010600030101010101" pitchFamily="2" charset="-122"/>
              </a:rPr>
              <a:t>。尚小云、荀慧生、于连泉等人，也是因为具有超越前人的理想和切实的努力，不满足于停留在雷池之内</a:t>
            </a:r>
            <a:r>
              <a:rPr lang="en-US" sz="2800" b="1" u="sng">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，才能够在强大的保守情绪的笼罩下</a:t>
            </a:r>
            <a:r>
              <a:rPr lang="zh-CN" sz="2800" b="1">
                <a:solidFill>
                  <a:srgbClr val="FF0000"/>
                </a:solidFill>
                <a:latin typeface="宋体" pitchFamily="2" charset="-122"/>
                <a:ea typeface="宋体" pitchFamily="2" charset="-122"/>
                <a:cs typeface="宋体" panose="02010600030101010101" pitchFamily="2" charset="-122"/>
              </a:rPr>
              <a:t>突破藩篱</a:t>
            </a:r>
            <a:r>
              <a:rPr lang="zh-CN" sz="2800" b="1">
                <a:latin typeface="宋体" pitchFamily="2" charset="-122"/>
                <a:ea typeface="宋体" pitchFamily="2" charset="-122"/>
                <a:cs typeface="宋体" panose="02010600030101010101" pitchFamily="2" charset="-122"/>
              </a:rPr>
              <a:t>，从而成为新流派的创始人。成语，全都恰当的一项是（</a:t>
            </a:r>
            <a:r>
              <a:rPr lang="en-US" sz="2800" b="1">
                <a:latin typeface="宋体" pitchFamily="2" charset="-122"/>
                <a:ea typeface="宋体" pitchFamily="2" charset="-122"/>
                <a:cs typeface="宋体" panose="02010600030101010101" pitchFamily="2" charset="-122"/>
              </a:rPr>
              <a:t>3</a:t>
            </a:r>
            <a:r>
              <a:rPr lang="zh-CN" sz="2800" b="1">
                <a:latin typeface="宋体" pitchFamily="2" charset="-122"/>
                <a:ea typeface="宋体" pitchFamily="2" charset="-122"/>
                <a:cs typeface="宋体" panose="02010600030101010101" pitchFamily="2" charset="-122"/>
              </a:rPr>
              <a:t>分）</a:t>
            </a:r>
            <a:r>
              <a:rPr lang="en-US" sz="2800" b="1">
                <a:latin typeface="宋体" pitchFamily="2" charset="-122"/>
                <a:ea typeface="宋体" pitchFamily="2" charset="-122"/>
                <a:cs typeface="宋体" panose="02010600030101010101" pitchFamily="2" charset="-122"/>
              </a:rPr>
              <a:t>A</a:t>
            </a:r>
            <a:r>
              <a:rPr lang="zh-CN" sz="2800" b="1">
                <a:latin typeface="宋体" pitchFamily="2" charset="-122"/>
                <a:ea typeface="宋体" pitchFamily="2" charset="-122"/>
                <a:cs typeface="宋体" panose="02010600030101010101" pitchFamily="2" charset="-122"/>
              </a:rPr>
              <a:t>．寿终正寝</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名噪一时</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兼容并蓄</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照猫画虎</a:t>
            </a:r>
            <a:r>
              <a:rPr lang="en-US" sz="2800" b="1">
                <a:latin typeface="宋体" pitchFamily="2" charset="-122"/>
                <a:ea typeface="宋体" pitchFamily="2" charset="-122"/>
                <a:cs typeface="宋体" panose="02010600030101010101" pitchFamily="2" charset="-122"/>
              </a:rPr>
              <a:t>B</a:t>
            </a:r>
            <a:r>
              <a:rPr lang="zh-CN" sz="2800" b="1">
                <a:latin typeface="宋体" pitchFamily="2" charset="-122"/>
                <a:ea typeface="宋体" pitchFamily="2" charset="-122"/>
                <a:cs typeface="宋体" panose="02010600030101010101" pitchFamily="2" charset="-122"/>
              </a:rPr>
              <a:t>．无疾而终         名垂青史</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兼容并蓄</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按图索骥</a:t>
            </a:r>
            <a:r>
              <a:rPr lang="en-US" sz="2800" b="1">
                <a:latin typeface="宋体" pitchFamily="2" charset="-122"/>
                <a:ea typeface="宋体" pitchFamily="2" charset="-122"/>
                <a:cs typeface="宋体" panose="02010600030101010101" pitchFamily="2" charset="-122"/>
              </a:rPr>
              <a:t>C</a:t>
            </a:r>
            <a:r>
              <a:rPr lang="zh-CN" sz="2800" b="1">
                <a:latin typeface="宋体" pitchFamily="2" charset="-122"/>
                <a:ea typeface="宋体" pitchFamily="2" charset="-122"/>
                <a:cs typeface="宋体" panose="02010600030101010101" pitchFamily="2" charset="-122"/>
              </a:rPr>
              <a:t>．寿终正寝</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名垂青史</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博采众长</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照猫画虎</a:t>
            </a:r>
            <a:r>
              <a:rPr lang="en-US" sz="2800" b="1">
                <a:latin typeface="宋体" pitchFamily="2" charset="-122"/>
                <a:ea typeface="宋体" pitchFamily="2" charset="-122"/>
                <a:cs typeface="宋体" panose="02010600030101010101" pitchFamily="2" charset="-122"/>
              </a:rPr>
              <a:t>D</a:t>
            </a:r>
            <a:r>
              <a:rPr lang="zh-CN" sz="2800" b="1">
                <a:latin typeface="宋体" pitchFamily="2" charset="-122"/>
                <a:ea typeface="宋体" pitchFamily="2" charset="-122"/>
                <a:cs typeface="宋体" panose="02010600030101010101" pitchFamily="2" charset="-122"/>
              </a:rPr>
              <a:t>．无疾而终</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名噪一时</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博采众长</a:t>
            </a:r>
            <a:r>
              <a:rPr lang="en-US" sz="2800" b="1">
                <a:latin typeface="宋体" pitchFamily="2" charset="-122"/>
                <a:ea typeface="宋体" pitchFamily="2" charset="-122"/>
                <a:cs typeface="宋体" panose="02010600030101010101" pitchFamily="2" charset="-122"/>
              </a:rPr>
              <a:t>		</a:t>
            </a:r>
            <a:r>
              <a:rPr lang="zh-CN" sz="2800" b="1">
                <a:latin typeface="宋体" pitchFamily="2" charset="-122"/>
                <a:ea typeface="宋体" pitchFamily="2" charset="-122"/>
                <a:cs typeface="宋体" panose="02010600030101010101" pitchFamily="2" charset="-122"/>
              </a:rPr>
              <a:t>按图索骥
</a:t>
            </a:r>
            <a:endParaRPr lang="zh-CN" altLang="en-US" sz="2800" b="1">
              <a:latin typeface="宋体" pitchFamily="2" charset="-122"/>
              <a:ea typeface="宋体" pitchFamily="2" charset="-122"/>
              <a:cs typeface="宋体" panose="02010600030101010101" pitchFamily="2" charset="-122"/>
            </a:endParaRPr>
          </a:p>
        </p:txBody>
      </p:sp>
      <p:sp>
        <p:nvSpPr>
          <p:cNvPr id="2" name="文本框 1"/>
          <p:cNvSpPr txBox="1"/>
          <p:nvPr/>
        </p:nvSpPr>
        <p:spPr>
          <a:xfrm>
            <a:off x="1946275" y="4606290"/>
            <a:ext cx="1612900" cy="521970"/>
          </a:xfrm>
          <a:prstGeom prst="rect">
            <a:avLst/>
          </a:prstGeom>
          <a:noFill/>
        </p:spPr>
        <p:txBody>
          <a:bodyPr wrap="square" rtlCol="0">
            <a:spAutoFit/>
          </a:bodyPr>
          <a:lstStyle/>
          <a:p>
            <a:pPr algn="l"/>
            <a:r>
              <a:rPr lang="zh-CN" sz="2800" b="1">
                <a:solidFill>
                  <a:srgbClr val="FF0000"/>
                </a:solidFill>
                <a:latin typeface="宋体" pitchFamily="2" charset="-122"/>
                <a:ea typeface="宋体" pitchFamily="2" charset="-122"/>
                <a:cs typeface="宋体" panose="02010600030101010101" pitchFamily="2" charset="-122"/>
                <a:sym typeface="+mn-ea"/>
              </a:rPr>
              <a:t>（死亡）</a:t>
            </a:r>
            <a:endParaRPr lang="zh-CN" altLang="en-US" sz="2800"/>
          </a:p>
        </p:txBody>
      </p:sp>
      <p:sp>
        <p:nvSpPr>
          <p:cNvPr id="3" name="文本框 2"/>
          <p:cNvSpPr txBox="1"/>
          <p:nvPr/>
        </p:nvSpPr>
        <p:spPr>
          <a:xfrm>
            <a:off x="1657985" y="5032375"/>
            <a:ext cx="2926080" cy="521970"/>
          </a:xfrm>
          <a:prstGeom prst="rect">
            <a:avLst/>
          </a:prstGeom>
          <a:noFill/>
        </p:spPr>
        <p:txBody>
          <a:bodyPr wrap="none" rtlCol="0">
            <a:spAutoFit/>
          </a:bodyPr>
          <a:lstStyle/>
          <a:p>
            <a:pPr algn="l"/>
            <a:r>
              <a:rPr lang="zh-CN" altLang="en-US" sz="2800" b="1">
                <a:solidFill>
                  <a:srgbClr val="FF0000"/>
                </a:solidFill>
                <a:latin typeface="宋体" pitchFamily="2" charset="-122"/>
                <a:ea typeface="宋体" pitchFamily="2" charset="-122"/>
                <a:cs typeface="宋体" panose="02010600030101010101" pitchFamily="2" charset="-122"/>
                <a:sym typeface="+mn-ea"/>
              </a:rPr>
              <a:t>（没有结果）</a:t>
            </a:r>
            <a:r>
              <a:rPr lang="en-US" b="1">
                <a:latin typeface="宋体" pitchFamily="2" charset="-122"/>
                <a:ea typeface="宋体" pitchFamily="2" charset="-122"/>
                <a:cs typeface="宋体" panose="02010600030101010101" pitchFamily="2" charset="-122"/>
                <a:sym typeface="+mn-ea"/>
              </a:rPr>
              <a:t>	</a:t>
            </a:r>
            <a:endParaRPr lang="zh-CN" altLang="en-US"/>
          </a:p>
        </p:txBody>
      </p:sp>
      <p:sp>
        <p:nvSpPr>
          <p:cNvPr id="4" name="文本框 3"/>
          <p:cNvSpPr txBox="1"/>
          <p:nvPr/>
        </p:nvSpPr>
        <p:spPr>
          <a:xfrm>
            <a:off x="5193665" y="5554345"/>
            <a:ext cx="838835" cy="460375"/>
          </a:xfrm>
          <a:prstGeom prst="rect">
            <a:avLst/>
          </a:prstGeom>
          <a:noFill/>
        </p:spPr>
        <p:txBody>
          <a:bodyPr wrap="square" rtlCol="0">
            <a:spAutoFit/>
          </a:bodyPr>
          <a:lstStyle/>
          <a:p>
            <a:r>
              <a:rPr lang="zh-CN" altLang="en-US" sz="2400" b="1">
                <a:solidFill>
                  <a:srgbClr val="FF0000"/>
                </a:solidFill>
                <a:latin typeface="宋体" pitchFamily="2" charset="-122"/>
                <a:ea typeface="宋体" pitchFamily="2" charset="-122"/>
                <a:cs typeface="宋体" panose="02010600030101010101" pitchFamily="2" charset="-122"/>
                <a:sym typeface="+mn-ea"/>
              </a:rPr>
              <a:t>（长）</a:t>
            </a:r>
            <a:endParaRPr lang="zh-CN" altLang="en-US" sz="2400"/>
          </a:p>
        </p:txBody>
      </p:sp>
      <p:sp>
        <p:nvSpPr>
          <p:cNvPr id="5" name="文本框 4"/>
          <p:cNvSpPr txBox="1"/>
          <p:nvPr/>
        </p:nvSpPr>
        <p:spPr>
          <a:xfrm>
            <a:off x="5193665" y="6014720"/>
            <a:ext cx="968375" cy="398780"/>
          </a:xfrm>
          <a:prstGeom prst="rect">
            <a:avLst/>
          </a:prstGeom>
          <a:noFill/>
        </p:spPr>
        <p:txBody>
          <a:bodyPr wrap="square" rtlCol="0">
            <a:spAutoFit/>
          </a:bodyPr>
          <a:lstStyle/>
          <a:p>
            <a:pPr algn="l"/>
            <a:r>
              <a:rPr lang="zh-CN" altLang="en-US" sz="2000" b="1">
                <a:solidFill>
                  <a:srgbClr val="FF0000"/>
                </a:solidFill>
                <a:latin typeface="宋体" pitchFamily="2" charset="-122"/>
                <a:ea typeface="宋体" pitchFamily="2" charset="-122"/>
                <a:cs typeface="宋体" panose="02010600030101010101" pitchFamily="2" charset="-122"/>
                <a:sym typeface="+mn-ea"/>
              </a:rPr>
              <a:t>（短）</a:t>
            </a:r>
            <a:endParaRPr lang="zh-CN" altLang="en-US" sz="2000"/>
          </a:p>
        </p:txBody>
      </p:sp>
      <p:sp>
        <p:nvSpPr>
          <p:cNvPr id="6" name="文本框 5"/>
          <p:cNvSpPr txBox="1"/>
          <p:nvPr/>
        </p:nvSpPr>
        <p:spPr>
          <a:xfrm>
            <a:off x="10790555" y="4637405"/>
            <a:ext cx="1191260" cy="460375"/>
          </a:xfrm>
          <a:prstGeom prst="rect">
            <a:avLst/>
          </a:prstGeom>
          <a:noFill/>
        </p:spPr>
        <p:txBody>
          <a:bodyPr wrap="square" rtlCol="0">
            <a:spAutoFit/>
          </a:bodyPr>
          <a:lstStyle/>
          <a:p>
            <a:r>
              <a:rPr lang="zh-CN" altLang="en-US" sz="2400" b="1">
                <a:solidFill>
                  <a:srgbClr val="FF0000"/>
                </a:solidFill>
                <a:latin typeface="宋体" pitchFamily="2" charset="-122"/>
                <a:ea typeface="宋体" pitchFamily="2" charset="-122"/>
                <a:cs typeface="宋体" panose="02010600030101010101" pitchFamily="2" charset="-122"/>
                <a:sym typeface="+mn-ea"/>
              </a:rPr>
              <a:t>（模仿）</a:t>
            </a:r>
            <a:endParaRPr lang="zh-CN" altLang="en-US" sz="2400"/>
          </a:p>
        </p:txBody>
      </p:sp>
      <p:sp>
        <p:nvSpPr>
          <p:cNvPr id="7" name="文本框 6"/>
          <p:cNvSpPr txBox="1"/>
          <p:nvPr/>
        </p:nvSpPr>
        <p:spPr>
          <a:xfrm>
            <a:off x="10790555" y="5554345"/>
            <a:ext cx="1191260" cy="1198880"/>
          </a:xfrm>
          <a:prstGeom prst="rect">
            <a:avLst/>
          </a:prstGeom>
          <a:noFill/>
        </p:spPr>
        <p:txBody>
          <a:bodyPr wrap="square" rtlCol="0">
            <a:spAutoFit/>
          </a:bodyPr>
          <a:lstStyle/>
          <a:p>
            <a:r>
              <a:rPr lang="zh-CN" altLang="en-US" sz="2400" b="1">
                <a:solidFill>
                  <a:srgbClr val="FF0000"/>
                </a:solidFill>
                <a:latin typeface="宋体" pitchFamily="2" charset="-122"/>
                <a:ea typeface="宋体" pitchFamily="2" charset="-122"/>
                <a:cs typeface="宋体" panose="02010600030101010101" pitchFamily="2" charset="-122"/>
                <a:sym typeface="+mn-ea"/>
              </a:rPr>
              <a:t>（墨守 成规 按线索）</a:t>
            </a:r>
            <a:endParaRPr lang="zh-CN" altLang="en-US" sz="2400"/>
          </a:p>
        </p:txBody>
      </p:sp>
      <p:sp>
        <p:nvSpPr>
          <p:cNvPr id="8" name="文本框 7"/>
          <p:cNvSpPr txBox="1"/>
          <p:nvPr/>
        </p:nvSpPr>
        <p:spPr>
          <a:xfrm>
            <a:off x="8578850" y="-62865"/>
            <a:ext cx="768985" cy="583565"/>
          </a:xfrm>
          <a:prstGeom prst="rect">
            <a:avLst/>
          </a:prstGeom>
          <a:noFill/>
        </p:spPr>
        <p:txBody>
          <a:bodyPr wrap="none" rtlCol="0">
            <a:spAutoFit/>
          </a:bodyPr>
          <a:lstStyle/>
          <a:p>
            <a:r>
              <a:rPr lang="en-US" altLang="zh-CN" sz="3200">
                <a:solidFill>
                  <a:srgbClr val="FF0000"/>
                </a:solidFill>
                <a:latin typeface="叶根友毛笔行书2.0版" panose="02010601030101010101" charset="-122"/>
                <a:ea typeface="叶根友毛笔行书2.0版" panose="02010601030101010101" charset="-122"/>
              </a:rPr>
              <a:t>(C)</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6" presetClass="entr" presetSubtype="0" fill="hold" grpId="1"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80">
                                          <p:stCondLst>
                                            <p:cond delay="0"/>
                                          </p:stCondLst>
                                        </p:cTn>
                                        <p:tgtEl>
                                          <p:spTgt spid="3"/>
                                        </p:tgtEl>
                                      </p:cBhvr>
                                    </p:animEffect>
                                    <p:anim calcmode="lin" valueType="num">
                                      <p:cBhvr>
                                        <p:cTn id="2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2" dur="26">
                                          <p:stCondLst>
                                            <p:cond delay="650"/>
                                          </p:stCondLst>
                                        </p:cTn>
                                        <p:tgtEl>
                                          <p:spTgt spid="3"/>
                                        </p:tgtEl>
                                      </p:cBhvr>
                                      <p:to x="100000" y="60000"/>
                                    </p:animScale>
                                    <p:animScale>
                                      <p:cBhvr>
                                        <p:cTn id="33" dur="166" decel="50000">
                                          <p:stCondLst>
                                            <p:cond delay="676"/>
                                          </p:stCondLst>
                                        </p:cTn>
                                        <p:tgtEl>
                                          <p:spTgt spid="3"/>
                                        </p:tgtEl>
                                      </p:cBhvr>
                                      <p:to x="100000" y="100000"/>
                                    </p:animScale>
                                    <p:animScale>
                                      <p:cBhvr>
                                        <p:cTn id="34" dur="26">
                                          <p:stCondLst>
                                            <p:cond delay="1312"/>
                                          </p:stCondLst>
                                        </p:cTn>
                                        <p:tgtEl>
                                          <p:spTgt spid="3"/>
                                        </p:tgtEl>
                                      </p:cBhvr>
                                      <p:to x="100000" y="80000"/>
                                    </p:animScale>
                                    <p:animScale>
                                      <p:cBhvr>
                                        <p:cTn id="35" dur="166" decel="50000">
                                          <p:stCondLst>
                                            <p:cond delay="1338"/>
                                          </p:stCondLst>
                                        </p:cTn>
                                        <p:tgtEl>
                                          <p:spTgt spid="3"/>
                                        </p:tgtEl>
                                      </p:cBhvr>
                                      <p:to x="100000" y="100000"/>
                                    </p:animScale>
                                    <p:animScale>
                                      <p:cBhvr>
                                        <p:cTn id="36" dur="26">
                                          <p:stCondLst>
                                            <p:cond delay="1642"/>
                                          </p:stCondLst>
                                        </p:cTn>
                                        <p:tgtEl>
                                          <p:spTgt spid="3"/>
                                        </p:tgtEl>
                                      </p:cBhvr>
                                      <p:to x="100000" y="90000"/>
                                    </p:animScale>
                                    <p:animScale>
                                      <p:cBhvr>
                                        <p:cTn id="37" dur="166" decel="50000">
                                          <p:stCondLst>
                                            <p:cond delay="1668"/>
                                          </p:stCondLst>
                                        </p:cTn>
                                        <p:tgtEl>
                                          <p:spTgt spid="3"/>
                                        </p:tgtEl>
                                      </p:cBhvr>
                                      <p:to x="100000" y="100000"/>
                                    </p:animScale>
                                    <p:animScale>
                                      <p:cBhvr>
                                        <p:cTn id="38" dur="26">
                                          <p:stCondLst>
                                            <p:cond delay="1808"/>
                                          </p:stCondLst>
                                        </p:cTn>
                                        <p:tgtEl>
                                          <p:spTgt spid="3"/>
                                        </p:tgtEl>
                                      </p:cBhvr>
                                      <p:to x="100000" y="95000"/>
                                    </p:animScale>
                                    <p:animScale>
                                      <p:cBhvr>
                                        <p:cTn id="39" dur="166" decel="50000">
                                          <p:stCondLst>
                                            <p:cond delay="1834"/>
                                          </p:stCondLst>
                                        </p:cTn>
                                        <p:tgtEl>
                                          <p:spTgt spid="3"/>
                                        </p:tgtEl>
                                      </p:cBhvr>
                                      <p:to x="100000" y="100000"/>
                                    </p:animScale>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6" presetClass="entr" presetSubtype="0" fill="hold" grpId="2"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80">
                                          <p:stCondLst>
                                            <p:cond delay="0"/>
                                          </p:stCondLst>
                                        </p:cTn>
                                        <p:tgtEl>
                                          <p:spTgt spid="4"/>
                                        </p:tgtEl>
                                      </p:cBhvr>
                                    </p:animEffect>
                                    <p:anim calcmode="lin" valueType="num">
                                      <p:cBhvr>
                                        <p:cTn id="4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1" dur="26">
                                          <p:stCondLst>
                                            <p:cond delay="650"/>
                                          </p:stCondLst>
                                        </p:cTn>
                                        <p:tgtEl>
                                          <p:spTgt spid="4"/>
                                        </p:tgtEl>
                                      </p:cBhvr>
                                      <p:to x="100000" y="60000"/>
                                    </p:animScale>
                                    <p:animScale>
                                      <p:cBhvr>
                                        <p:cTn id="52" dur="166" decel="50000">
                                          <p:stCondLst>
                                            <p:cond delay="676"/>
                                          </p:stCondLst>
                                        </p:cTn>
                                        <p:tgtEl>
                                          <p:spTgt spid="4"/>
                                        </p:tgtEl>
                                      </p:cBhvr>
                                      <p:to x="100000" y="100000"/>
                                    </p:animScale>
                                    <p:animScale>
                                      <p:cBhvr>
                                        <p:cTn id="53" dur="26">
                                          <p:stCondLst>
                                            <p:cond delay="1312"/>
                                          </p:stCondLst>
                                        </p:cTn>
                                        <p:tgtEl>
                                          <p:spTgt spid="4"/>
                                        </p:tgtEl>
                                      </p:cBhvr>
                                      <p:to x="100000" y="80000"/>
                                    </p:animScale>
                                    <p:animScale>
                                      <p:cBhvr>
                                        <p:cTn id="54" dur="166" decel="50000">
                                          <p:stCondLst>
                                            <p:cond delay="1338"/>
                                          </p:stCondLst>
                                        </p:cTn>
                                        <p:tgtEl>
                                          <p:spTgt spid="4"/>
                                        </p:tgtEl>
                                      </p:cBhvr>
                                      <p:to x="100000" y="100000"/>
                                    </p:animScale>
                                    <p:animScale>
                                      <p:cBhvr>
                                        <p:cTn id="55" dur="26">
                                          <p:stCondLst>
                                            <p:cond delay="1642"/>
                                          </p:stCondLst>
                                        </p:cTn>
                                        <p:tgtEl>
                                          <p:spTgt spid="4"/>
                                        </p:tgtEl>
                                      </p:cBhvr>
                                      <p:to x="100000" y="90000"/>
                                    </p:animScale>
                                    <p:animScale>
                                      <p:cBhvr>
                                        <p:cTn id="56" dur="166" decel="50000">
                                          <p:stCondLst>
                                            <p:cond delay="1668"/>
                                          </p:stCondLst>
                                        </p:cTn>
                                        <p:tgtEl>
                                          <p:spTgt spid="4"/>
                                        </p:tgtEl>
                                      </p:cBhvr>
                                      <p:to x="100000" y="100000"/>
                                    </p:animScale>
                                    <p:animScale>
                                      <p:cBhvr>
                                        <p:cTn id="57" dur="26">
                                          <p:stCondLst>
                                            <p:cond delay="1808"/>
                                          </p:stCondLst>
                                        </p:cTn>
                                        <p:tgtEl>
                                          <p:spTgt spid="4"/>
                                        </p:tgtEl>
                                      </p:cBhvr>
                                      <p:to x="100000" y="95000"/>
                                    </p:animScale>
                                    <p:animScale>
                                      <p:cBhvr>
                                        <p:cTn id="58" dur="166" decel="50000">
                                          <p:stCondLst>
                                            <p:cond delay="1834"/>
                                          </p:stCondLst>
                                        </p:cTn>
                                        <p:tgtEl>
                                          <p:spTgt spid="4"/>
                                        </p:tgtEl>
                                      </p:cBhvr>
                                      <p:to x="100000" y="100000"/>
                                    </p:animScale>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26" presetClass="entr" presetSubtype="0" fill="hold" grpId="3"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down)">
                                      <p:cBhvr>
                                        <p:cTn id="64" dur="580">
                                          <p:stCondLst>
                                            <p:cond delay="0"/>
                                          </p:stCondLst>
                                        </p:cTn>
                                        <p:tgtEl>
                                          <p:spTgt spid="5"/>
                                        </p:tgtEl>
                                      </p:cBhvr>
                                    </p:animEffect>
                                    <p:anim calcmode="lin" valueType="num">
                                      <p:cBhvr>
                                        <p:cTn id="6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70" dur="26">
                                          <p:stCondLst>
                                            <p:cond delay="650"/>
                                          </p:stCondLst>
                                        </p:cTn>
                                        <p:tgtEl>
                                          <p:spTgt spid="5"/>
                                        </p:tgtEl>
                                      </p:cBhvr>
                                      <p:to x="100000" y="60000"/>
                                    </p:animScale>
                                    <p:animScale>
                                      <p:cBhvr>
                                        <p:cTn id="71" dur="166" decel="50000">
                                          <p:stCondLst>
                                            <p:cond delay="676"/>
                                          </p:stCondLst>
                                        </p:cTn>
                                        <p:tgtEl>
                                          <p:spTgt spid="5"/>
                                        </p:tgtEl>
                                      </p:cBhvr>
                                      <p:to x="100000" y="100000"/>
                                    </p:animScale>
                                    <p:animScale>
                                      <p:cBhvr>
                                        <p:cTn id="72" dur="26">
                                          <p:stCondLst>
                                            <p:cond delay="1312"/>
                                          </p:stCondLst>
                                        </p:cTn>
                                        <p:tgtEl>
                                          <p:spTgt spid="5"/>
                                        </p:tgtEl>
                                      </p:cBhvr>
                                      <p:to x="100000" y="80000"/>
                                    </p:animScale>
                                    <p:animScale>
                                      <p:cBhvr>
                                        <p:cTn id="73" dur="166" decel="50000">
                                          <p:stCondLst>
                                            <p:cond delay="1338"/>
                                          </p:stCondLst>
                                        </p:cTn>
                                        <p:tgtEl>
                                          <p:spTgt spid="5"/>
                                        </p:tgtEl>
                                      </p:cBhvr>
                                      <p:to x="100000" y="100000"/>
                                    </p:animScale>
                                    <p:animScale>
                                      <p:cBhvr>
                                        <p:cTn id="74" dur="26">
                                          <p:stCondLst>
                                            <p:cond delay="1642"/>
                                          </p:stCondLst>
                                        </p:cTn>
                                        <p:tgtEl>
                                          <p:spTgt spid="5"/>
                                        </p:tgtEl>
                                      </p:cBhvr>
                                      <p:to x="100000" y="90000"/>
                                    </p:animScale>
                                    <p:animScale>
                                      <p:cBhvr>
                                        <p:cTn id="75" dur="166" decel="50000">
                                          <p:stCondLst>
                                            <p:cond delay="1668"/>
                                          </p:stCondLst>
                                        </p:cTn>
                                        <p:tgtEl>
                                          <p:spTgt spid="5"/>
                                        </p:tgtEl>
                                      </p:cBhvr>
                                      <p:to x="100000" y="100000"/>
                                    </p:animScale>
                                    <p:animScale>
                                      <p:cBhvr>
                                        <p:cTn id="76" dur="26">
                                          <p:stCondLst>
                                            <p:cond delay="1808"/>
                                          </p:stCondLst>
                                        </p:cTn>
                                        <p:tgtEl>
                                          <p:spTgt spid="5"/>
                                        </p:tgtEl>
                                      </p:cBhvr>
                                      <p:to x="100000" y="95000"/>
                                    </p:animScale>
                                    <p:animScale>
                                      <p:cBhvr>
                                        <p:cTn id="77" dur="166" decel="50000">
                                          <p:stCondLst>
                                            <p:cond delay="1834"/>
                                          </p:stCondLst>
                                        </p:cTn>
                                        <p:tgtEl>
                                          <p:spTgt spid="5"/>
                                        </p:tgtEl>
                                      </p:cBhvr>
                                      <p:to x="100000" y="100000"/>
                                    </p:animScale>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26" presetClass="entr" presetSubtype="0" fill="hold" grpId="4" nodeType="clickEffect">
                                  <p:stCondLst>
                                    <p:cond delay="0"/>
                                  </p:stCondLst>
                                  <p:childTnLst>
                                    <p:set>
                                      <p:cBhvr>
                                        <p:cTn id="82" dur="1" fill="hold">
                                          <p:stCondLst>
                                            <p:cond delay="0"/>
                                          </p:stCondLst>
                                        </p:cTn>
                                        <p:tgtEl>
                                          <p:spTgt spid="6"/>
                                        </p:tgtEl>
                                        <p:attrNameLst>
                                          <p:attrName>style.visibility</p:attrName>
                                        </p:attrNameLst>
                                      </p:cBhvr>
                                      <p:to>
                                        <p:strVal val="visible"/>
                                      </p:to>
                                    </p:set>
                                    <p:animEffect transition="in" filter="wipe(down)">
                                      <p:cBhvr>
                                        <p:cTn id="83" dur="580">
                                          <p:stCondLst>
                                            <p:cond delay="0"/>
                                          </p:stCondLst>
                                        </p:cTn>
                                        <p:tgtEl>
                                          <p:spTgt spid="6"/>
                                        </p:tgtEl>
                                      </p:cBhvr>
                                    </p:animEffect>
                                    <p:anim calcmode="lin" valueType="num">
                                      <p:cBhvr>
                                        <p:cTn id="8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9" dur="26">
                                          <p:stCondLst>
                                            <p:cond delay="650"/>
                                          </p:stCondLst>
                                        </p:cTn>
                                        <p:tgtEl>
                                          <p:spTgt spid="6"/>
                                        </p:tgtEl>
                                      </p:cBhvr>
                                      <p:to x="100000" y="60000"/>
                                    </p:animScale>
                                    <p:animScale>
                                      <p:cBhvr>
                                        <p:cTn id="90" dur="166" decel="50000">
                                          <p:stCondLst>
                                            <p:cond delay="676"/>
                                          </p:stCondLst>
                                        </p:cTn>
                                        <p:tgtEl>
                                          <p:spTgt spid="6"/>
                                        </p:tgtEl>
                                      </p:cBhvr>
                                      <p:to x="100000" y="100000"/>
                                    </p:animScale>
                                    <p:animScale>
                                      <p:cBhvr>
                                        <p:cTn id="91" dur="26">
                                          <p:stCondLst>
                                            <p:cond delay="1312"/>
                                          </p:stCondLst>
                                        </p:cTn>
                                        <p:tgtEl>
                                          <p:spTgt spid="6"/>
                                        </p:tgtEl>
                                      </p:cBhvr>
                                      <p:to x="100000" y="80000"/>
                                    </p:animScale>
                                    <p:animScale>
                                      <p:cBhvr>
                                        <p:cTn id="92" dur="166" decel="50000">
                                          <p:stCondLst>
                                            <p:cond delay="1338"/>
                                          </p:stCondLst>
                                        </p:cTn>
                                        <p:tgtEl>
                                          <p:spTgt spid="6"/>
                                        </p:tgtEl>
                                      </p:cBhvr>
                                      <p:to x="100000" y="100000"/>
                                    </p:animScale>
                                    <p:animScale>
                                      <p:cBhvr>
                                        <p:cTn id="93" dur="26">
                                          <p:stCondLst>
                                            <p:cond delay="1642"/>
                                          </p:stCondLst>
                                        </p:cTn>
                                        <p:tgtEl>
                                          <p:spTgt spid="6"/>
                                        </p:tgtEl>
                                      </p:cBhvr>
                                      <p:to x="100000" y="90000"/>
                                    </p:animScale>
                                    <p:animScale>
                                      <p:cBhvr>
                                        <p:cTn id="94" dur="166" decel="50000">
                                          <p:stCondLst>
                                            <p:cond delay="1668"/>
                                          </p:stCondLst>
                                        </p:cTn>
                                        <p:tgtEl>
                                          <p:spTgt spid="6"/>
                                        </p:tgtEl>
                                      </p:cBhvr>
                                      <p:to x="100000" y="100000"/>
                                    </p:animScale>
                                    <p:animScale>
                                      <p:cBhvr>
                                        <p:cTn id="95" dur="26">
                                          <p:stCondLst>
                                            <p:cond delay="1808"/>
                                          </p:stCondLst>
                                        </p:cTn>
                                        <p:tgtEl>
                                          <p:spTgt spid="6"/>
                                        </p:tgtEl>
                                      </p:cBhvr>
                                      <p:to x="100000" y="95000"/>
                                    </p:animScale>
                                    <p:animScale>
                                      <p:cBhvr>
                                        <p:cTn id="96" dur="166" decel="50000">
                                          <p:stCondLst>
                                            <p:cond delay="1834"/>
                                          </p:stCondLst>
                                        </p:cTn>
                                        <p:tgtEl>
                                          <p:spTgt spid="6"/>
                                        </p:tgtEl>
                                      </p:cBhvr>
                                      <p:to x="100000" y="100000"/>
                                    </p:animScale>
                                  </p:childTnLst>
                                </p:cTn>
                              </p:par>
                            </p:childTnLst>
                          </p:cTn>
                        </p:par>
                      </p:childTnLst>
                    </p:cTn>
                  </p:par>
                  <p:par>
                    <p:cTn id="97" fill="hold" nodeType="clickPar">
                      <p:stCondLst>
                        <p:cond delay="indefinite"/>
                      </p:stCondLst>
                      <p:childTnLst>
                        <p:par>
                          <p:cTn id="98" fill="hold" nodeType="withGroup">
                            <p:stCondLst>
                              <p:cond delay="indefinite"/>
                            </p:stCondLst>
                          </p:cTn>
                        </p:par>
                        <p:par>
                          <p:cTn id="99" fill="hold" nodeType="afterGroup">
                            <p:stCondLst>
                              <p:cond delay="0"/>
                            </p:stCondLst>
                            <p:childTnLst>
                              <p:par>
                                <p:cTn id="100" presetID="26" presetClass="entr" presetSubtype="0" fill="hold" grpId="5" nodeType="click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wipe(down)">
                                      <p:cBhvr>
                                        <p:cTn id="102" dur="580">
                                          <p:stCondLst>
                                            <p:cond delay="0"/>
                                          </p:stCondLst>
                                        </p:cTn>
                                        <p:tgtEl>
                                          <p:spTgt spid="7"/>
                                        </p:tgtEl>
                                      </p:cBhvr>
                                    </p:animEffect>
                                    <p:anim calcmode="lin" valueType="num">
                                      <p:cBhvr>
                                        <p:cTn id="10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08" dur="26">
                                          <p:stCondLst>
                                            <p:cond delay="650"/>
                                          </p:stCondLst>
                                        </p:cTn>
                                        <p:tgtEl>
                                          <p:spTgt spid="7"/>
                                        </p:tgtEl>
                                      </p:cBhvr>
                                      <p:to x="100000" y="60000"/>
                                    </p:animScale>
                                    <p:animScale>
                                      <p:cBhvr>
                                        <p:cTn id="109" dur="166" decel="50000">
                                          <p:stCondLst>
                                            <p:cond delay="676"/>
                                          </p:stCondLst>
                                        </p:cTn>
                                        <p:tgtEl>
                                          <p:spTgt spid="7"/>
                                        </p:tgtEl>
                                      </p:cBhvr>
                                      <p:to x="100000" y="100000"/>
                                    </p:animScale>
                                    <p:animScale>
                                      <p:cBhvr>
                                        <p:cTn id="110" dur="26">
                                          <p:stCondLst>
                                            <p:cond delay="1312"/>
                                          </p:stCondLst>
                                        </p:cTn>
                                        <p:tgtEl>
                                          <p:spTgt spid="7"/>
                                        </p:tgtEl>
                                      </p:cBhvr>
                                      <p:to x="100000" y="80000"/>
                                    </p:animScale>
                                    <p:animScale>
                                      <p:cBhvr>
                                        <p:cTn id="111" dur="166" decel="50000">
                                          <p:stCondLst>
                                            <p:cond delay="1338"/>
                                          </p:stCondLst>
                                        </p:cTn>
                                        <p:tgtEl>
                                          <p:spTgt spid="7"/>
                                        </p:tgtEl>
                                      </p:cBhvr>
                                      <p:to x="100000" y="100000"/>
                                    </p:animScale>
                                    <p:animScale>
                                      <p:cBhvr>
                                        <p:cTn id="112" dur="26">
                                          <p:stCondLst>
                                            <p:cond delay="1642"/>
                                          </p:stCondLst>
                                        </p:cTn>
                                        <p:tgtEl>
                                          <p:spTgt spid="7"/>
                                        </p:tgtEl>
                                      </p:cBhvr>
                                      <p:to x="100000" y="90000"/>
                                    </p:animScale>
                                    <p:animScale>
                                      <p:cBhvr>
                                        <p:cTn id="113" dur="166" decel="50000">
                                          <p:stCondLst>
                                            <p:cond delay="1668"/>
                                          </p:stCondLst>
                                        </p:cTn>
                                        <p:tgtEl>
                                          <p:spTgt spid="7"/>
                                        </p:tgtEl>
                                      </p:cBhvr>
                                      <p:to x="100000" y="100000"/>
                                    </p:animScale>
                                    <p:animScale>
                                      <p:cBhvr>
                                        <p:cTn id="114" dur="26">
                                          <p:stCondLst>
                                            <p:cond delay="1808"/>
                                          </p:stCondLst>
                                        </p:cTn>
                                        <p:tgtEl>
                                          <p:spTgt spid="7"/>
                                        </p:tgtEl>
                                      </p:cBhvr>
                                      <p:to x="100000" y="95000"/>
                                    </p:animScale>
                                    <p:animScale>
                                      <p:cBhvr>
                                        <p:cTn id="115" dur="166" decel="50000">
                                          <p:stCondLst>
                                            <p:cond delay="1834"/>
                                          </p:stCondLst>
                                        </p:cTn>
                                        <p:tgtEl>
                                          <p:spTgt spid="7"/>
                                        </p:tgtEl>
                                      </p:cBhvr>
                                      <p:to x="100000" y="100000"/>
                                    </p:animScale>
                                  </p:childTnLst>
                                </p:cTn>
                              </p:par>
                            </p:childTnLst>
                          </p:cTn>
                        </p:par>
                      </p:childTnLst>
                    </p:cTn>
                  </p:par>
                  <p:par>
                    <p:cTn id="116" fill="hold" nodeType="clickPar">
                      <p:stCondLst>
                        <p:cond delay="indefinite"/>
                      </p:stCondLst>
                      <p:childTnLst>
                        <p:par>
                          <p:cTn id="117" fill="hold" nodeType="withGroup">
                            <p:stCondLst>
                              <p:cond delay="indefinite"/>
                            </p:stCondLst>
                          </p:cTn>
                        </p:par>
                        <p:par>
                          <p:cTn id="118" fill="hold" nodeType="afterGroup">
                            <p:stCondLst>
                              <p:cond delay="0"/>
                            </p:stCondLst>
                            <p:childTnLst>
                              <p:par>
                                <p:cTn id="119" presetID="26" presetClass="entr" presetSubtype="0" fill="hold" nodeType="clickEffect">
                                  <p:stCondLst>
                                    <p:cond delay="0"/>
                                  </p:stCondLst>
                                  <p:childTnLst>
                                    <p:set>
                                      <p:cBhvr>
                                        <p:cTn id="120" dur="1" fill="hold">
                                          <p:stCondLst>
                                            <p:cond delay="0"/>
                                          </p:stCondLst>
                                        </p:cTn>
                                        <p:tgtEl>
                                          <p:spTgt spid="8">
                                            <p:txEl>
                                              <p:pRg st="0" end="0"/>
                                            </p:txEl>
                                          </p:spTgt>
                                        </p:tgtEl>
                                        <p:attrNameLst>
                                          <p:attrName>style.visibility</p:attrName>
                                        </p:attrNameLst>
                                      </p:cBhvr>
                                      <p:to>
                                        <p:strVal val="visible"/>
                                      </p:to>
                                    </p:set>
                                    <p:animEffect transition="in" filter="wipe(down)">
                                      <p:cBhvr>
                                        <p:cTn id="121" dur="580">
                                          <p:stCondLst>
                                            <p:cond delay="0"/>
                                          </p:stCondLst>
                                        </p:cTn>
                                        <p:tgtEl>
                                          <p:spTgt spid="8">
                                            <p:txEl>
                                              <p:pRg st="0" end="0"/>
                                            </p:txEl>
                                          </p:spTgt>
                                        </p:tgtEl>
                                      </p:cBhvr>
                                    </p:animEffect>
                                    <p:anim calcmode="lin" valueType="num">
                                      <p:cBhvr>
                                        <p:cTn id="122"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8">
                                            <p:txEl>
                                              <p:pRg st="0" end="0"/>
                                            </p:txEl>
                                          </p:spTgt>
                                        </p:tgtEl>
                                      </p:cBhvr>
                                      <p:to x="100000" y="60000"/>
                                    </p:animScale>
                                    <p:animScale>
                                      <p:cBhvr>
                                        <p:cTn id="128" dur="166" decel="50000">
                                          <p:stCondLst>
                                            <p:cond delay="676"/>
                                          </p:stCondLst>
                                        </p:cTn>
                                        <p:tgtEl>
                                          <p:spTgt spid="8">
                                            <p:txEl>
                                              <p:pRg st="0" end="0"/>
                                            </p:txEl>
                                          </p:spTgt>
                                        </p:tgtEl>
                                      </p:cBhvr>
                                      <p:to x="100000" y="100000"/>
                                    </p:animScale>
                                    <p:animScale>
                                      <p:cBhvr>
                                        <p:cTn id="129" dur="26">
                                          <p:stCondLst>
                                            <p:cond delay="1312"/>
                                          </p:stCondLst>
                                        </p:cTn>
                                        <p:tgtEl>
                                          <p:spTgt spid="8">
                                            <p:txEl>
                                              <p:pRg st="0" end="0"/>
                                            </p:txEl>
                                          </p:spTgt>
                                        </p:tgtEl>
                                      </p:cBhvr>
                                      <p:to x="100000" y="80000"/>
                                    </p:animScale>
                                    <p:animScale>
                                      <p:cBhvr>
                                        <p:cTn id="130" dur="166" decel="50000">
                                          <p:stCondLst>
                                            <p:cond delay="1338"/>
                                          </p:stCondLst>
                                        </p:cTn>
                                        <p:tgtEl>
                                          <p:spTgt spid="8">
                                            <p:txEl>
                                              <p:pRg st="0" end="0"/>
                                            </p:txEl>
                                          </p:spTgt>
                                        </p:tgtEl>
                                      </p:cBhvr>
                                      <p:to x="100000" y="100000"/>
                                    </p:animScale>
                                    <p:animScale>
                                      <p:cBhvr>
                                        <p:cTn id="131" dur="26">
                                          <p:stCondLst>
                                            <p:cond delay="1642"/>
                                          </p:stCondLst>
                                        </p:cTn>
                                        <p:tgtEl>
                                          <p:spTgt spid="8">
                                            <p:txEl>
                                              <p:pRg st="0" end="0"/>
                                            </p:txEl>
                                          </p:spTgt>
                                        </p:tgtEl>
                                      </p:cBhvr>
                                      <p:to x="100000" y="90000"/>
                                    </p:animScale>
                                    <p:animScale>
                                      <p:cBhvr>
                                        <p:cTn id="132" dur="166" decel="50000">
                                          <p:stCondLst>
                                            <p:cond delay="1668"/>
                                          </p:stCondLst>
                                        </p:cTn>
                                        <p:tgtEl>
                                          <p:spTgt spid="8">
                                            <p:txEl>
                                              <p:pRg st="0" end="0"/>
                                            </p:txEl>
                                          </p:spTgt>
                                        </p:tgtEl>
                                      </p:cBhvr>
                                      <p:to x="100000" y="100000"/>
                                    </p:animScale>
                                    <p:animScale>
                                      <p:cBhvr>
                                        <p:cTn id="133" dur="26">
                                          <p:stCondLst>
                                            <p:cond delay="1808"/>
                                          </p:stCondLst>
                                        </p:cTn>
                                        <p:tgtEl>
                                          <p:spTgt spid="8">
                                            <p:txEl>
                                              <p:pRg st="0" end="0"/>
                                            </p:txEl>
                                          </p:spTgt>
                                        </p:tgtEl>
                                      </p:cBhvr>
                                      <p:to x="100000" y="95000"/>
                                    </p:animScale>
                                    <p:animScale>
                                      <p:cBhvr>
                                        <p:cTn id="134" dur="166" decel="50000">
                                          <p:stCondLst>
                                            <p:cond delay="1834"/>
                                          </p:stCondLst>
                                        </p:cTn>
                                        <p:tgtEl>
                                          <p:spTgt spid="8">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75565" y="39370"/>
            <a:ext cx="12040235" cy="6492875"/>
          </a:xfrm>
          <a:prstGeom prst="rect">
            <a:avLst/>
          </a:prstGeom>
          <a:noFill/>
          <a:ln w="9525">
            <a:noFill/>
          </a:ln>
        </p:spPr>
        <p:txBody>
          <a:bodyPr wrap="square">
            <a:spAutoFit/>
          </a:bodyPr>
          <a:lstStyle/>
          <a:p>
            <a:pPr indent="266700"/>
            <a:r>
              <a:rPr lang="zh-CN" sz="3200" b="1">
                <a:solidFill>
                  <a:srgbClr val="000000"/>
                </a:solidFill>
                <a:latin typeface="宋体" pitchFamily="2" charset="-122"/>
                <a:ea typeface="宋体" pitchFamily="2" charset="-122"/>
                <a:cs typeface="宋体" panose="02010600030101010101" pitchFamily="2" charset="-122"/>
              </a:rPr>
              <a:t>（</a:t>
            </a:r>
            <a:r>
              <a:rPr lang="en-US" sz="3200" b="1">
                <a:solidFill>
                  <a:srgbClr val="000000"/>
                </a:solidFill>
                <a:latin typeface="宋体" pitchFamily="2" charset="-122"/>
                <a:ea typeface="宋体" pitchFamily="2" charset="-122"/>
                <a:cs typeface="宋体" panose="02010600030101010101" pitchFamily="2" charset="-122"/>
              </a:rPr>
              <a:t>2018</a:t>
            </a:r>
            <a:r>
              <a:rPr lang="zh-CN" sz="3200" b="1">
                <a:solidFill>
                  <a:srgbClr val="000000"/>
                </a:solidFill>
                <a:latin typeface="宋体" pitchFamily="2" charset="-122"/>
                <a:ea typeface="宋体" pitchFamily="2" charset="-122"/>
                <a:cs typeface="宋体" panose="02010600030101010101" pitchFamily="2" charset="-122"/>
              </a:rPr>
              <a:t>全国卷</a:t>
            </a:r>
            <a:r>
              <a:rPr lang="en-US" sz="3200" b="1">
                <a:solidFill>
                  <a:srgbClr val="000000"/>
                </a:solidFill>
                <a:latin typeface="宋体" pitchFamily="2" charset="-122"/>
                <a:ea typeface="宋体" pitchFamily="2" charset="-122"/>
                <a:cs typeface="宋体" panose="02010600030101010101" pitchFamily="2" charset="-122"/>
              </a:rPr>
              <a:t>Ⅲ</a:t>
            </a:r>
            <a:r>
              <a:rPr lang="zh-CN" sz="3200" b="1">
                <a:solidFill>
                  <a:srgbClr val="000000"/>
                </a:solidFill>
                <a:latin typeface="宋体" pitchFamily="2" charset="-122"/>
                <a:ea typeface="宋体" pitchFamily="2" charset="-122"/>
                <a:cs typeface="宋体" panose="02010600030101010101" pitchFamily="2" charset="-122"/>
              </a:rPr>
              <a:t>）阅读下面的文字，完成</a:t>
            </a:r>
            <a:r>
              <a:rPr lang="en-US" sz="3200" b="1">
                <a:solidFill>
                  <a:srgbClr val="000000"/>
                </a:solidFill>
                <a:latin typeface="宋体" pitchFamily="2" charset="-122"/>
                <a:ea typeface="宋体" pitchFamily="2" charset="-122"/>
                <a:cs typeface="宋体" panose="02010600030101010101" pitchFamily="2" charset="-122"/>
              </a:rPr>
              <a:t>17~19</a:t>
            </a:r>
            <a:r>
              <a:rPr lang="zh-CN" sz="3200" b="1">
                <a:solidFill>
                  <a:srgbClr val="000000"/>
                </a:solidFill>
                <a:latin typeface="宋体" pitchFamily="2" charset="-122"/>
                <a:ea typeface="宋体" pitchFamily="2" charset="-122"/>
                <a:cs typeface="宋体" panose="02010600030101010101" pitchFamily="2" charset="-122"/>
              </a:rPr>
              <a:t>题。（   ）除了人会为了理想奔波迁徙以外，很多动物也有着自己</a:t>
            </a:r>
            <a:r>
              <a:rPr lang="en-US" sz="3200" b="1" u="sng">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的迁徙盛举。冬季来临，天气寒冷，食物短缺，很多动物选择集体逃离，待到春暖花开、万物复苏再一起回来。动物迁徙是有确定路线的。它们对驻地有着自己的</a:t>
            </a:r>
            <a:r>
              <a:rPr lang="zh-CN" sz="3200" b="1">
                <a:solidFill>
                  <a:srgbClr val="FF0000"/>
                </a:solidFill>
                <a:latin typeface="宋体" pitchFamily="2" charset="-122"/>
                <a:ea typeface="宋体" pitchFamily="2" charset="-122"/>
                <a:cs typeface="宋体" panose="02010600030101010101" pitchFamily="2" charset="-122"/>
              </a:rPr>
              <a:t>坚守和执着</a:t>
            </a:r>
            <a:r>
              <a:rPr lang="zh-CN" sz="3200" b="1">
                <a:solidFill>
                  <a:srgbClr val="000000"/>
                </a:solidFill>
                <a:latin typeface="宋体" pitchFamily="2" charset="-122"/>
                <a:ea typeface="宋体" pitchFamily="2" charset="-122"/>
                <a:cs typeface="宋体" panose="02010600030101010101" pitchFamily="2" charset="-122"/>
              </a:rPr>
              <a:t>，而不是</a:t>
            </a:r>
            <a:r>
              <a:rPr lang="en-US" sz="3200" b="1" u="sng">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。对于动物究竟如何确定自己的迁徙路线，科学家一直都充满好奇。到目前为止，关于动物迁徙路线确定的问题，科学家仍在</a:t>
            </a:r>
            <a:r>
              <a:rPr lang="en-US" sz="3200" b="1" u="sng">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地进行探究，我们期待着更加</a:t>
            </a:r>
            <a:r>
              <a:rPr lang="en-US" sz="3200" b="1" u="sng">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的故事出现。</a:t>
            </a:r>
            <a:r>
              <a:rPr lang="en-US" sz="3200" b="1">
                <a:solidFill>
                  <a:srgbClr val="000000"/>
                </a:solidFill>
                <a:latin typeface="宋体" pitchFamily="2" charset="-122"/>
                <a:ea typeface="宋体" pitchFamily="2" charset="-122"/>
                <a:cs typeface="宋体" panose="02010600030101010101" pitchFamily="2" charset="-122"/>
              </a:rPr>
              <a:t>17</a:t>
            </a:r>
            <a:r>
              <a:rPr lang="zh-CN" sz="3200" b="1">
                <a:solidFill>
                  <a:srgbClr val="000000"/>
                </a:solidFill>
                <a:latin typeface="宋体" pitchFamily="2" charset="-122"/>
                <a:ea typeface="宋体" pitchFamily="2" charset="-122"/>
                <a:cs typeface="宋体" panose="02010600030101010101" pitchFamily="2" charset="-122"/>
              </a:rPr>
              <a:t>．依次填入文中横线上的成语，全都恰当的一项是（</a:t>
            </a:r>
            <a:r>
              <a:rPr lang="en-US" sz="3200" b="1">
                <a:solidFill>
                  <a:srgbClr val="000000"/>
                </a:solidFill>
                <a:latin typeface="宋体" pitchFamily="2" charset="-122"/>
                <a:ea typeface="宋体" pitchFamily="2" charset="-122"/>
                <a:cs typeface="宋体" panose="02010600030101010101" pitchFamily="2" charset="-122"/>
              </a:rPr>
              <a:t>3</a:t>
            </a:r>
            <a:r>
              <a:rPr lang="zh-CN" sz="3200" b="1">
                <a:solidFill>
                  <a:srgbClr val="000000"/>
                </a:solidFill>
                <a:latin typeface="宋体" pitchFamily="2" charset="-122"/>
                <a:ea typeface="宋体" pitchFamily="2" charset="-122"/>
                <a:cs typeface="宋体" panose="02010600030101010101" pitchFamily="2" charset="-122"/>
              </a:rPr>
              <a:t>分）</a:t>
            </a:r>
            <a:r>
              <a:rPr lang="en-US" sz="3200" b="1">
                <a:solidFill>
                  <a:srgbClr val="000000"/>
                </a:solidFill>
                <a:latin typeface="宋体" pitchFamily="2" charset="-122"/>
                <a:ea typeface="宋体" pitchFamily="2" charset="-122"/>
                <a:cs typeface="宋体" panose="02010600030101010101" pitchFamily="2" charset="-122"/>
              </a:rPr>
              <a:t>A</a:t>
            </a:r>
            <a:r>
              <a:rPr lang="zh-CN" sz="3200" b="1">
                <a:solidFill>
                  <a:srgbClr val="000000"/>
                </a:solidFill>
                <a:latin typeface="宋体" pitchFamily="2" charset="-122"/>
                <a:ea typeface="宋体" pitchFamily="2" charset="-122"/>
                <a:cs typeface="宋体" panose="02010600030101010101" pitchFamily="2" charset="-122"/>
              </a:rPr>
              <a:t>．波澜壮阔</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随波逐流</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宵衣旰食（</a:t>
            </a:r>
            <a:r>
              <a:rPr lang="zh-CN" sz="3200" b="1">
                <a:solidFill>
                  <a:srgbClr val="FF0000"/>
                </a:solidFill>
                <a:latin typeface="宋体" pitchFamily="2" charset="-122"/>
                <a:ea typeface="宋体" pitchFamily="2" charset="-122"/>
                <a:cs typeface="宋体" panose="02010600030101010101" pitchFamily="2" charset="-122"/>
              </a:rPr>
              <a:t>勤于政务</a:t>
            </a:r>
            <a:r>
              <a:rPr lang="zh-CN" sz="3200" b="1">
                <a:solidFill>
                  <a:srgbClr val="000000"/>
                </a:solidFill>
                <a:latin typeface="宋体" pitchFamily="2" charset="-122"/>
                <a:ea typeface="宋体" pitchFamily="2" charset="-122"/>
                <a:cs typeface="宋体" panose="02010600030101010101" pitchFamily="2" charset="-122"/>
              </a:rPr>
              <a:t>）</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引人入胜</a:t>
            </a:r>
            <a:r>
              <a:rPr lang="en-US" sz="3200" b="1">
                <a:solidFill>
                  <a:srgbClr val="000000"/>
                </a:solidFill>
                <a:latin typeface="宋体" pitchFamily="2" charset="-122"/>
                <a:ea typeface="宋体" pitchFamily="2" charset="-122"/>
                <a:cs typeface="宋体" panose="02010600030101010101" pitchFamily="2" charset="-122"/>
              </a:rPr>
              <a:t>B</a:t>
            </a:r>
            <a:r>
              <a:rPr lang="zh-CN" sz="3200" b="1">
                <a:solidFill>
                  <a:srgbClr val="000000"/>
                </a:solidFill>
                <a:latin typeface="宋体" pitchFamily="2" charset="-122"/>
                <a:ea typeface="宋体" pitchFamily="2" charset="-122"/>
                <a:cs typeface="宋体" panose="02010600030101010101" pitchFamily="2" charset="-122"/>
              </a:rPr>
              <a:t>．波澜壮阔（</a:t>
            </a:r>
            <a:r>
              <a:rPr lang="zh-CN" sz="3200" b="1">
                <a:solidFill>
                  <a:srgbClr val="FF0000"/>
                </a:solidFill>
                <a:latin typeface="宋体" pitchFamily="2" charset="-122"/>
                <a:ea typeface="宋体" pitchFamily="2" charset="-122"/>
                <a:cs typeface="宋体" panose="02010600030101010101" pitchFamily="2" charset="-122"/>
                <a:sym typeface="+mn-ea"/>
              </a:rPr>
              <a:t>声势雄壮</a:t>
            </a:r>
            <a:r>
              <a:rPr lang="zh-CN" sz="3200" b="1">
                <a:solidFill>
                  <a:srgbClr val="000000"/>
                </a:solidFill>
                <a:latin typeface="宋体" pitchFamily="2" charset="-122"/>
                <a:ea typeface="宋体" pitchFamily="2" charset="-122"/>
                <a:cs typeface="宋体" panose="02010600030101010101" pitchFamily="2" charset="-122"/>
              </a:rPr>
              <a:t>）</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随遇而安</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全力以赴</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引人入胜                            </a:t>
            </a:r>
            <a:r>
              <a:rPr lang="en-US" sz="3200" b="1">
                <a:solidFill>
                  <a:srgbClr val="000000"/>
                </a:solidFill>
                <a:latin typeface="宋体" pitchFamily="2" charset="-122"/>
                <a:ea typeface="宋体" pitchFamily="2" charset="-122"/>
                <a:cs typeface="宋体" panose="02010600030101010101" pitchFamily="2" charset="-122"/>
              </a:rPr>
              <a:t>C</a:t>
            </a:r>
            <a:r>
              <a:rPr lang="zh-CN" sz="3200" b="1">
                <a:solidFill>
                  <a:srgbClr val="000000"/>
                </a:solidFill>
                <a:latin typeface="宋体" pitchFamily="2" charset="-122"/>
                <a:ea typeface="宋体" pitchFamily="2" charset="-122"/>
                <a:cs typeface="宋体" panose="02010600030101010101" pitchFamily="2" charset="-122"/>
              </a:rPr>
              <a:t>．声势浩大</a:t>
            </a:r>
            <a:r>
              <a:rPr lang="en-US" sz="3200" b="1">
                <a:solidFill>
                  <a:srgbClr val="000000"/>
                </a:solidFill>
                <a:latin typeface="宋体" pitchFamily="2" charset="-122"/>
                <a:ea typeface="宋体" pitchFamily="2" charset="-122"/>
                <a:cs typeface="宋体" panose="02010600030101010101" pitchFamily="2" charset="-122"/>
              </a:rPr>
              <a:t> (</a:t>
            </a:r>
            <a:r>
              <a:rPr lang="zh-CN" altLang="en-US" sz="3200" b="1">
                <a:solidFill>
                  <a:srgbClr val="FF0000"/>
                </a:solidFill>
                <a:latin typeface="宋体" pitchFamily="2" charset="-122"/>
                <a:ea typeface="宋体" pitchFamily="2" charset="-122"/>
                <a:cs typeface="宋体" panose="02010600030101010101" pitchFamily="2" charset="-122"/>
              </a:rPr>
              <a:t>声威气势</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随遇而安</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宵衣旰食</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娓娓动听</a:t>
            </a:r>
            <a:r>
              <a:rPr lang="en-US" sz="3200" b="1">
                <a:solidFill>
                  <a:srgbClr val="000000"/>
                </a:solidFill>
                <a:latin typeface="宋体" pitchFamily="2" charset="-122"/>
                <a:ea typeface="宋体" pitchFamily="2" charset="-122"/>
                <a:cs typeface="宋体" panose="02010600030101010101" pitchFamily="2" charset="-122"/>
              </a:rPr>
              <a:t>D</a:t>
            </a:r>
            <a:r>
              <a:rPr lang="zh-CN" sz="3200" b="1">
                <a:solidFill>
                  <a:srgbClr val="000000"/>
                </a:solidFill>
                <a:latin typeface="宋体" pitchFamily="2" charset="-122"/>
                <a:ea typeface="宋体" pitchFamily="2" charset="-122"/>
                <a:cs typeface="宋体" panose="02010600030101010101" pitchFamily="2" charset="-122"/>
              </a:rPr>
              <a:t>．声势浩大</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随波逐流</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全力以赴</a:t>
            </a:r>
            <a:r>
              <a:rPr lang="en-US" sz="3200" b="1">
                <a:solidFill>
                  <a:srgbClr val="000000"/>
                </a:solidFill>
                <a:latin typeface="宋体" pitchFamily="2" charset="-122"/>
                <a:ea typeface="宋体" pitchFamily="2" charset="-122"/>
                <a:cs typeface="宋体" panose="02010600030101010101" pitchFamily="2" charset="-122"/>
              </a:rPr>
              <a:t>   </a:t>
            </a:r>
            <a:r>
              <a:rPr lang="zh-CN" sz="3200" b="1">
                <a:solidFill>
                  <a:srgbClr val="000000"/>
                </a:solidFill>
                <a:latin typeface="宋体" pitchFamily="2" charset="-122"/>
                <a:ea typeface="宋体" pitchFamily="2" charset="-122"/>
                <a:cs typeface="宋体" panose="02010600030101010101" pitchFamily="2" charset="-122"/>
              </a:rPr>
              <a:t>娓娓动听（</a:t>
            </a:r>
            <a:r>
              <a:rPr lang="zh-CN" sz="3200" b="1">
                <a:solidFill>
                  <a:srgbClr val="FF0000"/>
                </a:solidFill>
                <a:latin typeface="宋体" pitchFamily="2" charset="-122"/>
                <a:ea typeface="宋体" pitchFamily="2" charset="-122"/>
                <a:cs typeface="宋体" panose="02010600030101010101" pitchFamily="2" charset="-122"/>
              </a:rPr>
              <a:t>说话动听</a:t>
            </a:r>
            <a:r>
              <a:rPr lang="zh-CN" sz="3200" b="1">
                <a:solidFill>
                  <a:srgbClr val="000000"/>
                </a:solidFill>
                <a:latin typeface="宋体" pitchFamily="2" charset="-122"/>
                <a:ea typeface="宋体" pitchFamily="2" charset="-122"/>
                <a:cs typeface="宋体" panose="02010600030101010101" pitchFamily="2" charset="-122"/>
              </a:rPr>
              <a:t>）
</a:t>
            </a:r>
            <a:endParaRPr lang="zh-CN" altLang="en-US" sz="3200" b="1">
              <a:latin typeface="宋体" pitchFamily="2" charset="-122"/>
              <a:ea typeface="宋体" pitchFamily="2" charset="-122"/>
              <a:cs typeface="宋体" panose="02010600030101010101" pitchFamily="2" charset="-122"/>
            </a:endParaRPr>
          </a:p>
        </p:txBody>
      </p:sp>
      <p:sp>
        <p:nvSpPr>
          <p:cNvPr id="8" name="文本框 7"/>
          <p:cNvSpPr txBox="1"/>
          <p:nvPr/>
        </p:nvSpPr>
        <p:spPr>
          <a:xfrm>
            <a:off x="10054590" y="39370"/>
            <a:ext cx="751205" cy="583565"/>
          </a:xfrm>
          <a:prstGeom prst="rect">
            <a:avLst/>
          </a:prstGeom>
          <a:noFill/>
        </p:spPr>
        <p:txBody>
          <a:bodyPr wrap="none" rtlCol="0">
            <a:spAutoFit/>
          </a:bodyPr>
          <a:lstStyle/>
          <a:p>
            <a:r>
              <a:rPr lang="en-US" altLang="zh-CN" sz="3200">
                <a:solidFill>
                  <a:srgbClr val="FF0000"/>
                </a:solidFill>
                <a:latin typeface="叶根友毛笔行书2.0版" panose="02010601030101010101" charset="-122"/>
                <a:ea typeface="叶根友毛笔行书2.0版" panose="02010601030101010101" charset="-122"/>
              </a:rPr>
              <a:t>(B)</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80">
                                          <p:stCondLst>
                                            <p:cond delay="0"/>
                                          </p:stCondLst>
                                        </p:cTn>
                                        <p:tgtEl>
                                          <p:spTgt spid="8">
                                            <p:txEl>
                                              <p:pRg st="0" end="0"/>
                                            </p:txEl>
                                          </p:spTgt>
                                        </p:tgtEl>
                                      </p:cBhvr>
                                    </p:animEffect>
                                    <p:anim calcmode="lin" valueType="num">
                                      <p:cBhvr>
                                        <p:cTn id="8"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xEl>
                                              <p:pRg st="0" end="0"/>
                                            </p:txEl>
                                          </p:spTgt>
                                        </p:tgtEl>
                                      </p:cBhvr>
                                      <p:to x="100000" y="60000"/>
                                    </p:animScale>
                                    <p:animScale>
                                      <p:cBhvr>
                                        <p:cTn id="14" dur="166" decel="50000">
                                          <p:stCondLst>
                                            <p:cond delay="676"/>
                                          </p:stCondLst>
                                        </p:cTn>
                                        <p:tgtEl>
                                          <p:spTgt spid="8">
                                            <p:txEl>
                                              <p:pRg st="0" end="0"/>
                                            </p:txEl>
                                          </p:spTgt>
                                        </p:tgtEl>
                                      </p:cBhvr>
                                      <p:to x="100000" y="100000"/>
                                    </p:animScale>
                                    <p:animScale>
                                      <p:cBhvr>
                                        <p:cTn id="15" dur="26">
                                          <p:stCondLst>
                                            <p:cond delay="1312"/>
                                          </p:stCondLst>
                                        </p:cTn>
                                        <p:tgtEl>
                                          <p:spTgt spid="8">
                                            <p:txEl>
                                              <p:pRg st="0" end="0"/>
                                            </p:txEl>
                                          </p:spTgt>
                                        </p:tgtEl>
                                      </p:cBhvr>
                                      <p:to x="100000" y="80000"/>
                                    </p:animScale>
                                    <p:animScale>
                                      <p:cBhvr>
                                        <p:cTn id="16" dur="166" decel="50000">
                                          <p:stCondLst>
                                            <p:cond delay="1338"/>
                                          </p:stCondLst>
                                        </p:cTn>
                                        <p:tgtEl>
                                          <p:spTgt spid="8">
                                            <p:txEl>
                                              <p:pRg st="0" end="0"/>
                                            </p:txEl>
                                          </p:spTgt>
                                        </p:tgtEl>
                                      </p:cBhvr>
                                      <p:to x="100000" y="100000"/>
                                    </p:animScale>
                                    <p:animScale>
                                      <p:cBhvr>
                                        <p:cTn id="17" dur="26">
                                          <p:stCondLst>
                                            <p:cond delay="1642"/>
                                          </p:stCondLst>
                                        </p:cTn>
                                        <p:tgtEl>
                                          <p:spTgt spid="8">
                                            <p:txEl>
                                              <p:pRg st="0" end="0"/>
                                            </p:txEl>
                                          </p:spTgt>
                                        </p:tgtEl>
                                      </p:cBhvr>
                                      <p:to x="100000" y="90000"/>
                                    </p:animScale>
                                    <p:animScale>
                                      <p:cBhvr>
                                        <p:cTn id="18" dur="166" decel="50000">
                                          <p:stCondLst>
                                            <p:cond delay="1668"/>
                                          </p:stCondLst>
                                        </p:cTn>
                                        <p:tgtEl>
                                          <p:spTgt spid="8">
                                            <p:txEl>
                                              <p:pRg st="0" end="0"/>
                                            </p:txEl>
                                          </p:spTgt>
                                        </p:tgtEl>
                                      </p:cBhvr>
                                      <p:to x="100000" y="100000"/>
                                    </p:animScale>
                                    <p:animScale>
                                      <p:cBhvr>
                                        <p:cTn id="19" dur="26">
                                          <p:stCondLst>
                                            <p:cond delay="1808"/>
                                          </p:stCondLst>
                                        </p:cTn>
                                        <p:tgtEl>
                                          <p:spTgt spid="8">
                                            <p:txEl>
                                              <p:pRg st="0" end="0"/>
                                            </p:txEl>
                                          </p:spTgt>
                                        </p:tgtEl>
                                      </p:cBhvr>
                                      <p:to x="100000" y="95000"/>
                                    </p:animScale>
                                    <p:animScale>
                                      <p:cBhvr>
                                        <p:cTn id="20" dur="166" decel="50000">
                                          <p:stCondLst>
                                            <p:cond delay="1834"/>
                                          </p:stCondLst>
                                        </p:cTn>
                                        <p:tgtEl>
                                          <p:spTgt spid="8">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366" y="97073"/>
            <a:ext cx="1523650" cy="77033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41" y="200742"/>
            <a:ext cx="1679930" cy="167993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5711" y="5220888"/>
            <a:ext cx="1523650" cy="770337"/>
          </a:xfrm>
          <a:prstGeom prst="rect">
            <a:avLst/>
          </a:prstGeom>
        </p:spPr>
      </p:pic>
      <p:sp>
        <p:nvSpPr>
          <p:cNvPr id="6" name="文本框 5"/>
          <p:cNvSpPr txBox="1"/>
          <p:nvPr/>
        </p:nvSpPr>
        <p:spPr>
          <a:xfrm>
            <a:off x="8226425" y="200660"/>
            <a:ext cx="3572510" cy="119888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en-US" altLang="zh-CN" sz="3600" b="1">
                <a:latin typeface="+mj-ea"/>
                <a:ea typeface="+mj-ea"/>
              </a:rPr>
              <a:t>2018</a:t>
            </a:r>
            <a:r>
              <a:rPr lang="zh-CN" altLang="en-US" sz="3600" b="1">
                <a:latin typeface="+mj-ea"/>
                <a:ea typeface="宋体" pitchFamily="2" charset="-122"/>
              </a:rPr>
              <a:t>开始</a:t>
            </a:r>
            <a:endParaRPr lang="zh-CN" altLang="en-US" sz="3600" b="1">
              <a:latin typeface="+mj-ea"/>
              <a:ea typeface="+mj-ea"/>
            </a:endParaRPr>
          </a:p>
          <a:p>
            <a:r>
              <a:rPr lang="zh-CN" altLang="en-US" sz="3600" b="1">
                <a:latin typeface="+mj-ea"/>
                <a:ea typeface="+mj-ea"/>
              </a:rPr>
              <a:t> 综合考察</a:t>
            </a:r>
            <a:r>
              <a:rPr lang="zh-CN" altLang="en-US" sz="2400" b="1">
                <a:latin typeface="+mj-ea"/>
                <a:ea typeface="+mj-ea"/>
              </a:rPr>
              <a:t>（近义）</a:t>
            </a:r>
          </a:p>
        </p:txBody>
      </p:sp>
      <p:pic>
        <p:nvPicPr>
          <p:cNvPr id="7" name="图片 6"/>
          <p:cNvPicPr>
            <a:picLocks noChangeAspect="1"/>
          </p:cNvPicPr>
          <p:nvPr/>
        </p:nvPicPr>
        <p:blipFill>
          <a:blip r:embed="rId5"/>
          <a:srcRect t="-150" r="4359"/>
          <a:stretch>
            <a:fillRect/>
          </a:stretch>
        </p:blipFill>
        <p:spPr>
          <a:xfrm>
            <a:off x="501015" y="-12065"/>
            <a:ext cx="6431280" cy="4012565"/>
          </a:xfrm>
          <a:prstGeom prst="rect">
            <a:avLst/>
          </a:prstGeom>
        </p:spPr>
      </p:pic>
      <p:pic>
        <p:nvPicPr>
          <p:cNvPr id="8" name="图片 7"/>
          <p:cNvPicPr>
            <a:picLocks noChangeAspect="1"/>
          </p:cNvPicPr>
          <p:nvPr/>
        </p:nvPicPr>
        <p:blipFill>
          <a:blip r:embed="rId6"/>
          <a:stretch>
            <a:fillRect/>
          </a:stretch>
        </p:blipFill>
        <p:spPr>
          <a:xfrm>
            <a:off x="5858510" y="2813685"/>
            <a:ext cx="6242685" cy="4111625"/>
          </a:xfrm>
          <a:prstGeom prst="rect">
            <a:avLst/>
          </a:prstGeom>
        </p:spPr>
      </p:pic>
      <p:sp>
        <p:nvSpPr>
          <p:cNvPr id="9" name="文本框 8"/>
          <p:cNvSpPr txBox="1"/>
          <p:nvPr/>
        </p:nvSpPr>
        <p:spPr>
          <a:xfrm>
            <a:off x="1666240" y="4792345"/>
            <a:ext cx="3903345" cy="1198880"/>
          </a:xfrm>
          <a:prstGeom prst="rect">
            <a:avLst/>
          </a:prstGeom>
          <a:noFill/>
          <a:ln w="28575">
            <a:solidFill>
              <a:srgbClr val="DD3B44"/>
            </a:solidFill>
          </a:ln>
        </p:spPr>
        <p:txBody>
          <a:bodyPr wrap="square" rtlCol="0">
            <a:spAutoFit/>
          </a:bodyPr>
          <a:lstStyle/>
          <a:p>
            <a:r>
              <a:rPr lang="en-US" altLang="zh-CN" sz="3600">
                <a:latin typeface="+mj-ea"/>
                <a:ea typeface="+mj-ea"/>
              </a:rPr>
              <a:t>  </a:t>
            </a:r>
            <a:r>
              <a:rPr lang="en-US" altLang="zh-CN" sz="3600" b="1">
                <a:latin typeface="+mj-ea"/>
                <a:ea typeface="+mj-ea"/>
              </a:rPr>
              <a:t>2017</a:t>
            </a:r>
            <a:r>
              <a:rPr lang="zh-CN" altLang="en-US" sz="3600" b="1">
                <a:latin typeface="+mj-ea"/>
                <a:ea typeface="+mj-ea"/>
              </a:rPr>
              <a:t>年</a:t>
            </a:r>
          </a:p>
          <a:p>
            <a:r>
              <a:rPr lang="zh-CN" altLang="en-US" sz="3600" b="1">
                <a:latin typeface="+mj-ea"/>
                <a:ea typeface="+mj-ea"/>
              </a:rPr>
              <a:t> 单个考察</a:t>
            </a:r>
            <a:r>
              <a:rPr lang="zh-CN" altLang="en-US" sz="2800" b="1">
                <a:latin typeface="+mj-ea"/>
                <a:ea typeface="+mj-ea"/>
              </a:rPr>
              <a:t>（正误）</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47" presetClass="entr" presetSubtype="0" fill="hold" grpId="1"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1"/>
    </p:bld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25400" y="782955"/>
            <a:ext cx="19212561" cy="5292725"/>
          </a:xfrm>
          <a:prstGeom prst="rect">
            <a:avLst/>
          </a:prstGeom>
          <a:noFill/>
        </p:spPr>
        <p:txBody>
          <a:bodyPr wrap="square" rtlCol="0">
            <a:spAutoFit/>
          </a:bodyPr>
          <a:lstStyle/>
          <a:p>
            <a:pPr algn="l">
              <a:lnSpc>
                <a:spcPct val="9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［安徽合肥</a:t>
            </a:r>
            <a:r>
              <a:rPr lang="en-US" altLang="zh-CN" sz="2800" b="1">
                <a:solidFill>
                  <a:srgbClr val="404040"/>
                </a:solidFill>
                <a:latin typeface="宋体" pitchFamily="2" charset="-122"/>
                <a:ea typeface="宋体" pitchFamily="2" charset="-122"/>
                <a:cs typeface="宋体" panose="02010600030101010101" pitchFamily="2" charset="-122"/>
                <a:sym typeface="+mn-ea"/>
              </a:rPr>
              <a:t>2016</a:t>
            </a:r>
            <a:r>
              <a:rPr lang="zh-CN" altLang="en-US" sz="2800" b="1">
                <a:solidFill>
                  <a:srgbClr val="404040"/>
                </a:solidFill>
                <a:latin typeface="宋体" pitchFamily="2" charset="-122"/>
                <a:ea typeface="宋体" pitchFamily="2" charset="-122"/>
                <a:cs typeface="宋体" panose="02010600030101010101" pitchFamily="2" charset="-122"/>
                <a:sym typeface="+mn-ea"/>
              </a:rPr>
              <a:t>第一次质检</a:t>
            </a:r>
            <a:r>
              <a:rPr lang="en-US" altLang="zh-CN" sz="2800" b="1">
                <a:solidFill>
                  <a:srgbClr val="404040"/>
                </a:solidFill>
                <a:latin typeface="宋体" pitchFamily="2" charset="-122"/>
                <a:ea typeface="宋体" pitchFamily="2" charset="-122"/>
                <a:cs typeface="宋体" panose="02010600030101010101" pitchFamily="2" charset="-122"/>
                <a:sym typeface="+mn-ea"/>
              </a:rPr>
              <a:t>·13</a:t>
            </a:r>
            <a:r>
              <a:rPr lang="zh-CN" altLang="en-US" sz="2800" b="1">
                <a:solidFill>
                  <a:srgbClr val="404040"/>
                </a:solidFill>
                <a:latin typeface="宋体" pitchFamily="2" charset="-122"/>
                <a:ea typeface="宋体" pitchFamily="2" charset="-122"/>
                <a:cs typeface="宋体" panose="02010600030101010101" pitchFamily="2" charset="-122"/>
                <a:sym typeface="+mn-ea"/>
              </a:rPr>
              <a:t>］</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依次填入下列各句横线处的成语，最恰当的一组是  （  ）</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①</a:t>
            </a:r>
            <a:r>
              <a:rPr lang="zh-CN" altLang="en-US" sz="2800" b="1">
                <a:solidFill>
                  <a:srgbClr val="404040"/>
                </a:solidFill>
                <a:latin typeface="宋体" pitchFamily="2" charset="-122"/>
                <a:ea typeface="宋体" pitchFamily="2" charset="-122"/>
                <a:cs typeface="宋体" panose="02010600030101010101" pitchFamily="2" charset="-122"/>
                <a:sym typeface="+mn-ea"/>
              </a:rPr>
              <a:t>邬老太太年轻时就常常帮同事和街坊邻居缝制衣服，</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之下，她的女儿</a:t>
            </a:r>
            <a:r>
              <a:rPr lang="zh-CN" altLang="en-US" sz="2800" b="1">
                <a:solidFill>
                  <a:srgbClr val="FF0000"/>
                </a:solidFill>
                <a:latin typeface="宋体" pitchFamily="2" charset="-122"/>
                <a:ea typeface="宋体" pitchFamily="2" charset="-122"/>
                <a:cs typeface="宋体" panose="02010600030101010101" pitchFamily="2" charset="-122"/>
                <a:sym typeface="+mn-ea"/>
              </a:rPr>
              <a:t>从小</a:t>
            </a:r>
            <a:r>
              <a:rPr lang="zh-CN" altLang="en-US" sz="2800" b="1">
                <a:solidFill>
                  <a:srgbClr val="404040"/>
                </a:solidFill>
                <a:latin typeface="宋体" pitchFamily="2" charset="-122"/>
                <a:ea typeface="宋体" pitchFamily="2" charset="-122"/>
                <a:cs typeface="宋体" panose="02010600030101010101" pitchFamily="2" charset="-122"/>
                <a:sym typeface="+mn-ea"/>
              </a:rPr>
              <a:t>就认为助人为乐是理所应当的事情。</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②92</a:t>
            </a:r>
            <a:r>
              <a:rPr lang="zh-CN" altLang="en-US" sz="2800" b="1">
                <a:solidFill>
                  <a:srgbClr val="404040"/>
                </a:solidFill>
                <a:latin typeface="宋体" pitchFamily="2" charset="-122"/>
                <a:ea typeface="宋体" pitchFamily="2" charset="-122"/>
                <a:cs typeface="宋体" panose="02010600030101010101" pitchFamily="2" charset="-122"/>
                <a:sym typeface="+mn-ea"/>
              </a:rPr>
              <a:t>岁的“飞虎队”成员理查德</a:t>
            </a:r>
            <a:r>
              <a:rPr lang="en-US" altLang="zh-CN" sz="2800" b="1">
                <a:solidFill>
                  <a:srgbClr val="404040"/>
                </a:solidFill>
                <a:latin typeface="宋体" pitchFamily="2" charset="-122"/>
                <a:ea typeface="宋体" pitchFamily="2" charset="-122"/>
                <a:cs typeface="宋体" panose="02010600030101010101" pitchFamily="2" charset="-122"/>
                <a:sym typeface="+mn-ea"/>
              </a:rPr>
              <a:t>·</a:t>
            </a:r>
            <a:r>
              <a:rPr lang="zh-CN" altLang="en-US" sz="2800" b="1">
                <a:solidFill>
                  <a:srgbClr val="404040"/>
                </a:solidFill>
                <a:latin typeface="宋体" pitchFamily="2" charset="-122"/>
                <a:ea typeface="宋体" pitchFamily="2" charset="-122"/>
                <a:cs typeface="宋体" panose="02010600030101010101" pitchFamily="2" charset="-122"/>
                <a:sym typeface="+mn-ea"/>
              </a:rPr>
              <a:t>舍曼接受采访时说：</a:t>
            </a:r>
          </a:p>
          <a:p>
            <a:pPr algn="l">
              <a:lnSpc>
                <a:spcPct val="9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“我</a:t>
            </a: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了日军在中国烧杀抢掠的许多暴行，也</a:t>
            </a:r>
            <a:r>
              <a:rPr lang="zh-CN" altLang="en-US" sz="2800" b="1">
                <a:solidFill>
                  <a:srgbClr val="FF0000"/>
                </a:solidFill>
                <a:latin typeface="宋体" pitchFamily="2" charset="-122"/>
                <a:ea typeface="宋体" pitchFamily="2" charset="-122"/>
                <a:cs typeface="宋体" panose="02010600030101010101" pitchFamily="2" charset="-122"/>
                <a:sym typeface="+mn-ea"/>
              </a:rPr>
              <a:t>看到</a:t>
            </a:r>
            <a:r>
              <a:rPr lang="zh-CN" altLang="en-US" sz="2800" b="1">
                <a:solidFill>
                  <a:srgbClr val="404040"/>
                </a:solidFill>
                <a:latin typeface="宋体" pitchFamily="2" charset="-122"/>
                <a:ea typeface="宋体" pitchFamily="2" charset="-122"/>
                <a:cs typeface="宋体" panose="02010600030101010101" pitchFamily="2" charset="-122"/>
                <a:sym typeface="+mn-ea"/>
              </a:rPr>
              <a:t>中国老百姓在战争期</a:t>
            </a:r>
          </a:p>
          <a:p>
            <a:pPr algn="l">
              <a:lnSpc>
                <a:spcPct val="9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间到处流离失所的悲惨。”</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③“</a:t>
            </a:r>
            <a:r>
              <a:rPr lang="zh-CN" altLang="en-US" sz="2800" b="1">
                <a:solidFill>
                  <a:srgbClr val="404040"/>
                </a:solidFill>
                <a:latin typeface="宋体" pitchFamily="2" charset="-122"/>
                <a:ea typeface="宋体" pitchFamily="2" charset="-122"/>
                <a:cs typeface="宋体" panose="02010600030101010101" pitchFamily="2" charset="-122"/>
                <a:sym typeface="+mn-ea"/>
              </a:rPr>
              <a:t>互联网＋”是这两年来人们</a:t>
            </a: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的词语。全社会立即掀起了新一轮</a:t>
            </a:r>
          </a:p>
          <a:p>
            <a:pPr algn="l">
              <a:lnSpc>
                <a:spcPct val="9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关注和解读“互联网＋”的热潮。</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A.</a:t>
            </a:r>
            <a:r>
              <a:rPr lang="zh-CN" altLang="en-US" sz="2800" b="1">
                <a:solidFill>
                  <a:srgbClr val="404040"/>
                </a:solidFill>
                <a:latin typeface="宋体" pitchFamily="2" charset="-122"/>
                <a:ea typeface="宋体" pitchFamily="2" charset="-122"/>
                <a:cs typeface="宋体" panose="02010600030101010101" pitchFamily="2" charset="-122"/>
                <a:sym typeface="+mn-ea"/>
              </a:rPr>
              <a:t>耳闻目睹    耳熟能详    耳濡目染</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B.</a:t>
            </a:r>
            <a:r>
              <a:rPr lang="zh-CN" altLang="en-US" sz="2800" b="1">
                <a:solidFill>
                  <a:srgbClr val="404040"/>
                </a:solidFill>
                <a:latin typeface="宋体" pitchFamily="2" charset="-122"/>
                <a:ea typeface="宋体" pitchFamily="2" charset="-122"/>
                <a:cs typeface="宋体" panose="02010600030101010101" pitchFamily="2" charset="-122"/>
                <a:sym typeface="+mn-ea"/>
              </a:rPr>
              <a:t>耳闻目睹    耳濡目染    耳熟能详</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C.</a:t>
            </a:r>
            <a:r>
              <a:rPr lang="zh-CN" altLang="en-US" sz="2800" b="1">
                <a:solidFill>
                  <a:srgbClr val="404040"/>
                </a:solidFill>
                <a:latin typeface="宋体" pitchFamily="2" charset="-122"/>
                <a:ea typeface="宋体" pitchFamily="2" charset="-122"/>
                <a:cs typeface="宋体" panose="02010600030101010101" pitchFamily="2" charset="-122"/>
                <a:sym typeface="+mn-ea"/>
              </a:rPr>
              <a:t>耳濡目染    耳熟能详    耳闻目睹</a:t>
            </a:r>
            <a:endParaRPr lang="zh-CN" altLang="en-US" sz="2800" b="1">
              <a:solidFill>
                <a:srgbClr val="404040"/>
              </a:solidFill>
              <a:latin typeface="宋体" pitchFamily="2" charset="-122"/>
              <a:ea typeface="宋体" pitchFamily="2" charset="-122"/>
              <a:cs typeface="宋体" panose="02010600030101010101" pitchFamily="2" charset="-122"/>
            </a:endParaRPr>
          </a:p>
          <a:p>
            <a:pPr algn="l">
              <a:lnSpc>
                <a:spcPct val="9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D.</a:t>
            </a:r>
            <a:r>
              <a:rPr lang="zh-CN" altLang="en-US" sz="2800" b="1">
                <a:solidFill>
                  <a:srgbClr val="404040"/>
                </a:solidFill>
                <a:latin typeface="宋体" pitchFamily="2" charset="-122"/>
                <a:ea typeface="宋体" pitchFamily="2" charset="-122"/>
                <a:cs typeface="宋体" panose="02010600030101010101" pitchFamily="2" charset="-122"/>
                <a:sym typeface="+mn-ea"/>
              </a:rPr>
              <a:t>耳濡目染    耳闻目睹    耳熟能详</a:t>
            </a:r>
            <a:endParaRPr lang="zh-CN" altLang="en-US" sz="2800" b="1">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449" y="421719"/>
            <a:ext cx="1234446" cy="624119"/>
          </a:xfrm>
          <a:prstGeom prst="rect">
            <a:avLst/>
          </a:prstGeom>
        </p:spPr>
      </p:pic>
      <p:grpSp>
        <p:nvGrpSpPr>
          <p:cNvPr id="10" name="组合 9"/>
          <p:cNvGrpSpPr/>
          <p:nvPr/>
        </p:nvGrpSpPr>
        <p:grpSpPr>
          <a:xfrm>
            <a:off x="1141095" y="-14975"/>
            <a:ext cx="10998200" cy="1065323"/>
            <a:chOff x="546100" y="2410453"/>
            <a:chExt cx="10998200" cy="1065323"/>
          </a:xfrm>
        </p:grpSpPr>
        <p:cxnSp>
          <p:nvCxnSpPr>
            <p:cNvPr id="2" name="直接连接符 1"/>
            <p:cNvCxnSpPr/>
            <p:nvPr/>
          </p:nvCxnSpPr>
          <p:spPr>
            <a:xfrm flipH="1" flipV="1">
              <a:off x="546100" y="3454401"/>
              <a:ext cx="10985500" cy="17351"/>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4">
              <a:extLst>
                <a:ext uri="{28A0092B-C50C-407E-A947-70E740481C1C}">
                  <a14:useLocalDpi xmlns:a14="http://schemas.microsoft.com/office/drawing/2010/main" val="0"/>
                </a:ext>
              </a:extLst>
            </a:blip>
            <a:srcRect b="6013"/>
            <a:stretch>
              <a:fillRect/>
            </a:stretch>
          </p:blipFill>
          <p:spPr>
            <a:xfrm>
              <a:off x="8410243" y="2410453"/>
              <a:ext cx="3134057" cy="1065323"/>
            </a:xfrm>
            <a:prstGeom prst="rect">
              <a:avLst/>
            </a:prstGeom>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67" y="316141"/>
            <a:ext cx="1679930" cy="167993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6880" y="5400721"/>
            <a:ext cx="1985508" cy="1003846"/>
          </a:xfrm>
          <a:prstGeom prst="rect">
            <a:avLst/>
          </a:prstGeom>
        </p:spPr>
      </p:pic>
      <p:sp>
        <p:nvSpPr>
          <p:cNvPr id="3" name="文本框 2"/>
          <p:cNvSpPr txBox="1"/>
          <p:nvPr/>
        </p:nvSpPr>
        <p:spPr>
          <a:xfrm>
            <a:off x="1734185" y="1146175"/>
            <a:ext cx="9449435" cy="5448300"/>
          </a:xfrm>
          <a:prstGeom prst="rect">
            <a:avLst/>
          </a:prstGeom>
          <a:noFill/>
        </p:spPr>
        <p:txBody>
          <a:bodyPr wrap="square" rtlCol="0" anchor="t">
            <a:spAutoFit/>
          </a:bodyPr>
          <a:lstStyle/>
          <a:p>
            <a:pPr>
              <a:lnSpc>
                <a:spcPct val="8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［河南郑州</a:t>
            </a:r>
            <a:r>
              <a:rPr lang="en-US" altLang="zh-CN" sz="2800" b="1">
                <a:solidFill>
                  <a:srgbClr val="404040"/>
                </a:solidFill>
                <a:latin typeface="宋体" pitchFamily="2" charset="-122"/>
                <a:ea typeface="宋体" pitchFamily="2" charset="-122"/>
                <a:cs typeface="宋体" panose="02010600030101010101" pitchFamily="2" charset="-122"/>
                <a:sym typeface="+mn-ea"/>
              </a:rPr>
              <a:t>2016</a:t>
            </a:r>
            <a:r>
              <a:rPr lang="zh-CN" altLang="en-US" sz="2800" b="1">
                <a:solidFill>
                  <a:srgbClr val="404040"/>
                </a:solidFill>
                <a:latin typeface="宋体" pitchFamily="2" charset="-122"/>
                <a:ea typeface="宋体" pitchFamily="2" charset="-122"/>
                <a:cs typeface="宋体" panose="02010600030101010101" pitchFamily="2" charset="-122"/>
                <a:sym typeface="+mn-ea"/>
              </a:rPr>
              <a:t>第二次质量预测</a:t>
            </a:r>
            <a:r>
              <a:rPr lang="en-US" altLang="zh-CN" sz="2800" b="1">
                <a:solidFill>
                  <a:srgbClr val="404040"/>
                </a:solidFill>
                <a:latin typeface="宋体" pitchFamily="2" charset="-122"/>
                <a:ea typeface="宋体" pitchFamily="2" charset="-122"/>
                <a:cs typeface="宋体" panose="02010600030101010101" pitchFamily="2" charset="-122"/>
                <a:sym typeface="+mn-ea"/>
              </a:rPr>
              <a:t>·13</a:t>
            </a:r>
            <a:r>
              <a:rPr lang="zh-CN" altLang="en-US" sz="2800" b="1">
                <a:solidFill>
                  <a:srgbClr val="404040"/>
                </a:solidFill>
                <a:latin typeface="宋体" pitchFamily="2" charset="-122"/>
                <a:ea typeface="宋体" pitchFamily="2" charset="-122"/>
                <a:cs typeface="宋体" panose="02010600030101010101" pitchFamily="2" charset="-122"/>
                <a:sym typeface="+mn-ea"/>
              </a:rPr>
              <a:t>］</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zh-CN" altLang="en-US" sz="2800" b="1">
                <a:solidFill>
                  <a:srgbClr val="404040"/>
                </a:solidFill>
                <a:latin typeface="宋体" pitchFamily="2" charset="-122"/>
                <a:ea typeface="宋体" pitchFamily="2" charset="-122"/>
                <a:cs typeface="宋体" panose="02010600030101010101" pitchFamily="2" charset="-122"/>
                <a:sym typeface="+mn-ea"/>
              </a:rPr>
              <a:t>依次填入下列各句横线处的成语，最恰当的一组是  （  ）</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①</a:t>
            </a:r>
            <a:r>
              <a:rPr lang="zh-CN" altLang="en-US" sz="2800" b="1">
                <a:solidFill>
                  <a:srgbClr val="404040"/>
                </a:solidFill>
                <a:latin typeface="宋体" pitchFamily="2" charset="-122"/>
                <a:ea typeface="宋体" pitchFamily="2" charset="-122"/>
                <a:cs typeface="宋体" panose="02010600030101010101" pitchFamily="2" charset="-122"/>
                <a:sym typeface="+mn-ea"/>
              </a:rPr>
              <a:t>老人住院指定女儿</a:t>
            </a:r>
            <a:r>
              <a:rPr lang="en-US" altLang="zh-CN" sz="2800" b="1">
                <a:solidFill>
                  <a:srgbClr val="404040"/>
                </a:solidFill>
                <a:latin typeface="宋体" pitchFamily="2" charset="-122"/>
                <a:ea typeface="宋体" pitchFamily="2" charset="-122"/>
                <a:cs typeface="宋体" panose="02010600030101010101" pitchFamily="2" charset="-122"/>
                <a:sym typeface="+mn-ea"/>
              </a:rPr>
              <a:t>24</a:t>
            </a:r>
            <a:r>
              <a:rPr lang="zh-CN" altLang="en-US" sz="2800" b="1">
                <a:solidFill>
                  <a:srgbClr val="404040"/>
                </a:solidFill>
                <a:latin typeface="宋体" pitchFamily="2" charset="-122"/>
                <a:ea typeface="宋体" pitchFamily="2" charset="-122"/>
                <a:cs typeface="宋体" panose="02010600030101010101" pitchFamily="2" charset="-122"/>
                <a:sym typeface="+mn-ea"/>
              </a:rPr>
              <a:t>小时陪护，财产却只给儿子，老人的做法引起网友热议，近八成网友认为老人在财产分配上应</a:t>
            </a: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，不偏不倚。</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②</a:t>
            </a:r>
            <a:r>
              <a:rPr lang="zh-CN" altLang="en-US" sz="2800" b="1">
                <a:solidFill>
                  <a:srgbClr val="404040"/>
                </a:solidFill>
                <a:latin typeface="宋体" pitchFamily="2" charset="-122"/>
                <a:ea typeface="宋体" pitchFamily="2" charset="-122"/>
                <a:cs typeface="宋体" panose="02010600030101010101" pitchFamily="2" charset="-122"/>
                <a:sym typeface="+mn-ea"/>
              </a:rPr>
              <a:t>对于伪造出生医学证明这类制造假证的行为，我们决不能将它与其他一般造假行为</a:t>
            </a: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，必须充分认识其严重的社会危害性，并对其严惩不贷。</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③</a:t>
            </a:r>
            <a:r>
              <a:rPr lang="zh-CN" altLang="en-US" sz="2800" b="1">
                <a:solidFill>
                  <a:srgbClr val="404040"/>
                </a:solidFill>
                <a:latin typeface="宋体" pitchFamily="2" charset="-122"/>
                <a:ea typeface="宋体" pitchFamily="2" charset="-122"/>
                <a:cs typeface="宋体" panose="02010600030101010101" pitchFamily="2" charset="-122"/>
                <a:sym typeface="+mn-ea"/>
              </a:rPr>
              <a:t>作家阎连科认为村上春树不能和莫言</a:t>
            </a:r>
            <a:r>
              <a:rPr lang="zh-CN" altLang="en-US" sz="2800" b="1" u="sng">
                <a:solidFill>
                  <a:srgbClr val="404040"/>
                </a:solidFill>
                <a:latin typeface="宋体" pitchFamily="2" charset="-122"/>
                <a:ea typeface="宋体" pitchFamily="2" charset="-122"/>
                <a:cs typeface="宋体" panose="02010600030101010101" pitchFamily="2" charset="-122"/>
                <a:sym typeface="+mn-ea"/>
              </a:rPr>
              <a:t>        </a:t>
            </a:r>
            <a:r>
              <a:rPr lang="zh-CN" altLang="en-US" sz="2800" b="1">
                <a:solidFill>
                  <a:srgbClr val="404040"/>
                </a:solidFill>
                <a:latin typeface="宋体" pitchFamily="2" charset="-122"/>
                <a:ea typeface="宋体" pitchFamily="2" charset="-122"/>
                <a:cs typeface="宋体" panose="02010600030101010101" pitchFamily="2" charset="-122"/>
                <a:sym typeface="+mn-ea"/>
              </a:rPr>
              <a:t>，因为他们的人生观不同，决定了他们的写作方式、对文学的认识和追求是不一样的。</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A.</a:t>
            </a:r>
            <a:r>
              <a:rPr lang="zh-CN" altLang="en-US" sz="2800" b="1">
                <a:solidFill>
                  <a:srgbClr val="404040"/>
                </a:solidFill>
                <a:latin typeface="宋体" pitchFamily="2" charset="-122"/>
                <a:ea typeface="宋体" pitchFamily="2" charset="-122"/>
                <a:cs typeface="宋体" panose="02010600030101010101" pitchFamily="2" charset="-122"/>
                <a:sym typeface="+mn-ea"/>
              </a:rPr>
              <a:t>一视同仁    相提并论    等量齐观</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B.</a:t>
            </a:r>
            <a:r>
              <a:rPr lang="zh-CN" altLang="en-US" sz="2800" b="1">
                <a:solidFill>
                  <a:srgbClr val="404040"/>
                </a:solidFill>
                <a:latin typeface="宋体" pitchFamily="2" charset="-122"/>
                <a:ea typeface="宋体" pitchFamily="2" charset="-122"/>
                <a:cs typeface="宋体" panose="02010600030101010101" pitchFamily="2" charset="-122"/>
                <a:sym typeface="+mn-ea"/>
              </a:rPr>
              <a:t>相提并论    一视同仁    等量齐观</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C.</a:t>
            </a:r>
            <a:r>
              <a:rPr lang="zh-CN" altLang="en-US" sz="2800" b="1">
                <a:solidFill>
                  <a:srgbClr val="404040"/>
                </a:solidFill>
                <a:latin typeface="宋体" pitchFamily="2" charset="-122"/>
                <a:ea typeface="宋体" pitchFamily="2" charset="-122"/>
                <a:cs typeface="宋体" panose="02010600030101010101" pitchFamily="2" charset="-122"/>
                <a:sym typeface="+mn-ea"/>
              </a:rPr>
              <a:t>相提并论    等量齐观    一视同仁</a:t>
            </a:r>
            <a:endParaRPr lang="zh-CN" altLang="en-US" sz="2800" b="1">
              <a:solidFill>
                <a:srgbClr val="404040"/>
              </a:solidFill>
              <a:latin typeface="宋体" pitchFamily="2" charset="-122"/>
              <a:ea typeface="宋体" pitchFamily="2" charset="-122"/>
              <a:cs typeface="宋体" panose="02010600030101010101" pitchFamily="2" charset="-122"/>
            </a:endParaRPr>
          </a:p>
          <a:p>
            <a:pPr>
              <a:lnSpc>
                <a:spcPct val="83000"/>
              </a:lnSpc>
            </a:pPr>
            <a:r>
              <a:rPr lang="en-US" altLang="zh-CN" sz="2800" b="1">
                <a:solidFill>
                  <a:srgbClr val="404040"/>
                </a:solidFill>
                <a:latin typeface="宋体" pitchFamily="2" charset="-122"/>
                <a:ea typeface="宋体" pitchFamily="2" charset="-122"/>
                <a:cs typeface="宋体" panose="02010600030101010101" pitchFamily="2" charset="-122"/>
                <a:sym typeface="+mn-ea"/>
              </a:rPr>
              <a:t>D.</a:t>
            </a:r>
            <a:r>
              <a:rPr lang="zh-CN" altLang="en-US" sz="2800" b="1">
                <a:solidFill>
                  <a:srgbClr val="404040"/>
                </a:solidFill>
                <a:latin typeface="宋体" pitchFamily="2" charset="-122"/>
                <a:ea typeface="宋体" pitchFamily="2" charset="-122"/>
                <a:cs typeface="宋体" panose="02010600030101010101" pitchFamily="2" charset="-122"/>
                <a:sym typeface="+mn-ea"/>
              </a:rPr>
              <a:t>一视同仁    等量齐观    相提并论</a:t>
            </a:r>
            <a:endParaRPr lang="zh-CN" altLang="en-US" sz="2800" b="1">
              <a:latin typeface="宋体" pitchFamily="2" charset="-122"/>
              <a:ea typeface="宋体"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85090" y="114300"/>
            <a:ext cx="12272010" cy="6985635"/>
          </a:xfrm>
          <a:prstGeom prst="rect">
            <a:avLst/>
          </a:prstGeom>
          <a:noFill/>
          <a:ln w="9525">
            <a:noFill/>
          </a:ln>
        </p:spPr>
        <p:txBody>
          <a:bodyPr wrap="square" anchor="t">
            <a:spAutoFit/>
          </a:bodyPr>
          <a:lstStyle/>
          <a:p>
            <a:pPr>
              <a:lnSpc>
                <a:spcPct val="200000"/>
              </a:lnSpc>
            </a:pPr>
            <a:r>
              <a:rPr lang="en-US" altLang="zh-CN" sz="2800" b="1">
                <a:solidFill>
                  <a:srgbClr val="FF0000"/>
                </a:solidFill>
                <a:latin typeface="Arial" pitchFamily="34" charset="0"/>
                <a:ea typeface="宋体" pitchFamily="2" charset="-122"/>
              </a:rPr>
              <a:t>D“一视同仁”指同样看待,不分亲疏厚薄;“等量齐观”指不管事物间的差异,同等看待;“相提并论”指把不同的或相差悬殊的人或事物混在一起来谈论或看待(多用于否定式); </a:t>
            </a:r>
          </a:p>
          <a:p>
            <a:pPr>
              <a:lnSpc>
                <a:spcPct val="200000"/>
              </a:lnSpc>
            </a:pPr>
            <a:r>
              <a:rPr lang="en-US" altLang="zh-CN" sz="2800" b="1">
                <a:solidFill>
                  <a:srgbClr val="FF0000"/>
                </a:solidFill>
                <a:latin typeface="Arial" pitchFamily="34" charset="0"/>
                <a:ea typeface="宋体" pitchFamily="2" charset="-122"/>
              </a:rPr>
              <a:t>句①强调的是“网友认为老人在财产分配上应同样看待部分儿女的差别”,应填“一视同仁”更好; 句②强调的是“对于伪造出生医学证明这类伪造假证的行为不能和其他一般造假行为同等看待”,应填“等量齐观”更好; </a:t>
            </a:r>
          </a:p>
          <a:p>
            <a:pPr>
              <a:lnSpc>
                <a:spcPct val="200000"/>
              </a:lnSpc>
            </a:pPr>
            <a:r>
              <a:rPr lang="en-US" altLang="zh-CN" sz="2800" b="1">
                <a:solidFill>
                  <a:srgbClr val="FF0000"/>
                </a:solidFill>
                <a:latin typeface="Arial" pitchFamily="34" charset="0"/>
                <a:ea typeface="宋体" pitchFamily="2" charset="-122"/>
              </a:rPr>
              <a:t>句③强调的是“把不同的或相差悬殊的人或事物混在一起来谈论或看待”,应填“相提并论”更好; </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9648" y="5179321"/>
            <a:ext cx="1988937" cy="1005580"/>
          </a:xfrm>
          <a:prstGeom prst="rect">
            <a:avLst/>
          </a:prstGeom>
        </p:spPr>
      </p:pic>
      <p:sp>
        <p:nvSpPr>
          <p:cNvPr id="7" name="文本框 6"/>
          <p:cNvSpPr txBox="1"/>
          <p:nvPr/>
        </p:nvSpPr>
        <p:spPr>
          <a:xfrm>
            <a:off x="11317378" y="267075"/>
            <a:ext cx="736600" cy="3026675"/>
          </a:xfrm>
          <a:prstGeom prst="rect">
            <a:avLst/>
          </a:prstGeom>
          <a:noFill/>
          <a:ln w="28575">
            <a:solidFill>
              <a:srgbClr val="DD3B44"/>
            </a:solidFill>
          </a:ln>
        </p:spPr>
        <p:txBody>
          <a:bodyPr vert="eaVert" wrap="square" rtlCol="0">
            <a:spAutoFit/>
          </a:bodyPr>
          <a:lstStyle/>
          <a:p>
            <a:r>
              <a:rPr lang="en-US" altLang="zh-CN" sz="3600">
                <a:latin typeface="+mj-ea"/>
                <a:ea typeface="+mj-ea"/>
              </a:rPr>
              <a:t>   </a:t>
            </a:r>
            <a:r>
              <a:rPr lang="zh-CN" altLang="en-US" sz="3600">
                <a:latin typeface="+mj-ea"/>
                <a:ea typeface="+mj-ea"/>
              </a:rPr>
              <a:t>练习</a:t>
            </a:r>
          </a:p>
        </p:txBody>
      </p:sp>
      <p:sp>
        <p:nvSpPr>
          <p:cNvPr id="8" name="文本框 7"/>
          <p:cNvSpPr txBox="1"/>
          <p:nvPr/>
        </p:nvSpPr>
        <p:spPr>
          <a:xfrm>
            <a:off x="220980" y="267335"/>
            <a:ext cx="5560695" cy="6369685"/>
          </a:xfrm>
          <a:prstGeom prst="rect">
            <a:avLst/>
          </a:prstGeom>
          <a:noFill/>
        </p:spPr>
        <p:txBody>
          <a:bodyPr wrap="square" rtlCol="0" anchor="t">
            <a:spAutoFit/>
          </a:bodyPr>
          <a:lstStyle/>
          <a:p>
            <a:r>
              <a:rPr lang="zh-CN" altLang="en-US" sz="2400"/>
              <a:t>（</a:t>
            </a:r>
            <a:r>
              <a:rPr lang="en-US" altLang="zh-CN" sz="2400"/>
              <a:t>2019</a:t>
            </a:r>
            <a:r>
              <a:rPr lang="zh-CN" altLang="en-US" sz="2400">
                <a:ea typeface="宋体" pitchFamily="2" charset="-122"/>
              </a:rPr>
              <a:t>湖南长沙月考</a:t>
            </a:r>
            <a:r>
              <a:rPr lang="zh-CN" altLang="en-US" sz="2400"/>
              <a:t>）　</a:t>
            </a:r>
            <a:r>
              <a:rPr lang="zh-CN" altLang="en-US" sz="2400" b="1"/>
              <a:t>一些短视频作者为了博取用户的关注和转发，不惜__________，以声光电的方式对用户进行感官刺激，在“审丑”而不是“审美”的道路上越走越远。如果任由负能量蔓延，就会造成__________、扰乱思想的严重后果。。有人效仿“恶搞”视频，将透明胶带横在门前绊倒他人，用整蛊小道具惊吓孩子。类似事件__________，使得逾越底线的娱乐陷入伤己伤人的境地。</a:t>
            </a:r>
          </a:p>
          <a:p>
            <a:r>
              <a:rPr lang="zh-CN" altLang="en-US" sz="2400" b="1"/>
              <a:t>　短视频作品泥沙俱下，__________，如果不加甄别、丧失警惕，就可能在一次“短暂的视觉冲击中”，让价值观念与思维方式受到无形冲击，甚至在跟风模仿中迷失方向、误入歧途</a:t>
            </a:r>
          </a:p>
          <a:p>
            <a:endParaRPr lang="zh-CN" altLang="en-US" sz="2400" b="1"/>
          </a:p>
          <a:p>
            <a:endParaRPr lang="zh-CN" altLang="en-US" sz="2400" b="1"/>
          </a:p>
        </p:txBody>
      </p:sp>
      <p:pic>
        <p:nvPicPr>
          <p:cNvPr id="10" name="图片 9"/>
          <p:cNvPicPr>
            <a:picLocks noChangeAspect="1"/>
          </p:cNvPicPr>
          <p:nvPr/>
        </p:nvPicPr>
        <p:blipFill>
          <a:blip r:embed="rId4"/>
          <a:srcRect l="-3912" t="21741" r="-2225" b="35110"/>
          <a:stretch>
            <a:fillRect/>
          </a:stretch>
        </p:blipFill>
        <p:spPr>
          <a:xfrm>
            <a:off x="5631180" y="1021080"/>
            <a:ext cx="6423025" cy="5163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90220" y="635"/>
            <a:ext cx="23925530" cy="6739255"/>
          </a:xfrm>
          <a:prstGeom prst="rect">
            <a:avLst/>
          </a:prstGeom>
          <a:noFill/>
          <a:ln w="9525">
            <a:noFill/>
          </a:ln>
        </p:spPr>
        <p:txBody>
          <a:bodyPr wrap="square" anchor="t">
            <a:spAutoFit/>
          </a:bodyPr>
          <a:lstStyle/>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B    另辟蹊径:另外开辟一条路;比喻另创一种风格和方法。剑走偏锋:为出奇制胜，不</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采用正面攻防为主的常规剑法，而采取闪避游斗等非常规的剑法;比喻不按常规，常理来思</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维或行动。根据后面的“传播及时行乐、违反秩序、离析传统等非主流观念”,应选“剑走</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偏锋”。耸人听闻:使人听了非常震惊。混淆视听:用假象或假言迷惑别人,使之很难辨别</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是非，以引起思想混乱。根据后面的“扰乱思想”，这里应选“混淆视听”。数见不鲜:经</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常看见，并不新奇。层出不穷:指接连不断地出现，没有穷尽。这个句子的主语是“事</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件”，所以应选“层出不穷”。良莠不齐:指好的坏的混杂在一-起; 适用对象只能是人，侧</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重于品质，不能用于形容水平、成绩等。参差不齐:长短、高低、大小不齐;形容很不整齐</a:t>
            </a:r>
          </a:p>
          <a:p>
            <a:pPr>
              <a:lnSpc>
                <a:spcPct val="200000"/>
              </a:lnSpc>
            </a:pPr>
            <a:r>
              <a:rPr lang="en-US" altLang="zh-CN" sz="2400" b="1">
                <a:solidFill>
                  <a:srgbClr val="FF0000"/>
                </a:solidFill>
                <a:latin typeface="华文中宋" panose="02010600040101010101" charset="-122"/>
                <a:ea typeface="华文中宋" panose="02010600040101010101" charset="-122"/>
                <a:cs typeface="华文中宋" panose="02010600040101010101" charset="-122"/>
              </a:rPr>
              <a:t>或水平不一。这句话的主语是“短视频作品”所以应选“参差不齐”</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7588" y="1143546"/>
            <a:ext cx="1679930" cy="167993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040" y="2537790"/>
            <a:ext cx="1523650" cy="7703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5248" y="4112521"/>
            <a:ext cx="1988937" cy="100558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7646159" y="2020565"/>
            <a:ext cx="7120215" cy="2575124"/>
          </a:xfrm>
          <a:prstGeom prst="rect">
            <a:avLst/>
          </a:prstGeom>
        </p:spPr>
      </p:pic>
      <p:pic>
        <p:nvPicPr>
          <p:cNvPr id="3" name="图片 2"/>
          <p:cNvPicPr>
            <a:picLocks noChangeAspect="1"/>
          </p:cNvPicPr>
          <p:nvPr/>
        </p:nvPicPr>
        <p:blipFill>
          <a:blip r:embed="rId6"/>
          <a:srcRect l="-597" t="10165" r="-820" b="31980"/>
          <a:stretch>
            <a:fillRect/>
          </a:stretch>
        </p:blipFill>
        <p:spPr>
          <a:xfrm>
            <a:off x="120650" y="1143635"/>
            <a:ext cx="5498465" cy="5827395"/>
          </a:xfrm>
          <a:prstGeom prst="rect">
            <a:avLst/>
          </a:prstGeom>
        </p:spPr>
      </p:pic>
      <p:pic>
        <p:nvPicPr>
          <p:cNvPr id="9" name="图片 8"/>
          <p:cNvPicPr>
            <a:picLocks noChangeAspect="1"/>
          </p:cNvPicPr>
          <p:nvPr/>
        </p:nvPicPr>
        <p:blipFill>
          <a:blip r:embed="rId6"/>
          <a:srcRect l="-4094" t="68404"/>
          <a:stretch>
            <a:fillRect/>
          </a:stretch>
        </p:blipFill>
        <p:spPr>
          <a:xfrm>
            <a:off x="5619115" y="3355340"/>
            <a:ext cx="5732145" cy="3615690"/>
          </a:xfrm>
          <a:prstGeom prst="rect">
            <a:avLst/>
          </a:prstGeom>
        </p:spPr>
      </p:pic>
      <p:sp>
        <p:nvSpPr>
          <p:cNvPr id="10" name="文本框 9"/>
          <p:cNvSpPr txBox="1"/>
          <p:nvPr/>
        </p:nvSpPr>
        <p:spPr>
          <a:xfrm>
            <a:off x="710565" y="629920"/>
            <a:ext cx="3037840" cy="521970"/>
          </a:xfrm>
          <a:prstGeom prst="rect">
            <a:avLst/>
          </a:prstGeom>
          <a:noFill/>
        </p:spPr>
        <p:txBody>
          <a:bodyPr wrap="none" rtlCol="0">
            <a:spAutoFit/>
          </a:bodyPr>
          <a:lstStyle/>
          <a:p>
            <a:r>
              <a:rPr lang="en-US" altLang="zh-CN" sz="2800"/>
              <a:t>2019</a:t>
            </a:r>
            <a:r>
              <a:rPr lang="zh-CN" altLang="en-US" sz="2800">
                <a:ea typeface="宋体" pitchFamily="2" charset="-122"/>
              </a:rPr>
              <a:t>衡水高三调研</a:t>
            </a:r>
          </a:p>
        </p:txBody>
      </p:sp>
      <p:sp>
        <p:nvSpPr>
          <p:cNvPr id="11" name="文本框 10"/>
          <p:cNvSpPr txBox="1"/>
          <p:nvPr/>
        </p:nvSpPr>
        <p:spPr>
          <a:xfrm>
            <a:off x="710565" y="1507490"/>
            <a:ext cx="376555" cy="521970"/>
          </a:xfrm>
          <a:prstGeom prst="rect">
            <a:avLst/>
          </a:prstGeom>
          <a:noFill/>
        </p:spPr>
        <p:txBody>
          <a:bodyPr wrap="square" rtlCol="0">
            <a:spAutoFit/>
          </a:bodyPr>
          <a:lstStyle/>
          <a:p>
            <a:r>
              <a:rPr lang="en-US" altLang="zh-CN" sz="2800" u="sng">
                <a:solidFill>
                  <a:srgbClr val="FF0000"/>
                </a:solidFill>
              </a:rPr>
              <a:t>B</a:t>
            </a:r>
          </a:p>
        </p:txBody>
      </p:sp>
      <p:sp>
        <p:nvSpPr>
          <p:cNvPr id="12" name="文本框 11"/>
          <p:cNvSpPr txBox="1"/>
          <p:nvPr/>
        </p:nvSpPr>
        <p:spPr>
          <a:xfrm>
            <a:off x="5416550" y="68580"/>
            <a:ext cx="5687695" cy="3415030"/>
          </a:xfrm>
          <a:prstGeom prst="rect">
            <a:avLst/>
          </a:prstGeom>
          <a:noFill/>
        </p:spPr>
        <p:txBody>
          <a:bodyPr wrap="square" rtlCol="0" anchor="t">
            <a:spAutoFit/>
          </a:bodyPr>
          <a:lstStyle/>
          <a:p>
            <a:r>
              <a:rPr lang="zh-CN" altLang="en-US" b="1"/>
              <a:t>不经之谈：荒诞的、没有根据的话。偏重于不合道理、荒诞。</a:t>
            </a:r>
          </a:p>
          <a:p>
            <a:r>
              <a:rPr lang="zh-CN" altLang="en-US" b="1"/>
              <a:t>无稽之谈：没有根据的言谈。偏重于无法查考、没有根据。</a:t>
            </a:r>
          </a:p>
          <a:p>
            <a:r>
              <a:rPr lang="zh-CN" altLang="en-US" b="1"/>
              <a:t>流言蜚语：风传的话，没有根据的话，多指背后传播的攻击、诽谤、诬蔑或挑拨离间的坏话。</a:t>
            </a:r>
          </a:p>
          <a:p>
            <a:r>
              <a:rPr lang="zh-CN" altLang="en-US" b="1"/>
              <a:t>第一个横线处，此句想表达人体自燃并不是没有科学根据的，故“无稽之谈”最恰当。</a:t>
            </a:r>
          </a:p>
          <a:p>
            <a:r>
              <a:rPr lang="zh-CN" altLang="en-US" b="1"/>
              <a:t>第二个横线处，此句想表达日常生活中的言语诽谤、风言风语，故“流言蜚语”最恰当。</a:t>
            </a:r>
          </a:p>
          <a:p>
            <a:r>
              <a:rPr lang="zh-CN" altLang="en-US" b="1"/>
              <a:t>第三个横线处，此句想表达“他”的研究理论被人们认为是荒诞的言论，故“不经之谈”最恰当。</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80">
                                          <p:stCondLst>
                                            <p:cond delay="0"/>
                                          </p:stCondLst>
                                        </p:cTn>
                                        <p:tgtEl>
                                          <p:spTgt spid="11"/>
                                        </p:tgtEl>
                                      </p:cBhvr>
                                    </p:animEffect>
                                    <p:anim calcmode="lin" valueType="num">
                                      <p:cBhvr>
                                        <p:cTn id="3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5" dur="26">
                                          <p:stCondLst>
                                            <p:cond delay="650"/>
                                          </p:stCondLst>
                                        </p:cTn>
                                        <p:tgtEl>
                                          <p:spTgt spid="11"/>
                                        </p:tgtEl>
                                      </p:cBhvr>
                                      <p:to x="100000" y="60000"/>
                                    </p:animScale>
                                    <p:animScale>
                                      <p:cBhvr>
                                        <p:cTn id="36" dur="166" decel="50000">
                                          <p:stCondLst>
                                            <p:cond delay="676"/>
                                          </p:stCondLst>
                                        </p:cTn>
                                        <p:tgtEl>
                                          <p:spTgt spid="11"/>
                                        </p:tgtEl>
                                      </p:cBhvr>
                                      <p:to x="100000" y="100000"/>
                                    </p:animScale>
                                    <p:animScale>
                                      <p:cBhvr>
                                        <p:cTn id="37" dur="26">
                                          <p:stCondLst>
                                            <p:cond delay="1312"/>
                                          </p:stCondLst>
                                        </p:cTn>
                                        <p:tgtEl>
                                          <p:spTgt spid="11"/>
                                        </p:tgtEl>
                                      </p:cBhvr>
                                      <p:to x="100000" y="80000"/>
                                    </p:animScale>
                                    <p:animScale>
                                      <p:cBhvr>
                                        <p:cTn id="38" dur="166" decel="50000">
                                          <p:stCondLst>
                                            <p:cond delay="1338"/>
                                          </p:stCondLst>
                                        </p:cTn>
                                        <p:tgtEl>
                                          <p:spTgt spid="11"/>
                                        </p:tgtEl>
                                      </p:cBhvr>
                                      <p:to x="100000" y="100000"/>
                                    </p:animScale>
                                    <p:animScale>
                                      <p:cBhvr>
                                        <p:cTn id="39" dur="26">
                                          <p:stCondLst>
                                            <p:cond delay="1642"/>
                                          </p:stCondLst>
                                        </p:cTn>
                                        <p:tgtEl>
                                          <p:spTgt spid="11"/>
                                        </p:tgtEl>
                                      </p:cBhvr>
                                      <p:to x="100000" y="90000"/>
                                    </p:animScale>
                                    <p:animScale>
                                      <p:cBhvr>
                                        <p:cTn id="40" dur="166" decel="50000">
                                          <p:stCondLst>
                                            <p:cond delay="1668"/>
                                          </p:stCondLst>
                                        </p:cTn>
                                        <p:tgtEl>
                                          <p:spTgt spid="11"/>
                                        </p:tgtEl>
                                      </p:cBhvr>
                                      <p:to x="100000" y="100000"/>
                                    </p:animScale>
                                    <p:animScale>
                                      <p:cBhvr>
                                        <p:cTn id="41" dur="26">
                                          <p:stCondLst>
                                            <p:cond delay="1808"/>
                                          </p:stCondLst>
                                        </p:cTn>
                                        <p:tgtEl>
                                          <p:spTgt spid="11"/>
                                        </p:tgtEl>
                                      </p:cBhvr>
                                      <p:to x="100000" y="95000"/>
                                    </p:animScale>
                                    <p:animScale>
                                      <p:cBhvr>
                                        <p:cTn id="42" dur="166" decel="50000">
                                          <p:stCondLst>
                                            <p:cond delay="1834"/>
                                          </p:stCondLst>
                                        </p:cTn>
                                        <p:tgtEl>
                                          <p:spTgt spid="11"/>
                                        </p:tgtEl>
                                      </p:cBhvr>
                                      <p:to x="100000" y="100000"/>
                                    </p:animScale>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6" presetClass="entr" presetSubtype="0" fill="hold" grpId="1"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80">
                                          <p:stCondLst>
                                            <p:cond delay="0"/>
                                          </p:stCondLst>
                                        </p:cTn>
                                        <p:tgtEl>
                                          <p:spTgt spid="12"/>
                                        </p:tgtEl>
                                      </p:cBhvr>
                                    </p:animEffect>
                                    <p:anim calcmode="lin" valueType="num">
                                      <p:cBhvr>
                                        <p:cTn id="4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4" dur="26">
                                          <p:stCondLst>
                                            <p:cond delay="650"/>
                                          </p:stCondLst>
                                        </p:cTn>
                                        <p:tgtEl>
                                          <p:spTgt spid="12"/>
                                        </p:tgtEl>
                                      </p:cBhvr>
                                      <p:to x="100000" y="60000"/>
                                    </p:animScale>
                                    <p:animScale>
                                      <p:cBhvr>
                                        <p:cTn id="55" dur="166" decel="50000">
                                          <p:stCondLst>
                                            <p:cond delay="676"/>
                                          </p:stCondLst>
                                        </p:cTn>
                                        <p:tgtEl>
                                          <p:spTgt spid="12"/>
                                        </p:tgtEl>
                                      </p:cBhvr>
                                      <p:to x="100000" y="100000"/>
                                    </p:animScale>
                                    <p:animScale>
                                      <p:cBhvr>
                                        <p:cTn id="56" dur="26">
                                          <p:stCondLst>
                                            <p:cond delay="1312"/>
                                          </p:stCondLst>
                                        </p:cTn>
                                        <p:tgtEl>
                                          <p:spTgt spid="12"/>
                                        </p:tgtEl>
                                      </p:cBhvr>
                                      <p:to x="100000" y="80000"/>
                                    </p:animScale>
                                    <p:animScale>
                                      <p:cBhvr>
                                        <p:cTn id="57" dur="166" decel="50000">
                                          <p:stCondLst>
                                            <p:cond delay="1338"/>
                                          </p:stCondLst>
                                        </p:cTn>
                                        <p:tgtEl>
                                          <p:spTgt spid="12"/>
                                        </p:tgtEl>
                                      </p:cBhvr>
                                      <p:to x="100000" y="100000"/>
                                    </p:animScale>
                                    <p:animScale>
                                      <p:cBhvr>
                                        <p:cTn id="58" dur="26">
                                          <p:stCondLst>
                                            <p:cond delay="1642"/>
                                          </p:stCondLst>
                                        </p:cTn>
                                        <p:tgtEl>
                                          <p:spTgt spid="12"/>
                                        </p:tgtEl>
                                      </p:cBhvr>
                                      <p:to x="100000" y="90000"/>
                                    </p:animScale>
                                    <p:animScale>
                                      <p:cBhvr>
                                        <p:cTn id="59" dur="166" decel="50000">
                                          <p:stCondLst>
                                            <p:cond delay="1668"/>
                                          </p:stCondLst>
                                        </p:cTn>
                                        <p:tgtEl>
                                          <p:spTgt spid="12"/>
                                        </p:tgtEl>
                                      </p:cBhvr>
                                      <p:to x="100000" y="100000"/>
                                    </p:animScale>
                                    <p:animScale>
                                      <p:cBhvr>
                                        <p:cTn id="60" dur="26">
                                          <p:stCondLst>
                                            <p:cond delay="1808"/>
                                          </p:stCondLst>
                                        </p:cTn>
                                        <p:tgtEl>
                                          <p:spTgt spid="12"/>
                                        </p:tgtEl>
                                      </p:cBhvr>
                                      <p:to x="100000" y="95000"/>
                                    </p:animScale>
                                    <p:animScale>
                                      <p:cBhvr>
                                        <p:cTn id="61"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1"/>
    </p:bldLs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605" y="52070"/>
            <a:ext cx="7191375" cy="6985635"/>
          </a:xfrm>
          <a:prstGeom prst="rect">
            <a:avLst/>
          </a:prstGeom>
          <a:noFill/>
        </p:spPr>
        <p:txBody>
          <a:bodyPr wrap="square" rtlCol="0" anchor="t">
            <a:spAutoFit/>
          </a:bodyPr>
          <a:lstStyle/>
          <a:p>
            <a:r>
              <a:rPr lang="en-US" altLang="zh-CN" sz="2400" b="1">
                <a:solidFill>
                  <a:srgbClr val="FF0000"/>
                </a:solidFill>
              </a:rPr>
              <a:t>(2019</a:t>
            </a:r>
            <a:r>
              <a:rPr lang="zh-CN" altLang="en-US" sz="2400" b="1">
                <a:solidFill>
                  <a:srgbClr val="FF0000"/>
                </a:solidFill>
                <a:ea typeface="宋体" pitchFamily="2" charset="-122"/>
              </a:rPr>
              <a:t>全国统一模拟测</a:t>
            </a:r>
            <a:r>
              <a:rPr lang="en-US" altLang="zh-CN" sz="2400" b="1">
                <a:solidFill>
                  <a:srgbClr val="FF0000"/>
                </a:solidFill>
              </a:rPr>
              <a:t>)</a:t>
            </a:r>
            <a:r>
              <a:rPr lang="zh-CN" altLang="en-US" sz="2400" b="1">
                <a:solidFill>
                  <a:srgbClr val="FF0000"/>
                </a:solidFill>
              </a:rPr>
              <a:t>　</a:t>
            </a:r>
            <a:r>
              <a:rPr lang="zh-CN" altLang="en-US" sz="2800" b="1"/>
              <a:t>国人擅长在石头上进行书法创作，取__________的材料气质，达到永存文字的理想。石头取材方便、质地坚硬、体量巨大、保存容易、镌刻困难、端正严肃、__________等特性，让石头上的书法与其他材料上的书法，早早有所区别摩崖是中国人创造的、体量最大的书法，选址多在断崖峭壁之上。因此其内容与形式，必须与所处环境__________，既突出周围景观地貌的主题，起到点题作用，又隐身于大山大水之间，强调人与自然的和谐。　“石文”兴起的初期，正是纸张发明的时候。其后，石头上的书法与纸张上的书法交织前行，聪明的中国人充分利用石头与纸张不同的载体特性，__________，</a:t>
            </a:r>
            <a:r>
              <a:rPr lang="zh-CN" altLang="en-US" sz="2800" b="1">
                <a:solidFill>
                  <a:srgbClr val="FF0000"/>
                </a:solidFill>
              </a:rPr>
              <a:t>各自发挥长处</a:t>
            </a:r>
            <a:r>
              <a:rPr lang="zh-CN" altLang="en-US" sz="2800" b="1"/>
              <a:t>，共同建构中国文字、文化与文明的摩天大厦</a:t>
            </a:r>
          </a:p>
        </p:txBody>
      </p:sp>
      <p:pic>
        <p:nvPicPr>
          <p:cNvPr id="3" name="图片 2"/>
          <p:cNvPicPr>
            <a:picLocks noChangeAspect="1"/>
          </p:cNvPicPr>
          <p:nvPr/>
        </p:nvPicPr>
        <p:blipFill>
          <a:blip r:embed="rId2"/>
          <a:srcRect l="1813" t="24423" b="15005"/>
          <a:stretch>
            <a:fillRect/>
          </a:stretch>
        </p:blipFill>
        <p:spPr>
          <a:xfrm>
            <a:off x="7035165" y="55880"/>
            <a:ext cx="5262245" cy="6746875"/>
          </a:xfrm>
          <a:prstGeom prst="rect">
            <a:avLst/>
          </a:prstGeom>
        </p:spPr>
      </p:pic>
      <p:sp>
        <p:nvSpPr>
          <p:cNvPr id="11" name="文本框 10"/>
          <p:cNvSpPr txBox="1"/>
          <p:nvPr/>
        </p:nvSpPr>
        <p:spPr>
          <a:xfrm>
            <a:off x="7205980" y="657225"/>
            <a:ext cx="376555" cy="521970"/>
          </a:xfrm>
          <a:prstGeom prst="rect">
            <a:avLst/>
          </a:prstGeom>
          <a:noFill/>
        </p:spPr>
        <p:txBody>
          <a:bodyPr wrap="square" rtlCol="0">
            <a:spAutoFit/>
          </a:bodyPr>
          <a:lstStyle/>
          <a:p>
            <a:r>
              <a:rPr lang="en-US" altLang="zh-CN" sz="2800" u="sng">
                <a:solidFill>
                  <a:srgbClr val="FF0000"/>
                </a:solidFill>
              </a:rPr>
              <a:t>D</a:t>
            </a: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椭圆 1"/>
          <p:cNvSpPr/>
          <p:nvPr/>
        </p:nvSpPr>
        <p:spPr>
          <a:xfrm>
            <a:off x="5765801" y="2623235"/>
            <a:ext cx="749299" cy="735748"/>
          </a:xfrm>
          <a:prstGeom prst="ellipse">
            <a:avLst/>
          </a:prstGeom>
          <a:ln w="28575">
            <a:solidFill>
              <a:srgbClr val="DD3B44"/>
            </a:solidFill>
          </a:ln>
        </p:spPr>
        <p:txBody>
          <a:bodyPr wrap="square">
            <a:spAutoFit/>
          </a:bodyPr>
          <a:lstStyle/>
          <a:p>
            <a:pPr algn="ctr"/>
            <a:r>
              <a:rPr lang="zh-CN" altLang="en-US" sz="2800" b="1">
                <a:latin typeface="+mj-ea"/>
              </a:rPr>
              <a:t>壹</a:t>
            </a:r>
            <a:endParaRPr lang="zh-CN" altLang="en-US" sz="2800" b="1"/>
          </a:p>
        </p:txBody>
      </p:sp>
      <p:sp>
        <p:nvSpPr>
          <p:cNvPr id="3" name="椭圆 2"/>
          <p:cNvSpPr/>
          <p:nvPr/>
        </p:nvSpPr>
        <p:spPr>
          <a:xfrm>
            <a:off x="5765801" y="3721785"/>
            <a:ext cx="749299" cy="735748"/>
          </a:xfrm>
          <a:prstGeom prst="ellipse">
            <a:avLst/>
          </a:prstGeom>
          <a:ln w="28575">
            <a:solidFill>
              <a:srgbClr val="DD3B44"/>
            </a:solidFill>
          </a:ln>
        </p:spPr>
        <p:txBody>
          <a:bodyPr wrap="square">
            <a:spAutoFit/>
          </a:bodyPr>
          <a:lstStyle/>
          <a:p>
            <a:pPr algn="ctr"/>
            <a:r>
              <a:rPr lang="zh-CN" altLang="en-US" sz="2800">
                <a:latin typeface="+mj-ea"/>
                <a:ea typeface="+mj-ea"/>
              </a:rPr>
              <a:t>贰</a:t>
            </a:r>
            <a:endParaRPr lang="zh-CN" altLang="en-US" sz="2800" b="1">
              <a:latin typeface="+mj-ea"/>
              <a:ea typeface="+mj-ea"/>
            </a:endParaRPr>
          </a:p>
        </p:txBody>
      </p:sp>
      <p:sp>
        <p:nvSpPr>
          <p:cNvPr id="4" name="椭圆 3"/>
          <p:cNvSpPr/>
          <p:nvPr/>
        </p:nvSpPr>
        <p:spPr>
          <a:xfrm>
            <a:off x="5765801" y="4820335"/>
            <a:ext cx="749299" cy="735748"/>
          </a:xfrm>
          <a:prstGeom prst="ellipse">
            <a:avLst/>
          </a:prstGeom>
          <a:ln w="28575">
            <a:solidFill>
              <a:srgbClr val="DD3B44"/>
            </a:solidFill>
          </a:ln>
        </p:spPr>
        <p:txBody>
          <a:bodyPr wrap="square">
            <a:spAutoFit/>
          </a:bodyPr>
          <a:lstStyle/>
          <a:p>
            <a:pPr algn="ctr"/>
            <a:r>
              <a:rPr lang="zh-CN" altLang="en-US" sz="2800" b="1" smtClean="0">
                <a:latin typeface="+mj-ea"/>
              </a:rPr>
              <a:t>叁</a:t>
            </a:r>
            <a:endParaRPr lang="zh-CN" altLang="en-US" sz="2800" b="1"/>
          </a:p>
        </p:txBody>
      </p:sp>
      <p:sp>
        <p:nvSpPr>
          <p:cNvPr id="5" name="矩形 4"/>
          <p:cNvSpPr/>
          <p:nvPr/>
        </p:nvSpPr>
        <p:spPr>
          <a:xfrm>
            <a:off x="6667873" y="266133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sp>
        <p:nvSpPr>
          <p:cNvPr id="6" name="矩形 5"/>
          <p:cNvSpPr/>
          <p:nvPr/>
        </p:nvSpPr>
        <p:spPr>
          <a:xfrm>
            <a:off x="6667873" y="375988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sp>
        <p:nvSpPr>
          <p:cNvPr id="7" name="矩形 6"/>
          <p:cNvSpPr/>
          <p:nvPr/>
        </p:nvSpPr>
        <p:spPr>
          <a:xfrm>
            <a:off x="6667873" y="485843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0194" y="2931025"/>
            <a:ext cx="1234446" cy="6241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0264" y="1875214"/>
            <a:ext cx="1679930" cy="167993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32919" y="3358983"/>
            <a:ext cx="1748027" cy="883779"/>
          </a:xfrm>
          <a:prstGeom prst="rect">
            <a:avLst/>
          </a:prstGeom>
        </p:spPr>
      </p:pic>
      <p:grpSp>
        <p:nvGrpSpPr>
          <p:cNvPr id="15" name="组合 14"/>
          <p:cNvGrpSpPr/>
          <p:nvPr/>
        </p:nvGrpSpPr>
        <p:grpSpPr>
          <a:xfrm>
            <a:off x="-25400" y="2773162"/>
            <a:ext cx="4983346" cy="2619775"/>
            <a:chOff x="-25400" y="2773162"/>
            <a:chExt cx="4983346" cy="2619775"/>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rcRect b="6137"/>
            <a:stretch>
              <a:fillRect/>
            </a:stretch>
          </p:blipFill>
          <p:spPr>
            <a:xfrm>
              <a:off x="979333" y="2773162"/>
              <a:ext cx="3978613" cy="2619775"/>
            </a:xfrm>
            <a:prstGeom prst="rect">
              <a:avLst/>
            </a:prstGeom>
          </p:spPr>
        </p:pic>
        <p:cxnSp>
          <p:nvCxnSpPr>
            <p:cNvPr id="13" name="直接连接符 12"/>
            <p:cNvCxnSpPr/>
            <p:nvPr/>
          </p:nvCxnSpPr>
          <p:spPr>
            <a:xfrm flipH="1">
              <a:off x="-25400" y="5392937"/>
              <a:ext cx="4800600"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5765801" y="1472338"/>
            <a:ext cx="3074616" cy="646331"/>
          </a:xfrm>
          <a:prstGeom prst="rect">
            <a:avLst/>
          </a:prstGeom>
          <a:noFill/>
          <a:ln w="28575">
            <a:solidFill>
              <a:srgbClr val="DD3B44"/>
            </a:solidFill>
          </a:ln>
        </p:spPr>
        <p:txBody>
          <a:bodyPr wrap="square" rtlCol="0">
            <a:spAutoFit/>
          </a:bodyPr>
          <a:lstStyle/>
          <a:p>
            <a:r>
              <a:rPr lang="zh-CN" altLang="en-US" sz="3600" smtClean="0">
                <a:latin typeface="+mj-ea"/>
                <a:ea typeface="+mj-ea"/>
              </a:rPr>
              <a:t>此处输入标题</a:t>
            </a:r>
            <a:endParaRPr lang="zh-CN" altLang="en-US" sz="36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6"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par>
                                <p:cTn id="33" presetID="47" presetClass="entr" presetSubtype="0" fill="hold" grpId="1"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par>
                                <p:cTn id="38" presetID="47" presetClass="entr" presetSubtype="0" fill="hold" grpId="2"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2" presetClass="entr" presetSubtype="8" fill="hold" grpId="3"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grpId="4"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5"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nodeType="clickPar">
                      <p:stCondLst>
                        <p:cond delay="indefinite"/>
                      </p:stCondLst>
                      <p:childTnLst>
                        <p:par>
                          <p:cTn id="56" fill="hold" nodeType="withGroup">
                            <p:stCondLst>
                              <p:cond delay="indefinite"/>
                            </p:stCondLst>
                          </p:cTn>
                        </p:par>
                        <p:par>
                          <p:cTn id="57" fill="hold" nodeType="afterGroup">
                            <p:stCondLst>
                              <p:cond delay="0"/>
                            </p:stCondLst>
                            <p:childTnLst>
                              <p:par>
                                <p:cTn id="58" presetID="10" presetClass="entr" presetSubtype="0"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P spid="14" grpId="6"/>
    </p:bldLs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sp>
        <p:nvSpPr>
          <p:cNvPr id="7" name="椭圆 6"/>
          <p:cNvSpPr/>
          <p:nvPr/>
        </p:nvSpPr>
        <p:spPr>
          <a:xfrm>
            <a:off x="4953000" y="2486025"/>
            <a:ext cx="2286000" cy="2207240"/>
          </a:xfrm>
          <a:prstGeom prst="ellipse">
            <a:avLst/>
          </a:prstGeom>
          <a:ln w="76200">
            <a:solidFill>
              <a:srgbClr val="DD3B44"/>
            </a:solidFill>
          </a:ln>
        </p:spPr>
        <p:txBody>
          <a:bodyPr wrap="square">
            <a:spAutoFit/>
          </a:bodyPr>
          <a:lstStyle/>
          <a:p>
            <a:pPr algn="ctr"/>
            <a:r>
              <a:rPr lang="zh-CN" altLang="en-US" sz="9600" b="1" smtClean="0">
                <a:latin typeface="+mj-ea"/>
              </a:rPr>
              <a:t>叁</a:t>
            </a:r>
            <a:endParaRPr lang="zh-CN" altLang="en-US" sz="9600" b="1"/>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810" y="3822725"/>
            <a:ext cx="1155154" cy="1155154"/>
          </a:xfrm>
          <a:prstGeom prst="rect">
            <a:avLst/>
          </a:prstGeom>
        </p:spPr>
      </p:pic>
      <p:sp>
        <p:nvSpPr>
          <p:cNvPr id="7" name="矩形 6"/>
          <p:cNvSpPr/>
          <p:nvPr/>
        </p:nvSpPr>
        <p:spPr>
          <a:xfrm>
            <a:off x="3631353" y="1766021"/>
            <a:ext cx="4893647" cy="1688379"/>
          </a:xfrm>
          <a:prstGeom prst="rect">
            <a:avLst/>
          </a:prstGeom>
        </p:spPr>
        <p:txBody>
          <a:bodyPr vert="eaVert" wrap="square">
            <a:spAutoFit/>
          </a:bodyPr>
          <a:lstStyle/>
          <a:p>
            <a:pPr fontAlgn="base"/>
            <a:r>
              <a:rPr lang="zh-CN" altLang="en-US" b="0" i="0" smtClean="0">
                <a:effectLst/>
                <a:latin typeface="+mj-ea"/>
                <a:ea typeface="+mj-ea"/>
              </a:rPr>
              <a:t>大江东去，浪淘尽，千古风流人物。</a:t>
            </a:r>
          </a:p>
          <a:p>
            <a:pPr fontAlgn="base"/>
            <a:r>
              <a:rPr lang="zh-CN" altLang="en-US" b="0" i="0" smtClean="0">
                <a:effectLst/>
                <a:latin typeface="+mj-ea"/>
                <a:ea typeface="+mj-ea"/>
              </a:rPr>
              <a:t>故垒西边，人道是，三国周郎赤壁。</a:t>
            </a:r>
          </a:p>
          <a:p>
            <a:pPr fontAlgn="base"/>
            <a:r>
              <a:rPr lang="zh-CN" altLang="en-US" b="0" i="0" smtClean="0">
                <a:effectLst/>
                <a:latin typeface="+mj-ea"/>
                <a:ea typeface="+mj-ea"/>
              </a:rPr>
              <a:t>乱石穿空，惊涛拍岸，卷起千堆雪。</a:t>
            </a:r>
          </a:p>
          <a:p>
            <a:pPr fontAlgn="base"/>
            <a:r>
              <a:rPr lang="zh-CN" altLang="en-US" b="0" i="0" smtClean="0">
                <a:effectLst/>
                <a:latin typeface="+mj-ea"/>
                <a:ea typeface="+mj-ea"/>
              </a:rPr>
              <a:t>江山如画，一时多少豪杰。</a:t>
            </a:r>
          </a:p>
          <a:p>
            <a:pPr fontAlgn="base"/>
            <a:r>
              <a:rPr lang="zh-CN" altLang="en-US" b="0" i="0" smtClean="0">
                <a:effectLst/>
                <a:latin typeface="+mj-ea"/>
                <a:ea typeface="+mj-ea"/>
              </a:rPr>
              <a:t>遥想公瑾当年，小乔初嫁了，雄姿英发。</a:t>
            </a:r>
          </a:p>
          <a:p>
            <a:pPr fontAlgn="base"/>
            <a:r>
              <a:rPr lang="zh-CN" altLang="en-US" b="0" i="0" smtClean="0">
                <a:effectLst/>
                <a:latin typeface="+mj-ea"/>
                <a:ea typeface="+mj-ea"/>
              </a:rPr>
              <a:t>羽扇纶巾，谈笑间，樯橹灰飞烟灭。</a:t>
            </a:r>
            <a:endParaRPr lang="zh-CN" altLang="en-US" b="0" i="0">
              <a:effectLst/>
              <a:latin typeface="+mj-ea"/>
              <a:ea typeface="+mj-ea"/>
            </a:endParaRPr>
          </a:p>
        </p:txBody>
      </p:sp>
      <p:grpSp>
        <p:nvGrpSpPr>
          <p:cNvPr id="11" name="组合 10"/>
          <p:cNvGrpSpPr/>
          <p:nvPr/>
        </p:nvGrpSpPr>
        <p:grpSpPr>
          <a:xfrm>
            <a:off x="-3424" y="4357577"/>
            <a:ext cx="11778876" cy="1330434"/>
            <a:chOff x="-3424" y="4357577"/>
            <a:chExt cx="11778876" cy="1330434"/>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0476" y="4593428"/>
              <a:ext cx="2164976" cy="1094583"/>
            </a:xfrm>
            <a:prstGeom prst="rect">
              <a:avLst/>
            </a:prstGeom>
          </p:spPr>
        </p:pic>
        <p:cxnSp>
          <p:nvCxnSpPr>
            <p:cNvPr id="4" name="直接连接符 3"/>
            <p:cNvCxnSpPr/>
            <p:nvPr/>
          </p:nvCxnSpPr>
          <p:spPr>
            <a:xfrm flipH="1">
              <a:off x="0" y="5422900"/>
              <a:ext cx="963587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5">
              <a:extLst>
                <a:ext uri="{28A0092B-C50C-407E-A947-70E740481C1C}">
                  <a14:useLocalDpi xmlns:a14="http://schemas.microsoft.com/office/drawing/2010/main" val="0"/>
                </a:ext>
              </a:extLst>
            </a:blip>
            <a:srcRect b="6013"/>
            <a:stretch>
              <a:fillRect/>
            </a:stretch>
          </p:blipFill>
          <p:spPr>
            <a:xfrm>
              <a:off x="-3424" y="4357577"/>
              <a:ext cx="3134057" cy="1065323"/>
            </a:xfrm>
            <a:prstGeom prst="rect">
              <a:avLst/>
            </a:prstGeom>
          </p:spPr>
        </p:pic>
      </p:grpSp>
      <p:sp>
        <p:nvSpPr>
          <p:cNvPr id="10" name="文本框 9"/>
          <p:cNvSpPr txBox="1"/>
          <p:nvPr/>
        </p:nvSpPr>
        <p:spPr>
          <a:xfrm>
            <a:off x="5450384" y="3576255"/>
            <a:ext cx="3074616" cy="646331"/>
          </a:xfrm>
          <a:prstGeom prst="rect">
            <a:avLst/>
          </a:prstGeom>
          <a:noFill/>
          <a:ln w="28575">
            <a:solidFill>
              <a:srgbClr val="DD3B44"/>
            </a:solidFill>
          </a:ln>
        </p:spPr>
        <p:txBody>
          <a:bodyPr wrap="square" rtlCol="0">
            <a:spAutoFit/>
          </a:bodyPr>
          <a:lstStyle/>
          <a:p>
            <a:r>
              <a:rPr lang="zh-CN" altLang="en-US" sz="3600" smtClean="0">
                <a:latin typeface="+mj-ea"/>
                <a:ea typeface="+mj-ea"/>
              </a:rPr>
              <a:t>此处输入标题</a:t>
            </a:r>
            <a:endParaRPr lang="zh-CN" altLang="en-US" sz="36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custDataLst>
              <p:tags r:id="rId2"/>
            </p:custDataLst>
          </p:nvPr>
        </p:nvGraphicFramePr>
        <p:xfrm>
          <a:off x="215265" y="796290"/>
          <a:ext cx="11505565" cy="5596890"/>
        </p:xfrm>
        <a:graphic>
          <a:graphicData uri="http://schemas.openxmlformats.org/drawingml/2006/table">
            <a:tbl>
              <a:tblPr firstRow="1" bandRow="1">
                <a:tableStyleId>{5940675A-B579-460E-94D1-54222C63F5DA}</a:tableStyleId>
              </a:tblPr>
              <a:tblGrid>
                <a:gridCol w="1243330"/>
                <a:gridCol w="1058545"/>
                <a:gridCol w="5607050"/>
                <a:gridCol w="843915"/>
                <a:gridCol w="2752725"/>
              </a:tblGrid>
              <a:tr h="429260">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年份</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考题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考查成语</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总分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解题方法</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5285">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2014</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13题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itchFamily="2" charset="-122"/>
                          <a:ea typeface="宋体" pitchFamily="2" charset="-122"/>
                          <a:cs typeface="宋体" panose="02010600030101010101" pitchFamily="2" charset="-122"/>
                        </a:rPr>
                        <a:t>当仁不让，责无旁贷、义不容辞</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3分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防范“轻重不分”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2015</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13题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itchFamily="2" charset="-122"/>
                          <a:ea typeface="宋体" pitchFamily="2" charset="-122"/>
                          <a:cs typeface="宋体" panose="02010600030101010101" pitchFamily="2" charset="-122"/>
                        </a:rPr>
                        <a:t>老谋深算，深思熟虑、深谋远虑</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3分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防范“搭配不当”</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2016</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13题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itchFamily="2" charset="-122"/>
                          <a:ea typeface="宋体" pitchFamily="2" charset="-122"/>
                          <a:cs typeface="宋体" panose="02010600030101010101" pitchFamily="2" charset="-122"/>
                        </a:rPr>
                        <a:t>举重若轻、光怪陆离、改换门庭、并行不悖、空谷足音、奉为圭臬</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3分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防范“望文生义”</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2017</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13题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itchFamily="2" charset="-122"/>
                          <a:ea typeface="宋体" pitchFamily="2" charset="-122"/>
                          <a:cs typeface="宋体" panose="02010600030101010101" pitchFamily="2" charset="-122"/>
                        </a:rPr>
                        <a:t>重整旗鼓、意味深长、层出不穷、刚正不阿、踌躇满志、万无一失</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3分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防范“张冠李戴”</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2018</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19题</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sz="2400" b="1">
                          <a:latin typeface="宋体" pitchFamily="2" charset="-122"/>
                          <a:ea typeface="宋体" pitchFamily="2" charset="-122"/>
                          <a:cs typeface="宋体" panose="02010600030101010101" pitchFamily="2" charset="-122"/>
                        </a:rPr>
                        <a:t>一应俱全，应有尽有；一览无余，一目了然；易如反掌，轻而易举；东山再起，再接再厉</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3分</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rPr>
                        <a:t>近义辨析</a:t>
                      </a:r>
                      <a:endParaRPr lang="en-US" altLang="en-US" sz="2400" b="1">
                        <a:latin typeface="宋体" pitchFamily="2" charset="-122"/>
                        <a:ea typeface="宋体" pitchFamily="2" charset="-122"/>
                        <a:cs typeface="宋体" panose="02010600030101010101" pitchFamily="2" charset="-122"/>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1050">
                <a:tc>
                  <a:txBody>
                    <a:bodyPr vert="horz" wrap="square"/>
                    <a:lstStyle/>
                    <a:p>
                      <a:pPr indent="0" algn="ctr">
                        <a:buNone/>
                      </a:pPr>
                      <a:r>
                        <a:rPr lang="en-US" altLang="en-US" sz="2400" b="1">
                          <a:latin typeface="宋体" pitchFamily="2" charset="-122"/>
                          <a:ea typeface="宋体" pitchFamily="2" charset="-122"/>
                          <a:cs typeface="宋体" panose="02010600030101010101" pitchFamily="2" charset="-122"/>
                        </a:rPr>
                        <a:t>2019</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itchFamily="2" charset="-122"/>
                          <a:ea typeface="宋体" pitchFamily="2" charset="-122"/>
                          <a:cs typeface="宋体" panose="02010600030101010101" pitchFamily="2" charset="-122"/>
                        </a:rPr>
                        <a:t>18</a:t>
                      </a:r>
                      <a:r>
                        <a:rPr lang="zh-CN" altLang="en-US" sz="2400" b="1">
                          <a:latin typeface="宋体" pitchFamily="2" charset="-122"/>
                          <a:ea typeface="宋体" pitchFamily="2" charset="-122"/>
                          <a:cs typeface="宋体" panose="02010600030101010101" pitchFamily="2" charset="-122"/>
                        </a:rPr>
                        <a:t>题</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en-US" altLang="en-US" sz="2400" b="1">
                          <a:latin typeface="宋体" pitchFamily="2" charset="-122"/>
                          <a:ea typeface="宋体" pitchFamily="2" charset="-122"/>
                          <a:cs typeface="宋体" panose="02010600030101010101" pitchFamily="2" charset="-122"/>
                        </a:rPr>
                        <a:t>边缘化  获得  制约  放松身心</a:t>
                      </a:r>
                    </a:p>
                    <a:p>
                      <a:pPr indent="0" algn="l">
                        <a:buNone/>
                      </a:pPr>
                      <a:r>
                        <a:rPr lang="en-US" altLang="en-US" sz="2400" b="1">
                          <a:latin typeface="宋体" pitchFamily="2" charset="-122"/>
                          <a:ea typeface="宋体" pitchFamily="2" charset="-122"/>
                          <a:cs typeface="宋体" panose="02010600030101010101" pitchFamily="2" charset="-122"/>
                        </a:rPr>
                        <a:t>私人化    修身养性 焕发  约束  </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itchFamily="2" charset="-122"/>
                          <a:ea typeface="宋体" pitchFamily="2" charset="-122"/>
                          <a:cs typeface="宋体" panose="02010600030101010101" pitchFamily="2" charset="-122"/>
                        </a:rPr>
                        <a:t>3</a:t>
                      </a:r>
                      <a:r>
                        <a:rPr lang="zh-CN" altLang="en-US" sz="2400" b="1">
                          <a:latin typeface="宋体" pitchFamily="2" charset="-122"/>
                          <a:ea typeface="宋体" pitchFamily="2" charset="-122"/>
                          <a:cs typeface="宋体" panose="02010600030101010101" pitchFamily="2" charset="-122"/>
                        </a:rPr>
                        <a:t>分</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sym typeface="+mn-ea"/>
                        </a:rPr>
                        <a:t>近义辨析</a:t>
                      </a:r>
                      <a:endParaRPr lang="en-US" altLang="en-US" sz="2400" b="1">
                        <a:latin typeface="宋体" pitchFamily="2" charset="-122"/>
                        <a:ea typeface="宋体" pitchFamily="2" charset="-122"/>
                        <a:cs typeface="宋体" panose="02010600030101010101" pitchFamily="2" charset="-122"/>
                        <a:sym typeface="+mn-ea"/>
                      </a:endParaRPr>
                    </a:p>
                    <a:p>
                      <a:pPr indent="0" algn="ctr">
                        <a:buNone/>
                      </a:pPr>
                      <a:endParaRPr lang="en-US" altLang="en-US" sz="2400" b="1">
                        <a:latin typeface="宋体" pitchFamily="2" charset="-122"/>
                        <a:ea typeface="宋体" pitchFamily="2" charset="-122"/>
                        <a:cs typeface="宋体" panose="02010600030101010101" pitchFamily="2" charset="-122"/>
                        <a:sym typeface="+mn-ea"/>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2035">
                <a:tc>
                  <a:txBody>
                    <a:bodyPr vert="horz" wrap="square"/>
                    <a:lstStyle/>
                    <a:p>
                      <a:pPr indent="0" algn="ctr">
                        <a:buNone/>
                      </a:pPr>
                      <a:r>
                        <a:rPr lang="en-US" altLang="en-US" sz="2400" b="1">
                          <a:latin typeface="宋体" pitchFamily="2" charset="-122"/>
                          <a:ea typeface="宋体" pitchFamily="2" charset="-122"/>
                          <a:cs typeface="宋体" panose="02010600030101010101" pitchFamily="2" charset="-122"/>
                        </a:rPr>
                        <a:t>2020</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en-US" sz="2400" b="1">
                          <a:latin typeface="宋体" pitchFamily="2" charset="-122"/>
                          <a:ea typeface="宋体" pitchFamily="2" charset="-122"/>
                          <a:cs typeface="宋体" panose="02010600030101010101" pitchFamily="2" charset="-122"/>
                        </a:rPr>
                        <a:t>17</a:t>
                      </a:r>
                      <a:r>
                        <a:rPr lang="zh-CN" altLang="en-US" sz="2400" b="1">
                          <a:latin typeface="宋体" pitchFamily="2" charset="-122"/>
                          <a:ea typeface="宋体" pitchFamily="2" charset="-122"/>
                          <a:cs typeface="宋体" panose="02010600030101010101" pitchFamily="2" charset="-122"/>
                        </a:rPr>
                        <a:t>题</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a:buNone/>
                      </a:pPr>
                      <a:r>
                        <a:rPr lang="zh-CN" altLang="en-US" sz="2400" b="1">
                          <a:latin typeface="宋体" pitchFamily="2" charset="-122"/>
                          <a:ea typeface="宋体" pitchFamily="2" charset="-122"/>
                          <a:cs typeface="宋体" panose="02010600030101010101" pitchFamily="2" charset="-122"/>
                        </a:rPr>
                        <a:t>别具匠心 十分独特 才思敏捷 才华横溢 异彩纷呈 奇光异彩 不可或缺 弥足珍贵</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altLang="zh-CN" sz="2400" b="1">
                          <a:latin typeface="宋体" pitchFamily="2" charset="-122"/>
                          <a:ea typeface="宋体" pitchFamily="2" charset="-122"/>
                          <a:cs typeface="宋体" panose="02010600030101010101" pitchFamily="2" charset="-122"/>
                        </a:rPr>
                        <a:t>3</a:t>
                      </a:r>
                      <a:r>
                        <a:rPr lang="zh-CN" altLang="en-US" sz="2400" b="1">
                          <a:latin typeface="宋体" pitchFamily="2" charset="-122"/>
                          <a:ea typeface="宋体" pitchFamily="2" charset="-122"/>
                          <a:cs typeface="宋体" panose="02010600030101010101" pitchFamily="2" charset="-122"/>
                        </a:rPr>
                        <a:t>分</a:t>
                      </a: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latin typeface="宋体" pitchFamily="2" charset="-122"/>
                          <a:ea typeface="宋体" pitchFamily="2" charset="-122"/>
                          <a:cs typeface="宋体" panose="02010600030101010101" pitchFamily="2" charset="-122"/>
                          <a:sym typeface="+mn-ea"/>
                        </a:rPr>
                        <a:t>近义辨析</a:t>
                      </a:r>
                      <a:endParaRPr lang="en-US" altLang="en-US" sz="2400" b="1">
                        <a:latin typeface="宋体" pitchFamily="2" charset="-122"/>
                        <a:ea typeface="宋体" pitchFamily="2" charset="-122"/>
                        <a:cs typeface="宋体" panose="02010600030101010101" pitchFamily="2" charset="-122"/>
                        <a:sym typeface="+mn-ea"/>
                      </a:endParaRPr>
                    </a:p>
                    <a:p>
                      <a:pPr indent="0" algn="ctr">
                        <a:buNone/>
                      </a:pPr>
                      <a:endParaRPr lang="en-US" altLang="en-US" sz="2400" b="1">
                        <a:latin typeface="宋体" pitchFamily="2" charset="-122"/>
                        <a:ea typeface="宋体" pitchFamily="2" charset="-122"/>
                        <a:cs typeface="宋体" panose="02010600030101010101" pitchFamily="2" charset="-122"/>
                        <a:sym typeface="+mn-ea"/>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b="6137"/>
          <a:stretch>
            <a:fillRect/>
          </a:stretch>
        </p:blipFill>
        <p:spPr>
          <a:xfrm>
            <a:off x="4264426" y="4238225"/>
            <a:ext cx="3978613" cy="2619775"/>
          </a:xfrm>
          <a:prstGeom prst="rect">
            <a:avLst/>
          </a:prstGeom>
        </p:spPr>
      </p:pic>
      <p:sp>
        <p:nvSpPr>
          <p:cNvPr id="9" name="矩形 8"/>
          <p:cNvSpPr/>
          <p:nvPr/>
        </p:nvSpPr>
        <p:spPr>
          <a:xfrm>
            <a:off x="6091672" y="611911"/>
            <a:ext cx="1846659" cy="4058513"/>
          </a:xfrm>
          <a:prstGeom prst="rect">
            <a:avLst/>
          </a:prstGeom>
        </p:spPr>
        <p:txBody>
          <a:bodyPr vert="eaVert" wrap="square">
            <a:spAutoFit/>
          </a:bodyPr>
          <a:lstStyle/>
          <a:p>
            <a:pPr fontAlgn="base"/>
            <a:r>
              <a:rPr lang="zh-CN" altLang="en-US" b="0" i="0" smtClean="0">
                <a:effectLst/>
                <a:latin typeface="+mj-ea"/>
                <a:ea typeface="+mj-ea"/>
              </a:rPr>
              <a:t>大江东去，浪淘尽，千古风流人物。</a:t>
            </a:r>
          </a:p>
          <a:p>
            <a:pPr fontAlgn="base"/>
            <a:r>
              <a:rPr lang="zh-CN" altLang="en-US" b="0" i="0" smtClean="0">
                <a:effectLst/>
                <a:latin typeface="+mj-ea"/>
                <a:ea typeface="+mj-ea"/>
              </a:rPr>
              <a:t>故垒西边，人道是，三国周郎赤壁。</a:t>
            </a:r>
          </a:p>
          <a:p>
            <a:pPr fontAlgn="base"/>
            <a:r>
              <a:rPr lang="zh-CN" altLang="en-US" b="0" i="0" smtClean="0">
                <a:effectLst/>
                <a:latin typeface="+mj-ea"/>
                <a:ea typeface="+mj-ea"/>
              </a:rPr>
              <a:t>乱石穿空，惊涛拍岸，卷起千堆雪。</a:t>
            </a:r>
          </a:p>
          <a:p>
            <a:pPr fontAlgn="base"/>
            <a:r>
              <a:rPr lang="zh-CN" altLang="en-US" b="0" i="0" smtClean="0">
                <a:effectLst/>
                <a:latin typeface="+mj-ea"/>
                <a:ea typeface="+mj-ea"/>
              </a:rPr>
              <a:t>江山如画，一时多少豪杰。</a:t>
            </a:r>
          </a:p>
          <a:p>
            <a:pPr fontAlgn="base"/>
            <a:r>
              <a:rPr lang="zh-CN" altLang="en-US" b="0" i="0" smtClean="0">
                <a:effectLst/>
                <a:latin typeface="+mj-ea"/>
                <a:ea typeface="+mj-ea"/>
              </a:rPr>
              <a:t>遥想公瑾当年，小乔初嫁了，雄姿英发。</a:t>
            </a:r>
          </a:p>
          <a:p>
            <a:pPr fontAlgn="base"/>
            <a:r>
              <a:rPr lang="zh-CN" altLang="en-US" b="0" i="0" smtClean="0">
                <a:effectLst/>
                <a:latin typeface="+mj-ea"/>
                <a:ea typeface="+mj-ea"/>
              </a:rPr>
              <a:t>羽扇纶巾，谈笑间，樯橹灰飞烟灭。</a:t>
            </a:r>
            <a:endParaRPr lang="zh-CN" altLang="en-US" b="0" i="0">
              <a:effectLst/>
              <a:latin typeface="+mj-ea"/>
              <a:ea typeface="+mj-ea"/>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5488" y="1245146"/>
            <a:ext cx="1679930" cy="167993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9348" y="3350521"/>
            <a:ext cx="1988937" cy="1005580"/>
          </a:xfrm>
          <a:prstGeom prst="rect">
            <a:avLst/>
          </a:prstGeom>
        </p:spPr>
      </p:pic>
      <p:sp>
        <p:nvSpPr>
          <p:cNvPr id="17" name="文本框 16"/>
          <p:cNvSpPr txBox="1"/>
          <p:nvPr/>
        </p:nvSpPr>
        <p:spPr>
          <a:xfrm>
            <a:off x="8128884" y="690422"/>
            <a:ext cx="738664" cy="3026675"/>
          </a:xfrm>
          <a:prstGeom prst="rect">
            <a:avLst/>
          </a:prstGeom>
          <a:noFill/>
          <a:ln w="28575">
            <a:solidFill>
              <a:srgbClr val="DD3B44"/>
            </a:solidFill>
          </a:ln>
        </p:spPr>
        <p:txBody>
          <a:bodyPr vert="eaVert" wrap="square" rtlCol="0">
            <a:spAutoFit/>
          </a:bodyPr>
          <a:lstStyle/>
          <a:p>
            <a:r>
              <a:rPr lang="zh-CN" altLang="en-US" sz="3600" smtClean="0">
                <a:latin typeface="+mj-ea"/>
                <a:ea typeface="+mj-ea"/>
              </a:rPr>
              <a:t>此处输入标题</a:t>
            </a:r>
            <a:endParaRPr lang="zh-CN" altLang="en-US" sz="36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1"/>
    </p:bldLs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803650" y="2837587"/>
            <a:ext cx="6096000" cy="1754326"/>
          </a:xfrm>
          <a:prstGeom prst="rect">
            <a:avLst/>
          </a:prstGeom>
        </p:spPr>
        <p:txBody>
          <a:bodyPr>
            <a:spAutoFit/>
          </a:bodyPr>
          <a:lstStyle/>
          <a:p>
            <a:pPr fontAlgn="base"/>
            <a:r>
              <a:rPr lang="zh-CN" altLang="en-US" b="0" i="0" smtClean="0">
                <a:effectLst/>
                <a:latin typeface="+mj-ea"/>
                <a:ea typeface="+mj-ea"/>
              </a:rPr>
              <a:t>大江东去，浪淘尽，千古风流人物。</a:t>
            </a:r>
          </a:p>
          <a:p>
            <a:pPr fontAlgn="base"/>
            <a:r>
              <a:rPr lang="zh-CN" altLang="en-US" b="0" i="0" smtClean="0">
                <a:effectLst/>
                <a:latin typeface="+mj-ea"/>
                <a:ea typeface="+mj-ea"/>
              </a:rPr>
              <a:t>故垒西边，人道是，三国周郎赤壁。</a:t>
            </a:r>
          </a:p>
          <a:p>
            <a:pPr fontAlgn="base"/>
            <a:r>
              <a:rPr lang="zh-CN" altLang="en-US" b="0" i="0" smtClean="0">
                <a:effectLst/>
                <a:latin typeface="+mj-ea"/>
                <a:ea typeface="+mj-ea"/>
              </a:rPr>
              <a:t>乱石穿空，惊涛拍岸，卷起千堆雪。</a:t>
            </a:r>
          </a:p>
          <a:p>
            <a:pPr fontAlgn="base"/>
            <a:r>
              <a:rPr lang="zh-CN" altLang="en-US" b="0" i="0" smtClean="0">
                <a:effectLst/>
                <a:latin typeface="+mj-ea"/>
                <a:ea typeface="+mj-ea"/>
              </a:rPr>
              <a:t>江山如画，一时多少豪杰。</a:t>
            </a:r>
          </a:p>
          <a:p>
            <a:pPr fontAlgn="base"/>
            <a:r>
              <a:rPr lang="zh-CN" altLang="en-US" b="0" i="0" smtClean="0">
                <a:effectLst/>
                <a:latin typeface="+mj-ea"/>
                <a:ea typeface="+mj-ea"/>
              </a:rPr>
              <a:t>遥想公瑾当年，小乔初嫁了，雄姿英发。</a:t>
            </a:r>
          </a:p>
          <a:p>
            <a:pPr fontAlgn="base"/>
            <a:r>
              <a:rPr lang="zh-CN" altLang="en-US" b="0" i="0" smtClean="0">
                <a:effectLst/>
                <a:latin typeface="+mj-ea"/>
                <a:ea typeface="+mj-ea"/>
              </a:rPr>
              <a:t>羽扇纶巾，谈笑间，樯橹灰飞烟灭。</a:t>
            </a:r>
            <a:endParaRPr lang="zh-CN" altLang="en-US" b="0" i="0">
              <a:effectLst/>
              <a:latin typeface="+mj-ea"/>
              <a:ea typeface="+mj-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9961" y="1452043"/>
            <a:ext cx="1523650" cy="77033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1671" y="1157657"/>
            <a:ext cx="1679930" cy="167993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811" y="3418481"/>
            <a:ext cx="1523650" cy="770337"/>
          </a:xfrm>
          <a:prstGeom prst="rect">
            <a:avLst/>
          </a:prstGeom>
        </p:spPr>
      </p:pic>
      <p:sp>
        <p:nvSpPr>
          <p:cNvPr id="6" name="文本框 5"/>
          <p:cNvSpPr txBox="1"/>
          <p:nvPr/>
        </p:nvSpPr>
        <p:spPr>
          <a:xfrm>
            <a:off x="3803650" y="1837212"/>
            <a:ext cx="3074616" cy="646331"/>
          </a:xfrm>
          <a:prstGeom prst="rect">
            <a:avLst/>
          </a:prstGeom>
          <a:noFill/>
          <a:ln w="28575">
            <a:solidFill>
              <a:srgbClr val="DD3B44"/>
            </a:solidFill>
          </a:ln>
        </p:spPr>
        <p:txBody>
          <a:bodyPr wrap="square" rtlCol="0">
            <a:spAutoFit/>
          </a:bodyPr>
          <a:lstStyle/>
          <a:p>
            <a:r>
              <a:rPr lang="zh-CN" altLang="en-US" sz="3600" smtClean="0">
                <a:latin typeface="+mj-ea"/>
                <a:ea typeface="+mj-ea"/>
              </a:rPr>
              <a:t>此处输入标题</a:t>
            </a:r>
            <a:endParaRPr lang="zh-CN" altLang="en-US" sz="36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1"/>
    </p:bldLs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矩形 8"/>
          <p:cNvSpPr/>
          <p:nvPr/>
        </p:nvSpPr>
        <p:spPr>
          <a:xfrm>
            <a:off x="6091672" y="2402611"/>
            <a:ext cx="1846659" cy="4058513"/>
          </a:xfrm>
          <a:prstGeom prst="rect">
            <a:avLst/>
          </a:prstGeom>
        </p:spPr>
        <p:txBody>
          <a:bodyPr vert="eaVert" wrap="square">
            <a:spAutoFit/>
          </a:bodyPr>
          <a:lstStyle/>
          <a:p>
            <a:pPr fontAlgn="base"/>
            <a:r>
              <a:rPr lang="zh-CN" altLang="en-US" b="0" i="0" smtClean="0">
                <a:effectLst/>
                <a:latin typeface="+mj-ea"/>
                <a:ea typeface="+mj-ea"/>
              </a:rPr>
              <a:t>大江东去，浪淘尽，千古风流人物。</a:t>
            </a:r>
          </a:p>
          <a:p>
            <a:pPr fontAlgn="base"/>
            <a:r>
              <a:rPr lang="zh-CN" altLang="en-US" b="0" i="0" smtClean="0">
                <a:effectLst/>
                <a:latin typeface="+mj-ea"/>
                <a:ea typeface="+mj-ea"/>
              </a:rPr>
              <a:t>故垒西边，人道是，三国周郎赤壁。</a:t>
            </a:r>
          </a:p>
          <a:p>
            <a:pPr fontAlgn="base"/>
            <a:r>
              <a:rPr lang="zh-CN" altLang="en-US" b="0" i="0" smtClean="0">
                <a:effectLst/>
                <a:latin typeface="+mj-ea"/>
                <a:ea typeface="+mj-ea"/>
              </a:rPr>
              <a:t>乱石穿空，惊涛拍岸，卷起千堆雪。</a:t>
            </a:r>
          </a:p>
          <a:p>
            <a:pPr fontAlgn="base"/>
            <a:r>
              <a:rPr lang="zh-CN" altLang="en-US" b="0" i="0" smtClean="0">
                <a:effectLst/>
                <a:latin typeface="+mj-ea"/>
                <a:ea typeface="+mj-ea"/>
              </a:rPr>
              <a:t>江山如画，一时多少豪杰。</a:t>
            </a:r>
          </a:p>
          <a:p>
            <a:pPr fontAlgn="base"/>
            <a:r>
              <a:rPr lang="zh-CN" altLang="en-US" b="0" i="0" smtClean="0">
                <a:effectLst/>
                <a:latin typeface="+mj-ea"/>
                <a:ea typeface="+mj-ea"/>
              </a:rPr>
              <a:t>遥想公瑾当年，小乔初嫁了，雄姿英发。</a:t>
            </a:r>
          </a:p>
          <a:p>
            <a:pPr fontAlgn="base"/>
            <a:r>
              <a:rPr lang="zh-CN" altLang="en-US" b="0" i="0" smtClean="0">
                <a:effectLst/>
                <a:latin typeface="+mj-ea"/>
                <a:ea typeface="+mj-ea"/>
              </a:rPr>
              <a:t>羽扇纶巾，谈笑间，樯橹灰飞烟灭。</a:t>
            </a:r>
            <a:endParaRPr lang="zh-CN" altLang="en-US" b="0" i="0">
              <a:effectLst/>
              <a:latin typeface="+mj-ea"/>
              <a:ea typeface="+mj-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1742" y="449632"/>
            <a:ext cx="1679930" cy="167993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348" y="5141221"/>
            <a:ext cx="1988937" cy="1005580"/>
          </a:xfrm>
          <a:prstGeom prst="rect">
            <a:avLst/>
          </a:prstGeom>
        </p:spPr>
      </p:pic>
      <p:sp>
        <p:nvSpPr>
          <p:cNvPr id="17" name="文本框 16"/>
          <p:cNvSpPr txBox="1"/>
          <p:nvPr/>
        </p:nvSpPr>
        <p:spPr>
          <a:xfrm>
            <a:off x="8128884" y="2481122"/>
            <a:ext cx="738664" cy="3026675"/>
          </a:xfrm>
          <a:prstGeom prst="rect">
            <a:avLst/>
          </a:prstGeom>
          <a:noFill/>
          <a:ln w="28575">
            <a:solidFill>
              <a:srgbClr val="DD3B44"/>
            </a:solidFill>
          </a:ln>
        </p:spPr>
        <p:txBody>
          <a:bodyPr vert="eaVert" wrap="square" rtlCol="0">
            <a:spAutoFit/>
          </a:bodyPr>
          <a:lstStyle/>
          <a:p>
            <a:r>
              <a:rPr lang="zh-CN" altLang="en-US" sz="3600" smtClean="0">
                <a:latin typeface="+mj-ea"/>
                <a:ea typeface="+mj-ea"/>
              </a:rPr>
              <a:t>此处输入标题</a:t>
            </a:r>
            <a:endParaRPr lang="zh-CN" altLang="en-US" sz="3600">
              <a:latin typeface="+mj-ea"/>
              <a:ea typeface="+mj-ea"/>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b="6013"/>
          <a:stretch>
            <a:fillRect/>
          </a:stretch>
        </p:blipFill>
        <p:spPr>
          <a:xfrm rot="10800000">
            <a:off x="3880943" y="0"/>
            <a:ext cx="5230670" cy="177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1"/>
    </p:bldLs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椭圆 1"/>
          <p:cNvSpPr/>
          <p:nvPr/>
        </p:nvSpPr>
        <p:spPr>
          <a:xfrm>
            <a:off x="3670301" y="2623235"/>
            <a:ext cx="749299" cy="735748"/>
          </a:xfrm>
          <a:prstGeom prst="ellipse">
            <a:avLst/>
          </a:prstGeom>
          <a:ln w="28575">
            <a:solidFill>
              <a:srgbClr val="DD3B44"/>
            </a:solidFill>
          </a:ln>
        </p:spPr>
        <p:txBody>
          <a:bodyPr wrap="square">
            <a:spAutoFit/>
          </a:bodyPr>
          <a:lstStyle/>
          <a:p>
            <a:pPr algn="ctr"/>
            <a:r>
              <a:rPr lang="zh-CN" altLang="en-US" sz="2800" b="1">
                <a:latin typeface="+mj-ea"/>
              </a:rPr>
              <a:t>壹</a:t>
            </a:r>
            <a:endParaRPr lang="zh-CN" altLang="en-US" sz="2800" b="1"/>
          </a:p>
        </p:txBody>
      </p:sp>
      <p:sp>
        <p:nvSpPr>
          <p:cNvPr id="3" name="椭圆 2"/>
          <p:cNvSpPr/>
          <p:nvPr/>
        </p:nvSpPr>
        <p:spPr>
          <a:xfrm>
            <a:off x="3670301" y="3721785"/>
            <a:ext cx="749299" cy="735748"/>
          </a:xfrm>
          <a:prstGeom prst="ellipse">
            <a:avLst/>
          </a:prstGeom>
          <a:ln w="28575">
            <a:solidFill>
              <a:srgbClr val="DD3B44"/>
            </a:solidFill>
          </a:ln>
        </p:spPr>
        <p:txBody>
          <a:bodyPr wrap="square">
            <a:spAutoFit/>
          </a:bodyPr>
          <a:lstStyle/>
          <a:p>
            <a:pPr algn="ctr"/>
            <a:r>
              <a:rPr lang="zh-CN" altLang="en-US" sz="2800">
                <a:latin typeface="+mj-ea"/>
                <a:ea typeface="+mj-ea"/>
              </a:rPr>
              <a:t>贰</a:t>
            </a:r>
            <a:endParaRPr lang="zh-CN" altLang="en-US" sz="2800" b="1">
              <a:latin typeface="+mj-ea"/>
              <a:ea typeface="+mj-ea"/>
            </a:endParaRPr>
          </a:p>
        </p:txBody>
      </p:sp>
      <p:sp>
        <p:nvSpPr>
          <p:cNvPr id="4" name="椭圆 3"/>
          <p:cNvSpPr/>
          <p:nvPr/>
        </p:nvSpPr>
        <p:spPr>
          <a:xfrm>
            <a:off x="3670301" y="4820335"/>
            <a:ext cx="749299" cy="735748"/>
          </a:xfrm>
          <a:prstGeom prst="ellipse">
            <a:avLst/>
          </a:prstGeom>
          <a:ln w="28575">
            <a:solidFill>
              <a:srgbClr val="DD3B44"/>
            </a:solidFill>
          </a:ln>
        </p:spPr>
        <p:txBody>
          <a:bodyPr wrap="square">
            <a:spAutoFit/>
          </a:bodyPr>
          <a:lstStyle/>
          <a:p>
            <a:pPr algn="ctr"/>
            <a:r>
              <a:rPr lang="zh-CN" altLang="en-US" sz="2800" b="1" smtClean="0">
                <a:latin typeface="+mj-ea"/>
              </a:rPr>
              <a:t>叁</a:t>
            </a:r>
            <a:endParaRPr lang="zh-CN" altLang="en-US" sz="2800" b="1"/>
          </a:p>
        </p:txBody>
      </p:sp>
      <p:sp>
        <p:nvSpPr>
          <p:cNvPr id="5" name="矩形 4"/>
          <p:cNvSpPr/>
          <p:nvPr/>
        </p:nvSpPr>
        <p:spPr>
          <a:xfrm>
            <a:off x="4572373" y="266133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sp>
        <p:nvSpPr>
          <p:cNvPr id="6" name="矩形 5"/>
          <p:cNvSpPr/>
          <p:nvPr/>
        </p:nvSpPr>
        <p:spPr>
          <a:xfrm>
            <a:off x="4572373" y="375988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sp>
        <p:nvSpPr>
          <p:cNvPr id="7" name="矩形 6"/>
          <p:cNvSpPr/>
          <p:nvPr/>
        </p:nvSpPr>
        <p:spPr>
          <a:xfrm>
            <a:off x="4572373" y="4858435"/>
            <a:ext cx="4000127" cy="646331"/>
          </a:xfrm>
          <a:prstGeom prst="rect">
            <a:avLst/>
          </a:prstGeom>
        </p:spPr>
        <p:txBody>
          <a:bodyPr vert="horz" wrap="square">
            <a:spAutoFit/>
          </a:bodyPr>
          <a:lstStyle/>
          <a:p>
            <a:pPr fontAlgn="base"/>
            <a:r>
              <a:rPr lang="zh-CN" altLang="en-US">
                <a:latin typeface="+mj-ea"/>
                <a:ea typeface="+mj-ea"/>
              </a:rPr>
              <a:t>大江东去，浪淘尽，千古风流人物。</a:t>
            </a:r>
          </a:p>
          <a:p>
            <a:pPr fontAlgn="base"/>
            <a:r>
              <a:rPr lang="zh-CN" altLang="en-US">
                <a:latin typeface="+mj-ea"/>
                <a:ea typeface="+mj-ea"/>
              </a:rPr>
              <a:t>故垒西边，人道是，三国周郎赤壁。</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2281" y="5244023"/>
            <a:ext cx="1234446" cy="6241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187" y="4341635"/>
            <a:ext cx="1679930" cy="167993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5273" y="1949283"/>
            <a:ext cx="1748027" cy="883779"/>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rcRect b="6137"/>
          <a:stretch>
            <a:fillRect/>
          </a:stretch>
        </p:blipFill>
        <p:spPr>
          <a:xfrm>
            <a:off x="8725273" y="4406216"/>
            <a:ext cx="3978613" cy="2619775"/>
          </a:xfrm>
          <a:prstGeom prst="rect">
            <a:avLst/>
          </a:prstGeom>
        </p:spPr>
      </p:pic>
      <p:sp>
        <p:nvSpPr>
          <p:cNvPr id="13" name="文本框 12"/>
          <p:cNvSpPr txBox="1"/>
          <p:nvPr/>
        </p:nvSpPr>
        <p:spPr>
          <a:xfrm>
            <a:off x="4851401" y="1465729"/>
            <a:ext cx="3074616" cy="646331"/>
          </a:xfrm>
          <a:prstGeom prst="rect">
            <a:avLst/>
          </a:prstGeom>
          <a:noFill/>
          <a:ln w="28575">
            <a:solidFill>
              <a:srgbClr val="DD3B44"/>
            </a:solidFill>
          </a:ln>
        </p:spPr>
        <p:txBody>
          <a:bodyPr wrap="square" rtlCol="0">
            <a:spAutoFit/>
          </a:bodyPr>
          <a:lstStyle/>
          <a:p>
            <a:r>
              <a:rPr lang="zh-CN" altLang="en-US" sz="3600" smtClean="0">
                <a:latin typeface="+mj-ea"/>
                <a:ea typeface="+mj-ea"/>
              </a:rPr>
              <a:t>此处输入标题</a:t>
            </a:r>
            <a:endParaRPr lang="zh-CN" altLang="en-US" sz="360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6"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1" nodeType="withEffect">
                                  <p:stCondLst>
                                    <p:cond delay="2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2" nodeType="withEffect">
                                  <p:stCondLst>
                                    <p:cond delay="1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800"/>
                                        <p:tgtEl>
                                          <p:spTgt spid="4"/>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2" presetClass="entr" presetSubtype="8" fill="hold" grpId="3"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4" nodeType="withEffect">
                                  <p:stCondLst>
                                    <p:cond delay="20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5" nodeType="withEffect">
                                  <p:stCondLst>
                                    <p:cond delay="20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900"/>
                                        <p:tgtEl>
                                          <p:spTgt spid="7"/>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10"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P spid="13" grpId="6"/>
    </p:bldLs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5488" y="1245146"/>
            <a:ext cx="1679930" cy="167993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348" y="3350521"/>
            <a:ext cx="1988937" cy="100558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7014126" y="-109061"/>
            <a:ext cx="5177874" cy="187265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917280"/>
            <a:ext cx="4716961" cy="3309020"/>
          </a:xfrm>
          <a:prstGeom prst="rect">
            <a:avLst/>
          </a:prstGeom>
        </p:spPr>
      </p:pic>
      <p:grpSp>
        <p:nvGrpSpPr>
          <p:cNvPr id="10" name="组合 9"/>
          <p:cNvGrpSpPr/>
          <p:nvPr/>
        </p:nvGrpSpPr>
        <p:grpSpPr>
          <a:xfrm>
            <a:off x="5134486" y="3191591"/>
            <a:ext cx="7184514" cy="1323439"/>
            <a:chOff x="5134486" y="3191591"/>
            <a:chExt cx="7184514" cy="1323439"/>
          </a:xfrm>
        </p:grpSpPr>
        <p:sp>
          <p:nvSpPr>
            <p:cNvPr id="6" name="矩形 5"/>
            <p:cNvSpPr/>
            <p:nvPr/>
          </p:nvSpPr>
          <p:spPr>
            <a:xfrm>
              <a:off x="5134486" y="3191591"/>
              <a:ext cx="4288353" cy="1323439"/>
            </a:xfrm>
            <a:prstGeom prst="rect">
              <a:avLst/>
            </a:prstGeom>
          </p:spPr>
          <p:txBody>
            <a:bodyPr wrap="none">
              <a:spAutoFit/>
            </a:bodyPr>
            <a:lstStyle/>
            <a:p>
              <a:r>
                <a:rPr lang="zh-CN" altLang="en-US" sz="8000" smtClean="0">
                  <a:latin typeface="+mj-ea"/>
                  <a:ea typeface="+mj-ea"/>
                </a:rPr>
                <a:t>感谢观看</a:t>
              </a:r>
              <a:endParaRPr lang="en-US" altLang="zh-CN" sz="8000">
                <a:latin typeface="+mj-ea"/>
                <a:ea typeface="+mj-ea"/>
              </a:endParaRPr>
            </a:p>
          </p:txBody>
        </p:sp>
        <p:cxnSp>
          <p:nvCxnSpPr>
            <p:cNvPr id="7" name="直接连接符 6"/>
            <p:cNvCxnSpPr/>
            <p:nvPr/>
          </p:nvCxnSpPr>
          <p:spPr>
            <a:xfrm flipH="1">
              <a:off x="5134486" y="4466197"/>
              <a:ext cx="7184514" cy="0"/>
            </a:xfrm>
            <a:prstGeom prst="line">
              <a:avLst/>
            </a:prstGeom>
            <a:ln w="12700"/>
          </p:spPr>
          <p:style>
            <a:lnRef idx="1">
              <a:schemeClr val="accent1"/>
            </a:lnRef>
            <a:fillRef idx="0">
              <a:schemeClr val="accent1"/>
            </a:fillRef>
            <a:effectRef idx="0">
              <a:schemeClr val="accent1"/>
            </a:effectRef>
            <a:fontRef idx="minor">
              <a:schemeClr val="tx1"/>
            </a:fontRef>
          </p:style>
        </p:cxnSp>
      </p:grpSp>
      <p:pic>
        <p:nvPicPr>
          <p:cNvPr id="11" name="New picture" hidden="1"/>
          <p:cNvPicPr/>
          <p:nvPr/>
        </p:nvPicPr>
        <p:blipFill>
          <a:blip r:embed="rId7"/>
          <a:stretch>
            <a:fillRect/>
          </a:stretch>
        </p:blipFill>
        <p:spPr>
          <a:xfrm>
            <a:off x="12319000" y="10210800"/>
            <a:ext cx="469900" cy="254000"/>
          </a:xfrm>
          <a:prstGeom prst="cube">
            <a:avLst/>
          </a:prstGeom>
        </p:spPr>
      </p:pic>
      <p:pic>
        <p:nvPicPr>
          <p:cNvPr id="12" name="New picture"/>
          <p:cNvPicPr/>
          <p:nvPr/>
        </p:nvPicPr>
        <p:blipFill>
          <a:blip r:embed="rId8"/>
          <a:stretch>
            <a:fillRect/>
          </a:stretch>
        </p:blipFill>
        <p:spPr>
          <a:xfrm>
            <a:off x="10312400" y="123190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22" presetClass="entr" presetSubtype="2"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500"/>
                                        <p:tgtEl>
                                          <p:spTgt spid="10"/>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067175" y="0"/>
            <a:ext cx="4057650" cy="1601859"/>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5270173"/>
            <a:ext cx="4191000" cy="1654502"/>
          </a:xfrm>
          <a:prstGeom prst="rect">
            <a:avLst/>
          </a:prstGeom>
        </p:spPr>
      </p:pic>
      <p:sp>
        <p:nvSpPr>
          <p:cNvPr id="7" name="椭圆 6"/>
          <p:cNvSpPr/>
          <p:nvPr/>
        </p:nvSpPr>
        <p:spPr>
          <a:xfrm>
            <a:off x="4953000" y="2486025"/>
            <a:ext cx="2286000" cy="2207240"/>
          </a:xfrm>
          <a:prstGeom prst="ellipse">
            <a:avLst/>
          </a:prstGeom>
          <a:ln w="76200">
            <a:solidFill>
              <a:srgbClr val="DD3B44"/>
            </a:solidFill>
          </a:ln>
        </p:spPr>
        <p:txBody>
          <a:bodyPr wrap="square">
            <a:spAutoFit/>
          </a:bodyPr>
          <a:lstStyle/>
          <a:p>
            <a:pPr algn="ctr"/>
            <a:r>
              <a:rPr lang="zh-CN" altLang="en-US" sz="9600">
                <a:latin typeface="+mj-ea"/>
                <a:ea typeface="+mj-ea"/>
              </a:rPr>
              <a:t>贰</a:t>
            </a:r>
            <a:endParaRPr lang="zh-CN" altLang="en-US" sz="9600" b="1">
              <a:latin typeface="+mj-ea"/>
              <a:ea typeface="+mj-ea"/>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524" y="1478699"/>
            <a:ext cx="2164976" cy="109458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70760" y="4135803"/>
            <a:ext cx="2595989" cy="13124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Click="0" advTm="4000" p14:dur="15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UNIT_TABLE_BEAUTIFY" val="smartTable{a93f917c-cd5a-4f2d-b1cf-cf21bbf7b35d}"/>
  <p:tag name="TABLE_ENDDRAG_ORIGIN_RECT" val="905*432"/>
  <p:tag name="TABLE_ENDDRAG_RECT" val="27*29*905*432"/>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2.xml><?xml version="1.0" encoding="utf-8"?>
<p:tagLst xmlns:p="http://schemas.openxmlformats.org/presentationml/2006/main">
  <p:tag name="KSO_WM_UNIT_TABLE_BEAUTIFY" val="smartTable{bb861ab7-bc56-4931-a730-52c463a92389}"/>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TABLE_BEAUTIFY" val="smartTable{c5897b59-1345-42a9-af55-02032d39c799}"/>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r="http://schemas.openxmlformats.org/officeDocument/2006/relationships" xmlns:a="http://schemas.openxmlformats.org/drawingml/2006/main" name="Office 主题">
  <a:themeElements>
    <a:clrScheme name="自定义 27">
      <a:dk1>
        <a:srgbClr val="0C0C0C"/>
      </a:dk1>
      <a:lt1>
        <a:sysClr val="window" lastClr="FFFEFF"/>
      </a:lt1>
      <a:dk2>
        <a:srgbClr val="0C0C0C"/>
      </a:dk2>
      <a:lt2>
        <a:srgbClr val="FFFFFF"/>
      </a:lt2>
      <a:accent1>
        <a:srgbClr val="3F3F3F"/>
      </a:accent1>
      <a:accent2>
        <a:srgbClr val="3F3F3F"/>
      </a:accent2>
      <a:accent3>
        <a:srgbClr val="3F3F3F"/>
      </a:accent3>
      <a:accent4>
        <a:srgbClr val="3F3F3F"/>
      </a:accent4>
      <a:accent5>
        <a:srgbClr val="595959"/>
      </a:accent5>
      <a:accent6>
        <a:srgbClr val="3F3F3F"/>
      </a:accent6>
      <a:hlink>
        <a:srgbClr val="3F3F3F"/>
      </a:hlink>
      <a:folHlink>
        <a:srgbClr val="3F3F3F"/>
      </a:folHlink>
    </a:clrScheme>
    <a:fontScheme name="自定义 2">
      <a:majorFont>
        <a:latin typeface="Calibri Light"/>
        <a:ea typeface="文悦古典明朝体 (非商业使用) W5"/>
        <a:cs typeface="Arial"/>
      </a:majorFont>
      <a:minorFont>
        <a:latin typeface="Calibri"/>
        <a:ea typeface="文悦古典明朝体 (非商业使用) W5"/>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anchor="t">
        <a:spAutoFit/>
      </a:bodyPr>
      <a:lstStyle>
        <a:defPPr>
          <a:lnSpc>
            <a:spcPct val="200000"/>
          </a:lnSpc>
          <a:defRPr lang="en-US" altLang="zh-CN" sz="2800" b="1">
            <a:solidFill>
              <a:srgbClr val="FF0000"/>
            </a:solidFill>
            <a:latin typeface="Arial" panose="020B0604020202020204" pitchFamily="34" charset="0"/>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468</Paragraphs>
  <Slides>84</Slides>
  <Notes>32</Notes>
  <TotalTime>0</TotalTime>
  <HiddenSlides>0</HiddenSlides>
  <MMClips>1</MMClips>
  <ScaleCrop>0</ScaleCrop>
  <HeadingPairs>
    <vt:vector baseType="variant" size="4">
      <vt:variant>
        <vt:lpstr>Theme</vt:lpstr>
      </vt:variant>
      <vt:variant>
        <vt:i4>1</vt:i4>
      </vt:variant>
      <vt:variant>
        <vt:lpstr>Slide Titles</vt:lpstr>
      </vt:variant>
      <vt:variant>
        <vt:i4>84</vt:i4>
      </vt:variant>
    </vt:vector>
  </HeadingPairs>
  <TitlesOfParts>
    <vt:vector baseType="lpstr" size="85">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试一试：快速说出以下成语的使用对象。</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2020-10-25T12:03:29.807</cp:lastPrinted>
  <dcterms:created xsi:type="dcterms:W3CDTF">2020-10-25T12:03:29Z</dcterms:created>
  <dcterms:modified xsi:type="dcterms:W3CDTF">2020-10-25T04:03:57Z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