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1" r:id="rId2"/>
  </p:sldMasterIdLst>
  <p:sldIdLst>
    <p:sldId id="455" r:id="rId3"/>
    <p:sldId id="569" r:id="rId4"/>
    <p:sldId id="572" r:id="rId5"/>
    <p:sldId id="259" r:id="rId6"/>
    <p:sldId id="262" r:id="rId7"/>
    <p:sldId id="260" r:id="rId8"/>
    <p:sldId id="346" r:id="rId9"/>
    <p:sldId id="263" r:id="rId10"/>
    <p:sldId id="261" r:id="rId11"/>
    <p:sldId id="265" r:id="rId12"/>
    <p:sldId id="266" r:id="rId13"/>
    <p:sldId id="267" r:id="rId14"/>
    <p:sldId id="347" r:id="rId15"/>
    <p:sldId id="268" r:id="rId16"/>
    <p:sldId id="269" r:id="rId17"/>
    <p:sldId id="270" r:id="rId18"/>
    <p:sldId id="271" r:id="rId19"/>
    <p:sldId id="570" r:id="rId20"/>
  </p:sldIdLst>
  <p:sldSz cx="9144000" cy="6858000" type="screen4x3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D60093"/>
    <a:srgbClr val="FF0000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8.xml" /><Relationship Id="rId21" Type="http://schemas.openxmlformats.org/officeDocument/2006/relationships/tags" Target="tags/tag1.xml" /><Relationship Id="rId22" Type="http://schemas.openxmlformats.org/officeDocument/2006/relationships/presProps" Target="presProps.xml" /><Relationship Id="rId23" Type="http://schemas.openxmlformats.org/officeDocument/2006/relationships/viewProps" Target="viewProps.xml" /><Relationship Id="rId24" Type="http://schemas.openxmlformats.org/officeDocument/2006/relationships/theme" Target="theme/theme1.xml" /><Relationship Id="rId25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7735" y="260350"/>
            <a:ext cx="2060178" cy="5865813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60350"/>
            <a:ext cx="6061104" cy="5865813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7735" y="260350"/>
            <a:ext cx="2060178" cy="5865813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60350"/>
            <a:ext cx="6061104" cy="5865813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image" Target="../media/image1.jpeg" /><Relationship Id="rId14" Type="http://schemas.openxmlformats.org/officeDocument/2006/relationships/image" Target="../media/image2.png" /><Relationship Id="rId15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slideLayout" Target="../slideLayouts/slideLayout22.xml" /><Relationship Id="rId11" Type="http://schemas.openxmlformats.org/officeDocument/2006/relationships/slideLayout" Target="../slideLayouts/slideLayout23.xml" /><Relationship Id="rId12" Type="http://schemas.openxmlformats.org/officeDocument/2006/relationships/slideLayout" Target="../slideLayouts/slideLayout24.xml" /><Relationship Id="rId13" Type="http://schemas.openxmlformats.org/officeDocument/2006/relationships/image" Target="../media/image1.jpeg" /><Relationship Id="rId14" Type="http://schemas.openxmlformats.org/officeDocument/2006/relationships/image" Target="../media/image2.png" /><Relationship Id="rId15" Type="http://schemas.openxmlformats.org/officeDocument/2006/relationships/theme" Target="../theme/theme2.xml" /><Relationship Id="rId2" Type="http://schemas.openxmlformats.org/officeDocument/2006/relationships/slideLayout" Target="../slideLayouts/slideLayout14.xml" /><Relationship Id="rId3" Type="http://schemas.openxmlformats.org/officeDocument/2006/relationships/slideLayout" Target="../slideLayouts/slideLayout15.xml" /><Relationship Id="rId4" Type="http://schemas.openxmlformats.org/officeDocument/2006/relationships/slideLayout" Target="../slideLayouts/slideLayout16.xml" /><Relationship Id="rId5" Type="http://schemas.openxmlformats.org/officeDocument/2006/relationships/slideLayout" Target="../slideLayouts/slideLayout17.xml" /><Relationship Id="rId6" Type="http://schemas.openxmlformats.org/officeDocument/2006/relationships/slideLayout" Target="../slideLayouts/slideLayout18.xml" /><Relationship Id="rId7" Type="http://schemas.openxmlformats.org/officeDocument/2006/relationships/slideLayout" Target="../slideLayouts/slideLayout19.xml" /><Relationship Id="rId8" Type="http://schemas.openxmlformats.org/officeDocument/2006/relationships/slideLayout" Target="../slideLayouts/slideLayout20.xml" /><Relationship Id="rId9" Type="http://schemas.openxmlformats.org/officeDocument/2006/relationships/slideLayout" Target="../slideLayouts/slideLayout2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  <p:pic>
        <p:nvPicPr>
          <p:cNvPr id="1031" name="Picture 4" descr="001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44000" cy="9080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  <p:pic>
        <p:nvPicPr>
          <p:cNvPr id="1031" name="Picture 4" descr="001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44000" cy="9080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ransition/>
  <p:timing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jpeg" /><Relationship Id="rId3" Type="http://schemas.openxmlformats.org/officeDocument/2006/relationships/image" Target="../media/image10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image" Target="../media/image5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7" name="标题 1"/>
          <p:cNvSpPr>
            <a:spLocks noGrp="1"/>
          </p:cNvSpPr>
          <p:nvPr>
            <p:ph type="ctrTitle"/>
          </p:nvPr>
        </p:nvSpPr>
        <p:spPr/>
        <p:txBody>
          <a:bodyPr anchor="b"/>
          <a:lstStyle/>
          <a:p>
            <a:pPr defTabSz="914400">
              <a:buClrTx/>
              <a:buSzTx/>
              <a:buFontTx/>
            </a:pPr>
            <a:endParaRPr lang="zh-CN" altLang="en-US" kern="1200" baseline="0">
              <a:latin typeface="+mj-lt"/>
              <a:ea typeface="+mj-ea"/>
              <a:cs typeface="+mj-cs"/>
            </a:endParaRPr>
          </a:p>
        </p:txBody>
      </p:sp>
      <p:sp>
        <p:nvSpPr>
          <p:cNvPr id="14338" name="副标题 2"/>
          <p:cNvSpPr>
            <a:spLocks noGrp="1"/>
          </p:cNvSpPr>
          <p:nvPr>
            <p:ph type="subTitle" idx="1"/>
          </p:nvPr>
        </p:nvSpPr>
        <p:spPr/>
        <p:txBody>
          <a:bodyPr anchor="t"/>
          <a:lstStyle/>
          <a:p>
            <a:pPr defTabSz="914400">
              <a:buClrTx/>
              <a:buSzTx/>
              <a:buFontTx/>
            </a:pPr>
            <a:endParaRPr lang="zh-CN" altLang="en-US" kern="1200" baseline="0">
              <a:latin typeface="+mn-lt"/>
              <a:ea typeface="+mn-ea"/>
              <a:cs typeface="+mn-cs"/>
            </a:endParaRPr>
          </a:p>
        </p:txBody>
      </p:sp>
      <p:pic>
        <p:nvPicPr>
          <p:cNvPr id="14339" name="图片 3" descr="u=453902697,2648371003&amp;fm=26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29" name="矩形 12289"/>
          <p:cNvSpPr/>
          <p:nvPr/>
        </p:nvSpPr>
        <p:spPr>
          <a:xfrm>
            <a:off x="2484438" y="-100012"/>
            <a:ext cx="4010025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6000" b="1">
                <a:solidFill>
                  <a:schemeClr val="bg1"/>
                </a:solidFill>
                <a:latin typeface="Arial" pitchFamily="34" charset="0"/>
                <a:ea typeface="黑体" panose="02010609060101010101" pitchFamily="1" charset="-122"/>
              </a:rPr>
              <a:t>古诗与星宿</a:t>
            </a:r>
          </a:p>
        </p:txBody>
      </p:sp>
      <p:sp>
        <p:nvSpPr>
          <p:cNvPr id="12291" name="矩形 12290"/>
          <p:cNvSpPr/>
          <p:nvPr/>
        </p:nvSpPr>
        <p:spPr>
          <a:xfrm>
            <a:off x="468313" y="1484313"/>
            <a:ext cx="8351837" cy="15541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latin typeface="黑体" panose="02010609060101010101" pitchFamily="1" charset="-122"/>
                <a:ea typeface="黑体" panose="02010609060101010101" pitchFamily="1" charset="-122"/>
              </a:rPr>
              <a:t>1</a:t>
            </a:r>
            <a:r>
              <a:rPr lang="zh-CN" altLang="en-US" sz="3200" b="1">
                <a:latin typeface="黑体" panose="02010609060101010101" pitchFamily="1" charset="-122"/>
                <a:ea typeface="黑体" panose="02010609060101010101" pitchFamily="1" charset="-122"/>
              </a:rPr>
              <a:t>、苏轼</a:t>
            </a:r>
            <a:r>
              <a:rPr lang="en-US" altLang="zh-CN" sz="3200" b="1">
                <a:latin typeface="黑体" panose="02010609060101010101" pitchFamily="1" charset="-122"/>
                <a:ea typeface="黑体" panose="02010609060101010101" pitchFamily="1" charset="-122"/>
              </a:rPr>
              <a:t>《</a:t>
            </a:r>
            <a:r>
              <a:rPr lang="zh-CN" altLang="en-US" sz="3200" b="1">
                <a:latin typeface="黑体" panose="02010609060101010101" pitchFamily="1" charset="-122"/>
                <a:ea typeface="黑体" panose="02010609060101010101" pitchFamily="1" charset="-122"/>
              </a:rPr>
              <a:t>赤壁赋</a:t>
            </a:r>
            <a:r>
              <a:rPr lang="en-US" altLang="zh-CN" sz="3200" b="1">
                <a:latin typeface="黑体" panose="02010609060101010101" pitchFamily="1" charset="-122"/>
                <a:ea typeface="黑体" panose="02010609060101010101" pitchFamily="1" charset="-122"/>
              </a:rPr>
              <a:t>》“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月</a:t>
            </a:r>
            <a:r>
              <a:rPr lang="zh-CN" altLang="en-US" sz="3200" b="1">
                <a:latin typeface="黑体" panose="02010609060101010101" pitchFamily="1" charset="-122"/>
                <a:ea typeface="黑体" panose="02010609060101010101" pitchFamily="1" charset="-122"/>
              </a:rPr>
              <a:t>出于东山之上，徘徊于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斗牛</a:t>
            </a:r>
            <a:r>
              <a:rPr lang="zh-CN" altLang="en-US" sz="3200" b="1">
                <a:latin typeface="黑体" panose="02010609060101010101" pitchFamily="1" charset="-122"/>
                <a:ea typeface="黑体" panose="02010609060101010101" pitchFamily="1" charset="-122"/>
              </a:rPr>
              <a:t>之间。”</a:t>
            </a:r>
          </a:p>
          <a:p>
            <a:r>
              <a:rPr lang="zh-CN" altLang="en-US" sz="3200" b="1">
                <a:latin typeface="黑体" panose="02010609060101010101" pitchFamily="1" charset="-122"/>
                <a:ea typeface="黑体" panose="02010609060101010101" pitchFamily="1" charset="-122"/>
              </a:rPr>
              <a:t>             </a:t>
            </a:r>
            <a:r>
              <a:rPr lang="en-US" altLang="zh-CN" sz="3200" b="1">
                <a:latin typeface="黑体" panose="02010609060101010101" pitchFamily="1" charset="-122"/>
                <a:ea typeface="黑体" panose="02010609060101010101" pitchFamily="1" charset="-122"/>
              </a:rPr>
              <a:t>——</a:t>
            </a:r>
            <a:r>
              <a:rPr lang="zh-CN" altLang="en-US" sz="3200" b="1">
                <a:latin typeface="黑体" panose="02010609060101010101" pitchFamily="1" charset="-122"/>
                <a:ea typeface="黑体" panose="02010609060101010101" pitchFamily="1" charset="-122"/>
              </a:rPr>
              <a:t>写景之句，以星衬月。</a:t>
            </a:r>
          </a:p>
        </p:txBody>
      </p:sp>
      <p:sp>
        <p:nvSpPr>
          <p:cNvPr id="12292" name="矩形 12291"/>
          <p:cNvSpPr/>
          <p:nvPr/>
        </p:nvSpPr>
        <p:spPr>
          <a:xfrm>
            <a:off x="539750" y="3644900"/>
            <a:ext cx="7777163" cy="15541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latin typeface="黑体" panose="02010609060101010101" pitchFamily="1" charset="-122"/>
                <a:ea typeface="黑体" panose="02010609060101010101" pitchFamily="1" charset="-122"/>
              </a:rPr>
              <a:t>2</a:t>
            </a:r>
            <a:r>
              <a:rPr lang="zh-CN" altLang="en-US" sz="3200" b="1">
                <a:latin typeface="黑体" panose="02010609060101010101" pitchFamily="1" charset="-122"/>
                <a:ea typeface="黑体" panose="02010609060101010101" pitchFamily="1" charset="-122"/>
              </a:rPr>
              <a:t>、王勃</a:t>
            </a:r>
            <a:r>
              <a:rPr lang="en-US" altLang="zh-CN" sz="3200" b="1">
                <a:latin typeface="黑体" panose="02010609060101010101" pitchFamily="1" charset="-122"/>
                <a:ea typeface="黑体" panose="02010609060101010101" pitchFamily="1" charset="-122"/>
              </a:rPr>
              <a:t>《</a:t>
            </a:r>
            <a:r>
              <a:rPr lang="zh-CN" altLang="en-US" sz="3200" b="1">
                <a:latin typeface="黑体" panose="02010609060101010101" pitchFamily="1" charset="-122"/>
                <a:ea typeface="黑体" panose="02010609060101010101" pitchFamily="1" charset="-122"/>
              </a:rPr>
              <a:t>滕王阁序</a:t>
            </a:r>
            <a:r>
              <a:rPr lang="en-US" altLang="zh-CN" sz="3200" b="1">
                <a:latin typeface="黑体" panose="02010609060101010101" pitchFamily="1" charset="-122"/>
                <a:ea typeface="黑体" panose="02010609060101010101" pitchFamily="1" charset="-122"/>
              </a:rPr>
              <a:t>》“</a:t>
            </a:r>
            <a:r>
              <a:rPr lang="zh-CN" altLang="en-US" sz="3200" b="1">
                <a:latin typeface="黑体" panose="02010609060101010101" pitchFamily="1" charset="-122"/>
                <a:ea typeface="黑体" panose="02010609060101010101" pitchFamily="1" charset="-122"/>
              </a:rPr>
              <a:t>物化天宝，龙光射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牛斗</a:t>
            </a:r>
            <a:r>
              <a:rPr lang="zh-CN" altLang="en-US" sz="3200" b="1">
                <a:latin typeface="黑体" panose="02010609060101010101" pitchFamily="1" charset="-122"/>
                <a:ea typeface="黑体" panose="02010609060101010101" pitchFamily="1" charset="-122"/>
              </a:rPr>
              <a:t>之墟。”</a:t>
            </a:r>
          </a:p>
          <a:p>
            <a:r>
              <a:rPr lang="zh-CN" altLang="en-US" sz="3200" b="1">
                <a:latin typeface="黑体" panose="02010609060101010101" pitchFamily="1" charset="-122"/>
                <a:ea typeface="黑体" panose="02010609060101010101" pitchFamily="1" charset="-122"/>
              </a:rPr>
              <a:t>            </a:t>
            </a:r>
            <a:r>
              <a:rPr lang="en-US" altLang="zh-CN" sz="3200" b="1">
                <a:latin typeface="黑体" panose="02010609060101010101" pitchFamily="1" charset="-122"/>
                <a:ea typeface="黑体" panose="02010609060101010101" pitchFamily="1" charset="-122"/>
              </a:rPr>
              <a:t>——</a:t>
            </a:r>
            <a:r>
              <a:rPr lang="zh-CN" altLang="en-US" sz="3200" b="1">
                <a:latin typeface="黑体" panose="02010609060101010101" pitchFamily="1" charset="-122"/>
                <a:ea typeface="黑体" panose="02010609060101010101" pitchFamily="1" charset="-122"/>
              </a:rPr>
              <a:t>咏物之句，以星衬物。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229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3" name="矩形 13313"/>
          <p:cNvSpPr/>
          <p:nvPr/>
        </p:nvSpPr>
        <p:spPr>
          <a:xfrm>
            <a:off x="468313" y="2420938"/>
            <a:ext cx="8272462" cy="611981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endParaRPr lang="zh-CN" sz="3000" b="1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3315" name="矩形 13314"/>
          <p:cNvSpPr/>
          <p:nvPr/>
        </p:nvSpPr>
        <p:spPr>
          <a:xfrm>
            <a:off x="539750" y="1052513"/>
            <a:ext cx="8135938" cy="15541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latin typeface="黑体" panose="02010609060101010101" pitchFamily="1" charset="-122"/>
                <a:ea typeface="黑体" panose="02010609060101010101" pitchFamily="1" charset="-122"/>
              </a:rPr>
              <a:t>3</a:t>
            </a:r>
            <a:r>
              <a:rPr lang="zh-CN" altLang="en-US" sz="3200" b="1">
                <a:latin typeface="黑体" panose="02010609060101010101" pitchFamily="1" charset="-122"/>
                <a:ea typeface="黑体" panose="02010609060101010101" pitchFamily="1" charset="-122"/>
              </a:rPr>
              <a:t>、杜牧</a:t>
            </a:r>
            <a:r>
              <a:rPr lang="en-US" altLang="zh-CN" sz="3200" b="1">
                <a:latin typeface="黑体" panose="02010609060101010101" pitchFamily="1" charset="-122"/>
                <a:ea typeface="黑体" panose="02010609060101010101" pitchFamily="1" charset="-122"/>
              </a:rPr>
              <a:t>《</a:t>
            </a:r>
            <a:r>
              <a:rPr lang="zh-CN" altLang="en-US" sz="3200" b="1">
                <a:latin typeface="黑体" panose="02010609060101010101" pitchFamily="1" charset="-122"/>
                <a:ea typeface="黑体" panose="02010609060101010101" pitchFamily="1" charset="-122"/>
              </a:rPr>
              <a:t>秋夕</a:t>
            </a:r>
            <a:r>
              <a:rPr lang="en-US" altLang="zh-CN" sz="3200" b="1">
                <a:latin typeface="黑体" panose="02010609060101010101" pitchFamily="1" charset="-122"/>
                <a:ea typeface="黑体" panose="02010609060101010101" pitchFamily="1" charset="-122"/>
              </a:rPr>
              <a:t>》“</a:t>
            </a:r>
            <a:r>
              <a:rPr lang="zh-CN" altLang="en-US" sz="3200" b="1">
                <a:latin typeface="黑体" panose="02010609060101010101" pitchFamily="1" charset="-122"/>
                <a:ea typeface="黑体" panose="02010609060101010101" pitchFamily="1" charset="-122"/>
              </a:rPr>
              <a:t>天阶夜色凉如水，卧看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牵牛织女星</a:t>
            </a:r>
            <a:r>
              <a:rPr lang="zh-CN" altLang="en-US" sz="3200" b="1">
                <a:latin typeface="黑体" panose="02010609060101010101" pitchFamily="1" charset="-122"/>
                <a:ea typeface="黑体" panose="02010609060101010101" pitchFamily="1" charset="-122"/>
              </a:rPr>
              <a:t>。” </a:t>
            </a:r>
          </a:p>
          <a:p>
            <a:r>
              <a:rPr lang="zh-CN" altLang="en-US" sz="3200" b="1">
                <a:latin typeface="黑体" panose="02010609060101010101" pitchFamily="1" charset="-122"/>
                <a:ea typeface="黑体" panose="02010609060101010101" pitchFamily="1" charset="-122"/>
              </a:rPr>
              <a:t>      </a:t>
            </a:r>
            <a:r>
              <a:rPr lang="en-US" altLang="zh-CN" sz="3200" b="1">
                <a:latin typeface="黑体" panose="02010609060101010101" pitchFamily="1" charset="-122"/>
                <a:ea typeface="黑体" panose="02010609060101010101" pitchFamily="1" charset="-122"/>
              </a:rPr>
              <a:t>——</a:t>
            </a:r>
            <a:r>
              <a:rPr lang="zh-CN" altLang="en-US" sz="3200" b="1">
                <a:latin typeface="黑体" panose="02010609060101010101" pitchFamily="1" charset="-122"/>
                <a:ea typeface="黑体" panose="02010609060101010101" pitchFamily="1" charset="-122"/>
              </a:rPr>
              <a:t>写月夜观看牛郎织女星的闲适。</a:t>
            </a:r>
          </a:p>
        </p:txBody>
      </p:sp>
      <p:sp>
        <p:nvSpPr>
          <p:cNvPr id="13316" name="矩形 13315"/>
          <p:cNvSpPr/>
          <p:nvPr/>
        </p:nvSpPr>
        <p:spPr>
          <a:xfrm>
            <a:off x="539750" y="3357563"/>
            <a:ext cx="8064500" cy="2041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latin typeface="黑体" panose="02010609060101010101" pitchFamily="1" charset="-122"/>
                <a:ea typeface="黑体" panose="02010609060101010101" pitchFamily="1" charset="-122"/>
              </a:rPr>
              <a:t>4</a:t>
            </a:r>
            <a:r>
              <a:rPr lang="zh-CN" altLang="en-US" sz="3200" b="1">
                <a:latin typeface="黑体" panose="02010609060101010101" pitchFamily="1" charset="-122"/>
                <a:ea typeface="黑体" panose="02010609060101010101" pitchFamily="1" charset="-122"/>
              </a:rPr>
              <a:t>、李商隐</a:t>
            </a:r>
            <a:r>
              <a:rPr lang="en-US" altLang="zh-CN" sz="3200" b="1">
                <a:latin typeface="黑体" panose="02010609060101010101" pitchFamily="1" charset="-122"/>
                <a:ea typeface="黑体" panose="02010609060101010101" pitchFamily="1" charset="-122"/>
              </a:rPr>
              <a:t>《</a:t>
            </a:r>
            <a:r>
              <a:rPr lang="zh-CN" altLang="en-US" sz="3200" b="1">
                <a:latin typeface="黑体" panose="02010609060101010101" pitchFamily="1" charset="-122"/>
                <a:ea typeface="黑体" panose="02010609060101010101" pitchFamily="1" charset="-122"/>
              </a:rPr>
              <a:t>马嵬</a:t>
            </a:r>
            <a:r>
              <a:rPr lang="en-US" altLang="zh-CN" sz="3200" b="1">
                <a:latin typeface="黑体" panose="02010609060101010101" pitchFamily="1" charset="-122"/>
                <a:ea typeface="黑体" panose="02010609060101010101" pitchFamily="1" charset="-122"/>
              </a:rPr>
              <a:t>》“</a:t>
            </a:r>
            <a:r>
              <a:rPr lang="zh-CN" altLang="en-US" sz="3200" b="1">
                <a:latin typeface="黑体" panose="02010609060101010101" pitchFamily="1" charset="-122"/>
                <a:ea typeface="黑体" panose="02010609060101010101" pitchFamily="1" charset="-122"/>
              </a:rPr>
              <a:t>此日六军同驻马，当时七夕笑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牵牛</a:t>
            </a:r>
            <a:r>
              <a:rPr lang="zh-CN" altLang="en-US" sz="3200" b="1">
                <a:latin typeface="黑体" panose="02010609060101010101" pitchFamily="1" charset="-122"/>
                <a:ea typeface="黑体" panose="02010609060101010101" pitchFamily="1" charset="-122"/>
              </a:rPr>
              <a:t>。” </a:t>
            </a:r>
          </a:p>
          <a:p>
            <a:r>
              <a:rPr lang="zh-CN" altLang="en-US" sz="3200" b="1">
                <a:latin typeface="黑体" panose="02010609060101010101" pitchFamily="1" charset="-122"/>
                <a:ea typeface="黑体" panose="02010609060101010101" pitchFamily="1" charset="-122"/>
              </a:rPr>
              <a:t>      </a:t>
            </a:r>
            <a:r>
              <a:rPr lang="en-US" altLang="zh-CN" sz="3200" b="1">
                <a:latin typeface="黑体" panose="02010609060101010101" pitchFamily="1" charset="-122"/>
                <a:ea typeface="黑体" panose="02010609060101010101" pitchFamily="1" charset="-122"/>
              </a:rPr>
              <a:t>——“</a:t>
            </a:r>
            <a:r>
              <a:rPr lang="zh-CN" altLang="en-US" sz="3200" b="1">
                <a:latin typeface="黑体" panose="02010609060101010101" pitchFamily="1" charset="-122"/>
                <a:ea typeface="黑体" panose="02010609060101010101" pitchFamily="1" charset="-122"/>
              </a:rPr>
              <a:t>笑牵牛”写唐玄宗和杨贵妃朝夕相伴的美好时光。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1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文本框 14337"/>
          <p:cNvSpPr txBox="1"/>
          <p:nvPr/>
        </p:nvSpPr>
        <p:spPr>
          <a:xfrm>
            <a:off x="684213" y="1125538"/>
            <a:ext cx="7777162" cy="2530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latin typeface="Arial" pitchFamily="34" charset="0"/>
                <a:ea typeface="黑体" panose="02010609060101010101" pitchFamily="1" charset="-122"/>
              </a:rPr>
              <a:t>        </a:t>
            </a:r>
            <a:r>
              <a:rPr lang="zh-CN" altLang="en-US" sz="4000" b="1">
                <a:latin typeface="Arial" pitchFamily="34" charset="0"/>
                <a:ea typeface="黑体" panose="02010609060101010101" pitchFamily="1" charset="-122"/>
              </a:rPr>
              <a:t>在中国古代，天文和地理并称。相传大禹治水，将全国划分为九州，所以以“九州”这一名称代指中国，沿用至今。</a:t>
            </a:r>
          </a:p>
        </p:txBody>
      </p:sp>
      <p:sp>
        <p:nvSpPr>
          <p:cNvPr id="14339" name="矩形 14338"/>
          <p:cNvSpPr/>
          <p:nvPr/>
        </p:nvSpPr>
        <p:spPr>
          <a:xfrm>
            <a:off x="611188" y="4005263"/>
            <a:ext cx="7775575" cy="1920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latin typeface="Arial" pitchFamily="34" charset="0"/>
                <a:ea typeface="黑体" panose="02010609060101010101" pitchFamily="1" charset="-122"/>
              </a:rPr>
              <a:t>        </a:t>
            </a:r>
            <a:r>
              <a:rPr lang="zh-CN" altLang="en-US" sz="4000" b="1">
                <a:latin typeface="Arial" pitchFamily="34" charset="0"/>
                <a:ea typeface="黑体" panose="02010609060101010101" pitchFamily="1" charset="-122"/>
              </a:rPr>
              <a:t>九州：冀州、青州、兖（</a:t>
            </a:r>
            <a:r>
              <a:rPr lang="en-US" altLang="zh-CN" sz="4000" b="1">
                <a:latin typeface="Arial" pitchFamily="34" charset="0"/>
                <a:ea typeface="黑体" panose="02010609060101010101" pitchFamily="1" charset="-122"/>
              </a:rPr>
              <a:t>yǎn</a:t>
            </a:r>
            <a:r>
              <a:rPr lang="zh-CN" altLang="en-US" sz="4000" b="1">
                <a:latin typeface="Arial" pitchFamily="34" charset="0"/>
                <a:ea typeface="黑体" panose="02010609060101010101" pitchFamily="1" charset="-122"/>
              </a:rPr>
              <a:t>）州、徐州、豫州、荆州、扬州、梁州、雍州。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5601" name="图片 15361" descr="201211181239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237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2" name="矩形 15362"/>
          <p:cNvSpPr/>
          <p:nvPr/>
        </p:nvSpPr>
        <p:spPr>
          <a:xfrm>
            <a:off x="3203575" y="6156325"/>
            <a:ext cx="2732088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>
                <a:latin typeface="Arial" pitchFamily="34" charset="0"/>
                <a:ea typeface="黑体" panose="02010609060101010101" pitchFamily="1" charset="-122"/>
              </a:rPr>
              <a:t>禹贡九州图</a:t>
            </a: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矩形 16385"/>
          <p:cNvSpPr/>
          <p:nvPr/>
        </p:nvSpPr>
        <p:spPr>
          <a:xfrm>
            <a:off x="611188" y="5300663"/>
            <a:ext cx="5256212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黑体" panose="02010609060101010101" pitchFamily="1" charset="-122"/>
                <a:ea typeface="黑体" panose="02010609060101010101" pitchFamily="1" charset="-122"/>
              </a:rPr>
              <a:t>西河：指魏国黄河以西地区。</a:t>
            </a:r>
          </a:p>
        </p:txBody>
      </p:sp>
      <p:sp>
        <p:nvSpPr>
          <p:cNvPr id="26626" name="矩形 16386"/>
          <p:cNvSpPr/>
          <p:nvPr/>
        </p:nvSpPr>
        <p:spPr>
          <a:xfrm>
            <a:off x="0" y="188913"/>
            <a:ext cx="84423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bg1"/>
                </a:solidFill>
                <a:latin typeface="Arial" pitchFamily="34" charset="0"/>
                <a:ea typeface="黑体" panose="02010609060101010101" pitchFamily="1" charset="-122"/>
              </a:rPr>
              <a:t>说说下列句子中加点的地名所指的地方。</a:t>
            </a:r>
          </a:p>
        </p:txBody>
      </p:sp>
      <p:sp>
        <p:nvSpPr>
          <p:cNvPr id="16388" name="矩形 16387"/>
          <p:cNvSpPr/>
          <p:nvPr/>
        </p:nvSpPr>
        <p:spPr>
          <a:xfrm>
            <a:off x="179388" y="1125538"/>
            <a:ext cx="8964612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黑体" panose="02010609060101010101" pitchFamily="1" charset="-122"/>
                <a:ea typeface="黑体" panose="02010609060101010101" pitchFamily="1" charset="-122"/>
              </a:rPr>
              <a:t>1</a:t>
            </a:r>
            <a:r>
              <a:rPr lang="zh-CN" altLang="en-US" sz="2800" b="1">
                <a:latin typeface="黑体" panose="02010609060101010101" pitchFamily="1" charset="-122"/>
                <a:ea typeface="黑体" panose="02010609060101010101" pitchFamily="1" charset="-122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河内</a:t>
            </a:r>
            <a:r>
              <a:rPr lang="zh-CN" altLang="en-US" sz="2800" b="1">
                <a:latin typeface="黑体" panose="02010609060101010101" pitchFamily="1" charset="-122"/>
                <a:ea typeface="黑体" panose="02010609060101010101" pitchFamily="1" charset="-122"/>
              </a:rPr>
              <a:t>凶，则移其民于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河东</a:t>
            </a:r>
            <a:r>
              <a:rPr lang="zh-CN" altLang="en-US" sz="2800" b="1">
                <a:latin typeface="黑体" panose="02010609060101010101" pitchFamily="1" charset="-122"/>
                <a:ea typeface="黑体" panose="02010609060101010101" pitchFamily="1" charset="-122"/>
              </a:rPr>
              <a:t>。（</a:t>
            </a:r>
            <a:r>
              <a:rPr lang="en-US" altLang="zh-CN" sz="2800" b="1">
                <a:latin typeface="黑体" panose="02010609060101010101" pitchFamily="1" charset="-122"/>
                <a:ea typeface="黑体" panose="02010609060101010101" pitchFamily="1" charset="-122"/>
              </a:rPr>
              <a:t>《</a:t>
            </a:r>
            <a:r>
              <a:rPr lang="zh-CN" altLang="en-US" sz="2800" b="1">
                <a:latin typeface="黑体" panose="02010609060101010101" pitchFamily="1" charset="-122"/>
                <a:ea typeface="黑体" panose="02010609060101010101" pitchFamily="1" charset="-122"/>
              </a:rPr>
              <a:t>寡人之于国也</a:t>
            </a:r>
            <a:r>
              <a:rPr lang="en-US" altLang="zh-CN" sz="2800" b="1">
                <a:latin typeface="黑体" panose="02010609060101010101" pitchFamily="1" charset="-122"/>
                <a:ea typeface="黑体" panose="02010609060101010101" pitchFamily="1" charset="-122"/>
              </a:rPr>
              <a:t>》</a:t>
            </a:r>
            <a:r>
              <a:rPr lang="zh-CN" altLang="en-US" sz="2800" b="1">
                <a:latin typeface="黑体" panose="02010609060101010101" pitchFamily="1" charset="-122"/>
                <a:ea typeface="黑体" panose="02010609060101010101" pitchFamily="1" charset="-122"/>
              </a:rPr>
              <a:t>）</a:t>
            </a:r>
          </a:p>
        </p:txBody>
      </p:sp>
      <p:sp>
        <p:nvSpPr>
          <p:cNvPr id="16389" name="矩形 16388"/>
          <p:cNvSpPr/>
          <p:nvPr/>
        </p:nvSpPr>
        <p:spPr>
          <a:xfrm>
            <a:off x="539750" y="1989138"/>
            <a:ext cx="7820025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黑体" panose="02010609060101010101" pitchFamily="1" charset="-122"/>
                <a:ea typeface="黑体" panose="02010609060101010101" pitchFamily="1" charset="-122"/>
              </a:rPr>
              <a:t>河内：黄治以北的地区。河东：黄河以东的地区。</a:t>
            </a:r>
          </a:p>
        </p:txBody>
      </p:sp>
      <p:sp>
        <p:nvSpPr>
          <p:cNvPr id="16390" name="矩形 16389"/>
          <p:cNvSpPr/>
          <p:nvPr/>
        </p:nvSpPr>
        <p:spPr>
          <a:xfrm>
            <a:off x="250825" y="2852738"/>
            <a:ext cx="8066088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黑体" panose="02010609060101010101" pitchFamily="1" charset="-122"/>
                <a:ea typeface="黑体" panose="02010609060101010101" pitchFamily="1" charset="-122"/>
              </a:rPr>
              <a:t>2</a:t>
            </a:r>
            <a:r>
              <a:rPr lang="zh-CN" altLang="en-US" sz="2800" b="1">
                <a:latin typeface="黑体" panose="02010609060101010101" pitchFamily="1" charset="-122"/>
                <a:ea typeface="黑体" panose="02010609060101010101" pitchFamily="1" charset="-122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山东</a:t>
            </a:r>
            <a:r>
              <a:rPr lang="zh-CN" altLang="en-US" sz="2800" b="1">
                <a:latin typeface="黑体" panose="02010609060101010101" pitchFamily="1" charset="-122"/>
                <a:ea typeface="黑体" panose="02010609060101010101" pitchFamily="1" charset="-122"/>
              </a:rPr>
              <a:t>豪俊，遂并起而亡秦族矣。（</a:t>
            </a:r>
            <a:r>
              <a:rPr lang="en-US" altLang="zh-CN" sz="2800" b="1">
                <a:latin typeface="黑体" panose="02010609060101010101" pitchFamily="1" charset="-122"/>
                <a:ea typeface="黑体" panose="02010609060101010101" pitchFamily="1" charset="-122"/>
              </a:rPr>
              <a:t>《</a:t>
            </a:r>
            <a:r>
              <a:rPr lang="zh-CN" altLang="en-US" sz="2800" b="1">
                <a:latin typeface="黑体" panose="02010609060101010101" pitchFamily="1" charset="-122"/>
                <a:ea typeface="黑体" panose="02010609060101010101" pitchFamily="1" charset="-122"/>
              </a:rPr>
              <a:t>过秦论</a:t>
            </a:r>
            <a:r>
              <a:rPr lang="en-US" altLang="zh-CN" sz="2800" b="1">
                <a:latin typeface="黑体" panose="02010609060101010101" pitchFamily="1" charset="-122"/>
                <a:ea typeface="黑体" panose="02010609060101010101" pitchFamily="1" charset="-122"/>
              </a:rPr>
              <a:t>》</a:t>
            </a:r>
            <a:r>
              <a:rPr lang="zh-CN" altLang="en-US" sz="2800" b="1">
                <a:latin typeface="黑体" panose="02010609060101010101" pitchFamily="1" charset="-122"/>
                <a:ea typeface="黑体" panose="02010609060101010101" pitchFamily="1" charset="-122"/>
              </a:rPr>
              <a:t>）</a:t>
            </a:r>
          </a:p>
        </p:txBody>
      </p:sp>
      <p:sp>
        <p:nvSpPr>
          <p:cNvPr id="16391" name="矩形 16390"/>
          <p:cNvSpPr/>
          <p:nvPr/>
        </p:nvSpPr>
        <p:spPr>
          <a:xfrm>
            <a:off x="468313" y="3716338"/>
            <a:ext cx="506095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黑体" panose="02010609060101010101" pitchFamily="1" charset="-122"/>
                <a:ea typeface="黑体" panose="02010609060101010101" pitchFamily="1" charset="-122"/>
              </a:rPr>
              <a:t>山东：指崤山以东。</a:t>
            </a:r>
          </a:p>
        </p:txBody>
      </p:sp>
      <p:sp>
        <p:nvSpPr>
          <p:cNvPr id="16392" name="矩形 16391"/>
          <p:cNvSpPr/>
          <p:nvPr/>
        </p:nvSpPr>
        <p:spPr>
          <a:xfrm>
            <a:off x="250825" y="4581525"/>
            <a:ext cx="8080375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黑体" panose="02010609060101010101" pitchFamily="1" charset="-122"/>
                <a:ea typeface="黑体" panose="02010609060101010101" pitchFamily="1" charset="-122"/>
              </a:rPr>
              <a:t>3</a:t>
            </a:r>
            <a:r>
              <a:rPr lang="zh-CN" altLang="en-US" sz="2800" b="1">
                <a:latin typeface="黑体" panose="02010609060101010101" pitchFamily="1" charset="-122"/>
                <a:ea typeface="黑体" panose="02010609060101010101" pitchFamily="1" charset="-122"/>
              </a:rPr>
              <a:t>、于是秦人拱手而取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西河</a:t>
            </a:r>
            <a:r>
              <a:rPr lang="zh-CN" altLang="en-US" sz="2800" b="1">
                <a:latin typeface="黑体" panose="02010609060101010101" pitchFamily="1" charset="-122"/>
                <a:ea typeface="黑体" panose="02010609060101010101" pitchFamily="1" charset="-122"/>
              </a:rPr>
              <a:t>之外。（</a:t>
            </a:r>
            <a:r>
              <a:rPr lang="en-US" altLang="zh-CN" sz="2800" b="1">
                <a:latin typeface="黑体" panose="02010609060101010101" pitchFamily="1" charset="-122"/>
                <a:ea typeface="黑体" panose="02010609060101010101" pitchFamily="1" charset="-122"/>
              </a:rPr>
              <a:t>《</a:t>
            </a:r>
            <a:r>
              <a:rPr lang="zh-CN" altLang="en-US" sz="2800" b="1">
                <a:latin typeface="黑体" panose="02010609060101010101" pitchFamily="1" charset="-122"/>
                <a:ea typeface="黑体" panose="02010609060101010101" pitchFamily="1" charset="-122"/>
              </a:rPr>
              <a:t>过秦论</a:t>
            </a:r>
            <a:r>
              <a:rPr lang="en-US" altLang="zh-CN" sz="2800" b="1">
                <a:latin typeface="黑体" panose="02010609060101010101" pitchFamily="1" charset="-122"/>
                <a:ea typeface="黑体" panose="02010609060101010101" pitchFamily="1" charset="-122"/>
              </a:rPr>
              <a:t>》</a:t>
            </a:r>
            <a:r>
              <a:rPr lang="zh-CN" altLang="en-US" sz="2800" b="1">
                <a:latin typeface="黑体" panose="02010609060101010101" pitchFamily="1" charset="-122"/>
                <a:ea typeface="黑体" panose="02010609060101010101" pitchFamily="1" charset="-122"/>
              </a:rPr>
              <a:t>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8" grpId="1"/>
      <p:bldP spid="16389" grpId="2"/>
      <p:bldP spid="16390" grpId="3"/>
      <p:bldP spid="16391" grpId="4"/>
      <p:bldP spid="16392" grpId="5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矩形 17409"/>
          <p:cNvSpPr/>
          <p:nvPr/>
        </p:nvSpPr>
        <p:spPr>
          <a:xfrm>
            <a:off x="250825" y="1196975"/>
            <a:ext cx="8640763" cy="41529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黑体" panose="02010609060101010101" pitchFamily="1" charset="-122"/>
                <a:ea typeface="黑体" panose="02010609060101010101" pitchFamily="1" charset="-122"/>
              </a:rPr>
              <a:t>4</a:t>
            </a:r>
            <a:r>
              <a:rPr lang="zh-CN" altLang="en-US" sz="2800" b="1">
                <a:latin typeface="黑体" panose="02010609060101010101" pitchFamily="1" charset="-122"/>
                <a:ea typeface="黑体" panose="02010609060101010101" pitchFamily="1" charset="-122"/>
              </a:rPr>
              <a:t>、马超韩遂尚在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关西</a:t>
            </a:r>
            <a:r>
              <a:rPr lang="zh-CN" altLang="en-US" sz="2800" b="1">
                <a:latin typeface="黑体" panose="02010609060101010101" pitchFamily="1" charset="-122"/>
                <a:ea typeface="黑体" panose="02010609060101010101" pitchFamily="1" charset="-122"/>
              </a:rPr>
              <a:t>（</a:t>
            </a:r>
            <a:r>
              <a:rPr lang="en-US" altLang="zh-CN" sz="2800" b="1">
                <a:latin typeface="黑体" panose="02010609060101010101" pitchFamily="1" charset="-122"/>
                <a:ea typeface="黑体" panose="02010609060101010101" pitchFamily="1" charset="-122"/>
              </a:rPr>
              <a:t>《</a:t>
            </a:r>
            <a:r>
              <a:rPr lang="zh-CN" altLang="en-US" sz="2800" b="1">
                <a:latin typeface="黑体" panose="02010609060101010101" pitchFamily="1" charset="-122"/>
                <a:ea typeface="黑体" panose="02010609060101010101" pitchFamily="1" charset="-122"/>
              </a:rPr>
              <a:t>赤壁之战</a:t>
            </a:r>
            <a:r>
              <a:rPr lang="en-US" altLang="zh-CN" sz="2800" b="1">
                <a:latin typeface="黑体" panose="02010609060101010101" pitchFamily="1" charset="-122"/>
                <a:ea typeface="黑体" panose="02010609060101010101" pitchFamily="1" charset="-122"/>
              </a:rPr>
              <a:t>》</a:t>
            </a:r>
            <a:r>
              <a:rPr lang="zh-CN" altLang="en-US" sz="2800" b="1">
                <a:latin typeface="黑体" panose="02010609060101010101" pitchFamily="1" charset="-122"/>
                <a:ea typeface="黑体" panose="02010609060101010101" pitchFamily="1" charset="-122"/>
              </a:rPr>
              <a:t>）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黑体" panose="02010609060101010101" pitchFamily="1" charset="-122"/>
                <a:ea typeface="黑体" panose="02010609060101010101" pitchFamily="1" charset="-122"/>
              </a:rPr>
              <a:t>  关西：函谷关以西。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黑体" panose="02010609060101010101" pitchFamily="1" charset="-122"/>
                <a:ea typeface="黑体" panose="02010609060101010101" pitchFamily="1" charset="-122"/>
              </a:rPr>
              <a:t>5</a:t>
            </a:r>
            <a:r>
              <a:rPr lang="zh-CN" altLang="en-US" sz="2800" b="1">
                <a:latin typeface="黑体" panose="02010609060101010101" pitchFamily="1" charset="-122"/>
                <a:ea typeface="黑体" panose="02010609060101010101" pitchFamily="1" charset="-122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江表</a:t>
            </a:r>
            <a:r>
              <a:rPr lang="zh-CN" altLang="en-US" sz="2800" b="1">
                <a:latin typeface="黑体" panose="02010609060101010101" pitchFamily="1" charset="-122"/>
                <a:ea typeface="黑体" panose="02010609060101010101" pitchFamily="1" charset="-122"/>
              </a:rPr>
              <a:t>英雄，咸归附之（</a:t>
            </a:r>
            <a:r>
              <a:rPr lang="en-US" altLang="zh-CN" sz="2800" b="1">
                <a:latin typeface="黑体" panose="02010609060101010101" pitchFamily="1" charset="-122"/>
                <a:ea typeface="黑体" panose="02010609060101010101" pitchFamily="1" charset="-122"/>
              </a:rPr>
              <a:t>《</a:t>
            </a:r>
            <a:r>
              <a:rPr lang="zh-CN" altLang="en-US" sz="2800" b="1">
                <a:latin typeface="黑体" panose="02010609060101010101" pitchFamily="1" charset="-122"/>
                <a:ea typeface="黑体" panose="02010609060101010101" pitchFamily="1" charset="-122"/>
              </a:rPr>
              <a:t>赤壁之战</a:t>
            </a:r>
            <a:r>
              <a:rPr lang="en-US" altLang="zh-CN" sz="2800" b="1">
                <a:latin typeface="黑体" panose="02010609060101010101" pitchFamily="1" charset="-122"/>
                <a:ea typeface="黑体" panose="02010609060101010101" pitchFamily="1" charset="-122"/>
              </a:rPr>
              <a:t>》</a:t>
            </a:r>
            <a:r>
              <a:rPr lang="zh-CN" altLang="en-US" sz="2800" b="1">
                <a:latin typeface="黑体" panose="02010609060101010101" pitchFamily="1" charset="-122"/>
                <a:ea typeface="黑体" panose="02010609060101010101" pitchFamily="1" charset="-122"/>
              </a:rPr>
              <a:t>）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黑体" panose="02010609060101010101" pitchFamily="1" charset="-122"/>
                <a:ea typeface="黑体" panose="02010609060101010101" pitchFamily="1" charset="-122"/>
              </a:rPr>
              <a:t>  江表：（长江之外的）江南地区（从中原看来，这些地区在长江之外）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黑体" panose="02010609060101010101" pitchFamily="1" charset="-122"/>
                <a:ea typeface="黑体" panose="02010609060101010101" pitchFamily="1" charset="-122"/>
              </a:rPr>
              <a:t>6</a:t>
            </a:r>
            <a:r>
              <a:rPr lang="zh-CN" altLang="en-US" sz="2800" b="1">
                <a:latin typeface="黑体" panose="02010609060101010101" pitchFamily="1" charset="-122"/>
                <a:ea typeface="黑体" panose="02010609060101010101" pitchFamily="1" charset="-122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淮左</a:t>
            </a:r>
            <a:r>
              <a:rPr lang="zh-CN" altLang="en-US" sz="2800" b="1">
                <a:latin typeface="黑体" panose="02010609060101010101" pitchFamily="1" charset="-122"/>
                <a:ea typeface="黑体" panose="02010609060101010101" pitchFamily="1" charset="-122"/>
              </a:rPr>
              <a:t>名都，竹西佳处（姜夔</a:t>
            </a:r>
            <a:r>
              <a:rPr lang="en-US" altLang="zh-CN" sz="2800" b="1">
                <a:latin typeface="黑体" panose="02010609060101010101" pitchFamily="1" charset="-122"/>
                <a:ea typeface="黑体" panose="02010609060101010101" pitchFamily="1" charset="-122"/>
              </a:rPr>
              <a:t>《</a:t>
            </a:r>
            <a:r>
              <a:rPr lang="zh-CN" altLang="en-US" sz="2800" b="1">
                <a:latin typeface="黑体" panose="02010609060101010101" pitchFamily="1" charset="-122"/>
                <a:ea typeface="黑体" panose="02010609060101010101" pitchFamily="1" charset="-122"/>
              </a:rPr>
              <a:t>扬州慢</a:t>
            </a:r>
            <a:r>
              <a:rPr lang="en-US" altLang="zh-CN" sz="2800" b="1">
                <a:latin typeface="黑体" panose="02010609060101010101" pitchFamily="1" charset="-122"/>
                <a:ea typeface="黑体" panose="02010609060101010101" pitchFamily="1" charset="-122"/>
              </a:rPr>
              <a:t>》</a:t>
            </a:r>
            <a:r>
              <a:rPr lang="zh-CN" altLang="en-US" sz="2800" b="1">
                <a:latin typeface="黑体" panose="02010609060101010101" pitchFamily="1" charset="-122"/>
                <a:ea typeface="黑体" panose="02010609060101010101" pitchFamily="1" charset="-122"/>
              </a:rPr>
              <a:t>）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黑体" panose="02010609060101010101" pitchFamily="1" charset="-122"/>
                <a:ea typeface="黑体" panose="02010609060101010101" pitchFamily="1" charset="-122"/>
              </a:rPr>
              <a:t>  淮左：淮河东面（古代称江河东面为左，西面为右）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矩形 18433"/>
          <p:cNvSpPr/>
          <p:nvPr/>
        </p:nvSpPr>
        <p:spPr>
          <a:xfrm>
            <a:off x="323850" y="1268413"/>
            <a:ext cx="8424863" cy="41513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黑体" panose="02010609060101010101" pitchFamily="1" charset="-122"/>
                <a:ea typeface="黑体" panose="02010609060101010101" pitchFamily="1" charset="-122"/>
              </a:rPr>
              <a:t>1</a:t>
            </a:r>
            <a:r>
              <a:rPr lang="zh-CN" altLang="en-US" sz="2800" b="1">
                <a:latin typeface="黑体" panose="02010609060101010101" pitchFamily="1" charset="-122"/>
                <a:ea typeface="黑体" panose="02010609060101010101" pitchFamily="1" charset="-122"/>
              </a:rPr>
              <a:t>、子曰：“为政以德，譬如北辰，居其所而众星共之。”（</a:t>
            </a:r>
            <a:r>
              <a:rPr lang="en-US" altLang="zh-CN" sz="2800" b="1">
                <a:latin typeface="黑体" panose="02010609060101010101" pitchFamily="1" charset="-122"/>
                <a:ea typeface="黑体" panose="02010609060101010101" pitchFamily="1" charset="-122"/>
              </a:rPr>
              <a:t>《</a:t>
            </a:r>
            <a:r>
              <a:rPr lang="zh-CN" altLang="en-US" sz="2800" b="1">
                <a:latin typeface="黑体" panose="02010609060101010101" pitchFamily="1" charset="-122"/>
                <a:ea typeface="黑体" panose="02010609060101010101" pitchFamily="1" charset="-122"/>
              </a:rPr>
              <a:t>论语</a:t>
            </a:r>
            <a:r>
              <a:rPr lang="en-US" altLang="zh-CN" sz="2800" b="1">
                <a:latin typeface="黑体" panose="02010609060101010101" pitchFamily="1" charset="-122"/>
                <a:ea typeface="黑体" panose="02010609060101010101" pitchFamily="1" charset="-122"/>
              </a:rPr>
              <a:t>·</a:t>
            </a:r>
            <a:r>
              <a:rPr lang="zh-CN" altLang="en-US" sz="2800" b="1">
                <a:latin typeface="黑体" panose="02010609060101010101" pitchFamily="1" charset="-122"/>
                <a:ea typeface="黑体" panose="02010609060101010101" pitchFamily="1" charset="-122"/>
              </a:rPr>
              <a:t>为政</a:t>
            </a:r>
            <a:r>
              <a:rPr lang="en-US" altLang="zh-CN" sz="2800" b="1">
                <a:latin typeface="黑体" panose="02010609060101010101" pitchFamily="1" charset="-122"/>
                <a:ea typeface="黑体" panose="02010609060101010101" pitchFamily="1" charset="-122"/>
              </a:rPr>
              <a:t>》</a:t>
            </a:r>
            <a:r>
              <a:rPr lang="zh-CN" altLang="en-US" sz="2800" b="1">
                <a:latin typeface="黑体" panose="02010609060101010101" pitchFamily="1" charset="-122"/>
                <a:ea typeface="黑体" panose="02010609060101010101" pitchFamily="1" charset="-122"/>
              </a:rPr>
              <a:t>）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99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明确：把实行仁德政治的君主比作北极星（北辰），居其中而众星拱卫。古人认为北极星在整个天体的中心位置。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黑体" panose="02010609060101010101" pitchFamily="1" charset="-122"/>
                <a:ea typeface="黑体" panose="02010609060101010101" pitchFamily="1" charset="-122"/>
              </a:rPr>
              <a:t>2</a:t>
            </a:r>
            <a:r>
              <a:rPr lang="zh-CN" altLang="en-US" sz="2800" b="1">
                <a:latin typeface="黑体" panose="02010609060101010101" pitchFamily="1" charset="-122"/>
                <a:ea typeface="黑体" panose="02010609060101010101" pitchFamily="1" charset="-122"/>
              </a:rPr>
              <a:t>、子在川上曰：“逝者如斯夫！不舍昼夜。”（</a:t>
            </a:r>
            <a:r>
              <a:rPr lang="en-US" altLang="zh-CN" sz="2800" b="1">
                <a:latin typeface="黑体" panose="02010609060101010101" pitchFamily="1" charset="-122"/>
                <a:ea typeface="黑体" panose="02010609060101010101" pitchFamily="1" charset="-122"/>
              </a:rPr>
              <a:t>《</a:t>
            </a:r>
            <a:r>
              <a:rPr lang="zh-CN" altLang="en-US" sz="2800" b="1">
                <a:latin typeface="黑体" panose="02010609060101010101" pitchFamily="1" charset="-122"/>
                <a:ea typeface="黑体" panose="02010609060101010101" pitchFamily="1" charset="-122"/>
              </a:rPr>
              <a:t>论语</a:t>
            </a:r>
            <a:r>
              <a:rPr lang="en-US" altLang="zh-CN" sz="2800" b="1">
                <a:latin typeface="黑体" panose="02010609060101010101" pitchFamily="1" charset="-122"/>
                <a:ea typeface="黑体" panose="02010609060101010101" pitchFamily="1" charset="-122"/>
              </a:rPr>
              <a:t>·</a:t>
            </a:r>
            <a:r>
              <a:rPr lang="zh-CN" altLang="en-US" sz="2800" b="1">
                <a:latin typeface="黑体" panose="02010609060101010101" pitchFamily="1" charset="-122"/>
                <a:ea typeface="黑体" panose="02010609060101010101" pitchFamily="1" charset="-122"/>
              </a:rPr>
              <a:t>子罕</a:t>
            </a:r>
            <a:r>
              <a:rPr lang="en-US" altLang="zh-CN" sz="2800" b="1">
                <a:latin typeface="黑体" panose="02010609060101010101" pitchFamily="1" charset="-122"/>
                <a:ea typeface="黑体" panose="02010609060101010101" pitchFamily="1" charset="-122"/>
              </a:rPr>
              <a:t>》</a:t>
            </a:r>
            <a:r>
              <a:rPr lang="zh-CN" altLang="en-US" sz="2800" b="1">
                <a:latin typeface="黑体" panose="02010609060101010101" pitchFamily="1" charset="-122"/>
                <a:ea typeface="黑体" panose="02010609060101010101" pitchFamily="1" charset="-122"/>
              </a:rPr>
              <a:t>）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99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明确：感叹昼夜不停流去的河水，痛惜时光的易逝。</a:t>
            </a:r>
          </a:p>
        </p:txBody>
      </p:sp>
      <p:sp>
        <p:nvSpPr>
          <p:cNvPr id="28674" name="矩形 18434"/>
          <p:cNvSpPr/>
          <p:nvPr/>
        </p:nvSpPr>
        <p:spPr>
          <a:xfrm>
            <a:off x="0" y="188913"/>
            <a:ext cx="947102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bg1"/>
                </a:solidFill>
                <a:latin typeface="Arial" pitchFamily="34" charset="0"/>
                <a:ea typeface="黑体" panose="02010609060101010101" pitchFamily="1" charset="-122"/>
              </a:rPr>
              <a:t>谈谈下面几个句子中提到的这些自然现象在句子中的含义。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矩形 19457"/>
          <p:cNvSpPr/>
          <p:nvPr/>
        </p:nvSpPr>
        <p:spPr>
          <a:xfrm>
            <a:off x="323850" y="1125538"/>
            <a:ext cx="8351838" cy="457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黑体" panose="02010609060101010101" pitchFamily="1" charset="-122"/>
                <a:ea typeface="黑体" panose="02010609060101010101" pitchFamily="1" charset="-122"/>
              </a:rPr>
              <a:t>3</a:t>
            </a:r>
            <a:r>
              <a:rPr lang="zh-CN" altLang="en-US" sz="2800" b="1">
                <a:latin typeface="黑体" panose="02010609060101010101" pitchFamily="1" charset="-122"/>
                <a:ea typeface="黑体" panose="02010609060101010101" pitchFamily="1" charset="-122"/>
              </a:rPr>
              <a:t>、子曰：“知者乐水，仁者乐山。”（</a:t>
            </a:r>
            <a:r>
              <a:rPr lang="en-US" altLang="zh-CN" sz="2800" b="1">
                <a:latin typeface="黑体" panose="02010609060101010101" pitchFamily="1" charset="-122"/>
                <a:ea typeface="黑体" panose="02010609060101010101" pitchFamily="1" charset="-122"/>
              </a:rPr>
              <a:t>《</a:t>
            </a:r>
            <a:r>
              <a:rPr lang="zh-CN" altLang="en-US" sz="2800" b="1">
                <a:latin typeface="黑体" panose="02010609060101010101" pitchFamily="1" charset="-122"/>
                <a:ea typeface="黑体" panose="02010609060101010101" pitchFamily="1" charset="-122"/>
              </a:rPr>
              <a:t>论语</a:t>
            </a:r>
            <a:r>
              <a:rPr lang="en-US" altLang="zh-CN" sz="2800" b="1">
                <a:latin typeface="黑体" panose="02010609060101010101" pitchFamily="1" charset="-122"/>
                <a:ea typeface="黑体" panose="02010609060101010101" pitchFamily="1" charset="-122"/>
              </a:rPr>
              <a:t>·</a:t>
            </a:r>
            <a:r>
              <a:rPr lang="zh-CN" altLang="en-US" sz="2800" b="1">
                <a:latin typeface="黑体" panose="02010609060101010101" pitchFamily="1" charset="-122"/>
                <a:ea typeface="黑体" panose="02010609060101010101" pitchFamily="1" charset="-122"/>
              </a:rPr>
              <a:t>雍也</a:t>
            </a:r>
            <a:r>
              <a:rPr lang="en-US" altLang="zh-CN" sz="2800" b="1">
                <a:latin typeface="黑体" panose="02010609060101010101" pitchFamily="1" charset="-122"/>
                <a:ea typeface="黑体" panose="02010609060101010101" pitchFamily="1" charset="-122"/>
              </a:rPr>
              <a:t>》</a:t>
            </a:r>
            <a:r>
              <a:rPr lang="zh-CN" altLang="en-US" sz="2800" b="1">
                <a:latin typeface="黑体" panose="02010609060101010101" pitchFamily="1" charset="-122"/>
                <a:ea typeface="黑体" panose="02010609060101010101" pitchFamily="1" charset="-122"/>
              </a:rPr>
              <a:t>）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99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明确：以水比况聪明智慧的人，以山比况有仁德的人。这句话的下文为：知者动，仁者静。知者乐，仁者寿。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黑体" panose="02010609060101010101" pitchFamily="1" charset="-122"/>
                <a:ea typeface="黑体" panose="02010609060101010101" pitchFamily="1" charset="-122"/>
              </a:rPr>
              <a:t>4</a:t>
            </a:r>
            <a:r>
              <a:rPr lang="zh-CN" altLang="en-US" sz="2800" b="1">
                <a:latin typeface="黑体" panose="02010609060101010101" pitchFamily="1" charset="-122"/>
                <a:ea typeface="黑体" panose="02010609060101010101" pitchFamily="1" charset="-122"/>
              </a:rPr>
              <a:t>、子贡曰：“君子之过也，如日月之食焉；过也，人皆见之；更也，人皆仰之。”（</a:t>
            </a:r>
            <a:r>
              <a:rPr lang="en-US" altLang="zh-CN" sz="2800" b="1">
                <a:latin typeface="黑体" panose="02010609060101010101" pitchFamily="1" charset="-122"/>
                <a:ea typeface="黑体" panose="02010609060101010101" pitchFamily="1" charset="-122"/>
              </a:rPr>
              <a:t>《</a:t>
            </a:r>
            <a:r>
              <a:rPr lang="zh-CN" altLang="en-US" sz="2800" b="1">
                <a:latin typeface="黑体" panose="02010609060101010101" pitchFamily="1" charset="-122"/>
                <a:ea typeface="黑体" panose="02010609060101010101" pitchFamily="1" charset="-122"/>
              </a:rPr>
              <a:t>论语</a:t>
            </a:r>
            <a:r>
              <a:rPr lang="en-US" altLang="zh-CN" sz="2800" b="1">
                <a:latin typeface="黑体" panose="02010609060101010101" pitchFamily="1" charset="-122"/>
                <a:ea typeface="黑体" panose="02010609060101010101" pitchFamily="1" charset="-122"/>
              </a:rPr>
              <a:t>·</a:t>
            </a:r>
            <a:r>
              <a:rPr lang="zh-CN" altLang="en-US" sz="2800" b="1">
                <a:latin typeface="黑体" panose="02010609060101010101" pitchFamily="1" charset="-122"/>
                <a:ea typeface="黑体" panose="02010609060101010101" pitchFamily="1" charset="-122"/>
              </a:rPr>
              <a:t>子张</a:t>
            </a:r>
            <a:r>
              <a:rPr lang="en-US" altLang="zh-CN" sz="2800" b="1">
                <a:latin typeface="黑体" panose="02010609060101010101" pitchFamily="1" charset="-122"/>
                <a:ea typeface="黑体" panose="02010609060101010101" pitchFamily="1" charset="-122"/>
              </a:rPr>
              <a:t>》</a:t>
            </a:r>
            <a:r>
              <a:rPr lang="zh-CN" altLang="en-US" sz="2800" b="1">
                <a:latin typeface="黑体" panose="02010609060101010101" pitchFamily="1" charset="-122"/>
                <a:ea typeface="黑体" panose="02010609060101010101" pitchFamily="1" charset="-122"/>
              </a:rPr>
              <a:t>）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99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明确：以日食月食比喻君子的过失：错了也错在明处，改了众人照样敬仰他。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u=2113753814,4212317693&amp;fm=26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" y="-635"/>
            <a:ext cx="9143365" cy="6858000"/>
          </a:xfrm>
          <a:prstGeom prst="rect">
            <a:avLst/>
          </a:prstGeom>
        </p:spPr>
      </p:pic>
      <p:pic>
        <p:nvPicPr>
          <p:cNvPr id="3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671300" y="117983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u=846503679,1170189962&amp;fm=26&amp;gp=0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96520" y="635"/>
            <a:ext cx="9144635" cy="685736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u=3824565764,952922686&amp;fm=15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8745" y="-635"/>
            <a:ext cx="9262110" cy="694245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5" name="矩形 6145"/>
          <p:cNvSpPr/>
          <p:nvPr/>
        </p:nvSpPr>
        <p:spPr>
          <a:xfrm>
            <a:off x="755650" y="1125538"/>
            <a:ext cx="7488238" cy="1296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6000" b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</a:rPr>
              <a:t>天文地理</a:t>
            </a:r>
            <a:endParaRPr lang="zh-CN" altLang="en-US" sz="6000" b="1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pic>
        <p:nvPicPr>
          <p:cNvPr id="16386" name="图片 6146" descr="1_110608080201_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68638"/>
            <a:ext cx="9144000" cy="37893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09" name="文本框 7169"/>
          <p:cNvSpPr txBox="1"/>
          <p:nvPr/>
        </p:nvSpPr>
        <p:spPr>
          <a:xfrm>
            <a:off x="395288" y="1628775"/>
            <a:ext cx="8424862" cy="3749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latin typeface="Arial" pitchFamily="34" charset="0"/>
                <a:ea typeface="黑体" panose="02010609060101010101" pitchFamily="1" charset="-122"/>
              </a:rPr>
              <a:t>        </a:t>
            </a:r>
            <a:r>
              <a:rPr lang="zh-CN" altLang="en-US" sz="4000" b="1">
                <a:latin typeface="Arial" pitchFamily="34" charset="0"/>
                <a:ea typeface="黑体" panose="02010609060101010101" pitchFamily="1" charset="-122"/>
              </a:rPr>
              <a:t>中国古人很早就注意到了恒星和行星的区别，把恒星作为行星运动的坐标，并划分若干区域来识别它们。例如“二十八宿”就是最著名的恒星集群。古人还将地上的州郡邦国与星空的区域对应起来，称作“分野”。</a:t>
            </a: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文本框 8193"/>
          <p:cNvSpPr txBox="1"/>
          <p:nvPr/>
        </p:nvSpPr>
        <p:spPr>
          <a:xfrm>
            <a:off x="323850" y="981075"/>
            <a:ext cx="8820150" cy="48498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二十八星宿</a:t>
            </a:r>
          </a:p>
          <a:p>
            <a:pPr>
              <a:spcBef>
                <a:spcPct val="50000"/>
              </a:spcBef>
            </a:pPr>
            <a:r>
              <a:rPr lang="zh-CN" altLang="en-US" sz="4800" b="1">
                <a:latin typeface="黑体" panose="02010609060101010101" pitchFamily="1" charset="-122"/>
                <a:ea typeface="黑体" panose="02010609060101010101" pitchFamily="1" charset="-122"/>
              </a:rPr>
              <a:t>角、亢、氐(d</a:t>
            </a:r>
            <a:r>
              <a:rPr lang="en-US" altLang="zh-CN" sz="4800" b="1">
                <a:latin typeface="黑体" panose="02010609060101010101" pitchFamily="1" charset="-122"/>
                <a:ea typeface="黑体" panose="02010609060101010101" pitchFamily="1" charset="-122"/>
              </a:rPr>
              <a:t>ī</a:t>
            </a:r>
            <a:r>
              <a:rPr lang="zh-CN" altLang="en-US" sz="4800" b="1">
                <a:latin typeface="黑体" panose="02010609060101010101" pitchFamily="1" charset="-122"/>
                <a:ea typeface="黑体" panose="02010609060101010101" pitchFamily="1" charset="-122"/>
              </a:rPr>
              <a:t>)、房、心、尾、箕（jī）、</a:t>
            </a:r>
            <a:r>
              <a:rPr lang="zh-CN" altLang="en-US" sz="4800" b="1" u="sng">
                <a:latin typeface="黑体" panose="02010609060101010101" pitchFamily="1" charset="-122"/>
                <a:ea typeface="黑体" panose="02010609060101010101" pitchFamily="1" charset="-122"/>
              </a:rPr>
              <a:t>牛、斗</a:t>
            </a:r>
            <a:r>
              <a:rPr lang="zh-CN" altLang="en-US" sz="4800" b="1">
                <a:latin typeface="黑体" panose="02010609060101010101" pitchFamily="1" charset="-122"/>
                <a:ea typeface="黑体" panose="02010609060101010101" pitchFamily="1" charset="-122"/>
              </a:rPr>
              <a:t>、女、虚、危、室、壁、奎、娄、胃、昴（mǎo）、毕、觜（zī）、</a:t>
            </a:r>
            <a:r>
              <a:rPr lang="zh-CN" altLang="en-US" sz="4800" b="1" u="sng">
                <a:latin typeface="黑体" panose="02010609060101010101" pitchFamily="1" charset="-122"/>
                <a:ea typeface="黑体" panose="02010609060101010101" pitchFamily="1" charset="-122"/>
              </a:rPr>
              <a:t>参、井</a:t>
            </a:r>
            <a:r>
              <a:rPr lang="zh-CN" altLang="en-US" sz="4800" b="1">
                <a:latin typeface="黑体" panose="02010609060101010101" pitchFamily="1" charset="-122"/>
                <a:ea typeface="黑体" panose="02010609060101010101" pitchFamily="1" charset="-122"/>
              </a:rPr>
              <a:t>、鬼、柳、星、张、</a:t>
            </a:r>
            <a:r>
              <a:rPr lang="zh-CN" altLang="en-US" sz="4800" b="1" u="sng">
                <a:latin typeface="黑体" panose="02010609060101010101" pitchFamily="1" charset="-122"/>
                <a:ea typeface="黑体" panose="02010609060101010101" pitchFamily="1" charset="-122"/>
              </a:rPr>
              <a:t>翼、轸</a:t>
            </a:r>
            <a:r>
              <a:rPr lang="zh-CN" altLang="en-US" sz="4800" b="1">
                <a:latin typeface="黑体" panose="02010609060101010101" pitchFamily="1" charset="-122"/>
                <a:ea typeface="黑体" panose="02010609060101010101" pitchFamily="1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457" name="图片 9217" descr="c9040211c2e3ce80f5039e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437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Text Box 2"/>
          <p:cNvSpPr txBox="1"/>
          <p:nvPr/>
        </p:nvSpPr>
        <p:spPr>
          <a:xfrm>
            <a:off x="611188" y="1341438"/>
            <a:ext cx="7921625" cy="47815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latin typeface="_x000B__x000C_" charset="0"/>
                <a:ea typeface="黑体" panose="02010609060101010101" pitchFamily="1" charset="-122"/>
              </a:rPr>
              <a:t>        </a:t>
            </a:r>
            <a:r>
              <a:rPr lang="zh-CN" altLang="en-US" sz="4400" b="1">
                <a:latin typeface="_x000B__x000C_" charset="0"/>
                <a:ea typeface="黑体" panose="02010609060101010101" pitchFamily="1" charset="-122"/>
              </a:rPr>
              <a:t>古人将天上星空区域与地上的国州互相对应，称作“分野”。具体说就是把某星宿当作某封国的分野，某星宿当作某州的分野，或反过来把某国当作某星宿的分野，某州当作某星宿的分野。</a:t>
            </a:r>
            <a:endParaRPr lang="zh-CN" altLang="en-US" sz="4400" b="1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0482" name="矩形 10242"/>
          <p:cNvSpPr/>
          <p:nvPr/>
        </p:nvSpPr>
        <p:spPr>
          <a:xfrm>
            <a:off x="3563938" y="0"/>
            <a:ext cx="1714500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6000" b="1">
                <a:solidFill>
                  <a:schemeClr val="bg1"/>
                </a:solidFill>
                <a:latin typeface="Arial" pitchFamily="34" charset="0"/>
                <a:ea typeface="黑体" panose="02010609060101010101" pitchFamily="1" charset="-122"/>
              </a:rPr>
              <a:t>分野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11265"/>
          <p:cNvSpPr/>
          <p:nvPr/>
        </p:nvSpPr>
        <p:spPr>
          <a:xfrm>
            <a:off x="250825" y="998538"/>
            <a:ext cx="8713788" cy="53101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黑体" panose="02010609060101010101" pitchFamily="1" charset="-122"/>
                <a:ea typeface="黑体" panose="02010609060101010101" pitchFamily="1" charset="-122"/>
              </a:rPr>
              <a:t>    </a:t>
            </a:r>
            <a:r>
              <a:rPr lang="zh-CN" altLang="en-US" sz="3600" b="1">
                <a:latin typeface="黑体" panose="02010609060101010101" pitchFamily="1" charset="-122"/>
                <a:ea typeface="黑体" panose="02010609060101010101" pitchFamily="1" charset="-122"/>
              </a:rPr>
              <a:t>如王勃</a:t>
            </a:r>
            <a:r>
              <a:rPr lang="en-US" altLang="zh-CN" sz="3600" b="1">
                <a:latin typeface="黑体" panose="02010609060101010101" pitchFamily="1" charset="-122"/>
                <a:ea typeface="黑体" panose="02010609060101010101" pitchFamily="1" charset="-122"/>
              </a:rPr>
              <a:t>《</a:t>
            </a:r>
            <a:r>
              <a:rPr lang="zh-CN" altLang="en-US" sz="3600" b="1">
                <a:latin typeface="黑体" panose="02010609060101010101" pitchFamily="1" charset="-122"/>
                <a:ea typeface="黑体" panose="02010609060101010101" pitchFamily="1" charset="-122"/>
              </a:rPr>
              <a:t>滕王阁序</a:t>
            </a:r>
            <a:r>
              <a:rPr lang="en-US" altLang="zh-CN" sz="3600" b="1">
                <a:latin typeface="黑体" panose="02010609060101010101" pitchFamily="1" charset="-122"/>
                <a:ea typeface="黑体" panose="02010609060101010101" pitchFamily="1" charset="-122"/>
              </a:rPr>
              <a:t>》</a:t>
            </a:r>
            <a:r>
              <a:rPr lang="zh-CN" altLang="en-US" sz="3600" b="1">
                <a:latin typeface="黑体" panose="02010609060101010101" pitchFamily="1" charset="-122"/>
                <a:ea typeface="黑体" panose="02010609060101010101" pitchFamily="1" charset="-122"/>
              </a:rPr>
              <a:t>：“</a:t>
            </a:r>
            <a:r>
              <a:rPr lang="zh-CN" altLang="en-US" sz="3600" b="1">
                <a:solidFill>
                  <a:srgbClr val="000099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豫章故郡，洪都新府。星分翼轸，地接衡庐</a:t>
            </a:r>
            <a:r>
              <a:rPr lang="zh-CN" altLang="en-US" sz="3600" b="1">
                <a:latin typeface="黑体" panose="02010609060101010101" pitchFamily="1" charset="-122"/>
                <a:ea typeface="黑体" panose="02010609060101010101" pitchFamily="1" charset="-122"/>
              </a:rPr>
              <a:t>。”是说江西南昌地处翼宿、轸宿分野之内。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latin typeface="黑体" panose="02010609060101010101" pitchFamily="1" charset="-122"/>
                <a:ea typeface="黑体" panose="02010609060101010101" pitchFamily="1" charset="-122"/>
              </a:rPr>
              <a:t>    李白</a:t>
            </a:r>
            <a:r>
              <a:rPr lang="en-US" altLang="zh-CN" sz="3600" b="1">
                <a:latin typeface="黑体" panose="02010609060101010101" pitchFamily="1" charset="-122"/>
                <a:ea typeface="黑体" panose="02010609060101010101" pitchFamily="1" charset="-122"/>
              </a:rPr>
              <a:t>《</a:t>
            </a:r>
            <a:r>
              <a:rPr lang="zh-CN" altLang="en-US" sz="3600" b="1">
                <a:latin typeface="黑体" panose="02010609060101010101" pitchFamily="1" charset="-122"/>
                <a:ea typeface="黑体" panose="02010609060101010101" pitchFamily="1" charset="-122"/>
              </a:rPr>
              <a:t>蜀道难</a:t>
            </a:r>
            <a:r>
              <a:rPr lang="en-US" altLang="zh-CN" sz="3600" b="1">
                <a:latin typeface="黑体" panose="02010609060101010101" pitchFamily="1" charset="-122"/>
                <a:ea typeface="黑体" panose="02010609060101010101" pitchFamily="1" charset="-122"/>
              </a:rPr>
              <a:t>》</a:t>
            </a:r>
            <a:r>
              <a:rPr lang="zh-CN" altLang="en-US" sz="3600" b="1">
                <a:latin typeface="黑体" panose="02010609060101010101" pitchFamily="1" charset="-122"/>
                <a:ea typeface="黑体" panose="02010609060101010101" pitchFamily="1" charset="-122"/>
              </a:rPr>
              <a:t>：“</a:t>
            </a:r>
            <a:r>
              <a:rPr lang="zh-CN" altLang="en-US" sz="3600" b="1">
                <a:solidFill>
                  <a:srgbClr val="000099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扪参历井仰胁息，以手抚膺坐长叹。</a:t>
            </a:r>
            <a:r>
              <a:rPr lang="zh-CN" altLang="en-US" sz="3600" b="1">
                <a:latin typeface="黑体" panose="02010609060101010101" pitchFamily="1" charset="-122"/>
                <a:ea typeface="黑体" panose="02010609060101010101" pitchFamily="1" charset="-122"/>
              </a:rPr>
              <a:t>”参宿是益州</a:t>
            </a:r>
            <a:r>
              <a:rPr lang="en-US" altLang="zh-CN" sz="3600" b="1">
                <a:latin typeface="黑体" panose="02010609060101010101" pitchFamily="1" charset="-122"/>
                <a:ea typeface="黑体" panose="02010609060101010101" pitchFamily="1" charset="-122"/>
              </a:rPr>
              <a:t>(</a:t>
            </a:r>
            <a:r>
              <a:rPr lang="zh-CN" altLang="en-US" sz="3600" b="1">
                <a:latin typeface="黑体" panose="02010609060101010101" pitchFamily="1" charset="-122"/>
                <a:ea typeface="黑体" panose="02010609060101010101" pitchFamily="1" charset="-122"/>
              </a:rPr>
              <a:t>今四川</a:t>
            </a:r>
            <a:r>
              <a:rPr lang="en-US" altLang="zh-CN" sz="3600" b="1">
                <a:latin typeface="黑体" panose="02010609060101010101" pitchFamily="1" charset="-122"/>
                <a:ea typeface="黑体" panose="02010609060101010101" pitchFamily="1" charset="-122"/>
              </a:rPr>
              <a:t>)</a:t>
            </a:r>
            <a:r>
              <a:rPr lang="zh-CN" altLang="en-US" sz="3600" b="1">
                <a:latin typeface="黑体" panose="02010609060101010101" pitchFamily="1" charset="-122"/>
                <a:ea typeface="黑体" panose="02010609060101010101" pitchFamily="1" charset="-122"/>
              </a:rPr>
              <a:t>的分野，井宿是雍州</a:t>
            </a:r>
            <a:r>
              <a:rPr lang="en-US" altLang="zh-CN" sz="3600" b="1">
                <a:latin typeface="黑体" panose="02010609060101010101" pitchFamily="1" charset="-122"/>
                <a:ea typeface="黑体" panose="02010609060101010101" pitchFamily="1" charset="-122"/>
              </a:rPr>
              <a:t>(</a:t>
            </a:r>
            <a:r>
              <a:rPr lang="zh-CN" altLang="en-US" sz="3600" b="1">
                <a:latin typeface="黑体" panose="02010609060101010101" pitchFamily="1" charset="-122"/>
                <a:ea typeface="黑体" panose="02010609060101010101" pitchFamily="1" charset="-122"/>
              </a:rPr>
              <a:t>今陕西、甘肃大部</a:t>
            </a:r>
            <a:r>
              <a:rPr lang="en-US" altLang="zh-CN" sz="3600" b="1">
                <a:latin typeface="黑体" panose="02010609060101010101" pitchFamily="1" charset="-122"/>
                <a:ea typeface="黑体" panose="02010609060101010101" pitchFamily="1" charset="-122"/>
              </a:rPr>
              <a:t>)</a:t>
            </a:r>
            <a:r>
              <a:rPr lang="zh-CN" altLang="en-US" sz="3600" b="1">
                <a:latin typeface="黑体" panose="02010609060101010101" pitchFamily="1" charset="-122"/>
                <a:ea typeface="黑体" panose="02010609060101010101" pitchFamily="1" charset="-122"/>
              </a:rPr>
              <a:t>的分野，蜀道跨益、雍二州。扪参历井是说入蜀之路在益、雍两州极高的山上，人们要仰着头摸着天上的星宿才能过去。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r="http://schemas.openxmlformats.org/officeDocument/2006/relationships" xmlns:a="http://schemas.openxmlformats.org/drawingml/2006/main" name="杨光辉制作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 charset="-122"/>
        <a:cs typeface="Arial"/>
      </a:majorFont>
      <a:minorFont>
        <a:latin typeface="Arial"/>
        <a:ea typeface="宋体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杨光辉制作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 charset="-122"/>
        <a:cs typeface="Arial"/>
      </a:majorFont>
      <a:minorFont>
        <a:latin typeface="Arial"/>
        <a:ea typeface="宋体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42</Paragraphs>
  <Slides>18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baseType="lpstr" size="19">
      <vt:lpstr>杨光辉制作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2020-10-21T20:14:37.125</cp:lastPrinted>
  <dcterms:created xsi:type="dcterms:W3CDTF">2020-10-21T20:14:37Z</dcterms:created>
  <dcterms:modified xsi:type="dcterms:W3CDTF">2020-10-21T12:14:38Z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