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81" r:id="rId3"/>
    <p:sldId id="282" r:id="rId4"/>
    <p:sldId id="258" r:id="rId5"/>
    <p:sldId id="259" r:id="rId6"/>
    <p:sldId id="260" r:id="rId7"/>
    <p:sldId id="271" r:id="rId8"/>
    <p:sldId id="261" r:id="rId9"/>
    <p:sldId id="263" r:id="rId10"/>
    <p:sldId id="264" r:id="rId11"/>
    <p:sldId id="296" r:id="rId12"/>
    <p:sldId id="297" r:id="rId13"/>
    <p:sldId id="298" r:id="rId14"/>
    <p:sldId id="299" r:id="rId15"/>
    <p:sldId id="311" r:id="rId16"/>
    <p:sldId id="301" r:id="rId17"/>
    <p:sldId id="305" r:id="rId18"/>
    <p:sldId id="265" r:id="rId19"/>
    <p:sldId id="306" r:id="rId20"/>
    <p:sldId id="307" r:id="rId21"/>
    <p:sldId id="309" r:id="rId22"/>
    <p:sldId id="310" r:id="rId23"/>
    <p:sldId id="267" r:id="rId24"/>
    <p:sldId id="315" r:id="rId25"/>
    <p:sldId id="316" r:id="rId26"/>
    <p:sldId id="317" r:id="rId27"/>
    <p:sldId id="346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1" clrIdx="0"/>
  <p:cmAuthor id="1" name="陈 鼎元" initials="陈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10363200" cy="823912"/>
          </a:xfrm>
        </p:spPr>
        <p:txBody>
          <a:bodyPr/>
          <a:lstStyle/>
          <a:p>
            <a:r>
              <a:rPr kumimoji="0" lang="zh-CN" altLang="en-US" sz="48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8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1371600"/>
            <a:ext cx="10363200" cy="5257800"/>
          </a:xfrm>
        </p:spPr>
        <p:txBody>
          <a:bodyPr vert="eaVert"/>
          <a:lstStyle/>
          <a:p>
            <a:pPr lvl="0"/>
            <a:r>
              <a:rPr kumimoji="0" lang="zh-CN" altLang="en-US" sz="32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1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800" b="1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1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262" name="Rectangle 4"/>
          <p:cNvSpPr>
            <a:spLocks noGrp="1"/>
          </p:cNvSpPr>
          <p:nvPr>
            <p:ph type="dt" sz="half" idx="2"/>
          </p:nvPr>
        </p:nvSpPr>
        <p:spPr>
          <a:xfrm>
            <a:off x="950384" y="631348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5" name="Rectangle 5"/>
          <p:cNvSpPr>
            <a:spLocks noGrp="1"/>
          </p:cNvSpPr>
          <p:nvPr>
            <p:ph type="ftr" sz="quarter" idx="3"/>
          </p:nvPr>
        </p:nvSpPr>
        <p:spPr>
          <a:xfrm>
            <a:off x="4201584" y="631348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6" name="Rectangle 6"/>
          <p:cNvSpPr>
            <a:spLocks noGrp="1"/>
          </p:cNvSpPr>
          <p:nvPr>
            <p:ph type="sldNum" sz="quarter" idx="4"/>
          </p:nvPr>
        </p:nvSpPr>
        <p:spPr>
          <a:xfrm>
            <a:off x="8773584" y="631348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algn="r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9db1eb24280a7d2334a80fab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015" y="229870"/>
            <a:ext cx="4800600" cy="284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0062171716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96050" y="238125"/>
            <a:ext cx="474091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008681141287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96050" y="3299460"/>
            <a:ext cx="4740910" cy="29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e56de8a3cc651d90caefd0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015" y="3186430"/>
            <a:ext cx="4800600" cy="306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1932940" y="243840"/>
            <a:ext cx="4112260" cy="636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长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太息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以掩涕兮，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哀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民生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之多艰。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余虽好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修姱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几羁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謇朝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而夕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替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既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替余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蕙襄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兮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申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之以揽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茝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亦余心之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所善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虽九死其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犹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未悔。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（遭贬）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怨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灵修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浩荡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终不察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夫民心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众女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嫉余之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蛾眉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谣诼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谓余以善淫。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时俗之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工巧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偭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规矩而改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错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绳墨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以追曲兮，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竞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周容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度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（遭贬原因）</a:t>
            </a:r>
            <a:endParaRPr kumimoji="0" lang="zh-CN" altLang="en-US" sz="2400" b="1" i="0" u="none" strike="noStrike" kern="1200" cap="none" spc="0" normalizeH="0" baseline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6210300" y="243840"/>
            <a:ext cx="5057775" cy="618553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长叹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一声而掩面流泪啊，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哀叹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人民生活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多灾多难。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我虽然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崇尚美德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啊又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严于律己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但早上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进献忠言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晚上就被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废弃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</a:t>
            </a:r>
            <a:r>
              <a:rPr lang="zh-CN" altLang="en-US" sz="2400" b="1" u="sng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r>
              <a:rPr lang="zh-CN" altLang="en-US" sz="2400" b="1" u="sng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我佩戴美蕙而贬黜我啊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</a:t>
            </a:r>
            <a:r>
              <a:rPr lang="zh-CN" altLang="en-US" sz="2400" b="1" u="sng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因为我采集白芷而给我</a:t>
            </a:r>
            <a:r>
              <a:rPr lang="zh-CN" altLang="en-US" sz="2400" b="1" u="sng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加上</a:t>
            </a:r>
            <a:r>
              <a:rPr lang="zh-CN" altLang="en-US" sz="2400" b="1" u="sng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罪名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这也是我内心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所向往的美德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即使死上多次我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绝不悔恨。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怨只怨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君王荒唐糊涂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始终不理解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我的良苦用心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众多美女嫉妒我的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娇容丰姿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诽谤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我好做淫荡之事。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时俗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本来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就适合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投机取巧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违背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规矩而任意改变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法度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他们背弃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正道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而追求邪曲啊，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争相把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苟合求容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当做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法度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0400" y="372110"/>
            <a:ext cx="675005" cy="17246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一、遭贬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1450975" y="633730"/>
            <a:ext cx="4252595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忳郁邑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余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侘傺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吾独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穷困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乎此时也。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溘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死以流亡兮，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余不忍为此态也。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鸷鸟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之不群兮，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自前世而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然。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何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方圜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之能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周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夫孰异道而相安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？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屈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心而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抑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志兮，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忍尤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攘诟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伏清白以死直兮，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前圣之所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（宁死不屈）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1267" name="文本框 2"/>
          <p:cNvSpPr txBox="1"/>
          <p:nvPr/>
        </p:nvSpPr>
        <p:spPr>
          <a:xfrm>
            <a:off x="5924550" y="633413"/>
            <a:ext cx="5299075" cy="48926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忧愁、抑郁、烦恼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我是这样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失意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只有我在这时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走投无路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宁愿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立即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死去变成游魂孤鬼啊，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我也不忍做这些世俗小人的丑恶之事。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凶猛的鹰隼不与众鸟同群啊，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自古以来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就是如此。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方和圆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怎能互相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配合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不同道的人怎能相安相处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委屈压抑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自己的情怀啊，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忍受着责骂和侮辱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保持清白为正义而死啊，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本来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就是前代圣贤所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嘉许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2092325" y="152400"/>
            <a:ext cx="404812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悔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道之不察兮，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乎吾将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车以复路兮，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及行迷之未远。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步余马于兰皋兮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驰椒丘且</a:t>
            </a:r>
            <a:r>
              <a:rPr lang="zh-CN" altLang="en-US" sz="24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止息。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进不入以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退将复修吾初服。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（退隐）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制芰荷以为衣兮，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集芙蓉以为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不吾知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其亦已兮，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余情其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芳。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余冠之岌岌兮，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余佩之陆离。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芳与泽其杂糅兮，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昭质其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未亏。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（修身）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6261100" y="152400"/>
            <a:ext cx="4814888" cy="618553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悔恨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选择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道路没看清楚啊，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我久久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伫立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准备往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回返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掉转我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的马头把车赶上原路啊，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趁在迷途上还没走出太远。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u="sng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让马儿在长满兰草的水边漫步啊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再奔向椒丘暂且</a:t>
            </a:r>
            <a:r>
              <a:rPr lang="zh-CN" altLang="en-US" sz="2400" b="1" u="sng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在那儿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休息。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入仕为官不被接纳反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遭指责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只好退身重整我当年的旧衣。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裁制荷叶做上衣啊，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缝制荷花做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裙裳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没有人理解我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也就算了吧，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只要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我的本心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确实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高尚。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加高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我高高的高山冠啊，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加长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我长长的佩带。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芳草和美玉聚集我一身啊，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我光明纯洁的品质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没有亏损。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0400" y="372110"/>
            <a:ext cx="675005" cy="17246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二、隐退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1879600" y="817880"/>
            <a:ext cx="43224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忽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反顾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以游目兮，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将往观乎四荒。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佩缤纷其繁饰兮，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芳菲菲其弥章。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民生各有所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余独好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以为常。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体解吾犹未变兮，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岂余心之可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（不改初衷）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6408738" y="817563"/>
            <a:ext cx="4814887" cy="304609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忽然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回过头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来纵目四望啊，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我打算去周游天下四方。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佩戴着五彩缤纷的佩饰啊，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香气阵阵分外浓郁幽香。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人们都各有自己的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爱好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我独爱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美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且习以为常。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即使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粉身碎骨也不改变啊，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难道我的志向可以因受挫折而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改变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2515"/>
          </a:xfrm>
        </p:spPr>
        <p:txBody>
          <a:bodyPr>
            <a:normAutofit/>
          </a:bodyPr>
          <a:p>
            <a:r>
              <a:rPr lang="en-US" sz="2400" b="1" dirty="0">
                <a:sym typeface="+mn-ea"/>
              </a:rPr>
              <a:t>     3.</a:t>
            </a:r>
            <a:r>
              <a:rPr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“余虽好修姱以鞿羁兮”</a:t>
            </a:r>
            <a:r>
              <a:rPr lang="en-US" sz="2400" b="1" dirty="0">
                <a:sym typeface="+mn-ea"/>
              </a:rPr>
              <a:t>诗人以美德来约束自己却不为楚君所容，为什么</a:t>
            </a:r>
            <a:r>
              <a:rPr lang="zh-CN" altLang="en-US" sz="2400" b="1" dirty="0">
                <a:sym typeface="+mn-ea"/>
              </a:rPr>
              <a:t>却</a:t>
            </a:r>
            <a:r>
              <a:rPr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“朝谇而夕替呢”</a:t>
            </a:r>
            <a:r>
              <a:rPr lang="en-US" sz="2400" b="1" dirty="0">
                <a:sym typeface="+mn-ea"/>
              </a:rPr>
              <a:t>？</a:t>
            </a:r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0470" y="1544320"/>
            <a:ext cx="9751695" cy="2091055"/>
          </a:xfrm>
          <a:ln w="28575">
            <a:solidFill>
              <a:srgbClr val="00B050"/>
            </a:solidFill>
          </a:ln>
        </p:spPr>
        <p:txBody>
          <a:bodyPr/>
          <a:p>
            <a:pPr fontAlgn="auto">
              <a:lnSpc>
                <a:spcPts val="308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“既替余以蕙纕兮，又申之以揽茝”。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（自身）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“灵修浩荡”，“终不察夫民心”。 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（君王）</a:t>
            </a:r>
            <a:endParaRPr lang="zh-CN" altLang="en-US" sz="24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“众女嫉余之娥眉，谣诼谓余以善淫”。 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（奸臣）</a:t>
            </a:r>
            <a:endParaRPr lang="zh-CN" altLang="en-US" sz="24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“固时俗之工巧”“背绳墨以追曲”。 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（世风）</a:t>
            </a:r>
            <a:endParaRPr lang="zh-CN" altLang="en-US" sz="24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0470" y="4060190"/>
            <a:ext cx="975106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内容占位符 2"/>
          <p:cNvSpPr/>
          <p:nvPr/>
        </p:nvSpPr>
        <p:spPr>
          <a:xfrm>
            <a:off x="2414588" y="1838325"/>
            <a:ext cx="8153400" cy="37830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zh-CN" sz="2400" u="sng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u="sng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矩形 5"/>
          <p:cNvSpPr/>
          <p:nvPr/>
        </p:nvSpPr>
        <p:spPr>
          <a:xfrm>
            <a:off x="798830" y="165100"/>
            <a:ext cx="10339070" cy="95313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ts val="6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4.选文中写了哪几方面的矛盾冲突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这些矛盾冲突的根源是什么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4885" y="1706245"/>
            <a:ext cx="3379470" cy="4354195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wrap="square" lIns="91440" tIns="45720" rIns="91440" bIns="45720" rtlCol="0">
            <a:normAutofit/>
          </a:bodyPr>
          <a:p>
            <a:pPr marL="228600" lvl="0" indent="-228600" algn="l" fontAlgn="auto">
              <a:lnSpc>
                <a:spcPts val="35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（1)屈原与楚怀王的矛盾。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楚怀王贤愚不分,没有主见,轻信周围小人的谗言。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35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(2)屈原与群臣的矛盾。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群臣嫉妒贤才,肆意造谣中伤屈原,他们投机逢迎,毫无原则。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5905" y="1706245"/>
            <a:ext cx="5654675" cy="435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35" y="73025"/>
            <a:ext cx="10515600" cy="809625"/>
          </a:xfrm>
        </p:spPr>
        <p:txBody>
          <a:bodyPr>
            <a:normAutofit/>
          </a:bodyPr>
          <a:p>
            <a:r>
              <a:rPr lang="en-US" altLang="zh-CN" sz="2400" b="1"/>
              <a:t>5</a:t>
            </a:r>
            <a:r>
              <a:rPr lang="zh-CN" altLang="en-US" sz="2400" b="1"/>
              <a:t>.屈原怎样对待自己所遭受的不公平的待遇？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（找出课文中直抒胸臆、表白心志的诗句，并以之为线索，说说诗里写了哪些内容）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0595" y="882650"/>
            <a:ext cx="6743700" cy="5697220"/>
          </a:xfrm>
          <a:ln w="28575">
            <a:solidFill>
              <a:srgbClr val="92D050"/>
            </a:solidFill>
          </a:ln>
        </p:spPr>
        <p:txBody>
          <a:bodyPr>
            <a:normAutofit/>
          </a:bodyPr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表现作者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忧国忧民、热爱祖国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的句子：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②表现作者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追求美政、至死不悔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的句子：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表现作者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嫉恶如仇、不同流合污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的句子：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表现作者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刚正不阿、一身正气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的句子：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表现作者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洁身自好、自我完善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的句子：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表现作者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坚持真理、献身理想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的句子：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⑦表现作者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虽不被理解，仍洁身自好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句子：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①长太息以掩涕兮，哀民生之多艰。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②亦余心之所善兮,虽九死其犹未悔。 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③宁溘死以流亡兮,余不忍为此态也。 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④伏清白以死直兮,固前圣之所厚。 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⑤民生各有所乐兮，余独好修以为常。 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⑥虽体解吾犹未变兮，岂余心之可惩。 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 eaLnBrk="0" fontAlgn="auto" hangingPunct="0">
              <a:lnSpc>
                <a:spcPts val="308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⑦不吾知其亦已兮，苟余情其信芳。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37830" y="1205230"/>
            <a:ext cx="3250565" cy="50514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 anchor="t">
            <a:spAutoFit/>
          </a:bodyPr>
          <a:p>
            <a:pPr marL="0" marR="0" lvl="0" indent="0" algn="l" defTabSz="914400" rtl="0" eaLnBrk="0" fontAlgn="base" hangingPunct="0">
              <a:lnSpc>
                <a:spcPts val="308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表现的思想内容：</a:t>
            </a:r>
            <a:endParaRPr lang="zh-CN" altLang="en-US" sz="2400" b="1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marL="0" marR="0" lvl="0" indent="0" algn="l" defTabSz="914400" rtl="0" eaLnBrk="0" fontAlgn="base" hangingPunct="0">
              <a:lnSpc>
                <a:spcPts val="308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①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诗人实施“美政”、振兴楚国的政治理想和爱国热情；</a:t>
            </a:r>
            <a:endParaRPr lang="zh-CN" altLang="en-US" sz="2400" b="1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0" fontAlgn="base" hangingPunct="0">
              <a:lnSpc>
                <a:spcPts val="308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②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疾恶如仇的斗争精神</a:t>
            </a:r>
            <a:r>
              <a:rPr lang="en-US" altLang="zh-CN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2400" b="1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0" fontAlgn="base" hangingPunct="0">
              <a:lnSpc>
                <a:spcPts val="308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③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对楚国的腐败政治和黑暗势力做了无情的揭露和斥责。</a:t>
            </a:r>
            <a:endParaRPr lang="zh-CN" altLang="en-US" sz="2400" b="1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0" fontAlgn="base" hangingPunct="0">
              <a:lnSpc>
                <a:spcPts val="308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④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修身洁行的高尚节操；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 txBox="1">
            <a:spLocks noGrp="1"/>
          </p:cNvSpPr>
          <p:nvPr>
            <p:ph type="title"/>
          </p:nvPr>
        </p:nvSpPr>
        <p:spPr>
          <a:xfrm>
            <a:off x="-8890" y="-12700"/>
            <a:ext cx="10492740" cy="755650"/>
          </a:xfrm>
          <a:noFill/>
        </p:spPr>
        <p:txBody>
          <a:bodyPr vert="horz" wrap="square" lIns="91440" tIns="45720" rIns="91440" bIns="45720" rtlCol="0" anchor="t">
            <a:spAutoFit/>
          </a:bodyPr>
          <a:lstStyle/>
          <a:p>
            <a:pPr lvl="0" algn="l" defTabSz="914400" eaLnBrk="1" hangingPunct="1"/>
            <a:r>
              <a:rPr lang="zh-CN" altLang="en-US" sz="4800" b="1" kern="120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+mn-ea"/>
              </a:rPr>
              <a:t>鉴赏：</a:t>
            </a:r>
            <a:r>
              <a:rPr lang="zh-CN" altLang="en-US" sz="3200" b="1" kern="12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  <a:sym typeface="+mn-ea"/>
              </a:rPr>
              <a:t>研读课文，思考讨论。</a:t>
            </a:r>
            <a:endParaRPr lang="zh-CN" altLang="en-US" sz="4800" b="1" kern="120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  <a:sym typeface="+mn-e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578610" y="1038225"/>
            <a:ext cx="8989695" cy="523938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35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dirty="0"/>
              <a:t>1</a:t>
            </a:r>
            <a:r>
              <a:rPr b="1" dirty="0"/>
              <a:t>.诗中塑造了一个什么样的抒情主人公形象</a:t>
            </a:r>
            <a:r>
              <a:rPr lang="zh-CN" b="1" dirty="0"/>
              <a:t>？</a:t>
            </a:r>
            <a:endParaRPr lang="zh-CN" b="1" dirty="0"/>
          </a:p>
          <a:p>
            <a:pPr fontAlgn="auto">
              <a:lnSpc>
                <a:spcPts val="35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dirty="0"/>
              <a:t>2</a:t>
            </a:r>
            <a:r>
              <a:rPr b="1" dirty="0"/>
              <a:t>.分析文中诗人的</a:t>
            </a:r>
            <a:r>
              <a:rPr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“哀”“怨”“悔”</a:t>
            </a:r>
            <a:r>
              <a:rPr b="1" dirty="0"/>
              <a:t>的思想感情。</a:t>
            </a:r>
            <a:endParaRPr b="1" dirty="0"/>
          </a:p>
          <a:p>
            <a:pPr fontAlgn="auto">
              <a:lnSpc>
                <a:spcPts val="35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dirty="0"/>
              <a:t>3</a:t>
            </a:r>
            <a:r>
              <a:rPr b="1" dirty="0"/>
              <a:t>.这首诗运用了哪些手段来增强韵律感、音乐性? </a:t>
            </a:r>
            <a:endParaRPr b="1" dirty="0"/>
          </a:p>
          <a:p>
            <a:pPr fontAlgn="auto">
              <a:lnSpc>
                <a:spcPts val="35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dirty="0"/>
              <a:t>4</a:t>
            </a:r>
            <a:r>
              <a:rPr b="1" dirty="0"/>
              <a:t>.《离骚》多用比兴手法。从诗中找出一些例子来，分析它们各自的表达效果和寓意。</a:t>
            </a:r>
            <a:endParaRPr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879475" y="209550"/>
            <a:ext cx="1083500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p>
            <a:pPr lvl="0" algn="l" eaLnBrk="0" hangingPunct="0">
              <a:spcBef>
                <a:spcPts val="6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1.诗中塑造了一个什么样的抒情主人公形象?这个形象有什么价值？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475" y="859790"/>
            <a:ext cx="5347970" cy="5610860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wrap="square" lIns="91440" tIns="45720" rIns="91440" bIns="45720" rtlCol="0">
            <a:normAutofit/>
          </a:bodyPr>
          <a:p>
            <a:pPr marL="228600" lvl="0" indent="-228600" algn="l">
              <a:lnSpc>
                <a:spcPts val="30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形象：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塑造了屈原这一高大的抒情主人公形象。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>
              <a:lnSpc>
                <a:spcPts val="30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（1）突出的外部形象特征。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“高余冠之岌岌兮,长余佩之陆离。”“制芰荷以为衣兮,集芙蓉以为裳。”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>
              <a:lnSpc>
                <a:spcPts val="30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（2）鲜明的思想性格。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①他主张法治，主张举贤授能。②他主张美政。③他追求真理，坚贞不屈。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>
              <a:lnSpc>
                <a:spcPts val="30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价值：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这个形象,是中华民族精神的集中体现,两千多年来给无数仁人志士以品格与行为的示范,也给他们以力量。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217" name="图片 1" descr="屈原雕塑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5" y="1007110"/>
            <a:ext cx="3986530" cy="5316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内容占位符 2"/>
          <p:cNvSpPr/>
          <p:nvPr/>
        </p:nvSpPr>
        <p:spPr>
          <a:xfrm>
            <a:off x="735013" y="215265"/>
            <a:ext cx="914717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>
            <a:spAutoFit/>
          </a:bodyPr>
          <a:p>
            <a:pPr lvl="0" algn="l" eaLnBrk="0" hangingPunct="0">
              <a:spcBef>
                <a:spcPts val="6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2.分析文中诗人的“哀”“怨”“悔”的思想感情。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Text Box 13"/>
          <p:cNvSpPr/>
          <p:nvPr/>
        </p:nvSpPr>
        <p:spPr>
          <a:xfrm>
            <a:off x="1306830" y="1321435"/>
            <a:ext cx="4652645" cy="4820920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wrap="square" lIns="91440" tIns="45720" rIns="91440" bIns="45720" rtlCol="0">
            <a:normAutofit/>
          </a:bodyPr>
          <a:p>
            <a:pPr marL="228600" lvl="0" indent="-228600" algn="l">
              <a:lnSpc>
                <a:spcPts val="30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“哀”：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民生多艰。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>
              <a:lnSpc>
                <a:spcPts val="30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“怨”：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君王荒唐、投机逢迎的时俗。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>
              <a:lnSpc>
                <a:spcPts val="30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“悔”：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自己相道。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>
              <a:lnSpc>
                <a:spcPts val="308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这几种感情, 都源于自己理想的难以实现。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但诗人他看不到人民的力量,只把实现远大的理想的希望寄托在君王身上,这就使诗人的“哀”“怨”“悔”不免显得孤独和清高,也注定了他悲剧性的必然命运。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1265" name="图片 2" descr="屈原墓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8020" y="1245870"/>
            <a:ext cx="3578860" cy="4828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4" name="Rectangle 10"/>
          <p:cNvSpPr txBox="1">
            <a:spLocks noChangeArrowheads="1"/>
          </p:cNvSpPr>
          <p:nvPr/>
        </p:nvSpPr>
        <p:spPr bwMode="auto">
          <a:xfrm>
            <a:off x="4410075" y="1625600"/>
            <a:ext cx="6836410" cy="4523105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fontAlgn="base">
              <a:spcBef>
                <a:spcPts val="0"/>
              </a:spcBef>
            </a:pP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据说，</a:t>
            </a:r>
            <a:r>
              <a:rPr lang="en-US" altLang="zh-CN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吃粽子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赛龙舟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，是为了纪念屈原，所以解放后曾把端午节定名为“诗人节”，以纪念屈原。</a:t>
            </a:r>
            <a:endParaRPr lang="en-US" altLang="zh-CN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 fontAlgn="base">
              <a:spcBef>
                <a:spcPts val="0"/>
              </a:spcBef>
            </a:pP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据说，屈原投汨罗江后，当地百姓闻讯马上划船捞救，一直行至洞庭湖，始终不见屈原的尸体。那时，恰逢雨天，湖面上的小舟一起汇集在岸边的亭子旁。当人们得知是为了打捞贤臣屈大夫时，再次冒雨出动，争相划进茫茫的洞庭湖。为了寄托哀思，人们荡舟江河之上，此后才逐渐发展成为龙舟竞赛。百姓们又怕江河里的鱼吃掉他的身体，就纷纷回家拿来米团投入江中，以免鱼虾糟蹋屈原的尸体，后来就成了吃粽子的习俗。</a:t>
            </a:r>
            <a:endParaRPr lang="en-US" altLang="zh-CN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930910" y="732790"/>
            <a:ext cx="3065780" cy="5415915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端午节：</a:t>
            </a:r>
            <a:r>
              <a:rPr lang="zh-CN" altLang="en-US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为每年农历五月初五，又称端阳节、午日节、五月节、五日节、艾节、端五、重午、午日、夏节，本来是夏季的一个驱除瘟疫的节日。</a:t>
            </a:r>
            <a:endParaRPr lang="zh-CN" altLang="en-US" sz="240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端午节是我国汉族人民的传统节日，这一天必不可少的活动逐渐演变为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吃粽子，赛龙舟，挂菖蒲、蒿草、艾叶，薰苍术、白芷，喝雄黄酒。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4"/>
          <p:cNvSpPr>
            <a:spLocks noChangeArrowheads="1"/>
          </p:cNvSpPr>
          <p:nvPr/>
        </p:nvSpPr>
        <p:spPr bwMode="auto">
          <a:xfrm>
            <a:off x="4410075" y="603885"/>
            <a:ext cx="6913245" cy="519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农历五月初五是其投江自沉的纪念日</a:t>
            </a:r>
            <a:endParaRPr lang="zh-CN" altLang="en-US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 bldLvl="0" animBg="1"/>
      <p:bldP spid="36875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887730" y="269875"/>
            <a:ext cx="892175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>
            <a:spAutoFit/>
          </a:bodyPr>
          <a:p>
            <a:pPr lvl="0" algn="l" eaLnBrk="0" hangingPunct="0">
              <a:spcBef>
                <a:spcPts val="6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3.这首诗运用了哪些手段来增强韵律感、音乐性?                             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6820" y="1181100"/>
            <a:ext cx="4977765" cy="4627245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wrap="square" lIns="91440" tIns="45720" rIns="91440" bIns="45720" rtlCol="0">
            <a:noAutofit/>
          </a:bodyPr>
          <a:p>
            <a:pPr marL="228600" lvl="0" indent="-228600" algn="l" fontAlgn="auto">
              <a:lnSpc>
                <a:spcPts val="3380"/>
              </a:lnSpc>
              <a:spcBef>
                <a:spcPts val="1600"/>
              </a:spcBef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(1)押韵。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隔句用韵。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3380"/>
              </a:lnSpc>
              <a:spcBef>
                <a:spcPts val="1600"/>
              </a:spcBef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(2)在句中普遍使用“兮”字。</a:t>
            </a:r>
            <a:endParaRPr lang="zh-CN" altLang="en-US" sz="28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marL="228600" lvl="0" indent="-228600" algn="l" fontAlgn="auto">
              <a:lnSpc>
                <a:spcPts val="3380"/>
              </a:lnSpc>
              <a:spcBef>
                <a:spcPts val="16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 (3)大量使用对偶句。</a:t>
            </a:r>
            <a:endParaRPr lang="zh-CN" altLang="en-US" sz="28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marL="228600" lvl="0" indent="-228600" algn="l" fontAlgn="auto">
              <a:lnSpc>
                <a:spcPts val="3380"/>
              </a:lnSpc>
              <a:spcBef>
                <a:spcPts val="1600"/>
              </a:spcBef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(4)多用双声叠韵联绵词及叠音词。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如“革几羁”“郁邑”“侘傺”“陆离”等是双声词,“岌岌”“菲菲”等是叠音词。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7550" y="1049655"/>
            <a:ext cx="3568700" cy="4758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067550" y="1049655"/>
            <a:ext cx="5645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FF00"/>
                </a:solidFill>
              </a:rPr>
              <a:t>鸷</a:t>
            </a:r>
            <a:endParaRPr lang="zh-CN" altLang="en-US" sz="2400" b="1">
              <a:solidFill>
                <a:srgbClr val="FFFF00"/>
              </a:solidFill>
            </a:endParaRPr>
          </a:p>
          <a:p>
            <a:r>
              <a:rPr lang="zh-CN" altLang="en-US" sz="2400" b="1">
                <a:solidFill>
                  <a:srgbClr val="FFFF00"/>
                </a:solidFill>
              </a:rPr>
              <a:t>鸟</a:t>
            </a:r>
            <a:endParaRPr lang="zh-CN" altLang="en-US" sz="2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" name="图片 3"/>
          <p:cNvPicPr>
            <a:picLocks noChangeAspect="1"/>
          </p:cNvPicPr>
          <p:nvPr/>
        </p:nvPicPr>
        <p:blipFill>
          <a:blip r:embed="rId1"/>
          <a:srcRect b="16786"/>
          <a:stretch>
            <a:fillRect/>
          </a:stretch>
        </p:blipFill>
        <p:spPr>
          <a:xfrm>
            <a:off x="7922895" y="3902710"/>
            <a:ext cx="3451225" cy="2586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2895" y="1271905"/>
            <a:ext cx="3474085" cy="2512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1"/>
          <p:cNvSpPr/>
          <p:nvPr/>
        </p:nvSpPr>
        <p:spPr>
          <a:xfrm>
            <a:off x="738505" y="228600"/>
            <a:ext cx="10422255" cy="9531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p>
            <a:pPr lvl="0" algn="l" eaLnBrk="0" hangingPunct="0">
              <a:spcBef>
                <a:spcPts val="6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4.《离骚》多用比兴手法。请简要分析其表达效果,并从诗中找出一些例子来，分析它们各自的寓意。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8505" y="1271905"/>
            <a:ext cx="7084060" cy="5217795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wrap="square" lIns="91440" tIns="45720" rIns="91440" bIns="45720" rtlCol="0">
            <a:normAutofit/>
          </a:bodyPr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《离骚》把比兴与内容合而为一，具有象征意义。</a:t>
            </a:r>
            <a:endParaRPr lang="zh-CN" altLang="en-US" sz="24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香草：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诗人的高洁品质；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灵修：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君王；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女子：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贤者；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众女：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妒贤的群小；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男女关系：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君臣关系; 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蛾眉：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自己的美德；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鸷、鸟：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诗人自己和周围群小；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方圜不能相合：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比喻君子不能与小人同流合污；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初服：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原先的志向；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制芰荷、集芙蓉：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比喻自己要保持芳洁与美好。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28600" lvl="0" indent="-228600" algn="l" fontAlgn="auto">
              <a:lnSpc>
                <a:spcPts val="2880"/>
              </a:lnSpc>
              <a:spcBef>
                <a:spcPts val="400"/>
              </a:spcBef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高冠﹑长佩：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比喻诗人远大高尚的志向和品德。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3930" y="1985010"/>
            <a:ext cx="3048635" cy="1799590"/>
          </a:xfrm>
          <a:prstGeom prst="rect">
            <a:avLst/>
          </a:prstGeom>
          <a:solidFill>
            <a:srgbClr val="7030A0"/>
          </a:solidFill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东汉王逸：</a:t>
            </a:r>
            <a:endParaRPr lang="zh-CN" altLang="en-US" sz="2400" b="1" dirty="0" smtClean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善鸟香草以配忠贞，</a:t>
            </a:r>
            <a:endParaRPr lang="zh-CN" altLang="en-US" sz="2400" b="1" dirty="0" smtClean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恶禽臭物以比谗佞，</a:t>
            </a:r>
            <a:endParaRPr lang="zh-CN" altLang="en-US" sz="2400" b="1" dirty="0" smtClean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灵修美人以媲于君。</a:t>
            </a:r>
            <a:endParaRPr lang="zh-CN" altLang="en-US" sz="2400" b="1" dirty="0" smtClean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28960" y="2954655"/>
            <a:ext cx="6451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FF00"/>
                </a:solidFill>
              </a:rPr>
              <a:t>蕙襄</a:t>
            </a:r>
            <a:endParaRPr lang="zh-CN" altLang="en-US" sz="2400" b="1">
              <a:solidFill>
                <a:srgbClr val="FFFF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54335" y="6029325"/>
            <a:ext cx="8197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/>
            <a:r>
              <a:rPr lang="zh-CN" altLang="en-US" sz="2400" b="1">
                <a:solidFill>
                  <a:srgbClr val="FFFF00"/>
                </a:solidFill>
                <a:sym typeface="+mn-ea"/>
              </a:rPr>
              <a:t>白芷</a:t>
            </a:r>
            <a:endParaRPr lang="zh-CN" altLang="en-US" sz="2400" b="1">
              <a:solidFill>
                <a:srgbClr val="FFFF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3468370"/>
            <a:ext cx="3891280" cy="2597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2" t="16262"/>
          <a:stretch>
            <a:fillRect/>
          </a:stretch>
        </p:blipFill>
        <p:spPr>
          <a:xfrm>
            <a:off x="7305675" y="428625"/>
            <a:ext cx="3565525" cy="5636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910" y="428625"/>
            <a:ext cx="3973830" cy="2514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92910" y="3416300"/>
            <a:ext cx="6451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FF00"/>
                </a:solidFill>
              </a:rPr>
              <a:t>芰荷</a:t>
            </a:r>
            <a:endParaRPr lang="zh-CN" altLang="en-US" sz="2400" b="1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49815" y="428625"/>
            <a:ext cx="921385" cy="25400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高余冠之岌岌兮，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长余佩之陆离。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6626"/>
          <p:cNvSpPr txBox="1">
            <a:spLocks noChangeArrowheads="1"/>
          </p:cNvSpPr>
          <p:nvPr/>
        </p:nvSpPr>
        <p:spPr bwMode="auto">
          <a:xfrm>
            <a:off x="1703389" y="1557338"/>
            <a:ext cx="87963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24579" name="文本框 1"/>
          <p:cNvSpPr txBox="1">
            <a:spLocks noChangeArrowheads="1"/>
          </p:cNvSpPr>
          <p:nvPr/>
        </p:nvSpPr>
        <p:spPr bwMode="auto">
          <a:xfrm>
            <a:off x="1944370" y="1106170"/>
            <a:ext cx="8013700" cy="4646295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ts val="3280"/>
              </a:lnSpc>
              <a:spcBef>
                <a:spcPts val="12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屈原的其他作品，如《国殇》《九歌》等，大多都表现了诗人忧国忧民的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爱国情怀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，表达了对国家和人民的热爱和对国家命运前途的担忧，也表现了诗人对奸佞小人的痛恨，对楚王胆小昏庸的抨击。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eaLnBrk="1" fontAlgn="auto" hangingPunct="1">
              <a:lnSpc>
                <a:spcPts val="3280"/>
              </a:lnSpc>
              <a:spcBef>
                <a:spcPts val="12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路漫漫其修远兮，吾将上下而求索。（《离骚》）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fontAlgn="auto" hangingPunct="1">
              <a:lnSpc>
                <a:spcPts val="3280"/>
              </a:lnSpc>
              <a:spcBef>
                <a:spcPts val="1200"/>
              </a:spcBef>
            </a:pP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惟草木之零落兮，恐美人之迟暮。（《离骚》）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ts val="3280"/>
              </a:lnSpc>
              <a:spcBef>
                <a:spcPts val="1200"/>
              </a:spcBef>
            </a:pP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举世混浊而我独清，众人皆醉而我独醒。（《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离骚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》）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ts val="3280"/>
              </a:lnSpc>
              <a:spcBef>
                <a:spcPts val="1200"/>
              </a:spcBef>
            </a:pP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身既死兮神以灵，魂魄毅兮为鬼雄。（《九歌》）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ts val="3280"/>
              </a:lnSpc>
              <a:spcBef>
                <a:spcPts val="1200"/>
              </a:spcBef>
            </a:pP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尺有所短，寸有所长。（《卜居》）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2" name="Rectangle 5" descr="Large confetti"/>
          <p:cNvSpPr txBox="1">
            <a:spLocks noGrp="1"/>
          </p:cNvSpPr>
          <p:nvPr/>
        </p:nvSpPr>
        <p:spPr>
          <a:xfrm>
            <a:off x="26035" y="428625"/>
            <a:ext cx="1407160" cy="75565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48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+mn-ea"/>
              </a:rPr>
              <a:t>拓展</a:t>
            </a:r>
            <a:endParaRPr lang="zh-CN" altLang="en-US" sz="4800" b="1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66560" y="807720"/>
            <a:ext cx="4563745" cy="58007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卑鄙是卑鄙者的通行证，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高尚是高尚者的墓志铭。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告诉你吧，世界，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信！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纵使你脚下有一千名挑战者，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那就把我算做第一千零一名。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我不相信天是蓝的，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我不相信雷的回声；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我不相信梦是假的，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我不相信死无报应。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如果海洋注定要决堤，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就让所有的苦水都注入我心中；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如果陆地注定要上升，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3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就让人类重新选择生存的峰顶！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602" name="文本框 23554"/>
          <p:cNvSpPr txBox="1">
            <a:spLocks noChangeArrowheads="1"/>
          </p:cNvSpPr>
          <p:nvPr/>
        </p:nvSpPr>
        <p:spPr bwMode="auto">
          <a:xfrm>
            <a:off x="524193" y="161239"/>
            <a:ext cx="87963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面对屈原抱石沉江，你赞成这一举动吗？</a:t>
            </a:r>
            <a:endParaRPr lang="zh-CN" altLang="en-US" sz="36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3556" name="文本框 23555"/>
          <p:cNvSpPr txBox="1">
            <a:spLocks noChangeArrowheads="1"/>
          </p:cNvSpPr>
          <p:nvPr/>
        </p:nvSpPr>
        <p:spPr bwMode="auto">
          <a:xfrm>
            <a:off x="724535" y="807720"/>
            <a:ext cx="5714365" cy="569785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ts val="3080"/>
              </a:lnSpc>
              <a:spcBef>
                <a:spcPts val="6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不赞同：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屈原虽遭楚王放逐但楚国人民并没有抛弃他，他自感面君无望，心中的理想无法实现，便抱石沉江，这其实是文人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心理脆弱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的表现。他应坚强地活下来，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活着便有希望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ts val="3080"/>
              </a:lnSpc>
              <a:spcBef>
                <a:spcPts val="6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可以理解：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作为那个时代的文人，即便他出身贵族，他和君王仍是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附庸和主人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关系，他的理想只有在君王赏识并支持下才能实现，他的高洁的节操只有君王帮他力排众议时才能保持，当君王不赏识他，不支持他，他便失去了支撑他的柱石，若不想改节，不想改变自己，那么，他只有走这一条路。屈原走向这条不归路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的，并不是他真心所愿。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78490" y="807720"/>
            <a:ext cx="551815" cy="186309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eaVert" wrap="square" rtlCol="0">
            <a:spAutoFit/>
          </a:bodyPr>
          <a:p>
            <a:pPr algn="l"/>
            <a:r>
              <a:rPr lang="zh-CN" altLang="en-US" sz="24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北岛《回答》</a:t>
            </a:r>
            <a:endParaRPr lang="zh-CN" altLang="en-US" sz="24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文本框 24578"/>
          <p:cNvSpPr txBox="1">
            <a:spLocks noChangeArrowheads="1"/>
          </p:cNvSpPr>
          <p:nvPr/>
        </p:nvSpPr>
        <p:spPr bwMode="auto">
          <a:xfrm>
            <a:off x="1703389" y="1557338"/>
            <a:ext cx="87963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766445" y="240665"/>
            <a:ext cx="51879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学习这篇文章，你有哪些启发？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4410" y="1276350"/>
            <a:ext cx="4491990" cy="450278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p>
            <a:pPr indent="457200" fontAlgn="auto">
              <a:lnSpc>
                <a:spcPts val="3080"/>
              </a:lnSpc>
              <a:spcBef>
                <a:spcPts val="1200"/>
              </a:spcBef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示例：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indent="457200" fontAlgn="auto">
              <a:lnSpc>
                <a:spcPts val="3080"/>
              </a:lnSpc>
              <a:spcBef>
                <a:spcPts val="12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①一个人即使身处逆境，也要为崇高远大的理想而奋斗，决不能动摇和悔改。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lnSpc>
                <a:spcPts val="3080"/>
              </a:lnSpc>
              <a:spcBef>
                <a:spcPts val="12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②人生的道路是曲折而漫长的，但为了追求真理，应不屈不挠，勇往直前。 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lnSpc>
                <a:spcPts val="3080"/>
              </a:lnSpc>
              <a:spcBef>
                <a:spcPts val="12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③在污浊的环境中，应保持自己的高洁品质，要热爱祖国。 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文本框 25603"/>
          <p:cNvSpPr txBox="1">
            <a:spLocks noChangeArrowheads="1"/>
          </p:cNvSpPr>
          <p:nvPr/>
        </p:nvSpPr>
        <p:spPr bwMode="auto">
          <a:xfrm>
            <a:off x="6125210" y="1276350"/>
            <a:ext cx="437451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fontAlgn="auto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人类最高的道德是什么？那就是爱国之心。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——（法）拿破仑 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l" eaLnBrk="1" fontAlgn="auto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纵使世界给我珍宝和荣誉，我也不愿离开我的祖国。因为纵使我的祖国在耻辱之中，我还是喜欢、热爱、祝福我的祖国。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——（匈）裴多菲 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6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60730"/>
            <a:ext cx="10570210" cy="5720715"/>
          </a:xfrm>
          <a:ln>
            <a:solidFill>
              <a:srgbClr val="C00000"/>
            </a:solidFill>
          </a:ln>
        </p:spPr>
        <p:txBody>
          <a:bodyPr>
            <a:noAutofit/>
          </a:bodyPr>
          <a:p>
            <a:pPr indent="-446405" fontAlgn="auto">
              <a:spcBef>
                <a:spcPts val="600"/>
              </a:spcBef>
            </a:pP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</a:rPr>
              <a:t>浪漫主义是文艺的基本创作方法之一，与现实主义同为文学艺术上的两大主要思潮。作为创作方法，浪漫主义在反映客观现实上侧重从主观内心世界出发，抒发对理想世界的热烈追求，常用热情奔放的语言、瑰丽的想象和夸张的手法来塑造形象。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</a:endParaRPr>
          </a:p>
          <a:p>
            <a:pPr indent="-446405" fontAlgn="auto">
              <a:spcBef>
                <a:spcPts val="600"/>
              </a:spcBef>
            </a:pPr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1.浪漫的语言。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讲究文采，喜爱铺陈，华美艳丽的辞藻使得诗歌色彩秾丽炫目。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-446405" fontAlgn="auto">
              <a:spcBef>
                <a:spcPts val="600"/>
              </a:spcBef>
            </a:pPr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2.浪漫的手法。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“香草美人”的比兴手法使现实中的忠奸、美丑、善恶形成鲜明对比；全诗中各种比兴手法构成完整的系统，连缀成一个华美的深远的整体境界。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-446405" fontAlgn="auto">
              <a:spcBef>
                <a:spcPts val="600"/>
              </a:spcBef>
            </a:pPr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3.浪漫的句式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句式长短参差，自由灵活；“兮”字助势，使得诗句宛转纡徐，富于抒情色彩。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-446405" fontAlgn="auto">
              <a:spcBef>
                <a:spcPts val="600"/>
              </a:spcBef>
            </a:pPr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4.浪漫的想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</a:t>
            </a:r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纵横驰骋的想象，铺陈描叙的写法，“香草美人”的比兴构筑出一个瑰奇幻丽的艺术境界。把现实人物、历史人物、神话人物交织在一起，把地上和天国、人间和幻境、过去和现在交织在一起，构成了瑰丽奇特、绚烂多彩的幻想世界，从而产生了强烈的艺术魅力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-446405" fontAlgn="auto">
              <a:spcBef>
                <a:spcPts val="600"/>
              </a:spcBef>
            </a:pPr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5.浪漫的精神。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义无反顾的人生之路。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" y="177165"/>
            <a:ext cx="43929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《离骚》的浪漫主义</a:t>
            </a:r>
            <a:endParaRPr lang="zh-CN" altLang="en-US" sz="280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48695" y="5627370"/>
            <a:ext cx="459740" cy="7029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/>
              <a:t> 凌  彬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4390" y="695960"/>
            <a:ext cx="1013460" cy="14693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zh-CN" sz="5400" b="1" dirty="0" smtClean="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文隶书" panose="02010800040101010101" charset="-122"/>
                <a:sym typeface="+mn-ea"/>
              </a:rPr>
              <a:t>离骚</a:t>
            </a:r>
            <a:endParaRPr lang="zh-CN" altLang="zh-CN" sz="5400" b="1" dirty="0" smtClean="0">
              <a:solidFill>
                <a:srgbClr val="0000CC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华文隶书" panose="02010800040101010101" charset="-122"/>
              <a:sym typeface="+mn-ea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957580" y="3757295"/>
            <a:ext cx="6089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华文新魏" panose="02010800040101010101" charset="-122"/>
              </a:rPr>
              <a:t>屈原</a:t>
            </a:r>
            <a:endParaRPr lang="zh-CN" altLang="en-US" sz="2800" b="1" dirty="0">
              <a:latin typeface="Arial" panose="020B0604020202020204" pitchFamily="34" charset="0"/>
              <a:ea typeface="华文新魏" panose="02010800040101010101" charset="-122"/>
            </a:endParaRPr>
          </a:p>
        </p:txBody>
      </p:sp>
      <p:pic>
        <p:nvPicPr>
          <p:cNvPr id="15361" name="图片 1" descr="《离骚》图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5955" y="527050"/>
            <a:ext cx="9222740" cy="5803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359" y="460203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学习目标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203450" y="1334135"/>
            <a:ext cx="8202295" cy="44926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indent="457200" eaLnBrk="0" fontAlgn="auto" hangingPunct="0">
              <a:lnSpc>
                <a:spcPct val="100000"/>
              </a:lnSpc>
              <a:spcBef>
                <a:spcPts val="1200"/>
              </a:spcBef>
            </a:pPr>
            <a:r>
              <a:rPr sz="3200" b="1" dirty="0"/>
              <a:t>1.了解屈原生平，学习掌握有关楚辞的文学知识。</a:t>
            </a:r>
            <a:endParaRPr sz="3200" b="1" dirty="0"/>
          </a:p>
          <a:p>
            <a:pPr indent="457200" eaLnBrk="0" fontAlgn="auto" hangingPunct="0">
              <a:lnSpc>
                <a:spcPct val="100000"/>
              </a:lnSpc>
              <a:spcBef>
                <a:spcPts val="1200"/>
              </a:spcBef>
            </a:pPr>
            <a:r>
              <a:rPr sz="3200" b="1" dirty="0"/>
              <a:t>2.了解</a:t>
            </a:r>
            <a:r>
              <a:rPr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“骚体诗”</a:t>
            </a:r>
            <a:r>
              <a:rPr sz="3200" b="1" dirty="0"/>
              <a:t>的形式特点，抓住关键词语，疏通诗句，提高初步鉴赏、评价古诗的能力。</a:t>
            </a:r>
            <a:endParaRPr sz="3200" b="1" dirty="0"/>
          </a:p>
          <a:p>
            <a:pPr indent="457200" eaLnBrk="0" fontAlgn="auto" hangingPunct="0">
              <a:lnSpc>
                <a:spcPct val="100000"/>
              </a:lnSpc>
              <a:spcBef>
                <a:spcPts val="1200"/>
              </a:spcBef>
            </a:pPr>
            <a:r>
              <a:rPr sz="3200" b="1" dirty="0"/>
              <a:t>3.掌握两种艺术手法：抒情和比喻。</a:t>
            </a:r>
            <a:endParaRPr sz="3200" b="1" dirty="0"/>
          </a:p>
          <a:p>
            <a:pPr indent="457200" eaLnBrk="0" fontAlgn="auto" hangingPunct="0">
              <a:lnSpc>
                <a:spcPct val="100000"/>
              </a:lnSpc>
              <a:spcBef>
                <a:spcPts val="1200"/>
              </a:spcBef>
            </a:pPr>
            <a:r>
              <a:rPr sz="3200" b="1" dirty="0"/>
              <a:t>4.感知屈原高贵的个人品质和忠君爱国的思想。</a:t>
            </a:r>
            <a:endParaRPr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30" y="498112"/>
            <a:ext cx="1407160" cy="75565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48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+mn-ea"/>
              </a:rPr>
              <a:t>作者</a:t>
            </a:r>
            <a:endParaRPr lang="zh-CN" altLang="en-US" sz="4800" b="1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47640" y="305435"/>
            <a:ext cx="5886450" cy="616966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indent="457200" fontAlgn="auto"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屈原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(约前340—前278)，名平，字原。战国时期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楚国人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，杰出的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政治家和爱国诗人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457200" fontAlgn="auto"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1.开创了文人为诗的时代 ，我国历史上第一个伟大的爱国诗人。</a:t>
            </a:r>
            <a:endParaRPr lang="zh-CN" altLang="en-US" sz="2400" b="1" dirty="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2.开创了全新的诗体：骚体 。</a:t>
            </a:r>
            <a:endParaRPr lang="zh-CN" altLang="en-US" sz="2400" b="1" dirty="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3.开创了重幻想的浪漫主义诗风 。</a:t>
            </a:r>
            <a:endParaRPr lang="zh-CN" altLang="en-US" sz="2400" b="1" dirty="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spcBef>
                <a:spcPts val="6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4.世界四大文化名人之一。（波兰哥白尼、英国莎士比亚、意大利但丁和中国的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屈原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 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spcBef>
                <a:spcPts val="6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5.农历五月初五是其投江自沉的纪念日。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spcBef>
                <a:spcPts val="6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6.推崇“美政”：圣君贤相。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spcBef>
                <a:spcPts val="6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7.作品：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《离骚》、《天问》、《九歌》（11篇）、《九章》（9篇）《招魂》 ，共23篇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屈原思国图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 flipH="1">
            <a:off x="1247775" y="1253490"/>
            <a:ext cx="3750945" cy="5221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30" y="498112"/>
            <a:ext cx="1407160" cy="75565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48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+mn-ea"/>
              </a:rPr>
              <a:t>作品</a:t>
            </a:r>
            <a:endParaRPr lang="zh-CN" altLang="en-US" sz="4800" b="1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6280" y="720725"/>
            <a:ext cx="8916035" cy="5415915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indent="457200" fontAlgn="auto">
              <a:spcBef>
                <a:spcPts val="6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、“风骚”：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“风”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指《诗经》中的《国风》，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“骚”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即《楚辞》中的《离骚》；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《诗经》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是我国第一部诗歌总集，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《楚辞》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是我国第一部文人创作的诗歌；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《诗经》、《楚辞》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分别开创了我国现实主义和浪漫主义的诗风。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“风骚”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也因此成为文学的代名词。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spcBef>
                <a:spcPts val="6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2、</a:t>
            </a:r>
            <a:r>
              <a:rPr lang="zh-CN" altLang="en-US" sz="2400" b="1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</a:t>
            </a:r>
            <a:r>
              <a:rPr lang="en-US" altLang="zh-CN" sz="2400" b="1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楚辞</a:t>
            </a:r>
            <a:r>
              <a:rPr lang="zh-CN" altLang="en-US" sz="2400" b="1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》</a:t>
            </a:r>
            <a:r>
              <a:rPr lang="en-US" altLang="zh-CN" sz="2400" b="1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楚辞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歌辞，由屈原创建的一种具有浓厚地方色彩的新诗体。“产于楚地，用楚方言，歌楚之音，记楚之物”。楚辞源于楚地的乐曲和民歌。汉代人将这种别具风格的文体称之为“楚辞体”，楚辞中最有代表性的作品是《离骚》，所以也称之为“骚体诗”。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《楚辞》，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西汉刘向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辑录的战国时期楚国诗歌总集。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spcBef>
                <a:spcPts val="6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2、《离骚》：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《离骚》是《楚辞》中的名篇，是屈原的代表作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中国古代文学史上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最长的一首浪漫主义的政治抒情诗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。是我国古代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浪漫主义文学的源头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227072"/>
            <a:ext cx="1407160" cy="75565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48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+mn-ea"/>
              </a:rPr>
              <a:t>背景</a:t>
            </a:r>
            <a:endParaRPr lang="zh-CN" altLang="en-US" sz="4800" b="1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7660" y="906780"/>
            <a:ext cx="3886200" cy="5262245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据《史记•屈原贾生列传》里说，年轻得志的屈原遭到同僚上官大夫(即靳尚)的谗害，楚怀王因此疏远了他，他“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忧愁幽思而作《离骚》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”。可见，《离骚》就是他根据楚国的政治现实和自己的不平遭遇，“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发愤以抒情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”而创作的一首政治抒情诗，是屈原生活历程的形象记录, 是屈原面临个人与国家的厄运而对过去和未来的思考，是一个崇高而痛苦的灵魂的自传。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Rectangle 5"/>
          <p:cNvSpPr>
            <a:spLocks noGrp="1"/>
          </p:cNvSpPr>
          <p:nvPr/>
        </p:nvSpPr>
        <p:spPr>
          <a:xfrm>
            <a:off x="5742940" y="906780"/>
            <a:ext cx="5407025" cy="526224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lIns="91440" tIns="45720" rIns="91440" bIns="45720" anchor="t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Blip>
                <a:blip r:embed="rId1"/>
              </a:buBlip>
              <a:defRPr kumimoji="0" sz="3200" b="1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0" sz="2800" b="1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l"/>
              <a:defRPr kumimoji="0" sz="2400" b="1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kumimoji="0" sz="2000" b="1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kumimoji="0" sz="2000" b="1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kumimoji="1" sz="20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kumimoji="1" sz="20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kumimoji="1" sz="20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l"/>
              <a:defRPr kumimoji="1" sz="20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914400" eaLnBrk="1" hangingPunct="1">
              <a:buClrTx/>
              <a:buSzPct val="85000"/>
              <a:buNone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  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屈平疾王听之不聪也，谗谄之蔽明也，邪曲之害公也，方正之不容也，故忧愁幽思而作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离骚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r>
              <a:rPr lang="zh-CN" altLang="en-US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“离骚”者，犹离忧也。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……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屈平正道直行，竭忠尽智，以事其君，谗人间之，可谓穷矣。信而见疑，忠而被谤，能无怨乎？屈平之作</a:t>
            </a:r>
            <a:r>
              <a:rPr lang="zh-CN" altLang="en-US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《离骚》，盖自怨生也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。（司马迁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屈原列传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defTabSz="914400" eaLnBrk="1" hangingPunct="1">
              <a:buClrTx/>
              <a:buSzPct val="85000"/>
              <a:buNone/>
            </a:pP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2.</a:t>
            </a:r>
            <a:r>
              <a:rPr lang="zh-CN" altLang="en-US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骚，忧愁也。离骚者，乃言遭遇忧愁，陷入困境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（班固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《汉书》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en-US" altLang="zh-CN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defTabSz="914400" eaLnBrk="1" hangingPunct="1">
              <a:buClrTx/>
              <a:buSzPct val="85000"/>
              <a:buNone/>
            </a:pP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3.</a:t>
            </a:r>
            <a:r>
              <a:rPr lang="zh-CN" altLang="en-US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“离”：遭遇;“骚”：忧愁。</a:t>
            </a:r>
            <a:endParaRPr lang="zh-CN" altLang="en-US" sz="240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defTabSz="914400" eaLnBrk="1" hangingPunct="1">
              <a:buClrTx/>
              <a:buSzPct val="85000"/>
              <a:buNone/>
            </a:pPr>
            <a:r>
              <a:rPr lang="zh-CN" altLang="en-US" sz="24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《离骚》即作者遭遇忧愁而写成的诗句。</a:t>
            </a:r>
            <a:endParaRPr lang="zh-CN" altLang="en-US" sz="240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defTabSz="914400" eaLnBrk="1" hangingPunct="1">
              <a:buClrTx/>
              <a:buSzPct val="85000"/>
              <a:buNone/>
            </a:pPr>
            <a:endParaRPr lang="en-US" altLang="zh-CN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25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/>
          </p:nvPr>
        </p:nvSpPr>
        <p:spPr>
          <a:xfrm>
            <a:off x="27940" y="210584"/>
            <a:ext cx="8960485" cy="755650"/>
          </a:xfrm>
          <a:noFill/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48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+mn-ea"/>
              </a:rPr>
              <a:t>诵读：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  <a:sym typeface="+mn-ea"/>
              </a:rPr>
              <a:t>正音，体会《离骚》在形式上的特点。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新宋体" panose="02010609030101010101" charset="-122"/>
              <a:ea typeface="新宋体" panose="02010609030101010101" charset="-122"/>
              <a:cs typeface="+mn-cs"/>
              <a:sym typeface="+mn-ea"/>
            </a:endParaRPr>
          </a:p>
        </p:txBody>
      </p:sp>
      <p:sp>
        <p:nvSpPr>
          <p:cNvPr id="23554" name="Text Box 5"/>
          <p:cNvSpPr/>
          <p:nvPr/>
        </p:nvSpPr>
        <p:spPr>
          <a:xfrm>
            <a:off x="1319530" y="1521460"/>
            <a:ext cx="5970270" cy="439991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>
            <a:spAutoFit/>
          </a:bodyPr>
          <a:p>
            <a:pPr indent="457200" defTabSz="914400" fontAlgn="auto">
              <a:spcBef>
                <a:spcPts val="1200"/>
              </a:spcBef>
              <a:buClrTx/>
              <a:buSzPct val="100000"/>
              <a:buFont typeface="Arial" panose="020B0604020202020204" pitchFamily="34" charset="0"/>
            </a:pPr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(1)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骚体诗的朗读节奏：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一般是三四个节拍，随文切分。如：长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太息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以掩涕兮，哀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民生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之多艰。余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虽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好修姱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以羁兮，謇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朝谇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而夕替。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indent="457200" defTabSz="914400" fontAlgn="auto">
              <a:spcBef>
                <a:spcPts val="1200"/>
              </a:spcBef>
              <a:buClrTx/>
              <a:buSzPct val="100000"/>
              <a:buFont typeface="Arial" panose="020B0604020202020204" pitchFamily="34" charset="0"/>
            </a:pPr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(2)“兮”字是语气助词，读时应拉长语气。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“兮”是有浓厚的楚国地方色彩的语气词，在句中的位置不同，作用也不同。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indent="457200" defTabSz="914400" fontAlgn="auto">
              <a:spcBef>
                <a:spcPts val="1200"/>
              </a:spcBef>
              <a:buClrTx/>
              <a:buSzPct val="100000"/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①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用在句中，表语音延长；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indent="457200" defTabSz="914400" fontAlgn="auto">
              <a:spcBef>
                <a:spcPts val="1200"/>
              </a:spcBef>
              <a:buClrTx/>
              <a:buSzPct val="100000"/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②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用在句间，表语意未完，待下句补充；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indent="457200" defTabSz="914400" fontAlgn="auto">
              <a:spcBef>
                <a:spcPts val="1200"/>
              </a:spcBef>
              <a:buClrTx/>
              <a:buSzPct val="100000"/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③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用在句尾，表感叹意味。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4605" y="1090295"/>
            <a:ext cx="3644900" cy="48310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姱（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kuā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 鞿（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jī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謇（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jiǎn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谇（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suì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纕（xiāng） 茞（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chǎi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诼（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zhuó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偭（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miǎn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忳（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tún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侘傺（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chà chì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溘死（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kè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鸷（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方圜（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yuán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攘诟（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rǎng gòu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朕（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zhèn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芰荷（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jì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裳（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cháng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080"/>
              </a:lnSpc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岌岌（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jí jí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2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charRg st="2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89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23554">
                                            <p:txEl>
                                              <p:charRg st="89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11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charRg st="111" end="2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578610" y="1221740"/>
            <a:ext cx="9775190" cy="4834255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338455" fontAlgn="auto">
              <a:lnSpc>
                <a:spcPts val="33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dirty="0"/>
              <a:t>1.</a:t>
            </a:r>
            <a:r>
              <a:rPr lang="zh-CN" altLang="en-US" b="1" dirty="0"/>
              <a:t>释词、译句。</a:t>
            </a:r>
            <a:endParaRPr lang="zh-CN" altLang="en-US" b="1" dirty="0"/>
          </a:p>
          <a:p>
            <a:pPr indent="-338455" fontAlgn="auto">
              <a:lnSpc>
                <a:spcPts val="33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 b="1" dirty="0"/>
              <a:t>2.</a:t>
            </a:r>
            <a:r>
              <a:rPr lang="zh-CN" altLang="en-US" b="1" dirty="0"/>
              <a:t>理清思路，分清层次。</a:t>
            </a:r>
            <a:r>
              <a:rPr lang="en-US" b="1" dirty="0"/>
              <a:t> </a:t>
            </a:r>
            <a:endParaRPr lang="en-US" b="1" dirty="0"/>
          </a:p>
          <a:p>
            <a:pPr indent="-338455" fontAlgn="auto">
              <a:lnSpc>
                <a:spcPts val="33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dirty="0"/>
              <a:t>3.</a:t>
            </a:r>
            <a:r>
              <a:rPr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“余虽好修姱以鞿羁兮”</a:t>
            </a:r>
            <a:r>
              <a:rPr lang="en-US" b="1" dirty="0"/>
              <a:t>诗人以美德来约束自己却不为楚君所容，为什么</a:t>
            </a:r>
            <a:r>
              <a:rPr lang="zh-CN" altLang="en-US" b="1" dirty="0"/>
              <a:t>却</a:t>
            </a:r>
            <a:r>
              <a:rPr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“朝谇而夕替呢”</a:t>
            </a:r>
            <a:r>
              <a:rPr lang="en-US" b="1" dirty="0"/>
              <a:t>？</a:t>
            </a:r>
            <a:endParaRPr lang="en-US" b="1" dirty="0"/>
          </a:p>
          <a:p>
            <a:pPr indent="-338455" fontAlgn="auto">
              <a:lnSpc>
                <a:spcPts val="33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dirty="0"/>
              <a:t>4.</a:t>
            </a:r>
            <a:r>
              <a:rPr b="1" dirty="0"/>
              <a:t>选文中写了哪几方面的矛盾冲突</a:t>
            </a:r>
            <a:r>
              <a:rPr lang="zh-CN" b="1" dirty="0"/>
              <a:t>？</a:t>
            </a:r>
            <a:r>
              <a:rPr b="1" dirty="0"/>
              <a:t>这些矛盾冲突的根源是什么</a:t>
            </a:r>
            <a:r>
              <a:rPr lang="zh-CN" b="1" dirty="0"/>
              <a:t>？</a:t>
            </a:r>
            <a:endParaRPr lang="zh-CN" b="1" dirty="0"/>
          </a:p>
          <a:p>
            <a:pPr indent="-338455" fontAlgn="auto">
              <a:lnSpc>
                <a:spcPts val="33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dirty="0"/>
              <a:t>5</a:t>
            </a:r>
            <a:r>
              <a:rPr b="1" dirty="0"/>
              <a:t>.屈原怎样对待自己所遭受的不公平的待遇？</a:t>
            </a:r>
            <a:r>
              <a:rPr lang="zh-CN" b="1" dirty="0"/>
              <a:t>（</a:t>
            </a:r>
            <a:r>
              <a:rPr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找出课文中直抒胸臆、表白心志的诗句，并以之为线索，说说诗里写了哪些内容</a:t>
            </a:r>
            <a:r>
              <a:rPr lang="zh-CN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b="1" dirty="0"/>
          </a:p>
        </p:txBody>
      </p:sp>
      <p:sp>
        <p:nvSpPr>
          <p:cNvPr id="177176" name="Text Box 24"/>
          <p:cNvSpPr txBox="1">
            <a:spLocks noChangeArrowheads="1"/>
          </p:cNvSpPr>
          <p:nvPr/>
        </p:nvSpPr>
        <p:spPr bwMode="auto">
          <a:xfrm>
            <a:off x="25400" y="241300"/>
            <a:ext cx="6102350" cy="75565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p>
            <a:pPr lvl="0" algn="l">
              <a:lnSpc>
                <a:spcPct val="90000"/>
              </a:lnSpc>
            </a:pPr>
            <a:r>
              <a:rPr lang="zh-CN" altLang="en-US" sz="48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初读：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sym typeface="+mn-ea"/>
              </a:rPr>
              <a:t>读解课文，抢答问题。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5849</Words>
  <Application>WPS 演示</Application>
  <PresentationFormat>宽屏</PresentationFormat>
  <Paragraphs>348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楷体</vt:lpstr>
      <vt:lpstr>方正粗黑宋简体</vt:lpstr>
      <vt:lpstr>Calibri</vt:lpstr>
      <vt:lpstr>华文隶书</vt:lpstr>
      <vt:lpstr>华文新魏</vt:lpstr>
      <vt:lpstr>楷体_GB2312</vt:lpstr>
      <vt:lpstr>新宋体</vt:lpstr>
      <vt:lpstr>黑体</vt:lpstr>
      <vt:lpstr>微软雅黑</vt:lpstr>
      <vt:lpstr>Calibri Light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诵读：正音，体会《离骚》在形式上的特点。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3.“余虽好修姱以鞿羁兮”诗人以美德来约束自己却不为楚君所容，为什么却“朝谇而夕替呢”？</vt:lpstr>
      <vt:lpstr>PowerPoint 演示文稿</vt:lpstr>
      <vt:lpstr>5.屈原怎样对待自己所遭受的不公平的待遇？（找出课文中直抒胸臆、表白心志的诗句，并以之为线索，说说诗里写了哪些内容）</vt:lpstr>
      <vt:lpstr>鉴赏：研读课文，思考讨论。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</cp:revision>
  <dcterms:created xsi:type="dcterms:W3CDTF">2022-01-23T04:22:00Z</dcterms:created>
  <dcterms:modified xsi:type="dcterms:W3CDTF">2022-01-23T14:01:15Z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