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2"/>
    <p:sldId id="425" r:id="rId3"/>
    <p:sldId id="410" r:id="rId4"/>
    <p:sldId id="413" r:id="rId5"/>
    <p:sldId id="411" r:id="rId6"/>
    <p:sldId id="429" r:id="rId7"/>
    <p:sldId id="412" r:id="rId8"/>
    <p:sldId id="414" r:id="rId9"/>
    <p:sldId id="415" r:id="rId10"/>
    <p:sldId id="416" r:id="rId11"/>
    <p:sldId id="431" r:id="rId12"/>
    <p:sldId id="446" r:id="rId13"/>
    <p:sldId id="418" r:id="rId14"/>
    <p:sldId id="419" r:id="rId15"/>
    <p:sldId id="420" r:id="rId16"/>
    <p:sldId id="447" r:id="rId17"/>
    <p:sldId id="430" r:id="rId18"/>
    <p:sldId id="449" r:id="rId19"/>
    <p:sldId id="448" r:id="rId20"/>
    <p:sldId id="426" r:id="rId21"/>
    <p:sldId id="427" r:id="rId22"/>
    <p:sldId id="423" r:id="rId23"/>
    <p:sldId id="450"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9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77890" y="1555115"/>
            <a:ext cx="3840480" cy="3138170"/>
          </a:xfrm>
          <a:prstGeom prst="rect">
            <a:avLst/>
          </a:prstGeom>
          <a:noFill/>
          <a:ln>
            <a:noFill/>
          </a:ln>
        </p:spPr>
        <p:txBody>
          <a:bodyPr wrap="none" rtlCol="0" anchor="t">
            <a:spAutoFit/>
          </a:bodyPr>
          <a:lstStyle/>
          <a:p>
            <a:pPr algn="ctr"/>
            <a:r>
              <a:rPr lang="zh-CN" altLang="zh-CN" sz="7200" b="1">
                <a:solidFill>
                  <a:schemeClr val="accent1"/>
                </a:solidFill>
                <a:effectLst>
                  <a:outerShdw blurRad="38100" dist="25400" dir="5400000" algn="ctr" rotWithShape="0">
                    <a:srgbClr val="6E747A">
                      <a:alpha val="43000"/>
                    </a:srgbClr>
                  </a:outerShdw>
                </a:effectLst>
              </a:rPr>
              <a:t>玩偶之家</a:t>
            </a:r>
          </a:p>
          <a:p>
            <a:pPr algn="ctr"/>
            <a:endParaRPr lang="zh-CN" altLang="zh-CN" sz="7200" b="1">
              <a:solidFill>
                <a:schemeClr val="accent1"/>
              </a:solidFill>
              <a:effectLst>
                <a:outerShdw blurRad="38100" dist="25400" dir="5400000" algn="ctr" rotWithShape="0">
                  <a:srgbClr val="6E747A">
                    <a:alpha val="43000"/>
                  </a:srgbClr>
                </a:outerShdw>
              </a:effectLst>
            </a:endParaRPr>
          </a:p>
          <a:p>
            <a:pPr algn="ctr"/>
            <a:r>
              <a:rPr lang="zh-CN" altLang="zh-CN" sz="5400" b="1">
                <a:solidFill>
                  <a:schemeClr val="tx1"/>
                </a:solidFill>
                <a:effectLst>
                  <a:outerShdw blurRad="38100" dist="19050" dir="2700000" algn="tl" rotWithShape="0">
                    <a:schemeClr val="dk1">
                      <a:alpha val="40000"/>
                    </a:schemeClr>
                  </a:outerShdw>
                </a:effectLst>
              </a:rPr>
              <a:t>易卜生</a:t>
            </a:r>
          </a:p>
        </p:txBody>
      </p:sp>
      <p:pic>
        <p:nvPicPr>
          <p:cNvPr id="2" name="图片 1"/>
          <p:cNvPicPr>
            <a:picLocks noChangeAspect="1"/>
          </p:cNvPicPr>
          <p:nvPr/>
        </p:nvPicPr>
        <p:blipFill>
          <a:blip r:embed="rId3"/>
          <a:stretch>
            <a:fillRect/>
          </a:stretch>
        </p:blipFill>
        <p:spPr>
          <a:xfrm>
            <a:off x="518160" y="530225"/>
            <a:ext cx="4168140" cy="5558790"/>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08405" y="221615"/>
            <a:ext cx="53644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节选内容</a:t>
            </a:r>
            <a:r>
              <a:rPr lang="en-US" altLang="zh-CN" sz="4800" b="1">
                <a:solidFill>
                  <a:schemeClr val="accent1"/>
                </a:solidFill>
                <a:effectLst>
                  <a:outerShdw blurRad="38100" dist="25400" dir="5400000" algn="ctr" rotWithShape="0">
                    <a:srgbClr val="6E747A">
                      <a:alpha val="43000"/>
                    </a:srgbClr>
                  </a:outerShdw>
                </a:effectLst>
              </a:rPr>
              <a:t>——</a:t>
            </a:r>
            <a:r>
              <a:rPr lang="zh-CN" altLang="en-US" sz="4000" b="1">
                <a:solidFill>
                  <a:schemeClr val="tx1"/>
                </a:solidFill>
                <a:effectLst>
                  <a:outerShdw blurRad="38100" dist="19050" dir="2700000" algn="tl" rotWithShape="0">
                    <a:schemeClr val="dk1">
                      <a:alpha val="40000"/>
                    </a:schemeClr>
                  </a:outerShdw>
                </a:effectLst>
              </a:rPr>
              <a:t>第三幕</a:t>
            </a:r>
          </a:p>
        </p:txBody>
      </p:sp>
      <p:sp>
        <p:nvSpPr>
          <p:cNvPr id="2" name="文本框 1"/>
          <p:cNvSpPr txBox="1"/>
          <p:nvPr/>
        </p:nvSpPr>
        <p:spPr>
          <a:xfrm>
            <a:off x="358775" y="1050925"/>
            <a:ext cx="11549380" cy="5692775"/>
          </a:xfrm>
          <a:prstGeom prst="rect">
            <a:avLst/>
          </a:prstGeom>
          <a:noFill/>
        </p:spPr>
        <p:txBody>
          <a:bodyPr wrap="square" rtlCol="0" anchor="t">
            <a:spAutoFit/>
          </a:bodyPr>
          <a:lstStyle/>
          <a:p>
            <a:r>
              <a:rPr lang="zh-CN" altLang="en-US" sz="2800">
                <a:solidFill>
                  <a:srgbClr val="C00000"/>
                </a:solidFill>
              </a:rPr>
              <a:t>时间：</a:t>
            </a:r>
            <a:r>
              <a:rPr lang="zh-CN" altLang="en-US" sz="2800"/>
              <a:t>圣诞节第二天</a:t>
            </a:r>
          </a:p>
          <a:p>
            <a:r>
              <a:rPr lang="zh-CN" altLang="en-US" sz="2800">
                <a:solidFill>
                  <a:srgbClr val="C00000"/>
                </a:solidFill>
              </a:rPr>
              <a:t>主要情节：</a:t>
            </a:r>
          </a:p>
          <a:p>
            <a:r>
              <a:rPr lang="zh-CN" altLang="en-US" sz="2800"/>
              <a:t>        海尔茂表面上也很爱娜拉，装出一副愿意为妻子牺牲一切的模样，然而当他看到柯洛克斯泰的信，得知自己的名誉地位受到威胁时，便暴跳如雷，辱骂娜拉</a:t>
            </a:r>
            <a:r>
              <a:rPr lang="en-US" altLang="zh-CN" sz="2800"/>
              <a:t>“</a:t>
            </a:r>
            <a:r>
              <a:rPr lang="zh-CN" altLang="en-US" sz="2800"/>
              <a:t>犯罪</a:t>
            </a:r>
            <a:r>
              <a:rPr lang="en-US" altLang="zh-CN" sz="2800"/>
              <a:t>”</a:t>
            </a:r>
            <a:r>
              <a:rPr lang="zh-CN" altLang="en-US" sz="2800"/>
              <a:t>葬送了他一生的幸福，却丝毫不考虑娜拉那样做正是为了给他治病，不得已而为之的。</a:t>
            </a:r>
          </a:p>
          <a:p>
            <a:r>
              <a:rPr lang="zh-CN" altLang="en-US" sz="2800"/>
              <a:t>        克洛克斯泰在旧日情人林丹太太的劝告下，为了自己的生计，把那签了字的借据退还给了海尔茂，当海尔茂看到这第二封信时又化悲为喜，快活的叫起来，</a:t>
            </a:r>
            <a:r>
              <a:rPr lang="en-US" altLang="zh-CN" sz="2800"/>
              <a:t>“</a:t>
            </a:r>
            <a:r>
              <a:rPr lang="zh-CN" altLang="en-US" sz="2800"/>
              <a:t>没事了，我没事了！</a:t>
            </a:r>
            <a:r>
              <a:rPr lang="en-US" altLang="zh-CN" sz="2800"/>
              <a:t>”</a:t>
            </a:r>
          </a:p>
          <a:p>
            <a:r>
              <a:rPr lang="en-US" altLang="zh-CN" sz="2800"/>
              <a:t>        </a:t>
            </a:r>
            <a:r>
              <a:rPr lang="zh-CN" altLang="en-US" sz="2800"/>
              <a:t>冷酷的现实教育了娜拉，使她看透了海尔茂自私卑劣虚伪的灵魂，也认识了现实社会的不合理，对资本主义社会的法律宗教道德等问题，她跟海尔茂的见解完全不同。她最终和海尔茂决裂，毅然离开了那个玩偶之家。</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05225" y="367665"/>
            <a:ext cx="38404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梳理情节</a:t>
            </a:r>
          </a:p>
        </p:txBody>
      </p:sp>
      <p:pic>
        <p:nvPicPr>
          <p:cNvPr id="4" name="图片 3"/>
          <p:cNvPicPr>
            <a:picLocks noChangeAspect="1"/>
          </p:cNvPicPr>
          <p:nvPr/>
        </p:nvPicPr>
        <p:blipFill>
          <a:blip r:embed="rId3">
            <a:lum bright="12000"/>
          </a:blip>
          <a:stretch>
            <a:fillRect/>
          </a:stretch>
        </p:blipFill>
        <p:spPr>
          <a:xfrm>
            <a:off x="1917700" y="1566545"/>
            <a:ext cx="7875936" cy="471107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6760" y="572770"/>
            <a:ext cx="10698480" cy="645160"/>
          </a:xfrm>
          <a:prstGeom prst="rect">
            <a:avLst/>
          </a:prstGeom>
          <a:noFill/>
          <a:ln>
            <a:noFill/>
          </a:ln>
        </p:spPr>
        <p:txBody>
          <a:bodyPr wrap="non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请结合全剧概括娜拉对丈夫海尔茂的情感变化过程。</a:t>
            </a:r>
          </a:p>
        </p:txBody>
      </p:sp>
      <p:sp>
        <p:nvSpPr>
          <p:cNvPr id="3" name="文本框 2"/>
          <p:cNvSpPr txBox="1"/>
          <p:nvPr/>
        </p:nvSpPr>
        <p:spPr>
          <a:xfrm>
            <a:off x="260350" y="4939030"/>
            <a:ext cx="3832225" cy="922020"/>
          </a:xfrm>
          <a:prstGeom prst="rect">
            <a:avLst/>
          </a:prstGeom>
          <a:noFill/>
        </p:spPr>
        <p:txBody>
          <a:bodyPr wrap="square" rtlCol="0" anchor="t">
            <a:spAutoFit/>
          </a:bodyPr>
          <a:lstStyle/>
          <a:p>
            <a:pPr lvl="0" algn="l">
              <a:buClrTx/>
              <a:buSzTx/>
              <a:buFontTx/>
            </a:pPr>
            <a:r>
              <a:rPr lang="zh-CN" altLang="en-US" sz="5400" b="1">
                <a:ln w="9525">
                  <a:solidFill>
                    <a:schemeClr val="bg1"/>
                  </a:solidFill>
                  <a:prstDash val="solid"/>
                </a:ln>
                <a:effectLst>
                  <a:outerShdw blurRad="12700" dist="38100" dir="2700000" algn="tl" rotWithShape="0">
                    <a:schemeClr val="bg1">
                      <a:lumMod val="50000"/>
                    </a:schemeClr>
                  </a:outerShdw>
                </a:effectLst>
                <a:sym typeface="+mn-ea"/>
              </a:rPr>
              <a:t>信任、依赖</a:t>
            </a:r>
          </a:p>
        </p:txBody>
      </p:sp>
      <p:sp>
        <p:nvSpPr>
          <p:cNvPr id="4" name="文本框 3"/>
          <p:cNvSpPr txBox="1"/>
          <p:nvPr/>
        </p:nvSpPr>
        <p:spPr>
          <a:xfrm>
            <a:off x="3726815" y="3472180"/>
            <a:ext cx="3684905" cy="922020"/>
          </a:xfrm>
          <a:prstGeom prst="rect">
            <a:avLst/>
          </a:prstGeom>
          <a:noFill/>
        </p:spPr>
        <p:txBody>
          <a:bodyPr wrap="square" rtlCol="0">
            <a:spAutoFit/>
          </a:bodyPr>
          <a:lstStyle/>
          <a:p>
            <a:pPr lvl="0" algn="l">
              <a:buClrTx/>
              <a:buSzTx/>
              <a:buFontTx/>
            </a:pPr>
            <a:r>
              <a:rPr lang="zh-CN" altLang="en-US" sz="5400" b="1">
                <a:ln w="9525">
                  <a:solidFill>
                    <a:schemeClr val="bg1"/>
                  </a:solidFill>
                  <a:prstDash val="solid"/>
                </a:ln>
                <a:effectLst>
                  <a:outerShdw blurRad="12700" dist="38100" dir="2700000" algn="tl" rotWithShape="0">
                    <a:schemeClr val="bg1">
                      <a:lumMod val="50000"/>
                    </a:schemeClr>
                  </a:outerShdw>
                </a:effectLst>
                <a:sym typeface="+mn-ea"/>
              </a:rPr>
              <a:t>失望、憎恨</a:t>
            </a:r>
          </a:p>
        </p:txBody>
      </p:sp>
      <p:sp>
        <p:nvSpPr>
          <p:cNvPr id="5" name="文本框 4"/>
          <p:cNvSpPr txBox="1"/>
          <p:nvPr/>
        </p:nvSpPr>
        <p:spPr>
          <a:xfrm>
            <a:off x="7312025" y="1729105"/>
            <a:ext cx="3611880" cy="922020"/>
          </a:xfrm>
          <a:prstGeom prst="rect">
            <a:avLst/>
          </a:prstGeom>
          <a:noFill/>
        </p:spPr>
        <p:txBody>
          <a:bodyPr wrap="none" rtlCol="0">
            <a:spAutoFit/>
          </a:bodyPr>
          <a:lstStyle/>
          <a:p>
            <a:pPr algn="l"/>
            <a:r>
              <a:rPr lang="zh-CN" altLang="en-US" sz="5400" b="1">
                <a:ln w="9525">
                  <a:solidFill>
                    <a:schemeClr val="bg1"/>
                  </a:solidFill>
                  <a:prstDash val="solid"/>
                </a:ln>
                <a:effectLst>
                  <a:outerShdw blurRad="12700" dist="38100" dir="2700000" algn="tl" rotWithShape="0">
                    <a:schemeClr val="bg1">
                      <a:lumMod val="50000"/>
                    </a:schemeClr>
                  </a:outerShdw>
                </a:effectLst>
                <a:sym typeface="+mn-ea"/>
              </a:rPr>
              <a:t>决裂、反抗</a:t>
            </a:r>
            <a:endPar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sym typeface="+mn-ea"/>
            </a:endParaRPr>
          </a:p>
        </p:txBody>
      </p:sp>
      <p:sp>
        <p:nvSpPr>
          <p:cNvPr id="7" name="圆角右箭头 6"/>
          <p:cNvSpPr/>
          <p:nvPr/>
        </p:nvSpPr>
        <p:spPr>
          <a:xfrm>
            <a:off x="1602105" y="3472180"/>
            <a:ext cx="2124710" cy="1333500"/>
          </a:xfrm>
          <a:prstGeom prst="bentArrow">
            <a:avLst>
              <a:gd name="adj1" fmla="val 25000"/>
              <a:gd name="adj2" fmla="val 25000"/>
              <a:gd name="adj3" fmla="val 50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圆角右箭头 7"/>
          <p:cNvSpPr/>
          <p:nvPr/>
        </p:nvSpPr>
        <p:spPr>
          <a:xfrm>
            <a:off x="5287010" y="1943100"/>
            <a:ext cx="2124710" cy="1333500"/>
          </a:xfrm>
          <a:prstGeom prst="bentArrow">
            <a:avLst>
              <a:gd name="adj1" fmla="val 25000"/>
              <a:gd name="adj2" fmla="val 25000"/>
              <a:gd name="adj3" fmla="val 50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1"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Effect transition="in" filter="wheel(1)">
                                      <p:cBhvr>
                                        <p:cTn id="13" dur="1000"/>
                                        <p:tgtEl>
                                          <p:spTgt spid="7"/>
                                        </p:tgtEl>
                                      </p:cBhvr>
                                    </p:animEffect>
                                  </p:childTnLst>
                                </p:cTn>
                              </p:par>
                              <p:par>
                                <p:cTn id="14" presetID="21" presetClass="entr" presetSubtype="1" fill="hold" grpId="0" nodeType="withEffect">
                                  <p:stCondLst>
                                    <p:cond delay="0"/>
                                  </p:stCondLst>
                                  <p:childTnLst>
                                    <p:set>
                                      <p:cBhvr>
                                        <p:cTn id="15" dur="1000" fill="hold">
                                          <p:stCondLst>
                                            <p:cond delay="0"/>
                                          </p:stCondLst>
                                        </p:cTn>
                                        <p:tgtEl>
                                          <p:spTgt spid="4"/>
                                        </p:tgtEl>
                                        <p:attrNameLst>
                                          <p:attrName>style.visibility</p:attrName>
                                        </p:attrNameLst>
                                      </p:cBhvr>
                                      <p:to>
                                        <p:strVal val="visible"/>
                                      </p:to>
                                    </p:set>
                                    <p:animEffect transition="in" filter="wheel(1)">
                                      <p:cBhvr>
                                        <p:cTn id="16" dur="1000"/>
                                        <p:tgtEl>
                                          <p:spTgt spid="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1" presetClass="entr" presetSubtype="1" fill="hold" grpId="0" nodeType="clickEffect">
                                  <p:stCondLst>
                                    <p:cond delay="0"/>
                                  </p:stCondLst>
                                  <p:childTnLst>
                                    <p:set>
                                      <p:cBhvr>
                                        <p:cTn id="20" dur="1000" fill="hold">
                                          <p:stCondLst>
                                            <p:cond delay="0"/>
                                          </p:stCondLst>
                                        </p:cTn>
                                        <p:tgtEl>
                                          <p:spTgt spid="8"/>
                                        </p:tgtEl>
                                        <p:attrNameLst>
                                          <p:attrName>style.visibility</p:attrName>
                                        </p:attrNameLst>
                                      </p:cBhvr>
                                      <p:to>
                                        <p:strVal val="visible"/>
                                      </p:to>
                                    </p:set>
                                    <p:animEffect transition="in" filter="wheel(1)">
                                      <p:cBhvr>
                                        <p:cTn id="21" dur="1000"/>
                                        <p:tgtEl>
                                          <p:spTgt spid="8"/>
                                        </p:tgtEl>
                                      </p:cBhvr>
                                    </p:animEffect>
                                  </p:childTnLst>
                                </p:cTn>
                              </p:par>
                              <p:par>
                                <p:cTn id="22" presetID="21" presetClass="entr" presetSubtype="1" fill="hold" grpId="0" nodeType="withEffect">
                                  <p:stCondLst>
                                    <p:cond delay="0"/>
                                  </p:stCondLst>
                                  <p:childTnLst>
                                    <p:set>
                                      <p:cBhvr>
                                        <p:cTn id="23" dur="1000" fill="hold">
                                          <p:stCondLst>
                                            <p:cond delay="0"/>
                                          </p:stCondLst>
                                        </p:cTn>
                                        <p:tgtEl>
                                          <p:spTgt spid="5"/>
                                        </p:tgtEl>
                                        <p:attrNameLst>
                                          <p:attrName>style.visibility</p:attrName>
                                        </p:attrNameLst>
                                      </p:cBhvr>
                                      <p:to>
                                        <p:strVal val="visible"/>
                                      </p:to>
                                    </p:set>
                                    <p:animEffect transition="in" filter="wheel(1)">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2535" y="455930"/>
            <a:ext cx="47548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人物形象：</a:t>
            </a:r>
          </a:p>
        </p:txBody>
      </p:sp>
      <p:sp>
        <p:nvSpPr>
          <p:cNvPr id="3" name="矩形 2"/>
          <p:cNvSpPr/>
          <p:nvPr/>
        </p:nvSpPr>
        <p:spPr>
          <a:xfrm>
            <a:off x="2780348" y="2459990"/>
            <a:ext cx="3103880" cy="1938020"/>
          </a:xfrm>
          <a:prstGeom prst="rect">
            <a:avLst/>
          </a:prstGeom>
          <a:noFill/>
          <a:ln>
            <a:noFill/>
          </a:ln>
        </p:spPr>
        <p:txBody>
          <a:bodyPr wrap="none" rtlCol="0" anchor="t">
            <a:spAutoFit/>
          </a:bodyPr>
          <a:lstStyle/>
          <a:p>
            <a:pPr algn="l"/>
            <a:r>
              <a:rPr lang="en-US" altLang="zh-CN" sz="6000" b="1">
                <a:ln w="9525">
                  <a:solidFill>
                    <a:schemeClr val="bg1"/>
                  </a:solidFill>
                  <a:prstDash val="solid"/>
                </a:ln>
                <a:solidFill>
                  <a:schemeClr val="tx1"/>
                </a:solidFill>
                <a:effectLst>
                  <a:outerShdw blurRad="12700" dist="38100" dir="2700000" algn="tl" rotWithShape="0">
                    <a:schemeClr val="bg1">
                      <a:lumMod val="50000"/>
                    </a:schemeClr>
                  </a:outerShdw>
                </a:effectLst>
              </a:rPr>
              <a:t>1.</a:t>
            </a:r>
            <a:r>
              <a:rPr lang="zh-CN" altLang="en-US" sz="6000" b="1">
                <a:ln w="9525">
                  <a:solidFill>
                    <a:schemeClr val="bg1"/>
                  </a:solidFill>
                  <a:prstDash val="solid"/>
                </a:ln>
                <a:solidFill>
                  <a:schemeClr val="tx1"/>
                </a:solidFill>
                <a:effectLst>
                  <a:outerShdw blurRad="12700" dist="38100" dir="2700000" algn="tl" rotWithShape="0">
                    <a:schemeClr val="bg1">
                      <a:lumMod val="50000"/>
                    </a:schemeClr>
                  </a:outerShdw>
                </a:effectLst>
              </a:rPr>
              <a:t>娜拉</a:t>
            </a:r>
          </a:p>
          <a:p>
            <a:pPr algn="l"/>
            <a:r>
              <a:rPr lang="en-US" altLang="zh-CN" sz="6000" b="1">
                <a:ln w="9525">
                  <a:solidFill>
                    <a:schemeClr val="bg1"/>
                  </a:solidFill>
                  <a:prstDash val="solid"/>
                </a:ln>
                <a:solidFill>
                  <a:schemeClr val="tx1"/>
                </a:solidFill>
                <a:effectLst>
                  <a:outerShdw blurRad="12700" dist="38100" dir="2700000" algn="tl" rotWithShape="0">
                    <a:schemeClr val="bg1">
                      <a:lumMod val="50000"/>
                    </a:schemeClr>
                  </a:outerShdw>
                </a:effectLst>
              </a:rPr>
              <a:t>2.</a:t>
            </a:r>
            <a:r>
              <a:rPr lang="zh-CN" altLang="en-US" sz="6000" b="1">
                <a:ln w="9525">
                  <a:solidFill>
                    <a:schemeClr val="bg1"/>
                  </a:solidFill>
                  <a:prstDash val="solid"/>
                </a:ln>
                <a:solidFill>
                  <a:schemeClr val="tx1"/>
                </a:solidFill>
                <a:effectLst>
                  <a:outerShdw blurRad="12700" dist="38100" dir="2700000" algn="tl" rotWithShape="0">
                    <a:schemeClr val="bg1">
                      <a:lumMod val="50000"/>
                    </a:schemeClr>
                  </a:outerShdw>
                </a:effectLst>
              </a:rPr>
              <a:t>海尔茂</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5848" y="598805"/>
            <a:ext cx="2341880" cy="1014730"/>
          </a:xfrm>
          <a:prstGeom prst="rect">
            <a:avLst/>
          </a:prstGeom>
          <a:noFill/>
          <a:ln>
            <a:noFill/>
          </a:ln>
        </p:spPr>
        <p:txBody>
          <a:bodyPr wrap="none" rtlCol="0" anchor="t">
            <a:spAutoFit/>
          </a:bodyPr>
          <a:lstStyle/>
          <a:p>
            <a:pPr algn="l"/>
            <a:r>
              <a:rPr lang="en-US" altLang="zh-CN" sz="6000" b="1">
                <a:ln w="9525">
                  <a:solidFill>
                    <a:schemeClr val="bg1"/>
                  </a:solidFill>
                  <a:prstDash val="solid"/>
                </a:ln>
                <a:solidFill>
                  <a:schemeClr val="tx1"/>
                </a:solidFill>
                <a:effectLst>
                  <a:outerShdw blurRad="12700" dist="38100" dir="2700000" algn="tl" rotWithShape="0">
                    <a:schemeClr val="bg1">
                      <a:lumMod val="50000"/>
                    </a:schemeClr>
                  </a:outerShdw>
                </a:effectLst>
              </a:rPr>
              <a:t>1.</a:t>
            </a:r>
            <a:r>
              <a:rPr lang="zh-CN" altLang="en-US" sz="6000" b="1">
                <a:ln w="9525">
                  <a:solidFill>
                    <a:schemeClr val="bg1"/>
                  </a:solidFill>
                  <a:prstDash val="solid"/>
                </a:ln>
                <a:solidFill>
                  <a:schemeClr val="tx1"/>
                </a:solidFill>
                <a:effectLst>
                  <a:outerShdw blurRad="12700" dist="38100" dir="2700000" algn="tl" rotWithShape="0">
                    <a:schemeClr val="bg1">
                      <a:lumMod val="50000"/>
                    </a:schemeClr>
                  </a:outerShdw>
                </a:effectLst>
              </a:rPr>
              <a:t>娜拉</a:t>
            </a:r>
          </a:p>
        </p:txBody>
      </p:sp>
      <p:sp>
        <p:nvSpPr>
          <p:cNvPr id="4" name="文本框 3"/>
          <p:cNvSpPr txBox="1"/>
          <p:nvPr/>
        </p:nvSpPr>
        <p:spPr>
          <a:xfrm>
            <a:off x="1319530" y="2533015"/>
            <a:ext cx="9348470" cy="2061210"/>
          </a:xfrm>
          <a:prstGeom prst="rect">
            <a:avLst/>
          </a:prstGeom>
          <a:noFill/>
        </p:spPr>
        <p:txBody>
          <a:bodyPr wrap="square" rtlCol="0">
            <a:spAutoFit/>
          </a:bodyPr>
          <a:lstStyle/>
          <a:p>
            <a:r>
              <a:rPr lang="en-US" altLang="zh-CN" sz="3200">
                <a:solidFill>
                  <a:schemeClr val="tx1"/>
                </a:solidFill>
              </a:rPr>
              <a:t>        </a:t>
            </a:r>
            <a:r>
              <a:rPr lang="zh-CN" altLang="zh-CN" sz="3200">
                <a:solidFill>
                  <a:schemeClr val="tx1"/>
                </a:solidFill>
              </a:rPr>
              <a:t>一个具有个性解放思想的叛逆女性。善良真诚，乐于助人，富有同情心。同时又具有敢于反抗、勇于追求人格平等的独立精神。是易卜生塑造的</a:t>
            </a:r>
            <a:r>
              <a:rPr lang="en-US" altLang="zh-CN" sz="3200">
                <a:solidFill>
                  <a:schemeClr val="tx1"/>
                </a:solidFill>
              </a:rPr>
              <a:t>“</a:t>
            </a:r>
            <a:r>
              <a:rPr lang="zh-CN" altLang="en-US" sz="3200">
                <a:solidFill>
                  <a:schemeClr val="tx1"/>
                </a:solidFill>
              </a:rPr>
              <a:t>精神反叛</a:t>
            </a:r>
            <a:r>
              <a:rPr lang="en-US" altLang="zh-CN" sz="3200">
                <a:solidFill>
                  <a:schemeClr val="tx1"/>
                </a:solidFill>
              </a:rPr>
              <a:t>”</a:t>
            </a:r>
            <a:r>
              <a:rPr lang="zh-CN" altLang="en-US" sz="3200">
                <a:solidFill>
                  <a:schemeClr val="tx1"/>
                </a:solidFill>
              </a:rPr>
              <a:t>的典型。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07428" y="613410"/>
            <a:ext cx="3103880" cy="1014730"/>
          </a:xfrm>
          <a:prstGeom prst="rect">
            <a:avLst/>
          </a:prstGeom>
          <a:noFill/>
          <a:ln>
            <a:noFill/>
          </a:ln>
        </p:spPr>
        <p:txBody>
          <a:bodyPr wrap="none" rtlCol="0" anchor="t">
            <a:spAutoFit/>
          </a:bodyPr>
          <a:lstStyle/>
          <a:p>
            <a:pPr algn="l"/>
            <a:r>
              <a:rPr lang="en-US" altLang="zh-CN" sz="6000" b="1">
                <a:ln w="9525">
                  <a:solidFill>
                    <a:schemeClr val="bg1"/>
                  </a:solidFill>
                  <a:prstDash val="solid"/>
                </a:ln>
                <a:solidFill>
                  <a:schemeClr val="tx1"/>
                </a:solidFill>
                <a:effectLst>
                  <a:outerShdw blurRad="12700" dist="38100" dir="2700000" algn="tl" rotWithShape="0">
                    <a:schemeClr val="bg1">
                      <a:lumMod val="50000"/>
                    </a:schemeClr>
                  </a:outerShdw>
                </a:effectLst>
              </a:rPr>
              <a:t>2.</a:t>
            </a:r>
            <a:r>
              <a:rPr lang="zh-CN" altLang="en-US" sz="6000" b="1">
                <a:ln w="9525">
                  <a:solidFill>
                    <a:schemeClr val="bg1"/>
                  </a:solidFill>
                  <a:prstDash val="solid"/>
                </a:ln>
                <a:solidFill>
                  <a:schemeClr val="tx1"/>
                </a:solidFill>
                <a:effectLst>
                  <a:outerShdw blurRad="12700" dist="38100" dir="2700000" algn="tl" rotWithShape="0">
                    <a:schemeClr val="bg1">
                      <a:lumMod val="50000"/>
                    </a:schemeClr>
                  </a:outerShdw>
                </a:effectLst>
              </a:rPr>
              <a:t>海尔茂</a:t>
            </a:r>
          </a:p>
        </p:txBody>
      </p:sp>
      <p:sp>
        <p:nvSpPr>
          <p:cNvPr id="4" name="文本框 3"/>
          <p:cNvSpPr txBox="1"/>
          <p:nvPr/>
        </p:nvSpPr>
        <p:spPr>
          <a:xfrm>
            <a:off x="1319530" y="2533015"/>
            <a:ext cx="9348470" cy="1568450"/>
          </a:xfrm>
          <a:prstGeom prst="rect">
            <a:avLst/>
          </a:prstGeom>
          <a:noFill/>
        </p:spPr>
        <p:txBody>
          <a:bodyPr wrap="square" rtlCol="0">
            <a:spAutoFit/>
          </a:bodyPr>
          <a:lstStyle/>
          <a:p>
            <a:r>
              <a:rPr lang="en-US" altLang="zh-CN" sz="3200">
                <a:solidFill>
                  <a:schemeClr val="tx1"/>
                </a:solidFill>
              </a:rPr>
              <a:t>        </a:t>
            </a:r>
            <a:r>
              <a:rPr lang="zh-CN" altLang="en-US" sz="3200">
                <a:solidFill>
                  <a:schemeClr val="tx1"/>
                </a:solidFill>
              </a:rPr>
              <a:t>一个庸俗、虚伪、自私的人物形象。追求金钱、名誉和地位是他的生活目的。</a:t>
            </a:r>
            <a:r>
              <a:rPr lang="en-US" altLang="zh-CN" sz="3200">
                <a:solidFill>
                  <a:schemeClr val="tx1"/>
                </a:solidFill>
              </a:rPr>
              <a:t>“</a:t>
            </a:r>
            <a:r>
              <a:rPr lang="zh-CN" altLang="en-US" sz="3200">
                <a:solidFill>
                  <a:schemeClr val="tx1"/>
                </a:solidFill>
              </a:rPr>
              <a:t>男权</a:t>
            </a:r>
            <a:r>
              <a:rPr lang="en-US" altLang="zh-CN" sz="3200">
                <a:solidFill>
                  <a:schemeClr val="tx1"/>
                </a:solidFill>
              </a:rPr>
              <a:t>”</a:t>
            </a:r>
            <a:r>
              <a:rPr lang="zh-CN" altLang="en-US" sz="3200">
                <a:solidFill>
                  <a:schemeClr val="tx1"/>
                </a:solidFill>
              </a:rPr>
              <a:t>社会的忠实维护者。他是一个极端虚伪、卑劣的利己主义者。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7425" y="353695"/>
            <a:ext cx="9956165" cy="1198880"/>
          </a:xfrm>
          <a:prstGeom prst="rect">
            <a:avLst/>
          </a:prstGeom>
          <a:solidFill>
            <a:schemeClr val="accent3">
              <a:lumMod val="20000"/>
              <a:lumOff val="80000"/>
            </a:schemeClr>
          </a:solidFill>
          <a:ln>
            <a:noFill/>
          </a:ln>
        </p:spPr>
        <p:txBody>
          <a:bodyPr wrap="square" rtlCol="0" anchor="t">
            <a:spAutoFit/>
            <a:scene3d>
              <a:camera prst="orthographicFront"/>
              <a:lightRig rig="threePt" dir="t"/>
            </a:scene3d>
          </a:bodyPr>
          <a:lstStyle/>
          <a:p>
            <a:pPr algn="l"/>
            <a:r>
              <a:rPr lang="zh-CN" altLang="zh-CN" sz="3600">
                <a:solidFill>
                  <a:schemeClr val="tx1"/>
                </a:solidFill>
                <a:effectLst>
                  <a:outerShdw blurRad="38100" dist="19050" dir="2700000" algn="tl" rotWithShape="0">
                    <a:schemeClr val="dk1">
                      <a:alpha val="40000"/>
                    </a:schemeClr>
                  </a:outerShdw>
                </a:effectLst>
              </a:rPr>
              <a:t>《玩偶之家》的人物对话充满辩论色彩，请结合课文，谈谈你的看法。</a:t>
            </a:r>
          </a:p>
        </p:txBody>
      </p:sp>
      <p:sp>
        <p:nvSpPr>
          <p:cNvPr id="3" name="文本框 2"/>
          <p:cNvSpPr txBox="1"/>
          <p:nvPr/>
        </p:nvSpPr>
        <p:spPr>
          <a:xfrm>
            <a:off x="864870" y="2150745"/>
            <a:ext cx="10078720" cy="3538220"/>
          </a:xfrm>
          <a:prstGeom prst="rect">
            <a:avLst/>
          </a:prstGeom>
          <a:noFill/>
        </p:spPr>
        <p:txBody>
          <a:bodyPr wrap="square" rtlCol="0">
            <a:spAutoFit/>
          </a:bodyPr>
          <a:lstStyle/>
          <a:p>
            <a:r>
              <a:rPr lang="en-US" altLang="zh-CN" sz="2800"/>
              <a:t>        </a:t>
            </a:r>
            <a:r>
              <a:rPr lang="zh-CN" altLang="en-US" sz="2800"/>
              <a:t>剧情的发展过程就是辩论展开的过程。夫妻关系对不对？妻子要求人格独立对不对？海尔茂维护公认的传统道德和法律对不对？这些问题都通过人物对话来展开论</a:t>
            </a:r>
            <a:r>
              <a:rPr lang="zh-CN" altLang="en-US" sz="2800">
                <a:sym typeface="+mn-ea"/>
              </a:rPr>
              <a:t>辩</a:t>
            </a:r>
            <a:r>
              <a:rPr lang="zh-CN" altLang="en-US" sz="2800"/>
              <a:t>。</a:t>
            </a:r>
          </a:p>
          <a:p>
            <a:r>
              <a:rPr lang="zh-CN" altLang="en-US" sz="2800"/>
              <a:t>        通过娜拉和海尔茂的语言交锋，从家庭到社会，从政治到宗教，从道德观念到个人责任，层层深入地探讨了妇女的地位问题。这既是揭示人物性格、表现戏剧冲突的艺术手段，也是易卜生借娜拉之口阐述其</a:t>
            </a:r>
            <a:r>
              <a:rPr lang="en-US" altLang="zh-CN" sz="2800"/>
              <a:t>“</a:t>
            </a:r>
            <a:r>
              <a:rPr lang="zh-CN" altLang="en-US" sz="2800"/>
              <a:t>妇女解放宣言</a:t>
            </a:r>
            <a:r>
              <a:rPr lang="en-US" altLang="zh-CN" sz="2800"/>
              <a:t>”</a:t>
            </a:r>
            <a:r>
              <a:rPr lang="zh-CN" altLang="en-US" sz="2800"/>
              <a:t>的讲台。这些问题吸引了人们的注意力，引发了人们的思考，增加了作品的思想深度。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6720" y="382905"/>
            <a:ext cx="10913110" cy="706755"/>
          </a:xfrm>
          <a:prstGeom prst="rect">
            <a:avLst/>
          </a:prstGeom>
          <a:noFill/>
          <a:ln>
            <a:noFill/>
          </a:ln>
        </p:spPr>
        <p:txBody>
          <a:bodyPr wrap="square" rtlCol="0" anchor="t">
            <a:spAutoFit/>
          </a:bodyPr>
          <a:lstStyle/>
          <a:p>
            <a:pPr algn="l"/>
            <a:r>
              <a:rPr lang="zh-CN" altLang="en-US" sz="4000" b="1">
                <a:solidFill>
                  <a:schemeClr val="accent1"/>
                </a:solidFill>
                <a:effectLst>
                  <a:outerShdw blurRad="38100" dist="25400" dir="5400000" algn="ctr" rotWithShape="0">
                    <a:srgbClr val="6E747A">
                      <a:alpha val="43000"/>
                    </a:srgbClr>
                  </a:outerShdw>
                </a:effectLst>
              </a:rPr>
              <a:t>娜拉与海尔茂之间</a:t>
            </a:r>
            <a:r>
              <a:rPr lang="zh-CN" altLang="en-US" sz="4000" b="1">
                <a:solidFill>
                  <a:srgbClr val="C00000"/>
                </a:solidFill>
                <a:effectLst>
                  <a:outerShdw blurRad="38100" dist="25400" dir="5400000" algn="ctr" rotWithShape="0">
                    <a:srgbClr val="6E747A">
                      <a:alpha val="43000"/>
                    </a:srgbClr>
                  </a:outerShdw>
                </a:effectLst>
              </a:rPr>
              <a:t>矛盾冲突的特点</a:t>
            </a:r>
            <a:r>
              <a:rPr lang="zh-CN" altLang="en-US" sz="4000" b="1">
                <a:solidFill>
                  <a:schemeClr val="accent1"/>
                </a:solidFill>
                <a:effectLst>
                  <a:outerShdw blurRad="38100" dist="25400" dir="5400000" algn="ctr" rotWithShape="0">
                    <a:srgbClr val="6E747A">
                      <a:alpha val="43000"/>
                    </a:srgbClr>
                  </a:outerShdw>
                </a:effectLst>
              </a:rPr>
              <a:t>：</a:t>
            </a:r>
          </a:p>
        </p:txBody>
      </p:sp>
      <p:sp>
        <p:nvSpPr>
          <p:cNvPr id="4" name="文本框 3"/>
          <p:cNvSpPr txBox="1"/>
          <p:nvPr/>
        </p:nvSpPr>
        <p:spPr>
          <a:xfrm>
            <a:off x="594360" y="1230630"/>
            <a:ext cx="10577830" cy="5077460"/>
          </a:xfrm>
          <a:prstGeom prst="rect">
            <a:avLst/>
          </a:prstGeom>
          <a:noFill/>
        </p:spPr>
        <p:txBody>
          <a:bodyPr wrap="square" rtlCol="0">
            <a:spAutoFit/>
          </a:bodyPr>
          <a:lstStyle/>
          <a:p>
            <a:r>
              <a:rPr lang="zh-CN" altLang="en-US" sz="4000">
                <a:solidFill>
                  <a:srgbClr val="C00000"/>
                </a:solidFill>
                <a:effectLst>
                  <a:outerShdw blurRad="38100" dist="25400" dir="5400000" algn="ctr" rotWithShape="0">
                    <a:srgbClr val="6E747A">
                      <a:alpha val="43000"/>
                    </a:srgbClr>
                  </a:outerShdw>
                </a:effectLst>
              </a:rPr>
              <a:t>1.尖锐激烈。</a:t>
            </a:r>
          </a:p>
          <a:p>
            <a:r>
              <a:rPr lang="zh-CN" altLang="en-US" sz="4000">
                <a:solidFill>
                  <a:srgbClr val="C00000"/>
                </a:solidFill>
                <a:effectLst>
                  <a:outerShdw blurRad="38100" dist="25400" dir="5400000" algn="ctr" rotWithShape="0">
                    <a:srgbClr val="6E747A">
                      <a:alpha val="43000"/>
                    </a:srgbClr>
                  </a:outerShdw>
                </a:effectLst>
              </a:rPr>
              <a:t>    </a:t>
            </a:r>
            <a:r>
              <a:rPr lang="zh-CN" altLang="en-US" sz="2800"/>
              <a:t>海尔茂自私自利，男权思想根深蒂固，娜拉追求妇女解放，</a:t>
            </a:r>
          </a:p>
          <a:p>
            <a:r>
              <a:rPr lang="zh-CN" altLang="en-US" sz="2800"/>
              <a:t>     不 安于</a:t>
            </a:r>
            <a:r>
              <a:rPr lang="en-US" altLang="zh-CN" sz="2800"/>
              <a:t>“</a:t>
            </a:r>
            <a:r>
              <a:rPr lang="zh-CN" altLang="en-US" sz="2800"/>
              <a:t>玩偶</a:t>
            </a:r>
            <a:r>
              <a:rPr lang="en-US" altLang="zh-CN" sz="2800"/>
              <a:t>”</a:t>
            </a:r>
            <a:r>
              <a:rPr lang="zh-CN" altLang="en-US" sz="2800"/>
              <a:t>地位。</a:t>
            </a:r>
          </a:p>
          <a:p>
            <a:r>
              <a:rPr lang="zh-CN" altLang="en-US" sz="4000">
                <a:solidFill>
                  <a:srgbClr val="C00000"/>
                </a:solidFill>
                <a:effectLst>
                  <a:outerShdw blurRad="38100" dist="25400" dir="5400000" algn="ctr" rotWithShape="0">
                    <a:srgbClr val="6E747A">
                      <a:alpha val="43000"/>
                    </a:srgbClr>
                  </a:outerShdw>
                </a:effectLst>
              </a:rPr>
              <a:t>2.高度集中。</a:t>
            </a:r>
          </a:p>
          <a:p>
            <a:r>
              <a:rPr lang="zh-CN" altLang="en-US" sz="4000">
                <a:solidFill>
                  <a:srgbClr val="C00000"/>
                </a:solidFill>
                <a:effectLst>
                  <a:outerShdw blurRad="38100" dist="25400" dir="5400000" algn="ctr" rotWithShape="0">
                    <a:srgbClr val="6E747A">
                      <a:alpha val="43000"/>
                    </a:srgbClr>
                  </a:outerShdw>
                </a:effectLst>
              </a:rPr>
              <a:t>    </a:t>
            </a:r>
            <a:r>
              <a:rPr lang="zh-CN" altLang="en-US" sz="2800">
                <a:sym typeface="+mn-ea"/>
              </a:rPr>
              <a:t>冲突被安排在一个地点（家中），围绕一件事（借据事件）</a:t>
            </a:r>
          </a:p>
          <a:p>
            <a:r>
              <a:rPr lang="zh-CN" altLang="en-US" sz="2800">
                <a:sym typeface="+mn-ea"/>
              </a:rPr>
              <a:t>      而展开。</a:t>
            </a:r>
          </a:p>
          <a:p>
            <a:r>
              <a:rPr lang="zh-CN" altLang="en-US" sz="4000">
                <a:solidFill>
                  <a:srgbClr val="C00000"/>
                </a:solidFill>
                <a:effectLst>
                  <a:outerShdw blurRad="38100" dist="25400" dir="5400000" algn="ctr" rotWithShape="0">
                    <a:srgbClr val="6E747A">
                      <a:alpha val="43000"/>
                    </a:srgbClr>
                  </a:outerShdw>
                </a:effectLst>
              </a:rPr>
              <a:t>3.紧张曲折。</a:t>
            </a:r>
          </a:p>
          <a:p>
            <a:r>
              <a:rPr lang="zh-CN" altLang="en-US" sz="4000">
                <a:solidFill>
                  <a:srgbClr val="C00000"/>
                </a:solidFill>
                <a:effectLst>
                  <a:outerShdw blurRad="38100" dist="25400" dir="5400000" algn="ctr" rotWithShape="0">
                    <a:srgbClr val="6E747A">
                      <a:alpha val="43000"/>
                    </a:srgbClr>
                  </a:outerShdw>
                </a:effectLst>
              </a:rPr>
              <a:t>    </a:t>
            </a:r>
            <a:r>
              <a:rPr lang="zh-CN" altLang="en-US" sz="2800">
                <a:sym typeface="+mn-ea"/>
              </a:rPr>
              <a:t>海尔茂</a:t>
            </a:r>
            <a:r>
              <a:rPr lang="en-US" altLang="zh-CN" sz="2800">
                <a:sym typeface="+mn-ea"/>
              </a:rPr>
              <a:t>“</a:t>
            </a:r>
            <a:r>
              <a:rPr lang="zh-CN" altLang="en-US" sz="2800">
                <a:sym typeface="+mn-ea"/>
              </a:rPr>
              <a:t>变色龙</a:t>
            </a:r>
            <a:r>
              <a:rPr lang="en-US" altLang="zh-CN" sz="2800">
                <a:sym typeface="+mn-ea"/>
              </a:rPr>
              <a:t>”</a:t>
            </a:r>
            <a:r>
              <a:rPr lang="zh-CN" altLang="en-US" sz="2800">
                <a:sym typeface="+mn-ea"/>
              </a:rPr>
              <a:t>般的变化，娜拉性格、情感的前后变化，</a:t>
            </a:r>
          </a:p>
          <a:p>
            <a:r>
              <a:rPr lang="zh-CN" altLang="en-US" sz="2800">
                <a:sym typeface="+mn-ea"/>
              </a:rPr>
              <a:t>     构成了紧张曲折的戏剧冲突，紧紧抓住了读者的心。</a:t>
            </a:r>
            <a:endParaRPr lang="zh-CN" altLang="en-US" sz="2800">
              <a:solidFill>
                <a:srgbClr val="C0000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9720" y="572770"/>
            <a:ext cx="2926080" cy="1198880"/>
          </a:xfrm>
          <a:prstGeom prst="rect">
            <a:avLst/>
          </a:prstGeom>
          <a:noFill/>
          <a:ln>
            <a:noFill/>
          </a:ln>
        </p:spPr>
        <p:txBody>
          <a:bodyPr wrap="none" rtlCol="0" anchor="t">
            <a:spAutoFit/>
          </a:bodyPr>
          <a:lstStyle/>
          <a:p>
            <a:pPr algn="ct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讨论：</a:t>
            </a:r>
          </a:p>
        </p:txBody>
      </p:sp>
      <p:sp>
        <p:nvSpPr>
          <p:cNvPr id="3" name="文本框 2"/>
          <p:cNvSpPr txBox="1"/>
          <p:nvPr/>
        </p:nvSpPr>
        <p:spPr>
          <a:xfrm>
            <a:off x="785495" y="2593975"/>
            <a:ext cx="10621010" cy="1938020"/>
          </a:xfrm>
          <a:prstGeom prst="rect">
            <a:avLst/>
          </a:prstGeom>
          <a:solidFill>
            <a:schemeClr val="accent4">
              <a:lumMod val="20000"/>
              <a:lumOff val="80000"/>
            </a:schemeClr>
          </a:solidFill>
        </p:spPr>
        <p:txBody>
          <a:bodyPr wrap="square" rtlCol="0">
            <a:spAutoFit/>
          </a:bodyPr>
          <a:lstStyle/>
          <a:p>
            <a:r>
              <a:rPr lang="en-US" altLang="zh-CN" sz="4000"/>
              <a:t>        </a:t>
            </a:r>
            <a:r>
              <a:rPr lang="zh-CN" altLang="en-US" sz="4000"/>
              <a:t>鲁迅曾明确指出，从事理上推想起来，娜拉或者也实在只有两条路：不是堕落，就是回来。你认为娜拉的最终结局会怎样？</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6600" y="1437640"/>
            <a:ext cx="10264140" cy="3415030"/>
          </a:xfrm>
          <a:prstGeom prst="rect">
            <a:avLst/>
          </a:prstGeom>
          <a:noFill/>
          <a:ln>
            <a:noFill/>
          </a:ln>
        </p:spPr>
        <p:txBody>
          <a:bodyPr wrap="square" rtlCol="0" anchor="t">
            <a:spAutoFit/>
          </a:bodyPr>
          <a:lstStyle/>
          <a:p>
            <a:pPr algn="ctr"/>
            <a:r>
              <a:rPr lang="zh-CN" altLang="en-US" sz="6000" b="1">
                <a:solidFill>
                  <a:schemeClr val="tx1"/>
                </a:solidFill>
                <a:effectLst>
                  <a:outerShdw blurRad="38100" dist="19050" dir="2700000" algn="tl" rotWithShape="0">
                    <a:schemeClr val="dk1">
                      <a:alpha val="40000"/>
                    </a:schemeClr>
                  </a:outerShdw>
                </a:effectLst>
              </a:rPr>
              <a:t>易卜生及《玩偶之家》的</a:t>
            </a:r>
          </a:p>
          <a:p>
            <a:pPr algn="ctr"/>
            <a:endParaRPr lang="zh-CN" altLang="en-US" sz="6000" b="1">
              <a:solidFill>
                <a:schemeClr val="accent3"/>
              </a:solidFill>
              <a:effectLst/>
            </a:endParaRPr>
          </a:p>
          <a:p>
            <a:pPr algn="ctr"/>
            <a:r>
              <a:rPr lang="zh-CN" altLang="en-US" sz="9600" b="1">
                <a:solidFill>
                  <a:srgbClr val="C00000"/>
                </a:solidFill>
                <a:effectLst>
                  <a:outerShdw blurRad="38100" dist="19050" dir="2700000" algn="tl" rotWithShape="0">
                    <a:schemeClr val="dk1">
                      <a:alpha val="40000"/>
                    </a:schemeClr>
                  </a:outerShdw>
                </a:effectLst>
              </a:rPr>
              <a:t>影响力</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583045" y="706120"/>
            <a:ext cx="32308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学习目标：</a:t>
            </a:r>
          </a:p>
        </p:txBody>
      </p:sp>
      <p:sp>
        <p:nvSpPr>
          <p:cNvPr id="2" name="文本框 1"/>
          <p:cNvSpPr txBox="1"/>
          <p:nvPr/>
        </p:nvSpPr>
        <p:spPr>
          <a:xfrm>
            <a:off x="4894580" y="2644775"/>
            <a:ext cx="6872605" cy="2553335"/>
          </a:xfrm>
          <a:prstGeom prst="rect">
            <a:avLst/>
          </a:prstGeom>
          <a:noFill/>
        </p:spPr>
        <p:txBody>
          <a:bodyPr wrap="square" rtlCol="0">
            <a:spAutoFit/>
          </a:bodyPr>
          <a:lstStyle/>
          <a:p>
            <a:r>
              <a:rPr lang="en-US" altLang="zh-CN" sz="3200"/>
              <a:t>1.</a:t>
            </a:r>
            <a:r>
              <a:rPr lang="zh-CN" altLang="en-US" sz="3200"/>
              <a:t>了解易卜生的创作及其影响。</a:t>
            </a:r>
          </a:p>
          <a:p>
            <a:r>
              <a:rPr lang="en-US" altLang="zh-CN" sz="3200"/>
              <a:t>2.</a:t>
            </a:r>
            <a:r>
              <a:rPr lang="zh-CN" altLang="en-US" sz="3200"/>
              <a:t>把握</a:t>
            </a:r>
            <a:r>
              <a:rPr lang="zh-CN" altLang="en-US" sz="3200">
                <a:sym typeface="+mn-ea"/>
              </a:rPr>
              <a:t>戏剧的矛盾冲突，体会对话对推动情节、塑造形象及揭示主题等方面的作用。</a:t>
            </a:r>
            <a:endParaRPr lang="zh-CN" altLang="en-US" sz="3200"/>
          </a:p>
          <a:p>
            <a:r>
              <a:rPr lang="en-US" altLang="zh-CN" sz="3200"/>
              <a:t>3.</a:t>
            </a:r>
            <a:r>
              <a:rPr lang="zh-CN" altLang="en-US" sz="3200">
                <a:sym typeface="+mn-ea"/>
              </a:rPr>
              <a:t>把握主要人物的形象。</a:t>
            </a:r>
          </a:p>
        </p:txBody>
      </p:sp>
      <p:pic>
        <p:nvPicPr>
          <p:cNvPr id="5" name="图片 4"/>
          <p:cNvPicPr>
            <a:picLocks noChangeAspect="1"/>
          </p:cNvPicPr>
          <p:nvPr/>
        </p:nvPicPr>
        <p:blipFill>
          <a:blip r:embed="rId3"/>
          <a:stretch>
            <a:fillRect/>
          </a:stretch>
        </p:blipFill>
        <p:spPr>
          <a:xfrm>
            <a:off x="753745" y="467360"/>
            <a:ext cx="3924300" cy="5614670"/>
          </a:xfrm>
          <a:prstGeom prst="rect">
            <a:avLst/>
          </a:prstGeom>
        </p:spPr>
      </p:pic>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58850" y="63500"/>
            <a:ext cx="10274300" cy="6730365"/>
          </a:xfrm>
          <a:prstGeom prst="rect">
            <a:avLst/>
          </a:prstGeom>
        </p:spPr>
      </p:pic>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19860" y="-10160"/>
            <a:ext cx="9191625" cy="6761480"/>
          </a:xfrm>
          <a:prstGeom prst="rect">
            <a:avLst/>
          </a:prstGeom>
        </p:spPr>
      </p:pic>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99210" y="29845"/>
            <a:ext cx="9635490" cy="6828155"/>
          </a:xfrm>
          <a:prstGeom prst="rect">
            <a:avLst/>
          </a:prstGeom>
        </p:spPr>
      </p:pic>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2835" y="528955"/>
            <a:ext cx="3840480" cy="1198880"/>
          </a:xfrm>
          <a:prstGeom prst="rect">
            <a:avLst/>
          </a:prstGeom>
          <a:noFill/>
          <a:ln>
            <a:noFill/>
          </a:ln>
        </p:spPr>
        <p:txBody>
          <a:bodyPr wrap="none" rtlCol="0" anchor="t">
            <a:spAutoFit/>
          </a:bodyPr>
          <a:lstStyle/>
          <a:p>
            <a:pPr algn="ct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文本特色</a:t>
            </a:r>
          </a:p>
        </p:txBody>
      </p:sp>
      <p:sp>
        <p:nvSpPr>
          <p:cNvPr id="3" name="矩形 2"/>
          <p:cNvSpPr/>
          <p:nvPr/>
        </p:nvSpPr>
        <p:spPr>
          <a:xfrm>
            <a:off x="3632518" y="2506980"/>
            <a:ext cx="3739515" cy="2306955"/>
          </a:xfrm>
          <a:prstGeom prst="rect">
            <a:avLst/>
          </a:prstGeom>
          <a:noFill/>
          <a:ln>
            <a:noFill/>
          </a:ln>
        </p:spPr>
        <p:txBody>
          <a:bodyPr wrap="none" rtlCol="0" anchor="t">
            <a:spAutoFit/>
          </a:bodyPr>
          <a:lstStyle/>
          <a:p>
            <a:pPr algn="ctr"/>
            <a:r>
              <a:rPr lang="en-US" altLang="zh-CN" sz="4800" b="1">
                <a:solidFill>
                  <a:schemeClr val="tx1"/>
                </a:solidFill>
                <a:effectLst>
                  <a:outerShdw blurRad="38100" dist="19050" dir="2700000" algn="tl" rotWithShape="0">
                    <a:schemeClr val="dk1">
                      <a:alpha val="40000"/>
                    </a:schemeClr>
                  </a:outerShdw>
                </a:effectLst>
              </a:rPr>
              <a:t>1.</a:t>
            </a:r>
            <a:r>
              <a:rPr lang="zh-CN" altLang="en-US" sz="4800" b="1">
                <a:solidFill>
                  <a:schemeClr val="tx1"/>
                </a:solidFill>
                <a:effectLst>
                  <a:outerShdw blurRad="38100" dist="19050" dir="2700000" algn="tl" rotWithShape="0">
                    <a:schemeClr val="dk1">
                      <a:alpha val="40000"/>
                    </a:schemeClr>
                  </a:outerShdw>
                </a:effectLst>
              </a:rPr>
              <a:t>对比鲜明。</a:t>
            </a:r>
          </a:p>
          <a:p>
            <a:pPr algn="ctr"/>
            <a:endParaRPr lang="zh-CN" altLang="en-US" sz="4800" b="1">
              <a:solidFill>
                <a:schemeClr val="tx1"/>
              </a:solidFill>
              <a:effectLst>
                <a:outerShdw blurRad="38100" dist="19050" dir="2700000" algn="tl" rotWithShape="0">
                  <a:schemeClr val="dk1">
                    <a:alpha val="40000"/>
                  </a:schemeClr>
                </a:outerShdw>
              </a:effectLst>
            </a:endParaRPr>
          </a:p>
          <a:p>
            <a:pPr algn="ctr"/>
            <a:r>
              <a:rPr lang="en-US" altLang="zh-CN" sz="4800" b="1">
                <a:solidFill>
                  <a:schemeClr val="tx1"/>
                </a:solidFill>
                <a:effectLst>
                  <a:outerShdw blurRad="38100" dist="19050" dir="2700000" algn="tl" rotWithShape="0">
                    <a:schemeClr val="dk1">
                      <a:alpha val="40000"/>
                    </a:schemeClr>
                  </a:outerShdw>
                </a:effectLst>
              </a:rPr>
              <a:t>2.</a:t>
            </a:r>
            <a:r>
              <a:rPr lang="zh-CN" altLang="en-US" sz="4800" b="1">
                <a:solidFill>
                  <a:schemeClr val="tx1"/>
                </a:solidFill>
                <a:effectLst>
                  <a:outerShdw blurRad="38100" dist="19050" dir="2700000" algn="tl" rotWithShape="0">
                    <a:schemeClr val="dk1">
                      <a:alpha val="40000"/>
                    </a:schemeClr>
                  </a:outerShdw>
                </a:effectLst>
              </a:rPr>
              <a:t>描写细腻。</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063355" y="160655"/>
            <a:ext cx="2857500" cy="3076575"/>
          </a:xfrm>
          <a:prstGeom prst="rect">
            <a:avLst/>
          </a:prstGeom>
        </p:spPr>
      </p:pic>
      <p:sp>
        <p:nvSpPr>
          <p:cNvPr id="3" name="文本框 2"/>
          <p:cNvSpPr txBox="1"/>
          <p:nvPr/>
        </p:nvSpPr>
        <p:spPr>
          <a:xfrm>
            <a:off x="342265" y="3605530"/>
            <a:ext cx="11330940" cy="3107690"/>
          </a:xfrm>
          <a:prstGeom prst="rect">
            <a:avLst/>
          </a:prstGeom>
          <a:solidFill>
            <a:srgbClr val="F0F0F0"/>
          </a:solidFill>
        </p:spPr>
        <p:txBody>
          <a:bodyPr wrap="square" rtlCol="0" anchor="t">
            <a:spAutoFit/>
          </a:bodyPr>
          <a:lstStyle/>
          <a:p>
            <a:r>
              <a:rPr lang="zh-CN" altLang="en-US" sz="2800" dirty="0"/>
              <a:t>关于《玩偶之家》</a:t>
            </a:r>
          </a:p>
          <a:p>
            <a:r>
              <a:rPr lang="zh-CN" altLang="en-US" sz="2800" dirty="0"/>
              <a:t>        恩格斯曾指出，娜拉是有自由意志与独立精神的“挪威的小资产阶级妇女”的代表。</a:t>
            </a:r>
            <a:r>
              <a:rPr lang="zh-CN" altLang="en-US" sz="2800" u="sng" dirty="0">
                <a:solidFill>
                  <a:srgbClr val="1D41D5"/>
                </a:solidFill>
              </a:rPr>
              <a:t>剧本提出了资本主义社会的伦理道德、法律宗教和妇女解放等问题，但没有也不可能作出解决。</a:t>
            </a:r>
            <a:endParaRPr lang="zh-CN" altLang="en-US" sz="2800" dirty="0"/>
          </a:p>
          <a:p>
            <a:r>
              <a:rPr lang="zh-CN" altLang="en-US" sz="2800" dirty="0"/>
              <a:t>        《玩偶之家》演出后，引起了激烈的反响。娜拉要求个性解放、不做“贤妻良母”的坚决态度，遭到上流社会的责难和非议。但易卜生并没有在责难面前退却，他继续创作问题剧，揭露社会问题。</a:t>
            </a:r>
          </a:p>
        </p:txBody>
      </p:sp>
      <p:sp>
        <p:nvSpPr>
          <p:cNvPr id="4" name="文本框 3"/>
          <p:cNvSpPr txBox="1"/>
          <p:nvPr/>
        </p:nvSpPr>
        <p:spPr>
          <a:xfrm>
            <a:off x="342265" y="279400"/>
            <a:ext cx="8721090" cy="3046095"/>
          </a:xfrm>
          <a:prstGeom prst="rect">
            <a:avLst/>
          </a:prstGeom>
          <a:solidFill>
            <a:schemeClr val="accent4">
              <a:lumMod val="20000"/>
              <a:lumOff val="80000"/>
            </a:schemeClr>
          </a:solidFill>
        </p:spPr>
        <p:txBody>
          <a:bodyPr wrap="square" rtlCol="0" anchor="t">
            <a:spAutoFit/>
          </a:bodyPr>
          <a:lstStyle/>
          <a:p>
            <a:r>
              <a:rPr lang="zh-CN" altLang="en-US" sz="2400" b="1">
                <a:gradFill>
                  <a:gsLst>
                    <a:gs pos="0">
                      <a:srgbClr val="7B32B2"/>
                    </a:gs>
                    <a:gs pos="100000">
                      <a:srgbClr val="401A5D"/>
                    </a:gs>
                  </a:gsLst>
                  <a:lin scaled="0"/>
                </a:gradFill>
              </a:rPr>
              <a:t>亨利克·易卜生</a:t>
            </a:r>
            <a:r>
              <a:rPr lang="zh-CN" altLang="en-US" sz="2400"/>
              <a:t>（1828—1906）19世纪后半期挪威著名的戏剧家。1828年3月，生于挪威希恩小镇的一个富足家庭。1836年，父亲破产。迫于生计，16岁时，经由父亲安排，到一家小药店当学徒。工作之余，自学希腊文。1848年至1849年期间，创作了第一个剧本《凯替莱恩》。1850年，研读古典文学。1906年5月23日逝世。</a:t>
            </a:r>
          </a:p>
          <a:p>
            <a:r>
              <a:rPr lang="zh-CN" altLang="en-US" sz="2400" b="1">
                <a:gradFill>
                  <a:gsLst>
                    <a:gs pos="0">
                      <a:srgbClr val="7B32B2"/>
                    </a:gs>
                    <a:gs pos="100000">
                      <a:srgbClr val="401A5D"/>
                    </a:gs>
                  </a:gsLst>
                  <a:lin scaled="0"/>
                </a:gradFill>
              </a:rPr>
              <a:t>作品：</a:t>
            </a:r>
            <a:r>
              <a:rPr lang="zh-CN" altLang="en-US" sz="2400"/>
              <a:t>《彼尔·京特》《玩偶之家》《群鬼》《人民公敌》</a:t>
            </a:r>
          </a:p>
          <a:p>
            <a:r>
              <a:rPr lang="zh-CN" altLang="en-US" sz="2400"/>
              <a:t>          《海达·加布勒》《野鸭》《当我们死而复醒时》等。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1820" y="1362075"/>
            <a:ext cx="10511155" cy="4831080"/>
          </a:xfrm>
          <a:prstGeom prst="rect">
            <a:avLst/>
          </a:prstGeom>
          <a:noFill/>
        </p:spPr>
        <p:txBody>
          <a:bodyPr wrap="square" rtlCol="0" anchor="t">
            <a:spAutoFit/>
          </a:bodyPr>
          <a:lstStyle/>
          <a:p>
            <a:r>
              <a:rPr lang="en-US" altLang="zh-CN" sz="2800"/>
              <a:t>        </a:t>
            </a:r>
            <a:r>
              <a:rPr lang="zh-CN" altLang="en-US" sz="2800"/>
              <a:t>《玩偶之家》</a:t>
            </a:r>
            <a:r>
              <a:rPr lang="zh-CN" altLang="en-US" sz="2800">
                <a:sym typeface="+mn-ea"/>
              </a:rPr>
              <a:t>成书于1879年，</a:t>
            </a:r>
            <a:r>
              <a:rPr lang="zh-CN" altLang="en-US" sz="2800"/>
              <a:t>是</a:t>
            </a:r>
            <a:r>
              <a:rPr lang="zh-CN" altLang="en-US" sz="2800">
                <a:sym typeface="+mn-ea"/>
              </a:rPr>
              <a:t>挪威最伟大的戏剧家亨利克·易卜生</a:t>
            </a:r>
            <a:r>
              <a:rPr lang="zh-CN" altLang="en-US" sz="2800">
                <a:solidFill>
                  <a:srgbClr val="C00000"/>
                </a:solidFill>
              </a:rPr>
              <a:t>关注妇女问题</a:t>
            </a:r>
            <a:r>
              <a:rPr lang="zh-CN" altLang="en-US" sz="2800"/>
              <a:t>的一部杰作，根据一个真实的女性故事而写成。剧本发表后引起</a:t>
            </a:r>
            <a:r>
              <a:rPr lang="zh-CN" altLang="en-US" sz="2800">
                <a:solidFill>
                  <a:srgbClr val="C00000"/>
                </a:solidFill>
              </a:rPr>
              <a:t>巨大社会反响</a:t>
            </a:r>
            <a:r>
              <a:rPr lang="zh-CN" altLang="en-US" sz="2800"/>
              <a:t>，两周后便在哥本哈根演出。在世界舞台上，《玩偶之家》的演出经久不衰，</a:t>
            </a:r>
            <a:r>
              <a:rPr lang="zh-CN" altLang="en-US" sz="2800">
                <a:solidFill>
                  <a:srgbClr val="C00000"/>
                </a:solidFill>
              </a:rPr>
              <a:t>备受好评</a:t>
            </a:r>
            <a:r>
              <a:rPr lang="zh-CN" altLang="en-US" sz="2800"/>
              <a:t>。</a:t>
            </a:r>
          </a:p>
          <a:p>
            <a:r>
              <a:rPr lang="zh-CN" altLang="en-US" sz="2800"/>
              <a:t>        五四时期，《玩偶之家》被介绍到中国，娜拉的觉醒和出走所触及的社会及家庭问题在广大青年尤其是女青年中引发了广泛争论。1935年，我国几大城市竞相上演《玩偶之家》，盛况空前，这一年因而被称为“</a:t>
            </a:r>
            <a:r>
              <a:rPr lang="zh-CN" altLang="en-US" sz="2800">
                <a:solidFill>
                  <a:srgbClr val="C00000"/>
                </a:solidFill>
              </a:rPr>
              <a:t>娜拉年</a:t>
            </a:r>
            <a:r>
              <a:rPr lang="zh-CN" altLang="en-US" sz="2800"/>
              <a:t>”。</a:t>
            </a:r>
          </a:p>
          <a:p>
            <a:r>
              <a:rPr lang="zh-CN" altLang="en-US" sz="2800"/>
              <a:t>        革命导师恩格斯曾对此剧给予高度评价，赞赏剧中人物娜拉所表现出的独立性格和精神。这部剧作在欧洲乃至世界文学史上都占据着特殊的地位，并奠定了易卜生作为“</a:t>
            </a:r>
            <a:r>
              <a:rPr lang="zh-CN" altLang="en-US" sz="2800">
                <a:solidFill>
                  <a:srgbClr val="C00000"/>
                </a:solidFill>
              </a:rPr>
              <a:t>现代戏剧之父</a:t>
            </a:r>
            <a:r>
              <a:rPr lang="zh-CN" altLang="en-US" sz="2800"/>
              <a:t>”的基石。</a:t>
            </a:r>
          </a:p>
        </p:txBody>
      </p:sp>
      <p:sp>
        <p:nvSpPr>
          <p:cNvPr id="4" name="矩形 3"/>
          <p:cNvSpPr/>
          <p:nvPr/>
        </p:nvSpPr>
        <p:spPr>
          <a:xfrm>
            <a:off x="2052320" y="177800"/>
            <a:ext cx="26212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写作背景</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21455" y="2809875"/>
            <a:ext cx="7595235" cy="2245360"/>
          </a:xfrm>
          <a:prstGeom prst="rect">
            <a:avLst/>
          </a:prstGeom>
          <a:noFill/>
        </p:spPr>
        <p:txBody>
          <a:bodyPr wrap="square" rtlCol="0" anchor="t">
            <a:spAutoFit/>
          </a:bodyPr>
          <a:lstStyle/>
          <a:p>
            <a:r>
              <a:rPr lang="en-US" altLang="zh-CN" sz="2800"/>
              <a:t>      </a:t>
            </a:r>
            <a:r>
              <a:rPr lang="zh-CN" altLang="en-US" sz="2800"/>
              <a:t>《玩偶之家》，</a:t>
            </a:r>
            <a:r>
              <a:rPr lang="zh-CN" altLang="en-US" sz="2800">
                <a:sym typeface="+mn-ea"/>
              </a:rPr>
              <a:t>作于1879年，</a:t>
            </a:r>
            <a:r>
              <a:rPr lang="zh-CN" altLang="en-US" sz="2800"/>
              <a:t>19世纪挪威最伟大的戏剧家亨利克·易卜生的著名社会剧。该戏剧是一部典型的</a:t>
            </a:r>
            <a:r>
              <a:rPr lang="zh-CN" altLang="en-US" sz="2800">
                <a:solidFill>
                  <a:srgbClr val="C00000"/>
                </a:solidFill>
              </a:rPr>
              <a:t>社会问题剧</a:t>
            </a:r>
            <a:r>
              <a:rPr lang="zh-CN" altLang="en-US" sz="2800"/>
              <a:t>，主要围绕过去被宠的女主人公</a:t>
            </a:r>
            <a:r>
              <a:rPr lang="zh-CN" altLang="en-US" sz="2800">
                <a:solidFill>
                  <a:srgbClr val="C00000"/>
                </a:solidFill>
              </a:rPr>
              <a:t>娜拉的觉醒</a:t>
            </a:r>
            <a:r>
              <a:rPr lang="zh-CN" altLang="en-US" sz="2800"/>
              <a:t>展开，最后以</a:t>
            </a:r>
            <a:r>
              <a:rPr lang="zh-CN" altLang="en-US" sz="2800">
                <a:solidFill>
                  <a:srgbClr val="C00000"/>
                </a:solidFill>
              </a:rPr>
              <a:t>娜拉的出走</a:t>
            </a:r>
            <a:r>
              <a:rPr lang="zh-CN" altLang="en-US" sz="2800"/>
              <a:t>结束全剧。</a:t>
            </a:r>
          </a:p>
        </p:txBody>
      </p:sp>
      <p:pic>
        <p:nvPicPr>
          <p:cNvPr id="3" name="图片 2"/>
          <p:cNvPicPr>
            <a:picLocks noChangeAspect="1"/>
          </p:cNvPicPr>
          <p:nvPr/>
        </p:nvPicPr>
        <p:blipFill>
          <a:blip r:embed="rId3"/>
          <a:stretch>
            <a:fillRect/>
          </a:stretch>
        </p:blipFill>
        <p:spPr>
          <a:xfrm>
            <a:off x="88265" y="289560"/>
            <a:ext cx="3810000" cy="5076825"/>
          </a:xfrm>
          <a:prstGeom prst="rect">
            <a:avLst/>
          </a:prstGeom>
        </p:spPr>
      </p:pic>
      <p:sp>
        <p:nvSpPr>
          <p:cNvPr id="4" name="矩形 3"/>
          <p:cNvSpPr/>
          <p:nvPr/>
        </p:nvSpPr>
        <p:spPr>
          <a:xfrm>
            <a:off x="5674360" y="729615"/>
            <a:ext cx="32308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剧情概览</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393190" y="1174115"/>
            <a:ext cx="9040495" cy="5356860"/>
          </a:xfrm>
          <a:prstGeom prst="rect">
            <a:avLst/>
          </a:prstGeom>
        </p:spPr>
      </p:pic>
      <p:sp>
        <p:nvSpPr>
          <p:cNvPr id="5" name="矩形 4"/>
          <p:cNvSpPr/>
          <p:nvPr/>
        </p:nvSpPr>
        <p:spPr>
          <a:xfrm>
            <a:off x="2286000" y="139700"/>
            <a:ext cx="4745355" cy="829945"/>
          </a:xfrm>
          <a:prstGeom prst="rect">
            <a:avLst/>
          </a:prstGeom>
          <a:noFill/>
          <a:ln>
            <a:noFill/>
          </a:ln>
        </p:spPr>
        <p:txBody>
          <a:bodyPr wrap="squar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主要人物关系图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52320" y="177800"/>
            <a:ext cx="26212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剧情简介</a:t>
            </a:r>
          </a:p>
        </p:txBody>
      </p:sp>
      <p:sp>
        <p:nvSpPr>
          <p:cNvPr id="2" name="文本框 1"/>
          <p:cNvSpPr txBox="1"/>
          <p:nvPr/>
        </p:nvSpPr>
        <p:spPr>
          <a:xfrm>
            <a:off x="454660" y="1007745"/>
            <a:ext cx="10881360" cy="4399915"/>
          </a:xfrm>
          <a:prstGeom prst="rect">
            <a:avLst/>
          </a:prstGeom>
          <a:noFill/>
        </p:spPr>
        <p:txBody>
          <a:bodyPr wrap="square" rtlCol="0" anchor="t">
            <a:spAutoFit/>
          </a:bodyPr>
          <a:lstStyle/>
          <a:p>
            <a:r>
              <a:rPr lang="en-US" altLang="zh-CN" sz="2800"/>
              <a:t>        </a:t>
            </a:r>
            <a:r>
              <a:rPr lang="zh-CN" altLang="en-US" sz="2800"/>
              <a:t>圣诞节就要到了，</a:t>
            </a:r>
            <a:r>
              <a:rPr lang="zh-CN" altLang="en-US" sz="2800" b="1">
                <a:solidFill>
                  <a:schemeClr val="accent6">
                    <a:lumMod val="50000"/>
                  </a:schemeClr>
                </a:solidFill>
              </a:rPr>
              <a:t>海尔茂</a:t>
            </a:r>
            <a:r>
              <a:rPr lang="zh-CN" altLang="en-US" sz="2800"/>
              <a:t>和</a:t>
            </a:r>
            <a:r>
              <a:rPr lang="zh-CN" altLang="en-US" sz="2800" b="1">
                <a:solidFill>
                  <a:schemeClr val="accent6">
                    <a:lumMod val="50000"/>
                  </a:schemeClr>
                </a:solidFill>
              </a:rPr>
              <a:t>娜拉</a:t>
            </a:r>
            <a:r>
              <a:rPr lang="zh-CN" altLang="en-US" sz="2800"/>
              <a:t>夫妇沉浸在一片喜悦之中。因为新年伊始，海尔茂就要</a:t>
            </a:r>
            <a:r>
              <a:rPr lang="zh-CN" altLang="en-US" sz="2800">
                <a:solidFill>
                  <a:srgbClr val="1D41D5"/>
                </a:solidFill>
              </a:rPr>
              <a:t>到银行担任经理</a:t>
            </a:r>
            <a:r>
              <a:rPr lang="zh-CN" altLang="en-US" sz="2800"/>
              <a:t>，以前当律师时收入不稳定的那种日子就要结束了。这时，娜拉的旧友</a:t>
            </a:r>
            <a:r>
              <a:rPr lang="zh-CN" altLang="en-US" sz="2800" b="1">
                <a:solidFill>
                  <a:schemeClr val="accent6">
                    <a:lumMod val="50000"/>
                  </a:schemeClr>
                </a:solidFill>
              </a:rPr>
              <a:t>林丹太太</a:t>
            </a:r>
            <a:r>
              <a:rPr lang="zh-CN" altLang="en-US" sz="2800"/>
              <a:t>来访。在和林丹太太的交谈中，娜拉兴奋地告诉了林丹太太一件事：她和海尔茂婚后不久，</a:t>
            </a:r>
            <a:r>
              <a:rPr lang="zh-CN" altLang="en-US" sz="2800">
                <a:solidFill>
                  <a:srgbClr val="1D41D5"/>
                </a:solidFill>
              </a:rPr>
              <a:t>海尔茂便得了重病</a:t>
            </a:r>
            <a:r>
              <a:rPr lang="zh-CN" altLang="en-US" sz="2800"/>
              <a:t>，为了让丈夫到意大利疗养，她</a:t>
            </a:r>
            <a:r>
              <a:rPr lang="zh-CN" altLang="en-US" sz="2800">
                <a:solidFill>
                  <a:srgbClr val="1D41D5"/>
                </a:solidFill>
              </a:rPr>
              <a:t>私自向银行</a:t>
            </a:r>
            <a:r>
              <a:rPr lang="zh-CN" altLang="en-US" sz="2800"/>
              <a:t>职员</a:t>
            </a:r>
            <a:r>
              <a:rPr lang="zh-CN" altLang="en-US" sz="2800" b="1">
                <a:solidFill>
                  <a:schemeClr val="accent6">
                    <a:lumMod val="50000"/>
                  </a:schemeClr>
                </a:solidFill>
              </a:rPr>
              <a:t>柯洛克斯泰</a:t>
            </a:r>
            <a:r>
              <a:rPr lang="zh-CN" altLang="en-US" sz="2800">
                <a:solidFill>
                  <a:srgbClr val="1D41D5"/>
                </a:solidFill>
              </a:rPr>
              <a:t>借了一笔钱</a:t>
            </a:r>
            <a:r>
              <a:rPr lang="zh-CN" altLang="en-US" sz="2800"/>
              <a:t>，因父亲也病危，她便</a:t>
            </a:r>
            <a:r>
              <a:rPr lang="zh-CN" altLang="en-US" sz="2800">
                <a:solidFill>
                  <a:srgbClr val="1D41D5"/>
                </a:solidFill>
              </a:rPr>
              <a:t>伪造父亲的签名签署了借据</a:t>
            </a:r>
            <a:r>
              <a:rPr lang="zh-CN" altLang="en-US" sz="2800"/>
              <a:t>。海尔茂的病总算在意大利治好了。回到家里，</a:t>
            </a:r>
            <a:r>
              <a:rPr lang="zh-CN" altLang="en-US" sz="2800">
                <a:solidFill>
                  <a:srgbClr val="1D41D5"/>
                </a:solidFill>
              </a:rPr>
              <a:t>为了还清债务</a:t>
            </a:r>
            <a:r>
              <a:rPr lang="zh-CN" altLang="en-US" sz="2800"/>
              <a:t>，娜拉费尽心机</a:t>
            </a:r>
            <a:r>
              <a:rPr lang="zh-CN" altLang="en-US" sz="2800">
                <a:solidFill>
                  <a:srgbClr val="1D41D5"/>
                </a:solidFill>
              </a:rPr>
              <a:t>节省家用</a:t>
            </a:r>
            <a:r>
              <a:rPr lang="zh-CN" altLang="en-US" sz="2800"/>
              <a:t>，甚至在夜晚偷偷干一些</a:t>
            </a:r>
            <a:r>
              <a:rPr lang="zh-CN" altLang="en-US" sz="2800">
                <a:solidFill>
                  <a:srgbClr val="1D41D5"/>
                </a:solidFill>
              </a:rPr>
              <a:t>抄写工作</a:t>
            </a:r>
            <a:r>
              <a:rPr lang="zh-CN" altLang="en-US" sz="2800"/>
              <a:t>。但她并不感到辛苦，相反却感到骄傲，因为自己做了一件对丈夫有帮助的事。</a:t>
            </a:r>
          </a:p>
        </p:txBody>
      </p:sp>
      <p:pic>
        <p:nvPicPr>
          <p:cNvPr id="3" name="图片 2"/>
          <p:cNvPicPr>
            <a:picLocks noChangeAspect="1"/>
          </p:cNvPicPr>
          <p:nvPr/>
        </p:nvPicPr>
        <p:blipFill>
          <a:blip r:embed="rId3"/>
          <a:stretch>
            <a:fillRect/>
          </a:stretch>
        </p:blipFill>
        <p:spPr>
          <a:xfrm>
            <a:off x="8821420" y="4883785"/>
            <a:ext cx="2916555" cy="1915795"/>
          </a:xfrm>
          <a:prstGeom prst="rect">
            <a:avLst/>
          </a:prstGeom>
        </p:spPr>
      </p:pic>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165" y="1007745"/>
            <a:ext cx="10334625" cy="4399915"/>
          </a:xfrm>
          <a:prstGeom prst="rect">
            <a:avLst/>
          </a:prstGeom>
          <a:noFill/>
        </p:spPr>
        <p:txBody>
          <a:bodyPr wrap="square" rtlCol="0" anchor="t">
            <a:spAutoFit/>
          </a:bodyPr>
          <a:lstStyle/>
          <a:p>
            <a:pPr lvl="0" algn="l">
              <a:buClrTx/>
              <a:buSzTx/>
              <a:buFontTx/>
            </a:pPr>
            <a:r>
              <a:rPr lang="en-US" altLang="zh-CN" sz="2800">
                <a:sym typeface="+mn-ea"/>
              </a:rPr>
              <a:t>        这时</a:t>
            </a:r>
            <a:r>
              <a:rPr lang="zh-CN" altLang="en-US" sz="2800" b="1">
                <a:solidFill>
                  <a:schemeClr val="accent6">
                    <a:lumMod val="50000"/>
                  </a:schemeClr>
                </a:solidFill>
                <a:sym typeface="+mn-ea"/>
              </a:rPr>
              <a:t>柯洛克斯泰</a:t>
            </a:r>
            <a:r>
              <a:rPr lang="en-US" altLang="zh-CN" sz="2800">
                <a:sym typeface="+mn-ea"/>
              </a:rPr>
              <a:t>突然来访。娜拉担心的事终于发生了。原来柯洛克斯泰是</a:t>
            </a:r>
            <a:r>
              <a:rPr lang="en-US" altLang="zh-CN" sz="2800">
                <a:solidFill>
                  <a:srgbClr val="1D41D5"/>
                </a:solidFill>
                <a:sym typeface="+mn-ea"/>
              </a:rPr>
              <a:t>海尔茂即将出任经理的那家银行的职员</a:t>
            </a:r>
            <a:r>
              <a:rPr lang="en-US" altLang="zh-CN" sz="2800">
                <a:sym typeface="+mn-ea"/>
              </a:rPr>
              <a:t>，这家银行正在进行人事调整，柯洛克斯泰很可能被解雇，他便</a:t>
            </a:r>
            <a:r>
              <a:rPr lang="en-US" altLang="zh-CN" sz="2800">
                <a:solidFill>
                  <a:srgbClr val="1D41D5"/>
                </a:solidFill>
                <a:sym typeface="+mn-ea"/>
              </a:rPr>
              <a:t>以借据来要挟娜拉设法为他保全在银行中的职位</a:t>
            </a:r>
            <a:r>
              <a:rPr lang="en-US" altLang="zh-CN" sz="2800">
                <a:sym typeface="+mn-ea"/>
              </a:rPr>
              <a:t>，否则就要把娜拉的犯罪行为告诉海尔茂。</a:t>
            </a:r>
            <a:r>
              <a:rPr lang="en-US" altLang="zh-CN" sz="2800">
                <a:solidFill>
                  <a:srgbClr val="C00000"/>
                </a:solidFill>
                <a:sym typeface="+mn-ea"/>
              </a:rPr>
              <a:t>娜拉</a:t>
            </a:r>
            <a:r>
              <a:rPr lang="en-US" altLang="zh-CN" sz="2800">
                <a:sym typeface="+mn-ea"/>
              </a:rPr>
              <a:t>非常气愤，但不得已只好向丈夫</a:t>
            </a:r>
            <a:r>
              <a:rPr lang="en-US" altLang="zh-CN" sz="2800">
                <a:solidFill>
                  <a:srgbClr val="1D41D5"/>
                </a:solidFill>
                <a:sym typeface="+mn-ea"/>
              </a:rPr>
              <a:t>求情</a:t>
            </a:r>
            <a:r>
              <a:rPr lang="en-US" altLang="zh-CN" sz="2800">
                <a:sym typeface="+mn-ea"/>
              </a:rPr>
              <a:t>不要解雇他。但丈夫根本不予理会，</a:t>
            </a:r>
            <a:r>
              <a:rPr lang="en-US" altLang="zh-CN" sz="2800">
                <a:solidFill>
                  <a:srgbClr val="1D41D5"/>
                </a:solidFill>
                <a:sym typeface="+mn-ea"/>
              </a:rPr>
              <a:t>反而</a:t>
            </a:r>
            <a:r>
              <a:rPr lang="en-US" altLang="zh-CN" sz="2800">
                <a:sym typeface="+mn-ea"/>
              </a:rPr>
              <a:t>发出通令</a:t>
            </a:r>
            <a:r>
              <a:rPr lang="en-US" altLang="zh-CN" sz="2800">
                <a:solidFill>
                  <a:srgbClr val="1D41D5"/>
                </a:solidFill>
                <a:sym typeface="+mn-ea"/>
              </a:rPr>
              <a:t>解雇</a:t>
            </a:r>
            <a:r>
              <a:rPr lang="en-US" altLang="zh-CN" sz="2800">
                <a:sym typeface="+mn-ea"/>
              </a:rPr>
              <a:t>了柯洛克斯泰。气急败坏的柯洛克斯泰随即就给海尔茂写了一封</a:t>
            </a:r>
            <a:r>
              <a:rPr lang="en-US" altLang="zh-CN" sz="2800">
                <a:solidFill>
                  <a:srgbClr val="1D41D5"/>
                </a:solidFill>
                <a:sym typeface="+mn-ea"/>
              </a:rPr>
              <a:t>揭露真相</a:t>
            </a:r>
            <a:r>
              <a:rPr lang="en-US" altLang="zh-CN" sz="2800">
                <a:sym typeface="+mn-ea"/>
              </a:rPr>
              <a:t>的信件。娜拉情急之下</a:t>
            </a:r>
            <a:r>
              <a:rPr lang="en-US" altLang="zh-CN" sz="2800">
                <a:solidFill>
                  <a:srgbClr val="1D41D5"/>
                </a:solidFill>
                <a:sym typeface="+mn-ea"/>
              </a:rPr>
              <a:t>向</a:t>
            </a:r>
            <a:r>
              <a:rPr lang="en-US" altLang="zh-CN" sz="2800">
                <a:solidFill>
                  <a:srgbClr val="C00000"/>
                </a:solidFill>
                <a:sym typeface="+mn-ea"/>
              </a:rPr>
              <a:t>林丹太太</a:t>
            </a:r>
            <a:r>
              <a:rPr lang="en-US" altLang="zh-CN" sz="2800">
                <a:solidFill>
                  <a:srgbClr val="1D41D5"/>
                </a:solidFill>
                <a:sym typeface="+mn-ea"/>
              </a:rPr>
              <a:t>求助</a:t>
            </a:r>
            <a:r>
              <a:rPr lang="en-US" altLang="zh-CN" sz="2800">
                <a:sym typeface="+mn-ea"/>
              </a:rPr>
              <a:t>，林丹太太为此事去找柯洛克斯泰，结果这对老情人</a:t>
            </a:r>
            <a:r>
              <a:rPr lang="en-US" altLang="zh-CN" sz="2800">
                <a:solidFill>
                  <a:srgbClr val="1D41D5"/>
                </a:solidFill>
                <a:sym typeface="+mn-ea"/>
              </a:rPr>
              <a:t>旧情复燃</a:t>
            </a:r>
            <a:r>
              <a:rPr lang="en-US" altLang="zh-CN" sz="2800">
                <a:sym typeface="+mn-ea"/>
              </a:rPr>
              <a:t>，充满幸福感的柯洛克斯泰</a:t>
            </a:r>
            <a:r>
              <a:rPr lang="en-US" altLang="zh-CN" sz="2800">
                <a:solidFill>
                  <a:srgbClr val="1D41D5"/>
                </a:solidFill>
                <a:sym typeface="+mn-ea"/>
              </a:rPr>
              <a:t>决定去取回那封揭露秘密的信</a:t>
            </a:r>
            <a:r>
              <a:rPr lang="en-US" altLang="zh-CN" sz="2800">
                <a:sym typeface="+mn-ea"/>
              </a:rPr>
              <a:t>，林丹太太却劝他不用着急。</a:t>
            </a:r>
          </a:p>
        </p:txBody>
      </p:sp>
      <p:sp>
        <p:nvSpPr>
          <p:cNvPr id="4" name="矩形 3"/>
          <p:cNvSpPr/>
          <p:nvPr/>
        </p:nvSpPr>
        <p:spPr>
          <a:xfrm>
            <a:off x="2052320" y="177800"/>
            <a:ext cx="26212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剧情简介</a:t>
            </a:r>
          </a:p>
        </p:txBody>
      </p:sp>
      <p:pic>
        <p:nvPicPr>
          <p:cNvPr id="3" name="图片 2"/>
          <p:cNvPicPr>
            <a:picLocks noChangeAspect="1"/>
          </p:cNvPicPr>
          <p:nvPr/>
        </p:nvPicPr>
        <p:blipFill>
          <a:blip r:embed="rId3"/>
          <a:stretch>
            <a:fillRect/>
          </a:stretch>
        </p:blipFill>
        <p:spPr>
          <a:xfrm>
            <a:off x="8102600" y="4966335"/>
            <a:ext cx="2462530" cy="1642110"/>
          </a:xfrm>
          <a:prstGeom prst="rect">
            <a:avLst/>
          </a:prstGeom>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52320" y="177800"/>
            <a:ext cx="2621280" cy="829945"/>
          </a:xfrm>
          <a:prstGeom prst="rect">
            <a:avLst/>
          </a:prstGeom>
          <a:noFill/>
          <a:ln>
            <a:noFill/>
          </a:ln>
        </p:spPr>
        <p:txBody>
          <a:bodyPr wrap="none" rtlCol="0" anchor="t">
            <a:spAutoFit/>
          </a:bodyPr>
          <a:lstStyle/>
          <a:p>
            <a:pPr algn="ctr"/>
            <a:r>
              <a:rPr lang="zh-CN" altLang="en-US" sz="4800" b="1">
                <a:solidFill>
                  <a:schemeClr val="accent1"/>
                </a:solidFill>
                <a:effectLst>
                  <a:outerShdw blurRad="38100" dist="25400" dir="5400000" algn="ctr" rotWithShape="0">
                    <a:srgbClr val="6E747A">
                      <a:alpha val="43000"/>
                    </a:srgbClr>
                  </a:outerShdw>
                </a:effectLst>
              </a:rPr>
              <a:t>剧情简介</a:t>
            </a:r>
          </a:p>
        </p:txBody>
      </p:sp>
      <p:sp>
        <p:nvSpPr>
          <p:cNvPr id="2" name="文本框 1"/>
          <p:cNvSpPr txBox="1"/>
          <p:nvPr/>
        </p:nvSpPr>
        <p:spPr>
          <a:xfrm>
            <a:off x="863600" y="1096010"/>
            <a:ext cx="10464800" cy="3969385"/>
          </a:xfrm>
          <a:prstGeom prst="rect">
            <a:avLst/>
          </a:prstGeom>
          <a:noFill/>
        </p:spPr>
        <p:txBody>
          <a:bodyPr wrap="square" rtlCol="0" anchor="t">
            <a:spAutoFit/>
          </a:bodyPr>
          <a:lstStyle/>
          <a:p>
            <a:pPr lvl="0" algn="l">
              <a:buClrTx/>
              <a:buSzTx/>
              <a:buFontTx/>
            </a:pPr>
            <a:r>
              <a:rPr lang="en-US" altLang="zh-CN" sz="2800">
                <a:sym typeface="+mn-ea"/>
              </a:rPr>
              <a:t>        </a:t>
            </a:r>
            <a:r>
              <a:rPr lang="en-US" altLang="zh-CN" sz="2800">
                <a:solidFill>
                  <a:srgbClr val="C00000"/>
                </a:solidFill>
                <a:sym typeface="+mn-ea"/>
              </a:rPr>
              <a:t>海尔茂</a:t>
            </a:r>
            <a:r>
              <a:rPr lang="en-US" altLang="zh-CN" sz="2800">
                <a:sym typeface="+mn-ea"/>
              </a:rPr>
              <a:t>按每天的惯例下楼</a:t>
            </a:r>
            <a:r>
              <a:rPr lang="en-US" altLang="zh-CN" sz="2800">
                <a:solidFill>
                  <a:srgbClr val="1D41D5"/>
                </a:solidFill>
                <a:sym typeface="+mn-ea"/>
              </a:rPr>
              <a:t>取信</a:t>
            </a:r>
            <a:r>
              <a:rPr lang="en-US" altLang="zh-CN" sz="2800">
                <a:sym typeface="+mn-ea"/>
              </a:rPr>
              <a:t>，</a:t>
            </a:r>
            <a:r>
              <a:rPr lang="en-US" altLang="zh-CN" sz="2800">
                <a:solidFill>
                  <a:srgbClr val="C00000"/>
                </a:solidFill>
                <a:sym typeface="+mn-ea"/>
              </a:rPr>
              <a:t>娜拉</a:t>
            </a:r>
            <a:r>
              <a:rPr lang="en-US" altLang="zh-CN" sz="2800">
                <a:solidFill>
                  <a:srgbClr val="1D41D5"/>
                </a:solidFill>
                <a:sym typeface="+mn-ea"/>
              </a:rPr>
              <a:t>急中生智</a:t>
            </a:r>
            <a:r>
              <a:rPr lang="en-US" altLang="zh-CN" sz="2800">
                <a:sym typeface="+mn-ea"/>
              </a:rPr>
              <a:t>用化装舞会缠住了他。午夜归来，娜拉想说明一切已为时</a:t>
            </a:r>
            <a:r>
              <a:rPr lang="en-US" altLang="zh-CN" sz="2800">
                <a:solidFill>
                  <a:srgbClr val="1D41D5"/>
                </a:solidFill>
                <a:sym typeface="+mn-ea"/>
              </a:rPr>
              <a:t>太晚</a:t>
            </a:r>
            <a:r>
              <a:rPr lang="en-US" altLang="zh-CN" sz="2800">
                <a:sym typeface="+mn-ea"/>
              </a:rPr>
              <a:t>，海尔茂还是取回了那封信。</a:t>
            </a:r>
            <a:r>
              <a:rPr lang="en-US" altLang="zh-CN" sz="2800">
                <a:solidFill>
                  <a:srgbClr val="1D41D5"/>
                </a:solidFill>
                <a:sym typeface="+mn-ea"/>
              </a:rPr>
              <a:t>海尔茂</a:t>
            </a:r>
            <a:r>
              <a:rPr lang="en-US" altLang="zh-CN" sz="2800">
                <a:sym typeface="+mn-ea"/>
              </a:rPr>
              <a:t>读完信后</a:t>
            </a:r>
            <a:r>
              <a:rPr lang="en-US" altLang="zh-CN" sz="2800">
                <a:solidFill>
                  <a:srgbClr val="1D41D5"/>
                </a:solidFill>
                <a:sym typeface="+mn-ea"/>
              </a:rPr>
              <a:t>勃然大怒</a:t>
            </a:r>
            <a:r>
              <a:rPr lang="en-US" altLang="zh-CN" sz="2800">
                <a:sym typeface="+mn-ea"/>
              </a:rPr>
              <a:t>，将娜拉刻薄地</a:t>
            </a:r>
            <a:r>
              <a:rPr lang="en-US" altLang="zh-CN" sz="2800">
                <a:solidFill>
                  <a:srgbClr val="1D41D5"/>
                </a:solidFill>
                <a:sym typeface="+mn-ea"/>
              </a:rPr>
              <a:t>辱骂</a:t>
            </a:r>
            <a:r>
              <a:rPr lang="en-US" altLang="zh-CN" sz="2800">
                <a:sym typeface="+mn-ea"/>
              </a:rPr>
              <a:t>了一番。恰在此时门铃响了，有人送来一封信，是</a:t>
            </a:r>
            <a:r>
              <a:rPr lang="en-US" altLang="zh-CN" sz="2800">
                <a:solidFill>
                  <a:srgbClr val="1D41D5"/>
                </a:solidFill>
                <a:sym typeface="+mn-ea"/>
              </a:rPr>
              <a:t>柯洛克斯泰的信和返还的那张借据</a:t>
            </a:r>
            <a:r>
              <a:rPr lang="en-US" altLang="zh-CN" sz="2800">
                <a:sym typeface="+mn-ea"/>
              </a:rPr>
              <a:t>。海尔茂见自己的名誉已经保住，立刻</a:t>
            </a:r>
            <a:r>
              <a:rPr lang="en-US" altLang="zh-CN" sz="2800">
                <a:solidFill>
                  <a:srgbClr val="1D41D5"/>
                </a:solidFill>
                <a:sym typeface="+mn-ea"/>
              </a:rPr>
              <a:t>改变面目</a:t>
            </a:r>
            <a:r>
              <a:rPr lang="en-US" altLang="zh-CN" sz="2800">
                <a:sym typeface="+mn-ea"/>
              </a:rPr>
              <a:t>，对娜拉又</a:t>
            </a:r>
            <a:r>
              <a:rPr lang="en-US" altLang="zh-CN" sz="2800">
                <a:solidFill>
                  <a:srgbClr val="1D41D5"/>
                </a:solidFill>
                <a:sym typeface="+mn-ea"/>
              </a:rPr>
              <a:t>温柔</a:t>
            </a:r>
            <a:r>
              <a:rPr lang="en-US" altLang="zh-CN" sz="2800">
                <a:sym typeface="+mn-ea"/>
              </a:rPr>
              <a:t>起来。目睹此情此景，娜拉感慨万千，她</a:t>
            </a:r>
            <a:r>
              <a:rPr lang="en-US" altLang="zh-CN" sz="2800">
                <a:solidFill>
                  <a:srgbClr val="1D41D5"/>
                </a:solidFill>
                <a:sym typeface="+mn-ea"/>
              </a:rPr>
              <a:t>看清</a:t>
            </a:r>
            <a:r>
              <a:rPr lang="en-US" altLang="zh-CN" sz="2800">
                <a:sym typeface="+mn-ea"/>
              </a:rPr>
              <a:t>了自己像玩偶一样被人摆布的</a:t>
            </a:r>
            <a:r>
              <a:rPr lang="en-US" altLang="zh-CN" sz="2800">
                <a:solidFill>
                  <a:srgbClr val="1D41D5"/>
                </a:solidFill>
                <a:sym typeface="+mn-ea"/>
              </a:rPr>
              <a:t>可怜处境</a:t>
            </a:r>
            <a:r>
              <a:rPr lang="en-US" altLang="zh-CN" sz="2800">
                <a:sym typeface="+mn-ea"/>
              </a:rPr>
              <a:t>，并终于意识到她应该是一个</a:t>
            </a:r>
            <a:r>
              <a:rPr lang="en-US" altLang="zh-CN" sz="2800">
                <a:solidFill>
                  <a:srgbClr val="1D41D5"/>
                </a:solidFill>
                <a:sym typeface="+mn-ea"/>
              </a:rPr>
              <a:t>独立自主</a:t>
            </a:r>
            <a:r>
              <a:rPr lang="en-US" altLang="zh-CN" sz="2800">
                <a:sym typeface="+mn-ea"/>
              </a:rPr>
              <a:t>的人，在经过剧烈的思想斗争后，毅然</a:t>
            </a:r>
            <a:r>
              <a:rPr lang="en-US" altLang="zh-CN" sz="2800">
                <a:solidFill>
                  <a:srgbClr val="1D41D5"/>
                </a:solidFill>
                <a:sym typeface="+mn-ea"/>
              </a:rPr>
              <a:t>决定离开</a:t>
            </a:r>
            <a:r>
              <a:rPr lang="en-US" altLang="zh-CN" sz="2800">
                <a:sym typeface="+mn-ea"/>
              </a:rPr>
              <a:t>那个“玩偶之家”。</a:t>
            </a:r>
          </a:p>
        </p:txBody>
      </p:sp>
      <p:pic>
        <p:nvPicPr>
          <p:cNvPr id="3" name="图片 2"/>
          <p:cNvPicPr>
            <a:picLocks noChangeAspect="1"/>
          </p:cNvPicPr>
          <p:nvPr/>
        </p:nvPicPr>
        <p:blipFill>
          <a:blip r:embed="rId3"/>
          <a:stretch>
            <a:fillRect/>
          </a:stretch>
        </p:blipFill>
        <p:spPr>
          <a:xfrm>
            <a:off x="7854950" y="4582160"/>
            <a:ext cx="3098165" cy="2063750"/>
          </a:xfrm>
          <a:prstGeom prst="rect">
            <a:avLst/>
          </a:prstGeom>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1381</Words>
  <Application>Microsoft Office PowerPoint</Application>
  <PresentationFormat>自定义</PresentationFormat>
  <Paragraphs>66</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2021-01-22T09:27:41Z</cp:lastPrinted>
  <dcterms:created xsi:type="dcterms:W3CDTF">2021-01-22T09:27:41Z</dcterms:created>
  <dcterms:modified xsi:type="dcterms:W3CDTF">2021-11-04T07:00:53Z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