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sldIdLst>
    <p:sldId id="261" r:id="rId2"/>
    <p:sldId id="283" r:id="rId3"/>
    <p:sldId id="263" r:id="rId4"/>
    <p:sldId id="268" r:id="rId5"/>
    <p:sldId id="269" r:id="rId6"/>
    <p:sldId id="270" r:id="rId7"/>
    <p:sldId id="271" r:id="rId8"/>
    <p:sldId id="272" r:id="rId9"/>
    <p:sldId id="273" r:id="rId10"/>
    <p:sldId id="274" r:id="rId11"/>
    <p:sldId id="275" r:id="rId12"/>
    <p:sldId id="276" r:id="rId13"/>
    <p:sldId id="277" r:id="rId14"/>
    <p:sldId id="284" r:id="rId15"/>
    <p:sldId id="278" r:id="rId16"/>
    <p:sldId id="285" r:id="rId17"/>
    <p:sldId id="279" r:id="rId18"/>
    <p:sldId id="281" r:id="rId19"/>
    <p:sldId id="280" r:id="rId20"/>
    <p:sldId id="286" r:id="rId21"/>
    <p:sldId id="287" r:id="rId22"/>
    <p:sldId id="288" r:id="rId23"/>
    <p:sldId id="289" r:id="rId24"/>
    <p:sldId id="290" r:id="rId25"/>
    <p:sldId id="291" r:id="rId26"/>
    <p:sldId id="292" r:id="rId27"/>
    <p:sldId id="293" r:id="rId28"/>
    <p:sldId id="294" r:id="rId29"/>
    <p:sldId id="295" r:id="rId30"/>
    <p:sldId id="264" r:id="rId31"/>
    <p:sldId id="296" r:id="rId32"/>
    <p:sldId id="297" r:id="rId33"/>
    <p:sldId id="298" r:id="rId34"/>
    <p:sldId id="299" r:id="rId35"/>
    <p:sldId id="300" r:id="rId36"/>
    <p:sldId id="301" r:id="rId37"/>
    <p:sldId id="259" r:id="rId38"/>
    <p:sldId id="260" r:id="rId39"/>
    <p:sldId id="256" r:id="rId40"/>
    <p:sldId id="303" r:id="rId41"/>
    <p:sldId id="267" r:id="rId42"/>
    <p:sldId id="266" r:id="rId43"/>
    <p:sldId id="305" r:id="rId44"/>
  </p:sldIdLst>
  <p:sldSz cx="9144000" cy="6858000" type="screen4x3"/>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tags" Target="tags/tag2.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2D08F98-C78E-4331-BEAC-62C780DB964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026CA6-8722-4A54-82BD-126FE4CAE448}"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D08F98-C78E-4331-BEAC-62C780DB964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026CA6-8722-4A54-82BD-126FE4CAE448}"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D08F98-C78E-4331-BEAC-62C780DB964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026CA6-8722-4A54-82BD-126FE4CAE448}"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D08F98-C78E-4331-BEAC-62C780DB964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026CA6-8722-4A54-82BD-126FE4CAE448}"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92D08F98-C78E-4331-BEAC-62C780DB964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026CA6-8722-4A54-82BD-126FE4CAE448}"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2D08F98-C78E-4331-BEAC-62C780DB964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026CA6-8722-4A54-82BD-126FE4CAE448}"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2D08F98-C78E-4331-BEAC-62C780DB964B}"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026CA6-8722-4A54-82BD-126FE4CAE448}"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2D08F98-C78E-4331-BEAC-62C780DB964B}"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026CA6-8722-4A54-82BD-126FE4CAE448}"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92D08F98-C78E-4331-BEAC-62C780DB964B}"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026CA6-8722-4A54-82BD-126FE4CAE448}"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2D08F98-C78E-4331-BEAC-62C780DB964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026CA6-8722-4A54-82BD-126FE4CAE448}"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2D08F98-C78E-4331-BEAC-62C780DB964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026CA6-8722-4A54-82BD-126FE4CAE448}"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D08F98-C78E-4331-BEAC-62C780DB964B}"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026CA6-8722-4A54-82BD-126FE4CAE448}"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image" Target="../media/image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tags" Target="../tags/tag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02640" y="1725295"/>
            <a:ext cx="6610350" cy="1198880"/>
          </a:xfrm>
          <a:prstGeom prst="rect">
            <a:avLst/>
          </a:prstGeom>
          <a:noFill/>
          <a:ln>
            <a:noFill/>
          </a:ln>
        </p:spPr>
        <p:txBody>
          <a:bodyPr wrap="none" rtlCol="0" anchor="t">
            <a:spAutoFit/>
            <a:scene3d>
              <a:camera prst="orthographicFront"/>
              <a:lightRig rig="threePt" dir="t"/>
            </a:scene3d>
          </a:bodyPr>
          <a:lstStyle/>
          <a:p>
            <a:pPr algn="ctr"/>
            <a:r>
              <a:rPr lang="zh-CN" altLang="zh-CN" sz="7200" b="1">
                <a:ln w="22225">
                  <a:solidFill>
                    <a:schemeClr val="accent2"/>
                  </a:solidFill>
                  <a:prstDash val="solid"/>
                </a:ln>
                <a:solidFill>
                  <a:schemeClr val="accent2">
                    <a:lumMod val="40000"/>
                    <a:lumOff val="60000"/>
                  </a:schemeClr>
                </a:solidFill>
                <a:effectLst/>
              </a:rPr>
              <a:t>县委书记的榜样</a:t>
            </a:r>
            <a:endParaRPr lang="zh-CN" altLang="zh-CN" sz="7200" b="1">
              <a:ln w="22225">
                <a:solidFill>
                  <a:schemeClr val="accent2"/>
                </a:solidFill>
                <a:prstDash val="solid"/>
              </a:ln>
              <a:solidFill>
                <a:schemeClr val="accent2">
                  <a:lumMod val="40000"/>
                  <a:lumOff val="60000"/>
                </a:schemeClr>
              </a:solidFill>
              <a:effectLst/>
            </a:endParaRPr>
          </a:p>
        </p:txBody>
      </p:sp>
      <p:sp>
        <p:nvSpPr>
          <p:cNvPr id="3" name="矩形 2"/>
          <p:cNvSpPr/>
          <p:nvPr/>
        </p:nvSpPr>
        <p:spPr>
          <a:xfrm>
            <a:off x="5607050" y="3001010"/>
            <a:ext cx="2226310" cy="1198880"/>
          </a:xfrm>
          <a:prstGeom prst="rect">
            <a:avLst/>
          </a:prstGeom>
          <a:noFill/>
          <a:ln>
            <a:noFill/>
          </a:ln>
        </p:spPr>
        <p:txBody>
          <a:bodyPr wrap="none" rtlCol="0" anchor="t">
            <a:spAutoFit/>
          </a:bodyPr>
          <a:lstStyle/>
          <a:p>
            <a:pPr algn="ctr"/>
            <a:r>
              <a:rPr lang="en-US" altLang="zh-CN" sz="72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 </a:t>
            </a:r>
            <a:r>
              <a:rPr lang="zh-CN" altLang="en-US" sz="4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焦裕禄</a:t>
            </a:r>
            <a:endParaRPr lang="zh-CN" altLang="en-US" sz="4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4" name="文本框 3"/>
          <p:cNvSpPr txBox="1"/>
          <p:nvPr/>
        </p:nvSpPr>
        <p:spPr>
          <a:xfrm>
            <a:off x="5607685" y="5302250"/>
            <a:ext cx="3368040" cy="521970"/>
          </a:xfrm>
          <a:prstGeom prst="rect">
            <a:avLst/>
          </a:prstGeom>
          <a:noFill/>
        </p:spPr>
        <p:txBody>
          <a:bodyPr wrap="square" rtlCol="0">
            <a:spAutoFit/>
          </a:bodyPr>
          <a:lstStyle/>
          <a:p>
            <a:r>
              <a:rPr lang="zh-CN" altLang="en-US" sz="2800" b="1">
                <a:ln w="22225">
                  <a:solidFill>
                    <a:schemeClr val="accent2"/>
                  </a:solidFill>
                  <a:prstDash val="solid"/>
                </a:ln>
                <a:solidFill>
                  <a:schemeClr val="accent2">
                    <a:lumMod val="40000"/>
                    <a:lumOff val="60000"/>
                  </a:schemeClr>
                </a:solidFill>
                <a:effectLst/>
              </a:rPr>
              <a:t>穆青   冯健     周原</a:t>
            </a:r>
            <a:endParaRPr lang="zh-CN" altLang="en-US" sz="2800" b="1">
              <a:ln w="22225">
                <a:solidFill>
                  <a:schemeClr val="accent2"/>
                </a:solidFill>
                <a:prstDash val="solid"/>
              </a:ln>
              <a:solidFill>
                <a:schemeClr val="accent2">
                  <a:lumMod val="40000"/>
                  <a:lumOff val="60000"/>
                </a:schemeClr>
              </a:solidFill>
              <a:effectLst/>
            </a:endParaRPr>
          </a:p>
        </p:txBody>
      </p:sp>
      <p:pic>
        <p:nvPicPr>
          <p:cNvPr id="5" name="图片 4"/>
          <p:cNvPicPr>
            <a:picLocks noChangeAspect="1"/>
          </p:cNvPicPr>
          <p:nvPr/>
        </p:nvPicPr>
        <p:blipFill>
          <a:blip r:embed="rId2"/>
          <a:stretch>
            <a:fillRect/>
          </a:stretch>
        </p:blipFill>
        <p:spPr>
          <a:xfrm>
            <a:off x="1078230" y="3795395"/>
            <a:ext cx="3619500" cy="2705100"/>
          </a:xfrm>
          <a:prstGeom prst="rect">
            <a:avLst/>
          </a:prstGeom>
        </p:spPr>
      </p:pic>
      <p:sp>
        <p:nvSpPr>
          <p:cNvPr id="7" name="矩形 6"/>
          <p:cNvSpPr/>
          <p:nvPr/>
        </p:nvSpPr>
        <p:spPr>
          <a:xfrm>
            <a:off x="309880" y="277495"/>
            <a:ext cx="7596505" cy="706755"/>
          </a:xfrm>
          <a:prstGeom prst="rect">
            <a:avLst/>
          </a:prstGeom>
          <a:noFill/>
          <a:ln>
            <a:noFill/>
          </a:ln>
        </p:spPr>
        <p:txBody>
          <a:bodyPr wrap="square" rtlCol="0" anchor="t">
            <a:spAutoFit/>
          </a:bodyPr>
          <a:lstStyle/>
          <a:p>
            <a:pPr algn="l"/>
            <a:r>
              <a:rPr lang="zh-CN" altLang="en-US" sz="4000" b="1">
                <a:solidFill>
                  <a:schemeClr val="accent1"/>
                </a:solidFill>
                <a:effectLst>
                  <a:outerShdw blurRad="38100" dist="25400" dir="5400000" algn="ctr" rotWithShape="0">
                    <a:srgbClr val="6E747A">
                      <a:alpha val="43000"/>
                    </a:srgbClr>
                  </a:outerShdw>
                </a:effectLst>
              </a:rPr>
              <a:t>统编版高中语文选择性必修上册</a:t>
            </a:r>
            <a:endParaRPr lang="zh-CN" altLang="en-US" sz="4000" b="1">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65175"/>
          </a:xfrm>
        </p:spPr>
        <p:txBody>
          <a:bodyPr/>
          <a:lstStyle/>
          <a:p>
            <a:r>
              <a:rPr lang="zh-CN" altLang="en-US">
                <a:ln w="22225">
                  <a:solidFill>
                    <a:schemeClr val="accent2"/>
                  </a:solidFill>
                  <a:prstDash val="solid"/>
                </a:ln>
                <a:solidFill>
                  <a:schemeClr val="accent2">
                    <a:lumMod val="40000"/>
                    <a:lumOff val="60000"/>
                  </a:schemeClr>
                </a:solidFill>
                <a:effectLst/>
              </a:rPr>
              <a:t>文本的结构特点是怎样的？</a:t>
            </a:r>
            <a:endParaRPr lang="zh-CN" altLang="en-US">
              <a:ln w="22225">
                <a:solidFill>
                  <a:schemeClr val="accent2"/>
                </a:solidFill>
                <a:prstDash val="solid"/>
              </a:ln>
              <a:solidFill>
                <a:schemeClr val="accent2">
                  <a:lumMod val="40000"/>
                  <a:lumOff val="60000"/>
                </a:schemeClr>
              </a:solidFill>
              <a:effectLst/>
            </a:endParaRPr>
          </a:p>
        </p:txBody>
      </p:sp>
      <p:sp>
        <p:nvSpPr>
          <p:cNvPr id="3" name="文本框 2"/>
          <p:cNvSpPr txBox="1"/>
          <p:nvPr/>
        </p:nvSpPr>
        <p:spPr>
          <a:xfrm>
            <a:off x="235585" y="1305560"/>
            <a:ext cx="8785860" cy="4246245"/>
          </a:xfrm>
          <a:prstGeom prst="rect">
            <a:avLst/>
          </a:prstGeom>
          <a:noFill/>
        </p:spPr>
        <p:txBody>
          <a:bodyPr wrap="square" rtlCol="0" anchor="t">
            <a:spAutoFit/>
          </a:bodyPr>
          <a:lstStyle/>
          <a:p>
            <a:r>
              <a:rPr lang="zh-CN" altLang="en-US" b="1">
                <a:ln w="22225">
                  <a:solidFill>
                    <a:schemeClr val="accent2"/>
                  </a:solidFill>
                  <a:prstDash val="solid"/>
                </a:ln>
                <a:solidFill>
                  <a:schemeClr val="accent1"/>
                </a:solidFill>
                <a:effectLst/>
              </a:rPr>
              <a:t>明确：</a:t>
            </a:r>
            <a:endParaRPr lang="zh-CN" altLang="en-US" b="1">
              <a:ln w="22225">
                <a:solidFill>
                  <a:schemeClr val="accent2"/>
                </a:solidFill>
                <a:prstDash val="solid"/>
              </a:ln>
              <a:solidFill>
                <a:schemeClr val="accent1"/>
              </a:solidFill>
              <a:effectLst/>
            </a:endParaRPr>
          </a:p>
          <a:p>
            <a:r>
              <a:rPr lang="zh-CN" altLang="en-US" b="1">
                <a:ln w="22225">
                  <a:solidFill>
                    <a:schemeClr val="accent2"/>
                  </a:solidFill>
                  <a:prstDash val="solid"/>
                </a:ln>
                <a:solidFill>
                  <a:schemeClr val="accent1"/>
                </a:solidFill>
                <a:effectLst/>
              </a:rPr>
              <a:t>         利用小标题组合的方式，选取焦裕禄书记到达兰考的典型事迹，各节之间不是随意的组合而是有一定的联系的，它们共同组合在一起，塑造出一个全心全意为人民服务的县委书记的形象。</a:t>
            </a:r>
            <a:endParaRPr lang="zh-CN" altLang="en-US" b="1">
              <a:ln w="22225">
                <a:solidFill>
                  <a:schemeClr val="accent2"/>
                </a:solidFill>
                <a:prstDash val="solid"/>
              </a:ln>
              <a:solidFill>
                <a:schemeClr val="accent1"/>
              </a:solidFill>
              <a:effectLst/>
            </a:endParaRPr>
          </a:p>
          <a:p>
            <a:r>
              <a:rPr lang="zh-CN" altLang="en-US" b="1">
                <a:ln w="22225">
                  <a:solidFill>
                    <a:schemeClr val="accent2"/>
                  </a:solidFill>
                  <a:prstDash val="solid"/>
                </a:ln>
                <a:solidFill>
                  <a:schemeClr val="accent1"/>
                </a:solidFill>
                <a:effectLst/>
              </a:rPr>
              <a:t>第一节：别人嚼过的馍没味道-------------------体现了亲临一 线，身先士卒的精神。</a:t>
            </a:r>
            <a:endParaRPr lang="zh-CN" altLang="en-US" b="1">
              <a:ln w="22225">
                <a:solidFill>
                  <a:schemeClr val="accent2"/>
                </a:solidFill>
                <a:prstDash val="solid"/>
              </a:ln>
              <a:solidFill>
                <a:schemeClr val="accent1"/>
              </a:solidFill>
              <a:effectLst/>
            </a:endParaRPr>
          </a:p>
          <a:p>
            <a:r>
              <a:rPr lang="zh-CN" altLang="en-US" b="1">
                <a:ln w="22225">
                  <a:solidFill>
                    <a:schemeClr val="accent2"/>
                  </a:solidFill>
                  <a:prstDash val="solid"/>
                </a:ln>
                <a:solidFill>
                  <a:schemeClr val="accent1"/>
                </a:solidFill>
                <a:effectLst/>
              </a:rPr>
              <a:t>第二节：“ 当群众最困难的时候，共产党员要出现在群众面前”-----------心系群众，忘我工作。</a:t>
            </a:r>
            <a:endParaRPr lang="zh-CN" altLang="en-US" b="1">
              <a:ln w="22225">
                <a:solidFill>
                  <a:schemeClr val="accent2"/>
                </a:solidFill>
                <a:prstDash val="solid"/>
              </a:ln>
              <a:solidFill>
                <a:schemeClr val="accent1"/>
              </a:solidFill>
              <a:effectLst/>
            </a:endParaRPr>
          </a:p>
          <a:p>
            <a:r>
              <a:rPr lang="zh-CN" altLang="en-US" b="1">
                <a:ln w="22225">
                  <a:solidFill>
                    <a:schemeClr val="accent2"/>
                  </a:solidFill>
                  <a:prstDash val="solid"/>
                </a:ln>
                <a:solidFill>
                  <a:schemeClr val="accent1"/>
                </a:solidFill>
                <a:effectLst/>
              </a:rPr>
              <a:t>第三节：“他心里装着全体人民 ，唯独没有他自己”--------------热爱群众，无私奉献。</a:t>
            </a:r>
            <a:endParaRPr lang="zh-CN" altLang="en-US" b="1">
              <a:ln w="22225">
                <a:solidFill>
                  <a:schemeClr val="accent2"/>
                </a:solidFill>
                <a:prstDash val="solid"/>
              </a:ln>
              <a:solidFill>
                <a:schemeClr val="accent1"/>
              </a:solidFill>
              <a:effectLst/>
            </a:endParaRPr>
          </a:p>
          <a:p>
            <a:r>
              <a:rPr lang="zh-CN" altLang="en-US" b="1">
                <a:ln w="22225">
                  <a:solidFill>
                    <a:schemeClr val="accent2"/>
                  </a:solidFill>
                  <a:prstDash val="solid"/>
                </a:ln>
                <a:solidFill>
                  <a:schemeClr val="accent1"/>
                </a:solidFill>
                <a:effectLst/>
              </a:rPr>
              <a:t>第四节：“活着我没有治好沙丘，死了也要看着你们把沙丘治好”--------鞠躬尽瘁，死而后已。</a:t>
            </a:r>
            <a:endParaRPr lang="zh-CN" altLang="en-US" b="1">
              <a:ln w="22225">
                <a:solidFill>
                  <a:schemeClr val="accent2"/>
                </a:solidFill>
                <a:prstDash val="solid"/>
              </a:ln>
              <a:solidFill>
                <a:schemeClr val="accent1"/>
              </a:solidFill>
              <a:effectLst/>
            </a:endParaRPr>
          </a:p>
          <a:p>
            <a:r>
              <a:rPr lang="zh-CN" altLang="en-US" b="1">
                <a:ln w="22225">
                  <a:solidFill>
                    <a:schemeClr val="accent2"/>
                  </a:solidFill>
                  <a:prstDash val="solid"/>
                </a:ln>
                <a:solidFill>
                  <a:schemeClr val="accent1"/>
                </a:solidFill>
                <a:effectLst/>
              </a:rPr>
              <a:t>第五节：“他没有死，他还活着”--------肉体虽死，精神永存。</a:t>
            </a:r>
            <a:endParaRPr lang="zh-CN" altLang="en-US" b="1">
              <a:ln w="22225">
                <a:solidFill>
                  <a:schemeClr val="accent2"/>
                </a:solidFill>
                <a:prstDash val="solid"/>
              </a:ln>
              <a:solidFill>
                <a:schemeClr val="accent1"/>
              </a:solidFill>
              <a:effectLst/>
            </a:endParaRPr>
          </a:p>
          <a:p>
            <a:r>
              <a:rPr lang="zh-CN" altLang="en-US" b="1">
                <a:ln w="22225">
                  <a:solidFill>
                    <a:schemeClr val="accent2"/>
                  </a:solidFill>
                  <a:prstDash val="solid"/>
                </a:ln>
                <a:solidFill>
                  <a:schemeClr val="accent1"/>
                </a:solidFill>
                <a:effectLst/>
              </a:rPr>
              <a:t>        这几个小标题是按照焦裕禄同志的事迹和品质，按照时间为线索进行安排，每一节中都有一个核心的主题，例如第一节“吃别人嚼过的馍没味道”， 通过焦裕禄身先士卒下乡调研，表现他忘我工作的品质。每个标题都是焦裕禄品质的一个侧面，而加起来则形成了一个立体的焦裕禄。</a:t>
            </a:r>
            <a:endParaRPr lang="zh-CN" altLang="en-US" b="1">
              <a:ln w="22225">
                <a:solidFill>
                  <a:schemeClr val="accent2"/>
                </a:solidFill>
                <a:prstDash val="solid"/>
              </a:ln>
              <a:solidFill>
                <a:schemeClr val="accent1"/>
              </a:solidFill>
              <a:effectLst/>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17170" y="1908175"/>
            <a:ext cx="8761730" cy="1143000"/>
          </a:xfrm>
        </p:spPr>
        <p:txBody>
          <a:bodyPr>
            <a:noAutofit/>
            <a:scene3d>
              <a:camera prst="orthographicFront"/>
              <a:lightRig rig="soft" dir="t">
                <a:rot lat="0" lon="0" rev="15600000"/>
              </a:lightRig>
            </a:scene3d>
            <a:sp3d extrusionH="57150" prstMaterial="softEdge">
              <a:bevelT w="25400" h="38100"/>
            </a:sp3d>
          </a:bodyPr>
          <a:lstStyle/>
          <a:p>
            <a:pPr algn="l"/>
            <a:r>
              <a:rPr lang="zh-CN" altLang="en-US" sz="4800" b="1">
                <a:solidFill>
                  <a:schemeClr val="accent4"/>
                </a:solidFill>
                <a:effectLst>
                  <a:outerShdw blurRad="38100" dist="38100" dir="2700000" algn="tl">
                    <a:srgbClr val="000000">
                      <a:alpha val="43137"/>
                    </a:srgbClr>
                  </a:outerShdw>
                </a:effectLst>
              </a:rPr>
              <a:t>深入研读，选点读析，体会文本“以言见人”的特点：</a:t>
            </a:r>
            <a:endParaRPr lang="zh-CN" altLang="en-US" sz="4800" b="1">
              <a:solidFill>
                <a:schemeClr val="accent4"/>
              </a:solidFill>
              <a:effectLst>
                <a:outerShdw blurRad="38100" dist="38100" dir="2700000" algn="tl">
                  <a:srgbClr val="000000">
                    <a:alpha val="43137"/>
                  </a:srgbClr>
                </a:outerShdw>
              </a:effectLst>
            </a:endParaRPr>
          </a:p>
        </p:txBody>
      </p:sp>
      <p:sp>
        <p:nvSpPr>
          <p:cNvPr id="3" name="文本框 2"/>
          <p:cNvSpPr txBox="1"/>
          <p:nvPr/>
        </p:nvSpPr>
        <p:spPr>
          <a:xfrm>
            <a:off x="612140" y="3663950"/>
            <a:ext cx="7962265" cy="1076325"/>
          </a:xfrm>
          <a:prstGeom prst="rect">
            <a:avLst/>
          </a:prstGeom>
          <a:noFill/>
        </p:spPr>
        <p:txBody>
          <a:bodyPr wrap="square" rtlCol="0" anchor="t">
            <a:spAutoFit/>
          </a:bodyPr>
          <a:lstStyle/>
          <a:p>
            <a:r>
              <a:rPr lang="zh-CN" altLang="en-US" sz="3200" b="1">
                <a:solidFill>
                  <a:schemeClr val="accent1"/>
                </a:solidFill>
                <a:effectLst>
                  <a:outerShdw blurRad="38100" dist="25400" dir="5400000" algn="ctr" rotWithShape="0">
                    <a:srgbClr val="6E747A">
                      <a:alpha val="43000"/>
                    </a:srgbClr>
                  </a:outerShdw>
                </a:effectLst>
              </a:rPr>
              <a:t>问题：找出各部分焦裕禄典型的语言，体现其怎样的精神品质？</a:t>
            </a:r>
            <a:endParaRPr lang="zh-CN" altLang="en-US" sz="3200" b="1">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21995"/>
          </a:xfrm>
        </p:spPr>
        <p:txBody>
          <a:bodyPr>
            <a:normAutofit fontScale="90000"/>
          </a:bodyPr>
          <a:lstStyle/>
          <a:p>
            <a:pPr algn="l"/>
            <a:r>
              <a:rPr lang="zh-CN" altLang="en-US" b="1"/>
              <a:t>导语部分：导语:焦裕禄来到兰考的背景，初到兰考的作为。</a:t>
            </a:r>
            <a:endParaRPr lang="zh-CN" altLang="en-US" b="1"/>
          </a:p>
        </p:txBody>
      </p:sp>
      <p:sp>
        <p:nvSpPr>
          <p:cNvPr id="3" name="文本框 2"/>
          <p:cNvSpPr txBox="1"/>
          <p:nvPr/>
        </p:nvSpPr>
        <p:spPr>
          <a:xfrm>
            <a:off x="457200" y="2816860"/>
            <a:ext cx="8229600" cy="2676525"/>
          </a:xfrm>
          <a:prstGeom prst="rect">
            <a:avLst/>
          </a:prstGeom>
          <a:noFill/>
        </p:spPr>
        <p:txBody>
          <a:bodyPr wrap="square" rtlCol="0" anchor="t">
            <a:spAutoFit/>
          </a:bodyPr>
          <a:lstStyle/>
          <a:p>
            <a:r>
              <a:rPr lang="zh-CN" altLang="en-US" sz="2400">
                <a:ln w="22225">
                  <a:solidFill>
                    <a:schemeClr val="accent2"/>
                  </a:solidFill>
                  <a:prstDash val="solid"/>
                </a:ln>
                <a:solidFill>
                  <a:schemeClr val="accent2">
                    <a:lumMod val="40000"/>
                    <a:lumOff val="60000"/>
                  </a:schemeClr>
                </a:solidFill>
                <a:effectLst/>
              </a:rPr>
              <a:t>他说:“</a:t>
            </a:r>
            <a:r>
              <a:rPr lang="zh-CN" altLang="en-US" sz="2400">
                <a:ln w="22225">
                  <a:solidFill>
                    <a:schemeClr val="accent2"/>
                  </a:solidFill>
                  <a:prstDash val="solid"/>
                </a:ln>
                <a:solidFill>
                  <a:schemeClr val="tx1"/>
                </a:solidFill>
                <a:effectLst/>
              </a:rPr>
              <a:t>栽上树，岂不是成了一片好绿林!</a:t>
            </a:r>
            <a:r>
              <a:rPr lang="zh-CN" altLang="en-US" sz="2400">
                <a:ln w="22225">
                  <a:solidFill>
                    <a:schemeClr val="accent2"/>
                  </a:solidFill>
                  <a:prstDash val="solid"/>
                </a:ln>
                <a:solidFill>
                  <a:schemeClr val="accent2">
                    <a:lumMod val="40000"/>
                    <a:lumOff val="60000"/>
                  </a:schemeClr>
                </a:solidFill>
                <a:effectLst/>
              </a:rPr>
              <a:t>”</a:t>
            </a:r>
            <a:endParaRPr lang="zh-CN" altLang="en-US" sz="2400">
              <a:ln w="22225">
                <a:solidFill>
                  <a:schemeClr val="accent2"/>
                </a:solidFill>
                <a:prstDash val="solid"/>
              </a:ln>
              <a:solidFill>
                <a:schemeClr val="accent2">
                  <a:lumMod val="40000"/>
                  <a:lumOff val="60000"/>
                </a:schemeClr>
              </a:solidFill>
              <a:effectLst/>
            </a:endParaRPr>
          </a:p>
          <a:p>
            <a:r>
              <a:rPr lang="zh-CN" altLang="en-US" sz="2400">
                <a:ln w="22225">
                  <a:solidFill>
                    <a:schemeClr val="accent2"/>
                  </a:solidFill>
                  <a:prstDash val="solid"/>
                </a:ln>
                <a:solidFill>
                  <a:schemeClr val="accent2">
                    <a:lumMod val="40000"/>
                    <a:lumOff val="60000"/>
                  </a:schemeClr>
                </a:solidFill>
                <a:effectLst/>
              </a:rPr>
              <a:t>见到涝洼窝，他说”这里可以栽苇、种蒲、养鱼。"</a:t>
            </a:r>
            <a:endParaRPr lang="zh-CN" altLang="en-US" sz="2400">
              <a:ln w="22225">
                <a:solidFill>
                  <a:schemeClr val="accent2"/>
                </a:solidFill>
                <a:prstDash val="solid"/>
              </a:ln>
              <a:solidFill>
                <a:schemeClr val="accent2">
                  <a:lumMod val="40000"/>
                  <a:lumOff val="60000"/>
                </a:schemeClr>
              </a:solidFill>
              <a:effectLst/>
            </a:endParaRPr>
          </a:p>
          <a:p>
            <a:r>
              <a:rPr lang="zh-CN" altLang="en-US" sz="2400">
                <a:ln w="22225">
                  <a:solidFill>
                    <a:schemeClr val="accent2"/>
                  </a:solidFill>
                  <a:prstDash val="solid"/>
                </a:ln>
                <a:solidFill>
                  <a:schemeClr val="accent2">
                    <a:lumMod val="40000"/>
                    <a:lumOff val="60000"/>
                  </a:schemeClr>
                </a:solidFill>
                <a:effectLst/>
              </a:rPr>
              <a:t>见到碱地，他说:“治住它，把片白变成一片青!” </a:t>
            </a:r>
            <a:endParaRPr lang="zh-CN" altLang="en-US" sz="2400">
              <a:ln w="22225">
                <a:solidFill>
                  <a:schemeClr val="accent2"/>
                </a:solidFill>
                <a:prstDash val="solid"/>
              </a:ln>
              <a:solidFill>
                <a:schemeClr val="accent2">
                  <a:lumMod val="40000"/>
                  <a:lumOff val="60000"/>
                </a:schemeClr>
              </a:solidFill>
              <a:effectLst/>
            </a:endParaRPr>
          </a:p>
          <a:p>
            <a:r>
              <a:rPr lang="zh-CN" altLang="en-US" sz="2400">
                <a:ln w="22225">
                  <a:solidFill>
                    <a:schemeClr val="accent2"/>
                  </a:solidFill>
                  <a:prstDash val="solid"/>
                </a:ln>
                <a:solidFill>
                  <a:schemeClr val="accent2">
                    <a:lumMod val="40000"/>
                    <a:lumOff val="60000"/>
                  </a:schemeClr>
                </a:solidFill>
                <a:effectLst/>
              </a:rPr>
              <a:t>转了一圈回到县委，他向大家说:“兰考是个大有作为的地方，问题是要干，要革命。兰考是灾区，穷，困难多，但灾区有个好处，它能锻炼人的革命意志，培养人的革命品格。革命者要在困难面前逞英雄。</a:t>
            </a:r>
            <a:endParaRPr lang="zh-CN" altLang="en-US" sz="2400">
              <a:ln w="22225">
                <a:solidFill>
                  <a:schemeClr val="accent2"/>
                </a:solidFill>
                <a:prstDash val="solid"/>
              </a:ln>
              <a:solidFill>
                <a:schemeClr val="accent2">
                  <a:lumMod val="40000"/>
                  <a:lumOff val="60000"/>
                </a:schemeClr>
              </a:solidFill>
              <a:effectLst/>
            </a:endParaRPr>
          </a:p>
        </p:txBody>
      </p:sp>
      <p:sp>
        <p:nvSpPr>
          <p:cNvPr id="4" name="矩形 3"/>
          <p:cNvSpPr/>
          <p:nvPr/>
        </p:nvSpPr>
        <p:spPr>
          <a:xfrm>
            <a:off x="457835" y="1626235"/>
            <a:ext cx="7878445" cy="645160"/>
          </a:xfrm>
          <a:prstGeom prst="rect">
            <a:avLst/>
          </a:prstGeom>
          <a:noFill/>
          <a:ln>
            <a:noFill/>
          </a:ln>
        </p:spPr>
        <p:txBody>
          <a:bodyPr wrap="square" rtlCol="0" anchor="t">
            <a:spAutoFit/>
          </a:bodyPr>
          <a:lstStyle/>
          <a:p>
            <a:pPr algn="l"/>
            <a:r>
              <a:rPr lang="zh-CN" altLang="en-US" sz="3600" b="1">
                <a:solidFill>
                  <a:schemeClr val="accent1"/>
                </a:solidFill>
                <a:effectLst>
                  <a:outerShdw blurRad="38100" dist="25400" dir="5400000" algn="ctr" rotWithShape="0">
                    <a:srgbClr val="6E747A">
                      <a:alpha val="43000"/>
                    </a:srgbClr>
                  </a:outerShdw>
                </a:effectLst>
              </a:rPr>
              <a:t>语言描写</a:t>
            </a:r>
            <a:endParaRPr lang="zh-CN" altLang="en-US" sz="3600" b="1">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sym typeface="+mn-ea"/>
              </a:rPr>
              <a:t>背景: </a:t>
            </a:r>
            <a:endParaRPr lang="zh-CN" altLang="en-US">
              <a:ln w="22225">
                <a:solidFill>
                  <a:schemeClr val="accent2"/>
                </a:solidFill>
                <a:prstDash val="solid"/>
              </a:ln>
              <a:solidFill>
                <a:schemeClr val="accent2">
                  <a:lumMod val="40000"/>
                  <a:lumOff val="60000"/>
                </a:schemeClr>
              </a:solidFill>
              <a:effectLst/>
              <a:sym typeface="+mn-ea"/>
            </a:endParaRPr>
          </a:p>
        </p:txBody>
      </p:sp>
      <p:sp>
        <p:nvSpPr>
          <p:cNvPr id="3" name="文本框 2"/>
          <p:cNvSpPr txBox="1"/>
          <p:nvPr/>
        </p:nvSpPr>
        <p:spPr>
          <a:xfrm>
            <a:off x="526415" y="1502410"/>
            <a:ext cx="8392160" cy="4523105"/>
          </a:xfrm>
          <a:prstGeom prst="rect">
            <a:avLst/>
          </a:prstGeom>
          <a:noFill/>
        </p:spPr>
        <p:txBody>
          <a:bodyPr wrap="square" rtlCol="0" anchor="t">
            <a:spAutoFit/>
          </a:bodyPr>
          <a:lstStyle/>
          <a:p>
            <a:r>
              <a:rPr lang="en-US" altLang="zh-CN"/>
              <a:t>       </a:t>
            </a:r>
            <a:r>
              <a:rPr lang="en-US" altLang="zh-CN" sz="2400" b="1">
                <a:effectLst>
                  <a:outerShdw blurRad="38100" dist="38100" dir="2700000" algn="tl">
                    <a:srgbClr val="000000">
                      <a:alpha val="43137"/>
                    </a:srgbClr>
                  </a:outerShdw>
                </a:effectLst>
              </a:rPr>
              <a:t> </a:t>
            </a:r>
            <a:r>
              <a:rPr lang="zh-CN" altLang="en-US" sz="2400" b="1">
                <a:effectLst>
                  <a:outerShdw blurRad="38100" dist="38100" dir="2700000" algn="tl">
                    <a:srgbClr val="000000">
                      <a:alpha val="43137"/>
                    </a:srgbClr>
                  </a:outerShdw>
                </a:effectLst>
              </a:rPr>
              <a:t>1962年冬天，正是豫东兰考县遭受内涝、风沙、盐碱三害最严重的时刻。这一年，春天风沙打毁了20万亩麦子，秋天淹坏了30多万亩庄稼，盐碱地上有10万亩禾苗碱死，全县的粮食产量下降到了历年的最低水平。</a:t>
            </a:r>
            <a:endParaRPr lang="zh-CN" altLang="en-US" sz="2400" b="1">
              <a:effectLst>
                <a:outerShdw blurRad="38100" dist="38100" dir="2700000" algn="tl">
                  <a:srgbClr val="000000">
                    <a:alpha val="43137"/>
                  </a:srgbClr>
                </a:outerShdw>
              </a:effectLst>
            </a:endParaRPr>
          </a:p>
          <a:p>
            <a:r>
              <a:rPr lang="zh-CN" altLang="en-US" sz="2400" b="1">
                <a:effectLst>
                  <a:outerShdw blurRad="38100" dist="38100" dir="2700000" algn="tl">
                    <a:srgbClr val="000000">
                      <a:alpha val="43137"/>
                    </a:srgbClr>
                  </a:outerShdw>
                </a:effectLst>
              </a:rPr>
              <a:t>       初到兰考的作为:他到灾情最重的公社和大队去了。他到贫下中农的草屋里，到饲养棚里，到田边地头，去了解情况，观察灾情去了。</a:t>
            </a:r>
            <a:endParaRPr lang="zh-CN" altLang="en-US" sz="2400" b="1">
              <a:effectLst>
                <a:outerShdw blurRad="38100" dist="38100" dir="2700000" algn="tl">
                  <a:srgbClr val="000000">
                    <a:alpha val="43137"/>
                  </a:srgbClr>
                </a:outerShdw>
              </a:effectLst>
            </a:endParaRPr>
          </a:p>
          <a:p>
            <a:endParaRPr lang="zh-CN" altLang="en-US" sz="2400" b="1">
              <a:effectLst>
                <a:outerShdw blurRad="38100" dist="38100" dir="2700000" algn="tl">
                  <a:srgbClr val="000000">
                    <a:alpha val="43137"/>
                  </a:srgbClr>
                </a:outerShdw>
              </a:effectLst>
            </a:endParaRPr>
          </a:p>
          <a:p>
            <a:r>
              <a:rPr lang="zh-CN" altLang="en-US" sz="2400" b="1">
                <a:effectLst>
                  <a:outerShdw blurRad="38100" dist="38100" dir="2700000" algn="tl">
                    <a:srgbClr val="000000">
                      <a:alpha val="43137"/>
                    </a:srgbClr>
                  </a:outerShdw>
                </a:effectLst>
              </a:rPr>
              <a:t>      总结：</a:t>
            </a:r>
            <a:endParaRPr lang="zh-CN" altLang="en-US" sz="2400" b="1">
              <a:effectLst>
                <a:outerShdw blurRad="38100" dist="38100" dir="2700000" algn="tl">
                  <a:srgbClr val="000000">
                    <a:alpha val="43137"/>
                  </a:srgbClr>
                </a:outerShdw>
              </a:effectLst>
            </a:endParaRPr>
          </a:p>
          <a:p>
            <a:r>
              <a:rPr lang="zh-CN" altLang="en-US" sz="2400" b="1">
                <a:effectLst>
                  <a:outerShdw blurRad="38100" dist="38100" dir="2700000" algn="tl">
                    <a:srgbClr val="000000">
                      <a:alpha val="43137"/>
                    </a:srgbClr>
                  </a:outerShdw>
                </a:effectLst>
              </a:rPr>
              <a:t>      当时是兰考县内涝、风沙、盐碱三害最严重的时刻，他的语言表现出了一个共产党员、县委书记不怕困难，迎难而上的精神。为兰考百姓打下一针强心剂！</a:t>
            </a:r>
            <a:endParaRPr lang="zh-CN" altLang="en-US" sz="2400" b="1">
              <a:effectLst>
                <a:outerShdw blurRad="38100" dist="38100" dir="2700000" algn="tl">
                  <a:srgbClr val="000000">
                    <a:alpha val="43137"/>
                  </a:srgbClr>
                </a:outerShdw>
              </a:effectLst>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4"/>
          <p:cNvGrpSpPr/>
          <p:nvPr/>
        </p:nvGrpSpPr>
        <p:grpSpPr>
          <a:xfrm>
            <a:off x="152400" y="152400"/>
            <a:ext cx="4562475" cy="6192838"/>
            <a:chOff x="204" y="255"/>
            <a:chExt cx="2874" cy="3901"/>
          </a:xfrm>
        </p:grpSpPr>
        <p:pic>
          <p:nvPicPr>
            <p:cNvPr id="84997" name="Picture 5" descr="兰考人民运淤泥封沙丘"/>
            <p:cNvPicPr>
              <a:picLocks noChangeAspect="1" noChangeArrowheads="1"/>
            </p:cNvPicPr>
            <p:nvPr/>
          </p:nvPicPr>
          <p:blipFill>
            <a:blip r:embed="rId2"/>
            <a:stretch>
              <a:fillRect/>
            </a:stretch>
          </p:blipFill>
          <p:spPr bwMode="auto">
            <a:xfrm>
              <a:off x="204" y="255"/>
              <a:ext cx="2874" cy="3492"/>
            </a:xfrm>
            <a:prstGeom prst="rect">
              <a:avLst/>
            </a:prstGeom>
            <a:noFill/>
            <a:extLst>
              <a:ext uri="{909E8E84-426E-40DD-AFC4-6F175D3DCCD1}">
                <a14:hiddenFill xmlns:a14="http://schemas.microsoft.com/office/drawing/2010/main">
                  <a:solidFill>
                    <a:srgbClr val="FFFFFF"/>
                  </a:solidFill>
                </a14:hiddenFill>
              </a:ext>
            </a:extLst>
          </p:spPr>
        </p:pic>
        <p:sp>
          <p:nvSpPr>
            <p:cNvPr id="84998" name="Text Box 6"/>
            <p:cNvSpPr txBox="1">
              <a:spLocks noChangeArrowheads="1"/>
            </p:cNvSpPr>
            <p:nvPr/>
          </p:nvSpPr>
          <p:spPr bwMode="auto">
            <a:xfrm>
              <a:off x="386" y="3791"/>
              <a:ext cx="2494"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a:spcBef>
                  <a:spcPct val="50000"/>
                </a:spcBef>
              </a:pPr>
              <a:r>
                <a:rPr lang="zh-CN" altLang="en-US" sz="3200" b="1">
                  <a:solidFill>
                    <a:srgbClr val="FF0000"/>
                  </a:solidFill>
                  <a:ea typeface="宋体" panose="02010600030101010101" pitchFamily="2" charset="-122"/>
                </a:rPr>
                <a:t>兰考人民挖泥压流沙</a:t>
              </a:r>
              <a:endParaRPr lang="zh-CN" altLang="en-US" sz="3200" b="1">
                <a:solidFill>
                  <a:srgbClr val="FF0000"/>
                </a:solidFill>
                <a:ea typeface="宋体" pitchFamily="2" charset="-122"/>
              </a:endParaRPr>
            </a:p>
          </p:txBody>
        </p:sp>
      </p:grpSp>
      <p:sp>
        <p:nvSpPr>
          <p:cNvPr id="84999" name="Text Box 7"/>
          <p:cNvSpPr txBox="1">
            <a:spLocks noChangeArrowheads="1"/>
          </p:cNvSpPr>
          <p:nvPr/>
        </p:nvSpPr>
        <p:spPr bwMode="auto">
          <a:xfrm>
            <a:off x="5410200" y="762000"/>
            <a:ext cx="2819400" cy="435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000">
                <a:ln w="22225">
                  <a:solidFill>
                    <a:schemeClr val="accent2"/>
                  </a:solidFill>
                  <a:prstDash val="solid"/>
                </a:ln>
                <a:solidFill>
                  <a:schemeClr val="accent2">
                    <a:lumMod val="40000"/>
                    <a:lumOff val="60000"/>
                  </a:schemeClr>
                </a:solidFill>
                <a:effectLst/>
              </a:rPr>
              <a:t>1962</a:t>
            </a:r>
            <a:r>
              <a:rPr lang="zh-CN" altLang="en-US" sz="4000">
                <a:ln w="22225">
                  <a:solidFill>
                    <a:schemeClr val="accent2"/>
                  </a:solidFill>
                  <a:prstDash val="solid"/>
                </a:ln>
                <a:solidFill>
                  <a:schemeClr val="accent2">
                    <a:lumMod val="40000"/>
                    <a:lumOff val="60000"/>
                  </a:schemeClr>
                </a:solidFill>
                <a:effectLst/>
              </a:rPr>
              <a:t>年，河南省兰考县连续遭受干旱、风沙和内涝等自然灾害，粮食严重减产。</a:t>
            </a:r>
            <a:endParaRPr lang="zh-CN" altLang="en-US" sz="4000">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57200" y="335915"/>
            <a:ext cx="8366125" cy="6000750"/>
          </a:xfrm>
          <a:prstGeom prst="rect">
            <a:avLst/>
          </a:prstGeom>
          <a:noFill/>
        </p:spPr>
        <p:txBody>
          <a:bodyPr wrap="square" rtlCol="0" anchor="t">
            <a:spAutoFit/>
          </a:bodyPr>
          <a:lstStyle/>
          <a:p>
            <a:r>
              <a:rPr lang="zh-CN" altLang="en-US" sz="3200">
                <a:ln w="22225">
                  <a:solidFill>
                    <a:schemeClr val="accent2"/>
                  </a:solidFill>
                  <a:prstDash val="solid"/>
                </a:ln>
                <a:solidFill>
                  <a:schemeClr val="accent2">
                    <a:lumMod val="40000"/>
                    <a:lumOff val="60000"/>
                  </a:schemeClr>
                </a:solidFill>
                <a:effectLst/>
              </a:rPr>
              <a:t>第一节:焦裕禄带领县委班子深入一 线进行细致地调查研究</a:t>
            </a:r>
            <a:endParaRPr lang="zh-CN" altLang="en-US" sz="3200">
              <a:ln w="22225">
                <a:solidFill>
                  <a:schemeClr val="accent2"/>
                </a:solidFill>
                <a:prstDash val="solid"/>
              </a:ln>
              <a:solidFill>
                <a:schemeClr val="accent2">
                  <a:lumMod val="40000"/>
                  <a:lumOff val="60000"/>
                </a:schemeClr>
              </a:solidFill>
              <a:effectLst/>
            </a:endParaRPr>
          </a:p>
          <a:p>
            <a:r>
              <a:rPr lang="zh-CN" altLang="en-US" sz="3200"/>
              <a:t>       </a:t>
            </a:r>
            <a:r>
              <a:rPr lang="zh-CN" altLang="en-US" sz="3200" b="1">
                <a:solidFill>
                  <a:schemeClr val="accent1"/>
                </a:solidFill>
                <a:effectLst>
                  <a:outerShdw blurRad="38100" dist="25400" dir="5400000" algn="ctr" rotWithShape="0">
                    <a:srgbClr val="6E747A">
                      <a:alpha val="43000"/>
                    </a:srgbClr>
                  </a:outerShdw>
                </a:effectLst>
              </a:rPr>
              <a:t>如何理解“吃别人嚼过的馍没味道”比喻凡事跟在别人后边学样，不如自己去开拓创新。</a:t>
            </a:r>
            <a:endParaRPr lang="zh-CN" altLang="en-US" sz="3200" b="1">
              <a:solidFill>
                <a:schemeClr val="accent1"/>
              </a:solidFill>
              <a:effectLst>
                <a:outerShdw blurRad="38100" dist="25400" dir="5400000" algn="ctr" rotWithShape="0">
                  <a:srgbClr val="6E747A">
                    <a:alpha val="43000"/>
                  </a:srgbClr>
                </a:outerShdw>
              </a:effectLst>
            </a:endParaRPr>
          </a:p>
          <a:p>
            <a:r>
              <a:rPr lang="zh-CN" altLang="en-US" sz="3200" b="1">
                <a:solidFill>
                  <a:schemeClr val="accent1"/>
                </a:solidFill>
                <a:effectLst>
                  <a:outerShdw blurRad="38100" dist="25400" dir="5400000" algn="ctr" rotWithShape="0">
                    <a:srgbClr val="6E747A">
                      <a:alpha val="43000"/>
                    </a:srgbClr>
                  </a:outerShdw>
                </a:effectLst>
              </a:rPr>
              <a:t>  周原《中原大地》:“查风沙要查到沙落尘埃 !吃别人嚼过的馍没味道，我们要亲自掂掂三喜的分量。</a:t>
            </a:r>
            <a:endParaRPr lang="zh-CN" altLang="en-US" sz="3200" b="1">
              <a:solidFill>
                <a:schemeClr val="accent1"/>
              </a:solidFill>
              <a:effectLst>
                <a:outerShdw blurRad="38100" dist="25400" dir="5400000" algn="ctr" rotWithShape="0">
                  <a:srgbClr val="6E747A">
                    <a:alpha val="43000"/>
                  </a:srgbClr>
                </a:outerShdw>
              </a:effectLst>
            </a:endParaRPr>
          </a:p>
          <a:p>
            <a:r>
              <a:rPr lang="zh-CN" altLang="en-US" sz="3200" b="1">
                <a:solidFill>
                  <a:schemeClr val="accent1"/>
                </a:solidFill>
                <a:effectLst>
                  <a:outerShdw blurRad="38100" dist="25400" dir="5400000" algn="ctr" rotWithShape="0">
                    <a:srgbClr val="6E747A">
                      <a:alpha val="43000"/>
                    </a:srgbClr>
                  </a:outerShdw>
                </a:effectLst>
              </a:rPr>
              <a:t>       焦裕禄一到兰考县就决定要把兰考县1800平方公里土地上的自然情况摸透，亲自去掂一掂兰考的“三害”究竟有多大分量。在实地调研时，焦裕禄不顾环境的险恶，亲自去查风口、探流  沙，掌握了大量一手的资料。</a:t>
            </a:r>
            <a:endParaRPr lang="zh-CN" altLang="en-US" sz="3200" b="1">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7044" name="Text Box 4"/>
          <p:cNvSpPr txBox="1">
            <a:spLocks noGrp="1" noChangeArrowheads="1"/>
          </p:cNvSpPr>
          <p:nvPr>
            <p:ph type="title"/>
          </p:nvPr>
        </p:nvSpPr>
        <p:spPr>
          <a:xfrm>
            <a:off x="1219200" y="76200"/>
            <a:ext cx="8229600" cy="1143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ormAutofit fontScale="90000"/>
          </a:bodyPr>
          <a:lstStyle/>
          <a:p>
            <a:pPr algn="l" eaLnBrk="1" hangingPunct="1">
              <a:spcBef>
                <a:spcPct val="50000"/>
              </a:spcBef>
            </a:pPr>
            <a:r>
              <a:rPr kumimoji="1" lang="zh-CN" altLang="en-US" sz="4000" b="1" smtClean="0">
                <a:solidFill>
                  <a:srgbClr val="FF0000"/>
                </a:solidFill>
                <a:ea typeface="宋体" panose="02010600030101010101" pitchFamily="2" charset="-122"/>
              </a:rPr>
              <a:t>正当兰考人民一战莫愁时，</a:t>
            </a:r>
            <a:br>
              <a:rPr kumimoji="1" lang="zh-CN" altLang="en-US" sz="4000" b="1" smtClean="0">
                <a:solidFill>
                  <a:srgbClr val="FF0000"/>
                </a:solidFill>
                <a:ea typeface="宋体" panose="02010600030101010101" pitchFamily="2" charset="-122"/>
              </a:rPr>
            </a:br>
            <a:r>
              <a:rPr kumimoji="1" lang="zh-CN" altLang="en-US" sz="4000" b="1" smtClean="0">
                <a:solidFill>
                  <a:srgbClr val="FF0000"/>
                </a:solidFill>
                <a:ea typeface="宋体" panose="02010600030101010101" pitchFamily="2" charset="-122"/>
              </a:rPr>
              <a:t>焦裕禄受命出任县委书记</a:t>
            </a:r>
            <a:endParaRPr kumimoji="1" lang="zh-CN" altLang="en-US" sz="4000" b="1" smtClean="0">
              <a:solidFill>
                <a:srgbClr val="FF0000"/>
              </a:solidFill>
              <a:ea typeface="宋体" pitchFamily="2" charset="-122"/>
            </a:endParaRPr>
          </a:p>
        </p:txBody>
      </p:sp>
      <p:pic>
        <p:nvPicPr>
          <p:cNvPr id="87045" name="Picture 5" descr="焦裕禄"/>
          <p:cNvPicPr>
            <a:picLocks noGrp="1" noChangeAspect="1" noChangeArrowheads="1"/>
          </p:cNvPicPr>
          <p:nvPr>
            <p:ph type="body" idx="1"/>
          </p:nvPr>
        </p:nvPicPr>
        <p:blipFill>
          <a:blip r:embed="rId2"/>
          <a:stretch>
            <a:fillRect/>
          </a:stretch>
        </p:blipFill>
        <p:spPr>
          <a:xfrm>
            <a:off x="1014730" y="2358390"/>
            <a:ext cx="2611755" cy="3304540"/>
          </a:xfrm>
        </p:spPr>
      </p:pic>
      <p:sp>
        <p:nvSpPr>
          <p:cNvPr id="87046" name="Rectangle 2"/>
          <p:cNvSpPr>
            <a:spLocks noChangeArrowheads="1"/>
          </p:cNvSpPr>
          <p:nvPr/>
        </p:nvSpPr>
        <p:spPr bwMode="auto">
          <a:xfrm>
            <a:off x="838200" y="6400800"/>
            <a:ext cx="25558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ctr"/>
            <a:r>
              <a:rPr lang="zh-CN" altLang="en-US" sz="2000" b="1">
                <a:latin typeface="Times New Roman" panose="02020603050405020304" pitchFamily="18" charset="0"/>
              </a:rPr>
              <a:t>焦裕禄在花生地里拔草</a:t>
            </a:r>
            <a:endParaRPr lang="zh-CN" altLang="en-US" sz="2000" b="1">
              <a:latin typeface="Times New Roman" panose="02020603050405020304" pitchFamily="18" charset="0"/>
            </a:endParaRPr>
          </a:p>
        </p:txBody>
      </p:sp>
      <p:pic>
        <p:nvPicPr>
          <p:cNvPr id="87047" name="Picture 5" descr="j"/>
          <p:cNvPicPr>
            <a:picLocks noChangeAspect="1" noChangeArrowheads="1"/>
          </p:cNvPicPr>
          <p:nvPr/>
        </p:nvPicPr>
        <p:blipFill>
          <a:blip r:embed="rId3"/>
          <a:stretch>
            <a:fillRect/>
          </a:stretch>
        </p:blipFill>
        <p:spPr bwMode="auto">
          <a:xfrm>
            <a:off x="5394325" y="2265045"/>
            <a:ext cx="2425700" cy="313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Rectangle 3"/>
          <p:cNvSpPr>
            <a:spLocks noChangeArrowheads="1"/>
          </p:cNvSpPr>
          <p:nvPr/>
        </p:nvSpPr>
        <p:spPr bwMode="auto">
          <a:xfrm>
            <a:off x="5938838" y="6324600"/>
            <a:ext cx="1533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ctr"/>
            <a:r>
              <a:rPr lang="zh-CN" altLang="en-US" sz="2000" b="1">
                <a:latin typeface="Times New Roman" panose="02020603050405020304" pitchFamily="18" charset="0"/>
              </a:rPr>
              <a:t>焦裕禄在锄草</a:t>
            </a:r>
            <a:endParaRPr lang="zh-CN" altLang="en-US" sz="2000" b="1">
              <a:latin typeface="Times New Roman" panose="02020603050405020304" pitchFamily="18" charset="0"/>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pPr algn="l"/>
            <a:br>
              <a:rPr lang="zh-CN" altLang="en-US">
                <a:sym typeface="+mn-ea"/>
              </a:rPr>
            </a:br>
            <a:r>
              <a:rPr lang="zh-CN" altLang="en-US">
                <a:ln w="22225">
                  <a:solidFill>
                    <a:schemeClr val="accent2"/>
                  </a:solidFill>
                  <a:prstDash val="solid"/>
                </a:ln>
                <a:solidFill>
                  <a:schemeClr val="accent2">
                    <a:lumMod val="40000"/>
                    <a:lumOff val="60000"/>
                  </a:schemeClr>
                </a:solidFill>
                <a:effectLst/>
                <a:sym typeface="+mn-ea"/>
              </a:rPr>
              <a:t>第二节:兰考县遭遇洪灾，焦裕禄同志带领兰考人民全力救灾。</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文本框 2"/>
          <p:cNvSpPr txBox="1"/>
          <p:nvPr/>
        </p:nvSpPr>
        <p:spPr>
          <a:xfrm>
            <a:off x="165100" y="2311400"/>
            <a:ext cx="8305800" cy="1198880"/>
          </a:xfrm>
          <a:prstGeom prst="rect">
            <a:avLst/>
          </a:prstGeom>
          <a:noFill/>
        </p:spPr>
        <p:txBody>
          <a:bodyPr wrap="square" rtlCol="0" anchor="t">
            <a:spAutoFit/>
          </a:bodyPr>
          <a:lstStyle/>
          <a:p>
            <a:r>
              <a:rPr lang="zh-CN" altLang="en-US" sz="3600">
                <a:ln w="22225">
                  <a:solidFill>
                    <a:schemeClr val="accent2"/>
                  </a:solidFill>
                  <a:prstDash val="solid"/>
                </a:ln>
                <a:solidFill>
                  <a:schemeClr val="accent2">
                    <a:lumMod val="40000"/>
                    <a:lumOff val="60000"/>
                  </a:schemeClr>
                </a:solidFill>
                <a:effectLst/>
              </a:rPr>
              <a:t>语言描写：“当群众最困难的时候，共产党员要出现在群众面前”</a:t>
            </a:r>
            <a:endParaRPr lang="zh-CN" altLang="en-US" sz="3600">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stretch>
            <a:fillRect/>
          </a:stretch>
        </p:blipFill>
        <p:spPr>
          <a:xfrm>
            <a:off x="1524000" y="990600"/>
            <a:ext cx="6096000" cy="4876800"/>
          </a:xfrm>
          <a:prstGeom prst="rect">
            <a:avLst/>
          </a:pr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66090" y="680720"/>
            <a:ext cx="8392795" cy="5692775"/>
          </a:xfrm>
          <a:prstGeom prst="rect">
            <a:avLst/>
          </a:prstGeom>
          <a:noFill/>
        </p:spPr>
        <p:txBody>
          <a:bodyPr wrap="square" rtlCol="0" anchor="t">
            <a:spAutoFit/>
          </a:bodyPr>
          <a:lstStyle/>
          <a:p>
            <a:r>
              <a:rPr lang="zh-CN" altLang="en-US" sz="2800">
                <a:ln w="22225">
                  <a:solidFill>
                    <a:schemeClr val="accent2"/>
                  </a:solidFill>
                  <a:prstDash val="solid"/>
                </a:ln>
                <a:solidFill>
                  <a:schemeClr val="accent2">
                    <a:lumMod val="40000"/>
                    <a:lumOff val="60000"/>
                  </a:schemeClr>
                </a:solidFill>
                <a:effectLst/>
              </a:rPr>
              <a:t>原文：这一天。焦裕禄没烤群众一把火，没喝群众一口水。风雪中，他在9个村子，访问了几十户生活困难的老贫农。在许楼，他走进个低矮的柴门。这里住的是一双无依无靠的老人。 老大爷有病躺在床上，老大娘是个瞎子。焦裕禄一进屋，就坐在老人的床头问寒问饥。 老大爷问他是谁，他说:“我是您的儿子。”老人问他大雪天来干啥，他说:“毛主席叫我来看望您老人家。”老大娘感动得不知说什么才好，用颤抖的双手上上下下摸着焦裕禄。老大爷眼里噙着泪说:“解放前，大雪封门，地主来逼租，撵得我串人家的房檐，住人家的牛屋。”焦裕禄安慰老人说:“如今印把子抓在咱手里，兰考受灾受穷的面貌一定能够改过来。”</a:t>
            </a:r>
            <a:endParaRPr lang="zh-CN" altLang="en-US" sz="2800">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2037080" y="832485"/>
            <a:ext cx="5173345" cy="4977765"/>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94005" y="1859915"/>
            <a:ext cx="8743950" cy="2245360"/>
          </a:xfrm>
          <a:prstGeom prst="rect">
            <a:avLst/>
          </a:prstGeom>
          <a:noFill/>
        </p:spPr>
        <p:txBody>
          <a:bodyPr wrap="square" rtlCol="0" anchor="t">
            <a:spAutoFit/>
          </a:bodyPr>
          <a:lstStyle/>
          <a:p>
            <a:r>
              <a:rPr lang="en-US" altLang="zh-CN" sz="2800" b="1">
                <a:ln w="10160">
                  <a:solidFill>
                    <a:schemeClr val="accent5"/>
                  </a:solidFill>
                  <a:prstDash val="solid"/>
                </a:ln>
                <a:solidFill>
                  <a:srgbClr val="FFFFFF"/>
                </a:solidFill>
                <a:effectLst>
                  <a:outerShdw blurRad="38100" dist="22860" dir="5400000" algn="tl" rotWithShape="0">
                    <a:srgbClr val="000000">
                      <a:alpha val="30000"/>
                    </a:srgbClr>
                  </a:outerShdw>
                </a:effectLst>
              </a:rPr>
              <a:t>        </a:t>
            </a:r>
            <a:r>
              <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rPr>
              <a:t>明确：</a:t>
            </a:r>
            <a:r>
              <a:rPr lang="en-US" altLang="zh-CN" sz="2800" b="1">
                <a:ln w="10160">
                  <a:solidFill>
                    <a:schemeClr val="accent5"/>
                  </a:solidFill>
                  <a:prstDash val="solid"/>
                </a:ln>
                <a:solidFill>
                  <a:srgbClr val="FFFFFF"/>
                </a:solidFill>
                <a:effectLst>
                  <a:outerShdw blurRad="38100" dist="22860" dir="5400000" algn="tl" rotWithShape="0">
                    <a:srgbClr val="000000">
                      <a:alpha val="30000"/>
                    </a:srgbClr>
                  </a:outerShdw>
                </a:effectLst>
              </a:rPr>
              <a:t> </a:t>
            </a:r>
            <a:r>
              <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rPr>
              <a:t>反映焦裕禄深入群众，关心群众的宝贵品质。同时也表明人民群众对新中国的拥护和爱戴。通过这个故事，深化了文章的情感，突出党员干部与人民群众之间密切的联系。用典型的事迹更加体现出焦裕禄的心系百姓一心为公的大公无私的精神。</a:t>
            </a:r>
            <a:endPar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4" name="文本框 3"/>
          <p:cNvSpPr txBox="1"/>
          <p:nvPr/>
        </p:nvSpPr>
        <p:spPr>
          <a:xfrm>
            <a:off x="1113790" y="692785"/>
            <a:ext cx="5984875" cy="645160"/>
          </a:xfrm>
          <a:prstGeom prst="rect">
            <a:avLst/>
          </a:prstGeom>
          <a:noFill/>
        </p:spPr>
        <p:txBody>
          <a:bodyPr wrap="none" rtlCol="0" anchor="t">
            <a:spAutoFit/>
          </a:bodyPr>
          <a:lstStyle/>
          <a:p>
            <a:r>
              <a:rPr lang="zh-CN" altLang="en-US" sz="3600">
                <a:ln w="22225">
                  <a:solidFill>
                    <a:schemeClr val="accent2"/>
                  </a:solidFill>
                  <a:prstDash val="solid"/>
                </a:ln>
                <a:solidFill>
                  <a:schemeClr val="accent2">
                    <a:lumMod val="40000"/>
                    <a:lumOff val="60000"/>
                  </a:schemeClr>
                </a:solidFill>
                <a:effectLst/>
                <a:sym typeface="+mn-ea"/>
              </a:rPr>
              <a:t>为什么要插入这样一个故事 ?</a:t>
            </a:r>
            <a:endParaRPr lang="zh-CN" altLang="en-US" sz="3600">
              <a:ln w="22225">
                <a:solidFill>
                  <a:schemeClr val="accent2"/>
                </a:solidFill>
                <a:prstDash val="solid"/>
              </a:ln>
              <a:solidFill>
                <a:schemeClr val="accent2">
                  <a:lumMod val="40000"/>
                  <a:lumOff val="60000"/>
                </a:schemeClr>
              </a:solidFill>
              <a:effectLst/>
              <a:sym typeface="+mn-ea"/>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pPr algn="l"/>
            <a:br>
              <a:rPr lang="zh-CN" altLang="en-US">
                <a:ln w="22225">
                  <a:solidFill>
                    <a:schemeClr val="accent2"/>
                  </a:solidFill>
                  <a:prstDash val="solid"/>
                </a:ln>
                <a:solidFill>
                  <a:schemeClr val="accent2">
                    <a:lumMod val="40000"/>
                    <a:lumOff val="60000"/>
                  </a:schemeClr>
                </a:solidFill>
                <a:effectLst/>
              </a:rPr>
            </a:br>
            <a:br>
              <a:rPr lang="zh-CN" altLang="en-US">
                <a:ln w="22225">
                  <a:solidFill>
                    <a:schemeClr val="accent2"/>
                  </a:solidFill>
                  <a:prstDash val="solid"/>
                </a:ln>
                <a:solidFill>
                  <a:schemeClr val="accent2">
                    <a:lumMod val="40000"/>
                    <a:lumOff val="60000"/>
                  </a:schemeClr>
                </a:solidFill>
                <a:effectLst/>
              </a:rPr>
            </a:br>
            <a:br>
              <a:rPr lang="zh-CN" altLang="en-US">
                <a:ln w="22225">
                  <a:solidFill>
                    <a:schemeClr val="accent2"/>
                  </a:solidFill>
                  <a:prstDash val="solid"/>
                </a:ln>
                <a:solidFill>
                  <a:schemeClr val="accent2">
                    <a:lumMod val="40000"/>
                    <a:lumOff val="60000"/>
                  </a:schemeClr>
                </a:solidFill>
                <a:effectLst/>
              </a:rPr>
            </a:br>
            <a:br>
              <a:rPr lang="zh-CN" altLang="en-US">
                <a:ln w="22225">
                  <a:solidFill>
                    <a:schemeClr val="accent2"/>
                  </a:solidFill>
                  <a:prstDash val="solid"/>
                </a:ln>
                <a:solidFill>
                  <a:schemeClr val="accent2">
                    <a:lumMod val="40000"/>
                    <a:lumOff val="60000"/>
                  </a:schemeClr>
                </a:solidFill>
                <a:effectLst/>
              </a:rPr>
            </a:br>
            <a:br>
              <a:rPr lang="zh-CN" altLang="en-US">
                <a:ln w="22225">
                  <a:solidFill>
                    <a:schemeClr val="accent2"/>
                  </a:solidFill>
                  <a:prstDash val="solid"/>
                </a:ln>
                <a:solidFill>
                  <a:schemeClr val="accent2">
                    <a:lumMod val="40000"/>
                    <a:lumOff val="60000"/>
                  </a:schemeClr>
                </a:solidFill>
                <a:effectLst/>
              </a:rPr>
            </a:br>
            <a:br>
              <a:rPr lang="zh-CN" altLang="en-US">
                <a:ln w="22225">
                  <a:solidFill>
                    <a:schemeClr val="accent2"/>
                  </a:solidFill>
                  <a:prstDash val="solid"/>
                </a:ln>
                <a:solidFill>
                  <a:schemeClr val="accent2">
                    <a:lumMod val="40000"/>
                    <a:lumOff val="60000"/>
                  </a:schemeClr>
                </a:solidFill>
                <a:effectLst/>
              </a:rPr>
            </a:br>
            <a:r>
              <a:rPr lang="zh-CN" altLang="en-US" sz="5300" b="1">
                <a:solidFill>
                  <a:schemeClr val="accent1"/>
                </a:solidFill>
                <a:effectLst>
                  <a:outerShdw blurRad="38100" dist="25400" dir="5400000" algn="ctr" rotWithShape="0">
                    <a:srgbClr val="6E747A">
                      <a:alpha val="43000"/>
                    </a:srgbClr>
                  </a:outerShdw>
                </a:effectLst>
              </a:rPr>
              <a:t>第三节：焦裕禄身患肝癌，但心中只有人民,不顾自身。</a:t>
            </a:r>
            <a:br>
              <a:rPr lang="zh-CN" altLang="en-US" sz="5300" b="1">
                <a:solidFill>
                  <a:schemeClr val="accent1"/>
                </a:solidFill>
                <a:effectLst>
                  <a:outerShdw blurRad="38100" dist="25400" dir="5400000" algn="ctr" rotWithShape="0">
                    <a:srgbClr val="6E747A">
                      <a:alpha val="43000"/>
                    </a:srgbClr>
                  </a:outerShdw>
                </a:effectLst>
              </a:rPr>
            </a:br>
            <a:r>
              <a:rPr lang="zh-CN" altLang="en-US">
                <a:ln w="22225">
                  <a:solidFill>
                    <a:schemeClr val="accent2"/>
                  </a:solidFill>
                  <a:prstDash val="solid"/>
                </a:ln>
                <a:solidFill>
                  <a:schemeClr val="accent2">
                    <a:lumMod val="40000"/>
                    <a:lumOff val="60000"/>
                  </a:schemeClr>
                </a:solidFill>
                <a:effectLst/>
              </a:rPr>
              <a:t>语言描写：</a:t>
            </a:r>
            <a:br>
              <a:rPr lang="zh-CN" altLang="en-US">
                <a:ln w="22225">
                  <a:solidFill>
                    <a:schemeClr val="accent2"/>
                  </a:solidFill>
                  <a:prstDash val="solid"/>
                </a:ln>
                <a:solidFill>
                  <a:schemeClr val="accent2">
                    <a:lumMod val="40000"/>
                    <a:lumOff val="60000"/>
                  </a:schemeClr>
                </a:solidFill>
                <a:effectLst/>
              </a:rPr>
            </a:br>
            <a:r>
              <a:rPr lang="zh-CN" altLang="en-US">
                <a:ln w="22225">
                  <a:solidFill>
                    <a:schemeClr val="accent2"/>
                  </a:solidFill>
                  <a:prstDash val="solid"/>
                </a:ln>
                <a:solidFill>
                  <a:schemeClr val="accent2">
                    <a:lumMod val="40000"/>
                    <a:lumOff val="60000"/>
                  </a:schemeClr>
                </a:solidFill>
                <a:effectLst/>
              </a:rPr>
              <a:t>如他说:“开会要安排一年的工作，离不开!”没有住。</a:t>
            </a:r>
            <a:br>
              <a:rPr lang="zh-CN" altLang="en-US">
                <a:ln w="22225">
                  <a:solidFill>
                    <a:schemeClr val="accent2"/>
                  </a:solidFill>
                  <a:prstDash val="solid"/>
                </a:ln>
                <a:solidFill>
                  <a:schemeClr val="accent2">
                    <a:lumMod val="40000"/>
                    <a:lumOff val="60000"/>
                  </a:schemeClr>
                </a:solidFill>
                <a:effectLst/>
              </a:rPr>
            </a:br>
            <a:r>
              <a:rPr lang="zh-CN" altLang="en-US">
                <a:ln w="22225">
                  <a:solidFill>
                    <a:schemeClr val="accent2"/>
                  </a:solidFill>
                  <a:prstDash val="solid"/>
                </a:ln>
                <a:solidFill>
                  <a:schemeClr val="accent2">
                    <a:lumMod val="40000"/>
                    <a:lumOff val="60000"/>
                  </a:schemeClr>
                </a:solidFill>
                <a:effectLst/>
              </a:rPr>
              <a:t>他笑着说:“病是个欺软怕硬的东西，你压住他，他就不欺住你了。</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28930" y="1192530"/>
            <a:ext cx="8692515" cy="4831080"/>
          </a:xfrm>
          <a:prstGeom prst="rect">
            <a:avLst/>
          </a:prstGeom>
          <a:noFill/>
        </p:spPr>
        <p:txBody>
          <a:bodyPr wrap="square" rtlCol="0" anchor="t">
            <a:spAutoFit/>
          </a:bodyPr>
          <a:lstStyle/>
          <a:p>
            <a:r>
              <a:rPr lang="zh-CN" altLang="en-US" sz="2800" b="1">
                <a:solidFill>
                  <a:schemeClr val="accent4"/>
                </a:solidFill>
                <a:effectLst>
                  <a:outerShdw blurRad="38100" dist="25400" dir="5400000" algn="ctr" rotWithShape="0">
                    <a:srgbClr val="6E747A">
                      <a:alpha val="43000"/>
                    </a:srgbClr>
                  </a:outerShdw>
                </a:effectLst>
              </a:rPr>
              <a:t>原文：开会、作报告，他经常把右腿踩在椅子上，用右膝顶住肝部。他棉袄上的第二和第三个扣子是不扣的，左手经常揣在怀里。人们留心观察，原来他越来越多地用左手按着时时作痛的肝部，或者用根硬东西顶在右边的椅靠上。日子久了，他办公坐的藤椅上，右边被顶出了一个大窟窿。他对自己的病，是从来不在意的。同志们问起来，他才说他对肝痛采取了种压迫止痛法。县委的同志们劝他疗养，他笑着说:</a:t>
            </a:r>
            <a:r>
              <a:rPr lang="zh-CN" altLang="en-US"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“病是个欺软怕硬的东西，你压住他，他就不欺负住你了。</a:t>
            </a:r>
            <a:r>
              <a:rPr lang="zh-CN" altLang="en-US" sz="2800" b="1">
                <a:solidFill>
                  <a:schemeClr val="accent4"/>
                </a:solidFill>
                <a:effectLst>
                  <a:outerShdw blurRad="38100" dist="25400" dir="5400000" algn="ctr" rotWithShape="0">
                    <a:srgbClr val="6E747A">
                      <a:alpha val="43000"/>
                    </a:srgbClr>
                  </a:outerShdw>
                </a:effectLst>
              </a:rPr>
              <a:t>”焦裕禄暗中忍受了多大痛苦，连他的亲人也不清楚。他!全心全意投到改变兰考面貌的斗争中去了。</a:t>
            </a:r>
            <a:endParaRPr lang="zh-CN" altLang="en-US" sz="2800" b="1">
              <a:solidFill>
                <a:schemeClr val="accent4"/>
              </a:solidFill>
              <a:effectLst>
                <a:outerShdw blurRad="38100" dist="25400" dir="5400000" algn="ctr" rotWithShape="0">
                  <a:srgbClr val="6E747A">
                    <a:alpha val="43000"/>
                  </a:srgbClr>
                </a:outerShdw>
              </a:effectLst>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31445" y="1229995"/>
            <a:ext cx="8752205" cy="3538220"/>
          </a:xfrm>
          <a:prstGeom prst="rect">
            <a:avLst/>
          </a:prstGeom>
          <a:noFill/>
        </p:spPr>
        <p:txBody>
          <a:bodyPr wrap="square" rtlCol="0" anchor="t">
            <a:spAutoFit/>
          </a:bodyPr>
          <a:lstStyle/>
          <a:p>
            <a:r>
              <a:rPr lang="zh-CN" altLang="en-US"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第四节：焦裕禄因肝癌住院即使在病中依旧没有忘记关心兰考县的人民：</a:t>
            </a:r>
            <a:endParaRPr lang="zh-CN" altLang="en-US"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a:p>
            <a:r>
              <a:rPr lang="zh-CN" altLang="en-US"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语言描写：</a:t>
            </a:r>
            <a:endParaRPr lang="zh-CN" altLang="en-US"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a:p>
            <a:r>
              <a:rPr lang="zh-CN" altLang="en-US"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  “活着我没有治好沙丘，死了也要看着你们把沙丘治好”</a:t>
            </a:r>
            <a:endParaRPr lang="zh-CN" altLang="en-US"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a:p>
            <a:endParaRPr lang="zh-CN" altLang="en-US"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a:p>
            <a:r>
              <a:rPr lang="zh-CN" altLang="en-US"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2）他对这两位上级党组织的代表断断续续地说出了后一 句话:“.我……没有.......完成……..党交给我....任务。”</a:t>
            </a:r>
            <a:endParaRPr lang="zh-CN" altLang="en-US" sz="2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62585" y="1351915"/>
            <a:ext cx="8564245" cy="4892675"/>
          </a:xfrm>
          <a:prstGeom prst="rect">
            <a:avLst/>
          </a:prstGeom>
          <a:noFill/>
        </p:spPr>
        <p:txBody>
          <a:bodyPr wrap="square" rtlCol="0" anchor="t">
            <a:spAutoFit/>
          </a:bodyPr>
          <a:lstStyle/>
          <a:p>
            <a:r>
              <a:rPr lang="zh-CN" altLang="en-US" sz="2400"/>
              <a:t>原文：</a:t>
            </a:r>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“我的病咋样? 为什么医生不肯告诉我呢?。</a:t>
            </a:r>
            <a:r>
              <a:rPr lang="zh-CN" altLang="en-US" sz="2400"/>
              <a:t>张钦礼迟迟没有回答。</a:t>
            </a:r>
            <a:endParaRPr lang="zh-CN" altLang="en-US" sz="2400"/>
          </a:p>
          <a:p>
            <a:r>
              <a:rPr lang="zh-CN" altLang="en-US" sz="2400"/>
              <a:t>       焦裕禄连追问了几次， 张钦礼最后不得不告诉他说:“这是组织上的决定。”</a:t>
            </a:r>
            <a:endParaRPr lang="zh-CN" altLang="en-US" sz="2400"/>
          </a:p>
          <a:p>
            <a:r>
              <a:rPr lang="zh-CN" altLang="en-US" sz="2400"/>
              <a:t>        听了这句话，焦裕禄点了点头，镇定地说道:</a:t>
            </a:r>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“啊，我明白了.....</a:t>
            </a:r>
            <a:endPar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a:p>
            <a:r>
              <a:rPr lang="zh-CN" altLang="en-US" sz="2400"/>
              <a:t>      隔了一会儿，焦裕禄从怀里掏出一张自己的照片， 颤颤地交给张钦礼，然后说道:</a:t>
            </a:r>
            <a:r>
              <a:rPr lang="zh-CN" altLang="en-US" sz="2400">
                <a:ln w="12700">
                  <a:solidFill>
                    <a:schemeClr val="tx2">
                      <a:lumMod val="75000"/>
                    </a:schemeClr>
                  </a:solidFill>
                  <a:prstDash val="solid"/>
                </a:ln>
                <a:solidFill>
                  <a:schemeClr val="accent5">
                    <a:lumMod val="10000"/>
                  </a:schemeClr>
                </a:solidFill>
                <a:effectLst>
                  <a:outerShdw dist="38100" dir="2640000" algn="bl" rotWithShape="0">
                    <a:schemeClr val="tx2">
                      <a:lumMod val="75000"/>
                    </a:schemeClr>
                  </a:outerShdw>
                </a:effectLst>
              </a:rPr>
              <a:t>“钦礼同志，现在有句话我不能不向你说了，回去对同志们说，我不行了，你们要领导兰考人民坚决地斗争下去。党相信我们，派我们去领导，我们是有信心的。</a:t>
            </a:r>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我们是灾区，我死了，不要多花钱。我死后只有一个要求，要求组织上把我运回兰考，埋在沙堆上，活着我没有治好沙丘，死了也要看着你们把沙丘治好!”</a:t>
            </a:r>
            <a:endPar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647700" y="1989455"/>
            <a:ext cx="8114665" cy="3969385"/>
          </a:xfrm>
          <a:prstGeom prst="rect">
            <a:avLst/>
          </a:prstGeom>
          <a:noFill/>
        </p:spPr>
        <p:txBody>
          <a:bodyPr wrap="square" rtlCol="0" anchor="t">
            <a:spAutoFit/>
          </a:bodyPr>
          <a:lstStyle/>
          <a:p>
            <a:r>
              <a:rPr lang="zh-CN" altLang="en-US" sz="2800" b="1">
                <a:effectLst>
                  <a:outerShdw blurRad="38100" dist="38100" dir="2700000" algn="tl">
                    <a:srgbClr val="000000">
                      <a:alpha val="43137"/>
                    </a:srgbClr>
                  </a:outerShdw>
                </a:effectLst>
              </a:rPr>
              <a:t>原文：谁也没有料到，这就是焦裕禄同兰考县人民，同兰考县党组只的最后别。</a:t>
            </a:r>
            <a:endParaRPr lang="zh-CN" altLang="en-US" sz="2800" b="1">
              <a:effectLst>
                <a:outerShdw blurRad="38100" dist="38100" dir="2700000" algn="tl">
                  <a:srgbClr val="000000">
                    <a:alpha val="43137"/>
                  </a:srgbClr>
                </a:outerShdw>
              </a:effectLst>
            </a:endParaRPr>
          </a:p>
          <a:p>
            <a:r>
              <a:rPr lang="zh-CN" altLang="en-US" sz="2800" b="1">
                <a:effectLst>
                  <a:outerShdw blurRad="38100" dist="38100" dir="2700000" algn="tl">
                    <a:srgbClr val="000000">
                      <a:alpha val="43137"/>
                    </a:srgbClr>
                  </a:outerShdw>
                </a:effectLst>
              </a:rPr>
              <a:t>1964年5月14日，焦裕禄同志不幸逝世了。那年，他才42岁。在他生命的最后时刻，中共河南省委和开封地委有两位负责同守在他的床前。他对这两位上级党组织的代表断断续续地说出了后一 句话:</a:t>
            </a:r>
            <a:r>
              <a:rPr lang="zh-CN" altLang="en-US" sz="2800" b="1">
                <a:ln w="12700">
                  <a:solidFill>
                    <a:schemeClr val="tx2">
                      <a:lumMod val="75000"/>
                    </a:schemeClr>
                  </a:solidFill>
                  <a:prstDash val="solid"/>
                </a:ln>
                <a:pattFill prst="dkUpDiag">
                  <a:fgClr>
                    <a:schemeClr val="tx2"/>
                  </a:fgClr>
                  <a:bgClr>
                    <a:schemeClr val="tx2">
                      <a:lumMod val="20000"/>
                      <a:lumOff val="80000"/>
                    </a:schemeClr>
                  </a:bgClr>
                </a:pattFill>
                <a:effectLst>
                  <a:outerShdw blurRad="38100" dist="38100" dir="2700000" algn="tl">
                    <a:srgbClr val="000000">
                      <a:alpha val="43137"/>
                    </a:srgbClr>
                  </a:outerShdw>
                </a:effectLst>
              </a:rPr>
              <a:t>“我……没有.......完成……..党交给我....任务。”</a:t>
            </a:r>
            <a:r>
              <a:rPr lang="zh-CN" altLang="en-US" sz="2800" b="1">
                <a:effectLst>
                  <a:outerShdw blurRad="38100" dist="38100" dir="2700000" algn="tl">
                    <a:srgbClr val="000000">
                      <a:alpha val="43137"/>
                    </a:srgbClr>
                  </a:outerShdw>
                </a:effectLst>
              </a:rPr>
              <a:t>他死后，人们在他病榻的枕下，发现了一本《毛泽东选集》，大《论共产党员的修养》。</a:t>
            </a:r>
            <a:endParaRPr lang="zh-CN" altLang="en-US" sz="2800" b="1">
              <a:effectLst>
                <a:outerShdw blurRad="38100" dist="38100" dir="2700000" algn="tl">
                  <a:srgbClr val="000000">
                    <a:alpha val="43137"/>
                  </a:srgbClr>
                </a:outerShdw>
              </a:effectLst>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90575"/>
          </a:xfrm>
        </p:spPr>
        <p:txBody>
          <a:bodyPr/>
          <a:lstStyle/>
          <a:p>
            <a:r>
              <a:rPr lang="zh-CN" altLang="en-US" sz="3200" b="1">
                <a:effectLst>
                  <a:outerShdw blurRad="38100" dist="38100" dir="2700000" algn="tl">
                    <a:srgbClr val="000000">
                      <a:alpha val="43137"/>
                    </a:srgbClr>
                  </a:outerShdw>
                </a:effectLst>
              </a:rPr>
              <a:t>典型语言的作用。</a:t>
            </a:r>
            <a:endParaRPr lang="zh-CN" altLang="en-US" sz="3200" b="1">
              <a:effectLst>
                <a:outerShdw blurRad="38100" dist="38100" dir="2700000" algn="tl">
                  <a:srgbClr val="000000">
                    <a:alpha val="43137"/>
                  </a:srgbClr>
                </a:outerShdw>
              </a:effectLst>
            </a:endParaRPr>
          </a:p>
        </p:txBody>
      </p:sp>
      <p:sp>
        <p:nvSpPr>
          <p:cNvPr id="3" name="文本框 2"/>
          <p:cNvSpPr txBox="1"/>
          <p:nvPr/>
        </p:nvSpPr>
        <p:spPr>
          <a:xfrm>
            <a:off x="1059180" y="2221230"/>
            <a:ext cx="7524750" cy="1753235"/>
          </a:xfrm>
          <a:prstGeom prst="rect">
            <a:avLst/>
          </a:prstGeom>
          <a:noFill/>
        </p:spPr>
        <p:txBody>
          <a:bodyPr wrap="square" rtlCol="0" anchor="t">
            <a:spAutoFit/>
          </a:bodyPr>
          <a:lstStyle/>
          <a:p>
            <a:r>
              <a:rPr lang="zh-CN" altLang="en-US" b="1">
                <a:effectLst>
                  <a:outerShdw blurRad="38100" dist="38100" dir="2700000" algn="tl">
                    <a:srgbClr val="000000">
                      <a:alpha val="43137"/>
                    </a:srgbClr>
                  </a:outerShdw>
                </a:effectLst>
              </a:rPr>
              <a:t>他死后，人们在他病榻的枕下，发现了一本《毛泽东选集》，本《论共产党员的修养》。表面上是写焦裕禄的"遗产” ，实际上是通过两本书反映焦裕禄可贵的品质。正是王《毛泽东选集》和《论共产党员的修养》这两本书的指引下，焦裕禄不顾自身，无私奉献。这正是毛泽东思想的具体化表现，也是一个优秀共产党员的修养。焦裕录同志的所作所为，很好的诠释了毛泽东思想，很好的诠释了一个共产党员应该具备的修养。</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724535" y="751840"/>
            <a:ext cx="7660640" cy="3938270"/>
          </a:xfrm>
          <a:prstGeom prst="rect">
            <a:avLst/>
          </a:prstGeom>
          <a:noFill/>
        </p:spPr>
        <p:txBody>
          <a:bodyPr wrap="square" rtlCol="0" anchor="t">
            <a:spAutoFit/>
          </a:bodyPr>
          <a:lstStyle/>
          <a:p>
            <a:r>
              <a:rPr lang="zh-CN" altLang="en-US" sz="3200" b="1">
                <a:effectLst>
                  <a:outerShdw blurRad="38100" dist="38100" dir="2700000" algn="tl">
                    <a:srgbClr val="000000">
                      <a:alpha val="43137"/>
                    </a:srgbClr>
                  </a:outerShdw>
                </a:effectLst>
              </a:rPr>
              <a:t>第五节：焦裕禄的精神永远流传，带始人民无穷的精神力量，</a:t>
            </a:r>
            <a:endParaRPr lang="zh-CN" altLang="en-US" b="1">
              <a:effectLst>
                <a:outerShdw blurRad="38100" dist="38100" dir="2700000" algn="tl">
                  <a:srgbClr val="000000">
                    <a:alpha val="43137"/>
                  </a:srgbClr>
                </a:outerShdw>
              </a:effectLst>
            </a:endParaRPr>
          </a:p>
          <a:p>
            <a:endParaRPr lang="zh-CN" altLang="en-US" b="1">
              <a:effectLst>
                <a:outerShdw blurRad="38100" dist="38100" dir="2700000" algn="tl">
                  <a:srgbClr val="000000">
                    <a:alpha val="43137"/>
                  </a:srgbClr>
                </a:outerShdw>
              </a:effectLst>
            </a:endParaRPr>
          </a:p>
          <a:p>
            <a:r>
              <a:rPr lang="zh-CN" altLang="en-US" sz="2400" b="1">
                <a:effectLst>
                  <a:outerShdw blurRad="38100" dist="38100" dir="2700000" algn="tl">
                    <a:srgbClr val="000000">
                      <a:alpha val="43137"/>
                    </a:srgbClr>
                  </a:outerShdw>
                </a:effectLst>
              </a:rPr>
              <a:t>1）评价性语言： </a:t>
            </a:r>
            <a:r>
              <a:rPr lang="zh-CN" altLang="en-US" sz="2400" b="1">
                <a:ln w="12700">
                  <a:solidFill>
                    <a:schemeClr val="tx2">
                      <a:lumMod val="75000"/>
                    </a:schemeClr>
                  </a:solidFill>
                  <a:prstDash val="solid"/>
                </a:ln>
                <a:pattFill prst="dkUpDiag">
                  <a:fgClr>
                    <a:schemeClr val="tx2"/>
                  </a:fgClr>
                  <a:bgClr>
                    <a:schemeClr val="tx2">
                      <a:lumMod val="20000"/>
                      <a:lumOff val="80000"/>
                    </a:schemeClr>
                  </a:bgClr>
                </a:pattFill>
                <a:effectLst>
                  <a:outerShdw blurRad="38100" dist="38100" dir="2700000" algn="tl">
                    <a:srgbClr val="000000">
                      <a:alpha val="43137"/>
                    </a:srgbClr>
                  </a:outerShdw>
                </a:effectLst>
              </a:rPr>
              <a:t>“他没有死，他还活着” </a:t>
            </a:r>
            <a:r>
              <a:rPr lang="zh-CN" altLang="en-US" sz="2400" b="1">
                <a:effectLst>
                  <a:outerShdw blurRad="38100" dist="38100" dir="2700000" algn="tl">
                    <a:srgbClr val="000000">
                      <a:alpha val="43137"/>
                    </a:srgbClr>
                  </a:outerShdw>
                </a:effectLst>
              </a:rPr>
              <a:t>“他还活着”有几层含义?</a:t>
            </a:r>
            <a:endParaRPr lang="zh-CN" altLang="en-US" sz="2400" b="1">
              <a:effectLst>
                <a:outerShdw blurRad="38100" dist="38100" dir="2700000" algn="tl">
                  <a:srgbClr val="000000">
                    <a:alpha val="43137"/>
                  </a:srgbClr>
                </a:outerShdw>
              </a:effectLst>
            </a:endParaRPr>
          </a:p>
          <a:p>
            <a:r>
              <a:rPr lang="zh-CN" altLang="en-US" sz="2400" b="1">
                <a:effectLst>
                  <a:outerShdw blurRad="38100" dist="38100" dir="2700000" algn="tl">
                    <a:srgbClr val="000000">
                      <a:alpha val="43137"/>
                    </a:srgbClr>
                  </a:outerShdw>
                </a:effectLst>
              </a:rPr>
              <a:t>明确：焦裕禄虽然去世了。但他在兰考土地上，播下的自力更生的革命种子。正在发芽成长。他带始兰考人民的毛泽东思想的江灯。愈来有发出耀规的光芒。集裕禅同志一心为公。无私奉献的精神永远活在人民心中，人们以集裕得同志为樟样。不断开创新的奇迹。</a:t>
            </a:r>
            <a:endParaRPr lang="zh-CN" altLang="en-US" sz="2400" b="1">
              <a:effectLst>
                <a:outerShdw blurRad="38100" dist="38100" dir="2700000" algn="tl">
                  <a:srgbClr val="000000">
                    <a:alpha val="43137"/>
                  </a:srgbClr>
                </a:outerShdw>
              </a:effectLst>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97510" y="377825"/>
            <a:ext cx="8580755" cy="6000750"/>
          </a:xfrm>
          <a:prstGeom prst="rect">
            <a:avLst/>
          </a:prstGeom>
          <a:noFill/>
        </p:spPr>
        <p:txBody>
          <a:bodyPr wrap="square" rtlCol="0" anchor="t">
            <a:spAutoFit/>
            <a:scene3d>
              <a:camera prst="orthographicFront"/>
              <a:lightRig rig="threePt" dir="t"/>
            </a:scene3d>
          </a:bodyPr>
          <a:lstStyle/>
          <a:p>
            <a:r>
              <a:rPr lang="zh-CN" altLang="en-US"/>
              <a:t> </a:t>
            </a:r>
            <a:r>
              <a:rPr lang="zh-CN" altLang="en-US"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2）人们一个个含着泪站在他的坟前，-位老贫农泣不成声地说出了36万兰考人的心声: “我们的好书记，你是活活地为俺兰考人民，硬给累死的呀。困难的时候你为俺贫农操心，跟着俺们受罪，现在，俺们好过了，全兰考翻身了，你却一个人在这....这是兰考人民对自己亲人、自己战友的痛掉，也是兰考人民对个为他们的利益献出生命的共产党员的最高嘉奖。焦裕禄去世后的这一年，兰考县的全体党员，全体人民，用眼泪和汗水灌溉了兰考大地。三年前焦裕禄倡导制订的改造兰考大自然的蓝图，经过三年艰苦努力，已经变成了现实。</a:t>
            </a:r>
            <a:endParaRPr lang="zh-CN" altLang="en-US"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35890" y="2986405"/>
            <a:ext cx="8872855" cy="768350"/>
          </a:xfrm>
          <a:prstGeom prst="rect">
            <a:avLst/>
          </a:prstGeom>
          <a:noFill/>
        </p:spPr>
        <p:txBody>
          <a:bodyPr wrap="square" rtlCol="0" anchor="t">
            <a:spAutoFit/>
          </a:bodyPr>
          <a:lstStyle/>
          <a:p>
            <a:r>
              <a:rPr lang="zh-CN" altLang="en-US" sz="4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探究文体特色——人物通讯的特点：</a:t>
            </a:r>
            <a:endParaRPr lang="zh-CN" altLang="en-US" sz="4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65175"/>
          </a:xfrm>
        </p:spPr>
        <p:txBody>
          <a:bodyPr/>
          <a:lstStyle/>
          <a:p>
            <a:r>
              <a:rPr lang="zh-CN" altLang="en-US">
                <a:ln w="22225">
                  <a:solidFill>
                    <a:schemeClr val="accent2"/>
                  </a:solidFill>
                  <a:prstDash val="solid"/>
                </a:ln>
                <a:solidFill>
                  <a:schemeClr val="accent2">
                    <a:lumMod val="40000"/>
                    <a:lumOff val="60000"/>
                  </a:schemeClr>
                </a:solidFill>
                <a:effectLst/>
              </a:rPr>
              <a:t>教学目标</a:t>
            </a:r>
            <a:endParaRPr lang="zh-CN" altLang="en-US">
              <a:ln w="22225">
                <a:solidFill>
                  <a:schemeClr val="accent2"/>
                </a:solidFill>
                <a:prstDash val="solid"/>
              </a:ln>
              <a:solidFill>
                <a:schemeClr val="accent2">
                  <a:lumMod val="40000"/>
                  <a:lumOff val="60000"/>
                </a:schemeClr>
              </a:solidFill>
              <a:effectLst/>
            </a:endParaRPr>
          </a:p>
        </p:txBody>
      </p:sp>
      <p:sp>
        <p:nvSpPr>
          <p:cNvPr id="3" name="文本框 2"/>
          <p:cNvSpPr txBox="1"/>
          <p:nvPr/>
        </p:nvSpPr>
        <p:spPr>
          <a:xfrm>
            <a:off x="652145" y="1357630"/>
            <a:ext cx="7599045" cy="2061210"/>
          </a:xfrm>
          <a:prstGeom prst="rect">
            <a:avLst/>
          </a:prstGeom>
          <a:noFill/>
        </p:spPr>
        <p:txBody>
          <a:bodyPr wrap="square" rtlCol="0">
            <a:spAutoFit/>
          </a:bodyPr>
          <a:lstStyle/>
          <a:p>
            <a:endParaRPr lang="en-US" altLang="zh-CN" sz="3200">
              <a:ln w="22225">
                <a:solidFill>
                  <a:schemeClr val="accent2"/>
                </a:solidFill>
                <a:prstDash val="solid"/>
              </a:ln>
              <a:solidFill>
                <a:schemeClr val="accent2">
                  <a:lumMod val="40000"/>
                  <a:lumOff val="60000"/>
                </a:schemeClr>
              </a:solidFill>
              <a:effectLst/>
            </a:endParaRPr>
          </a:p>
          <a:p>
            <a:r>
              <a:rPr lang="en-US" altLang="zh-CN" sz="3200">
                <a:ln w="22225">
                  <a:solidFill>
                    <a:schemeClr val="accent2"/>
                  </a:solidFill>
                  <a:prstDash val="solid"/>
                </a:ln>
                <a:solidFill>
                  <a:schemeClr val="accent2">
                    <a:lumMod val="40000"/>
                    <a:lumOff val="60000"/>
                  </a:schemeClr>
                </a:solidFill>
                <a:effectLst/>
              </a:rPr>
              <a:t>1</a:t>
            </a:r>
            <a:r>
              <a:rPr lang="zh-CN" altLang="en-US" sz="3200">
                <a:ln w="22225">
                  <a:solidFill>
                    <a:schemeClr val="accent2"/>
                  </a:solidFill>
                  <a:prstDash val="solid"/>
                </a:ln>
                <a:solidFill>
                  <a:schemeClr val="accent2">
                    <a:lumMod val="40000"/>
                    <a:lumOff val="60000"/>
                  </a:schemeClr>
                </a:solidFill>
                <a:effectLst/>
              </a:rPr>
              <a:t>、熟读课文，了解人物通讯的特点；</a:t>
            </a:r>
            <a:endParaRPr lang="zh-CN" altLang="en-US" sz="3200">
              <a:ln w="22225">
                <a:solidFill>
                  <a:schemeClr val="accent2"/>
                </a:solidFill>
                <a:prstDash val="solid"/>
              </a:ln>
              <a:solidFill>
                <a:schemeClr val="accent2">
                  <a:lumMod val="40000"/>
                  <a:lumOff val="60000"/>
                </a:schemeClr>
              </a:solidFill>
              <a:effectLst/>
            </a:endParaRPr>
          </a:p>
          <a:p>
            <a:r>
              <a:rPr lang="en-US" altLang="zh-CN" sz="3200">
                <a:ln w="22225">
                  <a:solidFill>
                    <a:schemeClr val="accent2"/>
                  </a:solidFill>
                  <a:prstDash val="solid"/>
                </a:ln>
                <a:solidFill>
                  <a:schemeClr val="accent2">
                    <a:lumMod val="40000"/>
                    <a:lumOff val="60000"/>
                  </a:schemeClr>
                </a:solidFill>
                <a:effectLst/>
              </a:rPr>
              <a:t>2</a:t>
            </a:r>
            <a:r>
              <a:rPr lang="zh-CN" altLang="en-US" sz="3200">
                <a:ln w="22225">
                  <a:solidFill>
                    <a:schemeClr val="accent2"/>
                  </a:solidFill>
                  <a:prstDash val="solid"/>
                </a:ln>
                <a:solidFill>
                  <a:schemeClr val="accent2">
                    <a:lumMod val="40000"/>
                    <a:lumOff val="60000"/>
                  </a:schemeClr>
                </a:solidFill>
                <a:effectLst/>
              </a:rPr>
              <a:t>、学习本篇人物通讯</a:t>
            </a:r>
            <a:r>
              <a:rPr lang="en-US" altLang="zh-CN" sz="3200">
                <a:ln w="22225">
                  <a:solidFill>
                    <a:schemeClr val="accent2"/>
                  </a:solidFill>
                  <a:prstDash val="solid"/>
                </a:ln>
                <a:solidFill>
                  <a:schemeClr val="accent2">
                    <a:lumMod val="40000"/>
                    <a:lumOff val="60000"/>
                  </a:schemeClr>
                </a:solidFill>
                <a:effectLst/>
              </a:rPr>
              <a:t>“</a:t>
            </a:r>
            <a:r>
              <a:rPr lang="zh-CN" altLang="en-US" sz="3200">
                <a:ln w="22225">
                  <a:solidFill>
                    <a:schemeClr val="accent2"/>
                  </a:solidFill>
                  <a:prstDash val="solid"/>
                </a:ln>
                <a:solidFill>
                  <a:schemeClr val="accent2">
                    <a:lumMod val="40000"/>
                    <a:lumOff val="60000"/>
                  </a:schemeClr>
                </a:solidFill>
                <a:effectLst/>
              </a:rPr>
              <a:t>以言见人</a:t>
            </a:r>
            <a:r>
              <a:rPr lang="en-US" altLang="zh-CN" sz="3200">
                <a:ln w="22225">
                  <a:solidFill>
                    <a:schemeClr val="accent2"/>
                  </a:solidFill>
                  <a:prstDash val="solid"/>
                </a:ln>
                <a:solidFill>
                  <a:schemeClr val="accent2">
                    <a:lumMod val="40000"/>
                    <a:lumOff val="60000"/>
                  </a:schemeClr>
                </a:solidFill>
                <a:effectLst/>
              </a:rPr>
              <a:t>”</a:t>
            </a:r>
            <a:r>
              <a:rPr lang="zh-CN" altLang="en-US" sz="3200">
                <a:ln w="22225">
                  <a:solidFill>
                    <a:schemeClr val="accent2"/>
                  </a:solidFill>
                  <a:prstDash val="solid"/>
                </a:ln>
                <a:solidFill>
                  <a:schemeClr val="accent2">
                    <a:lumMod val="40000"/>
                    <a:lumOff val="60000"/>
                  </a:schemeClr>
                </a:solidFill>
                <a:effectLst/>
              </a:rPr>
              <a:t>的特点；</a:t>
            </a:r>
            <a:endParaRPr lang="zh-CN" altLang="en-US" sz="3200">
              <a:ln w="22225">
                <a:solidFill>
                  <a:schemeClr val="accent2"/>
                </a:solidFill>
                <a:prstDash val="solid"/>
              </a:ln>
              <a:solidFill>
                <a:schemeClr val="accent2">
                  <a:lumMod val="40000"/>
                  <a:lumOff val="60000"/>
                </a:schemeClr>
              </a:solidFill>
              <a:effectLst/>
            </a:endParaRPr>
          </a:p>
          <a:p>
            <a:r>
              <a:rPr lang="en-US" altLang="zh-CN" sz="3200">
                <a:ln w="22225">
                  <a:solidFill>
                    <a:schemeClr val="accent2"/>
                  </a:solidFill>
                  <a:prstDash val="solid"/>
                </a:ln>
                <a:solidFill>
                  <a:schemeClr val="accent2">
                    <a:lumMod val="40000"/>
                    <a:lumOff val="60000"/>
                  </a:schemeClr>
                </a:solidFill>
                <a:effectLst/>
              </a:rPr>
              <a:t>3</a:t>
            </a:r>
            <a:r>
              <a:rPr lang="zh-CN" altLang="en-US" sz="3200">
                <a:ln w="22225">
                  <a:solidFill>
                    <a:schemeClr val="accent2"/>
                  </a:solidFill>
                  <a:prstDash val="solid"/>
                </a:ln>
                <a:solidFill>
                  <a:schemeClr val="accent2">
                    <a:lumMod val="40000"/>
                    <a:lumOff val="60000"/>
                  </a:schemeClr>
                </a:solidFill>
                <a:effectLst/>
              </a:rPr>
              <a:t>、学习焦裕禄的精神品质。</a:t>
            </a:r>
            <a:endParaRPr lang="zh-CN" altLang="en-US" sz="3200">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l"/>
            <a:br>
              <a:rPr lang="zh-CN" altLang="en-US" sz="2000"/>
            </a:br>
            <a:r>
              <a:rPr lang="zh-CN" altLang="en-US" sz="32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何为人物通讯：</a:t>
            </a:r>
            <a:br>
              <a:rPr lang="zh-CN" altLang="en-US" sz="32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br>
            <a:br>
              <a:rPr lang="zh-CN" altLang="en-US" sz="2000"/>
            </a:br>
            <a:endParaRPr lang="zh-CN" altLang="en-US" sz="2000"/>
          </a:p>
        </p:txBody>
      </p:sp>
      <p:sp>
        <p:nvSpPr>
          <p:cNvPr id="7" name="文本框 6"/>
          <p:cNvSpPr txBox="1"/>
          <p:nvPr/>
        </p:nvSpPr>
        <p:spPr>
          <a:xfrm>
            <a:off x="557530" y="1391920"/>
            <a:ext cx="7712075" cy="3784600"/>
          </a:xfrm>
          <a:prstGeom prst="rect">
            <a:avLst/>
          </a:prstGeom>
          <a:noFill/>
        </p:spPr>
        <p:txBody>
          <a:bodyPr wrap="square" rtlCol="0">
            <a:spAutoFit/>
          </a:bodyPr>
          <a:lstStyle/>
          <a:p>
            <a:r>
              <a:rPr lang="en-US" altLang="zh-CN"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         </a:t>
            </a:r>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用来报道特定人物的一种新闻体裁。以写人物的思想和事迹为主的通讯。一般有一个或几个中心人物。人物通讯的关键是抓住人物的特点，</a:t>
            </a:r>
            <a:endPar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endParaRPr>
          </a:p>
          <a:p>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        揭示出具有鲜明个性特征的人物的情怀和思想境界。要求写作中既见事，又见人，通过典型事例表现人物的精神风貌。</a:t>
            </a:r>
            <a:endPar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endParaRPr>
          </a:p>
          <a:p>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常见的写法有:</a:t>
            </a:r>
            <a:endPar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endParaRPr>
          </a:p>
          <a:p>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(一)通过矛盾冲突表现人物的思想境界;</a:t>
            </a:r>
            <a:endPar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endParaRPr>
          </a:p>
          <a:p>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(二)通过人物的行动、对话等表现人物活生生的性格特征;</a:t>
            </a:r>
            <a:endPar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endParaRPr>
          </a:p>
          <a:p>
            <a:r>
              <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(三)通过细节描写、心理刻画等展示人物的内心世界。</a:t>
            </a:r>
            <a:endParaRPr lang="zh-CN" altLang="en-US" sz="24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2、	这篇人物通讯的特色是什么？</a:t>
            </a:r>
            <a:endParaRPr lang="zh-CN" altLang="en-US"/>
          </a:p>
        </p:txBody>
      </p:sp>
      <p:sp>
        <p:nvSpPr>
          <p:cNvPr id="3" name="文本框 2"/>
          <p:cNvSpPr txBox="1"/>
          <p:nvPr/>
        </p:nvSpPr>
        <p:spPr>
          <a:xfrm>
            <a:off x="677545" y="1417955"/>
            <a:ext cx="7165975" cy="645160"/>
          </a:xfrm>
          <a:prstGeom prst="rect">
            <a:avLst/>
          </a:prstGeom>
          <a:noFill/>
        </p:spPr>
        <p:txBody>
          <a:bodyPr wrap="square" rtlCol="0">
            <a:spAutoFit/>
          </a:bodyPr>
          <a:lstStyle/>
          <a:p>
            <a:r>
              <a:rPr lang="zh-CN" altLang="en-US">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1）、本文有典型的语言描写,，神态描写，动作描写....</a:t>
            </a:r>
            <a:endParaRPr lang="zh-CN" altLang="en-US">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a:p>
            <a:r>
              <a:rPr lang="en-US" altLang="zh-CN">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a:t>
            </a:r>
            <a:r>
              <a:rPr lang="zh-CN" altLang="en-US">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）多种表达方式的综合运用：</a:t>
            </a:r>
            <a:endParaRPr lang="zh-CN" altLang="en-US">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4" name="文本框 3"/>
          <p:cNvSpPr txBox="1"/>
          <p:nvPr/>
        </p:nvSpPr>
        <p:spPr>
          <a:xfrm>
            <a:off x="921385" y="2413635"/>
            <a:ext cx="6612890" cy="922020"/>
          </a:xfrm>
          <a:prstGeom prst="rect">
            <a:avLst/>
          </a:prstGeom>
          <a:noFill/>
        </p:spPr>
        <p:txBody>
          <a:bodyPr wrap="square" rtlCol="0" anchor="t">
            <a:spAutoFit/>
          </a:bodyPr>
          <a:lstStyle/>
          <a:p>
            <a:r>
              <a:rPr lang="zh-CN" altLang="en-US" b="1">
                <a:ln w="12700">
                  <a:solidFill>
                    <a:schemeClr val="accent5"/>
                  </a:solidFill>
                  <a:prstDash val="solid"/>
                </a:ln>
                <a:pattFill prst="ltDnDiag">
                  <a:fgClr>
                    <a:schemeClr val="accent5">
                      <a:lumMod val="60000"/>
                      <a:lumOff val="40000"/>
                    </a:schemeClr>
                  </a:fgClr>
                  <a:bgClr>
                    <a:schemeClr val="bg1"/>
                  </a:bgClr>
                </a:pattFill>
                <a:effectLst>
                  <a:outerShdw blurRad="38100" dist="38100" dir="2700000" algn="tl">
                    <a:srgbClr val="000000">
                      <a:alpha val="43137"/>
                    </a:srgbClr>
                  </a:outerShdw>
                </a:effectLst>
              </a:rPr>
              <a:t>这是一篇人物通讯，记叙了焦裕禄在兰考的贡献，同时也有对他这个先进人物的描写，特别是第五节，给予他高度的评价和赞誉，也是我们今天学习他的原因。</a:t>
            </a:r>
            <a:endParaRPr lang="zh-CN" altLang="en-US" b="1">
              <a:ln w="12700">
                <a:solidFill>
                  <a:schemeClr val="accent5"/>
                </a:solidFill>
                <a:prstDash val="solid"/>
              </a:ln>
              <a:pattFill prst="ltDnDiag">
                <a:fgClr>
                  <a:schemeClr val="accent5">
                    <a:lumMod val="60000"/>
                    <a:lumOff val="40000"/>
                  </a:schemeClr>
                </a:fgClr>
                <a:bgClr>
                  <a:schemeClr val="bg1"/>
                </a:bgClr>
              </a:pattFill>
              <a:effectLst>
                <a:outerShdw blurRad="38100" dist="38100" dir="2700000" algn="tl">
                  <a:srgbClr val="000000">
                    <a:alpha val="43137"/>
                  </a:srgbClr>
                </a:outerShdw>
              </a:effectLst>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707390" y="1747520"/>
            <a:ext cx="7325995" cy="3138170"/>
          </a:xfrm>
          <a:prstGeom prst="rect">
            <a:avLst/>
          </a:prstGeom>
          <a:noFill/>
        </p:spPr>
        <p:txBody>
          <a:bodyPr wrap="square" rtlCol="0" anchor="t">
            <a:spAutoFit/>
          </a:bodyPr>
          <a:lstStyle/>
          <a:p>
            <a:r>
              <a:rPr lang="zh-CN" altLang="en-US" b="1">
                <a:effectLst>
                  <a:outerShdw blurRad="38100" dist="38100" dir="2700000" algn="tl">
                    <a:srgbClr val="000000">
                      <a:alpha val="43137"/>
                    </a:srgbClr>
                  </a:outerShdw>
                </a:effectLst>
              </a:rPr>
              <a:t>找出文章中抒情、议论的语句。</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例如：第五节：</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原文： 焦裕禄虽然去世了，但他在兰考土地上播下的自力更生的革命种子，正在发芽成长，他带给兰考人民的毛泽东思想的红灯，愈来愈发出耀眼的光芒。他一心为革命，一心为群众的高贵品德，已成为全县干部和群众学习的榜样。这一切宝贵的精神财富，今天已化为强大的物质力量，推动着兰考人民在自力更生、奋发图强的大道上继续奋勇前进。兰考灾区面貌的改变，还只是兰考人民征服大自然的开始，在这场伟大的向大自然进军的斗争中，他们不仅要彻底摘掉灾区的帽子，而且决心不断革命，把大部分农田逐步改造成为旱涝保收的稳产高产田，建设社会主义新兰考。</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30885"/>
          </a:xfrm>
        </p:spPr>
        <p:txBody>
          <a:bodyPr/>
          <a:lstStyle/>
          <a:p>
            <a:pPr algn="l"/>
            <a:r>
              <a:rPr lang="zh-CN" altLang="en-US" sz="36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人物通讯也可以用议论抒情的表达方式</a:t>
            </a:r>
            <a:endParaRPr lang="zh-CN" altLang="en-US" sz="36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3" name="文本框 2"/>
          <p:cNvSpPr txBox="1"/>
          <p:nvPr/>
        </p:nvSpPr>
        <p:spPr>
          <a:xfrm>
            <a:off x="1196975" y="1860550"/>
            <a:ext cx="6972935" cy="3046095"/>
          </a:xfrm>
          <a:prstGeom prst="rect">
            <a:avLst/>
          </a:prstGeom>
          <a:noFill/>
        </p:spPr>
        <p:txBody>
          <a:bodyPr wrap="square" rtlCol="0" anchor="t">
            <a:spAutoFit/>
          </a:bodyPr>
          <a:lstStyle/>
          <a:p>
            <a:r>
              <a:rPr lang="zh-CN" altLang="en-US" sz="3200" b="1">
                <a:effectLst>
                  <a:outerShdw blurRad="38100" dist="38100" dir="2700000" algn="tl">
                    <a:srgbClr val="000000">
                      <a:alpha val="43137"/>
                    </a:srgbClr>
                  </a:outerShdw>
                </a:effectLst>
              </a:rPr>
              <a:t>明确：这一段文字使用的是议论的表达方式，它讴歌了焦裕禄的精神不仅改变了兰考人民的生活现状，重要的是他的精神越来越绽放出耀眼的光芒，让兰考人民继续自力更生、奋发图强！</a:t>
            </a:r>
            <a:endParaRPr lang="zh-CN" altLang="en-US" sz="3200" b="1">
              <a:effectLst>
                <a:outerShdw blurRad="38100" dist="38100" dir="2700000" algn="tl">
                  <a:srgbClr val="000000">
                    <a:alpha val="43137"/>
                  </a:srgbClr>
                </a:outerShdw>
              </a:effectLst>
            </a:endParaRPr>
          </a:p>
          <a:p>
            <a:endParaRPr lang="zh-CN" altLang="en-US" sz="3200" b="1">
              <a:effectLst>
                <a:outerShdw blurRad="38100" dist="38100" dir="2700000" algn="tl">
                  <a:srgbClr val="000000">
                    <a:alpha val="43137"/>
                  </a:srgbClr>
                </a:outerShdw>
              </a:effectLst>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457200" y="872490"/>
            <a:ext cx="8229600" cy="4954270"/>
          </a:xfrm>
          <a:prstGeom prst="rect">
            <a:avLst/>
          </a:prstGeom>
          <a:noFill/>
        </p:spPr>
        <p:txBody>
          <a:bodyPr wrap="square" rtlCol="0" anchor="t">
            <a:spAutoFit/>
          </a:bodyPr>
          <a:lstStyle/>
          <a:p>
            <a:r>
              <a:rPr lang="zh-CN" altLang="en-US" sz="28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原文：</a:t>
            </a:r>
            <a:r>
              <a:rPr lang="zh-CN" altLang="en-US" sz="2400" b="1">
                <a:effectLst>
                  <a:outerShdw blurRad="38100" dist="38100" dir="2700000" algn="tl">
                    <a:srgbClr val="000000">
                      <a:alpha val="43137"/>
                    </a:srgbClr>
                  </a:outerShdw>
                </a:effectLst>
              </a:rPr>
              <a:t>焦裕禄同志，你没有辜负党的希望，你出色地完成了党交给你的任务，兰考人民将永远忘不了你。你不愧为毛泽东思想哺育成长起来的好党员，不愧为党的好干部，不愧为人民的好儿子!你是千千万万在严重自然灾害面前，巍然屹立的共产党员和贫下中农革命英雄的代表。 你没有死，你将永远活在千万人的心里!</a:t>
            </a:r>
            <a:endParaRPr lang="zh-CN" altLang="en-US" sz="2400" b="1">
              <a:effectLst>
                <a:outerShdw blurRad="38100" dist="38100" dir="2700000" algn="tl">
                  <a:srgbClr val="000000">
                    <a:alpha val="43137"/>
                  </a:srgbClr>
                </a:outerShdw>
              </a:effectLst>
            </a:endParaRPr>
          </a:p>
          <a:p>
            <a:r>
              <a:rPr lang="zh-CN" altLang="en-US" sz="2400" b="1">
                <a:effectLst>
                  <a:outerShdw blurRad="38100" dist="38100" dir="2700000" algn="tl">
                    <a:srgbClr val="000000">
                      <a:alpha val="43137"/>
                    </a:srgbClr>
                  </a:outerShdw>
                </a:effectLst>
              </a:rPr>
              <a:t>         </a:t>
            </a:r>
            <a:endParaRPr lang="zh-CN" altLang="en-US" sz="2400" b="1">
              <a:effectLst>
                <a:outerShdw blurRad="38100" dist="38100" dir="2700000" algn="tl">
                  <a:srgbClr val="000000">
                    <a:alpha val="43137"/>
                  </a:srgbClr>
                </a:outerShdw>
              </a:effectLst>
            </a:endParaRPr>
          </a:p>
          <a:p>
            <a:endParaRPr lang="zh-CN" altLang="en-US" sz="2400" b="1">
              <a:effectLst>
                <a:outerShdw blurRad="38100" dist="38100" dir="2700000" algn="tl">
                  <a:srgbClr val="000000">
                    <a:alpha val="43137"/>
                  </a:srgbClr>
                </a:outerShdw>
              </a:effectLst>
            </a:endParaRPr>
          </a:p>
          <a:p>
            <a:r>
              <a:rPr lang="zh-CN" altLang="en-US" sz="2400" b="1">
                <a:effectLst>
                  <a:outerShdw blurRad="38100" dist="38100" dir="2700000" algn="tl">
                    <a:srgbClr val="000000">
                      <a:alpha val="43137"/>
                    </a:srgbClr>
                  </a:outerShdw>
                </a:effectLst>
              </a:rPr>
              <a:t>明确：这段采用了抒情的表达方式，使用第二人称，直接与人物对话，赞誉了焦裕禄的精神给后继者以极大的精神鼓舞，正如臧克家所说：有的人活着   他已经死了；有的人死了，他还活着。焦裕禄属于后者，他的精神永放光芒，值得中国人永远铭记，值得所有共产党人学习！</a:t>
            </a:r>
            <a:endParaRPr lang="zh-CN" altLang="en-US" sz="2400" b="1">
              <a:effectLst>
                <a:outerShdw blurRad="38100" dist="38100" dir="2700000" algn="tl">
                  <a:srgbClr val="000000">
                    <a:alpha val="43137"/>
                  </a:srgbClr>
                </a:outerShdw>
              </a:effectLst>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scene3d>
              <a:camera prst="orthographicFront"/>
              <a:lightRig rig="threePt" dir="t"/>
            </a:scene3d>
          </a:bodyPr>
          <a:lstStyle/>
          <a:p>
            <a:r>
              <a:rPr lang="zh-CN" altLang="en-US" sz="48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总结：</a:t>
            </a:r>
            <a:endParaRPr lang="zh-CN" altLang="en-US" sz="480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endParaRPr>
          </a:p>
        </p:txBody>
      </p:sp>
      <p:sp>
        <p:nvSpPr>
          <p:cNvPr id="3" name="文本框 2"/>
          <p:cNvSpPr txBox="1"/>
          <p:nvPr/>
        </p:nvSpPr>
        <p:spPr>
          <a:xfrm>
            <a:off x="1360170" y="1305560"/>
            <a:ext cx="6569075" cy="3969385"/>
          </a:xfrm>
          <a:prstGeom prst="rect">
            <a:avLst/>
          </a:prstGeom>
          <a:noFill/>
        </p:spPr>
        <p:txBody>
          <a:bodyPr wrap="square" rtlCol="0" anchor="t">
            <a:spAutoFit/>
          </a:bodyPr>
          <a:lstStyle/>
          <a:p>
            <a:r>
              <a:rPr lang="en-US" altLang="zh-CN" sz="2800" b="1">
                <a:effectLst>
                  <a:outerShdw blurRad="38100" dist="38100" dir="2700000" algn="tl">
                    <a:srgbClr val="000000">
                      <a:alpha val="43137"/>
                    </a:srgbClr>
                  </a:outerShdw>
                </a:effectLst>
              </a:rPr>
              <a:t>         </a:t>
            </a:r>
            <a:r>
              <a:rPr lang="zh-CN" altLang="en-US" sz="2800" b="1">
                <a:effectLst>
                  <a:outerShdw blurRad="38100" dist="38100" dir="2700000" algn="tl">
                    <a:srgbClr val="000000">
                      <a:alpha val="43137"/>
                    </a:srgbClr>
                  </a:outerShdw>
                </a:effectLst>
              </a:rPr>
              <a:t>本文是一篇人物通讯，县委书记的榜样，一个优秀的共产党人，焦裕禄以他的实际行动践行了党员的带头作用，不怕困难，迎难而上；艰苦奋斗、自力更生；公而忘私，鞠躬尽瘁……，我们要学习这种小标题式的组材方式，特别是“以言见人”的写法，更是让人物栩栩如生，事迹感人至深，深化了作品的内涵。</a:t>
            </a:r>
            <a:endParaRPr lang="zh-CN" altLang="en-US" sz="2800" b="1">
              <a:effectLst>
                <a:outerShdw blurRad="38100" dist="38100" dir="2700000" algn="tl">
                  <a:srgbClr val="000000">
                    <a:alpha val="43137"/>
                  </a:srgbClr>
                </a:outerShdw>
              </a:effectLst>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74065"/>
          </a:xfrm>
        </p:spPr>
        <p:txBody>
          <a:bodyPr>
            <a:normAutofit fontScale="90000"/>
          </a:bodyPr>
          <a:lstStyle/>
          <a:p>
            <a:br>
              <a:rPr lang="zh-CN" altLang="en-US"/>
            </a:br>
            <a:br>
              <a:rPr lang="zh-CN" altLang="en-US"/>
            </a:br>
            <a:r>
              <a:rPr lang="zh-CN" alt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弘扬焦裕禄的亲劲韧劲拼劲 </a:t>
            </a:r>
            <a:br>
              <a:rPr lang="zh-CN" altLang="en-US"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br>
            <a:r>
              <a:rPr lang="zh-CN" altLang="en-US"/>
              <a:t> </a:t>
            </a:r>
            <a:br>
              <a:rPr lang="zh-CN" altLang="en-US"/>
            </a:br>
            <a:r>
              <a:rPr lang="zh-CN" altLang="en-US"/>
              <a:t> </a:t>
            </a:r>
            <a:endParaRPr lang="zh-CN" altLang="en-US"/>
          </a:p>
        </p:txBody>
      </p:sp>
      <p:sp>
        <p:nvSpPr>
          <p:cNvPr id="3" name="文本框 2"/>
          <p:cNvSpPr txBox="1"/>
          <p:nvPr/>
        </p:nvSpPr>
        <p:spPr>
          <a:xfrm>
            <a:off x="4674870" y="1049020"/>
            <a:ext cx="4351020" cy="368300"/>
          </a:xfrm>
          <a:prstGeom prst="rect">
            <a:avLst/>
          </a:prstGeom>
          <a:noFill/>
        </p:spPr>
        <p:txBody>
          <a:bodyPr wrap="square" rtlCol="0">
            <a:spAutoFit/>
          </a:bodyPr>
          <a:lstStyle/>
          <a:p>
            <a:r>
              <a:rPr lang="zh-CN" altLang="en-US" b="1">
                <a:effectLst>
                  <a:outerShdw blurRad="38100" dist="38100" dir="2700000" algn="tl">
                    <a:srgbClr val="000000">
                      <a:alpha val="43137"/>
                    </a:srgbClr>
                  </a:outerShdw>
                </a:effectLst>
                <a:sym typeface="+mn-ea"/>
              </a:rPr>
              <a:t>2020-08-13 09:44 来源： 中国纪检监察报</a:t>
            </a:r>
            <a:endParaRPr lang="zh-CN" altLang="en-US" b="1">
              <a:effectLst>
                <a:outerShdw blurRad="38100" dist="38100" dir="2700000" algn="tl">
                  <a:srgbClr val="000000">
                    <a:alpha val="43137"/>
                  </a:srgbClr>
                </a:outerShdw>
              </a:effectLst>
              <a:sym typeface="+mn-ea"/>
            </a:endParaRPr>
          </a:p>
        </p:txBody>
      </p:sp>
      <p:sp>
        <p:nvSpPr>
          <p:cNvPr id="4" name="文本框 3"/>
          <p:cNvSpPr txBox="1"/>
          <p:nvPr/>
        </p:nvSpPr>
        <p:spPr>
          <a:xfrm>
            <a:off x="302895" y="1640205"/>
            <a:ext cx="8383270" cy="2030095"/>
          </a:xfrm>
          <a:prstGeom prst="rect">
            <a:avLst/>
          </a:prstGeom>
          <a:noFill/>
        </p:spPr>
        <p:txBody>
          <a:bodyPr wrap="square" rtlCol="0" anchor="t">
            <a:spAutoFit/>
          </a:bodyPr>
          <a:lstStyle/>
          <a:p>
            <a:r>
              <a:rPr lang="en-US" altLang="zh-CN"/>
              <a:t>         </a:t>
            </a:r>
            <a:r>
              <a:rPr lang="zh-CN" altLang="en-US" b="1">
                <a:effectLst>
                  <a:outerShdw blurRad="38100" dist="38100" dir="2700000" algn="tl">
                    <a:srgbClr val="000000">
                      <a:alpha val="43137"/>
                    </a:srgbClr>
                  </a:outerShdw>
                </a:effectLst>
              </a:rPr>
              <a:t>8月16日是焦裕禄同志诞辰98周年纪念日。58年前的兰考，内涝、风沙、盐碱“三害”肆虐，粮食产量降到历史最低水平。焦裕禄临危受命来到兰考，他立下“拼上老命大干一场，决心改变兰考面貌”的誓言，用自己的实际行动，塑造了一名优秀共产党员的光辉形象。今天我们所处的时代方位和时代背景都发生了重大变化，但无论时代发展到哪一步，焦裕禄精神永远不会过时。正如习近平总书记所指出的，“亲民爱民、艰苦奋斗、科学求实、迎难而上、无私奉献的焦裕禄精神，过去是、现在是、将来仍然是我们党的宝贵精神财富”。</a:t>
            </a:r>
            <a:endParaRPr lang="zh-CN" altLang="en-US" b="1">
              <a:effectLst>
                <a:outerShdw blurRad="38100" dist="38100" dir="2700000" algn="tl">
                  <a:srgbClr val="000000">
                    <a:alpha val="43137"/>
                  </a:srgbClr>
                </a:outerShdw>
              </a:effectLst>
            </a:endParaRPr>
          </a:p>
        </p:txBody>
      </p:sp>
      <p:sp>
        <p:nvSpPr>
          <p:cNvPr id="5" name="文本框 4"/>
          <p:cNvSpPr txBox="1"/>
          <p:nvPr/>
        </p:nvSpPr>
        <p:spPr>
          <a:xfrm>
            <a:off x="517525" y="3736975"/>
            <a:ext cx="8168005" cy="1476375"/>
          </a:xfrm>
          <a:prstGeom prst="rect">
            <a:avLst/>
          </a:prstGeom>
          <a:noFill/>
        </p:spPr>
        <p:txBody>
          <a:bodyPr wrap="square" rtlCol="0" anchor="t">
            <a:spAutoFit/>
          </a:bodyPr>
          <a:lstStyle/>
          <a:p>
            <a:r>
              <a:rPr lang="en-US" altLang="zh-CN"/>
              <a:t>         </a:t>
            </a:r>
            <a:r>
              <a:rPr lang="zh-CN" altLang="en-US" b="1">
                <a:effectLst>
                  <a:outerShdw blurRad="38100" dist="38100" dir="2700000" algn="tl">
                    <a:srgbClr val="000000">
                      <a:alpha val="43137"/>
                    </a:srgbClr>
                  </a:outerShdw>
                </a:effectLst>
              </a:rPr>
              <a:t>在当前决胜全面小康、决战脱贫攻坚的关键时刻，各级纪检监察机关和广大纪检监察干部要把焦裕禄精神作为一面镜子，学习弘扬焦裕禄对群众的那股亲劲、抓工作的那股韧劲、干事业的那股拼劲，持之以恒端正党风，巩固发展反腐败斗争压倒性胜利，坚定不移推进全面从严治党，为经济社会高质量发展、决胜全面建成小康社会提供坚强政治保障。</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0114" name="Rectangle 2"/>
          <p:cNvSpPr>
            <a:spLocks noChangeArrowheads="1"/>
          </p:cNvSpPr>
          <p:nvPr/>
        </p:nvSpPr>
        <p:spPr bwMode="auto">
          <a:xfrm>
            <a:off x="2044065" y="6233319"/>
            <a:ext cx="5005070" cy="430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ctr"/>
            <a:r>
              <a:rPr lang="zh-CN" altLang="en-US" sz="2800" b="1">
                <a:solidFill>
                  <a:srgbClr val="663300"/>
                </a:solidFill>
                <a:effectLst>
                  <a:outerShdw blurRad="38100" dist="38100" dir="2700000" algn="tl">
                    <a:srgbClr val="000000">
                      <a:alpha val="43137"/>
                    </a:srgbClr>
                  </a:outerShdw>
                </a:effectLst>
                <a:latin typeface="Times New Roman" panose="02020603050405020304" pitchFamily="18" charset="0"/>
              </a:rPr>
              <a:t>兰考昔日盐碱地今日已变大粮仓</a:t>
            </a:r>
            <a:endParaRPr lang="zh-CN" altLang="en-US" sz="2800" b="1">
              <a:solidFill>
                <a:srgbClr val="663300"/>
              </a:solidFill>
              <a:effectLst>
                <a:outerShdw blurRad="38100" dist="38100" dir="2700000" algn="tl">
                  <a:srgbClr val="000000">
                    <a:alpha val="43137"/>
                  </a:srgbClr>
                </a:outerShdw>
              </a:effectLst>
              <a:latin typeface="Times New Roman" panose="02020603050405020304" pitchFamily="18" charset="0"/>
            </a:endParaRPr>
          </a:p>
        </p:txBody>
      </p:sp>
      <p:pic>
        <p:nvPicPr>
          <p:cNvPr id="90115" name="Picture 3" descr="l"/>
          <p:cNvPicPr>
            <a:picLocks noChangeAspect="1" noChangeArrowheads="1"/>
          </p:cNvPicPr>
          <p:nvPr/>
        </p:nvPicPr>
        <p:blipFill>
          <a:blip r:embed="rId2"/>
          <a:stretch>
            <a:fillRect/>
          </a:stretch>
        </p:blipFill>
        <p:spPr bwMode="auto">
          <a:xfrm>
            <a:off x="1266190" y="970915"/>
            <a:ext cx="6416675" cy="445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8068" name="Picture 2" descr="NewsMedia_517"/>
          <p:cNvPicPr>
            <a:picLocks noGrp="1" noChangeAspect="1" noChangeArrowheads="1"/>
          </p:cNvPicPr>
          <p:nvPr>
            <p:ph type="body" idx="1"/>
          </p:nvPr>
        </p:nvPicPr>
        <p:blipFill>
          <a:blip r:embed="rId2"/>
          <a:stretch>
            <a:fillRect/>
          </a:stretch>
        </p:blipFill>
        <p:spPr>
          <a:xfrm>
            <a:off x="509905" y="807720"/>
            <a:ext cx="2903855" cy="4006850"/>
          </a:xfrm>
          <a:noFill/>
        </p:spPr>
      </p:pic>
      <p:sp>
        <p:nvSpPr>
          <p:cNvPr id="88069" name="Text Box 5"/>
          <p:cNvSpPr txBox="1">
            <a:spLocks noChangeArrowheads="1"/>
          </p:cNvSpPr>
          <p:nvPr/>
        </p:nvSpPr>
        <p:spPr bwMode="auto">
          <a:xfrm>
            <a:off x="4267200" y="1066800"/>
            <a:ext cx="4533900" cy="3538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焦裕禄一身正气，廉洁奉公，处处为他人谋利益。他严于律己，鞠躬尽瘁，真正实践了共产党人全心全意为人民服务的宗旨，被誉为</a:t>
            </a:r>
            <a:r>
              <a:rPr lang="zh-CN" altLang="en-US"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charset="-122"/>
              </a:rPr>
              <a:t>“</a:t>
            </a:r>
            <a:r>
              <a:rPr lang="zh-CN" altLang="en-US"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县委书记的榜样</a:t>
            </a:r>
            <a:r>
              <a:rPr lang="zh-CN" altLang="en-US"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charset="-122"/>
              </a:rPr>
              <a:t>”</a:t>
            </a:r>
            <a:endParaRPr lang="zh-CN" altLang="en-US" sz="3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黑体" panose="02010609060101010101" charset="-122"/>
            </a:endParaRPr>
          </a:p>
        </p:txBody>
      </p:sp>
      <p:sp>
        <p:nvSpPr>
          <p:cNvPr id="88070" name="Text Box 6"/>
          <p:cNvSpPr txBox="1">
            <a:spLocks noChangeArrowheads="1"/>
          </p:cNvSpPr>
          <p:nvPr/>
        </p:nvSpPr>
        <p:spPr bwMode="auto">
          <a:xfrm>
            <a:off x="1676400" y="106362"/>
            <a:ext cx="4800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a:solidFill>
                  <a:schemeClr val="bg1"/>
                </a:solidFill>
                <a:latin typeface="04b_09" pitchFamily="2" charset="0"/>
              </a:rPr>
              <a:t>县委书记的榜样</a:t>
            </a:r>
            <a:endParaRPr lang="zh-CN" altLang="en-US" sz="4000">
              <a:solidFill>
                <a:schemeClr val="bg1"/>
              </a:solidFill>
              <a:latin typeface="04b_09" pitchFamily="2" charset="0"/>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454025" y="601345"/>
            <a:ext cx="8004175" cy="1504315"/>
          </a:xfrm>
        </p:spPr>
        <p:txBody>
          <a:bodyPr>
            <a:noAutofit/>
            <a:scene3d>
              <a:camera prst="orthographicFront"/>
              <a:lightRig rig="threePt" dir="t"/>
            </a:scene3d>
          </a:bodyPr>
          <a:lstStyle/>
          <a:p>
            <a:pPr algn="l"/>
            <a:r>
              <a:rPr lang="zh-CN" altLang="en-US" sz="3200" b="1">
                <a:ln w="22225">
                  <a:solidFill>
                    <a:schemeClr val="accent2"/>
                  </a:solidFill>
                  <a:prstDash val="solid"/>
                </a:ln>
                <a:solidFill>
                  <a:schemeClr val="accent2">
                    <a:lumMod val="40000"/>
                    <a:lumOff val="60000"/>
                  </a:schemeClr>
                </a:solidFill>
                <a:effectLst/>
              </a:rPr>
              <a:t>“县委书记的榜样”焦裕禄   议一议：</a:t>
            </a:r>
            <a:br>
              <a:rPr lang="zh-CN" altLang="en-US" sz="3200" b="1">
                <a:ln w="22225">
                  <a:solidFill>
                    <a:schemeClr val="accent2"/>
                  </a:solidFill>
                  <a:prstDash val="solid"/>
                </a:ln>
                <a:solidFill>
                  <a:schemeClr val="accent2">
                    <a:lumMod val="40000"/>
                    <a:lumOff val="60000"/>
                  </a:schemeClr>
                </a:solidFill>
                <a:effectLst/>
              </a:rPr>
            </a:br>
            <a:r>
              <a:rPr lang="zh-CN" altLang="en-US" sz="3200" b="1">
                <a:ln w="22225">
                  <a:solidFill>
                    <a:schemeClr val="accent2"/>
                  </a:solidFill>
                  <a:prstDash val="solid"/>
                </a:ln>
                <a:solidFill>
                  <a:schemeClr val="accent2">
                    <a:lumMod val="40000"/>
                    <a:lumOff val="60000"/>
                  </a:schemeClr>
                </a:solidFill>
                <a:effectLst/>
              </a:rPr>
              <a:t>你认为焦裕禄在哪些方面堪称榜样？最值得学习的是什么</a:t>
            </a:r>
            <a:r>
              <a:rPr lang="en-US" altLang="zh-CN" sz="3200" b="1">
                <a:ln w="22225">
                  <a:solidFill>
                    <a:schemeClr val="accent2"/>
                  </a:solidFill>
                  <a:prstDash val="solid"/>
                </a:ln>
                <a:solidFill>
                  <a:schemeClr val="accent2">
                    <a:lumMod val="40000"/>
                    <a:lumOff val="60000"/>
                  </a:schemeClr>
                </a:solidFill>
                <a:effectLst/>
              </a:rPr>
              <a:t>?</a:t>
            </a:r>
            <a:br>
              <a:rPr lang="en-US" altLang="zh-CN" sz="3200" b="1">
                <a:ln w="22225">
                  <a:solidFill>
                    <a:schemeClr val="accent2"/>
                  </a:solidFill>
                  <a:prstDash val="solid"/>
                </a:ln>
                <a:solidFill>
                  <a:schemeClr val="accent2">
                    <a:lumMod val="40000"/>
                    <a:lumOff val="60000"/>
                  </a:schemeClr>
                </a:solidFill>
                <a:effectLst/>
              </a:rPr>
            </a:br>
            <a:endParaRPr lang="en-US" altLang="zh-CN" sz="3200" b="1">
              <a:ln w="22225">
                <a:solidFill>
                  <a:schemeClr val="accent2"/>
                </a:solidFill>
                <a:prstDash val="solid"/>
              </a:ln>
              <a:solidFill>
                <a:schemeClr val="accent2">
                  <a:lumMod val="40000"/>
                  <a:lumOff val="60000"/>
                </a:schemeClr>
              </a:solidFill>
              <a:effectLst/>
            </a:endParaRPr>
          </a:p>
        </p:txBody>
      </p:sp>
      <p:sp>
        <p:nvSpPr>
          <p:cNvPr id="3" name="副标题 2"/>
          <p:cNvSpPr>
            <a:spLocks noGrp="1"/>
          </p:cNvSpPr>
          <p:nvPr>
            <p:ph type="subTitle" idx="1"/>
          </p:nvPr>
        </p:nvSpPr>
        <p:spPr>
          <a:xfrm>
            <a:off x="178435" y="2571750"/>
            <a:ext cx="8836025" cy="3067050"/>
          </a:xfrm>
        </p:spPr>
        <p:txBody>
          <a:bodyPr>
            <a:normAutofit fontScale="25000"/>
            <a:scene3d>
              <a:camera prst="orthographicFront"/>
              <a:lightRig rig="threePt" dir="t"/>
            </a:scene3d>
          </a:bodyPr>
          <a:lstStyle/>
          <a:p>
            <a:endParaRPr lang="zh-CN" altLang="en-US"/>
          </a:p>
          <a:p>
            <a:pPr algn="l"/>
            <a:r>
              <a:rPr lang="zh-CN" altLang="en-US" sz="7200" b="1">
                <a:solidFill>
                  <a:schemeClr val="tx1"/>
                </a:solidFill>
                <a:effectLst>
                  <a:outerShdw blurRad="38100" dist="19050" dir="2700000" algn="tl" rotWithShape="0">
                    <a:schemeClr val="dk1">
                      <a:alpha val="40000"/>
                    </a:schemeClr>
                  </a:outerShdw>
                </a:effectLst>
              </a:rPr>
              <a:t>亲民爱民：牢记宗旨、心系群众“心里装着全体人民、唯独没有他自己”的公仆精神.</a:t>
            </a:r>
            <a:endParaRPr lang="zh-CN" altLang="en-US" sz="7200" b="1">
              <a:solidFill>
                <a:schemeClr val="tx1"/>
              </a:solidFill>
              <a:effectLst>
                <a:outerShdw blurRad="38100" dist="19050" dir="2700000" algn="tl" rotWithShape="0">
                  <a:schemeClr val="dk1">
                    <a:alpha val="40000"/>
                  </a:schemeClr>
                </a:outerShdw>
              </a:effectLst>
            </a:endParaRPr>
          </a:p>
          <a:p>
            <a:pPr algn="l"/>
            <a:endParaRPr lang="zh-CN" altLang="en-US" sz="7200" b="1">
              <a:solidFill>
                <a:schemeClr val="tx1"/>
              </a:solidFill>
              <a:effectLst>
                <a:outerShdw blurRad="38100" dist="19050" dir="2700000" algn="tl" rotWithShape="0">
                  <a:schemeClr val="dk1">
                    <a:alpha val="40000"/>
                  </a:schemeClr>
                </a:outerShdw>
              </a:effectLst>
            </a:endParaRPr>
          </a:p>
          <a:p>
            <a:pPr algn="l"/>
            <a:r>
              <a:rPr lang="zh-CN" altLang="en-US" sz="7200" b="1">
                <a:solidFill>
                  <a:schemeClr val="tx1"/>
                </a:solidFill>
                <a:effectLst>
                  <a:outerShdw blurRad="38100" dist="19050" dir="2700000" algn="tl" rotWithShape="0">
                    <a:schemeClr val="dk1">
                      <a:alpha val="40000"/>
                    </a:schemeClr>
                  </a:outerShdw>
                </a:effectLst>
              </a:rPr>
              <a:t>艰苦奋斗：勤俭节约、艰苦创业，“敢教日月换新天”的奋斗精神.</a:t>
            </a:r>
            <a:endParaRPr lang="zh-CN" altLang="en-US" sz="7200" b="1">
              <a:solidFill>
                <a:schemeClr val="tx1"/>
              </a:solidFill>
              <a:effectLst>
                <a:outerShdw blurRad="38100" dist="19050" dir="2700000" algn="tl" rotWithShape="0">
                  <a:schemeClr val="dk1">
                    <a:alpha val="40000"/>
                  </a:schemeClr>
                </a:outerShdw>
              </a:effectLst>
            </a:endParaRPr>
          </a:p>
          <a:p>
            <a:pPr algn="l"/>
            <a:endParaRPr lang="zh-CN" altLang="en-US" sz="7200" b="1">
              <a:solidFill>
                <a:schemeClr val="tx1"/>
              </a:solidFill>
              <a:effectLst>
                <a:outerShdw blurRad="38100" dist="19050" dir="2700000" algn="tl" rotWithShape="0">
                  <a:schemeClr val="dk1">
                    <a:alpha val="40000"/>
                  </a:schemeClr>
                </a:outerShdw>
              </a:effectLst>
            </a:endParaRPr>
          </a:p>
          <a:p>
            <a:pPr algn="l"/>
            <a:r>
              <a:rPr lang="zh-CN" altLang="en-US" sz="7200" b="1">
                <a:solidFill>
                  <a:schemeClr val="tx1"/>
                </a:solidFill>
                <a:effectLst>
                  <a:outerShdw blurRad="38100" dist="19050" dir="2700000" algn="tl" rotWithShape="0">
                    <a:schemeClr val="dk1">
                      <a:alpha val="40000"/>
                    </a:schemeClr>
                  </a:outerShdw>
                </a:effectLst>
              </a:rPr>
              <a:t>科学求实：实事求是、调查研究，坚持一切从实际出发的求实精神.</a:t>
            </a:r>
            <a:endParaRPr lang="zh-CN" altLang="en-US" sz="7200" b="1">
              <a:solidFill>
                <a:schemeClr val="tx1"/>
              </a:solidFill>
              <a:effectLst>
                <a:outerShdw blurRad="38100" dist="19050" dir="2700000" algn="tl" rotWithShape="0">
                  <a:schemeClr val="dk1">
                    <a:alpha val="40000"/>
                  </a:schemeClr>
                </a:outerShdw>
              </a:effectLst>
            </a:endParaRPr>
          </a:p>
          <a:p>
            <a:pPr algn="l"/>
            <a:endParaRPr lang="zh-CN" altLang="en-US" sz="7200" b="1">
              <a:solidFill>
                <a:schemeClr val="tx1"/>
              </a:solidFill>
              <a:effectLst>
                <a:outerShdw blurRad="38100" dist="19050" dir="2700000" algn="tl" rotWithShape="0">
                  <a:schemeClr val="dk1">
                    <a:alpha val="40000"/>
                  </a:schemeClr>
                </a:outerShdw>
              </a:effectLst>
            </a:endParaRPr>
          </a:p>
          <a:p>
            <a:pPr algn="l"/>
            <a:r>
              <a:rPr lang="zh-CN" altLang="en-US" sz="7200" b="1">
                <a:solidFill>
                  <a:schemeClr val="tx1"/>
                </a:solidFill>
                <a:effectLst>
                  <a:outerShdw blurRad="38100" dist="19050" dir="2700000" algn="tl" rotWithShape="0">
                    <a:schemeClr val="dk1">
                      <a:alpha val="40000"/>
                    </a:schemeClr>
                  </a:outerShdw>
                </a:effectLst>
              </a:rPr>
              <a:t>迎难而上：不怕困难、不惧风险，“革命者要在困难面前逞英雄”的大无畏精神.</a:t>
            </a:r>
            <a:endParaRPr lang="zh-CN" altLang="en-US" sz="7200" b="1">
              <a:solidFill>
                <a:schemeClr val="tx1"/>
              </a:solidFill>
              <a:effectLst>
                <a:outerShdw blurRad="38100" dist="19050" dir="2700000" algn="tl" rotWithShape="0">
                  <a:schemeClr val="dk1">
                    <a:alpha val="40000"/>
                  </a:schemeClr>
                </a:outerShdw>
              </a:effectLst>
            </a:endParaRPr>
          </a:p>
          <a:p>
            <a:pPr algn="l"/>
            <a:endParaRPr lang="zh-CN" altLang="en-US" sz="7200" b="1">
              <a:solidFill>
                <a:schemeClr val="tx1"/>
              </a:solidFill>
              <a:effectLst>
                <a:outerShdw blurRad="38100" dist="19050" dir="2700000" algn="tl" rotWithShape="0">
                  <a:schemeClr val="dk1">
                    <a:alpha val="40000"/>
                  </a:schemeClr>
                </a:outerShdw>
              </a:effectLst>
            </a:endParaRPr>
          </a:p>
          <a:p>
            <a:pPr algn="l"/>
            <a:r>
              <a:rPr lang="zh-CN" altLang="en-US" sz="7200" b="1">
                <a:solidFill>
                  <a:schemeClr val="tx1"/>
                </a:solidFill>
                <a:effectLst>
                  <a:outerShdw blurRad="38100" dist="19050" dir="2700000" algn="tl" rotWithShape="0">
                    <a:schemeClr val="dk1">
                      <a:alpha val="40000"/>
                    </a:schemeClr>
                  </a:outerShdw>
                </a:effectLst>
              </a:rPr>
              <a:t>无私奉献：廉洁奉公、勤政为民，为党和人民事业鞠躬尽瘁、死而后已的奉献精神</a:t>
            </a:r>
            <a:r>
              <a:rPr lang="zh-CN" altLang="en-US" sz="5600" b="1">
                <a:solidFill>
                  <a:schemeClr val="tx1"/>
                </a:solidFill>
                <a:effectLst>
                  <a:outerShdw blurRad="38100" dist="19050" dir="2700000" algn="tl" rotWithShape="0">
                    <a:schemeClr val="dk1">
                      <a:alpha val="40000"/>
                    </a:schemeClr>
                  </a:outerShdw>
                </a:effectLst>
              </a:rPr>
              <a:t>.  </a:t>
            </a:r>
            <a:endParaRPr lang="zh-CN" altLang="en-US" sz="5600" b="1">
              <a:solidFill>
                <a:schemeClr val="tx1"/>
              </a:solidFill>
              <a:effectLst>
                <a:outerShdw blurRad="38100" dist="19050" dir="2700000" algn="tl" rotWithShape="0">
                  <a:schemeClr val="dk1">
                    <a:alpha val="40000"/>
                  </a:schemeClr>
                </a:outerShdw>
              </a:effectLst>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l"/>
            <a:br>
              <a:rPr lang="zh-CN" altLang="en-US" sz="3200">
                <a:solidFill>
                  <a:schemeClr val="accent4"/>
                </a:solidFill>
              </a:rPr>
            </a:br>
            <a:br>
              <a:rPr lang="zh-CN" altLang="en-US" sz="3200">
                <a:solidFill>
                  <a:schemeClr val="accent4"/>
                </a:solidFill>
              </a:rPr>
            </a:br>
            <a:br>
              <a:rPr lang="zh-CN" altLang="en-US" sz="3200">
                <a:solidFill>
                  <a:schemeClr val="accent4"/>
                </a:solidFill>
              </a:rPr>
            </a:br>
            <a:br>
              <a:rPr lang="zh-CN" altLang="en-US" sz="3200">
                <a:solidFill>
                  <a:schemeClr val="accent4"/>
                </a:solidFill>
              </a:rPr>
            </a:br>
            <a:br>
              <a:rPr lang="zh-CN" altLang="en-US" sz="3200">
                <a:solidFill>
                  <a:schemeClr val="accent4"/>
                </a:solidFill>
              </a:rPr>
            </a:br>
            <a:br>
              <a:rPr lang="zh-CN" altLang="en-US" sz="3200">
                <a:solidFill>
                  <a:schemeClr val="accent4"/>
                </a:solidFill>
              </a:rPr>
            </a:br>
            <a:r>
              <a:rPr lang="zh-CN" altLang="en-US" sz="3200">
                <a:ln w="22225">
                  <a:solidFill>
                    <a:schemeClr val="accent2"/>
                  </a:solidFill>
                  <a:prstDash val="solid"/>
                </a:ln>
                <a:solidFill>
                  <a:schemeClr val="accent2">
                    <a:lumMod val="40000"/>
                    <a:lumOff val="60000"/>
                  </a:schemeClr>
                </a:solidFill>
                <a:effectLst/>
              </a:rPr>
              <a:t>教学重点：</a:t>
            </a:r>
            <a:br>
              <a:rPr lang="zh-CN" altLang="en-US" sz="3200">
                <a:ln w="22225">
                  <a:solidFill>
                    <a:schemeClr val="accent2"/>
                  </a:solidFill>
                  <a:prstDash val="solid"/>
                </a:ln>
                <a:solidFill>
                  <a:schemeClr val="accent2">
                    <a:lumMod val="40000"/>
                    <a:lumOff val="60000"/>
                  </a:schemeClr>
                </a:solidFill>
                <a:effectLst/>
              </a:rPr>
            </a:br>
            <a:r>
              <a:rPr lang="zh-CN" altLang="en-US" sz="3200">
                <a:ln w="22225">
                  <a:solidFill>
                    <a:schemeClr val="accent2"/>
                  </a:solidFill>
                  <a:prstDash val="solid"/>
                </a:ln>
                <a:solidFill>
                  <a:schemeClr val="accent2">
                    <a:lumMod val="40000"/>
                    <a:lumOff val="60000"/>
                  </a:schemeClr>
                </a:solidFill>
                <a:effectLst/>
              </a:rPr>
              <a:t>1、	学习本篇人物通讯“以言见人”的特点；</a:t>
            </a:r>
            <a:br>
              <a:rPr lang="zh-CN" altLang="en-US" sz="3200">
                <a:ln w="22225">
                  <a:solidFill>
                    <a:schemeClr val="accent2"/>
                  </a:solidFill>
                  <a:prstDash val="solid"/>
                </a:ln>
                <a:solidFill>
                  <a:schemeClr val="accent2">
                    <a:lumMod val="40000"/>
                    <a:lumOff val="60000"/>
                  </a:schemeClr>
                </a:solidFill>
                <a:effectLst/>
              </a:rPr>
            </a:br>
            <a:r>
              <a:rPr lang="zh-CN" altLang="en-US" sz="3200">
                <a:ln w="22225">
                  <a:solidFill>
                    <a:schemeClr val="accent2"/>
                  </a:solidFill>
                  <a:prstDash val="solid"/>
                </a:ln>
                <a:solidFill>
                  <a:schemeClr val="accent2">
                    <a:lumMod val="40000"/>
                    <a:lumOff val="60000"/>
                  </a:schemeClr>
                </a:solidFill>
                <a:effectLst/>
              </a:rPr>
              <a:t>2、	学习焦裕禄的精神品质。</a:t>
            </a:r>
            <a:br>
              <a:rPr lang="zh-CN" altLang="en-US" sz="3200">
                <a:ln w="22225">
                  <a:solidFill>
                    <a:schemeClr val="accent2"/>
                  </a:solidFill>
                  <a:prstDash val="solid"/>
                </a:ln>
                <a:solidFill>
                  <a:schemeClr val="accent2">
                    <a:lumMod val="40000"/>
                    <a:lumOff val="60000"/>
                  </a:schemeClr>
                </a:solidFill>
                <a:effectLst/>
              </a:rPr>
            </a:br>
            <a:br>
              <a:rPr lang="zh-CN" altLang="en-US" sz="3200">
                <a:solidFill>
                  <a:schemeClr val="accent4"/>
                </a:solidFill>
              </a:rPr>
            </a:br>
            <a:r>
              <a:rPr lang="zh-CN" altLang="en-US" sz="32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教学难点：</a:t>
            </a:r>
            <a:br>
              <a:rPr lang="zh-CN" altLang="en-US" sz="32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br>
            <a:r>
              <a:rPr lang="zh-CN" altLang="en-US" sz="32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       学习焦裕禄精神品质的现实意义。</a:t>
            </a:r>
            <a:endParaRPr lang="zh-CN" altLang="en-US" sz="32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85825"/>
          </a:xfrm>
        </p:spPr>
        <p:txBody>
          <a:bodyPr/>
          <a:lstStyle/>
          <a:p>
            <a:r>
              <a:rPr lang="zh-CN" altLang="en-US" b="1">
                <a:solidFill>
                  <a:schemeClr val="accent1"/>
                </a:solidFill>
                <a:effectLst>
                  <a:outerShdw blurRad="38100" dist="25400" dir="5400000" algn="ctr" rotWithShape="0">
                    <a:srgbClr val="6E747A">
                      <a:alpha val="43000"/>
                    </a:srgbClr>
                  </a:outerShdw>
                </a:effectLst>
              </a:rPr>
              <a:t>焦裕禄语录</a:t>
            </a:r>
            <a:endParaRPr lang="zh-CN" altLang="en-US" b="1">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nvPr>
        </p:nvSpPr>
        <p:spPr/>
        <p:txBody>
          <a:bodyPr>
            <a:noAutofit/>
          </a:bodyPr>
          <a:lstStyle/>
          <a:p>
            <a:pPr fontAlgn="auto">
              <a:lnSpc>
                <a:spcPts val="1200"/>
              </a:lnSpc>
              <a:spcBef>
                <a:spcPct val="0"/>
              </a:spcBef>
            </a:pPr>
            <a:r>
              <a:rPr lang="zh-CN" altLang="en-US" sz="1400" b="1">
                <a:effectLst>
                  <a:outerShdw blurRad="38100" dist="38100" dir="2700000" algn="tl">
                    <a:srgbClr val="000000">
                      <a:alpha val="43137"/>
                    </a:srgbClr>
                  </a:outerShdw>
                </a:effectLst>
              </a:rPr>
              <a:t>干劲不足的时候查思想，思想不通的时候，就要加紧读毛主席的书。 </a:t>
            </a:r>
            <a:endParaRPr lang="zh-CN" altLang="en-US" sz="1400" b="1">
              <a:effectLst>
                <a:outerShdw blurRad="38100" dist="38100" dir="2700000" algn="tl">
                  <a:srgbClr val="000000">
                    <a:alpha val="43137"/>
                  </a:srgbClr>
                </a:outerShdw>
              </a:effectLst>
            </a:endParaRPr>
          </a:p>
          <a:p>
            <a:pPr fontAlgn="auto">
              <a:lnSpc>
                <a:spcPts val="1200"/>
              </a:lnSpc>
              <a:spcBef>
                <a:spcPct val="0"/>
              </a:spcBef>
            </a:pPr>
            <a:endParaRPr lang="zh-CN" altLang="en-US" sz="1400" b="1">
              <a:effectLst>
                <a:outerShdw blurRad="38100" dist="38100" dir="2700000" algn="tl">
                  <a:srgbClr val="000000">
                    <a:alpha val="43137"/>
                  </a:srgbClr>
                </a:outerShdw>
              </a:effectLst>
            </a:endParaRPr>
          </a:p>
          <a:p>
            <a:pPr fontAlgn="auto">
              <a:lnSpc>
                <a:spcPts val="1200"/>
              </a:lnSpc>
              <a:spcBef>
                <a:spcPct val="0"/>
              </a:spcBef>
            </a:pPr>
            <a:r>
              <a:rPr lang="zh-CN" altLang="en-US" sz="1400" b="1">
                <a:effectLst>
                  <a:outerShdw blurRad="38100" dist="38100" dir="2700000" algn="tl">
                    <a:srgbClr val="000000">
                      <a:alpha val="43137"/>
                    </a:srgbClr>
                  </a:outerShdw>
                </a:effectLst>
              </a:rPr>
              <a:t>干革命工作吗！总会有因难的。越是有困难，越在有雄心斗志，越有困难，越要学习毛主席著作。 </a:t>
            </a:r>
            <a:endParaRPr lang="zh-CN" altLang="en-US" sz="1400" b="1">
              <a:effectLst>
                <a:outerShdw blurRad="38100" dist="38100" dir="2700000" algn="tl">
                  <a:srgbClr val="000000">
                    <a:alpha val="43137"/>
                  </a:srgbClr>
                </a:outerShdw>
              </a:effectLst>
            </a:endParaRPr>
          </a:p>
          <a:p>
            <a:pPr fontAlgn="auto">
              <a:lnSpc>
                <a:spcPts val="1200"/>
              </a:lnSpc>
              <a:spcBef>
                <a:spcPct val="0"/>
              </a:spcBef>
            </a:pPr>
            <a:endParaRPr lang="zh-CN" altLang="en-US" sz="1400" b="1">
              <a:effectLst>
                <a:outerShdw blurRad="38100" dist="38100" dir="2700000" algn="tl">
                  <a:srgbClr val="000000">
                    <a:alpha val="43137"/>
                  </a:srgbClr>
                </a:outerShdw>
              </a:effectLst>
            </a:endParaRPr>
          </a:p>
          <a:p>
            <a:pPr fontAlgn="auto">
              <a:lnSpc>
                <a:spcPts val="1200"/>
              </a:lnSpc>
              <a:spcBef>
                <a:spcPct val="0"/>
              </a:spcBef>
            </a:pPr>
            <a:r>
              <a:rPr lang="zh-CN" altLang="en-US" sz="1400" b="1">
                <a:effectLst>
                  <a:outerShdw blurRad="38100" dist="38100" dir="2700000" algn="tl">
                    <a:srgbClr val="000000">
                      <a:alpha val="43137"/>
                    </a:srgbClr>
                  </a:outerShdw>
                </a:effectLst>
              </a:rPr>
              <a:t>“干部不领，水牛掉井”。要改变兰考的面貌，必须首先改变县委的精神状态。 </a:t>
            </a:r>
            <a:endParaRPr lang="zh-CN" altLang="en-US" sz="1400" b="1">
              <a:effectLst>
                <a:outerShdw blurRad="38100" dist="38100" dir="2700000" algn="tl">
                  <a:srgbClr val="000000">
                    <a:alpha val="43137"/>
                  </a:srgbClr>
                </a:outerShdw>
              </a:effectLst>
            </a:endParaRPr>
          </a:p>
          <a:p>
            <a:pPr fontAlgn="auto">
              <a:lnSpc>
                <a:spcPts val="1200"/>
              </a:lnSpc>
              <a:spcBef>
                <a:spcPct val="0"/>
              </a:spcBef>
            </a:pPr>
            <a:endParaRPr lang="zh-CN" altLang="en-US" sz="1400" b="1">
              <a:effectLst>
                <a:outerShdw blurRad="38100" dist="38100" dir="2700000" algn="tl">
                  <a:srgbClr val="000000">
                    <a:alpha val="43137"/>
                  </a:srgbClr>
                </a:outerShdw>
              </a:effectLst>
            </a:endParaRPr>
          </a:p>
          <a:p>
            <a:pPr fontAlgn="auto">
              <a:lnSpc>
                <a:spcPts val="1200"/>
              </a:lnSpc>
              <a:spcBef>
                <a:spcPct val="0"/>
              </a:spcBef>
            </a:pPr>
            <a:r>
              <a:rPr lang="zh-CN" altLang="en-US" sz="1400" b="1">
                <a:effectLst>
                  <a:outerShdw blurRad="38100" dist="38100" dir="2700000" algn="tl">
                    <a:srgbClr val="000000">
                      <a:alpha val="43137"/>
                    </a:srgbClr>
                  </a:outerShdw>
                </a:effectLst>
              </a:rPr>
              <a:t>一个落后地区的转变，首先是领导思想的转变。如果领导思想还没有转变过来，广大群众的积极性就不能得到充分发挥。 </a:t>
            </a:r>
            <a:endParaRPr lang="zh-CN" altLang="en-US" sz="1400" b="1">
              <a:effectLst>
                <a:outerShdw blurRad="38100" dist="38100" dir="2700000" algn="tl">
                  <a:srgbClr val="000000">
                    <a:alpha val="43137"/>
                  </a:srgbClr>
                </a:outerShdw>
              </a:effectLst>
            </a:endParaRPr>
          </a:p>
          <a:p>
            <a:pPr fontAlgn="auto">
              <a:lnSpc>
                <a:spcPts val="1200"/>
              </a:lnSpc>
              <a:spcBef>
                <a:spcPct val="0"/>
              </a:spcBef>
            </a:pPr>
            <a:endParaRPr lang="zh-CN" altLang="en-US" sz="1400" b="1">
              <a:effectLst>
                <a:outerShdw blurRad="38100" dist="38100" dir="2700000" algn="tl">
                  <a:srgbClr val="000000">
                    <a:alpha val="43137"/>
                  </a:srgbClr>
                </a:outerShdw>
              </a:effectLst>
            </a:endParaRPr>
          </a:p>
          <a:p>
            <a:pPr fontAlgn="auto">
              <a:lnSpc>
                <a:spcPts val="1200"/>
              </a:lnSpc>
              <a:spcBef>
                <a:spcPct val="0"/>
              </a:spcBef>
            </a:pPr>
            <a:r>
              <a:rPr lang="zh-CN" altLang="en-US" sz="1400" b="1">
                <a:effectLst>
                  <a:outerShdw blurRad="38100" dist="38100" dir="2700000" algn="tl">
                    <a:srgbClr val="000000">
                      <a:alpha val="43137"/>
                    </a:srgbClr>
                  </a:outerShdw>
                </a:effectLst>
              </a:rPr>
              <a:t>我们对兰考的一草一木都有着深厚的感情，面对着当前严重的灾害，我们有革命的胆略，坚决领导全县人民苦战三五年，改变兰考面貌，不达目的，我们死不瞑目。 </a:t>
            </a:r>
            <a:endParaRPr lang="zh-CN" altLang="en-US" sz="1400" b="1">
              <a:effectLst>
                <a:outerShdw blurRad="38100" dist="38100" dir="2700000" algn="tl">
                  <a:srgbClr val="000000">
                    <a:alpha val="43137"/>
                  </a:srgbClr>
                </a:outerShdw>
              </a:effectLst>
            </a:endParaRPr>
          </a:p>
          <a:p>
            <a:pPr fontAlgn="auto">
              <a:lnSpc>
                <a:spcPts val="1200"/>
              </a:lnSpc>
              <a:spcBef>
                <a:spcPct val="0"/>
              </a:spcBef>
            </a:pPr>
            <a:endParaRPr lang="zh-CN" altLang="en-US" sz="1400" b="1">
              <a:effectLst>
                <a:outerShdw blurRad="38100" dist="38100" dir="2700000" algn="tl">
                  <a:srgbClr val="000000">
                    <a:alpha val="43137"/>
                  </a:srgbClr>
                </a:outerShdw>
              </a:effectLst>
            </a:endParaRPr>
          </a:p>
          <a:p>
            <a:pPr fontAlgn="auto">
              <a:lnSpc>
                <a:spcPts val="1200"/>
              </a:lnSpc>
              <a:spcBef>
                <a:spcPct val="0"/>
              </a:spcBef>
            </a:pPr>
            <a:r>
              <a:rPr lang="zh-CN" altLang="en-US" sz="1400" b="1">
                <a:effectLst>
                  <a:outerShdw blurRad="38100" dist="38100" dir="2700000" algn="tl">
                    <a:srgbClr val="000000">
                      <a:alpha val="43137"/>
                    </a:srgbClr>
                  </a:outerShdw>
                </a:effectLst>
              </a:rPr>
              <a:t>我死后只有一个要求，要求组织上把我运回兰考，埋在沙堆土，活着我没有治好沙丘，死了也要看着你们把沙丘治好。 </a:t>
            </a:r>
            <a:endParaRPr lang="zh-CN" altLang="en-US" sz="1400" b="1">
              <a:effectLst>
                <a:outerShdw blurRad="38100" dist="38100" dir="2700000" algn="tl">
                  <a:srgbClr val="000000">
                    <a:alpha val="43137"/>
                  </a:srgbClr>
                </a:outerShdw>
              </a:effectLst>
            </a:endParaRPr>
          </a:p>
          <a:p>
            <a:pPr fontAlgn="auto">
              <a:lnSpc>
                <a:spcPts val="1200"/>
              </a:lnSpc>
              <a:spcBef>
                <a:spcPct val="0"/>
              </a:spcBef>
            </a:pPr>
            <a:endParaRPr lang="zh-CN" altLang="en-US" sz="1400" b="1">
              <a:effectLst>
                <a:outerShdw blurRad="38100" dist="38100" dir="2700000" algn="tl">
                  <a:srgbClr val="000000">
                    <a:alpha val="43137"/>
                  </a:srgbClr>
                </a:outerShdw>
              </a:effectLst>
            </a:endParaRPr>
          </a:p>
          <a:p>
            <a:pPr fontAlgn="auto">
              <a:lnSpc>
                <a:spcPts val="1200"/>
              </a:lnSpc>
              <a:spcBef>
                <a:spcPct val="0"/>
              </a:spcBef>
            </a:pPr>
            <a:r>
              <a:rPr lang="zh-CN" altLang="en-US" sz="1400" b="1">
                <a:effectLst>
                  <a:outerShdw blurRad="38100" dist="38100" dir="2700000" algn="tl">
                    <a:srgbClr val="000000">
                      <a:alpha val="43137"/>
                    </a:srgbClr>
                  </a:outerShdw>
                </a:effectLst>
              </a:rPr>
              <a:t>要经常提高警惕，增抵抗力，经常地向一切违反国家利益、侵犯集体经济的错误行为，做坚持不懈的斗争。 </a:t>
            </a:r>
            <a:endParaRPr lang="zh-CN" altLang="en-US" sz="1400" b="1">
              <a:effectLst>
                <a:outerShdw blurRad="38100" dist="38100" dir="2700000" algn="tl">
                  <a:srgbClr val="000000">
                    <a:alpha val="43137"/>
                  </a:srgbClr>
                </a:outerShdw>
              </a:effectLst>
            </a:endParaRPr>
          </a:p>
          <a:p>
            <a:pPr fontAlgn="auto">
              <a:lnSpc>
                <a:spcPts val="1200"/>
              </a:lnSpc>
              <a:spcBef>
                <a:spcPct val="0"/>
              </a:spcBef>
            </a:pPr>
            <a:endParaRPr lang="zh-CN" altLang="en-US" sz="1400" b="1">
              <a:effectLst>
                <a:outerShdw blurRad="38100" dist="38100" dir="2700000" algn="tl">
                  <a:srgbClr val="000000">
                    <a:alpha val="43137"/>
                  </a:srgbClr>
                </a:outerShdw>
              </a:effectLst>
            </a:endParaRPr>
          </a:p>
          <a:p>
            <a:pPr fontAlgn="auto">
              <a:lnSpc>
                <a:spcPts val="1200"/>
              </a:lnSpc>
              <a:spcBef>
                <a:spcPct val="0"/>
              </a:spcBef>
            </a:pPr>
            <a:r>
              <a:rPr lang="zh-CN" altLang="en-US" sz="1400" b="1">
                <a:effectLst>
                  <a:outerShdw blurRad="38100" dist="38100" dir="2700000" algn="tl">
                    <a:srgbClr val="000000">
                      <a:alpha val="43137"/>
                    </a:srgbClr>
                  </a:outerShdw>
                </a:effectLst>
              </a:rPr>
              <a:t>应该教育我们的干部，树立为人民服务的观点，……在困难情况下，为人民服务，大公无私，廉洁奉公，与群众同甘共苦。 </a:t>
            </a:r>
            <a:endParaRPr lang="zh-CN" altLang="en-US" sz="1400" b="1">
              <a:effectLst>
                <a:outerShdw blurRad="38100" dist="38100" dir="2700000" algn="tl">
                  <a:srgbClr val="000000">
                    <a:alpha val="43137"/>
                  </a:srgbClr>
                </a:outerShdw>
              </a:effectLst>
            </a:endParaRPr>
          </a:p>
          <a:p>
            <a:pPr fontAlgn="auto">
              <a:lnSpc>
                <a:spcPts val="1200"/>
              </a:lnSpc>
              <a:spcBef>
                <a:spcPct val="0"/>
              </a:spcBef>
            </a:pPr>
            <a:endParaRPr lang="zh-CN" altLang="en-US" sz="1400" b="1">
              <a:effectLst>
                <a:outerShdw blurRad="38100" dist="38100" dir="2700000" algn="tl">
                  <a:srgbClr val="000000">
                    <a:alpha val="43137"/>
                  </a:srgbClr>
                </a:outerShdw>
              </a:effectLst>
            </a:endParaRPr>
          </a:p>
          <a:p>
            <a:pPr fontAlgn="auto">
              <a:lnSpc>
                <a:spcPts val="1200"/>
              </a:lnSpc>
              <a:spcBef>
                <a:spcPct val="0"/>
              </a:spcBef>
            </a:pPr>
            <a:r>
              <a:rPr lang="zh-CN" altLang="en-US" sz="1400" b="1">
                <a:effectLst>
                  <a:outerShdw blurRad="38100" dist="38100" dir="2700000" algn="tl">
                    <a:srgbClr val="000000">
                      <a:alpha val="43137"/>
                    </a:srgbClr>
                  </a:outerShdw>
                </a:effectLst>
              </a:rPr>
              <a:t>贪污、挥霍浪费、相面、算卦、拜把子、求神拜佛，这些都是封建主义的东西。……必须引起我们高度注意，不然影响自己，甚至被敌人利用，严重影响生产。 </a:t>
            </a:r>
            <a:endParaRPr lang="zh-CN" altLang="en-US" sz="1400" b="1">
              <a:effectLst>
                <a:outerShdw blurRad="38100" dist="38100" dir="2700000" algn="tl">
                  <a:srgbClr val="000000">
                    <a:alpha val="43137"/>
                  </a:srgbClr>
                </a:outerShdw>
              </a:effectLst>
            </a:endParaRPr>
          </a:p>
          <a:p>
            <a:pPr fontAlgn="auto">
              <a:lnSpc>
                <a:spcPts val="1200"/>
              </a:lnSpc>
              <a:spcBef>
                <a:spcPct val="0"/>
              </a:spcBef>
            </a:pPr>
            <a:endParaRPr lang="zh-CN" altLang="en-US" sz="1400" b="1">
              <a:effectLst>
                <a:outerShdw blurRad="38100" dist="38100" dir="2700000" algn="tl">
                  <a:srgbClr val="000000">
                    <a:alpha val="43137"/>
                  </a:srgbClr>
                </a:outerShdw>
              </a:effectLst>
            </a:endParaRPr>
          </a:p>
          <a:p>
            <a:pPr fontAlgn="auto">
              <a:lnSpc>
                <a:spcPts val="1200"/>
              </a:lnSpc>
              <a:spcBef>
                <a:spcPct val="0"/>
              </a:spcBef>
            </a:pPr>
            <a:r>
              <a:rPr lang="zh-CN" altLang="en-US" sz="1400" b="1">
                <a:effectLst>
                  <a:outerShdw blurRad="38100" dist="38100" dir="2700000" algn="tl">
                    <a:srgbClr val="000000">
                      <a:alpha val="43137"/>
                    </a:srgbClr>
                  </a:outerShdw>
                </a:effectLst>
              </a:rPr>
              <a:t>我们干部对待困难，一是不怕，二是顶着干。怨天尤人不可有，悲观丧气不足取，无所作为不能要！ </a:t>
            </a:r>
            <a:endParaRPr lang="zh-CN" altLang="en-US" sz="1400" b="1">
              <a:effectLst>
                <a:outerShdw blurRad="38100" dist="38100" dir="2700000" algn="tl">
                  <a:srgbClr val="000000">
                    <a:alpha val="43137"/>
                  </a:srgbClr>
                </a:outerShdw>
              </a:effectLst>
            </a:endParaRPr>
          </a:p>
          <a:p>
            <a:pPr fontAlgn="auto">
              <a:lnSpc>
                <a:spcPts val="1200"/>
              </a:lnSpc>
              <a:spcBef>
                <a:spcPct val="0"/>
              </a:spcBef>
            </a:pPr>
            <a:endParaRPr lang="zh-CN" altLang="en-US" sz="1400" b="1">
              <a:effectLst>
                <a:outerShdw blurRad="38100" dist="38100" dir="2700000" algn="tl">
                  <a:srgbClr val="000000">
                    <a:alpha val="43137"/>
                  </a:srgbClr>
                </a:outerShdw>
              </a:effectLst>
            </a:endParaRPr>
          </a:p>
          <a:p>
            <a:pPr fontAlgn="auto">
              <a:lnSpc>
                <a:spcPts val="1200"/>
              </a:lnSpc>
              <a:spcBef>
                <a:spcPct val="0"/>
              </a:spcBef>
            </a:pPr>
            <a:r>
              <a:rPr lang="zh-CN" altLang="en-US" sz="1400" b="1">
                <a:effectLst>
                  <a:outerShdw blurRad="38100" dist="38100" dir="2700000" algn="tl">
                    <a:srgbClr val="000000">
                      <a:alpha val="43137"/>
                    </a:srgbClr>
                  </a:outerShdw>
                </a:effectLst>
              </a:rPr>
              <a:t>要提倡少开会，多做工作，少讲空话，多办实事，坚决纠正走马观花，一般化的领导方法。 </a:t>
            </a:r>
            <a:endParaRPr lang="zh-CN" altLang="en-US" sz="1400" b="1">
              <a:effectLst>
                <a:outerShdw blurRad="38100" dist="38100" dir="2700000" algn="tl">
                  <a:srgbClr val="000000">
                    <a:alpha val="43137"/>
                  </a:srgbClr>
                </a:outerShdw>
              </a:effectLst>
            </a:endParaRPr>
          </a:p>
          <a:p>
            <a:pPr fontAlgn="auto">
              <a:lnSpc>
                <a:spcPts val="1200"/>
              </a:lnSpc>
              <a:spcBef>
                <a:spcPct val="0"/>
              </a:spcBef>
            </a:pPr>
            <a:endParaRPr lang="zh-CN" altLang="en-US" sz="1400" b="1">
              <a:effectLst>
                <a:outerShdw blurRad="38100" dist="38100" dir="2700000" algn="tl">
                  <a:srgbClr val="000000">
                    <a:alpha val="43137"/>
                  </a:srgbClr>
                </a:outerShdw>
              </a:effectLst>
            </a:endParaRPr>
          </a:p>
          <a:p>
            <a:pPr fontAlgn="auto">
              <a:lnSpc>
                <a:spcPts val="1200"/>
              </a:lnSpc>
              <a:spcBef>
                <a:spcPct val="0"/>
              </a:spcBef>
            </a:pPr>
            <a:r>
              <a:rPr lang="zh-CN" altLang="en-US" sz="1400" b="1">
                <a:effectLst>
                  <a:outerShdw blurRad="38100" dist="38100" dir="2700000" algn="tl">
                    <a:srgbClr val="000000">
                      <a:alpha val="43137"/>
                    </a:srgbClr>
                  </a:outerShdw>
                </a:effectLst>
              </a:rPr>
              <a:t>调查时一定要实事求是，不扩大也不缩小，是什么情况就是什么情况，不要先划一个圈圈，以自己主观想象去收集材料。 </a:t>
            </a:r>
            <a:endParaRPr lang="zh-CN" altLang="en-US" sz="1400" b="1">
              <a:effectLst>
                <a:outerShdw blurRad="38100" dist="38100" dir="2700000" algn="tl">
                  <a:srgbClr val="000000">
                    <a:alpha val="43137"/>
                  </a:srgbClr>
                </a:outerShdw>
              </a:effectLst>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rPr>
              <a:t>焦桐树</a:t>
            </a:r>
            <a:endParaRPr lang="zh-CN" altLang="en-US">
              <a:ln w="22225">
                <a:solidFill>
                  <a:schemeClr val="accent2"/>
                </a:solidFill>
                <a:prstDash val="solid"/>
              </a:ln>
              <a:solidFill>
                <a:schemeClr val="accent2">
                  <a:lumMod val="40000"/>
                  <a:lumOff val="60000"/>
                </a:schemeClr>
              </a:solidFill>
              <a:effectLst/>
            </a:endParaRPr>
          </a:p>
        </p:txBody>
      </p:sp>
      <p:pic>
        <p:nvPicPr>
          <p:cNvPr id="4" name="内容占位符 3"/>
          <p:cNvPicPr>
            <a:picLocks noChangeAspect="1"/>
          </p:cNvPicPr>
          <p:nvPr>
            <p:ph idx="1"/>
          </p:nvPr>
        </p:nvPicPr>
        <p:blipFill>
          <a:blip r:embed="rId2"/>
          <a:stretch>
            <a:fillRect/>
          </a:stretch>
        </p:blipFill>
        <p:spPr>
          <a:xfrm>
            <a:off x="1429385" y="1600200"/>
            <a:ext cx="4660265" cy="4526280"/>
          </a:xfrm>
          <a:prstGeom prst="rect">
            <a:avLst/>
          </a:prstGeom>
        </p:spPr>
      </p:pic>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784225" y="1478915"/>
            <a:ext cx="3923665" cy="5093970"/>
          </a:xfrm>
          <a:prstGeom prst="rect">
            <a:avLst/>
          </a:prstGeom>
        </p:spPr>
      </p:pic>
      <p:sp>
        <p:nvSpPr>
          <p:cNvPr id="4" name="文本框 3"/>
          <p:cNvSpPr txBox="1"/>
          <p:nvPr/>
        </p:nvSpPr>
        <p:spPr>
          <a:xfrm>
            <a:off x="6489700" y="628015"/>
            <a:ext cx="675005" cy="5765800"/>
          </a:xfrm>
          <a:prstGeom prst="rect">
            <a:avLst/>
          </a:prstGeom>
          <a:noFill/>
        </p:spPr>
        <p:txBody>
          <a:bodyPr vert="eaVert" wrap="square" rtlCol="0">
            <a:spAutoFit/>
            <a:scene3d>
              <a:camera prst="orthographicFront"/>
              <a:lightRig rig="threePt" dir="t"/>
            </a:scene3d>
          </a:bodyPr>
          <a:lstStyle/>
          <a:p>
            <a:r>
              <a:rPr lang="zh-CN" altLang="en-US" sz="3200">
                <a:ln w="22225">
                  <a:solidFill>
                    <a:schemeClr val="accent2"/>
                  </a:solidFill>
                  <a:prstDash val="solid"/>
                </a:ln>
                <a:solidFill>
                  <a:schemeClr val="accent2">
                    <a:lumMod val="40000"/>
                    <a:lumOff val="60000"/>
                  </a:schemeClr>
                </a:solidFill>
                <a:effectLst/>
              </a:rPr>
              <a:t>习近平赞誉焦裕禄的《念奴娇》</a:t>
            </a:r>
            <a:endParaRPr lang="zh-CN" altLang="en-US" sz="3200">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6000">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rPr>
              <a:t>作业</a:t>
            </a:r>
            <a:endParaRPr lang="zh-CN" altLang="en-US" sz="6000">
              <a:ln w="22225">
                <a:solidFill>
                  <a:schemeClr val="accent2"/>
                </a:solidFill>
                <a:prstDash val="solid"/>
              </a:ln>
              <a:solidFill>
                <a:schemeClr val="accent2">
                  <a:lumMod val="40000"/>
                  <a:lumOff val="60000"/>
                </a:schemeClr>
              </a:solidFill>
              <a:effectLst/>
              <a:latin typeface="隶书" panose="02010509060101010101" charset="-122"/>
              <a:ea typeface="隶书"/>
            </a:endParaRPr>
          </a:p>
        </p:txBody>
      </p:sp>
      <p:sp>
        <p:nvSpPr>
          <p:cNvPr id="3" name="文本框 2"/>
          <p:cNvSpPr txBox="1"/>
          <p:nvPr/>
        </p:nvSpPr>
        <p:spPr>
          <a:xfrm>
            <a:off x="935990" y="1985010"/>
            <a:ext cx="6245860" cy="645160"/>
          </a:xfrm>
          <a:prstGeom prst="rect">
            <a:avLst/>
          </a:prstGeom>
          <a:noFill/>
        </p:spPr>
        <p:txBody>
          <a:bodyPr wrap="square" rtlCol="0">
            <a:spAutoFit/>
          </a:bodyPr>
          <a:lstStyle/>
          <a:p>
            <a:r>
              <a:rPr lang="zh-CN" altLang="en-US" sz="3600">
                <a:ln w="22225">
                  <a:solidFill>
                    <a:schemeClr val="accent2"/>
                  </a:solidFill>
                  <a:prstDash val="solid"/>
                </a:ln>
                <a:solidFill>
                  <a:schemeClr val="accent2">
                    <a:lumMod val="40000"/>
                    <a:lumOff val="60000"/>
                  </a:schemeClr>
                </a:solidFill>
                <a:effectLst/>
              </a:rPr>
              <a:t>写一篇不少于</a:t>
            </a:r>
            <a:r>
              <a:rPr lang="en-US" altLang="zh-CN" sz="3600">
                <a:ln w="22225">
                  <a:solidFill>
                    <a:schemeClr val="accent2"/>
                  </a:solidFill>
                  <a:prstDash val="solid"/>
                </a:ln>
                <a:solidFill>
                  <a:schemeClr val="accent2">
                    <a:lumMod val="40000"/>
                    <a:lumOff val="60000"/>
                  </a:schemeClr>
                </a:solidFill>
                <a:effectLst/>
              </a:rPr>
              <a:t>450</a:t>
            </a:r>
            <a:r>
              <a:rPr lang="zh-CN" altLang="en-US" sz="3600">
                <a:ln w="22225">
                  <a:solidFill>
                    <a:schemeClr val="accent2"/>
                  </a:solidFill>
                  <a:prstDash val="solid"/>
                </a:ln>
                <a:solidFill>
                  <a:schemeClr val="accent2">
                    <a:lumMod val="40000"/>
                    <a:lumOff val="60000"/>
                  </a:schemeClr>
                </a:solidFill>
                <a:effectLst/>
              </a:rPr>
              <a:t>字的读后感。</a:t>
            </a:r>
            <a:endParaRPr lang="zh-CN" altLang="en-US" sz="3600">
              <a:ln w="22225">
                <a:solidFill>
                  <a:schemeClr val="accent2"/>
                </a:solidFill>
                <a:prstDash val="solid"/>
              </a:ln>
              <a:solidFill>
                <a:schemeClr val="accent2">
                  <a:lumMod val="40000"/>
                  <a:lumOff val="60000"/>
                </a:schemeClr>
              </a:solidFill>
              <a:effectLst/>
            </a:endParaRPr>
          </a:p>
        </p:txBody>
      </p:sp>
      <p:pic>
        <p:nvPicPr>
          <p:cNvPr id="4" name="New picture" hidden="1"/>
          <p:cNvPicPr/>
          <p:nvPr/>
        </p:nvPicPr>
        <p:blipFill>
          <a:blip r:embed="rId2"/>
          <a:stretch>
            <a:fillRect/>
          </a:stretch>
        </p:blipFill>
        <p:spPr>
          <a:xfrm>
            <a:off x="10871200" y="11557000"/>
            <a:ext cx="495300" cy="4826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scene3d>
              <a:camera prst="orthographicFront"/>
              <a:lightRig rig="threePt" dir="t"/>
            </a:scene3d>
          </a:bodyPr>
          <a:lstStyle/>
          <a:p>
            <a:br>
              <a:rPr lang="zh-CN" altLang="en-US"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br>
            <a:r>
              <a:rPr lang="zh-CN" altLang="en-US"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关于作者</a:t>
            </a:r>
            <a:br>
              <a:rPr lang="zh-CN" altLang="en-US"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br>
            <a:endParaRPr lang="zh-CN" altLang="en-US"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sp>
        <p:nvSpPr>
          <p:cNvPr id="3" name="文本框 2"/>
          <p:cNvSpPr txBox="1"/>
          <p:nvPr/>
        </p:nvSpPr>
        <p:spPr>
          <a:xfrm>
            <a:off x="457200" y="1417955"/>
            <a:ext cx="8332470" cy="4523105"/>
          </a:xfrm>
          <a:prstGeom prst="rect">
            <a:avLst/>
          </a:prstGeom>
          <a:noFill/>
        </p:spPr>
        <p:txBody>
          <a:bodyPr wrap="square" rtlCol="0" anchor="t">
            <a:spAutoFit/>
          </a:bodyPr>
          <a:lstStyle/>
          <a:p>
            <a:r>
              <a:rPr lang="en-US" altLang="zh-CN" sz="2400"/>
              <a:t>     </a:t>
            </a:r>
            <a:r>
              <a:rPr lang="zh-CN" altLang="en-US" sz="2400"/>
              <a:t>穆青(1921年3月15日-2003年10月11日)，男，1921年出生于河南周口，曾任新华通讯社社长、近代新闻记者。</a:t>
            </a:r>
            <a:endParaRPr lang="zh-CN" altLang="en-US" sz="2400"/>
          </a:p>
          <a:p>
            <a:r>
              <a:rPr lang="zh-CN" altLang="en-US" sz="2400"/>
              <a:t> </a:t>
            </a:r>
            <a:endParaRPr lang="zh-CN" altLang="en-US" sz="2400"/>
          </a:p>
          <a:p>
            <a:r>
              <a:rPr lang="zh-CN" altLang="en-US" sz="2400"/>
              <a:t>       冯健，解放前夕主要从事新闻宣传报道工作。1949年后调新华社工作。建国后，历任新华通讯社开封分社、江西分社记者，新华社中南总分社、湖北分社记者、编委。撰有通讯《英勇搏斗一百天》、《管得宽》等。</a:t>
            </a:r>
            <a:endParaRPr lang="zh-CN" altLang="en-US" sz="2400"/>
          </a:p>
          <a:p>
            <a:endParaRPr lang="zh-CN" altLang="en-US" sz="2400"/>
          </a:p>
          <a:p>
            <a:r>
              <a:rPr lang="zh-CN" altLang="en-US" sz="2400"/>
              <a:t>     周原(本名乔元庆)，新华社高级记者，1944年参加八路军，1945年，周原加入中国共产党。 1948年调入新华社任记者、高级记者、国内部机  主办: 新动采访室主任，写出了一大批有思想有特色的报  (中华告文学，其作品曾多次获奖。</a:t>
            </a:r>
            <a:endParaRPr lang="zh-CN" altLang="en-US" sz="2400"/>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65175"/>
          </a:xfrm>
        </p:spPr>
        <p:txBody>
          <a:bodyPr>
            <a:normAutofit fontScale="90000"/>
            <a:scene3d>
              <a:camera prst="orthographicFront"/>
              <a:lightRig rig="threePt" dir="t"/>
            </a:scene3d>
          </a:bodyPr>
          <a:lstStyle/>
          <a:p>
            <a:r>
              <a:rPr lang="zh-CN" altLang="en-US"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2、走进人物：</a:t>
            </a:r>
            <a:endParaRPr lang="zh-CN" altLang="en-US"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endParaRPr>
          </a:p>
        </p:txBody>
      </p:sp>
      <p:sp>
        <p:nvSpPr>
          <p:cNvPr id="3" name="文本框 2"/>
          <p:cNvSpPr txBox="1"/>
          <p:nvPr/>
        </p:nvSpPr>
        <p:spPr>
          <a:xfrm>
            <a:off x="556260" y="1417955"/>
            <a:ext cx="6673215" cy="3692525"/>
          </a:xfrm>
          <a:prstGeom prst="rect">
            <a:avLst/>
          </a:prstGeom>
          <a:noFill/>
        </p:spPr>
        <p:txBody>
          <a:bodyPr wrap="square" rtlCol="0" anchor="t">
            <a:spAutoFit/>
          </a:bodyPr>
          <a:lstStyle/>
          <a:p>
            <a:endParaRPr lang="zh-CN" altLang="en-US"/>
          </a:p>
          <a:p>
            <a:r>
              <a:rPr lang="zh-CN" altLang="en-US"/>
              <a:t>       </a:t>
            </a:r>
            <a:r>
              <a:rPr lang="zh-CN" altLang="en-US"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rPr>
              <a:t>焦裕禄，男，汉族，山东淄博博山县北崮山村人，原兰考县委书记，干部楷模，中国共产党革命烈士。1922年8月16日，焦裕禄出生在一个贫苦家庭，1946年加入了中国共产党，1950年， 被任命为尉氏县大营区委副书记兼区长，1954年8月相继在哈尔滨工业大学、大连起重机厂机械加工车间进修，1962年被调到河南省兰考县担任县委书记，1964年5月14日因肝癌病逝于郑州，终年42岁。</a:t>
            </a:r>
            <a:endParaRPr lang="zh-CN" altLang="en-US"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endParaRPr>
          </a:p>
          <a:p>
            <a:r>
              <a:rPr lang="zh-CN" altLang="en-US"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rPr>
              <a:t>       1962年等，焦裕禄来到兰考，兰考遭遇严重的灾荒，金县的粮食产量下降到历史的最低水平。在除“三害”的斗争中，为了取得经验，焦裕禄同志亲自率领干部、群众进行了小面积翻淤压沙，翻淤压碱、封闭沙丘试验。然后以点带面，全面铺开，总结出了整治三害的具体策略，探索出了大规模裁种泡桐的办法。</a:t>
            </a:r>
            <a:endParaRPr lang="zh-CN" altLang="en-US"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027873"/>
            <a:ext cx="8229600" cy="1143000"/>
          </a:xfrm>
        </p:spPr>
        <p:txBody>
          <a:bodyPr/>
          <a:lstStyle/>
          <a:p>
            <a:r>
              <a:rPr lang="zh-CN" altLang="en-US" sz="5400" b="1">
                <a:ln w="22225">
                  <a:solidFill>
                    <a:schemeClr val="accent2"/>
                  </a:solidFill>
                  <a:prstDash val="solid"/>
                </a:ln>
                <a:solidFill>
                  <a:schemeClr val="accent2">
                    <a:lumMod val="40000"/>
                    <a:lumOff val="60000"/>
                  </a:schemeClr>
                </a:solidFill>
                <a:effectLst/>
              </a:rPr>
              <a:t>初读文本，梳理段落。</a:t>
            </a:r>
            <a:endParaRPr lang="zh-CN" altLang="en-US" sz="54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scene3d>
              <a:camera prst="orthographicFront"/>
              <a:lightRig rig="threePt" dir="t"/>
            </a:scene3d>
          </a:bodyPr>
          <a:lstStyle/>
          <a:p>
            <a:pPr algn="l"/>
            <a:r>
              <a:rPr lang="zh-CN" altLang="en-US">
                <a:ln w="22225">
                  <a:solidFill>
                    <a:schemeClr val="accent2"/>
                  </a:solidFill>
                  <a:prstDash val="solid"/>
                </a:ln>
                <a:solidFill>
                  <a:schemeClr val="accent2">
                    <a:lumMod val="40000"/>
                    <a:lumOff val="60000"/>
                  </a:schemeClr>
                </a:solidFill>
                <a:effectLst/>
              </a:rPr>
              <a:t>这篇人物通讯写了什么?尝试归纳文中所写焦裕禄的具体事迹。</a:t>
            </a:r>
            <a:endParaRPr lang="zh-CN" altLang="en-US">
              <a:ln w="22225">
                <a:solidFill>
                  <a:schemeClr val="accent2"/>
                </a:solidFill>
                <a:prstDash val="solid"/>
              </a:ln>
              <a:solidFill>
                <a:schemeClr val="accent2">
                  <a:lumMod val="40000"/>
                  <a:lumOff val="60000"/>
                </a:schemeClr>
              </a:solidFill>
              <a:effectLst/>
            </a:endParaRPr>
          </a:p>
        </p:txBody>
      </p:sp>
      <p:sp>
        <p:nvSpPr>
          <p:cNvPr id="3" name="文本框 2"/>
          <p:cNvSpPr txBox="1"/>
          <p:nvPr/>
        </p:nvSpPr>
        <p:spPr>
          <a:xfrm>
            <a:off x="662940" y="2776855"/>
            <a:ext cx="7876540" cy="2676525"/>
          </a:xfrm>
          <a:prstGeom prst="rect">
            <a:avLst/>
          </a:prstGeom>
          <a:noFill/>
        </p:spPr>
        <p:txBody>
          <a:bodyPr wrap="square" rtlCol="0" anchor="t">
            <a:spAutoFit/>
            <a:scene3d>
              <a:camera prst="orthographicFront"/>
              <a:lightRig rig="threePt" dir="t"/>
            </a:scene3d>
          </a:bodyPr>
          <a:lstStyle/>
          <a:p>
            <a:r>
              <a:rPr lang="zh-CN" altLang="en-US" sz="2800" b="1">
                <a:solidFill>
                  <a:schemeClr val="accent1"/>
                </a:solidFill>
                <a:effectLst>
                  <a:outerShdw blurRad="38100" dist="25400" dir="5400000" algn="ctr" rotWithShape="0">
                    <a:srgbClr val="6E747A">
                      <a:alpha val="43000"/>
                    </a:srgbClr>
                  </a:outerShdw>
                </a:effectLst>
              </a:rPr>
              <a:t>明确：这篇人物通讯记录了焦裕禄”亲民爱民、艰苦奋斗、科学求实、迎难而上、无私奉献"的事迹，通过记叙焦裕禄到兰考县担任县委书记，呕心沥血带领兰考县人民摆脱“盐、碱、旱”等难题，直至牺牲在工作岗位上的感人事迹，激励着全国人民学习焦裕禄精神，共同建设社会主义。</a:t>
            </a:r>
            <a:endParaRPr lang="zh-CN" altLang="en-US" sz="2800" b="1">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pPr algn="l"/>
            <a:r>
              <a:rPr lang="zh-CN" altLang="en-US">
                <a:ln w="22225">
                  <a:solidFill>
                    <a:schemeClr val="accent2"/>
                  </a:solidFill>
                  <a:prstDash val="solid"/>
                </a:ln>
                <a:solidFill>
                  <a:schemeClr val="accent2">
                    <a:lumMod val="40000"/>
                    <a:lumOff val="60000"/>
                  </a:schemeClr>
                </a:solidFill>
                <a:effectLst/>
              </a:rPr>
              <a:t>这篇人物通讯写了什么?尝试归纳文中所写焦裕禄的具体事迹。</a:t>
            </a:r>
            <a:endParaRPr lang="zh-CN" altLang="en-US">
              <a:ln w="22225">
                <a:solidFill>
                  <a:schemeClr val="accent2"/>
                </a:solidFill>
                <a:prstDash val="solid"/>
              </a:ln>
              <a:solidFill>
                <a:schemeClr val="accent2">
                  <a:lumMod val="40000"/>
                  <a:lumOff val="60000"/>
                </a:schemeClr>
              </a:solidFill>
              <a:effectLst/>
            </a:endParaRPr>
          </a:p>
        </p:txBody>
      </p:sp>
      <p:sp>
        <p:nvSpPr>
          <p:cNvPr id="3" name="文本框 2"/>
          <p:cNvSpPr txBox="1"/>
          <p:nvPr/>
        </p:nvSpPr>
        <p:spPr>
          <a:xfrm>
            <a:off x="173355" y="1783080"/>
            <a:ext cx="8846185" cy="4831080"/>
          </a:xfrm>
          <a:prstGeom prst="rect">
            <a:avLst/>
          </a:prstGeom>
          <a:noFill/>
        </p:spPr>
        <p:txBody>
          <a:bodyPr wrap="square" rtlCol="0" anchor="t">
            <a:spAutoFit/>
          </a:bodyPr>
          <a:lstStyle/>
          <a:p>
            <a:r>
              <a:rPr lang="zh-CN" altLang="en-US" sz="2800">
                <a:ln w="22225">
                  <a:solidFill>
                    <a:schemeClr val="accent2"/>
                  </a:solidFill>
                  <a:prstDash val="solid"/>
                </a:ln>
                <a:solidFill>
                  <a:schemeClr val="accent2">
                    <a:lumMod val="40000"/>
                    <a:lumOff val="60000"/>
                  </a:schemeClr>
                </a:solidFill>
                <a:effectLst/>
              </a:rPr>
              <a:t>明确： </a:t>
            </a:r>
            <a:endParaRPr lang="zh-CN" altLang="en-US" sz="2800">
              <a:ln w="22225">
                <a:solidFill>
                  <a:schemeClr val="accent2"/>
                </a:solidFill>
                <a:prstDash val="solid"/>
              </a:ln>
              <a:solidFill>
                <a:schemeClr val="accent2">
                  <a:lumMod val="40000"/>
                  <a:lumOff val="60000"/>
                </a:schemeClr>
              </a:solidFill>
              <a:effectLst/>
            </a:endParaRPr>
          </a:p>
          <a:p>
            <a:r>
              <a:rPr lang="zh-CN" altLang="en-US" sz="2800">
                <a:ln w="22225">
                  <a:solidFill>
                    <a:schemeClr val="accent2"/>
                  </a:solidFill>
                  <a:prstDash val="solid"/>
                </a:ln>
                <a:solidFill>
                  <a:schemeClr val="accent2">
                    <a:lumMod val="40000"/>
                    <a:lumOff val="60000"/>
                  </a:schemeClr>
                </a:solidFill>
                <a:effectLst/>
              </a:rPr>
              <a:t>导语:焦裕禄来到兰考的背景，初到兰考的作为。</a:t>
            </a:r>
            <a:endParaRPr lang="zh-CN" altLang="en-US" sz="2800">
              <a:ln w="22225">
                <a:solidFill>
                  <a:schemeClr val="accent2"/>
                </a:solidFill>
                <a:prstDash val="solid"/>
              </a:ln>
              <a:solidFill>
                <a:schemeClr val="accent2">
                  <a:lumMod val="40000"/>
                  <a:lumOff val="60000"/>
                </a:schemeClr>
              </a:solidFill>
              <a:effectLst/>
            </a:endParaRPr>
          </a:p>
          <a:p>
            <a:r>
              <a:rPr lang="zh-CN" altLang="en-US" sz="2800">
                <a:ln w="22225">
                  <a:solidFill>
                    <a:schemeClr val="accent2"/>
                  </a:solidFill>
                  <a:prstDash val="solid"/>
                </a:ln>
                <a:solidFill>
                  <a:schemeClr val="accent2">
                    <a:lumMod val="40000"/>
                    <a:lumOff val="60000"/>
                  </a:schemeClr>
                </a:solidFill>
                <a:effectLst/>
              </a:rPr>
              <a:t>第一节:焦裕禄身先士卒，带领县委班子深入-线进行细致地调查研究；</a:t>
            </a:r>
            <a:endParaRPr lang="zh-CN" altLang="en-US" sz="2800">
              <a:ln w="22225">
                <a:solidFill>
                  <a:schemeClr val="accent2"/>
                </a:solidFill>
                <a:prstDash val="solid"/>
              </a:ln>
              <a:solidFill>
                <a:schemeClr val="accent2">
                  <a:lumMod val="40000"/>
                  <a:lumOff val="60000"/>
                </a:schemeClr>
              </a:solidFill>
              <a:effectLst/>
            </a:endParaRPr>
          </a:p>
          <a:p>
            <a:r>
              <a:rPr lang="zh-CN" altLang="en-US" sz="2800">
                <a:ln w="22225">
                  <a:solidFill>
                    <a:schemeClr val="accent2"/>
                  </a:solidFill>
                  <a:prstDash val="solid"/>
                </a:ln>
                <a:solidFill>
                  <a:schemeClr val="accent2">
                    <a:lumMod val="40000"/>
                    <a:lumOff val="60000"/>
                  </a:schemeClr>
                </a:solidFill>
                <a:effectLst/>
              </a:rPr>
              <a:t>第二节: 兰考县遭遇洪灾，焦裕禄同志带领兰考 人民全力救灾；</a:t>
            </a:r>
            <a:endParaRPr lang="zh-CN" altLang="en-US" sz="2800">
              <a:ln w="22225">
                <a:solidFill>
                  <a:schemeClr val="accent2"/>
                </a:solidFill>
                <a:prstDash val="solid"/>
              </a:ln>
              <a:solidFill>
                <a:schemeClr val="accent2">
                  <a:lumMod val="40000"/>
                  <a:lumOff val="60000"/>
                </a:schemeClr>
              </a:solidFill>
              <a:effectLst/>
            </a:endParaRPr>
          </a:p>
          <a:p>
            <a:r>
              <a:rPr lang="zh-CN" altLang="en-US" sz="2800">
                <a:ln w="22225">
                  <a:solidFill>
                    <a:schemeClr val="accent2"/>
                  </a:solidFill>
                  <a:prstDash val="solid"/>
                </a:ln>
                <a:solidFill>
                  <a:schemeClr val="accent2">
                    <a:lumMod val="40000"/>
                    <a:lumOff val="60000"/>
                  </a:schemeClr>
                </a:solidFill>
                <a:effectLst/>
              </a:rPr>
              <a:t>第三节:焦裕禄身患肝癌，但心中只有人民，不顾自身；</a:t>
            </a:r>
            <a:endParaRPr lang="zh-CN" altLang="en-US" sz="2800">
              <a:ln w="22225">
                <a:solidFill>
                  <a:schemeClr val="accent2"/>
                </a:solidFill>
                <a:prstDash val="solid"/>
              </a:ln>
              <a:solidFill>
                <a:schemeClr val="accent2">
                  <a:lumMod val="40000"/>
                  <a:lumOff val="60000"/>
                </a:schemeClr>
              </a:solidFill>
              <a:effectLst/>
            </a:endParaRPr>
          </a:p>
          <a:p>
            <a:r>
              <a:rPr lang="zh-CN" altLang="en-US" sz="2800">
                <a:ln w="22225">
                  <a:solidFill>
                    <a:schemeClr val="accent2"/>
                  </a:solidFill>
                  <a:prstDash val="solid"/>
                </a:ln>
                <a:solidFill>
                  <a:schemeClr val="accent2">
                    <a:lumMod val="40000"/>
                    <a:lumOff val="60000"/>
                  </a:schemeClr>
                </a:solidFill>
                <a:effectLst/>
              </a:rPr>
              <a:t> 第四节:焦裕禄因肝癌住院，即使在病中依旧没有忘记关心兰考县的人民；</a:t>
            </a:r>
            <a:endParaRPr lang="zh-CN" altLang="en-US" sz="2800">
              <a:ln w="22225">
                <a:solidFill>
                  <a:schemeClr val="accent2"/>
                </a:solidFill>
                <a:prstDash val="solid"/>
              </a:ln>
              <a:solidFill>
                <a:schemeClr val="accent2">
                  <a:lumMod val="40000"/>
                  <a:lumOff val="60000"/>
                </a:schemeClr>
              </a:solidFill>
              <a:effectLst/>
            </a:endParaRPr>
          </a:p>
          <a:p>
            <a:r>
              <a:rPr lang="zh-CN" altLang="en-US" sz="2800">
                <a:ln w="22225">
                  <a:solidFill>
                    <a:schemeClr val="accent2"/>
                  </a:solidFill>
                  <a:prstDash val="solid"/>
                </a:ln>
                <a:solidFill>
                  <a:schemeClr val="accent2">
                    <a:lumMod val="40000"/>
                    <a:lumOff val="60000"/>
                  </a:schemeClr>
                </a:solidFill>
                <a:effectLst/>
              </a:rPr>
              <a:t>第五节:焦裕禄的精神永远流传，带给人民无穷的精神力量。</a:t>
            </a:r>
            <a:endParaRPr lang="zh-CN" altLang="en-US" sz="2800">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tags/tag1.xml><?xml version="1.0" encoding="utf-8"?>
<p:tagLst xmlns:p="http://schemas.openxmlformats.org/presentationml/2006/main">
  <p:tag name="KSO_WM_UNIT_PLACING_PICTURE_USER_VIEWPORT" val="{&quot;height&quot;:7680,&quot;width&quot;:9600}"/>
</p:tagLst>
</file>

<file path=ppt/tags/tag2.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MS</Company>
  <PresentationFormat>On-screen Show (4:3)</PresentationFormat>
  <Paragraphs>134</Paragraphs>
  <Slides>43</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43</vt:i4>
      </vt:variant>
    </vt:vector>
  </HeadingPairs>
  <TitlesOfParts>
    <vt:vector baseType="lpstr" size="51">
      <vt:lpstr>Arial</vt:lpstr>
      <vt:lpstr>Calibri</vt:lpstr>
      <vt:lpstr>宋体</vt:lpstr>
      <vt:lpstr>Times New Roman</vt:lpstr>
      <vt:lpstr>黑体</vt:lpstr>
      <vt:lpstr>04b_09</vt:lpstr>
      <vt:lpstr>隶书</vt:lpstr>
      <vt:lpstr>Office 主题</vt:lpstr>
      <vt:lpstr>PowerPoint Presentation</vt:lpstr>
      <vt:lpstr>PowerPoint Presentation</vt:lpstr>
      <vt:lpstr>教学目标</vt:lpstr>
      <vt:lpstr>教学重点：1、	学习本篇人物通讯“以言见人”的特点；2、	学习焦裕禄的精神品质。教学难点：       学习焦裕禄精神品质的现实意义。</vt:lpstr>
      <vt:lpstr>关于作者</vt:lpstr>
      <vt:lpstr>2、走进人物：</vt:lpstr>
      <vt:lpstr>初读文本，梳理段落。</vt:lpstr>
      <vt:lpstr>这篇人物通讯写了什么?尝试归纳文中所写焦裕禄的具体事迹。</vt:lpstr>
      <vt:lpstr>这篇人物通讯写了什么?尝试归纳文中所写焦裕禄的具体事迹。</vt:lpstr>
      <vt:lpstr>文本的结构特点是怎样的？</vt:lpstr>
      <vt:lpstr>深入研读，选点读析，体会文本“以言见人”的特点：</vt:lpstr>
      <vt:lpstr>导语部分：导语:焦裕禄来到兰考的背景，初到兰考的作为。</vt:lpstr>
      <vt:lpstr>背景: </vt:lpstr>
      <vt:lpstr>PowerPoint Presentation</vt:lpstr>
      <vt:lpstr>PowerPoint Presentation</vt:lpstr>
      <vt:lpstr>正当兰考人民一战莫愁时，焦裕禄受命出任县委书记</vt:lpstr>
      <vt:lpstr>第二节:兰考县遭遇洪灾，焦裕禄同志带领兰考人民全力救灾。</vt:lpstr>
      <vt:lpstr>PowerPoint Presentation</vt:lpstr>
      <vt:lpstr>PowerPoint Presentation</vt:lpstr>
      <vt:lpstr>PowerPoint Presentation</vt:lpstr>
      <vt:lpstr>第三节：焦裕禄身患肝癌，但心中只有人民,不顾自身。语言描写：如他说:“开会要安排一年的工作，离不开!”没有住。他笑着说:“病是个欺软怕硬的东西，你压住他，他就不欺住你了。</vt:lpstr>
      <vt:lpstr>PowerPoint Presentation</vt:lpstr>
      <vt:lpstr>PowerPoint Presentation</vt:lpstr>
      <vt:lpstr>PowerPoint Presentation</vt:lpstr>
      <vt:lpstr>PowerPoint Presentation</vt:lpstr>
      <vt:lpstr>典型语言的作用。</vt:lpstr>
      <vt:lpstr>PowerPoint Presentation</vt:lpstr>
      <vt:lpstr>PowerPoint Presentation</vt:lpstr>
      <vt:lpstr>PowerPoint Presentation</vt:lpstr>
      <vt:lpstr>何为人物通讯：</vt:lpstr>
      <vt:lpstr>2、	这篇人物通讯的特色是什么？</vt:lpstr>
      <vt:lpstr>PowerPoint Presentation</vt:lpstr>
      <vt:lpstr>人物通讯也可以用议论抒情的表达方式</vt:lpstr>
      <vt:lpstr>PowerPoint Presentation</vt:lpstr>
      <vt:lpstr>总结：</vt:lpstr>
      <vt:lpstr>弘扬焦裕禄的亲劲韧劲拼劲   </vt:lpstr>
      <vt:lpstr>PowerPoint Presentation</vt:lpstr>
      <vt:lpstr>PowerPoint Presentation</vt:lpstr>
      <vt:lpstr>“县委书记的榜样”焦裕禄   议一议：你认为焦裕禄在哪些方面堪称榜样？最值得学习的是什么?</vt:lpstr>
      <vt:lpstr>焦裕禄语录</vt:lpstr>
      <vt:lpstr>焦桐树</vt:lpstr>
      <vt:lpstr>PowerPoint Presentation</vt:lpstr>
      <vt:lpstr>作业</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三、“县委书记的榜样”焦裕禄 议一议： 你认为焦裕禄在哪些方面堪称榜样？最值得学习的是什么? 第一,不畏困难,不怕艰苦的革命精神. 第二,深入实际,讲求科学的工作作风. 第三,廉洁奉公,为民谋利的高尚品德.</dc:title>
  <dc:creator>USER-</dc:creator>
  <cp:lastModifiedBy>劉曉麗</cp:lastModifiedBy>
  <cp:revision>8</cp:revision>
  <dcterms:created xsi:type="dcterms:W3CDTF">2020-08-21T07:04:00Z</dcterms:created>
  <dcterms:modified xsi:type="dcterms:W3CDTF">2020-08-24T07:21:59Z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