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1"/>
  </p:notesMasterIdLst>
  <p:sldIdLst>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 id="481" r:id="rId227"/>
    <p:sldId id="482" r:id="rId228"/>
    <p:sldId id="483" r:id="rId229"/>
    <p:sldId id="484" r:id="rId230"/>
    <p:sldId id="485" r:id="rId231"/>
    <p:sldId id="486" r:id="rId232"/>
    <p:sldId id="487" r:id="rId233"/>
    <p:sldId id="488" r:id="rId234"/>
    <p:sldId id="489" r:id="rId235"/>
    <p:sldId id="490" r:id="rId236"/>
    <p:sldId id="491" r:id="rId237"/>
    <p:sldId id="492" r:id="rId238"/>
    <p:sldId id="493" r:id="rId239"/>
    <p:sldId id="494" r:id="rId240"/>
    <p:sldId id="495" r:id="rId241"/>
    <p:sldId id="496" r:id="rId242"/>
    <p:sldId id="497" r:id="rId243"/>
    <p:sldId id="498" r:id="rId244"/>
    <p:sldId id="499" r:id="rId245"/>
    <p:sldId id="500" r:id="rId246"/>
    <p:sldId id="501" r:id="rId247"/>
    <p:sldId id="502" r:id="rId248"/>
    <p:sldId id="503" r:id="rId249"/>
    <p:sldId id="504" r:id="rId250"/>
    <p:sldId id="505" r:id="rId251"/>
    <p:sldId id="506" r:id="rId252"/>
    <p:sldId id="507" r:id="rId253"/>
    <p:sldId id="508" r:id="rId254"/>
    <p:sldId id="509" r:id="rId255"/>
    <p:sldId id="510" r:id="rId256"/>
    <p:sldId id="511" r:id="rId257"/>
    <p:sldId id="512" r:id="rId258"/>
    <p:sldId id="513" r:id="rId259"/>
    <p:sldId id="514" r:id="rId260"/>
    <p:sldId id="515" r:id="rId261"/>
    <p:sldId id="516" r:id="rId262"/>
    <p:sldId id="517" r:id="rId263"/>
    <p:sldId id="518" r:id="rId264"/>
    <p:sldId id="519" r:id="rId265"/>
    <p:sldId id="520" r:id="rId266"/>
    <p:sldId id="521" r:id="rId267"/>
    <p:sldId id="522" r:id="rId268"/>
    <p:sldId id="523" r:id="rId269"/>
    <p:sldId id="524" r:id="rId270"/>
    <p:sldId id="525" r:id="rId271"/>
    <p:sldId id="526" r:id="rId272"/>
    <p:sldId id="527" r:id="rId273"/>
    <p:sldId id="528" r:id="rId274"/>
    <p:sldId id="529" r:id="rId275"/>
    <p:sldId id="530" r:id="rId276"/>
    <p:sldId id="531" r:id="rId277"/>
    <p:sldId id="532" r:id="rId278"/>
    <p:sldId id="533" r:id="rId279"/>
    <p:sldId id="534" r:id="rId280"/>
    <p:sldId id="535" r:id="rId281"/>
    <p:sldId id="536" r:id="rId282"/>
    <p:sldId id="537" r:id="rId283"/>
    <p:sldId id="538" r:id="rId284"/>
    <p:sldId id="539" r:id="rId285"/>
    <p:sldId id="540" r:id="rId286"/>
    <p:sldId id="541" r:id="rId287"/>
    <p:sldId id="542" r:id="rId288"/>
    <p:sldId id="543" r:id="rId289"/>
    <p:sldId id="544" r:id="rId290"/>
    <p:sldId id="545" r:id="rId291"/>
    <p:sldId id="546" r:id="rId292"/>
    <p:sldId id="547" r:id="rId293"/>
    <p:sldId id="548" r:id="rId294"/>
    <p:sldId id="549" r:id="rId295"/>
    <p:sldId id="550" r:id="rId296"/>
    <p:sldId id="551" r:id="rId297"/>
    <p:sldId id="552" r:id="rId298"/>
    <p:sldId id="553" r:id="rId299"/>
    <p:sldId id="554" r:id="rId300"/>
    <p:sldId id="555" r:id="rId301"/>
    <p:sldId id="556" r:id="rId302"/>
    <p:sldId id="557" r:id="rId303"/>
    <p:sldId id="558" r:id="rId304"/>
    <p:sldId id="559" r:id="rId305"/>
    <p:sldId id="560" r:id="rId306"/>
    <p:sldId id="561" r:id="rId307"/>
    <p:sldId id="562" r:id="rId308"/>
    <p:sldId id="563" r:id="rId309"/>
    <p:sldId id="564" r:id="rId310"/>
    <p:sldId id="565" r:id="rId311"/>
    <p:sldId id="566" r:id="rId31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notesMaster" Target="notesMasters/notesMaster1.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5" Type="http://schemas.openxmlformats.org/officeDocument/2006/relationships/tableStyles" Target="tableStyles.xml"/><Relationship Id="rId314" Type="http://schemas.openxmlformats.org/officeDocument/2006/relationships/viewProps" Target="viewProps.xml"/><Relationship Id="rId313" Type="http://schemas.openxmlformats.org/officeDocument/2006/relationships/presProps" Target="presProps.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9.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7.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6.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5.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4.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3.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2.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1.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20.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9.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7.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6.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5.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4.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279.xml"/><Relationship Id="rId5" Type="http://schemas.openxmlformats.org/officeDocument/2006/relationships/slide" Target="slide217.xml"/><Relationship Id="rId4" Type="http://schemas.openxmlformats.org/officeDocument/2006/relationships/slide" Target="slide160.xml"/><Relationship Id="rId3" Type="http://schemas.openxmlformats.org/officeDocument/2006/relationships/slide" Target="slide116.xml"/><Relationship Id="rId2" Type="http://schemas.openxmlformats.org/officeDocument/2006/relationships/slide" Target="slide61.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36.xml"/><Relationship Id="rId1" Type="http://schemas.openxmlformats.org/officeDocument/2006/relationships/slide" Target="slide118.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78.xml"/><Relationship Id="rId1" Type="http://schemas.openxmlformats.org/officeDocument/2006/relationships/slide" Target="slide16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8.xml"/><Relationship Id="rId1" Type="http://schemas.openxmlformats.org/officeDocument/2006/relationships/slide" Target="slide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36.xml"/><Relationship Id="rId1" Type="http://schemas.openxmlformats.org/officeDocument/2006/relationships/slide" Target="slide219.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2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2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2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2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3.jpeg"/></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78.xml"/><Relationship Id="rId3" Type="http://schemas.openxmlformats.org/officeDocument/2006/relationships/slide" Target="slide5.xml"/><Relationship Id="rId2" Type="http://schemas.openxmlformats.org/officeDocument/2006/relationships/slide" Target="slide63.xml"/><Relationship Id="rId1" Type="http://schemas.openxmlformats.org/officeDocument/2006/relationships/image" Target="../media/image2.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8527" y="2913890"/>
            <a:ext cx="3848512" cy="1240092"/>
            <a:chOff x="12881776" y="5875332"/>
            <a:chExt cx="10001320" cy="3222688"/>
          </a:xfrm>
        </p:grpSpPr>
        <p:sp>
          <p:nvSpPr>
            <p:cNvPr id="16" name="TextBox 15"/>
            <p:cNvSpPr txBox="1"/>
            <p:nvPr/>
          </p:nvSpPr>
          <p:spPr>
            <a:xfrm>
              <a:off x="12881776" y="5875332"/>
              <a:ext cx="9513036" cy="1191449"/>
            </a:xfrm>
            <a:prstGeom prst="rect">
              <a:avLst/>
            </a:prstGeom>
            <a:noFill/>
          </p:spPr>
          <p:txBody>
            <a:bodyPr wrap="square" rtlCol="0">
              <a:spAutoFit/>
            </a:bodyPr>
            <a:lstStyle/>
            <a:p>
              <a:r>
                <a:rPr lang="zh-CN" altLang="en-US" sz="2385" b="1" dirty="0">
                  <a:solidFill>
                    <a:srgbClr val="EF8340"/>
                  </a:solidFill>
                  <a:latin typeface="微软雅黑" panose="020B0503020204020204" charset="-122"/>
                  <a:ea typeface="微软雅黑" panose="020B0503020204020204" charset="-122"/>
                </a:rPr>
                <a:t>专题十五    </a:t>
              </a:r>
              <a:r>
                <a:rPr lang="en-US" altLang="zh-CN" sz="2385" b="1">
                  <a:solidFill>
                    <a:srgbClr val="EF8340"/>
                  </a:solidFill>
                  <a:latin typeface="微软雅黑" panose="020B0503020204020204" charset="-122"/>
                  <a:ea typeface="微软雅黑" panose="020B0503020204020204" charset="-122"/>
                </a:rPr>
                <a:t>PART 15 </a:t>
              </a:r>
              <a:r>
                <a:rPr lang="zh-CN" altLang="en-US" sz="2385" b="1" dirty="0">
                  <a:solidFill>
                    <a:srgbClr val="EF8340"/>
                  </a:solidFill>
                  <a:latin typeface="微软雅黑" panose="020B0503020204020204" charset="-122"/>
                  <a:ea typeface="微软雅黑" panose="020B0503020204020204" charset="-122"/>
                </a:rPr>
                <a:t>　</a:t>
              </a:r>
              <a:endParaRPr lang="zh-CN" altLang="en-US" sz="238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81776" y="6921398"/>
              <a:ext cx="10001320" cy="2176622"/>
            </a:xfrm>
            <a:prstGeom prst="rect">
              <a:avLst/>
            </a:prstGeom>
            <a:noFill/>
          </p:spPr>
          <p:txBody>
            <a:bodyPr wrap="square" rtlCol="0">
              <a:spAutoFit/>
            </a:bodyPr>
            <a:lstStyle/>
            <a:p>
              <a:r>
                <a:rPr lang="zh-CN" altLang="en-US" sz="4850" b="1" dirty="0">
                  <a:latin typeface="微软雅黑" panose="020B0503020204020204" charset="-122"/>
                  <a:ea typeface="微软雅黑" panose="020B0503020204020204" charset="-122"/>
                </a:rPr>
                <a:t>散文阅读</a:t>
              </a:r>
              <a:endParaRPr lang="zh-CN" altLang="en-US" sz="4850" b="1" dirty="0">
                <a:latin typeface="微软雅黑" panose="020B0503020204020204" charset="-122"/>
                <a:ea typeface="微软雅黑" panose="020B0503020204020204" charset="-122"/>
              </a:endParaRPr>
            </a:p>
          </p:txBody>
        </p:sp>
      </p:grpSp>
      <p:cxnSp>
        <p:nvCxnSpPr>
          <p:cNvPr id="19" name="直接连接符 18"/>
          <p:cNvCxnSpPr/>
          <p:nvPr/>
        </p:nvCxnSpPr>
        <p:spPr>
          <a:xfrm>
            <a:off x="4024754" y="4171824"/>
            <a:ext cx="51193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211848" y="4270875"/>
            <a:ext cx="4571937" cy="783590"/>
          </a:xfrm>
          <a:prstGeom prst="rect">
            <a:avLst/>
          </a:prstGeom>
          <a:noFill/>
        </p:spPr>
        <p:txBody>
          <a:bodyPr wrap="square" rtlCol="0">
            <a:spAutoFit/>
          </a:bodyPr>
          <a:lstStyle/>
          <a:p>
            <a:r>
              <a:rPr lang="zh-CN" altLang="en-US" sz="1500" dirty="0">
                <a:solidFill>
                  <a:srgbClr val="EF8340"/>
                </a:solidFill>
                <a:latin typeface="微软雅黑" panose="020B0503020204020204" charset="-122"/>
                <a:ea typeface="微软雅黑" panose="020B0503020204020204" charset="-122"/>
                <a:hlinkClick r:id="rId1" action="ppaction://hlinksldjump"/>
              </a:rPr>
              <a:t>第</a:t>
            </a:r>
            <a:r>
              <a:rPr lang="en-US" altLang="zh-CN" sz="1500" dirty="0">
                <a:solidFill>
                  <a:srgbClr val="EF8340"/>
                </a:solidFill>
                <a:latin typeface="微软雅黑" panose="020B0503020204020204" charset="-122"/>
                <a:ea typeface="微软雅黑" panose="020B0503020204020204" charset="-122"/>
                <a:hlinkClick r:id="rId1" action="ppaction://hlinksldjump"/>
              </a:rPr>
              <a:t>1</a:t>
            </a:r>
            <a:r>
              <a:rPr lang="zh-CN" altLang="en-US" sz="1500" dirty="0">
                <a:solidFill>
                  <a:srgbClr val="EF8340"/>
                </a:solidFill>
                <a:latin typeface="微软雅黑" panose="020B0503020204020204" charset="-122"/>
                <a:ea typeface="微软雅黑" panose="020B0503020204020204" charset="-122"/>
                <a:hlinkClick r:id="rId1" action="ppaction://hlinksldjump"/>
              </a:rPr>
              <a:t>讲</a:t>
            </a:r>
            <a:r>
              <a:rPr lang="zh-CN" altLang="en-US" sz="1500" dirty="0">
                <a:solidFill>
                  <a:srgbClr val="EF8340"/>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2"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2" action="ppaction://hlinksldjump"/>
              </a:rPr>
              <a:t>2</a:t>
            </a:r>
            <a:r>
              <a:rPr lang="zh-CN" altLang="en-US" sz="1500" dirty="0">
                <a:solidFill>
                  <a:schemeClr val="bg1">
                    <a:lumMod val="50000"/>
                  </a:schemeClr>
                </a:solidFill>
                <a:latin typeface="微软雅黑" panose="020B0503020204020204" charset="-122"/>
                <a:ea typeface="微软雅黑" panose="020B0503020204020204" charset="-122"/>
                <a:hlinkClick r:id="rId2" action="ppaction://hlinksldjump"/>
              </a:rPr>
              <a:t>讲 </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rgbClr val="EF8340"/>
                </a:solidFill>
                <a:latin typeface="微软雅黑" panose="020B0503020204020204" charset="-122"/>
                <a:ea typeface="微软雅黑" panose="020B0503020204020204" charset="-122"/>
                <a:hlinkClick r:id="rId3" action="ppaction://hlinksldjump"/>
              </a:rPr>
              <a:t>第</a:t>
            </a:r>
            <a:r>
              <a:rPr lang="en-US" altLang="zh-CN" sz="1500" dirty="0">
                <a:solidFill>
                  <a:srgbClr val="EF8340"/>
                </a:solidFill>
                <a:latin typeface="微软雅黑" panose="020B0503020204020204" charset="-122"/>
                <a:ea typeface="微软雅黑" panose="020B0503020204020204" charset="-122"/>
                <a:hlinkClick r:id="rId3" action="ppaction://hlinksldjump"/>
              </a:rPr>
              <a:t>3</a:t>
            </a:r>
            <a:r>
              <a:rPr lang="zh-CN" altLang="en-US" sz="1500" dirty="0">
                <a:solidFill>
                  <a:srgbClr val="EF8340"/>
                </a:solidFill>
                <a:latin typeface="微软雅黑" panose="020B0503020204020204" charset="-122"/>
                <a:ea typeface="微软雅黑" panose="020B0503020204020204" charset="-122"/>
                <a:hlinkClick r:id="rId3" action="ppaction://hlinksldjump"/>
              </a:rPr>
              <a:t>讲</a:t>
            </a:r>
            <a:r>
              <a:rPr lang="zh-CN" altLang="en-US" sz="1500" dirty="0">
                <a:solidFill>
                  <a:srgbClr val="EF8340"/>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4" action="ppaction://hlinksldjump"/>
              </a:rPr>
              <a:t>4</a:t>
            </a:r>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讲 </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rgbClr val="EF8340"/>
                </a:solidFill>
                <a:latin typeface="微软雅黑" panose="020B0503020204020204" charset="-122"/>
                <a:ea typeface="微软雅黑" panose="020B0503020204020204" charset="-122"/>
                <a:hlinkClick r:id="rId5" action="ppaction://hlinksldjump"/>
              </a:rPr>
              <a:t>第</a:t>
            </a:r>
            <a:r>
              <a:rPr lang="en-US" altLang="zh-CN" sz="1500" dirty="0">
                <a:solidFill>
                  <a:srgbClr val="EF8340"/>
                </a:solidFill>
                <a:latin typeface="微软雅黑" panose="020B0503020204020204" charset="-122"/>
                <a:ea typeface="微软雅黑" panose="020B0503020204020204" charset="-122"/>
                <a:hlinkClick r:id="rId5" action="ppaction://hlinksldjump"/>
              </a:rPr>
              <a:t>5</a:t>
            </a:r>
            <a:r>
              <a:rPr lang="zh-CN" altLang="en-US" sz="1500" dirty="0">
                <a:solidFill>
                  <a:srgbClr val="EF8340"/>
                </a:solidFill>
                <a:latin typeface="微软雅黑" panose="020B0503020204020204" charset="-122"/>
                <a:ea typeface="微软雅黑" panose="020B0503020204020204" charset="-122"/>
                <a:hlinkClick r:id="rId5" action="ppaction://hlinksldjump"/>
              </a:rPr>
              <a:t>讲</a:t>
            </a:r>
            <a:r>
              <a:rPr lang="zh-CN" altLang="en-US" sz="1500" dirty="0">
                <a:solidFill>
                  <a:srgbClr val="EF8340"/>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6" action="ppaction://hlinksldjump"/>
              </a:rPr>
              <a:t>微突破</a:t>
            </a:r>
            <a:endParaRPr lang="zh-CN" altLang="en-US" sz="1500" dirty="0">
              <a:solidFill>
                <a:schemeClr val="bg1">
                  <a:lumMod val="50000"/>
                </a:schemeClr>
              </a:solidFill>
              <a:latin typeface="微软雅黑" panose="020B0503020204020204" charset="-122"/>
              <a:ea typeface="微软雅黑" panose="020B0503020204020204" charset="-122"/>
            </a:endParaRPr>
          </a:p>
          <a:p>
            <a:r>
              <a:rPr lang="zh-CN" altLang="en-US" sz="1500" dirty="0">
                <a:solidFill>
                  <a:schemeClr val="bg1">
                    <a:lumMod val="50000"/>
                  </a:schemeClr>
                </a:solidFill>
                <a:latin typeface="微软雅黑" panose="020B0503020204020204" charset="-122"/>
                <a:ea typeface="微软雅黑" panose="020B0503020204020204" charset="-122"/>
              </a:rPr>
              <a:t>  </a:t>
            </a:r>
            <a:endParaRPr lang="zh-CN" altLang="en-US" sz="1500" dirty="0">
              <a:solidFill>
                <a:schemeClr val="bg1">
                  <a:lumMod val="50000"/>
                </a:schemeClr>
              </a:solidFill>
              <a:latin typeface="微软雅黑" panose="020B0503020204020204" charset="-122"/>
              <a:ea typeface="微软雅黑" panose="020B0503020204020204" charset="-122"/>
            </a:endParaRPr>
          </a:p>
          <a:p>
            <a:endParaRPr lang="zh-CN" altLang="en-US" sz="15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348360"/>
            <a:ext cx="7587066" cy="280987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 1.</a:t>
            </a:r>
            <a:r>
              <a:rPr lang="zh-CN" altLang="en-US" sz="1695" dirty="0">
                <a:latin typeface="微软雅黑" panose="020B0503020204020204" charset="-122"/>
                <a:ea typeface="微软雅黑" panose="020B0503020204020204" charset="-122"/>
              </a:rPr>
              <a:t>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第二段描写窗外四个乡下人的背影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笔触细致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表露出观看者对他们的陌生与好奇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并引发下文关于窗子内外的感叹。</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既然所有活动的颜色、声音、生的滋味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永远都只在窗子之外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那么通过健康的旅行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领略了名胜古迹和风土人情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就会获得深刻的认识。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本文写“时髦的学者”架上“科学的眼镜”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到陌生的地方“瞭望”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是以调侃的方式来讥刺他们的“考察”不过是浮光掠影罢了。</a:t>
            </a:r>
            <a:endParaRPr lang="zh-CN" altLang="en-US" sz="1695" dirty="0">
              <a:latin typeface="微软雅黑" panose="020B0503020204020204" charset="-122"/>
              <a:ea typeface="微软雅黑" panose="020B0503020204020204" charset="-122"/>
            </a:endParaRPr>
          </a:p>
        </p:txBody>
      </p:sp>
      <p:grpSp>
        <p:nvGrpSpPr>
          <p:cNvPr id="4" name="组合 12"/>
          <p:cNvGrpSpPr/>
          <p:nvPr/>
        </p:nvGrpSpPr>
        <p:grpSpPr>
          <a:xfrm>
            <a:off x="765979" y="1960438"/>
            <a:ext cx="1174751" cy="353667"/>
            <a:chOff x="2074961" y="4329310"/>
            <a:chExt cx="2942453" cy="597458"/>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141764" y="4331378"/>
              <a:ext cx="2875650" cy="595360"/>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11"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721"/>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题型三　分析句段作用</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4211848" y="2380761"/>
            <a:ext cx="942096"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
        <p:nvSpPr>
          <p:cNvPr id="11" name="TextBox 10"/>
          <p:cNvSpPr txBox="1"/>
          <p:nvPr/>
        </p:nvSpPr>
        <p:spPr>
          <a:xfrm>
            <a:off x="635522" y="2763991"/>
            <a:ext cx="7587066"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结构上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不同位置、类型的段落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在全文中所起的作用往往不同。</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767374" y="2182108"/>
          <a:ext cx="7630160" cy="3027680"/>
        </p:xfrm>
        <a:graphic>
          <a:graphicData uri="http://schemas.openxmlformats.org/drawingml/2006/table">
            <a:tbl>
              <a:tblPr firstRow="1" firstCol="1" bandRow="1">
                <a:tableStyleId>{5940675A-B579-460E-94D1-54222C63F5DA}</a:tableStyleId>
              </a:tblPr>
              <a:tblGrid>
                <a:gridCol w="507365"/>
                <a:gridCol w="7122795"/>
              </a:tblGrid>
              <a:tr h="50419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位置</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作用</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673100">
                <a:tc rowSpan="4">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开头</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开篇点题</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往往是总领全文</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点明主旨</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或表达与主旨相关的某种情感</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奠定感情基调</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673100">
                <a:tc vMerge="1">
                  <a:tcP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开篇不点题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那么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开头句段的作用就是开启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下文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或与下文形成对照</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或为下文做铺垫</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673100">
                <a:tc vMerge="1">
                  <a:tcP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开篇描写景物</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那么</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首段的作用</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从结构上看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它可能是铺垫</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从景物描写上看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作用是衬托、勾勒环境、提供背景、营造</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渲染</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某种气氛等</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504190">
                <a:tc vMerge="1">
                  <a:tcP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开篇设置悬念</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吸引读者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开篇抒情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引起读者共鸣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抑扬开篇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强化读者印象</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456931" y="360926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 name="TextBox 12"/>
          <p:cNvSpPr txBox="1"/>
          <p:nvPr/>
        </p:nvSpPr>
        <p:spPr>
          <a:xfrm>
            <a:off x="778528" y="2053688"/>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6" name="表格 5"/>
          <p:cNvGraphicFramePr>
            <a:graphicFrameLocks noGrp="1"/>
          </p:cNvGraphicFramePr>
          <p:nvPr/>
        </p:nvGraphicFramePr>
        <p:xfrm>
          <a:off x="710552" y="2404185"/>
          <a:ext cx="7750175" cy="2153920"/>
        </p:xfrm>
        <a:graphic>
          <a:graphicData uri="http://schemas.openxmlformats.org/drawingml/2006/table">
            <a:tbl>
              <a:tblPr firstRow="1" firstCol="1" bandRow="1">
                <a:tableStyleId>{5940675A-B579-460E-94D1-54222C63F5DA}</a:tableStyleId>
              </a:tblPr>
              <a:tblGrid>
                <a:gridCol w="666115"/>
                <a:gridCol w="7084060"/>
              </a:tblGrid>
              <a:tr h="370205">
                <a:tc rowSpan="2">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中间</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中间句段如果比较短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那么</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它在结构上的作用可能是承上启下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过渡</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673100">
                <a:tc vMerge="1">
                  <a:tcP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篇幅较长且描写主要物象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则考虑其作用是拓展思路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丰富内涵</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深化主题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具体展示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照应前文</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370205">
                <a:tc rowSpan="3">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结尾</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总结全文</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点明主旨</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升华感情</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深化主题</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照应题目</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呼应开头</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或兼而有之</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370205">
                <a:tc vMerge="1">
                  <a:tcP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委婉含蓄</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意在言外</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发人深省</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给读者留下思考、回味的空间</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370205">
                <a:tc vMerge="1">
                  <a:tcP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暗示主题或强化情感</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7" name="Rectangle 1"/>
          <p:cNvSpPr>
            <a:spLocks noChangeArrowheads="1"/>
          </p:cNvSpPr>
          <p:nvPr/>
        </p:nvSpPr>
        <p:spPr bwMode="auto">
          <a:xfrm>
            <a:off x="456931" y="344799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456931" y="360926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 name="TextBox 12"/>
          <p:cNvSpPr txBox="1"/>
          <p:nvPr/>
        </p:nvSpPr>
        <p:spPr>
          <a:xfrm>
            <a:off x="778528" y="2053688"/>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6" name="表格 5"/>
          <p:cNvGraphicFramePr>
            <a:graphicFrameLocks noGrp="1"/>
          </p:cNvGraphicFramePr>
          <p:nvPr/>
        </p:nvGraphicFramePr>
        <p:xfrm>
          <a:off x="710552" y="2404185"/>
          <a:ext cx="7750175" cy="1346200"/>
        </p:xfrm>
        <a:graphic>
          <a:graphicData uri="http://schemas.openxmlformats.org/drawingml/2006/table">
            <a:tbl>
              <a:tblPr firstRow="1" firstCol="1" bandRow="1">
                <a:tableStyleId>{5940675A-B579-460E-94D1-54222C63F5DA}</a:tableStyleId>
              </a:tblPr>
              <a:tblGrid>
                <a:gridCol w="666115"/>
                <a:gridCol w="7084060"/>
              </a:tblGrid>
              <a:tr h="1346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特殊</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在文中反复出现的句子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在内容上</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有突出内容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主旨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、强化感情等作用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在结构上</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有交代线索、前后呼应等作用。另外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它在表达上运用了反复的修辞手法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有强化或一唱三叹之效。</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插入性内容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补叙或回忆性内容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主要起补充或解释作用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7" name="Rectangle 1"/>
          <p:cNvSpPr>
            <a:spLocks noChangeArrowheads="1"/>
          </p:cNvSpPr>
          <p:nvPr/>
        </p:nvSpPr>
        <p:spPr bwMode="auto">
          <a:xfrm>
            <a:off x="456931" y="344799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456931" y="360926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 name="TextBox 12"/>
          <p:cNvSpPr txBox="1"/>
          <p:nvPr/>
        </p:nvSpPr>
        <p:spPr>
          <a:xfrm>
            <a:off x="778528" y="2053688"/>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6" name="表格 5"/>
          <p:cNvGraphicFramePr>
            <a:graphicFrameLocks noGrp="1"/>
          </p:cNvGraphicFramePr>
          <p:nvPr/>
        </p:nvGraphicFramePr>
        <p:xfrm>
          <a:off x="710552" y="2404185"/>
          <a:ext cx="7750175" cy="3028950"/>
        </p:xfrm>
        <a:graphic>
          <a:graphicData uri="http://schemas.openxmlformats.org/drawingml/2006/table">
            <a:tbl>
              <a:tblPr firstRow="1" firstCol="1" bandRow="1">
                <a:tableStyleId>{5940675A-B579-460E-94D1-54222C63F5DA}</a:tableStyleId>
              </a:tblPr>
              <a:tblGrid>
                <a:gridCol w="666115"/>
                <a:gridCol w="7084060"/>
              </a:tblGrid>
              <a:tr h="30289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引用段</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传说故事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增强文章的传奇性、风物的神秘性</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丰富文章内容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引起读者兴趣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含蓄地引出、表明……观点。</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某一事件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引出下文的议论或抒情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在结构上往往具有承上启下的过渡作用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在内容上具有深化或启迪作用。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a:t>
                      </a:r>
                      <a:r>
                        <a:rPr lang="zh-CN" sz="1695" kern="100" dirty="0">
                          <a:effectLst/>
                          <a:latin typeface="微软雅黑" panose="020B0503020204020204" charset="-122"/>
                          <a:ea typeface="微软雅黑" panose="020B0503020204020204" charset="-122"/>
                        </a:rPr>
                        <a:t>史实</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反思历史</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以古证今或借古讽今</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具有例证的作用。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4.</a:t>
                      </a:r>
                      <a:r>
                        <a:rPr lang="zh-CN" sz="1695" kern="100" dirty="0">
                          <a:effectLst/>
                          <a:latin typeface="微软雅黑" panose="020B0503020204020204" charset="-122"/>
                          <a:ea typeface="微软雅黑" panose="020B0503020204020204" charset="-122"/>
                        </a:rPr>
                        <a:t>诗句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增强文章的诗情画意</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使文章具有意境美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丰富文章内容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引起读者兴趣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含蓄地引出、表明……观点。</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5.</a:t>
                      </a:r>
                      <a:r>
                        <a:rPr lang="zh-CN" sz="1695" kern="100" dirty="0">
                          <a:effectLst/>
                          <a:latin typeface="微软雅黑" panose="020B0503020204020204" charset="-122"/>
                          <a:ea typeface="微软雅黑" panose="020B0503020204020204" charset="-122"/>
                        </a:rPr>
                        <a:t>名言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表明……观点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具有论证观点、阐明事理的作用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增强文章说服力</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丰富文章内容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7" name="Rectangle 1"/>
          <p:cNvSpPr>
            <a:spLocks noChangeArrowheads="1"/>
          </p:cNvSpPr>
          <p:nvPr/>
        </p:nvSpPr>
        <p:spPr bwMode="auto">
          <a:xfrm>
            <a:off x="456931" y="344799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911733" y="2713521"/>
          <a:ext cx="7480935" cy="1682750"/>
        </p:xfrm>
        <a:graphic>
          <a:graphicData uri="http://schemas.openxmlformats.org/drawingml/2006/table">
            <a:tbl>
              <a:tblPr/>
              <a:tblGrid>
                <a:gridCol w="554355"/>
                <a:gridCol w="6926580"/>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作者这样写有什么作用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好处、效果、目的、用意、妙处等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说说画线句子在文中的好处。</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作者为什么要写这一段</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某段</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删去行不行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为什么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简析某段在文中的作用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4239557" y="2103674"/>
            <a:ext cx="942096"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类题指津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456931" y="360926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 name="TextBox 12"/>
          <p:cNvSpPr txBox="1"/>
          <p:nvPr/>
        </p:nvSpPr>
        <p:spPr>
          <a:xfrm>
            <a:off x="778528" y="2053688"/>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
        <p:nvSpPr>
          <p:cNvPr id="7" name="Rectangle 1"/>
          <p:cNvSpPr>
            <a:spLocks noChangeArrowheads="1"/>
          </p:cNvSpPr>
          <p:nvPr/>
        </p:nvSpPr>
        <p:spPr bwMode="auto">
          <a:xfrm>
            <a:off x="456931" y="344799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4" name="表格 13"/>
          <p:cNvGraphicFramePr>
            <a:graphicFrameLocks noGrp="1"/>
          </p:cNvGraphicFramePr>
          <p:nvPr/>
        </p:nvGraphicFramePr>
        <p:xfrm>
          <a:off x="911733" y="2713521"/>
          <a:ext cx="7480935" cy="1346200"/>
        </p:xfrm>
        <a:graphic>
          <a:graphicData uri="http://schemas.openxmlformats.org/drawingml/2006/table">
            <a:tbl>
              <a:tblPr/>
              <a:tblGrid>
                <a:gridCol w="554355"/>
                <a:gridCol w="6926580"/>
              </a:tblGrid>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题干中有“作用”“意图”“目的”“妙处”等字样。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题干中有具体某段、某句等字样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看清题目要求分析的是哪一个段落</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落实段落在文中的位置。</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把握段落的具体内容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找出段落与上下文之间的关系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76239" y="2344915"/>
          <a:ext cx="7508875" cy="2355850"/>
        </p:xfrm>
        <a:graphic>
          <a:graphicData uri="http://schemas.openxmlformats.org/drawingml/2006/table">
            <a:tbl>
              <a:tblPr/>
              <a:tblGrid>
                <a:gridCol w="637540"/>
                <a:gridCol w="6871335"/>
              </a:tblGrid>
              <a:tr h="23558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第一步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审清题干要求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明确答题方向。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审题要关注四点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句段位置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答题方向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;③</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提示或暗示性语言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;④</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变式提问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如“为什么要从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写起”“为什么要引用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文章用了较大篇幅叙述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请谈谈作者这样写的用意”。其中“答题方向”最重要。如笼统地问“有何作用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妙处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或“为什么要从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写起”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这是综合考查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需要从内容、结构、表达技巧、读者感受等多角度回答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如只问“结构上的作用”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则只需从结构上作答即可。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884024" y="2570030"/>
          <a:ext cx="7508875" cy="2783205"/>
        </p:xfrm>
        <a:graphic>
          <a:graphicData uri="http://schemas.openxmlformats.org/drawingml/2006/table">
            <a:tbl>
              <a:tblPr/>
              <a:tblGrid>
                <a:gridCol w="637540"/>
                <a:gridCol w="6871335"/>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第二步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根据句段位置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结合句段本身内容初拟答案。</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熟记处于不同位置的句段的一般作用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然后在整体把握全文思路的基础上认真阅读所给的句段本身</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通过阅读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明确它写了什么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陈述对象是什么、怎样陈述的、作者表达的感情是什么、在表达技巧上有何突出特点等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初步拟出答案</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00455">
                <a:tc>
                  <a:txBody>
                    <a:bodyPr/>
                    <a:lstStyle/>
                    <a:p>
                      <a:pPr marL="0" algn="ctr" defTabSz="2118995" rtl="0" eaLnBrk="1" latinLnBrk="0" hangingPunct="1">
                        <a:lnSpc>
                          <a:spcPct val="130000"/>
                        </a:lnSpc>
                        <a:spcAft>
                          <a:spcPts val="0"/>
                        </a:spcAft>
                      </a:pPr>
                      <a:r>
                        <a:rPr lang="zh-CN" altLang="en-US" sz="1695" dirty="0">
                          <a:latin typeface="微软雅黑" panose="020B0503020204020204" charset="-122"/>
                          <a:ea typeface="微软雅黑" panose="020B0503020204020204" charset="-122"/>
                        </a:rPr>
                        <a:t>答</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endParaRPr lang="zh-CN" sz="695" dirty="0"/>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结构方面的作用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或主旨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或情感</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或读者感受</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方面的作用</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4" name="TextBox 13"/>
          <p:cNvSpPr txBox="1"/>
          <p:nvPr/>
        </p:nvSpPr>
        <p:spPr>
          <a:xfrm>
            <a:off x="778528" y="2053688"/>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12841" y="1992908"/>
            <a:ext cx="7587066" cy="314960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耽在磁器口的光阴</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向狸狸</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离开重庆已有三年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我仍不时想起那个湿漉漉的城市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想起清晨中的南山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想起沙坪坝广场上黄昏里的行走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想起我的烟雨迷蒙的磁器口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永远的磁器口。</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我已望不见它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却知道它仍旧在重庆城西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头微微偏着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左手轻轻挽着嘉陵江水。这个曾经的水陆码头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嘉陵江下游的物资集散地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民国时期变迁成的著名瓷器产地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它因此而得名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就如此定格在我的记忆中。</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33488" y="2071615"/>
            <a:ext cx="7587066" cy="7708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开头的“话从哪里说起”一句看似多余而突兀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但读完全文之后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就会明白作者正是从那种渺茫之感开始梳理自己思路的。</a:t>
            </a:r>
            <a:endParaRPr lang="zh-CN" altLang="en-US" sz="1695" dirty="0">
              <a:latin typeface="微软雅黑" panose="020B0503020204020204" charset="-122"/>
              <a:ea typeface="微软雅黑" panose="020B0503020204020204" charset="-122"/>
            </a:endParaRPr>
          </a:p>
        </p:txBody>
      </p:sp>
      <p:grpSp>
        <p:nvGrpSpPr>
          <p:cNvPr id="11"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696060" y="3235039"/>
            <a:ext cx="7619894" cy="186812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矩形 18"/>
          <p:cNvSpPr/>
          <p:nvPr/>
        </p:nvSpPr>
        <p:spPr>
          <a:xfrm>
            <a:off x="730601" y="3248407"/>
            <a:ext cx="7587066" cy="1450340"/>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通过健康的旅行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领略了名胜古迹和风土人情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就会获得深刻的认识”说法错误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原文结尾说“所看到的多半则仍是在你窗子以外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隔层玻璃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或是铁纱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只是千万别高兴起来说什么接触了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认识了若干事物人情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天知道那是罪过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那时候我真是青春年少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一不耐烦就将书本一推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径直走出学校后门搭车去磁器口。</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磁器口的大门横立在马路中间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敞敞亮亮的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任由各式车辆在其中来来往往。磁器口的正街从上往下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将世界剖为迥然不同的两个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半条街住着的磁器口人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靠在时间的背后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坐在低矮的檐下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嗑着瓜子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闲聊着天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不曾看三三两两过往的行人一眼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他们是磁器口的昨天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走下一段陡峭的石梯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整个繁华的热闹的磁器口闹市就近在眼前了。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450913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茶馆是磁器口大街上旧时的影子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店堂很小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台下的人喝茶聊天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台上的艺人敲敲打打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唱着我们闻所未闻的曲子。在离开重庆之前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我和朋友从茶馆门前经过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我从来没有想过要在那些黑漆漆的板凳上坐上一小会儿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突然一阵接一阵砰砰的沙哑的胡琴声传来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那么真切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我的心被揪紧了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仿佛顿悟了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在繁华热闹中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胡琴沙沙哑哑地唱着的原来是离别。</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我终于离开磁器口了。尽管如此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我仍然经常想起磁器口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想起那些兜兜转转的少年往事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想起不能回去的独一无二的大学时光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想起那些耽在磁器口里的光阴。我就这样从青春的路口路过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来来回回地路过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直到最后一次路过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从此再也没有回去。</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 分析第一段在全文结构中的作用。</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895870" y="3752179"/>
            <a:ext cx="7592144" cy="91438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914512" y="3760089"/>
            <a:ext cx="7587066"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①总领下文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引出描写对象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磁器口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渲染了一种感伤氛围。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文章第三段在结构上有什么作用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791868" y="3594805"/>
            <a:ext cx="7592144" cy="149627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10510" y="3602715"/>
            <a:ext cx="7587066"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①照应前面的“离开重庆已有三年”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并与结尾相呼应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使全文浑然一体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领起后文对磁器口的介绍。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 分析结尾一段在全文中的作用。</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798593" y="3864430"/>
            <a:ext cx="7592144" cy="124689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17235" y="3872339"/>
            <a:ext cx="7587066"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①总结上文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照应开头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强化了对青春时光的怀念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表达了无法回到过去的痛惜之情。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91980" y="2015856"/>
            <a:ext cx="7592144" cy="218898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38585" y="2154400"/>
            <a:ext cx="7587066"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跟踪训练验收</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请完成子母变式练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十二</a:t>
            </a:r>
            <a:r>
              <a:rPr lang="en-US" altLang="zh-CN" sz="1695" dirty="0">
                <a:latin typeface="微软雅黑" panose="020B0503020204020204" charset="-122"/>
                <a:ea typeface="微软雅黑" panose="020B0503020204020204" charset="-122"/>
              </a:rPr>
              <a:t>)</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3</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426714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欣赏散文形象</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6590" y="1988147"/>
            <a:ext cx="8090942" cy="2881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Box 7"/>
          <p:cNvSpPr txBox="1"/>
          <p:nvPr/>
        </p:nvSpPr>
        <p:spPr>
          <a:xfrm>
            <a:off x="529150" y="2032784"/>
            <a:ext cx="8088383" cy="157099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200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本考点在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中的要求是“鉴赏作品的文学形象”</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考查鉴赏评价能力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对散文形象的考查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偏重选择咏物和写人散文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通常采用两种方式</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考查形象的特点</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考查形象的作用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60439"/>
            <a:ext cx="7614556" cy="34893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天津卷</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挺拔之姿</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朱以撒</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①晋人普遍有好竹之癖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打开魏晋艺术史册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一群生机勃勃我行我素的人就涌了出来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在山阴道上的竹林深处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放浪形骸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快然自足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得大自在。</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②这当然是我三十几岁以后才意识到的。我和魏晋间人相近之处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就是有过比较长的山野生活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与竹相近。常常会站在山顶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看山峦连绵起伏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竹海无际。那时我想着自己的出路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如果能像一竿竹子这般凌空而起那就好了。竹海里纤尘不染</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88147"/>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枝叶让天水洗净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摇曳中偶尔闪过阳光的光泽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它们的顶端是最先接触到每一天太阳的光芒的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不禁使我艳羡。山野稼穑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先是基于温饱的认识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每一竿竹都可以构成生存的支架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把一个个家庭托住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不至于坠入饥寒之中。而每一枚笋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春日之笋也罢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冬日之笋也罢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对于一位腹内空洞的人而言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简单地烹调之后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无异于美味了。那些没有成为餐桌美味者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不舍昼夜继续伸长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令人仰望。那些被山农认为是成熟了的竹子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在叮叮咚咚的刀斧声中倒下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削去枝叶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顺着规划好的坡道滑下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被长长的平板车载着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进入再加工的程序。</a:t>
            </a:r>
            <a:r>
              <a:rPr lang="zh-CN" altLang="en-US" sz="1695" u="sng" dirty="0">
                <a:latin typeface="微软雅黑" panose="020B0503020204020204" charset="-122"/>
                <a:ea typeface="微软雅黑" panose="020B0503020204020204" charset="-122"/>
              </a:rPr>
              <a:t>和竹子一样</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人也是善于生存的植物</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贫瘠清苦中也会挣扎着生长。我注意到一些竹子的确没有长好</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是吃力地拱出石块的</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此后也就一直不能顺畅</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总是被压制着扭曲着</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不禁让人生出怜悯。只是我一直认为它会更具备倔强的美感</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它的根后来制成了一个老者形象的工艺品</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比其他的更有铁枝虬干的峥嵘了。</a:t>
            </a:r>
            <a:endParaRPr lang="zh-CN" altLang="en-US" sz="1695" u="sng"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135445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2.</a:t>
            </a:r>
            <a:r>
              <a:rPr lang="zh-CN" altLang="en-US" sz="1695" b="1" dirty="0">
                <a:solidFill>
                  <a:srgbClr val="EF8340"/>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理解文中重要词语的含义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结合全文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说明文中“窗子”的含义。</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23549" y="3037279"/>
            <a:ext cx="7722705" cy="243585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92273" y="3009671"/>
            <a:ext cx="7587066" cy="2470150"/>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指具体的窗子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如铁纱窗、玻璃窗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分隔了不同的生活场景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指“无形的窗子”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即心态与观念的限制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造成了自我与外部世界的隔膜。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对重要词语的鉴赏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首先要理解它在文中的字面意义是什么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起到了什么作用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然后理解它的引申意义是什么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起到了什么作用。“窗子”在文中的字面意义是指具体的窗子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如文中第三段中提到的“铁纱窗”“玻璃窗”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起到了分隔不同生活场景的作用。“窗子”的引申义是心态与观念的限制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是无形的窗子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起到了隔绝自我与外部世界的作用。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149600"/>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sym typeface="+mn-ea"/>
              </a:rPr>
              <a:t>      ③待到我在鹤峰原度假</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已经到了闲适的年龄了。风随夕阳西下而愈加强劲</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一些植物已在形态上仓皇失措</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叶片翻飞如鸟兽惊散。竹林在随风俯仰中显示了一种从容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在徐徐的摇曳里</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山野之风的张狂之力往往被斯文地化解开来。在魏晋的文字中有不少“徐徐”的记录</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徐徐”看起来只是肢体上的动作</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实则是内心的从容优雅。内心慢了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整个人的举止也就慢了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斯文了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有风度了。竹被称为四君子之一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它在四君子中是最为清俊的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风来了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风过了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余韵袅袅。</a:t>
            </a:r>
            <a:endParaRPr lang="en-US" altLang="zh-CN" sz="1695" dirty="0">
              <a:latin typeface="微软雅黑" panose="020B0503020204020204" charset="-122"/>
              <a:ea typeface="微软雅黑" panose="020B0503020204020204" charset="-122"/>
              <a:sym typeface="+mn-ea"/>
            </a:endParaRPr>
          </a:p>
          <a:p>
            <a:pPr eaLnBrk="1" latinLnBrk="0" hangingPunct="1">
              <a:lnSpc>
                <a:spcPct val="130000"/>
              </a:lnSpc>
            </a:pPr>
            <a:r>
              <a:rPr lang="zh-CN" altLang="en-US" sz="1695" dirty="0">
                <a:latin typeface="微软雅黑" panose="020B0503020204020204" charset="-122"/>
                <a:ea typeface="微软雅黑" panose="020B0503020204020204" charset="-122"/>
                <a:sym typeface="+mn-ea"/>
              </a:rPr>
              <a:t>      ④竹子从笋尖出土就开始了笔直向上的里程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追慕光明</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从而略去了许多天下扰攘。竹子作为人格气节的象征是有道理的。屈原的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离骚</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充满了香草的芳香</a:t>
            </a:r>
            <a:r>
              <a:rPr lang="en-US" altLang="zh-CN" sz="1695" dirty="0">
                <a:latin typeface="微软雅黑" panose="020B0503020204020204" charset="-122"/>
                <a:ea typeface="微软雅黑" panose="020B0503020204020204" charset="-122"/>
                <a:sym typeface="+mn-ea"/>
              </a:rPr>
              <a:t>,</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489325"/>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sym typeface="+mn-ea"/>
              </a:rPr>
              <a:t>可惜</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他写的都是湘沅泽畔之物。他一定离竹林很远吧</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要不</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他一定会以孤竹自况</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向楚怀王表示自己砥节立行的井渫之洁和安穷乐志卓然自异于俗常的格调</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以竹子作为喻体</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会胜过那些优柔的香草</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也会使屈原风骨遒劲</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不至于最终绝望而自沉汨罗。当然</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竹子在我眼中也有一些孤高兀傲的意象。争相轩邈</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思逐风云</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都像梁山好汉单干时那般独标奇崛。相比于王维在夜间的竹林里又是弹琴又是长啸</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弄得一片喧哗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我则以为竹下独坐静听风来会更与竹默契。李白就是这般静静地坐在敬亭山上的。竹是清肃之物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郑板桥曾在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兰竹石图</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上题写了“各适其天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各全其性”</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认为它是循自然之道的。如果它是一个人</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一定是心怀素淡</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性喜萧散</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有一些不可犯之色。每一个人的内心都会有一个位置来安放一竿竹子</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或者一片竹林。所谓风骨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就是内在的支撑。</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⑤一个人爱竹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在他笔下会有哪一些流露呢</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真要用两个字说道</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那就是“清”和“简”了。庾子山</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小园赋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中有不少数字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不过最让人欣赏的是“一寸二寸之鱼</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三竿两竿之竹”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读到此处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清出来了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简也出来了。在魏晋这样一个尚竹时代</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竹是环境的背景</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也是心境的背景</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如果观察他们的雅集轨迹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竹林七贤、金谷宴集、兰亭修禊</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都是在茂林修竹间</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在这里挥麈清谈、稽古观心</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是很有一些清简之趣的。像王羲之的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大道帖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、王献之的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鸭头丸帖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、王珣的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伯远帖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都那么小</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一张便笺般大小</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清简出风尘</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三笔两笔</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精气神都聚于此了。在笔墨清简的背后是唯美的人格</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一个人可以奇点、怪点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也可以不循常轨剑走偏锋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却不可落入尘俗的泥淖里。想想当年的阮籍</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以青眼、白眼待人</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相比于今人内怀奔竞之心</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好冠盖征逐之交</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那时节的人在处理人的关系上显然清简得多。</a:t>
            </a:r>
            <a:endParaRPr lang="zh-CN" altLang="en-US"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⑥我是在农耕兄弟的老房舍里大量的竹器中看到竹子之力的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力透到寻常生活的每一个角落</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紧紧地箍住了一家人的生活、一个村子的生活</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不使失散。渐渐地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在竹林环绕中的人们也有了坚韧和忍耐。实在的劳作泥泥水水寒暑无间</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使人长于自守</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默然无语。而另一面又使我察觉到民风的强悍</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只是平素在体内蓄积着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不使外泄。所不同的是农耕者远没有竹子的挺拔俊秀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少年时过早地负重</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后来再也长不高了。尽管我离开那里很久了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我还是固执地认为他们就是一片会行走的竹子。</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a:t>
            </a:r>
            <a:r>
              <a:rPr lang="en-US" altLang="zh-CN" sz="1695" dirty="0">
                <a:latin typeface="微软雅黑" panose="020B0503020204020204" charset="-122"/>
                <a:ea typeface="微软雅黑" panose="020B0503020204020204" charset="-122"/>
                <a:sym typeface="+mn-ea"/>
              </a:rPr>
              <a:t> </a:t>
            </a:r>
            <a:endParaRPr lang="zh-CN" altLang="en-US"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⑦回到城里看到的更多是与园林建筑相匹配的纤纤细竹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优雅而有骨感。进入古色古香的庭院</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玩味钟鼎彝器、瓦甓青花</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又翻动图籍残纸。忽然有一缕淡淡的流逝感浮了上来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日子是越发小巧婉约起来了。算算此时</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是农历的六月七月之交</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时晴时雨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山野在潮湿中</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无数的竹鞭在奋力吮吸</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竹节争先向上</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风雅鼓荡</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场面奇崛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整座山岭充盈着大气与生机</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让热烈的阳光照彻。</a:t>
            </a:r>
            <a:endParaRPr lang="zh-CN" altLang="en-US" sz="1695" dirty="0">
              <a:latin typeface="微软雅黑" panose="020B0503020204020204" charset="-122"/>
              <a:ea typeface="微软雅黑" panose="020B0503020204020204" charset="-122"/>
              <a:sym typeface="+mn-ea"/>
            </a:endParaRPr>
          </a:p>
          <a:p>
            <a:pPr algn="r">
              <a:lnSpc>
                <a:spcPct val="130000"/>
              </a:lnSpc>
            </a:pP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选自</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散文选刊</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有删节</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endParaRPr lang="zh-CN" altLang="en-US"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a:xfrm>
            <a:off x="792671" y="1932731"/>
            <a:ext cx="1203927" cy="389018"/>
            <a:chOff x="2074961" y="4329310"/>
            <a:chExt cx="2880217" cy="597458"/>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08566" y="4375829"/>
              <a:ext cx="2746612" cy="541257"/>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806862" y="2348360"/>
            <a:ext cx="7587066"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下列对文章的理解与分析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不恰当的两项是</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文章第三段运用了比喻、比拟、排比等修辞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文意生动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兼之长句短句错杂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富于变化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体现了散文之美。</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文章第四段认为屈原不能“砥节立行”、王维不能领悟竹的节操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而推许李白和郑板桥能循自然之道的风骨。</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每一个人的内心都会有一个位置来安放一竿竹子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或者一片竹林”这句话是说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每一个懂竹的人都会获得内在支撑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成为有风骨的人。</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随着年龄的增长、境遇的改变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同样的竹子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我”却“读”出了不同的内涵。</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E.</a:t>
            </a:r>
            <a:r>
              <a:rPr lang="zh-CN" altLang="en-US" sz="1695" dirty="0">
                <a:latin typeface="微软雅黑" panose="020B0503020204020204" charset="-122"/>
                <a:ea typeface="微软雅黑" panose="020B0503020204020204" charset="-122"/>
              </a:rPr>
              <a:t>文章采用倒叙、插叙的手法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综合运用了记叙、说理、抒情等表达方式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谈古论今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托物言志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旨在表达对农耕兄弟的赞美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对乡村文化的眷恋。</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11152" y="2065102"/>
            <a:ext cx="7536769" cy="283113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713712" y="2127755"/>
            <a:ext cx="7453642"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屈原不能‘砥节立行’”错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作者是感慨屈原“一定离竹林很远吧”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要不然“他一定会以孤竹自况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向楚怀王表示自己砥节立行的井渫之洁和安穷乐志卓然自异于俗常的格调”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循自然之道”指的是竹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而不是李白和郑板桥。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文中没有使用倒叙手法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文章有“表达对农耕兄弟的赞美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对乡村文化的眷恋”的意思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但这不是文章的主旨。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96867" y="3348499"/>
            <a:ext cx="7536769" cy="199987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944705" y="3407938"/>
            <a:ext cx="7453642"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合乎题旨。竹子虽外形扭曲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但仍具挺拔之质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象征着艰苦环境下顽强奋进的人生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深化了主旨。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解答本题需要理解题目的含义。“挺拔之姿”不仅仅是描写竹子的外形挺拔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更是赞扬竹子挺拔的精神。从这个角度理解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选取外形扭曲的竹子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更能够体现竹子的精神。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3" name="TextBox 17"/>
          <p:cNvSpPr txBox="1"/>
          <p:nvPr/>
        </p:nvSpPr>
        <p:spPr>
          <a:xfrm>
            <a:off x="823806" y="1988147"/>
            <a:ext cx="7682891"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题目为“挺拔之姿”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但画线部分却写扭曲的竹子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是否合乎题旨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6060" y="2957952"/>
            <a:ext cx="7631416" cy="217631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793268" y="2957952"/>
            <a:ext cx="7453642"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①想象山野里竹子生机勃发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与城市里竹子的优雅纤细形成对比。②赞美了竹子争先向上的顽强生命力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给读者更深广的思考空间。③照应前文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以景收束全篇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增强了抒情性。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从语言角度赏析也可得分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赏析一段文字有多个角度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大致从内容与形式两个方面考虑。可以从遣词造句角度赏析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可以从修辞手法、表现手法角度分析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可以结合全文结构进行分析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还可以结合全文主旨进行分析。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3" name="TextBox 17"/>
          <p:cNvSpPr txBox="1"/>
          <p:nvPr/>
        </p:nvSpPr>
        <p:spPr>
          <a:xfrm>
            <a:off x="810510" y="1915971"/>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赏析文章末段的文字。</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48260" y="3207330"/>
            <a:ext cx="7536769" cy="221669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748260" y="3262748"/>
            <a:ext cx="7453642"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坚韧忍耐、从容优雅、孤高兀傲、风骨高洁、清简、争先向上等。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本文的主体形象是竹子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首先要找出直接描写竹子的文字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从对竹子形象特征的刻画中把握竹子的精神气质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本文引经据典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将竹子与古代文人高士联系在一起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可以从这些文人高士的精神品质中体会竹子的气质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文中还有作者抒情议论的文字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从中也能发现竹子的精神气质。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3" name="TextBox 17"/>
          <p:cNvSpPr txBox="1"/>
          <p:nvPr/>
        </p:nvSpPr>
        <p:spPr>
          <a:xfrm>
            <a:off x="815578" y="1915971"/>
            <a:ext cx="7587066"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(9</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文章写出了竹子的哪些精神气质</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你最欣赏其中哪种精神气质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结合生活经验谈谈你的体会。</a:t>
            </a:r>
            <a:r>
              <a:rPr lang="en-US" altLang="zh-CN" sz="1695" dirty="0">
                <a:latin typeface="微软雅黑" panose="020B0503020204020204" charset="-122"/>
                <a:ea typeface="微软雅黑" panose="020B0503020204020204" charset="-122"/>
              </a:rPr>
              <a:t>(80</a:t>
            </a:r>
            <a:r>
              <a:rPr lang="zh-CN" altLang="en-US" sz="1695" dirty="0">
                <a:latin typeface="微软雅黑" panose="020B0503020204020204" charset="-122"/>
                <a:ea typeface="微软雅黑" panose="020B0503020204020204" charset="-122"/>
              </a:rPr>
              <a:t>字左右</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138620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作者交替使用“你”和“我”两个不同的人称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其中蕴含着怎样的态度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请结合全文进行分析。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23549" y="3151913"/>
            <a:ext cx="7722705" cy="213357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93159" y="3300120"/>
            <a:ext cx="7587066"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转“我”为“你”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你”成为自我观察与描写的对象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蕴含着作者冷静审视的态度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使用“你”的同时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又使用了“我”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蕴含着作者的自嘲与反思。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人称的使用非常讲究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第二人称“你”、第一人称“我”代表了两种不同的人生视角。第二人称可以作为观看自己生活的视角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蕴含着作者审视的态度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第一人称可以作为观看他人生活的视角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蕴含着作者的自嘲与反思。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60807" y="2251381"/>
            <a:ext cx="7536769" cy="202273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850055" y="2251381"/>
            <a:ext cx="7453642" cy="111061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写作时需要注意题干中“最欣赏其中哪种精神气质”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只要选取其中一种你最欣赏的来谈即可。不要面面俱到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重点是说出你欣赏的这点精神气质的理由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注意要结合自己的生活经验来谈。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12"/>
          <p:cNvGrpSpPr/>
          <p:nvPr/>
        </p:nvGrpSpPr>
        <p:grpSpPr>
          <a:xfrm>
            <a:off x="790946" y="1948154"/>
            <a:ext cx="1199491" cy="355568"/>
            <a:chOff x="2074961" y="4329310"/>
            <a:chExt cx="3117178" cy="597458"/>
          </a:xfrm>
        </p:grpSpPr>
        <p:pic>
          <p:nvPicPr>
            <p:cNvPr id="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9" name="矩形 8"/>
            <p:cNvSpPr/>
            <p:nvPr/>
          </p:nvSpPr>
          <p:spPr>
            <a:xfrm>
              <a:off x="2208566" y="4329310"/>
              <a:ext cx="2983573" cy="592177"/>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sp>
        <p:nvSpPr>
          <p:cNvPr id="14" name="矩形 13"/>
          <p:cNvSpPr/>
          <p:nvPr/>
        </p:nvSpPr>
        <p:spPr>
          <a:xfrm>
            <a:off x="793951" y="2993630"/>
            <a:ext cx="7536769" cy="238760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TextBox 1"/>
          <p:cNvSpPr txBox="1"/>
          <p:nvPr/>
        </p:nvSpPr>
        <p:spPr>
          <a:xfrm>
            <a:off x="860341" y="3007702"/>
            <a:ext cx="7453642"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①坚韧、忍耐。如“在竹林环绕中的人们也有了坚韧和忍耐”。②实在、长于自守、默然无语。如“实在的劳作泥泥水水寒暑无间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使人长于自守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默然无语”。③强悍。如“民风的强悍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只是平素在体内蓄积着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不使外泄”。④身材不高大。如“少年时过早地负重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后来再也长不高了”。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先要切分开这几个句子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再结合每一句分析其描写的农耕者的形象具有的特点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如“所不同的是农耕者远没有竹子的挺拔俊秀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少年时过早地负重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后来再也长不高了”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可归纳为身材不高大。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6" name="TextBox 17"/>
          <p:cNvSpPr txBox="1"/>
          <p:nvPr/>
        </p:nvSpPr>
        <p:spPr>
          <a:xfrm>
            <a:off x="750819" y="2306932"/>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赏析人物形象特点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第⑥段中“农耕者”形象有什么特点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试结合文本简要分析。</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775968" y="2902535"/>
            <a:ext cx="7536769" cy="243836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TextBox 1"/>
          <p:cNvSpPr txBox="1"/>
          <p:nvPr/>
        </p:nvSpPr>
        <p:spPr>
          <a:xfrm>
            <a:off x="817532" y="3013369"/>
            <a:ext cx="7453642"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高大。如“一竿竹子这般凌空而起”。②一尘不染。如“竹海里纤尘不染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枝叶让天水洗净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摇曳中偶尔闪过阳光的光泽”。③担当。如“每一竿竹都可以构成生存的支架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把一个个家庭托住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不至于坠入饥寒之中”。④可供食用。如“简单地烹调之后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无异于美味了”。⑤生长永不停息。如“不舍昼夜继续伸长”。⑥成才。如“成熟了的竹子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在叮叮咚咚的刀斧声中倒下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削去枝叶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1" name="TextBox 17"/>
          <p:cNvSpPr txBox="1"/>
          <p:nvPr/>
        </p:nvSpPr>
        <p:spPr>
          <a:xfrm>
            <a:off x="810510" y="2023297"/>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赏析事物形象特点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文中第②段塑造的竹子形象有哪些特点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试结合文本简要分析。</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60807" y="2251381"/>
            <a:ext cx="7536769" cy="202273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850055" y="2251381"/>
            <a:ext cx="7453642" cy="179006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顺着规划好的坡道滑下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被长长的平板车载着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进入再加工的程序”。⑦生命力顽强。如“我注意到一些竹子的确没有长好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是吃力地拱出石块的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此后也就一直不能顺畅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总是被压制着扭曲着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不禁让人生出怜悯”。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结合具体的文本句子进行分析、归纳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准确地概括出竹子形象的特点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有时可以通过筛选出句中的关键词来概括。</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775968" y="2902535"/>
            <a:ext cx="7536769" cy="243836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TextBox 1"/>
          <p:cNvSpPr txBox="1"/>
          <p:nvPr/>
        </p:nvSpPr>
        <p:spPr>
          <a:xfrm>
            <a:off x="817532" y="3013369"/>
            <a:ext cx="7453642"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①为论述“竹子作为人格气节的象征是有道理的”做论证。②想象分析屈原没有用竹子自况的原因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指出用竹子自喻会胜过那些香草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会使屈原形象风骨遒劲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不会自沉汨罗江。③用屈原这一形象来衬托竹子笔直向上、追慕光明的精神。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紧扣“目的”一词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结合所在段的文意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分析塑造这一形象的作用。关键是要答出“衬托”。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1" name="TextBox 17"/>
          <p:cNvSpPr txBox="1"/>
          <p:nvPr/>
        </p:nvSpPr>
        <p:spPr>
          <a:xfrm>
            <a:off x="810510" y="2023297"/>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赏析人物形象作用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文章在第④段着意描写屈原的形象的目的是什么</a:t>
            </a:r>
            <a:r>
              <a:rPr lang="en-US" altLang="zh-CN" sz="1695" dirty="0">
                <a:latin typeface="微软雅黑" panose="020B0503020204020204" charset="-122"/>
                <a:ea typeface="微软雅黑" panose="020B0503020204020204" charset="-122"/>
              </a:rPr>
              <a:t>?</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860807" y="3207330"/>
            <a:ext cx="7536769" cy="191190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TextBox 1"/>
          <p:cNvSpPr txBox="1"/>
          <p:nvPr/>
        </p:nvSpPr>
        <p:spPr>
          <a:xfrm>
            <a:off x="902370" y="3318165"/>
            <a:ext cx="7453642"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①艺术构思上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竹子是全文的线索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贯穿全篇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并把众多材料组织在一起。②揭示文章的主旨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是作者寄托的物象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通过描写竹子的特点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来礼赞竹子的精神品格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进而托物言志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表达自己的崇高追求。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主要物象的作用一般都是揭示主题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写物是为了言志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写景是为了抒情。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1" name="TextBox 17"/>
          <p:cNvSpPr txBox="1"/>
          <p:nvPr/>
        </p:nvSpPr>
        <p:spPr>
          <a:xfrm>
            <a:off x="810510" y="2023297"/>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赏析事物形象作用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文中刻画的竹子形象有什么作用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试结合文本简析。</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7167" y="2024090"/>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题型一　赏析形象的特点</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727167" y="2763991"/>
            <a:ext cx="7749928" cy="77089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就高考选用的文本来看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散文的形象主要有人物形象和事物形象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物象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两种。</a:t>
            </a:r>
            <a:endParaRPr lang="zh-CN" altLang="en-US" sz="1695" dirty="0">
              <a:latin typeface="微软雅黑" panose="020B0503020204020204" charset="-122"/>
              <a:ea typeface="微软雅黑" panose="020B0503020204020204" charset="-122"/>
            </a:endParaRPr>
          </a:p>
        </p:txBody>
      </p:sp>
      <p:sp>
        <p:nvSpPr>
          <p:cNvPr id="13" name="TextBox 12"/>
          <p:cNvSpPr txBox="1"/>
          <p:nvPr/>
        </p:nvSpPr>
        <p:spPr>
          <a:xfrm>
            <a:off x="4128503" y="2365324"/>
            <a:ext cx="942096" cy="614045"/>
          </a:xfrm>
          <a:prstGeom prst="rect">
            <a:avLst/>
          </a:prstGeom>
          <a:solidFill>
            <a:schemeClr val="bg1">
              <a:lumMod val="75000"/>
            </a:schemeClr>
          </a:solidFill>
        </p:spPr>
        <p:txBody>
          <a:bodyPr wrap="square" rtlCol="0">
            <a:spAutoFit/>
          </a:bodyPr>
          <a:lstStyle/>
          <a:p>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580632" y="3290456"/>
          <a:ext cx="7989570" cy="2331720"/>
        </p:xfrm>
        <a:graphic>
          <a:graphicData uri="http://schemas.openxmlformats.org/drawingml/2006/table">
            <a:tbl>
              <a:tblPr firstRow="1" firstCol="1" bandRow="1">
                <a:tableStyleId>{5940675A-B579-460E-94D1-54222C63F5DA}</a:tableStyleId>
              </a:tblPr>
              <a:tblGrid>
                <a:gridCol w="524510"/>
                <a:gridCol w="7465060"/>
              </a:tblGrid>
              <a:tr h="64897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16827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人物</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形象</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散文很少像小说那样具有鲜明的人物形象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但在部分写人或叙事散文中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一般还是以刻画人物形象为中心的。要特别注意从人物的肖像、神态、动作、语言、心理等多个角度把握人物的精神风貌和性格特征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从而去赏析人物的形象美和精神美。考生要根据题目引导语的要求或暗示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到原文中去厘清作者思路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理解作者的意图</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体会散文的思想情感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再经过分析进行理性的判断。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686199" y="2098982"/>
            <a:ext cx="7749928"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23297" y="2653156"/>
          <a:ext cx="7989570" cy="2331720"/>
        </p:xfrm>
        <a:graphic>
          <a:graphicData uri="http://schemas.openxmlformats.org/drawingml/2006/table">
            <a:tbl>
              <a:tblPr firstRow="1" firstCol="1" bandRow="1">
                <a:tableStyleId>{5940675A-B579-460E-94D1-54222C63F5DA}</a:tableStyleId>
              </a:tblPr>
              <a:tblGrid>
                <a:gridCol w="524510"/>
                <a:gridCol w="7465060"/>
              </a:tblGrid>
              <a:tr h="64897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16827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人物</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形象</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散文中的人物形象一般不像小说中的那样丰满、完整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它可以是人物的一个神态、一个笑容、一个动作、一个微妙的心理变化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或一组人物的语言、一个典型的细节等。作者通过精确的描写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以简洁的笔法刻画人物的形象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表现人物性格</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反映人物的思想感情。我们赏析人物形象时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也可以通过一些片段或局部来“窥斑见豹”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686199" y="2098982"/>
            <a:ext cx="7749928"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23297" y="2653156"/>
          <a:ext cx="7989570" cy="3010535"/>
        </p:xfrm>
        <a:graphic>
          <a:graphicData uri="http://schemas.openxmlformats.org/drawingml/2006/table">
            <a:tbl>
              <a:tblPr firstRow="1" firstCol="1" bandRow="1">
                <a:tableStyleId>{5940675A-B579-460E-94D1-54222C63F5DA}</a:tableStyleId>
              </a:tblPr>
              <a:tblGrid>
                <a:gridCol w="524510"/>
                <a:gridCol w="7465060"/>
              </a:tblGrid>
              <a:tr h="65468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2355850">
                <a:tc>
                  <a:txBody>
                    <a:bodyPr/>
                    <a:lstStyle/>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事物</a:t>
                      </a:r>
                      <a:r>
                        <a:rPr lang="zh-CN" sz="1695" kern="100" dirty="0">
                          <a:effectLst/>
                          <a:latin typeface="微软雅黑" panose="020B0503020204020204" charset="-122"/>
                          <a:ea typeface="微软雅黑" panose="020B0503020204020204" charset="-122"/>
                        </a:rPr>
                        <a:t>形象</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在散文中尤其是写景状物散文中</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作者表达情感、哲思时总是借助一定的事物、景物</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这类形象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我们称之为“事物形象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物象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。高考中的散文鉴赏一般会把物象作为考查重点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考查角度有两个</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一是物象的特点及象征意义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或物象包含的情感</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二是物象在文中尤其在艺术构思中的作用。对于这类试题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一定要把握下面两点</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①分析外形特征</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展示内在品质。作者对生活中的某些事物有所感触必然会通过描写所托之物的外形特征来抒发</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这类事物往往外形特征比较鲜明</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只要找准</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696060" y="2051269"/>
            <a:ext cx="7749928"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54826" y="2432189"/>
          <a:ext cx="7749540" cy="3010535"/>
        </p:xfrm>
        <a:graphic>
          <a:graphicData uri="http://schemas.openxmlformats.org/drawingml/2006/table">
            <a:tbl>
              <a:tblPr firstRow="1" firstCol="1" bandRow="1">
                <a:tableStyleId>{5940675A-B579-460E-94D1-54222C63F5DA}</a:tableStyleId>
              </a:tblPr>
              <a:tblGrid>
                <a:gridCol w="509270"/>
                <a:gridCol w="7240270"/>
              </a:tblGrid>
              <a:tr h="65468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2355850">
                <a:tc>
                  <a:txBody>
                    <a:bodyPr/>
                    <a:lstStyle/>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事物</a:t>
                      </a:r>
                      <a:r>
                        <a:rPr lang="zh-CN" sz="1695" kern="100" dirty="0">
                          <a:effectLst/>
                          <a:latin typeface="微软雅黑" panose="020B0503020204020204" charset="-122"/>
                          <a:ea typeface="微软雅黑" panose="020B0503020204020204" charset="-122"/>
                        </a:rPr>
                        <a:t>形象</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对其外在形象的描写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就可分析出其内在品质。事实上</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事物的外形特征便是其内在品质的外在表现。比如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我们可以归纳出红砖的内在品质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纯朴、谦逊、无私</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普通、刚毅、无求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献身、奉献、无悔。</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②仔细品读文本</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体会所言之志。一般来说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作者所描绘的事物不一定是最终所要赞美的对象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真正赞美的对象常常隐含其中</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这就需要我们认真品读文章</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理解作者的写作意图</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厘清作者的情感脉络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找出所托之物与所赞美的对象之间的相似点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83186" y="1957999"/>
            <a:ext cx="1212763" cy="352425"/>
            <a:chOff x="2074961" y="4329310"/>
            <a:chExt cx="3151669" cy="656866"/>
          </a:xfrm>
        </p:grpSpPr>
        <p:pic>
          <p:nvPicPr>
            <p:cNvPr id="8"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9" name="矩形 8"/>
            <p:cNvSpPr/>
            <p:nvPr/>
          </p:nvSpPr>
          <p:spPr>
            <a:xfrm>
              <a:off x="2243057" y="4329310"/>
              <a:ext cx="2983573" cy="656866"/>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630467" y="3456709"/>
            <a:ext cx="7838785" cy="231102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613592" y="3456709"/>
            <a:ext cx="7671436" cy="2130425"/>
          </a:xfrm>
          <a:prstGeom prst="rect">
            <a:avLst/>
          </a:prstGeom>
        </p:spPr>
        <p:txBody>
          <a:bodyPr wrap="square">
            <a:spAutoFit/>
          </a:bodyPr>
          <a:lstStyle/>
          <a:p>
            <a:pPr>
              <a:lnSpc>
                <a:spcPct val="130000"/>
              </a:lnSpc>
            </a:pP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生活”本指人类生存过程中的各项活动的总和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此处指在家里看到的窗外的景物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看到或听到窗外人的有颜色、声音、生的一切活动。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这句话中的“生活”是有特定意义的词语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但要联系前面一段内容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归纳时要简洁。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3" name="组合 2"/>
          <p:cNvGrpSpPr/>
          <p:nvPr/>
        </p:nvGrpSpPr>
        <p:grpSpPr>
          <a:xfrm>
            <a:off x="669372" y="2357565"/>
            <a:ext cx="7860650" cy="1790065"/>
            <a:chOff x="1739531" y="3876758"/>
            <a:chExt cx="20427864" cy="4651931"/>
          </a:xfrm>
        </p:grpSpPr>
        <p:sp>
          <p:nvSpPr>
            <p:cNvPr id="10" name="TextBox 9"/>
            <p:cNvSpPr txBox="1"/>
            <p:nvPr/>
          </p:nvSpPr>
          <p:spPr>
            <a:xfrm>
              <a:off x="1739531" y="3876758"/>
              <a:ext cx="20427864" cy="4651931"/>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理解文中重要词语的含义</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你气闷了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把笔一搁说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这叫作什么生活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试分析句中加点词语的含义。</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t>________________________________________________________________</a:t>
              </a:r>
              <a:endParaRPr lang="zh-CN" altLang="en-US" sz="1695" dirty="0"/>
            </a:p>
            <a:p>
              <a:pPr>
                <a:lnSpc>
                  <a:spcPct val="130000"/>
                </a:lnSpc>
              </a:pPr>
              <a:endParaRPr lang="en-US" altLang="zh-CN" sz="1695" dirty="0">
                <a:latin typeface="微软雅黑" panose="020B0503020204020204" charset="-122"/>
                <a:ea typeface="微软雅黑" panose="020B0503020204020204" charset="-122"/>
              </a:endParaRPr>
            </a:p>
          </p:txBody>
        </p:sp>
        <p:sp>
          <p:nvSpPr>
            <p:cNvPr id="19" name="TextBox 18"/>
            <p:cNvSpPr txBox="1"/>
            <p:nvPr/>
          </p:nvSpPr>
          <p:spPr>
            <a:xfrm>
              <a:off x="18650396" y="4497134"/>
              <a:ext cx="2160240" cy="1160095"/>
            </a:xfrm>
            <a:prstGeom prst="rect">
              <a:avLst/>
            </a:prstGeom>
            <a:noFill/>
          </p:spPr>
          <p:txBody>
            <a:bodyPr wrap="square" rtlCol="0">
              <a:spAutoFit/>
            </a:bodyPr>
            <a:lstStyle/>
            <a:p>
              <a:r>
                <a:rPr lang="en-US" altLang="zh-CN" sz="2310" dirty="0"/>
                <a:t>·  ·</a:t>
              </a:r>
              <a:endParaRPr lang="zh-CN" altLang="en-US" sz="231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83020" y="2126341"/>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872949" y="2546556"/>
          <a:ext cx="7397750" cy="3208020"/>
        </p:xfrm>
        <a:graphic>
          <a:graphicData uri="http://schemas.openxmlformats.org/drawingml/2006/table">
            <a:tbl>
              <a:tblPr/>
              <a:tblGrid>
                <a:gridCol w="637540"/>
                <a:gridCol w="6760210"/>
              </a:tblGrid>
              <a:tr h="103251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简要分析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的形象特点。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请简要分析文中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的主要特点及象征意义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931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题干中往往有“形象”“形象特点”等字样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审清题目要求。分清是人物形象还是事物形象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是“概括”还是“分析”。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分清设问角度。如果是人物形象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是形象特点还是性格特征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如果是物象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是主要物象还是次要物象</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4211848" y="1985912"/>
            <a:ext cx="969805" cy="614045"/>
          </a:xfrm>
          <a:prstGeom prst="rect">
            <a:avLst/>
          </a:prstGeom>
          <a:solidFill>
            <a:schemeClr val="bg1">
              <a:lumMod val="75000"/>
            </a:schemeClr>
          </a:solidFill>
        </p:spPr>
        <p:txBody>
          <a:bodyPr wrap="square" rtlCol="0">
            <a:spAutoFit/>
          </a:bodyPr>
          <a:lstStyle/>
          <a:p>
            <a:r>
              <a:rPr lang="zh-CN" altLang="en-US" sz="1695" b="1" dirty="0">
                <a:latin typeface="微软雅黑" panose="020B0503020204020204" charset="-122"/>
                <a:ea typeface="微软雅黑" panose="020B0503020204020204" charset="-122"/>
              </a:rPr>
              <a:t>类题指津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答题规范</a:t>
            </a:r>
            <a:r>
              <a:rPr lang="en-US" altLang="zh-CN" sz="1695" dirty="0">
                <a:latin typeface="微软雅黑" panose="020B0503020204020204" charset="-122"/>
                <a:ea typeface="微软雅黑" panose="020B0503020204020204" charset="-122"/>
                <a:sym typeface="+mn-ea"/>
              </a:rPr>
              <a:t>】</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859095" y="2291851"/>
          <a:ext cx="7453630" cy="3365500"/>
        </p:xfrm>
        <a:graphic>
          <a:graphicData uri="http://schemas.openxmlformats.org/drawingml/2006/table">
            <a:tbl>
              <a:tblPr firstRow="1" firstCol="1" bandRow="1">
                <a:tableStyleId>{5940675A-B579-460E-94D1-54222C63F5DA}</a:tableStyleId>
              </a:tblPr>
              <a:tblGrid>
                <a:gridCol w="301625"/>
                <a:gridCol w="527050"/>
                <a:gridCol w="6624955"/>
              </a:tblGrid>
              <a:tr h="33655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思路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人物</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形象</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bl>
          </a:graphicData>
        </a:graphic>
      </p:graphicFrame>
      <p:pic>
        <p:nvPicPr>
          <p:cNvPr id="20482" name="CS1A.EP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27656" y="2572980"/>
            <a:ext cx="3404578" cy="249762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456931" y="3663022"/>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23549" y="2480025"/>
          <a:ext cx="7922260" cy="2692400"/>
        </p:xfrm>
        <a:graphic>
          <a:graphicData uri="http://schemas.openxmlformats.org/drawingml/2006/table">
            <a:tbl>
              <a:tblPr firstRow="1" firstCol="1" bandRow="1">
                <a:tableStyleId>{5940675A-B579-460E-94D1-54222C63F5DA}</a:tableStyleId>
              </a:tblPr>
              <a:tblGrid>
                <a:gridCol w="320675"/>
                <a:gridCol w="560070"/>
                <a:gridCol w="7041515"/>
              </a:tblGrid>
              <a:tr h="26924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思路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事物</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形象</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just">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bl>
          </a:graphicData>
        </a:graphic>
      </p:graphicFrame>
      <p:pic>
        <p:nvPicPr>
          <p:cNvPr id="20481" name="CS2.EP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29871" y="2653156"/>
            <a:ext cx="4158752" cy="232753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456931" y="3663022"/>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TextBox 13"/>
          <p:cNvSpPr txBox="1"/>
          <p:nvPr/>
        </p:nvSpPr>
        <p:spPr>
          <a:xfrm>
            <a:off x="686199" y="2098982"/>
            <a:ext cx="7749928"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914511" y="2348360"/>
          <a:ext cx="7453630" cy="1381760"/>
        </p:xfrm>
        <a:graphic>
          <a:graphicData uri="http://schemas.openxmlformats.org/drawingml/2006/table">
            <a:tbl>
              <a:tblPr/>
              <a:tblGrid>
                <a:gridCol w="471170"/>
                <a:gridCol w="775970"/>
                <a:gridCol w="6206490"/>
              </a:tblGrid>
              <a:tr h="673100">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35186" marR="35186" marT="17593" marB="17593">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人物</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形象</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是一个</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总说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从文中的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动作、语言、心理、神态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等描写可以看出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866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事物</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形象</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本文写了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怎样的形象特征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从文中的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描写中可以看出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点明作者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的品质或追求</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489325"/>
          </a:xfrm>
          <a:prstGeom prst="rect">
            <a:avLst/>
          </a:prstGeom>
          <a:noFill/>
        </p:spPr>
        <p:txBody>
          <a:bodyPr wrap="square" rtlCol="0">
            <a:spAutoFit/>
          </a:bodyPr>
          <a:lstStyle/>
          <a:p>
            <a:pPr eaLnBrk="1" latinLnBrk="0" hangingPunct="1">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eaLnBrk="1" latinLnBrk="0" hangingPunct="1">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浣花草堂</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黄　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到四川来以前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在行箧里放进了几册旧书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其中清初朱鹤龄的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杜诗辑注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是部头最大的。虽然觉得有些累赘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可是终于还是放进去了。半月以来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枕上灯前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有时间就拿来翻翻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真也给旅途平添了无限趣味。尽管已经是平日熟读了的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可是在蜀道上重读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就会给你带来更为新鲜的感受。诗人的写景抒情、用字遣词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有时候也只有面对真实的山川风物才体会得出那严肃的创作态度和可贵的才华。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64682"/>
            <a:ext cx="7614556" cy="38296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杜甫在成都住过一段不短的时间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在集子里留下了四五卷诗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约占他全部留下来的作品的六分之一。人们就从他的诗里追寻他当日居住的草堂的遗址。在宋代时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人们就在成都西郊为他建了一座祠堂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这就是“浣花草堂”。 历代经过十次以上大小的修缮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直到今天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更修整得焕然一新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成为游赏的登临胜地。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走出西郊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经过青羊宫、百花潭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沿着公路走去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二三里后更左折走上一条田间小径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就可以远远望见一丛浓绿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那就是草堂的所在了。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这里有好大的一座庭院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四面是连绵不断的围墙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远远绕过去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才看得见那山门。走进去又是照例的几重佛殿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伽蓝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佛像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这些都给迫切想要看到工部祠的人们的心里增添了焦急。一直走到最后的一层大殿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才在一块石碑上看到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这原来是草堂寺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还不是草堂。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eaLnBrk="1" latinLnBrk="0" hangingPunct="1">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64682"/>
            <a:ext cx="7614556" cy="416941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从大殿里出来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向和尚问了路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才又从右面的一道侧门里穿出去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来到真正要拜谒的地方。从侧门出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迎面就可以看到用青花碎瓷片叠起来的“草堂”两个大字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再转过去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就是一条曲折的、为两堵矮矮的红墙围起来的夹道。那暗红色的夹墙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碎石的泥径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墙外的翠竹幽篁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幽静极了。古建筑里经常使用的这种暗红颜色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不知怎的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自然会产生那样庄严宁静的气韵。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从夹墙里穿出去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眼前展开了一个新的天地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几十棵参天的翠柏、香楠矗立在绿草如茵的庭院里。一套四座厅堂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由石径小桥连接起来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这就是草堂的一系列主要建筑了。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穿过花径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走到工部祠去。这是草堂几组厅堂的最后一座。小小的殿宇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前面的院子里散布着几株用石坛围起的大树。洁净无尘。这时候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云影微破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秋天金黄色的太阳洒了下来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穿过翠柏的枝叶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留下了满庭稀疏的日影。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eaLnBrk="1" latinLnBrk="0" hangingPunct="1">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64682"/>
            <a:ext cx="7614556" cy="416941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走进祠里去看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厅内一排三龛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当中塑着杜甫的像。虽然是一般化的塑像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却也还清疏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没有怎样的仙气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不能不说是难得的了。旁边两座龛里是陆游和黄庭坚两位宋代诗人的塑像。好像是怕他独居寂寞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所以才陪了一起在这里排排坐的。黄、陆都有石刻像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都比泥塑高明得多。在这间厅堂背后的墙上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还嵌着两块更旧的杜甫石刻画像碑。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草堂后身是一座小小的土山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一道溪水从草堂的右侧绕了出去。前面有回廊曲槛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可以凭栏欣赏池里的圆荷。草堂简朴却也不失规模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给人一种清疏而幽峭的感觉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和杜甫当年居处的风格是近似的。这个新修缮的草堂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和几百年前重修的原样相去不远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在最外面一进过厅的墙上有一块石刻旧图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看那里勾勒出来的轮廓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和今天是十分相近的。像这种地方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不用说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大红大绿的建筑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大屋顶之类的铺陈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都是完全不合适的。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eaLnBrk="1" latinLnBrk="0" hangingPunct="1">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23549" y="1961497"/>
            <a:ext cx="7755878" cy="348932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这里还新修了一个文物陈列室。在外面的柱子上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看到郭沫若先生所题的一副对联</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mj-ea"/>
                <a:ea typeface="+mj-ea"/>
                <a:cs typeface="Courier New" panose="02070309020205020404" pitchFamily="49" charset="0"/>
              </a:rPr>
              <a:t>世上疮痍</a:t>
            </a:r>
            <a:r>
              <a:rPr lang="en-US" altLang="zh-CN" sz="1695" kern="100" dirty="0">
                <a:latin typeface="+mj-ea"/>
                <a:ea typeface="+mj-ea"/>
                <a:cs typeface="Courier New" panose="02070309020205020404" pitchFamily="49" charset="0"/>
              </a:rPr>
              <a:t>,</a:t>
            </a:r>
            <a:r>
              <a:rPr lang="zh-CN" altLang="en-US" sz="1695" kern="100" dirty="0">
                <a:latin typeface="+mj-ea"/>
                <a:ea typeface="+mj-ea"/>
                <a:cs typeface="Courier New" panose="02070309020205020404" pitchFamily="49" charset="0"/>
              </a:rPr>
              <a:t>诗中圣哲</a:t>
            </a:r>
            <a:endParaRPr lang="zh-CN" altLang="en-US" sz="1695" kern="100" dirty="0">
              <a:latin typeface="+mj-ea"/>
              <a:ea typeface="+mj-ea"/>
              <a:cs typeface="Courier New" panose="02070309020205020404" pitchFamily="49" charset="0"/>
            </a:endParaRPr>
          </a:p>
          <a:p>
            <a:pPr algn="ctr">
              <a:lnSpc>
                <a:spcPct val="130000"/>
              </a:lnSpc>
            </a:pPr>
            <a:r>
              <a:rPr lang="zh-CN" altLang="en-US" sz="1695" kern="100" dirty="0">
                <a:latin typeface="+mj-ea"/>
                <a:ea typeface="+mj-ea"/>
                <a:cs typeface="Courier New" panose="02070309020205020404" pitchFamily="49" charset="0"/>
              </a:rPr>
              <a:t>民间疾苦</a:t>
            </a:r>
            <a:r>
              <a:rPr lang="en-US" altLang="zh-CN" sz="1695" kern="100" dirty="0">
                <a:latin typeface="+mj-ea"/>
                <a:ea typeface="+mj-ea"/>
                <a:cs typeface="Courier New" panose="02070309020205020404" pitchFamily="49" charset="0"/>
              </a:rPr>
              <a:t>,</a:t>
            </a:r>
            <a:r>
              <a:rPr lang="zh-CN" altLang="en-US" sz="1695" kern="100" dirty="0">
                <a:latin typeface="+mj-ea"/>
                <a:ea typeface="+mj-ea"/>
                <a:cs typeface="Courier New" panose="02070309020205020404" pitchFamily="49" charset="0"/>
              </a:rPr>
              <a:t>笔底波澜</a:t>
            </a:r>
            <a:endParaRPr lang="zh-CN" altLang="en-US" sz="1695" kern="100" dirty="0">
              <a:latin typeface="+mj-ea"/>
              <a:ea typeface="+mj-ea"/>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这是一副出色的对联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它概括了诗人伟大成就的主要方面。人们一直非常喜欢杜甫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说他的作品是“诗史”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在中国文学史上留给他一个最光辉的席位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诗圣。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坐在水槛上休息。默默地在心里复诵一下杜甫的草堂诗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会使你像一个梦游者似的走入四时不同、风光各异的如许境界。仿佛看到了在晓雾里沾湿了露水的</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eaLnBrk="1" latinLnBrk="0" hangingPunct="1">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64682"/>
            <a:ext cx="7614556" cy="416941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笼竹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呢喃的定巢燕子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冉冉发出幽香的红蕖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往还追逐的蝴蝶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相并相亲的白鸥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随风的柳絮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逐水的桃花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袅袅有如少女腰肢的垂柳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轻得只禁受得起两三个人的野渡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柴门月色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江路梅香</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老杜是一个多么勤恳的诗人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他从不放过一切刻画现实的机会。他的诗里有丰富的人民生活的写照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可是也不缺乏自然风物的描写。因为这一切都出现在祖国的土地上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也都是诗人所挚爱的。杜甫写出了多么美好的自然景色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多么可爱的和平环境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可有人提到杜甫描写自然的草堂诗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总不免有些惴惴然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仿佛这些诗里的“人民性”总看不大清楚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这恰恰把诗人的伟大处缩小了。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一九五六年十月十五日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成都</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黄裳散文选集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有删改</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eaLnBrk="1" latinLnBrk="0" hangingPunct="1">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理解文中重要句子的含意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结合全文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理解文中画横线句子的含意。</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23549" y="2911948"/>
            <a:ext cx="7722705" cy="237353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31852" y="2910723"/>
            <a:ext cx="7587066" cy="1110615"/>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作者认为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人不管走到哪里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永远不可避免要多半看到窗外的颜色、听到窗外的一些声音、感受窗外生的一切活动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从而感叹窗子以外生活的丰富。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主要是结合前后文语境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还要理解作者想要表达的感情。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文中作者对杜甫有哪些新的认识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请加以概括。</a:t>
            </a:r>
            <a:endParaRPr lang="en-US" altLang="zh-CN" sz="1695" dirty="0">
              <a:latin typeface="微软雅黑" panose="020B0503020204020204" charset="-122"/>
              <a:ea typeface="微软雅黑" panose="020B0503020204020204" charset="-122"/>
            </a:endParaRPr>
          </a:p>
        </p:txBody>
      </p:sp>
      <p:sp>
        <p:nvSpPr>
          <p:cNvPr id="14" name="矩形 13"/>
          <p:cNvSpPr/>
          <p:nvPr/>
        </p:nvSpPr>
        <p:spPr>
          <a:xfrm>
            <a:off x="809839" y="3262748"/>
            <a:ext cx="7587066" cy="177059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TextBox 1"/>
          <p:cNvSpPr txBox="1"/>
          <p:nvPr/>
        </p:nvSpPr>
        <p:spPr>
          <a:xfrm>
            <a:off x="834987" y="3324810"/>
            <a:ext cx="7453642"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①杜甫有可贵的才华和严肃的创作态度。②杜甫具有清疏、朴实的精神气质。③杜甫是一个勤恳的诗人。④杜甫热爱美好的大自然与安宁和平的生活。⑤杜甫描写自然风物的诗歌同样具有巨大成就。</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753380" y="2044307"/>
            <a:ext cx="7587066" cy="311303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TextBox 1"/>
          <p:cNvSpPr txBox="1"/>
          <p:nvPr/>
        </p:nvSpPr>
        <p:spPr>
          <a:xfrm>
            <a:off x="778528" y="2106369"/>
            <a:ext cx="7453642"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本题考查鉴赏作品的形象、赏析作品的内涵的能力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。本题的答案区间在第一段、第九段和最后一段。第一段开头写在蜀道上重读杜诗给作者带来更加新鲜的感受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诗人的写景抒情、用字遣词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有时候也只有面对真实的山川风物才体会得出那严肃的创作态度和可贵的才华。”第九段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概括了草堂的环境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草堂简朴却也不失规模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给人一种清疏而幽峭的感觉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和杜甫当年居处的风格是近似的。”由此作者得到对杜甫的新的认识。最后一段中的“老杜是一个多么勤恳的诗人”“他的诗里有丰富的人民生活的写照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可是也不缺乏自然风物的描写”“杜甫写出了多么美好的自然景色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多么可爱的和平环境”等语句也是写作者对杜甫的新的认识。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赏析事物形象的特点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杜甫的“草堂”有什么特点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试结合文本简要分析。</a:t>
            </a:r>
            <a:endParaRPr lang="en-US" altLang="zh-CN" sz="1695" dirty="0">
              <a:latin typeface="微软雅黑" panose="020B0503020204020204" charset="-122"/>
              <a:ea typeface="微软雅黑" panose="020B0503020204020204" charset="-122"/>
            </a:endParaRPr>
          </a:p>
        </p:txBody>
      </p:sp>
      <p:sp>
        <p:nvSpPr>
          <p:cNvPr id="14" name="矩形 13"/>
          <p:cNvSpPr/>
          <p:nvPr/>
        </p:nvSpPr>
        <p:spPr>
          <a:xfrm>
            <a:off x="809839" y="3262748"/>
            <a:ext cx="7587066" cy="177059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TextBox 1"/>
          <p:cNvSpPr txBox="1"/>
          <p:nvPr/>
        </p:nvSpPr>
        <p:spPr>
          <a:xfrm>
            <a:off x="834987" y="3324810"/>
            <a:ext cx="7453642"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①位置偏僻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环境幽静、宁静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院内洁净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塑像清疏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整体简朴却不失规模。结合文本分析略。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要从文章中间描写草堂的几个段落中筛选、归纳它的特点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包括环境、建筑、塑像等。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36344" y="2022291"/>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题型二　赏析形象的作用</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751039" y="2693660"/>
            <a:ext cx="7697024" cy="111061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散文的形象在文中的作用一直是考查的重点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其在文中的作用主要表现在两方面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一是为抒情达意、表现主旨服务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二是在艺术构思中起线索、衬托等作用。高考考查分两个方面</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
        <p:nvSpPr>
          <p:cNvPr id="13" name="TextBox 12"/>
          <p:cNvSpPr txBox="1"/>
          <p:nvPr/>
        </p:nvSpPr>
        <p:spPr>
          <a:xfrm>
            <a:off x="3934761" y="2380761"/>
            <a:ext cx="942096"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68512" y="2071273"/>
          <a:ext cx="7728585" cy="3200400"/>
        </p:xfrm>
        <a:graphic>
          <a:graphicData uri="http://schemas.openxmlformats.org/drawingml/2006/table">
            <a:tbl>
              <a:tblPr firstRow="1" firstCol="1" bandRow="1">
                <a:tableStyleId>{5940675A-B579-460E-94D1-54222C63F5DA}</a:tableStyleId>
              </a:tblPr>
              <a:tblGrid>
                <a:gridCol w="883285"/>
                <a:gridCol w="6845300"/>
              </a:tblGrid>
              <a:tr h="1181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主要形象</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的作用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1.</a:t>
                      </a:r>
                      <a:r>
                        <a:rPr lang="zh-CN" sz="1695" kern="100">
                          <a:effectLst/>
                          <a:latin typeface="微软雅黑" panose="020B0503020204020204" charset="-122"/>
                          <a:ea typeface="微软雅黑" panose="020B0503020204020204" charset="-122"/>
                        </a:rPr>
                        <a:t>在内容主旨方面的作用</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主要形象是散文主旨之所在</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分析主要形象的作用就是揭示散文的“神”。</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2.</a:t>
                      </a:r>
                      <a:r>
                        <a:rPr lang="zh-CN" sz="1695" kern="100">
                          <a:effectLst/>
                          <a:latin typeface="微软雅黑" panose="020B0503020204020204" charset="-122"/>
                          <a:ea typeface="微软雅黑" panose="020B0503020204020204" charset="-122"/>
                        </a:rPr>
                        <a:t>在艺术构思方面的作用</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作为全文的线索</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把众多材料组织在一起</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20193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次要形象</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的作用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对文章结构的作用的具体思考角度</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开头结尾的策划、主次详略的安排、行文线索的贯穿、过渡照应的勾连、伏笔悬念的设置。</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对内容主旨的作用的具体思考角度</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对内容的充实作用、对主旨的深化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升华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作用、寄托的作者的思想感情。</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a:t>
                      </a:r>
                      <a:r>
                        <a:rPr lang="zh-CN" sz="1695" kern="100" dirty="0">
                          <a:effectLst/>
                          <a:latin typeface="微软雅黑" panose="020B0503020204020204" charset="-122"/>
                          <a:ea typeface="微软雅黑" panose="020B0503020204020204" charset="-122"/>
                        </a:rPr>
                        <a:t>对主要形象的彰显意义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对比、衬托、类比、虚实相生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使主要形象更加鲜明突出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5" name="Rectangle 1"/>
          <p:cNvSpPr>
            <a:spLocks noChangeArrowheads="1"/>
          </p:cNvSpPr>
          <p:nvPr/>
        </p:nvSpPr>
        <p:spPr bwMode="auto">
          <a:xfrm>
            <a:off x="456931" y="3555509"/>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0221" y="2124121"/>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872949" y="2534505"/>
          <a:ext cx="7397750" cy="1492885"/>
        </p:xfrm>
        <a:graphic>
          <a:graphicData uri="http://schemas.openxmlformats.org/drawingml/2006/table">
            <a:tbl>
              <a:tblPr/>
              <a:tblGrid>
                <a:gridCol w="471170"/>
                <a:gridCol w="6926580"/>
              </a:tblGrid>
              <a:tr h="149288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文章中写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作者着意描写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的目的是什么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请简要分析文中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的主要特点及其象征意义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4239557" y="1976080"/>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类题指津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sym typeface="+mn-ea"/>
              </a:rPr>
              <a:t>（续表）</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69528" y="2486904"/>
          <a:ext cx="7647305" cy="2692400"/>
        </p:xfrm>
        <a:graphic>
          <a:graphicData uri="http://schemas.openxmlformats.org/drawingml/2006/table">
            <a:tbl>
              <a:tblPr/>
              <a:tblGrid>
                <a:gridCol w="415925"/>
                <a:gridCol w="7231380"/>
              </a:tblGrid>
              <a:tr h="26924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首先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确定该形象在散文中的地位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是主要形象还是次要形象。</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其次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明确两个答题角度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9" name="CS3A.EPS"/>
          <p:cNvPicPr/>
          <p:nvPr/>
        </p:nvPicPr>
        <p:blipFill>
          <a:blip r:embed="rId1" cstate="print"/>
          <a:stretch>
            <a:fillRect/>
          </a:stretch>
        </p:blipFill>
        <p:spPr>
          <a:xfrm>
            <a:off x="1468686" y="3246960"/>
            <a:ext cx="4405684" cy="176143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111061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赏析主要物象的作用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浣花草堂”这一主要物象在这篇散文中有怎样的作用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原文见本讲“题型一”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浣花草堂</a:t>
            </a:r>
            <a:r>
              <a:rPr lang="en-US" altLang="zh-CN" sz="1695" dirty="0">
                <a:latin typeface="微软雅黑" panose="020B0503020204020204" charset="-122"/>
                <a:ea typeface="微软雅黑" panose="020B0503020204020204" charset="-122"/>
              </a:rPr>
              <a:t>》)</a:t>
            </a:r>
            <a:endParaRPr lang="zh-CN" altLang="zh-CN"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884244" y="3464476"/>
            <a:ext cx="7536769" cy="187642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911952" y="3519893"/>
            <a:ext cx="7453642"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是行文的线索。散文先围绕“浣花草堂”一步步写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再对草堂所纪念的主人进行描写。②是主旨表达所寄托的物象。作者表面是来游览“浣花草堂”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实际是拜谒诗人杜甫塑像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赞美杜甫的伟大精神。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主要从结构上的作用和主题表达上的作用两个方面考虑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归纳时要运用作用术语来表述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还要结合文本具体分析。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赏析次要物象的作用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描写“草堂寺”这一次要物象有什么作用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试简要分析。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原文见本讲“题型一”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浣花草堂</a:t>
            </a:r>
            <a:r>
              <a:rPr lang="en-US" altLang="zh-CN" sz="1695" dirty="0">
                <a:latin typeface="微软雅黑" panose="020B0503020204020204" charset="-122"/>
                <a:ea typeface="微软雅黑" panose="020B0503020204020204" charset="-122"/>
              </a:rPr>
              <a:t>》)</a:t>
            </a:r>
            <a:endParaRPr lang="zh-CN" altLang="zh-CN"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884244" y="3464476"/>
            <a:ext cx="7536769" cy="187642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911952" y="3519893"/>
            <a:ext cx="7453642"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①与草堂形成对比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衬托草堂的偏僻、幽静、简朴等特点。②表达作者迫切拜谒“浣花草堂”的心情。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要从两个角度思考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一是对环境衬托的作用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二是对作者心理表现的作用。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803677" y="2043565"/>
            <a:ext cx="7536769" cy="232323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TextBox 1"/>
          <p:cNvSpPr txBox="1"/>
          <p:nvPr/>
        </p:nvSpPr>
        <p:spPr>
          <a:xfrm>
            <a:off x="831386" y="2098982"/>
            <a:ext cx="7453642"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十三</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概括内容要点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试概括第④段的内容。</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23549" y="2911948"/>
            <a:ext cx="7722705" cy="148685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31852" y="2910723"/>
            <a:ext cx="758706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你不一定能看见窗子以外</a:t>
            </a:r>
            <a:r>
              <a:rPr lang="zh-CN" altLang="en-US" sz="1695" u="wavy" dirty="0">
                <a:solidFill>
                  <a:srgbClr val="A50021"/>
                </a:solidFill>
                <a:uFill>
                  <a:solidFill>
                    <a:srgbClr val="329B61"/>
                  </a:solidFill>
                </a:uFill>
                <a:latin typeface="微软雅黑" panose="020B0503020204020204" charset="-122"/>
                <a:ea typeface="微软雅黑" panose="020B0503020204020204" charset="-122"/>
                <a:cs typeface="Times New Roman" panose="02020603050405020304" pitchFamily="18" charset="0"/>
              </a:rPr>
              <a:t>展演着</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的所有活动的颜色、声音、生的滋味。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先划分为三个层次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再提取或概括关键信息“不一定能看见”“窗子以外”“所有的活动的颜色、声音、生的滋味”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最后组织语言。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922367" y="2403778"/>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4</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4" name="TextBox 3"/>
          <p:cNvSpPr txBox="1"/>
          <p:nvPr/>
        </p:nvSpPr>
        <p:spPr>
          <a:xfrm>
            <a:off x="2909539" y="2919740"/>
            <a:ext cx="6040498" cy="570865"/>
          </a:xfrm>
          <a:prstGeom prst="rect">
            <a:avLst/>
          </a:prstGeom>
          <a:noFill/>
        </p:spPr>
        <p:txBody>
          <a:bodyPr wrap="square" rtlCol="0">
            <a:spAutoFit/>
          </a:bodyPr>
          <a:lstStyle/>
          <a:p>
            <a:r>
              <a:rPr lang="zh-CN" altLang="en-US" sz="3115" b="1" dirty="0">
                <a:latin typeface="微软雅黑" panose="020B0503020204020204" charset="-122"/>
                <a:ea typeface="微软雅黑" panose="020B0503020204020204" charset="-122"/>
              </a:rPr>
              <a:t>赏析散文手法、技巧、语言艺术</a:t>
            </a:r>
            <a:endParaRPr lang="zh-CN" altLang="en-US" sz="3115" b="1" dirty="0">
              <a:latin typeface="微软雅黑" panose="020B0503020204020204" charset="-122"/>
              <a:ea typeface="微软雅黑" panose="020B0503020204020204" charset="-122"/>
            </a:endParaRPr>
          </a:p>
        </p:txBody>
      </p:sp>
      <p:sp>
        <p:nvSpPr>
          <p:cNvPr id="2" name="TextBox 2"/>
          <p:cNvSpPr txBox="1"/>
          <p:nvPr/>
        </p:nvSpPr>
        <p:spPr>
          <a:xfrm>
            <a:off x="3075791" y="3855050"/>
            <a:ext cx="426714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6590" y="1627934"/>
            <a:ext cx="8090942" cy="3698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Box 7"/>
          <p:cNvSpPr txBox="1"/>
          <p:nvPr/>
        </p:nvSpPr>
        <p:spPr>
          <a:xfrm>
            <a:off x="529150" y="1672571"/>
            <a:ext cx="8088383" cy="36099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200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本考点在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中的要求是“品味精彩的语言表达艺术”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分析作品的体裁特征和表现手法”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领悟作品的艺术魅力”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对散文手法、技巧、语言艺术的考查侧重考查常见的手法技巧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主要有四类</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即象征、托物言志、虚实、抑扬、烘托、对比等作者塑造形象、抒发情感、表达思想的艺术手法。②表达方式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即记叙、描写、抒情、议论、说明等表达方式。③修辞手法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即比喻、比拟、借代、反复等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中规定的九种常见修辞手法。④语言艺术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即文章在词语选用、句式选用、语言风格、音节运用等方面的锤炼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常常同修辞手法结合起来进行考查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就考查了散文的语言风格</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8528" y="1960439"/>
            <a:ext cx="7614556" cy="280987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标*的为本考点题</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r>
              <a:rPr lang="en-US" altLang="zh-CN" sz="1695" dirty="0">
                <a:latin typeface="微软雅黑" panose="020B0503020204020204" charset="-122"/>
                <a:ea typeface="微软雅黑" panose="020B0503020204020204" charset="-122"/>
                <a:sym typeface="+mn-ea"/>
              </a:rPr>
              <a:t>[2017·</a:t>
            </a:r>
            <a:r>
              <a:rPr lang="zh-CN" altLang="en-US" sz="1695" dirty="0">
                <a:latin typeface="微软雅黑" panose="020B0503020204020204" charset="-122"/>
                <a:ea typeface="微软雅黑" panose="020B0503020204020204" charset="-122"/>
                <a:sym typeface="+mn-ea"/>
              </a:rPr>
              <a:t>全国卷</a:t>
            </a:r>
            <a:r>
              <a:rPr lang="en-US" altLang="zh-CN" sz="1695" dirty="0">
                <a:latin typeface="微软雅黑" panose="020B0503020204020204" charset="-122"/>
                <a:ea typeface="微软雅黑" panose="020B0503020204020204" charset="-122"/>
                <a:sym typeface="+mn-ea"/>
              </a:rPr>
              <a:t>Ⅲ]</a:t>
            </a:r>
            <a:r>
              <a:rPr lang="zh-CN" altLang="en-US" sz="1695" dirty="0">
                <a:latin typeface="微软雅黑" panose="020B0503020204020204" charset="-122"/>
                <a:ea typeface="微软雅黑" panose="020B0503020204020204" charset="-122"/>
                <a:sym typeface="+mn-ea"/>
              </a:rPr>
              <a:t>阅读下面的文字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完成题目。 </a:t>
            </a:r>
            <a:endParaRPr lang="zh-CN" altLang="en-US" sz="1695" dirty="0">
              <a:latin typeface="微软雅黑" panose="020B0503020204020204" charset="-122"/>
              <a:ea typeface="微软雅黑" panose="020B0503020204020204" charset="-122"/>
              <a:sym typeface="+mn-ea"/>
            </a:endParaRPr>
          </a:p>
          <a:p>
            <a:pPr algn="ctr">
              <a:lnSpc>
                <a:spcPct val="130000"/>
              </a:lnSpc>
            </a:pPr>
            <a:r>
              <a:rPr lang="zh-CN" altLang="en-US" sz="1695" b="1" dirty="0">
                <a:latin typeface="微软雅黑" panose="020B0503020204020204" charset="-122"/>
                <a:ea typeface="微软雅黑" panose="020B0503020204020204" charset="-122"/>
                <a:sym typeface="+mn-ea"/>
              </a:rPr>
              <a:t>我们的裁缝店</a:t>
            </a:r>
            <a:endParaRPr lang="zh-CN" altLang="en-US" sz="1695" b="1" dirty="0">
              <a:latin typeface="微软雅黑" panose="020B0503020204020204" charset="-122"/>
              <a:ea typeface="微软雅黑" panose="020B0503020204020204" charset="-122"/>
              <a:sym typeface="+mn-ea"/>
            </a:endParaRPr>
          </a:p>
          <a:p>
            <a:pPr algn="ctr">
              <a:lnSpc>
                <a:spcPct val="130000"/>
              </a:lnSpc>
            </a:pPr>
            <a:r>
              <a:rPr lang="zh-CN" altLang="en-US" sz="1695" dirty="0">
                <a:latin typeface="微软雅黑" panose="020B0503020204020204" charset="-122"/>
                <a:ea typeface="微软雅黑" panose="020B0503020204020204" charset="-122"/>
                <a:sym typeface="+mn-ea"/>
              </a:rPr>
              <a:t>李　娟</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在城市里</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裁缝和裁缝店越来越少了。但在喀吾图</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生活迥然不同。这是游牧地区</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人们体格普遍高大宽厚</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再加上常年的繁重劳动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很多人身体都有着不同程度的变形</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只有量身定做的衣服才能穿得平展。</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a:t>
            </a:r>
            <a:r>
              <a:rPr lang="en-US" altLang="zh-CN" sz="1695" dirty="0">
                <a:latin typeface="微软雅黑" panose="020B0503020204020204" charset="-122"/>
                <a:ea typeface="微软雅黑" panose="020B0503020204020204" charset="-122"/>
                <a:sym typeface="+mn-ea"/>
              </a:rPr>
              <a:t> </a:t>
            </a:r>
            <a:endParaRPr lang="zh-CN" altLang="en-US"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8528" y="1960439"/>
            <a:ext cx="7614556"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a:t>
            </a:r>
            <a:r>
              <a:rPr lang="zh-CN" altLang="en-US" sz="1695" u="wavy" dirty="0">
                <a:latin typeface="微软雅黑" panose="020B0503020204020204" charset="-122"/>
                <a:ea typeface="微软雅黑" panose="020B0503020204020204" charset="-122"/>
                <a:sym typeface="+mn-ea"/>
              </a:rPr>
              <a:t>我们租的店面实在太小了</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十来个平方</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中间拉块布帘子</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前半截做生意</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后半截睡觉、做饭。但这样的房间一烧起炉子来便会特别暖和。很多个那样的日子</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狂风呼啸</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昏天暗地</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小碎石子和冰雹砸在玻璃窗上</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啪啪啪啪”响个没完没了</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但我们的房子里却温暖和平</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锅里炖的风干羊肉溢出的香气一波一波地滚动</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墙皮似乎都给香得酥掉了。</a:t>
            </a:r>
            <a:endParaRPr lang="en-US" altLang="zh-CN" sz="1695" u="wavy"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我们还养了金鱼。每当和顾客讨价还价相持不下时</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我们就请他们看金鱼。</a:t>
            </a:r>
            <a:r>
              <a:rPr lang="zh-CN" altLang="en-US" sz="1695" u="wavy" dirty="0">
                <a:latin typeface="微软雅黑" panose="020B0503020204020204" charset="-122"/>
                <a:ea typeface="微软雅黑" panose="020B0503020204020204" charset="-122"/>
                <a:sym typeface="+mn-ea"/>
              </a:rPr>
              <a:t>这样的精灵实在是这偏远荒寒地带最不可思议的尤物</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清洁的水和清洁的美艳在清洁的玻璃缸里曼妙地闪动</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透明的尾翼和双鳍缓缓在水中张开、收拢</a:t>
            </a:r>
            <a:r>
              <a:rPr lang="en-US" altLang="zh-CN" sz="1695" u="wavy" dirty="0">
                <a:latin typeface="微软雅黑" panose="020B0503020204020204" charset="-122"/>
                <a:ea typeface="微软雅黑" panose="020B0503020204020204" charset="-122"/>
                <a:sym typeface="+mn-ea"/>
              </a:rPr>
              <a:t>,</a:t>
            </a:r>
            <a:r>
              <a:rPr lang="zh-CN" altLang="en-US" sz="1695" u="wavy" dirty="0">
                <a:latin typeface="微软雅黑" panose="020B0503020204020204" charset="-122"/>
                <a:ea typeface="微软雅黑" panose="020B0503020204020204" charset="-122"/>
                <a:sym typeface="+mn-ea"/>
              </a:rPr>
              <a:t>携着音乐一般</a:t>
            </a:r>
            <a:r>
              <a:rPr lang="en-US" altLang="zh-CN" sz="1695" u="wavy" dirty="0">
                <a:latin typeface="微软雅黑" panose="020B0503020204020204" charset="-122"/>
                <a:ea typeface="微软雅黑" panose="020B0503020204020204" charset="-122"/>
                <a:sym typeface="+mn-ea"/>
              </a:rPr>
              <a:t>……</a:t>
            </a:r>
            <a:endParaRPr lang="zh-CN" altLang="en-US" sz="1695" u="wavy"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这样</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等他们回过神来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再谈价钱</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口气往往会软下去许多。</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当地男人们很少进店。最固执的是一些老头儿</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偶尔来一次</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取了衣服却死活不愿试穿。即使试了也死活不肯照镜子</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你开玩笑地拽着他往镜子跟前拖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让他亲眼看一看这身衣服多“拍兹”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漂亮</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可越这样他越害羞</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双手死死捂着脸</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快要哭出来似的。</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女人们就热闹多了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三三两两</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不做衣服也时常过来瞅一瞅</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看我们有没有进新的布料。如果有了中意的一块布</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未来三个月就一边努力攒钱</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一边再三提醒我们</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一定要给她留一块够做一条裙子的。</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库尔马罕的儿媳妇也来做裙子了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她的婆婆拎只编织袋跟在后面。量完尺寸我们让她先付订金</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这个漂亮女人二话不说</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从婆婆拎着的袋子里抓出三只鸡来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三只鸡嘛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换条裙子</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够不够</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她订的是我们最新进的晃着金色碎点的布料</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这块布料一挂出来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村子里几乎所有的年轻媳妇都跑来做了一条裙子。</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她说</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不要让公公知道啊</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公公嘛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小气嘛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给他知道了嘛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要当当</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唠叨、责怪</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嘛</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r>
              <a:rPr lang="en-US" altLang="zh-CN" sz="1695" dirty="0">
                <a:latin typeface="微软雅黑" panose="020B0503020204020204" charset="-122"/>
                <a:ea typeface="微软雅黑" panose="020B0503020204020204" charset="-122"/>
                <a:sym typeface="+mn-ea"/>
              </a:rPr>
              <a:t>     “</a:t>
            </a:r>
            <a:r>
              <a:rPr lang="zh-CN" altLang="en-US" sz="1695" dirty="0">
                <a:latin typeface="微软雅黑" panose="020B0503020204020204" charset="-122"/>
                <a:ea typeface="微软雅黑" panose="020B0503020204020204" charset="-122"/>
                <a:sym typeface="+mn-ea"/>
              </a:rPr>
              <a:t>婆婆知道就没事了</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r>
              <a:rPr lang="en-US" altLang="zh-CN" sz="1695" dirty="0">
                <a:latin typeface="微软雅黑" panose="020B0503020204020204" charset="-122"/>
                <a:ea typeface="微软雅黑" panose="020B0503020204020204" charset="-122"/>
                <a:sym typeface="+mn-ea"/>
              </a:rPr>
              <a:t>    “</a:t>
            </a:r>
            <a:r>
              <a:rPr lang="zh-CN" altLang="en-US" sz="1695" dirty="0">
                <a:latin typeface="微软雅黑" panose="020B0503020204020204" charset="-122"/>
                <a:ea typeface="微软雅黑" panose="020B0503020204020204" charset="-122"/>
                <a:sym typeface="+mn-ea"/>
              </a:rPr>
              <a:t>婆婆嘛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好得很嘛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她说着揽过旁边那矮小的老妇人</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叭”地亲一口</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裙子做好了嘛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我们两个嘛</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你一天我一天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轮流换着穿嘛</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她的婆婆轻轻嘟囔一句什么</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露出长辈才有的笑容。</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但是我们要鸡干什么</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但是我们还是要了。</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还有的人自己送布来做</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衣服做好后却凑不够现钱来取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只好挂在我家店里</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一有空就来看一看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试穿一下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再叹着气脱下来挂回原处。</a:t>
            </a:r>
            <a:endParaRPr lang="zh-CN" altLang="en-US"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67908"/>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有个小姑娘的一件小花衬衣也在我们这儿挂着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加工费也就八元钱</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可她妈妈始终凑不出来。小姑娘每天放学路过我家店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都会进来捏着新衣服摸了又摸</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不厌其烦地给同伴介绍</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这就是我的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穿衬衣的季节都快过去了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可它还在我们店里挂着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最后</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我们先受不了了。有一天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这孩子再来看望她的衣服时</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我们就取下来让她拿走。小姑娘惊喜得不敢相信</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在那儿不知所措地站了好一会儿</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才慢吞吞挪出房子</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然后转身飞快跑掉。</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裁缝的活不算劳累</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就是太麻烦。量体、排料、剪裁、锁边、配零料、烫粘合衬、合缝</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做成后</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还得开扣眼、钉扣子、缝垫肩、缲裤边。浅色衣服还得洗一洗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缝纫机经常加油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难免会染脏一点。而且烙铁也没有电熨斗那么干净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一不小心</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黑黑的煤灰就从气孔漾出来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沾得到处都是。</a:t>
            </a:r>
            <a:endParaRPr lang="zh-CN" altLang="en-US"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67908"/>
            <a:ext cx="7614556" cy="37973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是呀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从我们当裁缝的第一天起</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就发誓一旦有别的出路</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死也不会再干这个了。但假如有一天不做裁缝</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我们还是得想办法赚钱过日子</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过同样辛苦的生活。</a:t>
            </a:r>
            <a:r>
              <a:rPr lang="en-US" altLang="zh-CN" sz="1695" dirty="0">
                <a:latin typeface="微软雅黑" panose="020B0503020204020204" charset="-122"/>
                <a:ea typeface="微软雅黑" panose="020B0503020204020204" charset="-122"/>
                <a:sym typeface="+mn-ea"/>
              </a:rPr>
              <a:t>——</a:t>
            </a:r>
            <a:r>
              <a:rPr lang="zh-CN" altLang="en-US" sz="1695" u="sng" dirty="0">
                <a:latin typeface="微软雅黑" panose="020B0503020204020204" charset="-122"/>
                <a:ea typeface="微软雅黑" panose="020B0503020204020204" charset="-122"/>
                <a:sym typeface="+mn-ea"/>
              </a:rPr>
              <a:t>可能干什么都一样的吧</a:t>
            </a:r>
            <a:r>
              <a:rPr lang="en-US" altLang="zh-CN" sz="1695" u="sng" dirty="0">
                <a:latin typeface="微软雅黑" panose="020B0503020204020204" charset="-122"/>
                <a:ea typeface="微软雅黑" panose="020B0503020204020204" charset="-122"/>
                <a:sym typeface="+mn-ea"/>
              </a:rPr>
              <a:t>?</a:t>
            </a:r>
            <a:endParaRPr lang="en-US" altLang="zh-CN" sz="1695" u="sng"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是这样的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帕孜依拉来做衬衣</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我们给她弄得漂漂亮亮的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她穿上以后高兴得在镜子面前转来转去地看。但是我立刻发现袖子那里有一点不平</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就殷勤地劝她脱下来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烧好烙铁</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地一家伙下去</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烫糊一大片</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怎么办呢</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我们商量了半天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把糊的地方裁掉</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用同样的布接了一截子</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将袖口做大</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呈小喇叭的样式敞开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还钉上了漂亮的扣子。最后又给它取了个名字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马蹄袖”。</a:t>
            </a:r>
            <a:endParaRPr lang="zh-CN" altLang="en-US" sz="1695" dirty="0">
              <a:latin typeface="微软雅黑" panose="020B0503020204020204" charset="-122"/>
              <a:ea typeface="微软雅黑" panose="020B0503020204020204" charset="-122"/>
              <a:sym typeface="+mn-ea"/>
            </a:endParaRPr>
          </a:p>
          <a:p>
            <a:pPr>
              <a:lnSpc>
                <a:spcPct val="130000"/>
              </a:lnSpc>
            </a:pPr>
            <a:r>
              <a:rPr lang="en-US" altLang="zh-CN" sz="1695" dirty="0">
                <a:latin typeface="微软雅黑" panose="020B0503020204020204" charset="-122"/>
                <a:ea typeface="微软雅黑" panose="020B0503020204020204" charset="-122"/>
                <a:sym typeface="+mn-ea"/>
              </a:rPr>
              <a:t> </a:t>
            </a:r>
            <a:endParaRPr lang="en-US" altLang="zh-CN" sz="1695" dirty="0">
              <a:latin typeface="微软雅黑" panose="020B0503020204020204" charset="-122"/>
              <a:ea typeface="微软雅黑" panose="020B0503020204020204" charset="-122"/>
              <a:sym typeface="+mn-ea"/>
            </a:endParaRPr>
          </a:p>
          <a:p>
            <a:pPr>
              <a:lnSpc>
                <a:spcPct val="130000"/>
              </a:lnSpc>
            </a:pPr>
            <a:endParaRPr lang="en-US" altLang="zh-CN" sz="154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67908"/>
            <a:ext cx="7614556" cy="20980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sym typeface="+mn-ea"/>
              </a:rPr>
              <a:t>      </a:t>
            </a:r>
            <a:r>
              <a:rPr lang="zh-CN" altLang="en-US" sz="1695" dirty="0">
                <a:latin typeface="微软雅黑" panose="020B0503020204020204" charset="-122"/>
                <a:ea typeface="微软雅黑" panose="020B0503020204020204" charset="-122"/>
                <a:sym typeface="+mn-ea"/>
              </a:rPr>
              <a:t>但是后来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几乎全村的年轻女人都把衬衣袖子裁掉一截</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跑来要求我们给她们加工“马蹄袖”。</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干裁缝真的很辛苦</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但那么多事情</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一针一线的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不是说拆就能拆得掉。当我再一次把一股线平稳准确地穿进一个针孔</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总会在一刹那想通很多事情。</a:t>
            </a:r>
            <a:endParaRPr lang="zh-CN" altLang="en-US" sz="1695" dirty="0">
              <a:latin typeface="微软雅黑" panose="020B0503020204020204" charset="-122"/>
              <a:ea typeface="微软雅黑" panose="020B0503020204020204" charset="-122"/>
              <a:sym typeface="+mn-ea"/>
            </a:endParaRPr>
          </a:p>
          <a:p>
            <a:pPr algn="r">
              <a:lnSpc>
                <a:spcPct val="130000"/>
              </a:lnSpc>
            </a:pP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有删改</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endParaRPr lang="en-US" altLang="zh-CN" sz="154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a:xfrm>
            <a:off x="778528" y="1935973"/>
            <a:ext cx="1200485" cy="352425"/>
            <a:chOff x="2074961" y="4329310"/>
            <a:chExt cx="3060602" cy="634538"/>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08566" y="4329310"/>
              <a:ext cx="2926997" cy="634538"/>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16897" y="2267804"/>
            <a:ext cx="7587066"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 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作为游牧地区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喀吾图与城市“生活迥然不同”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读者由这一点出发会感受到裁缝店里的寻常事别有趣味。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养金鱼可以成为裁缝店独特的生意经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是因为金鱼转移了顾客的注意力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让他们在美的愉悦里一改平日的斤斤计较。</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作者善于借小故事来表达情感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比如接受女顾客以鸡换衣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既是对她个人爱美之心的赞赏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也含有一种对质朴人情的认同。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本文记述了裁缝生活中温馨的插曲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但并没将这种生活过于浪漫化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一针一线辛苦踏实的劳动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才是平稳真切的生活感受。</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概括作品主题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概括全文主旨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并联系现实谈谈你的看法。</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23549" y="2911948"/>
            <a:ext cx="7674026" cy="248437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31852" y="2910723"/>
            <a:ext cx="7587066"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散文通过对窗子以外一系列生活的分析、演绎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慨叹一些窗内的人对于窗外世界不过是个“看客”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揭示了他们与外界的隔膜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启发人们关注窗外世界里社会底层的无数为生计奔波的人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感受他们所经历的苦痛、生活的磨难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从而缩短与窗子以内的我们的距离。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要理解作者在文本中所叙述的事实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作者想要表达什么样的思想感情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又是怎样表达的。归纳的时候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注意使用术语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还要有一般的归纳模式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如“本文记叙了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的思想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抒发了作者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49068" y="2129203"/>
            <a:ext cx="7587066" cy="206686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778528" y="2161250"/>
            <a:ext cx="7478133"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本题考查鉴赏文学作品的表达技巧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概括作品的主题。“平日的斤斤计较”说法有误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根据下文“等他们回过神来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再谈价钱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口气往往会软下去许多”可以分析出“金鱼转移了顾客的注意力”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但不能体现出他们“平日的斤斤计较”。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819668" y="3649738"/>
            <a:ext cx="7536769" cy="146856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7"/>
          <p:cNvSpPr txBox="1"/>
          <p:nvPr/>
        </p:nvSpPr>
        <p:spPr>
          <a:xfrm>
            <a:off x="803677" y="1961386"/>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 结合上下文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分析文中画横线的句子的含意。</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
        <p:nvSpPr>
          <p:cNvPr id="12" name="TextBox 1"/>
          <p:cNvSpPr txBox="1"/>
          <p:nvPr/>
        </p:nvSpPr>
        <p:spPr>
          <a:xfrm>
            <a:off x="848985" y="3712859"/>
            <a:ext cx="7478133"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①裁缝作为辛苦的谋生行当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看起来与其他行当一样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但在做裁缝的过程中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对生活有了难忘的经验和体会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不由得对这一行当产生了特殊感情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感到它有独特意义。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49068" y="2129203"/>
            <a:ext cx="7587066" cy="321169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778528" y="2161250"/>
            <a:ext cx="7478133"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本题考查理解重要句子的含意。答题时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应先确定句子的位置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看有无手法的运用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再结合前后语境解答。画横线句子在文章的后半部分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无手法的运用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要准确理解该句子的含意应该联系上下文。联系本段上文“一旦有别的出路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死也不会再干这个了”“假如有一天不做裁缝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我们还是得想办法赚钱过日子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过同样辛苦的生活”可知裁缝是辛苦的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其他赚钱的行当也是辛苦的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联系文末一段“那么多事情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一针一线的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不是说拆就能拆得掉。当我再一次把一股线平稳准确地穿进一个针孔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总会在一刹那想通很多事情”可知虽然做裁缝辛苦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但很多美好的事情和情感让“我”对裁缝这一行当产生了特殊感情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感到它有独特意义。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870932" y="3692311"/>
            <a:ext cx="7536769" cy="150669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7"/>
          <p:cNvSpPr txBox="1"/>
          <p:nvPr/>
        </p:nvSpPr>
        <p:spPr>
          <a:xfrm>
            <a:off x="803677" y="1961386"/>
            <a:ext cx="7587066" cy="770890"/>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3.</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品味语言风格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本文的语言充满生活气息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请结合全文对此加以赏析。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
        <p:nvSpPr>
          <p:cNvPr id="12" name="TextBox 1"/>
          <p:cNvSpPr txBox="1"/>
          <p:nvPr/>
        </p:nvSpPr>
        <p:spPr>
          <a:xfrm>
            <a:off x="900249" y="3757141"/>
            <a:ext cx="7478133" cy="77089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①语言生活化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口语化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亲切自然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人物对话有地域特点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鲜活真实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整体上形成了明快风趣的语言风格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率真不做作。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49068" y="2129203"/>
            <a:ext cx="7587066" cy="321169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778528" y="2161250"/>
            <a:ext cx="7478133"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本题考查鉴赏文学作品的语言特色。赏析语言可以从人物语言、遣词造句、文章内容等方面进行分析。如人物语言方面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公公嘛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小气嘛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给他知道了嘛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要当当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唠叨、责怪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婆婆嘛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好得很嘛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裙子做好了嘛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我们两个嘛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你一天我一天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轮流换着穿嘛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等句子以“嘛”结束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显示了人物对话的地域特点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遣词造句方面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从“前半截做生意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后半截睡觉、做饭”“口气往往会软下去许多”“才慢吞吞挪出房子”可以看出语言生活化、口语化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亲切自然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从文章内容方面看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如本文第二段写裁缝店虽小但很温馨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之后写库尔马罕的儿媳妇来做裙子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文末写干裁缝虽然辛苦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但却让人留恋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总会让人在缝补中想通很多事情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这些都体现了明快风趣、率真不做作的语言特点。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6"/>
          <p:cNvGrpSpPr/>
          <p:nvPr/>
        </p:nvGrpSpPr>
        <p:grpSpPr>
          <a:xfrm>
            <a:off x="788278" y="1953663"/>
            <a:ext cx="1206842" cy="357581"/>
            <a:chOff x="2074961" y="4329310"/>
            <a:chExt cx="2948005" cy="604070"/>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18500" y="4338020"/>
              <a:ext cx="2804466" cy="595360"/>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sp>
        <p:nvSpPr>
          <p:cNvPr id="12" name="TextBox 17"/>
          <p:cNvSpPr txBox="1"/>
          <p:nvPr/>
        </p:nvSpPr>
        <p:spPr>
          <a:xfrm>
            <a:off x="751547" y="2415516"/>
            <a:ext cx="7699733"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第二段画波浪线的部分运用了什么表现手法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说说它的好处。</a:t>
            </a:r>
            <a:endParaRPr lang="zh-CN" altLang="en-US" sz="1695" dirty="0">
              <a:latin typeface="微软雅黑" panose="020B0503020204020204" charset="-122"/>
              <a:ea typeface="微软雅黑" panose="020B0503020204020204" charset="-122"/>
            </a:endParaRPr>
          </a:p>
        </p:txBody>
      </p:sp>
      <p:sp>
        <p:nvSpPr>
          <p:cNvPr id="11" name="矩形 10"/>
          <p:cNvSpPr/>
          <p:nvPr/>
        </p:nvSpPr>
        <p:spPr>
          <a:xfrm>
            <a:off x="870932" y="3401291"/>
            <a:ext cx="7536769" cy="17977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906467" y="3595252"/>
            <a:ext cx="7478133"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运用了对比的表现手法。第二问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通过内外环境的差异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衬托租的店面虽小却温暖和平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抒发了“我”对裁缝店和裁缝工作的喜爱之情。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要结合该段内容和该段上下文的内容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答出具体的表现手法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还要联系作者的情感态度。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16961" y="1962475"/>
            <a:ext cx="7587066" cy="10788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分析表达方式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这篇散文在记叙人称上有什么特点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试结合文本简析其作用。</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 </a:t>
            </a:r>
            <a:endParaRPr lang="zh-CN" altLang="zh-CN" sz="1540" dirty="0">
              <a:latin typeface="微软雅黑" panose="020B0503020204020204" charset="-122"/>
              <a:ea typeface="微软雅黑" panose="020B0503020204020204" charset="-122"/>
            </a:endParaRPr>
          </a:p>
        </p:txBody>
      </p:sp>
      <p:sp>
        <p:nvSpPr>
          <p:cNvPr id="11" name="矩形 10"/>
          <p:cNvSpPr/>
          <p:nvPr/>
        </p:nvSpPr>
        <p:spPr>
          <a:xfrm>
            <a:off x="803677" y="2736283"/>
            <a:ext cx="7536769" cy="278916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803677" y="2813196"/>
            <a:ext cx="7507451"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采用第一人称记叙。作用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叙述亲切自然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给读者以真实、生动之感。比如散文描写的四件事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老头儿试穿衣服”“库尔马罕的儿媳妇做裙子”“付不起加工费的小姑娘”“加工‘马蹄袖’”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都通过“我”“我们”的眼睛所见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我”“我们”的心里所思所感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备感亲切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增强了艺术的真实性。②便于直接抒情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能自由地表达思想感情。如本文中就便于作者抒发对工作的热爱、对少数民族地区人民的热爱。</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要对全文内容进行整合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找出具体的人称后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分析出对作者、对读者两个方面的作用。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53771" y="1962475"/>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从修辞角度赏析文中第三段画波浪线的句子的表达效果。</a:t>
            </a:r>
            <a:endParaRPr lang="zh-CN" altLang="zh-CN" sz="1540" dirty="0">
              <a:latin typeface="微软雅黑" panose="020B0503020204020204" charset="-122"/>
              <a:ea typeface="微软雅黑" panose="020B0503020204020204" charset="-122"/>
            </a:endParaRPr>
          </a:p>
        </p:txBody>
      </p:sp>
      <p:sp>
        <p:nvSpPr>
          <p:cNvPr id="8" name="矩形 7"/>
          <p:cNvSpPr/>
          <p:nvPr/>
        </p:nvSpPr>
        <p:spPr>
          <a:xfrm>
            <a:off x="871909" y="3262748"/>
            <a:ext cx="7536769" cy="177335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871909" y="3339661"/>
            <a:ext cx="7507451"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该句运用比喻的修辞手法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描绘了金鱼的稀罕、姿态优美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以达到缓和谈价相持不下时的不太和谐的气氛的目的。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要准确地理解句子的内容大意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再分析出具体的修辞手法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再结合作者所要表达的情感来分析。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88147"/>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题型一　赏析散文手法、技巧</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751039" y="2693660"/>
            <a:ext cx="7697024" cy="77089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散文的表达技巧主要包括表达方式、表现手法、修辞手法和行文技巧等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相关知识在小说专题中已介绍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在此只做一个简单介绍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具体知识如下</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
        <p:nvSpPr>
          <p:cNvPr id="13" name="TextBox 12"/>
          <p:cNvSpPr txBox="1"/>
          <p:nvPr/>
        </p:nvSpPr>
        <p:spPr>
          <a:xfrm>
            <a:off x="3934761" y="2380761"/>
            <a:ext cx="942096"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9" name="3A-1.EPS" descr="id:2147499016;FounderCES"/>
          <p:cNvPicPr/>
          <p:nvPr/>
        </p:nvPicPr>
        <p:blipFill>
          <a:blip r:embed="rId1" cstate="print"/>
          <a:stretch>
            <a:fillRect/>
          </a:stretch>
        </p:blipFill>
        <p:spPr>
          <a:xfrm>
            <a:off x="1108473" y="1960439"/>
            <a:ext cx="5667341" cy="354671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93734" y="1951783"/>
            <a:ext cx="7654329"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题型一　理解文中重要词语的含义</a:t>
            </a:r>
            <a:endPar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751039" y="2645377"/>
            <a:ext cx="7811076" cy="3149600"/>
          </a:xfrm>
          <a:prstGeom prst="rect">
            <a:avLst/>
          </a:prstGeom>
          <a:noFill/>
        </p:spPr>
        <p:txBody>
          <a:bodyPr wrap="square" rtlCol="0">
            <a:spAutoFit/>
          </a:bodyPr>
          <a:lstStyle/>
          <a:p>
            <a:pPr indent="977900" algn="just">
              <a:lnSpc>
                <a:spcPct val="130000"/>
              </a:lnSpc>
              <a:spcAft>
                <a:spcPts val="0"/>
              </a:spcAft>
            </a:pPr>
            <a:r>
              <a:rPr lang="zh-CN" altLang="en-US" sz="1695" dirty="0">
                <a:latin typeface="微软雅黑" panose="020B0503020204020204" charset="-122"/>
                <a:ea typeface="微软雅黑" panose="020B0503020204020204" charset="-122"/>
              </a:rPr>
              <a:t>文章中的“重要词语”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通常指的是那些或含义深刻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关涉主旨意蕴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或有特定义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关涉语境临时之义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或有指代义的词语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同时要注意词语的特殊性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即运用了该词语的比喻义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要搞清楚其比喻的对象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即本体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、双关义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谐音双关还是语意双关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、象征义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象征的对象是什么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、反语义、色彩义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褒贬互换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等。这些词语的含义往往不是词典所解释的普通含义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而是在具体语境中的特殊含义。</a:t>
            </a:r>
            <a:endParaRPr lang="zh-CN" altLang="en-US" sz="1695" dirty="0">
              <a:latin typeface="微软雅黑" panose="020B0503020204020204" charset="-122"/>
              <a:ea typeface="微软雅黑" panose="020B0503020204020204" charset="-122"/>
            </a:endParaRPr>
          </a:p>
          <a:p>
            <a:pPr indent="977900" algn="just">
              <a:lnSpc>
                <a:spcPct val="130000"/>
              </a:lnSpc>
              <a:spcAft>
                <a:spcPts val="0"/>
              </a:spcAft>
            </a:pPr>
            <a:r>
              <a:rPr lang="zh-CN" altLang="en-US" sz="1695" dirty="0">
                <a:latin typeface="微软雅黑" panose="020B0503020204020204" charset="-122"/>
                <a:ea typeface="微软雅黑" panose="020B0503020204020204" charset="-122"/>
              </a:rPr>
              <a:t>答题时需要注意两点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文中有指代意义的词语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可能是指示代词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也可能是具有指代作用的非指示代词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考试涉及的有些词语是文章的标题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同时也是文章描写的对象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对这类词语含义的理解涉及主旨、意蕴、形象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并非单纯理解词语。</a:t>
            </a:r>
            <a:endParaRPr lang="zh-CN" altLang="en-US" sz="1695" dirty="0">
              <a:latin typeface="微软雅黑" panose="020B0503020204020204" charset="-122"/>
              <a:ea typeface="微软雅黑" panose="020B0503020204020204" charset="-122"/>
            </a:endParaRPr>
          </a:p>
        </p:txBody>
      </p:sp>
      <p:sp>
        <p:nvSpPr>
          <p:cNvPr id="13" name="TextBox 12"/>
          <p:cNvSpPr txBox="1"/>
          <p:nvPr/>
        </p:nvSpPr>
        <p:spPr>
          <a:xfrm>
            <a:off x="4267265" y="2265234"/>
            <a:ext cx="942096"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
        <p:nvSpPr>
          <p:cNvPr id="5" name="Rectangle 1"/>
          <p:cNvSpPr>
            <a:spLocks noChangeArrowheads="1"/>
          </p:cNvSpPr>
          <p:nvPr/>
        </p:nvSpPr>
        <p:spPr bwMode="auto">
          <a:xfrm>
            <a:off x="804253" y="374394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859095" y="2653156"/>
          <a:ext cx="7397750" cy="1682750"/>
        </p:xfrm>
        <a:graphic>
          <a:graphicData uri="http://schemas.openxmlformats.org/drawingml/2006/table">
            <a:tbl>
              <a:tblPr/>
              <a:tblGrid>
                <a:gridCol w="412750"/>
                <a:gridCol w="6985000"/>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文章运用了什么样的艺术手法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艺术技巧、表达技巧等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文章运用了哪些修辞手法来描写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这样写有什么好处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作者是如何写“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画线句子描写了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的景象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请分析其表达特色。</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文章运用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有什么好处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效果、作用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3851635" y="2075966"/>
            <a:ext cx="997513"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审答指津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30841"/>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72949" y="2532547"/>
          <a:ext cx="7397750" cy="1682750"/>
        </p:xfrm>
        <a:graphic>
          <a:graphicData uri="http://schemas.openxmlformats.org/drawingml/2006/table">
            <a:tbl>
              <a:tblPr/>
              <a:tblGrid>
                <a:gridCol w="412750"/>
                <a:gridCol w="6985000"/>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题干中有“方法”“技法”“描写”“技巧”等字样。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题干中如果要求赏析语句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就从修辞手法、描写方法等角度考虑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如果有“描写”“描绘”等字样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就从描写技巧等角度考虑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如果有“人称”“叙述”等字样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就要从记叙角度考虑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如果有“某段这样写的好处”等字样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就要从行文技巧角度考虑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30841"/>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78528" y="2531974"/>
          <a:ext cx="7618730" cy="2823845"/>
        </p:xfrm>
        <a:graphic>
          <a:graphicData uri="http://schemas.openxmlformats.org/drawingml/2006/table">
            <a:tbl>
              <a:tblPr firstRow="1" firstCol="1" bandRow="1">
                <a:tableStyleId>{5940675A-B579-460E-94D1-54222C63F5DA}</a:tableStyleId>
              </a:tblPr>
              <a:tblGrid>
                <a:gridCol w="345440"/>
                <a:gridCol w="561975"/>
                <a:gridCol w="6711315"/>
              </a:tblGrid>
              <a:tr h="1141095">
                <a:tc rowSpan="2">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审题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审题型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审表达技巧赏析题是明考型还是暗考型。所谓明考型</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即在题干中直接要求分析其表达特色</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如“请分析其表达特色”</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所谓暗考型</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即题干中带有“赏析”或“如何描写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表达</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的”“这样写有什么好处”等词句</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审范围</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审所给的材料是局部的</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如一段或几段、一段中的画线句子</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还是全文的。审清这一点对答题尤为重要。行话有“整体看手法</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局部看修辞”</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说的就是如果赏析的是全文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则首先要考虑表现手法</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如果是局部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则首先要考虑修辞手法。“首先”就是优先</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但并不是说其他角度不考虑</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64038"/>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30841"/>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78528" y="2531974"/>
          <a:ext cx="7614285" cy="1346200"/>
        </p:xfrm>
        <a:graphic>
          <a:graphicData uri="http://schemas.openxmlformats.org/drawingml/2006/table">
            <a:tbl>
              <a:tblPr firstRow="1" firstCol="1" bandRow="1">
                <a:tableStyleId>{5940675A-B579-460E-94D1-54222C63F5DA}</a:tableStyleId>
              </a:tblPr>
              <a:tblGrid>
                <a:gridCol w="345440"/>
                <a:gridCol w="561340"/>
                <a:gridCol w="6707505"/>
              </a:tblGrid>
              <a:tr h="1346200">
                <a:tc>
                  <a:txBody>
                    <a:bodyPr/>
                    <a:lstStyle/>
                    <a:p>
                      <a:r>
                        <a:rPr lang="zh-CN" altLang="en-US" sz="1695" dirty="0">
                          <a:solidFill>
                            <a:schemeClr val="tx1"/>
                          </a:solidFill>
                          <a:latin typeface="微软雅黑" panose="020B0503020204020204" charset="-122"/>
                          <a:ea typeface="微软雅黑" panose="020B0503020204020204" charset="-122"/>
                        </a:rPr>
                        <a:t>审题要点</a:t>
                      </a:r>
                      <a:endParaRPr lang="zh-CN" altLang="en-US" sz="1695" dirty="0">
                        <a:solidFill>
                          <a:schemeClr val="tx1"/>
                        </a:solidFill>
                        <a:latin typeface="微软雅黑" panose="020B0503020204020204" charset="-122"/>
                        <a:ea typeface="微软雅黑" panose="020B0503020204020204" charset="-122"/>
                      </a:endParaRPr>
                    </a:p>
                  </a:txBody>
                  <a:tcPr marL="35186" marR="35186" marT="17593" marB="17593"/>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审角度</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审题干要求赏析的角度是定向的还是多向</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多角度</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的。所谓“定向”</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就是题干明确规定了赏析的角度</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如从“修辞手法”角度等。“定向”一般为单一角度</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当然</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单一角度还可以细化为更小的角度。散文赏析题多是多向</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多角度</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64038"/>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52183" y="1938000"/>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答题规范</a:t>
            </a:r>
            <a:r>
              <a:rPr lang="en-US" altLang="zh-CN" sz="1695" dirty="0">
                <a:latin typeface="微软雅黑" panose="020B0503020204020204" charset="-122"/>
                <a:ea typeface="微软雅黑" panose="020B0503020204020204" charset="-122"/>
                <a:sym typeface="+mn-ea"/>
              </a:rPr>
              <a:t>】</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20551" y="2431487"/>
          <a:ext cx="7647305" cy="3070225"/>
        </p:xfrm>
        <a:graphic>
          <a:graphicData uri="http://schemas.openxmlformats.org/drawingml/2006/table">
            <a:tbl>
              <a:tblPr/>
              <a:tblGrid>
                <a:gridCol w="997585"/>
                <a:gridCol w="6649720"/>
              </a:tblGrid>
              <a:tr h="23558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1437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技巧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效果</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26625" name="Picture 1" descr="C:\Users\Administrator\AppData\Roaming\Tencent\Users\461673317\QQ\WinTemp\RichOle\D7)SZ%{X`~VP18_CNEQ72FY.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56608" y="2514612"/>
            <a:ext cx="3712967" cy="21711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625"/>
                                        </p:tgtEl>
                                        <p:attrNameLst>
                                          <p:attrName>style.visibility</p:attrName>
                                        </p:attrNameLst>
                                      </p:cBhvr>
                                      <p:to>
                                        <p:strVal val="visible"/>
                                      </p:to>
                                    </p:set>
                                    <p:anim calcmode="lin" valueType="num">
                                      <p:cBhvr additive="base">
                                        <p:cTn id="11" dur="500" fill="hold"/>
                                        <p:tgtEl>
                                          <p:spTgt spid="26625"/>
                                        </p:tgtEl>
                                        <p:attrNameLst>
                                          <p:attrName>ppt_x</p:attrName>
                                        </p:attrNameLst>
                                      </p:cBhvr>
                                      <p:tavLst>
                                        <p:tav tm="0">
                                          <p:val>
                                            <p:strVal val="#ppt_x"/>
                                          </p:val>
                                        </p:tav>
                                        <p:tav tm="100000">
                                          <p:val>
                                            <p:strVal val="#ppt_x"/>
                                          </p:val>
                                        </p:tav>
                                      </p:tavLst>
                                    </p:anim>
                                    <p:anim calcmode="lin" valueType="num">
                                      <p:cBhvr additive="base">
                                        <p:cTn id="12" dur="500" fill="hold"/>
                                        <p:tgtEl>
                                          <p:spTgt spid="266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4119" y="1861772"/>
            <a:ext cx="7697024" cy="3829685"/>
          </a:xfrm>
          <a:prstGeom prst="rect">
            <a:avLst/>
          </a:prstGeom>
          <a:noFill/>
        </p:spPr>
        <p:txBody>
          <a:bodyPr wrap="square" rtlCol="0">
            <a:spAutoFit/>
          </a:bodyPr>
          <a:lstStyle/>
          <a:p>
            <a:pPr eaLnBrk="1" latinLnBrk="0" hangingPunct="1">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[2015•</a:t>
            </a:r>
            <a:r>
              <a:rPr lang="zh-CN" altLang="en-US" sz="1695" kern="100" dirty="0">
                <a:latin typeface="微软雅黑" panose="020B0503020204020204" charset="-122"/>
                <a:ea typeface="微软雅黑" panose="020B0503020204020204" charset="-122"/>
                <a:cs typeface="Courier New" panose="02070309020205020404" pitchFamily="49" charset="0"/>
              </a:rPr>
              <a:t>山东卷</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eaLnBrk="1" latinLnBrk="0" hangingPunct="1">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四堡雕版</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冯骥才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①</a:t>
            </a:r>
            <a:r>
              <a:rPr lang="zh-CN" altLang="en-US" sz="1695" u="sng" kern="100" dirty="0">
                <a:latin typeface="微软雅黑" panose="020B0503020204020204" charset="-122"/>
                <a:ea typeface="微软雅黑" panose="020B0503020204020204" charset="-122"/>
                <a:cs typeface="Courier New" panose="02070309020205020404" pitchFamily="49" charset="0"/>
              </a:rPr>
              <a:t>心里一团如花似锦的猜想</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在四堡灰飞烟灭。</a:t>
            </a:r>
            <a:endParaRPr lang="zh-CN" altLang="en-US" sz="1695" u="sng"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②在宋代四大雕版印刷基地中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福建的建阳一直承担着那片大地上文明的传播。其他几个雕版中心如汴梁、杭州等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总是随着战乱与京都变迁或兴或衰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唯有这“天高皇帝远”的建阳从中古一直走到近代。我喜欢建安</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图书的民间感。它自始就服务于平民大众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也就将先民们的阅读兴趣与审美观念融入坊间。明代以来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杭州、苏州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以及相继崛起的金陵派和徽派刻印的图书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一窝蜂地趋向文人之雅致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4119" y="1861772"/>
            <a:ext cx="7697024" cy="4509135"/>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建安图书却始终执拗地固守着它的平民性。大众日常消遣的故事、笑话、野史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农家应用的医书、药书、占卜以及专供孩童启蒙的读物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都是建安版常年热销的图书。今天看来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这种由民间印坊养育出来的纯朴的气质便是建安版特有的审美品格了。</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③然而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建安图书真正的福气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是它至今还保存着一个雕版印刷之乡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四堡。中国古代雕版基地大都空无一物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只剩下建安的这个“活化石”。它犹然散发着书香墨香文明之香吗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④四堡身在闽西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肩倚武夷山脉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地远天偏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这种地方正是历史的藏身之处。但现代化法力无边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近几年古镇也热闹起来了。不过令我吃惊的是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这里居然还完整地保留着二百年来声震闽西的印书世家邹氏的坊间与宅第。大大小小一百四十间房子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组成客家人典型的民居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九厅十八井”。在四堡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这种房子都是一半用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4119" y="1861772"/>
            <a:ext cx="7697024" cy="3489325"/>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于生活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一半用于印书。可是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无论陪同我的主人怎样指指点点地讲述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我也无法想象出往日那种奇异又儒雅的景象来。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⑤倘若留意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那又细又弯高高翘起的檐角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鸟儿一样轻灵的木雕斗拱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敷彩的砖雕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带着画痕的粉墙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还残存一些历史的优雅。但挤在这老宅子里生活的人们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对此早已视而不见。</a:t>
            </a:r>
            <a:r>
              <a:rPr lang="zh-CN" altLang="en-US" sz="1695" u="sng" kern="100" dirty="0">
                <a:latin typeface="微软雅黑" panose="020B0503020204020204" charset="-122"/>
                <a:ea typeface="微软雅黑" panose="020B0503020204020204" charset="-122"/>
                <a:cs typeface="Courier New" panose="02070309020205020404" pitchFamily="49" charset="0"/>
              </a:rPr>
              <a:t>历史走得太远了</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连背影也看不到。</a:t>
            </a:r>
            <a:r>
              <a:rPr lang="zh-CN" altLang="en-US" sz="1695" u="wavy" kern="100" dirty="0">
                <a:latin typeface="微软雅黑" panose="020B0503020204020204" charset="-122"/>
                <a:ea typeface="微软雅黑" panose="020B0503020204020204" charset="-122"/>
                <a:cs typeface="Courier New" panose="02070309020205020404" pitchFamily="49" charset="0"/>
              </a:rPr>
              <a:t>高大的墙体全都糟朽</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表面剥落</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砖块粉化</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地面的砖板至少在半个世纪前就全被踩碎了</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门窗支离破碎</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或者早已不伦不类地更换一新</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杂物堆满所有角落</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荒草野蔓纠缠其间。</a:t>
            </a:r>
            <a:r>
              <a:rPr lang="zh-CN" altLang="en-US" sz="1695" kern="100" dirty="0">
                <a:latin typeface="微软雅黑" panose="020B0503020204020204" charset="-122"/>
                <a:ea typeface="微软雅黑" panose="020B0503020204020204" charset="-122"/>
                <a:cs typeface="Courier New" panose="02070309020205020404" pitchFamily="49" charset="0"/>
              </a:rPr>
              <a:t>唯一可以见证这里曾是印坊的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是一些院子中央摆着的一种沉重的石缸。它是由整块青石雕出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岁月把它磨光。当年的印房用它来贮墨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如今里边堆着煤块或菜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上边盖着木板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有的弃而不用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积着半缸发黑和泛臭的雨水。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4119" y="1861772"/>
            <a:ext cx="7697024" cy="3489325"/>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⑥生活在这拥挤的黏湿的腐朽的空间里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是一种煎熬。特别是电视屏幕上闪现着各种华屋和豪宅的时候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人们会巴望着逃脱出去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切盼现代化早日来到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把它们作为垃圾处理掉。这就是发明了印刷术的古国最后一个“活化石”必然的命运吗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⑦</a:t>
            </a:r>
            <a:r>
              <a:rPr lang="zh-CN" altLang="en-US" sz="1695" kern="100" dirty="0">
                <a:latin typeface="微软雅黑" panose="020B0503020204020204" charset="-122"/>
                <a:ea typeface="微软雅黑" panose="020B0503020204020204" charset="-122"/>
                <a:cs typeface="Courier New" panose="02070309020205020404" pitchFamily="49" charset="0"/>
              </a:rPr>
              <a:t>应该说当地还是有些有心人的。他们将邹氏家族的祠堂改造为一座小型博物馆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展示着从四堡收集来的古版古书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以及裁纸、印书、切书、装订等种种工具。还将此地雕版的源起、沿革、历代作坊与相关人物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都做了调查和梳理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并在这小展馆中略述大概。可是当我问及现存书版的状况时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回答竟使我十分震惊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只有一套完整的书版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难道这块生育出千千万万图书的沃土已然资源耗尽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贫瘠得连几套书版也找不出来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3149600"/>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⑧其实并非如此。直到今天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无孔不入的古董贩子还在闽北和闽西各地进村入乡、走街串巷去搜罗古书古版。四堡人穷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自然就拿它们换钱。文化受到自己主人的轻视才是真正的悲哀。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⑨四堡的雕版印刷肇始何时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仍是一个谜。但它作为建安版的一个产地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自然属于中华雕版印刷史源头的范畴。特别是宋代汴京沦落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文化中心南移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印刷业便在福建西北这一片南国纸张的产地如鱼得水地遍地开花。明清两代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建安图书覆盖江南大地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这也正是四堡的极盛时代。可是到了</a:t>
            </a:r>
            <a:r>
              <a:rPr lang="en-US" altLang="zh-CN" sz="1695" kern="100" dirty="0">
                <a:latin typeface="微软雅黑" panose="020B0503020204020204" charset="-122"/>
                <a:ea typeface="微软雅黑" panose="020B0503020204020204" charset="-122"/>
                <a:cs typeface="Courier New" panose="02070309020205020404" pitchFamily="49" charset="0"/>
              </a:rPr>
              <a:t>19</a:t>
            </a:r>
            <a:r>
              <a:rPr lang="zh-CN" altLang="en-US" sz="1695" kern="100" dirty="0">
                <a:latin typeface="微软雅黑" panose="020B0503020204020204" charset="-122"/>
                <a:ea typeface="微软雅黑" panose="020B0503020204020204" charset="-122"/>
                <a:cs typeface="Courier New" panose="02070309020205020404" pitchFamily="49" charset="0"/>
              </a:rPr>
              <a:t>世纪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西方的石印与铅印技术相继传入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四堡的雕版便走向衰落。从大文明的系统上说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中华文明传承未断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但在许许多多具体的文化脉络上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我们却常常感受到一种失落</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7" name="表格 16"/>
          <p:cNvGraphicFramePr>
            <a:graphicFrameLocks noGrp="1"/>
          </p:cNvGraphicFramePr>
          <p:nvPr/>
        </p:nvGraphicFramePr>
        <p:xfrm>
          <a:off x="778528" y="2708574"/>
          <a:ext cx="7397750" cy="1682750"/>
        </p:xfrm>
        <a:graphic>
          <a:graphicData uri="http://schemas.openxmlformats.org/drawingml/2006/table">
            <a:tbl>
              <a:tblPr/>
              <a:tblGrid>
                <a:gridCol w="664845"/>
                <a:gridCol w="6732905"/>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文中画线部分中的“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指什么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词来比喻什么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其中的含义是什么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一词强调的是什么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请结合文章内容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说明第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段中“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的含义。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综观全文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简析文中加点词“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的内涵</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8" name="TextBox 17"/>
          <p:cNvSpPr txBox="1"/>
          <p:nvPr/>
        </p:nvSpPr>
        <p:spPr>
          <a:xfrm>
            <a:off x="4239557" y="2103674"/>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审答指津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1932730"/>
            <a:ext cx="7614556" cy="3797300"/>
            <a:chOff x="2023200" y="2772718"/>
            <a:chExt cx="19788326" cy="9868233"/>
          </a:xfrm>
        </p:grpSpPr>
        <p:sp>
          <p:nvSpPr>
            <p:cNvPr id="13" name="TextBox 12"/>
            <p:cNvSpPr txBox="1"/>
            <p:nvPr/>
          </p:nvSpPr>
          <p:spPr>
            <a:xfrm>
              <a:off x="2023200" y="2772718"/>
              <a:ext cx="19788326" cy="9868233"/>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⑩在龙岩、泉州和厦门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我都刻意去古董店考查建安书版的流散状况。在四堡见不到的书版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在这些商店里很容易见到。不过一位贩子对我说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你出大价钱也买不到明代的版子了。”我相信他的话。受制于经费的拮据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在这些文化沃土上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到处是古董贩子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反倒很少看到专家的身影。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四堡现有的书坊不会坚持太久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残剩在民间的古版又会很快灭绝。照此说来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最终的结果是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我们这个曾经发明了印刷术的古国就不再有“活态的见证”可言了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那么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谁救四堡呢</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eaLnBrk="1" latinLnBrk="0" hangingPunct="1">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节选自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癸未手记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有删改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历史上建安、建阳二县多次分合。印刷业兴盛时</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建阳等地的印坊多沿用建安之名。</a:t>
              </a:r>
              <a:endParaRPr lang="zh-CN" altLang="en-US" sz="1540" kern="100" dirty="0">
                <a:latin typeface="微软雅黑" panose="020B0503020204020204" charset="-122"/>
                <a:ea typeface="微软雅黑" panose="020B0503020204020204" charset="-122"/>
                <a:cs typeface="Courier New" panose="02070309020205020404" pitchFamily="49" charset="0"/>
              </a:endParaRPr>
            </a:p>
          </p:txBody>
        </p:sp>
        <p:pic>
          <p:nvPicPr>
            <p:cNvPr id="8" name="图片 7"/>
            <p:cNvPicPr/>
            <p:nvPr/>
          </p:nvPicPr>
          <p:blipFill>
            <a:blip r:embed="rId1" cstate="print"/>
            <a:stretch>
              <a:fillRect/>
            </a:stretch>
          </p:blipFill>
          <p:spPr>
            <a:xfrm>
              <a:off x="3096668" y="6330310"/>
              <a:ext cx="713477" cy="546864"/>
            </a:xfrm>
            <a:prstGeom prst="rect">
              <a:avLst/>
            </a:prstGeom>
          </p:spPr>
        </p:pic>
        <p:pic>
          <p:nvPicPr>
            <p:cNvPr id="9" name="图片 8"/>
            <p:cNvPicPr/>
            <p:nvPr/>
          </p:nvPicPr>
          <p:blipFill>
            <a:blip r:embed="rId2" cstate="print"/>
            <a:stretch>
              <a:fillRect/>
            </a:stretch>
          </p:blipFill>
          <p:spPr>
            <a:xfrm>
              <a:off x="3096668" y="9109422"/>
              <a:ext cx="713477" cy="569461"/>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b="1" dirty="0">
                <a:solidFill>
                  <a:srgbClr val="EF8340"/>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试赏析文中第⑤段画波浪线句子的表现手法运用的妙处。</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高大的墙体全都糟朽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表面剥落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砖块粉化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地面的砖板至少在半个世纪前就全被踩碎了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门窗支离破碎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或者早已不伦不类地更换一新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杂物堆满所有角落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荒草野蔓纠缠其间。</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17" name="矩形 16"/>
          <p:cNvSpPr/>
          <p:nvPr/>
        </p:nvSpPr>
        <p:spPr>
          <a:xfrm>
            <a:off x="828826" y="3705573"/>
            <a:ext cx="7536769" cy="152397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TextBox 1"/>
          <p:cNvSpPr txBox="1"/>
          <p:nvPr/>
        </p:nvSpPr>
        <p:spPr>
          <a:xfrm>
            <a:off x="828825" y="3752654"/>
            <a:ext cx="7507451"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运用了铺陈渲染的手法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营造了破落、荒凉的环境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极其惋惜地表现四堡雕版印坊的不复存在。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要结合第⑤段上下文语境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答出具体的表现手法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再联系作者的情感态度作答。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b="1" dirty="0">
                <a:solidFill>
                  <a:srgbClr val="EF8340"/>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分析表达方式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第④段综合运用了哪些表达方式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有什么好处</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8" name="矩形 7"/>
          <p:cNvSpPr/>
          <p:nvPr/>
        </p:nvSpPr>
        <p:spPr>
          <a:xfrm>
            <a:off x="725253" y="2930243"/>
            <a:ext cx="7587066" cy="235524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723549" y="2941757"/>
            <a:ext cx="7555025"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记叙、描写、说明、议论多种表达方式相结合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好处是既能详细地介绍四堡文明的保留和存在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又能鲜明地表达出作者的情感态度。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要结合具体的句子才能分析出表达方式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如“四堡身在闽西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肩倚武夷山脉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地远天偏”是描写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但现代化法力无边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近几年古镇也热闹起来了”是记叙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这种房子都是一半用于生活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一半用于印书”是说明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无论陪同我的主人怎样指指点点地讲述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我也无法想象出往日那种奇异又儒雅的景象来”是议论。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b="1" dirty="0">
                <a:solidFill>
                  <a:srgbClr val="EF8340"/>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赏析文中画横线句子的表现手法与表达效果。</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心里一团如花似锦的猜想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在四堡灰飞烟灭。</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历史走得太远了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连背影也看不到。</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24624" y="3318165"/>
            <a:ext cx="7536769" cy="191190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778528" y="3445708"/>
            <a:ext cx="7507451"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对比、比喻。将对四堡雕版文化繁盛状况的美好想象比喻为“花”“锦”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又将美好想象的破灭比喻为“灰飞烟灭”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二者对比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突出对四堡雕版现状的失望。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拟人。化抽象为具象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生动地表现时间过去久远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四堡雕版印刷业盛况不再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寄寓了作者的惋惜和对当地雕版文化的追怀。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86129" y="2459195"/>
            <a:ext cx="7536769" cy="196731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779113" y="2730410"/>
            <a:ext cx="7507451"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句抓住“如花似锦”“猜想”和“灰飞烟灭”来进行挖掘。第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句抓住“走得太远”“背影”“看不到”来进行分析。一般而言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表现手法在具体句子中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还是侧重于修辞手法比较多。第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句中的“如花似锦”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句中的“走”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都暗示运用了修辞手法。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b="1" dirty="0">
                <a:solidFill>
                  <a:srgbClr val="EF8340"/>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分析语言艺术特点或风格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从遣词造句、修辞运用、句式选择角度赏析第⑤段开头第一句话的语言特点。</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倘若留意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那又细又弯高高翘起的檐角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鸟儿一样轻灵的木雕斗拱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敷彩的砖雕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带着画痕的粉墙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还残存一些历史的优雅。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8" name="矩形 7"/>
          <p:cNvSpPr/>
          <p:nvPr/>
        </p:nvSpPr>
        <p:spPr>
          <a:xfrm>
            <a:off x="828496" y="3428252"/>
            <a:ext cx="7536769" cy="203481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882400" y="3428252"/>
            <a:ext cx="7507451"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①善选动词、叠字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表情达意准确、生动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如“留意”“带着”“残存”</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“又”“高”等。②恰当运用修辞手法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使句子形象优美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比喻如木雕斗拱像“鸟儿一样轻灵”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拟人如说“砖雕”“粉墙”“还残存一些历史的优雅”。③长短句结合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灵活自如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又多用长句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如“还残存一些历史的优雅”。④大量使用修饰语修饰中心词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语言优美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如“翘起的檐角”“鸟儿一样轻灵的木雕斗拱”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还有的极富幽默感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如“历史的优雅”。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734532" y="2114522"/>
            <a:ext cx="7536769" cy="288170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TextBox 1"/>
          <p:cNvSpPr txBox="1"/>
          <p:nvPr/>
        </p:nvSpPr>
        <p:spPr>
          <a:xfrm>
            <a:off x="734532" y="2161604"/>
            <a:ext cx="7507451" cy="77089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要针对具体的每一个方面的语言特点进行概括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然后从给定的材料中找到印证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并进行简要的赏析。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88147"/>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题型二　赏析语言艺术</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751039" y="2693660"/>
            <a:ext cx="7697024" cy="77089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　语言艺术鉴赏包含语言特点和语言风格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具体如下</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一、语言特点</a:t>
            </a:r>
            <a:endParaRPr lang="zh-CN" altLang="en-US" sz="1695" dirty="0">
              <a:latin typeface="微软雅黑" panose="020B0503020204020204" charset="-122"/>
              <a:ea typeface="微软雅黑" panose="020B0503020204020204" charset="-122"/>
            </a:endParaRPr>
          </a:p>
        </p:txBody>
      </p:sp>
      <p:sp>
        <p:nvSpPr>
          <p:cNvPr id="14" name="TextBox 13"/>
          <p:cNvSpPr txBox="1"/>
          <p:nvPr/>
        </p:nvSpPr>
        <p:spPr>
          <a:xfrm>
            <a:off x="3934761" y="2380761"/>
            <a:ext cx="997513"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21736" y="3435643"/>
          <a:ext cx="7886700" cy="1009650"/>
        </p:xfrm>
        <a:graphic>
          <a:graphicData uri="http://schemas.openxmlformats.org/drawingml/2006/table">
            <a:tbl>
              <a:tblPr firstRow="1" firstCol="1" bandRow="1">
                <a:tableStyleId>{5940675A-B579-460E-94D1-54222C63F5DA}</a:tableStyleId>
              </a:tblPr>
              <a:tblGrid>
                <a:gridCol w="719455"/>
                <a:gridCol w="868680"/>
                <a:gridCol w="6298565"/>
              </a:tblGrid>
              <a:tr h="336550">
                <a:tc gridSpan="2">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特点的具体内容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特点的角度</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用词</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之美</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精美的</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炼字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动词、形容词的使用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准确、简练、深刻、含蓄、直白、突出、生动、形象、传神、充满动感、充满想象等等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23549" y="2015856"/>
            <a:ext cx="7697024" cy="431165"/>
          </a:xfrm>
          <a:prstGeom prst="rect">
            <a:avLst/>
          </a:prstGeom>
          <a:noFill/>
        </p:spPr>
        <p:txBody>
          <a:bodyPr wrap="square" rtlCol="0">
            <a:spAutoFit/>
          </a:bodyPr>
          <a:lstStyle/>
          <a:p>
            <a:pPr indent="1080135" algn="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续表</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54826" y="2357090"/>
          <a:ext cx="7886700" cy="3048000"/>
        </p:xfrm>
        <a:graphic>
          <a:graphicData uri="http://schemas.openxmlformats.org/drawingml/2006/table">
            <a:tbl>
              <a:tblPr firstRow="1" firstCol="1" bandRow="1">
                <a:tableStyleId>{5940675A-B579-460E-94D1-54222C63F5DA}</a:tableStyleId>
              </a:tblPr>
              <a:tblGrid>
                <a:gridCol w="702945"/>
                <a:gridCol w="885190"/>
                <a:gridCol w="6298565"/>
              </a:tblGrid>
              <a:tr h="425450">
                <a:tc gridSpan="2">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特点的具体内容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特点的角度</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346200">
                <a:tc rowSpan="3">
                  <a:txBody>
                    <a:bodyPr/>
                    <a:lstStyle/>
                    <a:p>
                      <a:pPr algn="ctr">
                        <a:lnSpc>
                          <a:spcPct val="130000"/>
                        </a:lnSpc>
                        <a:spcAft>
                          <a:spcPts val="0"/>
                        </a:spcAft>
                      </a:pPr>
                      <a:endParaRPr lang="en-US"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endParaRPr lang="en-US"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endParaRPr lang="en-US"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540" kern="100" dirty="0">
                          <a:solidFill>
                            <a:schemeClr val="tx1"/>
                          </a:solidFill>
                          <a:effectLst/>
                          <a:latin typeface="微软雅黑" panose="020B0503020204020204" charset="-122"/>
                          <a:ea typeface="微软雅黑" panose="020B0503020204020204" charset="-122"/>
                        </a:rPr>
                        <a:t>用词</a:t>
                      </a:r>
                      <a:endParaRPr lang="zh-CN"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540" kern="100" dirty="0">
                          <a:solidFill>
                            <a:schemeClr val="tx1"/>
                          </a:solidFill>
                          <a:effectLst/>
                          <a:latin typeface="微软雅黑" panose="020B0503020204020204" charset="-122"/>
                          <a:ea typeface="微软雅黑" panose="020B0503020204020204" charset="-122"/>
                        </a:rPr>
                        <a:t>之美</a:t>
                      </a:r>
                      <a:endParaRPr lang="zh-CN" altLang="en-US" sz="695" dirty="0"/>
                    </a:p>
                  </a:txBody>
                  <a:tcPr marL="35186" marR="35186" marT="17593" marB="17593"/>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叠字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①语言具有生动性、形象性</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从而增强语言艺术表现力</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具有绘画美</a:t>
                      </a:r>
                      <a:r>
                        <a:rPr lang="en-US" altLang="zh-CN" sz="1695" kern="100" dirty="0">
                          <a:solidFill>
                            <a:schemeClr val="tx1"/>
                          </a:solidFill>
                          <a:effectLst/>
                          <a:latin typeface="微软雅黑" panose="020B0503020204020204" charset="-122"/>
                          <a:ea typeface="微软雅黑" panose="020B0503020204020204" charset="-122"/>
                        </a:rPr>
                        <a:t>;②</a:t>
                      </a:r>
                      <a:r>
                        <a:rPr lang="zh-CN" altLang="en-US" sz="1695" kern="100" dirty="0">
                          <a:solidFill>
                            <a:schemeClr val="tx1"/>
                          </a:solidFill>
                          <a:effectLst/>
                          <a:latin typeface="微软雅黑" panose="020B0503020204020204" charset="-122"/>
                          <a:ea typeface="微软雅黑" panose="020B0503020204020204" charset="-122"/>
                        </a:rPr>
                        <a:t>叠词能使韵律铿锵悦耳</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富有音乐美</a:t>
                      </a:r>
                      <a:r>
                        <a:rPr lang="en-US" altLang="zh-CN" sz="1695" kern="100" dirty="0">
                          <a:solidFill>
                            <a:schemeClr val="tx1"/>
                          </a:solidFill>
                          <a:effectLst/>
                          <a:latin typeface="微软雅黑" panose="020B0503020204020204" charset="-122"/>
                          <a:ea typeface="微软雅黑" panose="020B0503020204020204" charset="-122"/>
                        </a:rPr>
                        <a:t>;③</a:t>
                      </a:r>
                      <a:r>
                        <a:rPr lang="zh-CN" altLang="en-US" sz="1695" kern="100" dirty="0">
                          <a:solidFill>
                            <a:schemeClr val="tx1"/>
                          </a:solidFill>
                          <a:effectLst/>
                          <a:latin typeface="微软雅黑" panose="020B0503020204020204" charset="-122"/>
                          <a:ea typeface="微软雅黑" panose="020B0503020204020204" charset="-122"/>
                        </a:rPr>
                        <a:t>叠词可以组成整齐的句式</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具有形式美</a:t>
                      </a:r>
                      <a:r>
                        <a:rPr lang="en-US" altLang="zh-CN" sz="1695" kern="100" dirty="0">
                          <a:solidFill>
                            <a:schemeClr val="tx1"/>
                          </a:solidFill>
                          <a:effectLst/>
                          <a:latin typeface="微软雅黑" panose="020B0503020204020204" charset="-122"/>
                          <a:ea typeface="微软雅黑" panose="020B0503020204020204" charset="-122"/>
                        </a:rPr>
                        <a:t>;④</a:t>
                      </a:r>
                      <a:r>
                        <a:rPr lang="zh-CN" altLang="en-US" sz="1695" kern="100" dirty="0">
                          <a:solidFill>
                            <a:schemeClr val="tx1"/>
                          </a:solidFill>
                          <a:effectLst/>
                          <a:latin typeface="微软雅黑" panose="020B0503020204020204" charset="-122"/>
                          <a:ea typeface="微软雅黑" panose="020B0503020204020204" charset="-122"/>
                        </a:rPr>
                        <a:t>叠词能使意思强化</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起到强调作用</a:t>
                      </a:r>
                      <a:r>
                        <a:rPr lang="en-US" altLang="zh-CN" sz="1695" kern="100" dirty="0">
                          <a:solidFill>
                            <a:schemeClr val="tx1"/>
                          </a:solidFill>
                          <a:effectLst/>
                          <a:latin typeface="微软雅黑" panose="020B0503020204020204" charset="-122"/>
                          <a:ea typeface="微软雅黑" panose="020B0503020204020204" charset="-122"/>
                        </a:rPr>
                        <a:t>;⑤</a:t>
                      </a:r>
                      <a:r>
                        <a:rPr lang="zh-CN" altLang="en-US" sz="1695" kern="100" dirty="0">
                          <a:solidFill>
                            <a:schemeClr val="tx1"/>
                          </a:solidFill>
                          <a:effectLst/>
                          <a:latin typeface="微软雅黑" panose="020B0503020204020204" charset="-122"/>
                          <a:ea typeface="微软雅黑" panose="020B0503020204020204" charset="-122"/>
                        </a:rPr>
                        <a:t>叠词能使上下文联系紧密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有一气呵成之感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2545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反复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突出某种意思</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强调某种情感</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具有强烈的抒情性和感染力</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5090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选用文</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言词语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富有文采</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典雅优美</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7404" y="1988645"/>
            <a:ext cx="7697024"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13" name="表格 12"/>
          <p:cNvGraphicFramePr>
            <a:graphicFrameLocks noGrp="1"/>
          </p:cNvGraphicFramePr>
          <p:nvPr/>
        </p:nvGraphicFramePr>
        <p:xfrm>
          <a:off x="762114" y="2329879"/>
          <a:ext cx="7619365" cy="2158365"/>
        </p:xfrm>
        <a:graphic>
          <a:graphicData uri="http://schemas.openxmlformats.org/drawingml/2006/table">
            <a:tbl>
              <a:tblPr/>
              <a:tblGrid>
                <a:gridCol w="1579245"/>
                <a:gridCol w="6040120"/>
              </a:tblGrid>
              <a:tr h="38290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特点的具体内容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特点的角度</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65810">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句式之美</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en-US" sz="1695" kern="100" dirty="0">
                          <a:solidFill>
                            <a:schemeClr val="tx1"/>
                          </a:solidFill>
                          <a:latin typeface="微软雅黑" panose="020B0503020204020204" charset="-122"/>
                          <a:ea typeface="微软雅黑" panose="020B0503020204020204" charset="-122"/>
                          <a:cs typeface="Times New Roman" panose="02020603050405020304"/>
                        </a:rPr>
                        <a:t>(</a:t>
                      </a:r>
                      <a:r>
                        <a:rPr lang="zh-CN" sz="1695" kern="100" dirty="0">
                          <a:solidFill>
                            <a:schemeClr val="tx1"/>
                          </a:solidFill>
                          <a:latin typeface="微软雅黑" panose="020B0503020204020204" charset="-122"/>
                          <a:ea typeface="微软雅黑" panose="020B0503020204020204" charset="-122"/>
                          <a:cs typeface="Times New Roman" panose="02020603050405020304"/>
                        </a:rPr>
                        <a:t>音韵之美</a:t>
                      </a:r>
                      <a:r>
                        <a:rPr lang="en-US"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如骈句、长短句、对偶句、排比句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还有运用一组关联词语的句子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等等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9650">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长短句的交错运用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整句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对偶句、排比句、四字短语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、散句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句子参差不齐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长短不一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的结合。句式参差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错落有致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节奏顿挫</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音韵和谐</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1</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32657" y="3900048"/>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2909664" y="2899278"/>
            <a:ext cx="6234459" cy="565150"/>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理解重要词句含义</a:t>
            </a:r>
            <a:r>
              <a:rPr lang="en-US" altLang="zh-CN" sz="3080" b="1" dirty="0">
                <a:latin typeface="微软雅黑" panose="020B0503020204020204" charset="-122"/>
                <a:ea typeface="微软雅黑" panose="020B0503020204020204" charset="-122"/>
              </a:rPr>
              <a:t>,</a:t>
            </a:r>
            <a:r>
              <a:rPr lang="zh-CN" altLang="en-US" sz="3080" b="1" dirty="0">
                <a:latin typeface="微软雅黑" panose="020B0503020204020204" charset="-122"/>
                <a:ea typeface="微软雅黑" panose="020B0503020204020204" charset="-122"/>
              </a:rPr>
              <a:t>概括要点、主题</a:t>
            </a:r>
            <a:endParaRPr lang="zh-CN" altLang="en-US" sz="308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43565"/>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17" name="表格 16"/>
          <p:cNvGraphicFramePr>
            <a:graphicFrameLocks noGrp="1"/>
          </p:cNvGraphicFramePr>
          <p:nvPr/>
        </p:nvGraphicFramePr>
        <p:xfrm>
          <a:off x="778528" y="2542322"/>
          <a:ext cx="7397750" cy="1654175"/>
        </p:xfrm>
        <a:graphic>
          <a:graphicData uri="http://schemas.openxmlformats.org/drawingml/2006/table">
            <a:tbl>
              <a:tblPr/>
              <a:tblGrid>
                <a:gridCol w="664845"/>
                <a:gridCol w="6732905"/>
              </a:tblGrid>
              <a:tr h="83693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题干中有用引号引出或用线标出的具体词语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题干中有“含义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或“理解”等词语</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17245">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审准是哪类词语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是有修辞手法的词语还是有活用意思的词语。</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看清被考查词语使用的具体语境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特别是前后文的意思。</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7404" y="1988645"/>
            <a:ext cx="7697024"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13" name="表格 12"/>
          <p:cNvGraphicFramePr>
            <a:graphicFrameLocks noGrp="1"/>
          </p:cNvGraphicFramePr>
          <p:nvPr/>
        </p:nvGraphicFramePr>
        <p:xfrm>
          <a:off x="762114" y="2329879"/>
          <a:ext cx="7619365" cy="2442210"/>
        </p:xfrm>
        <a:graphic>
          <a:graphicData uri="http://schemas.openxmlformats.org/drawingml/2006/table">
            <a:tbl>
              <a:tblPr/>
              <a:tblGrid>
                <a:gridCol w="1579245"/>
                <a:gridCol w="6040120"/>
              </a:tblGrid>
              <a:tr h="3365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特点的具体内容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特点的角度</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3256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修辞之美</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如比喻句、排比句、拟人句、对偶句、反问句等。修辞是指修饰文字词句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运用各种方法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使语言表达准确鲜明而又生动有力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情感真挚强烈而又引人入胜</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描写之美</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如白描、细描、动静结合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以动衬静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、视嗅听结合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有色有声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、对比衬托、铺陈渲染等等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388047" y="1928243"/>
            <a:ext cx="7697024" cy="43116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二、语言风格</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59095" y="2431485"/>
          <a:ext cx="7508875" cy="3388360"/>
        </p:xfrm>
        <a:graphic>
          <a:graphicData uri="http://schemas.openxmlformats.org/drawingml/2006/table">
            <a:tbl>
              <a:tblPr/>
              <a:tblGrid>
                <a:gridCol w="692785"/>
                <a:gridCol w="554355"/>
                <a:gridCol w="6261735"/>
              </a:tblGrid>
              <a:tr h="510540">
                <a:tc gridSpan="2">
                  <a:txBody>
                    <a:bodyPr/>
                    <a:lstStyle/>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分类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特点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21080">
                <a:tc rowSpan="2">
                  <a:txBody>
                    <a:bodyPr/>
                    <a:lstStyle/>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豪放与</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柔婉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豪放</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所表现的题材多为雄心伟业</a:t>
                      </a:r>
                      <a:r>
                        <a:rPr lang="en-US" altLang="zh-CN" sz="1695" kern="10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所描写的景象境界开阔</a:t>
                      </a:r>
                      <a:r>
                        <a:rPr lang="en-US" altLang="zh-CN" sz="1695" kern="10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所运用的动词富有力度</a:t>
                      </a:r>
                      <a:r>
                        <a:rPr lang="en-US" altLang="zh-CN" sz="1695" kern="10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形容词和副词色彩鲜明</a:t>
                      </a:r>
                      <a:r>
                        <a:rPr lang="en-US" altLang="zh-CN" sz="1695" kern="10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有时又激越昂扬地抒情</a:t>
                      </a:r>
                      <a:r>
                        <a:rPr lang="en-US" altLang="zh-CN" sz="1695" kern="10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多用排比、夸张、反复、反问等修辞手法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a:txBody>
                    <a:bodyPr/>
                    <a:lstStyle/>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柔婉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所表现的对象纤巧细致</a:t>
                      </a:r>
                      <a:r>
                        <a:rPr lang="en-US" altLang="zh-CN" sz="1695" kern="10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所表现的情感细致缠绵</a:t>
                      </a:r>
                      <a:r>
                        <a:rPr lang="en-US" altLang="zh-CN" sz="1695" kern="10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所描写的画面色调柔和</a:t>
                      </a:r>
                      <a:r>
                        <a:rPr lang="en-US" altLang="zh-CN" sz="1695" kern="10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修辞上少用排比、夸张、反问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10540">
                <a:tc rowSpan="2">
                  <a:txBody>
                    <a:bodyPr/>
                    <a:lstStyle/>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直露与</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含蓄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直露</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a:solidFill>
                            <a:schemeClr val="tx1"/>
                          </a:solidFill>
                          <a:latin typeface="微软雅黑" panose="020B0503020204020204" charset="-122"/>
                          <a:ea typeface="微软雅黑" panose="020B0503020204020204" charset="-122"/>
                          <a:cs typeface="Times New Roman" panose="02020603050405020304"/>
                        </a:rPr>
                        <a:t>表达作者的感受和观点比较直接</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a:txBody>
                    <a:bodyPr/>
                    <a:lstStyle/>
                    <a:p>
                      <a:pPr marL="0" algn="ctr" defTabSz="2118995" rtl="0" eaLnBrk="1" latinLnBrk="0" hangingPunct="1">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含蓄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不直接表达情意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而是托物言志、借景抒情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多用象征、设问、比喻等修辞</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9540" y="1951447"/>
            <a:ext cx="7697024"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33522" y="2357016"/>
          <a:ext cx="7508875" cy="1793240"/>
        </p:xfrm>
        <a:graphic>
          <a:graphicData uri="http://schemas.openxmlformats.org/drawingml/2006/table">
            <a:tbl>
              <a:tblPr/>
              <a:tblGrid>
                <a:gridCol w="692785"/>
                <a:gridCol w="664845"/>
                <a:gridCol w="6151245"/>
              </a:tblGrid>
              <a:tr h="447040">
                <a:tc grid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分类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质朴与</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华丽</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质朴</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en-US" sz="1695" kern="100" dirty="0">
                          <a:solidFill>
                            <a:schemeClr val="tx1"/>
                          </a:solidFill>
                          <a:latin typeface="微软雅黑" panose="020B0503020204020204" charset="-122"/>
                          <a:ea typeface="微软雅黑" panose="020B0503020204020204" charset="-122"/>
                          <a:cs typeface="Times New Roman" panose="02020603050405020304"/>
                        </a:rPr>
                        <a:t>(</a:t>
                      </a:r>
                      <a:r>
                        <a:rPr lang="zh-CN" sz="1695" kern="100" dirty="0">
                          <a:solidFill>
                            <a:schemeClr val="tx1"/>
                          </a:solidFill>
                          <a:latin typeface="微软雅黑" panose="020B0503020204020204" charset="-122"/>
                          <a:ea typeface="微软雅黑" panose="020B0503020204020204" charset="-122"/>
                          <a:cs typeface="Times New Roman" panose="02020603050405020304"/>
                        </a:rPr>
                        <a:t>平实</a:t>
                      </a:r>
                      <a:r>
                        <a:rPr lang="en-US"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语言通俗化、口语化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少用修辞</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少描绘性语言</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华丽</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en-US" sz="1695" kern="100" dirty="0">
                          <a:solidFill>
                            <a:schemeClr val="tx1"/>
                          </a:solidFill>
                          <a:latin typeface="微软雅黑" panose="020B0503020204020204" charset="-122"/>
                          <a:ea typeface="微软雅黑" panose="020B0503020204020204" charset="-122"/>
                          <a:cs typeface="Times New Roman" panose="02020603050405020304"/>
                        </a:rPr>
                        <a:t>(</a:t>
                      </a:r>
                      <a:r>
                        <a:rPr lang="zh-CN" sz="1695" kern="100" dirty="0">
                          <a:solidFill>
                            <a:schemeClr val="tx1"/>
                          </a:solidFill>
                          <a:latin typeface="微软雅黑" panose="020B0503020204020204" charset="-122"/>
                          <a:ea typeface="微软雅黑" panose="020B0503020204020204" charset="-122"/>
                          <a:cs typeface="Times New Roman" panose="02020603050405020304"/>
                        </a:rPr>
                        <a:t>典雅</a:t>
                      </a:r>
                      <a:r>
                        <a:rPr lang="en-US"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讲究节奏和韵律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多描绘性语言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多用引用、排比、对偶、用典等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9540" y="1951447"/>
            <a:ext cx="7697024"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33522" y="2357016"/>
          <a:ext cx="7508875" cy="2352040"/>
        </p:xfrm>
        <a:graphic>
          <a:graphicData uri="http://schemas.openxmlformats.org/drawingml/2006/table">
            <a:tbl>
              <a:tblPr/>
              <a:tblGrid>
                <a:gridCol w="692785"/>
                <a:gridCol w="664845"/>
                <a:gridCol w="6151245"/>
              </a:tblGrid>
              <a:tr h="419735">
                <a:tc grid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分类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特点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庄重与</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诙谐</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庄重</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文章的话题较为严肃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语言凝重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句式整齐、完整而绵长</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关联词运用完整准确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9735">
                <a:tc vMerge="1">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诙谐</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语气轻松幽默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多夸张、反语、比喻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有趣味</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9735">
                <a:tc rowSpan="2">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简洁与</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细腻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简洁</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语势流畅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多用短句</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9735">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细腻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多用长句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多用对比和辩证性语言</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859095" y="2653156"/>
          <a:ext cx="7397750" cy="1783080"/>
        </p:xfrm>
        <a:graphic>
          <a:graphicData uri="http://schemas.openxmlformats.org/drawingml/2006/table">
            <a:tbl>
              <a:tblPr/>
              <a:tblGrid>
                <a:gridCol w="526415"/>
                <a:gridCol w="6871335"/>
              </a:tblGrid>
              <a:tr h="110998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指出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句所体现的语言特色并分析它的表达效果。</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赏析第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段中的画线句。</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简要分析本文语言的两个主要特点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题干中有“语言特色”“语言特点”等字样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3934761" y="2071273"/>
            <a:ext cx="942096"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类题指津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6" name="表格 15"/>
          <p:cNvGraphicFramePr>
            <a:graphicFrameLocks noGrp="1"/>
          </p:cNvGraphicFramePr>
          <p:nvPr/>
        </p:nvGraphicFramePr>
        <p:xfrm>
          <a:off x="888940" y="2431487"/>
          <a:ext cx="7397750" cy="2355850"/>
        </p:xfrm>
        <a:graphic>
          <a:graphicData uri="http://schemas.openxmlformats.org/drawingml/2006/table">
            <a:tbl>
              <a:tblPr/>
              <a:tblGrid>
                <a:gridCol w="526415"/>
                <a:gridCol w="6871335"/>
              </a:tblGrid>
              <a:tr h="23558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抓住题干中“赏析”“语言特色”“表达效果”之类的词语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明确是“赏析”而不是“理解”。</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选准切入角度。对精彩语言的表达艺术的赏析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可以从如下角度切入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:①</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关注语言的形象性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从字词表意的角度赏析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关注语言的生动性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从修辞使用的角度赏析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;③</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关注语言的色彩性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从色彩搭配的角度赏析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;④</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关注语言的多变性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从句式安排的角度赏析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;⑤</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关注语言的技巧性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从表现手法的角度赏析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;⑥</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关注语言的抒情性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从情感表达的角度赏析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4" name="TextBox 9"/>
          <p:cNvSpPr txBox="1"/>
          <p:nvPr/>
        </p:nvSpPr>
        <p:spPr>
          <a:xfrm>
            <a:off x="739540" y="1951447"/>
            <a:ext cx="7697024" cy="431165"/>
          </a:xfrm>
          <a:prstGeom prst="rect">
            <a:avLst/>
          </a:prstGeom>
          <a:noFill/>
        </p:spPr>
        <p:txBody>
          <a:bodyPr wrap="square" rtlCol="0">
            <a:spAutoFit/>
          </a:bodyPr>
          <a:lstStyle/>
          <a:p>
            <a:pPr indent="1080135"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03677" y="2043565"/>
            <a:ext cx="7697024"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59095" y="2431485"/>
          <a:ext cx="7508875" cy="3027680"/>
        </p:xfrm>
        <a:graphic>
          <a:graphicData uri="http://schemas.openxmlformats.org/drawingml/2006/table">
            <a:tbl>
              <a:tblPr/>
              <a:tblGrid>
                <a:gridCol w="498475"/>
                <a:gridCol w="7010400"/>
              </a:tblGrid>
              <a:tr h="10096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第一步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确认指定语段在表达方面的特点。要从遣词造句、表现手法、表达方式、修辞手法、语言风格等角度综合考虑。</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第二步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依据语段表达特点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紧扣所写内容逐一分析其表达效果</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1803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CS4.EPS"/>
          <p:cNvPicPr/>
          <p:nvPr/>
        </p:nvPicPr>
        <p:blipFill>
          <a:blip r:embed="rId1" cstate="print"/>
          <a:stretch>
            <a:fillRect/>
          </a:stretch>
        </p:blipFill>
        <p:spPr>
          <a:xfrm>
            <a:off x="1607230" y="3678378"/>
            <a:ext cx="3325045" cy="1357727"/>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149600"/>
          </a:xfrm>
          <a:prstGeom prst="rect">
            <a:avLst/>
          </a:prstGeom>
          <a:noFill/>
        </p:spPr>
        <p:txBody>
          <a:bodyPr wrap="square" rtlCol="0">
            <a:spAutoFit/>
          </a:bodyPr>
          <a:lstStyle/>
          <a:p>
            <a:pPr eaLnBrk="1" latinLnBrk="0" hangingPunct="1">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北京卷</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eaLnBrk="1" latinLnBrk="0" hangingPunct="1">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根河之恋</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根河是鄂温克人</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的母亲河。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春天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根河从厚厚的冰层中泛起春潮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河的巨大生命力迸发开来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它推去坚冰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欢快地伸展腰肢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向远方而去。这破冰时节的河水才是它真正的本色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纯真清冽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水晶一般透明。这条源自大兴安岭的河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原本的名字“葛根高勒”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正是清澈透明的意思。在一个个春天的日子里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根河回到童年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回到本真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然后再一次次丰满成熟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将涓涓乳汁流送给两岸的万千生物。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2006749"/>
            <a:ext cx="7697024" cy="3489325"/>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传统的鄂温克人跟森林河流贴得最近。他们与驯鹿为伴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生活起居、狩猎劳动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都离不开看上去“四不像”的驯鹿。眼下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这些温顺的大鹿在全世界已所剩不多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鄂温克人结束了最后的狩猎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放下了猎枪。他们离开森林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进入城市或远走他乡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但敖鲁古雅部落受人尊重的长辈</a:t>
            </a:r>
            <a:r>
              <a:rPr lang="en-US" altLang="zh-CN" sz="1695" kern="100" dirty="0">
                <a:latin typeface="微软雅黑" panose="020B0503020204020204" charset="-122"/>
                <a:ea typeface="微软雅黑" panose="020B0503020204020204" charset="-122"/>
                <a:cs typeface="Courier New" panose="02070309020205020404" pitchFamily="49" charset="0"/>
              </a:rPr>
              <a:t>94</a:t>
            </a:r>
            <a:r>
              <a:rPr lang="zh-CN" altLang="en-US" sz="1695" kern="100" dirty="0">
                <a:latin typeface="微软雅黑" panose="020B0503020204020204" charset="-122"/>
                <a:ea typeface="微软雅黑" panose="020B0503020204020204" charset="-122"/>
                <a:cs typeface="Courier New" panose="02070309020205020404" pitchFamily="49" charset="0"/>
              </a:rPr>
              <a:t>岁的玛丽亚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索一步也不想离开她的驯鹿。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一踏进根河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我就听说了她美丽的名字。先前见到过作家乌热尔图为这位老奶奶拍的一张照片。白桦林里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老人穿着长袍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扎着头巾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侧身站在一头七叉犄角的驯鹿前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她微微佝偻着身子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皱巴巴的手轻抚着鹿柔细的皮毛。鹿依偎在她的袍子下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那儿一定有着母亲的气息。她神色沉静而坚毅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嘴角两旁的皱纹宛如桦树皮上的纹路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仿佛她的脸上就印刻着她相守了一生的森林。她或许就是根河的化身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充满了</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2006749"/>
            <a:ext cx="7697024" cy="2470150"/>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母性的慈祥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又有着丰富的传奇。年轻时她漂亮能干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是大兴安岭远近闻名的女猎手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与丈夫在密林里行走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打到的猎物无论多远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总是她领着驯鹿运回部落。这位伟大的母亲至今仍恬然生活在她的鹿群之中。</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其实我很想去为玛丽亚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索拍一张照片。这些年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涌到玛丽亚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索猎民点参观游览的人络绎不绝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但我想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我这样匆匆来去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怎能配得上她的丰厚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怎能有乌热尔图探望她时目光里的深沉呢</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28586" y="1454717"/>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28586" y="1807265"/>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554299" y="2194377"/>
          <a:ext cx="7858125" cy="3510280"/>
        </p:xfrm>
        <a:graphic>
          <a:graphicData uri="http://schemas.openxmlformats.org/drawingml/2006/table">
            <a:tbl>
              <a:tblPr firstRow="1" firstCol="1" bandRow="1">
                <a:tableStyleId>{5940675A-B579-460E-94D1-54222C63F5DA}</a:tableStyleId>
              </a:tblPr>
              <a:tblGrid>
                <a:gridCol w="443865"/>
                <a:gridCol w="521970"/>
                <a:gridCol w="6892290"/>
              </a:tblGrid>
              <a:tr h="1264920">
                <a:tc rowSpan="4">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思路</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rowSpan="3">
                  <a:txBody>
                    <a:bodyPr/>
                    <a:lstStyle/>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三联</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联系词语所在的句子的内容及前后句。理解词语必须联系语境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做到“词不离句”</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一般有临时性词义的词语、有特殊用法的词语等要这样来理解</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vMerge="1">
                  <a:tcPr/>
                </a:tc>
                <a:tc vMerge="1">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联系文章的主题或作者的情感态度揣摩词语的含义。一般分析具有深层含义或特定意义的词语、能点明中心或主旨的词语等依据此法</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vMerge="1">
                  <a:tcPr/>
                </a:tc>
                <a:tc vMerge="1">
                  <a:tcPr marL="0" marR="0" marT="0" marB="0" anchor="ctr"/>
                </a:tc>
                <a:tc>
                  <a:txBody>
                    <a:bodyPr/>
                    <a:lstStyle/>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联系作者写作时的写作意图和社会背景等理解词语的含义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235710">
                <a:tc vMerge="1">
                  <a:tcPr/>
                </a:tc>
                <a:tc>
                  <a:txBody>
                    <a:bodyPr/>
                    <a:lstStyle/>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一依托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依托手法挖掘。为了突出表达效果</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使语言生动形象</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散文写作往往使用一些描写手法。因此可以依托描写手法挖掘其背后作者要表达什么意思</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要达到什么效果</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87068"/>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2006749"/>
            <a:ext cx="7697024" cy="3149600"/>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因为乌热尔图是根河的儿子。当年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这位从小生活在大兴安岭的鄂温克青年捧着他的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琥珀色的篝火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走上了文坛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霎时让人眼前一亮。人们从他的小说里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认识了这个寂寞又热烈的民族。出乎意料的是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乌热尔图后来辞去京官重返故乡。时隔多年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当我行走在呼伦贝尔草原上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那些将天边画出蜿蜒起伏线条的山丘</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那些怒放成海洋或孤零零独自开放的鲜花</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那些低头吃草或昂头沉思的马群</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还有那些袒露在草原上始终默默流淌的河</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都让人忍不住心潮起伏</a:t>
            </a:r>
            <a:r>
              <a:rPr lang="zh-CN" altLang="en-US" sz="1695" kern="100" dirty="0">
                <a:latin typeface="微软雅黑" panose="020B0503020204020204" charset="-122"/>
                <a:ea typeface="微软雅黑" panose="020B0503020204020204" charset="-122"/>
                <a:cs typeface="Courier New" panose="02070309020205020404" pitchFamily="49" charset="0"/>
              </a:rPr>
              <a:t>。这位鄂温克作家返乡的理由还需要问吗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就是这草原这河流这民族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是祖先留在他身体里的血脉在涌动啊</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2006749"/>
            <a:ext cx="7697024" cy="4169410"/>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乌热尔图在回到草原以后的日子里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呼伦贝尔笔记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等一系列著作和摄影作品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那是他数十载的文化寻根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是他作为一个鄂温克的儿子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对母亲的深情眷念与报答。</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我们山外的人远道来看山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原本住在山上的人却搬下了山。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人类到了</a:t>
            </a:r>
            <a:r>
              <a:rPr lang="en-US" altLang="zh-CN" sz="1695" kern="100" dirty="0">
                <a:latin typeface="微软雅黑" panose="020B0503020204020204" charset="-122"/>
                <a:ea typeface="微软雅黑" panose="020B0503020204020204" charset="-122"/>
                <a:cs typeface="Courier New" panose="02070309020205020404" pitchFamily="49" charset="0"/>
              </a:rPr>
              <a:t>21</a:t>
            </a:r>
            <a:r>
              <a:rPr lang="zh-CN" altLang="en-US" sz="1695" kern="100" dirty="0">
                <a:latin typeface="微软雅黑" panose="020B0503020204020204" charset="-122"/>
                <a:ea typeface="微软雅黑" panose="020B0503020204020204" charset="-122"/>
                <a:cs typeface="Courier New" panose="02070309020205020404" pitchFamily="49" charset="0"/>
              </a:rPr>
              <a:t>世纪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越来越意识到人与自然必须平等相处。生活在根河的大多数鄂温克人恋恋不舍地告别了山林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将更多的空间留给了无边的草木以及驯鹿、黑熊、狼、灰鼠和蝴蝶。在离城市不远的一个地方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新建了童话般的家园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这座小城就叫了根河。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我们去到那里时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从山林里搬出的鄂温克人正三三两两地在自家门前干着一些零碎的活儿。男人穿着时尚的</a:t>
            </a:r>
            <a:r>
              <a:rPr lang="en-US" altLang="zh-CN" sz="1695" kern="100" dirty="0">
                <a:latin typeface="微软雅黑" panose="020B0503020204020204" charset="-122"/>
                <a:ea typeface="微软雅黑" panose="020B0503020204020204" charset="-122"/>
                <a:cs typeface="Courier New" panose="02070309020205020404" pitchFamily="49" charset="0"/>
              </a:rPr>
              <a:t>T</a:t>
            </a:r>
            <a:r>
              <a:rPr lang="zh-CN" altLang="en-US" sz="1695" kern="100" dirty="0">
                <a:latin typeface="微软雅黑" panose="020B0503020204020204" charset="-122"/>
                <a:ea typeface="微软雅黑" panose="020B0503020204020204" charset="-122"/>
                <a:cs typeface="Courier New" panose="02070309020205020404" pitchFamily="49" charset="0"/>
              </a:rPr>
              <a:t>恤和牛仔裤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女人们烫了发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有的还挑染成了黄的深红的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她们的裙子仍然长长的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跟老去的玛丽亚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索一样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但却是城市里流行的花色。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2006749"/>
            <a:ext cx="7697024" cy="3829685"/>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这里的房屋都是政府投资兴建的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咖啡色外墙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小尖顶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搬进来的一家家鄂温克人按照自己的想法装扮屋子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盘算着未来。鄂温克人与外族人通婚是常见的事情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近些年更为普遍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他们的孩子大多取的是鄂温克名字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成为这新部落的新一代。这里曾有过多年的繁忙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大兴安岭的木材源源不断地从根河运往大江南北。眼下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过往的一切留在了画册里。伐木工变作了看林人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大批工人需要学习新技能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谋求新职业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他们在努力与以往告别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与未来接轨。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根河天亮得很早。走到窗前一看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根河就在眼前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河对面的广场上已经有许多人在翩翩起舞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似乎这个小城的人都聚集在此了。根河的水伴着音乐荡漾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我忍不住踱过根河桥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进入了舞者的欢乐。用不着有任何忐忑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大家都是这样笑着来又笑着去的。这些根河小城中的曼妙舞者啊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我模仿着她们举手投足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扭动腰肢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想象着生活在此的种种愉悦。那是我度过的最为愉快的时刻。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2006749"/>
            <a:ext cx="7697024" cy="3149600"/>
          </a:xfrm>
          <a:prstGeom prst="rect">
            <a:avLst/>
          </a:prstGeom>
          <a:noFill/>
        </p:spPr>
        <p:txBody>
          <a:bodyPr wrap="square" rtlCol="0">
            <a:spAutoFit/>
          </a:bodyPr>
          <a:lstStyle/>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阳光将河水映照得流光溢彩。我知道我虽然来过了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但却远远抵达不了这河的深奥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我只能记住这些人和这些让人眷恋的时光。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eaLnBrk="1" latinLnBrk="0" hangingPunct="1">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取材于叶梅的同名散文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注</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鄂温克是我国少数民族之一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主要居住在东北大兴安岭和呼伦贝尔草原。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kern="100" dirty="0">
                <a:latin typeface="微软雅黑" panose="020B0503020204020204" charset="-122"/>
                <a:ea typeface="微软雅黑" panose="020B0503020204020204" charset="-122"/>
                <a:cs typeface="Courier New" panose="02070309020205020404" pitchFamily="49" charset="0"/>
              </a:rPr>
              <a:t>请赏析文中画横线的句子。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那些将天边画出蜿蜒起伏线条的山丘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那些怒放成海洋或孤零零独自开放的鲜花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那些低头吃草或昂头沉思的马群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还有那些袒露在草原上始终默默流淌的河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都让人忍不住心潮起伏。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180561"/>
            <a:ext cx="7783984" cy="288325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TextBox 1"/>
          <p:cNvSpPr txBox="1"/>
          <p:nvPr/>
        </p:nvSpPr>
        <p:spPr>
          <a:xfrm>
            <a:off x="696060" y="2279034"/>
            <a:ext cx="7602840" cy="280987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句式整齐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语势强劲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富有音乐的美感。②使用拟人、排比的修辞手法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将呼伦贝尔草原的风光描绘得生动形象。③语言优美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典雅凝练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体现了呼伦贝尔草原的风景带给作者的震撼。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回答本题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可以从句式、修辞手法等方面进行分析。从四个“那些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可以看出句式整齐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使用了排比的修辞手法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从“那些将天边画出蜿蜒起伏线条的山丘”等句可以看出使用了拟人的修辞手法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从整体的语言特色来看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句子典雅优美。</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请结合全文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赏析本文的语言特色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并结合文章内容简要分析。</a:t>
            </a:r>
            <a:endParaRPr lang="en-US" altLang="zh-CN" sz="1695" dirty="0">
              <a:latin typeface="微软雅黑" panose="020B0503020204020204" charset="-122"/>
              <a:ea typeface="微软雅黑" panose="020B0503020204020204" charset="-122"/>
            </a:endParaRPr>
          </a:p>
        </p:txBody>
      </p:sp>
      <p:sp>
        <p:nvSpPr>
          <p:cNvPr id="14" name="矩形 13"/>
          <p:cNvSpPr/>
          <p:nvPr/>
        </p:nvSpPr>
        <p:spPr>
          <a:xfrm>
            <a:off x="803677" y="2736282"/>
            <a:ext cx="7536769" cy="271545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TextBox 1"/>
          <p:cNvSpPr txBox="1"/>
          <p:nvPr/>
        </p:nvSpPr>
        <p:spPr>
          <a:xfrm>
            <a:off x="819668" y="2736282"/>
            <a:ext cx="7536768" cy="34893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语言朴素而又优美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自然中透着情韵。如本文写根河、驯鹿及其与人们的关系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都是用朴实自然的语言描述出来的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体现了鄂温克人的生活美好而又有情趣。②句式灵活多变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修辞手法运用巧妙。文中长句与短句错落有致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拟人、比喻、排比、反问等修辞手法的使用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将鄂温克人生活中的平凡小事写得自然而又有情韵。</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回答本题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一要从文章的整体语言风格来考虑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二要从文中句子所使用的手法来分析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分析时要先指明手法及技巧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然后分析其在句中是如何使用的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最后分析其使用效果。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88386" y="2182108"/>
            <a:ext cx="7619048" cy="195362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TextBox 1"/>
          <p:cNvSpPr txBox="1"/>
          <p:nvPr/>
        </p:nvSpPr>
        <p:spPr>
          <a:xfrm>
            <a:off x="654826" y="2478968"/>
            <a:ext cx="7453642"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十四</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5</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探究散文意蕴</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6590" y="1627934"/>
            <a:ext cx="8090942" cy="3698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Box 7"/>
          <p:cNvSpPr txBox="1"/>
          <p:nvPr/>
        </p:nvSpPr>
        <p:spPr>
          <a:xfrm>
            <a:off x="529150" y="1672571"/>
            <a:ext cx="8088383" cy="327025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2000" dirty="0">
                <a:solidFill>
                  <a:schemeClr val="tx1">
                    <a:lumMod val="75000"/>
                    <a:lumOff val="25000"/>
                  </a:schemeClr>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中对文学类文本阅读“探究”能力的考查要求有三项</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从不同角度和层面发掘作品的意蕴、民族心理和人文精神</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探讨作者的创作背景和创作意图</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对作品进行个性化阅读和有创意的解读。能力层级为</a:t>
            </a:r>
            <a:r>
              <a:rPr lang="en-US" altLang="zh-CN" sz="1695" dirty="0">
                <a:latin typeface="微软雅黑" panose="020B0503020204020204" charset="-122"/>
                <a:ea typeface="微软雅黑" panose="020B0503020204020204" charset="-122"/>
              </a:rPr>
              <a:t>F</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近几年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探究类题目的考查点主要集中在对文本丰富意蕴的挖掘以及对作品的个性化解读两个方面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直接对作者的创作背景和创作意图的考查较少。探究散文的文本意蕴有两个层面的考查。一是基于文本内容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探究文本的意义、内涵。有两种命题方式</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探究关乎全文主旨的词语、句子、标题的含义</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探究全文的思想情感意蕴。二是基于文本形式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探究艺术特色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标题艺术、构思艺术、表达艺术等的审美意蕴</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70793"/>
            <a:ext cx="7614556"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天津卷</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在母语的屋檐下</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彭　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①少年时代的伙伴自大洋彼岸归来探亲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多年未见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把盏竟夜长谈。我们聊到故乡种种情形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特别谈到了家乡方言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兴之所至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后来两人干脆用家乡话谈起来。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②本来以为这么多年不使用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很多方言都已忘记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不料却在此时鲜明地复活了。恍惚中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甚至忆起了听到这些话时的具体情境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眼前浮现出了说话人的模样。友人感慨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真过瘾。</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93986" y="1935444"/>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11517" y="2352793"/>
          <a:ext cx="7686040" cy="1009650"/>
        </p:xfrm>
        <a:graphic>
          <a:graphicData uri="http://schemas.openxmlformats.org/drawingml/2006/table">
            <a:tbl>
              <a:tblPr firstRow="1" firstCol="1" bandRow="1">
                <a:tableStyleId>{5940675A-B579-460E-94D1-54222C63F5DA}</a:tableStyleId>
              </a:tblPr>
              <a:tblGrid>
                <a:gridCol w="590550"/>
                <a:gridCol w="7095490"/>
              </a:tblGrid>
              <a:tr h="10096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模板</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手法</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内容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本句意思</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本句所写内容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效果</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情感、形象、主旨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。即本句采用了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手法</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写出了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内容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表达了</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情感</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主旨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或写出了人物</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景物</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特点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87068"/>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305" y="1960633"/>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③在一种语言中浸润得深入长久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才有资格进入它的内部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感知它的种种微妙和玄奥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那些羽毛上的光色一样的波动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青瓷上的釉彩一般的韵味。几乎只有母语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我们从牙牙学语时就亲吻的语言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才应允我们做到这一点。</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④关于母语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英文里的一个说法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最有情感温度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也最能准确地贴近本质</a:t>
            </a:r>
            <a:r>
              <a:rPr lang="en-US" altLang="zh-CN" sz="1695" dirty="0">
                <a:latin typeface="微软雅黑" panose="020B0503020204020204" charset="-122"/>
                <a:ea typeface="微软雅黑" panose="020B0503020204020204" charset="-122"/>
              </a:rPr>
              <a:t>:mother tongue</a:t>
            </a:r>
            <a:r>
              <a:rPr lang="zh-CN" altLang="en-US" sz="1695" dirty="0">
                <a:latin typeface="微软雅黑" panose="020B0503020204020204" charset="-122"/>
                <a:ea typeface="微软雅黑" panose="020B0503020204020204" charset="-122"/>
              </a:rPr>
              <a:t>。直译就是“妈妈的舌头”。从妈妈舌头上发出的声音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是生命降临时听到的最初的声音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浸润着爱的声音。多么深邃动人的诗意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在母语的呼唤、吟唱和诵读中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我们张开眼睛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看到万物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认识生命。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⑤诗作为浓缩提炼过的语言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是语言的极致。它可以作为标尺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衡量一个人对一种语言熟悉和理解的程度。“眼看他起高楼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眼看他宴宾客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眼看他楼坍了”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说的是世事沧桑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人生无常。“而今识尽愁滋味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欲说还休。欲说还休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却道天凉好个秋”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说的是心绪流转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昨日迢遥。没有历史文化为之打底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没有人生经历作为铺垫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就难以深入地感受和理解其间的沉痛和哀伤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无奈和迷茫。它们宜于意会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难以言传。</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⑥每一种语言都连接着一种文化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通向一种共同的记忆。文化有着自己的基因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被封存在作为载体和符号的特有的语言中。仿佛一千零一夜的故事中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阿里巴巴的山洞里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藏着稀世的珍宝。</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⑦“芝麻开门吧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咒语念起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山洞石门訇然敞开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堆积的珠宝浮光跃彩。</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149600"/>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rPr>
              <a:t>       ⑧但洞察和把握一种语言的奥秘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不需要咒语。时间是最重要的条件。在一种语言中沉浸得足够久了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自然就会了解其精妙。有如窖藏老酒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被时光层层堆叠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然后醇香。瓜熟蒂落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风生水起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到了一定的时候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语言中的神秘和魅惑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次第显影。音调的升降平仄中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笔画的横竖撇捺里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有花朵摇曳的姿态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水波被风吹拂出的纹路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阳光下明媚的笑容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暗夜里隐忍的啜泣。</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⑨对绝大多数人来说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只有母语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才有这样的魅力和魄力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承担和覆盖。日升月落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春秋代序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昼夜不舍的流水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亘古沉默的荒野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鹰隼呼啸着射向天空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羊群蠕动成地上的云团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一颗从眼角滑落的泪珠有怎样的哀怨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一声自喉咙迸发的呐喊有怎样的愤懑。一切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都被母语捕捉和绾结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表达和诉说。</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1960439"/>
            <a:ext cx="7614556" cy="3149600"/>
            <a:chOff x="2023200" y="2844726"/>
            <a:chExt cx="19788326" cy="8185023"/>
          </a:xfrm>
        </p:grpSpPr>
        <p:sp>
          <p:nvSpPr>
            <p:cNvPr id="69" name="TextBox 68"/>
            <p:cNvSpPr txBox="1"/>
            <p:nvPr/>
          </p:nvSpPr>
          <p:spPr>
            <a:xfrm>
              <a:off x="2023200" y="2844726"/>
              <a:ext cx="19788326" cy="8185023"/>
            </a:xfrm>
            <a:prstGeom prst="rect">
              <a:avLst/>
            </a:prstGeom>
            <a:noFill/>
          </p:spPr>
          <p:txBody>
            <a:bodyPr wrap="square" rtlCol="0">
              <a:spAutoFit/>
            </a:bodyPr>
            <a:lstStyle/>
            <a:p>
              <a:pPr indent="0" eaLnBrk="1" latinLnBrk="0" hangingPunct="1">
                <a:lnSpc>
                  <a:spcPct val="130000"/>
                </a:lnSpc>
              </a:pPr>
              <a:r>
                <a:rPr lang="zh-CN" altLang="en-US" sz="1695" dirty="0">
                  <a:latin typeface="微软雅黑" panose="020B0503020204020204" charset="-122"/>
                  <a:ea typeface="微软雅黑" panose="020B0503020204020204" charset="-122"/>
                  <a:sym typeface="+mn-ea"/>
                </a:rPr>
                <a:t>　　⑩我骄傲于自己母语的强大的生命力。五千年的漫长历史</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灾祸连绵</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兵燹不绝</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而一个个方块汉字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就是一块块砖石</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当它们排列衔接时</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便仿佛垒砌了一个广阔而坚固的壁垒</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牢牢守卫了一种古老的文化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庇护了一代代呼吸沐浴着它的气息的亿兆的灵魂。</a:t>
              </a:r>
              <a:endParaRPr lang="zh-CN" altLang="en-US" sz="1695" dirty="0">
                <a:latin typeface="微软雅黑" panose="020B0503020204020204" charset="-122"/>
                <a:ea typeface="微软雅黑" panose="020B0503020204020204" charset="-122"/>
                <a:sym typeface="+mn-ea"/>
              </a:endParaRPr>
            </a:p>
            <a:p>
              <a:pPr indent="0" eaLnBrk="1" latinLnBrk="0" hangingPunct="1">
                <a:lnSpc>
                  <a:spcPct val="130000"/>
                </a:lnSpc>
              </a:pPr>
              <a:r>
                <a:rPr lang="zh-CN" altLang="en-US" sz="1695" dirty="0">
                  <a:latin typeface="微软雅黑" panose="020B0503020204020204" charset="-122"/>
                  <a:ea typeface="微软雅黑" panose="020B0503020204020204" charset="-122"/>
                  <a:sym typeface="+mn-ea"/>
                </a:rPr>
                <a:t>          童年在农村度过。记事不久的年龄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有一年夏天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大人在睡午觉</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我独自走出屋门到外面玩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追着一只蹦蹦跳跳的兔子</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不小心走远了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一直走进村外一片茂密的树林中</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迷路了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害怕得大哭。但四周没有人听到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只好在林子里乱走。过了好久</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终于从树干的缝隙间</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望见了村头一户人家的屋檐。</a:t>
              </a:r>
              <a:endParaRPr lang="zh-CN" altLang="en-US" sz="1695" dirty="0">
                <a:latin typeface="微软雅黑" panose="020B0503020204020204" charset="-122"/>
                <a:ea typeface="微软雅黑" panose="020B0503020204020204" charset="-122"/>
                <a:sym typeface="+mn-ea"/>
              </a:endParaRPr>
            </a:p>
            <a:p>
              <a:pPr indent="0" eaLnBrk="1" latinLnBrk="0" hangingPunct="1">
                <a:lnSpc>
                  <a:spcPct val="130000"/>
                </a:lnSpc>
              </a:pPr>
              <a:r>
                <a:rPr lang="zh-CN" altLang="en-US" sz="1695" dirty="0">
                  <a:latin typeface="微软雅黑" panose="020B0503020204020204" charset="-122"/>
                  <a:ea typeface="微软雅黑" panose="020B0503020204020204" charset="-122"/>
                  <a:sym typeface="+mn-ea"/>
                </a:rPr>
                <a:t>          一颗悬空的心倏地落地了。</a:t>
              </a:r>
              <a:endParaRPr lang="zh-CN" altLang="en-US" sz="1695" dirty="0">
                <a:latin typeface="微软雅黑" panose="020B0503020204020204" charset="-122"/>
                <a:ea typeface="微软雅黑" panose="020B0503020204020204" charset="-122"/>
                <a:sym typeface="+mn-ea"/>
              </a:endParaRPr>
            </a:p>
          </p:txBody>
        </p:sp>
        <p:pic>
          <p:nvPicPr>
            <p:cNvPr id="8" name="图片 7"/>
            <p:cNvPicPr/>
            <p:nvPr/>
          </p:nvPicPr>
          <p:blipFill>
            <a:blip r:embed="rId1" cstate="print"/>
            <a:stretch>
              <a:fillRect/>
            </a:stretch>
          </p:blipFill>
          <p:spPr>
            <a:xfrm>
              <a:off x="3096668" y="6488345"/>
              <a:ext cx="713477" cy="641469"/>
            </a:xfrm>
            <a:prstGeom prst="rect">
              <a:avLst/>
            </a:prstGeom>
          </p:spPr>
        </p:pic>
        <p:pic>
          <p:nvPicPr>
            <p:cNvPr id="9" name="图片 8"/>
            <p:cNvPicPr/>
            <p:nvPr/>
          </p:nvPicPr>
          <p:blipFill>
            <a:blip r:embed="rId2" cstate="print"/>
            <a:stretch>
              <a:fillRect/>
            </a:stretch>
          </p:blipFill>
          <p:spPr>
            <a:xfrm>
              <a:off x="2992534" y="9847864"/>
              <a:ext cx="641469" cy="569461"/>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1960439"/>
            <a:ext cx="7614556" cy="3489325"/>
            <a:chOff x="2023200" y="2844726"/>
            <a:chExt cx="19788326" cy="9067883"/>
          </a:xfrm>
        </p:grpSpPr>
        <p:sp>
          <p:nvSpPr>
            <p:cNvPr id="69" name="TextBox 68"/>
            <p:cNvSpPr txBox="1"/>
            <p:nvPr/>
          </p:nvSpPr>
          <p:spPr>
            <a:xfrm>
              <a:off x="2023200" y="2844726"/>
              <a:ext cx="19788326" cy="9067883"/>
            </a:xfrm>
            <a:prstGeom prst="rect">
              <a:avLst/>
            </a:prstGeom>
            <a:noFill/>
          </p:spPr>
          <p:txBody>
            <a:bodyPr wrap="square" rtlCol="0">
              <a:spAutoFit/>
            </a:bodyPr>
            <a:lstStyle/>
            <a:p>
              <a:pPr indent="0" eaLnBrk="1" latinLnBrk="0" hangingPunct="1">
                <a:lnSpc>
                  <a:spcPct val="130000"/>
                </a:lnSpc>
              </a:pPr>
              <a:r>
                <a:rPr lang="zh-CN" altLang="en-US" sz="1695" dirty="0">
                  <a:latin typeface="微软雅黑" panose="020B0503020204020204" charset="-122"/>
                  <a:ea typeface="微软雅黑" panose="020B0503020204020204" charset="-122"/>
                  <a:sym typeface="+mn-ea"/>
                </a:rPr>
                <a:t>         对于长期漂泊在外的人</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母语熟悉的音调</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带给他的正应该是这样的一种返归家园之感。一个汉语的子民</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寄居他乡</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母语便是故乡的方言土语</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置身异国</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母语便是方块的中文汉字。“官秩加身应谬得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乡音到耳是真归”</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故乡的语言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母语的最为具体直观的形式</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甚至关联到了存在的确凿感。</a:t>
              </a:r>
              <a:endParaRPr lang="zh-CN" altLang="en-US" sz="1695" dirty="0">
                <a:latin typeface="微软雅黑" panose="020B0503020204020204" charset="-122"/>
                <a:ea typeface="微软雅黑" panose="020B0503020204020204" charset="-122"/>
                <a:sym typeface="+mn-ea"/>
              </a:endParaRPr>
            </a:p>
            <a:p>
              <a:pPr indent="0" eaLnBrk="1" latinLnBrk="0" hangingPunct="1">
                <a:lnSpc>
                  <a:spcPct val="130000"/>
                </a:lnSpc>
              </a:pPr>
              <a:r>
                <a:rPr lang="zh-CN" altLang="en-US" sz="1695" dirty="0">
                  <a:latin typeface="微软雅黑" panose="020B0503020204020204" charset="-122"/>
                  <a:ea typeface="微软雅黑" panose="020B0503020204020204" charset="-122"/>
                  <a:sym typeface="+mn-ea"/>
                </a:rPr>
                <a:t>         因为时时相与</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反而熟视无睹。</a:t>
              </a:r>
              <a:r>
                <a:rPr lang="zh-CN" altLang="en-US" sz="1695" u="sng" dirty="0">
                  <a:latin typeface="微软雅黑" panose="020B0503020204020204" charset="-122"/>
                  <a:ea typeface="微软雅黑" panose="020B0503020204020204" charset="-122"/>
                  <a:sym typeface="+mn-ea"/>
                </a:rPr>
                <a:t>就像对于一尾悠然游弋的鱼儿</a:t>
              </a:r>
              <a:r>
                <a:rPr lang="en-US" altLang="zh-CN" sz="1695" u="sng" dirty="0">
                  <a:latin typeface="微软雅黑" panose="020B0503020204020204" charset="-122"/>
                  <a:ea typeface="微软雅黑" panose="020B0503020204020204" charset="-122"/>
                  <a:sym typeface="+mn-ea"/>
                </a:rPr>
                <a:t>,</a:t>
              </a:r>
              <a:r>
                <a:rPr lang="zh-CN" altLang="en-US" sz="1695" u="sng" dirty="0">
                  <a:latin typeface="微软雅黑" panose="020B0503020204020204" charset="-122"/>
                  <a:ea typeface="微软雅黑" panose="020B0503020204020204" charset="-122"/>
                  <a:sym typeface="+mn-ea"/>
                </a:rPr>
                <a:t>水的环抱和裹挟是自然而然的</a:t>
              </a:r>
              <a:r>
                <a:rPr lang="en-US" altLang="zh-CN" sz="1695" u="sng" dirty="0">
                  <a:latin typeface="微软雅黑" panose="020B0503020204020204" charset="-122"/>
                  <a:ea typeface="微软雅黑" panose="020B0503020204020204" charset="-122"/>
                  <a:sym typeface="+mn-ea"/>
                </a:rPr>
                <a:t>,</a:t>
              </a:r>
              <a:r>
                <a:rPr lang="zh-CN" altLang="en-US" sz="1695" u="sng" dirty="0">
                  <a:latin typeface="微软雅黑" panose="020B0503020204020204" charset="-122"/>
                  <a:ea typeface="微软雅黑" panose="020B0503020204020204" charset="-122"/>
                  <a:sym typeface="+mn-ea"/>
                </a:rPr>
                <a:t>不需要去意识和诘问的。但一当因某种缘故离开了那个环境</a:t>
              </a:r>
              <a:r>
                <a:rPr lang="en-US" altLang="zh-CN" sz="1695" u="sng" dirty="0">
                  <a:latin typeface="微软雅黑" panose="020B0503020204020204" charset="-122"/>
                  <a:ea typeface="微软雅黑" panose="020B0503020204020204" charset="-122"/>
                  <a:sym typeface="+mn-ea"/>
                </a:rPr>
                <a:t>,</a:t>
              </a:r>
              <a:r>
                <a:rPr lang="zh-CN" altLang="en-US" sz="1695" u="sng" dirty="0">
                  <a:latin typeface="微软雅黑" panose="020B0503020204020204" charset="-122"/>
                  <a:ea typeface="微软雅黑" panose="020B0503020204020204" charset="-122"/>
                  <a:sym typeface="+mn-ea"/>
                </a:rPr>
                <a:t>就会感受到置身盛夏沙漠中般的窒息。被拘禁于全然陌生的语言中</a:t>
              </a:r>
              <a:r>
                <a:rPr lang="en-US" altLang="zh-CN" sz="1695" u="sng" dirty="0">
                  <a:latin typeface="微软雅黑" panose="020B0503020204020204" charset="-122"/>
                  <a:ea typeface="微软雅黑" panose="020B0503020204020204" charset="-122"/>
                  <a:sym typeface="+mn-ea"/>
                </a:rPr>
                <a:t>,</a:t>
              </a:r>
              <a:r>
                <a:rPr lang="zh-CN" altLang="en-US" sz="1695" u="sng" dirty="0">
                  <a:latin typeface="微软雅黑" panose="020B0503020204020204" charset="-122"/>
                  <a:ea typeface="微软雅黑" panose="020B0503020204020204" charset="-122"/>
                  <a:sym typeface="+mn-ea"/>
                </a:rPr>
                <a:t>一个人也仿佛涸辙之鲋</a:t>
              </a:r>
              <a:r>
                <a:rPr lang="en-US" altLang="zh-CN" sz="1695" u="sng" dirty="0">
                  <a:latin typeface="微软雅黑" panose="020B0503020204020204" charset="-122"/>
                  <a:ea typeface="微软雅黑" panose="020B0503020204020204" charset="-122"/>
                  <a:sym typeface="+mn-ea"/>
                </a:rPr>
                <a:t>,</a:t>
              </a:r>
              <a:r>
                <a:rPr lang="zh-CN" altLang="en-US" sz="1695" u="sng" dirty="0">
                  <a:latin typeface="微软雅黑" panose="020B0503020204020204" charset="-122"/>
                  <a:ea typeface="微软雅黑" panose="020B0503020204020204" charset="-122"/>
                  <a:sym typeface="+mn-ea"/>
                </a:rPr>
                <a:t>最渴望母语的濡沫。那亲切的音节声调</a:t>
              </a:r>
              <a:r>
                <a:rPr lang="en-US" altLang="zh-CN" sz="1695" u="sng" dirty="0">
                  <a:latin typeface="微软雅黑" panose="020B0503020204020204" charset="-122"/>
                  <a:ea typeface="微软雅黑" panose="020B0503020204020204" charset="-122"/>
                  <a:sym typeface="+mn-ea"/>
                </a:rPr>
                <a:t>,</a:t>
              </a:r>
              <a:r>
                <a:rPr lang="zh-CN" altLang="en-US" sz="1695" u="sng" dirty="0">
                  <a:latin typeface="微软雅黑" panose="020B0503020204020204" charset="-122"/>
                  <a:ea typeface="微软雅黑" panose="020B0503020204020204" charset="-122"/>
                  <a:sym typeface="+mn-ea"/>
                </a:rPr>
                <a:t>是一股直透心底的清凉水流。</a:t>
              </a:r>
              <a:endParaRPr lang="zh-CN" altLang="en-US" sz="1695" u="sng" dirty="0">
                <a:latin typeface="微软雅黑" panose="020B0503020204020204" charset="-122"/>
                <a:ea typeface="微软雅黑" panose="020B0503020204020204" charset="-122"/>
                <a:sym typeface="+mn-ea"/>
              </a:endParaRPr>
            </a:p>
            <a:p>
              <a:pPr indent="0" eaLnBrk="1" latinLnBrk="0" hangingPunct="1">
                <a:lnSpc>
                  <a:spcPct val="130000"/>
                </a:lnSpc>
              </a:pPr>
              <a:r>
                <a:rPr lang="en-US" altLang="zh-CN" sz="1695" u="sng" dirty="0">
                  <a:latin typeface="微软雅黑" panose="020B0503020204020204" charset="-122"/>
                  <a:ea typeface="微软雅黑" panose="020B0503020204020204" charset="-122"/>
                  <a:sym typeface="+mn-ea"/>
                </a:rPr>
                <a:t> </a:t>
              </a:r>
              <a:endParaRPr lang="en-US" altLang="zh-CN" sz="1695" u="sng" dirty="0">
                <a:latin typeface="微软雅黑" panose="020B0503020204020204" charset="-122"/>
                <a:ea typeface="微软雅黑" panose="020B0503020204020204" charset="-122"/>
                <a:sym typeface="+mn-ea"/>
              </a:endParaRPr>
            </a:p>
          </p:txBody>
        </p:sp>
        <p:pic>
          <p:nvPicPr>
            <p:cNvPr id="8" name="图片 7"/>
            <p:cNvPicPr/>
            <p:nvPr/>
          </p:nvPicPr>
          <p:blipFill>
            <a:blip r:embed="rId1" cstate="print"/>
            <a:stretch>
              <a:fillRect/>
            </a:stretch>
          </p:blipFill>
          <p:spPr>
            <a:xfrm>
              <a:off x="2808636" y="6603250"/>
              <a:ext cx="785485" cy="497453"/>
            </a:xfrm>
            <a:prstGeom prst="rect">
              <a:avLst/>
            </a:prstGeom>
          </p:spPr>
        </p:pic>
        <p:pic>
          <p:nvPicPr>
            <p:cNvPr id="9" name="图片 8"/>
            <p:cNvPicPr/>
            <p:nvPr/>
          </p:nvPicPr>
          <p:blipFill>
            <a:blip r:embed="rId2" cstate="print"/>
            <a:stretch>
              <a:fillRect/>
            </a:stretch>
          </p:blipFill>
          <p:spPr>
            <a:xfrm>
              <a:off x="2988655" y="3060750"/>
              <a:ext cx="641469" cy="641469"/>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778528" y="1960439"/>
            <a:ext cx="7955294" cy="6826729"/>
            <a:chOff x="2023200" y="2844726"/>
            <a:chExt cx="20673819" cy="17740962"/>
          </a:xfrm>
        </p:grpSpPr>
        <p:pic>
          <p:nvPicPr>
            <p:cNvPr id="8" name="图片 7"/>
            <p:cNvPicPr/>
            <p:nvPr/>
          </p:nvPicPr>
          <p:blipFill>
            <a:blip r:embed="rId1" cstate="print"/>
            <a:stretch>
              <a:fillRect/>
            </a:stretch>
          </p:blipFill>
          <p:spPr>
            <a:xfrm>
              <a:off x="3096668" y="3060750"/>
              <a:ext cx="713477" cy="641469"/>
            </a:xfrm>
            <a:prstGeom prst="rect">
              <a:avLst/>
            </a:prstGeom>
          </p:spPr>
        </p:pic>
        <p:pic>
          <p:nvPicPr>
            <p:cNvPr id="9" name="图片 8"/>
            <p:cNvPicPr/>
            <p:nvPr/>
          </p:nvPicPr>
          <p:blipFill>
            <a:blip r:embed="rId2" cstate="print"/>
            <a:stretch>
              <a:fillRect/>
            </a:stretch>
          </p:blipFill>
          <p:spPr>
            <a:xfrm>
              <a:off x="2987606" y="8965406"/>
              <a:ext cx="822539" cy="785486"/>
            </a:xfrm>
            <a:prstGeom prst="rect">
              <a:avLst/>
            </a:prstGeom>
          </p:spPr>
        </p:pic>
        <p:grpSp>
          <p:nvGrpSpPr>
            <p:cNvPr id="4" name="组合 3"/>
            <p:cNvGrpSpPr/>
            <p:nvPr/>
          </p:nvGrpSpPr>
          <p:grpSpPr>
            <a:xfrm>
              <a:off x="2023200" y="2844726"/>
              <a:ext cx="20673819" cy="17740962"/>
              <a:chOff x="2023200" y="2844726"/>
              <a:chExt cx="20673819" cy="17740962"/>
            </a:xfrm>
          </p:grpSpPr>
          <p:sp>
            <p:nvSpPr>
              <p:cNvPr id="69" name="TextBox 68"/>
              <p:cNvSpPr txBox="1"/>
              <p:nvPr/>
            </p:nvSpPr>
            <p:spPr>
              <a:xfrm>
                <a:off x="2023200" y="2844726"/>
                <a:ext cx="19788326" cy="9952394"/>
              </a:xfrm>
              <a:prstGeom prst="rect">
                <a:avLst/>
              </a:prstGeom>
              <a:noFill/>
            </p:spPr>
            <p:txBody>
              <a:bodyPr wrap="square" rtlCol="0">
                <a:spAutoFit/>
              </a:bodyPr>
              <a:lstStyle/>
              <a:p>
                <a:pPr indent="0" eaLnBrk="1" latinLnBrk="0" hangingPunct="1">
                  <a:lnSpc>
                    <a:spcPct val="130000"/>
                  </a:lnSpc>
                </a:pPr>
                <a:r>
                  <a:rPr lang="zh-CN" altLang="en-US" sz="1695" dirty="0">
                    <a:latin typeface="微软雅黑" panose="020B0503020204020204" charset="-122"/>
                    <a:ea typeface="微软雅黑" panose="020B0503020204020204" charset="-122"/>
                    <a:sym typeface="+mn-ea"/>
                  </a:rPr>
                  <a:t>          每一种语言的子民们</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在自己母语的河流中</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泅渡</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游憩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俯仰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沉醉</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吟咏</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创造出灿烂的文化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并经由翻译传播</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成为说着不同语言的人们共同的精神财富。以诗歌为证</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鲁拜集</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中波斯大诗人伽亚谟及时行乐的咏叹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和</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古诗十九首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里汉代中国人生命短暂的感喟</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贯穿了相通的哲学追问</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中世纪的意大利</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彼特拉克对心上人劳拉的十四行诗倾诉</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和晚唐洛阳城里</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李商隐写给不知名恋人的无题七律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或者隽永清新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或者婉转迷离</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各有一种入骨的缠绵。让不同的语言彼此尊重</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在交流中使各自的美质得到彰显和分享。</a:t>
                </a:r>
                <a:endParaRPr lang="zh-CN" altLang="en-US" sz="1695" dirty="0">
                  <a:latin typeface="微软雅黑" panose="020B0503020204020204" charset="-122"/>
                  <a:ea typeface="微软雅黑" panose="020B0503020204020204" charset="-122"/>
                  <a:sym typeface="+mn-ea"/>
                </a:endParaRPr>
              </a:p>
              <a:p>
                <a:pPr indent="0" eaLnBrk="1" latinLnBrk="0" hangingPunct="1">
                  <a:lnSpc>
                    <a:spcPct val="130000"/>
                  </a:lnSpc>
                </a:pPr>
                <a:r>
                  <a:rPr lang="zh-CN" altLang="en-US" sz="1695" dirty="0">
                    <a:latin typeface="微软雅黑" panose="020B0503020204020204" charset="-122"/>
                    <a:ea typeface="微软雅黑" panose="020B0503020204020204" charset="-122"/>
                    <a:sym typeface="+mn-ea"/>
                  </a:rPr>
                  <a:t>          热爱来自母亲的舌尖上的声音</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应该被视为是一个人的职责</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他的伦理的基点。他可以走向天高地阔</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但母语是他的出发地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是他不断向前伸延的生命坐标轴线上</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那一处不变的原点。</a:t>
                </a:r>
                <a:endParaRPr lang="zh-CN" altLang="en-US" sz="1695" dirty="0">
                  <a:latin typeface="微软雅黑" panose="020B0503020204020204" charset="-122"/>
                  <a:ea typeface="微软雅黑" panose="020B0503020204020204" charset="-122"/>
                  <a:sym typeface="+mn-ea"/>
                </a:endParaRPr>
              </a:p>
              <a:p>
                <a:pPr indent="0" algn="r" eaLnBrk="1" latinLnBrk="0" hangingPunct="1">
                  <a:lnSpc>
                    <a:spcPct val="130000"/>
                  </a:lnSpc>
                </a:pP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原载</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光明日报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有删节</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p:txBody>
          </p:sp>
          <p:sp>
            <p:nvSpPr>
              <p:cNvPr id="10" name="TextBox 9"/>
              <p:cNvSpPr txBox="1"/>
              <p:nvPr/>
            </p:nvSpPr>
            <p:spPr>
              <a:xfrm>
                <a:off x="2023200" y="10405566"/>
                <a:ext cx="20673819" cy="10180122"/>
              </a:xfrm>
              <a:prstGeom prst="rect">
                <a:avLst/>
              </a:prstGeom>
              <a:noFill/>
            </p:spPr>
            <p:txBody>
              <a:bodyPr wrap="square" rtlCol="0">
                <a:spAutoFit/>
              </a:bodyPr>
              <a:lstStyle/>
              <a:p>
                <a:pPr>
                  <a:lnSpc>
                    <a:spcPts val="6900"/>
                  </a:lnSpc>
                </a:pPr>
                <a:r>
                  <a:rPr lang="en-US" altLang="zh-CN" sz="2540" dirty="0"/>
                  <a:t>      · · · · · ·</a:t>
                </a:r>
                <a:r>
                  <a:rPr lang="zh-CN" altLang="en-US" sz="2540" dirty="0"/>
                  <a:t> </a:t>
                </a:r>
                <a:r>
                  <a:rPr lang="en-US" altLang="zh-CN" sz="2540" dirty="0"/>
                  <a:t>·   · · · · · · · · ·   · · · · · ·</a:t>
                </a:r>
                <a:r>
                  <a:rPr lang="zh-CN" altLang="en-US" sz="2540" dirty="0"/>
                  <a:t> </a:t>
                </a:r>
                <a:r>
                  <a:rPr lang="en-US" altLang="zh-CN" sz="2540" dirty="0"/>
                  <a:t>·  · · · ·  · · · · ·  </a:t>
                </a:r>
                <a:endParaRPr lang="en-US" altLang="zh-CN" sz="2540" dirty="0"/>
              </a:p>
              <a:p>
                <a:pPr>
                  <a:lnSpc>
                    <a:spcPts val="6900"/>
                  </a:lnSpc>
                </a:pPr>
                <a:r>
                  <a:rPr lang="en-US" altLang="zh-CN" sz="2540" dirty="0"/>
                  <a:t>· · · · · · · · · · ·</a:t>
                </a:r>
                <a:endParaRPr lang="zh-CN" altLang="en-US" sz="2540" dirty="0"/>
              </a:p>
              <a:p>
                <a:pPr>
                  <a:lnSpc>
                    <a:spcPts val="6900"/>
                  </a:lnSpc>
                </a:pPr>
                <a:endParaRPr lang="zh-CN" altLang="en-US" sz="2540" dirty="0"/>
              </a:p>
              <a:p>
                <a:endParaRPr lang="zh-CN" altLang="en-US" sz="2540" dirty="0"/>
              </a:p>
              <a:p>
                <a:endParaRPr lang="zh-CN" altLang="en-US" sz="2540" dirty="0"/>
              </a:p>
              <a:p>
                <a:endParaRPr lang="zh-CN" altLang="en-US" sz="2540" dirty="0"/>
              </a:p>
            </p:txBody>
          </p:sp>
        </p:gr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a:xfrm>
            <a:off x="792671" y="1918148"/>
            <a:ext cx="1030454" cy="643152"/>
            <a:chOff x="2074961" y="4006039"/>
            <a:chExt cx="2677891" cy="1671392"/>
          </a:xfrm>
        </p:grpSpPr>
        <p:pic>
          <p:nvPicPr>
            <p:cNvPr id="15" name="Picture 2"/>
            <p:cNvPicPr>
              <a:picLocks noChangeAspect="1" noChangeArrowheads="1"/>
            </p:cNvPicPr>
            <p:nvPr/>
          </p:nvPicPr>
          <p:blipFill>
            <a:blip r:embed="rId1" cstate="print"/>
            <a:srcRect/>
            <a:stretch>
              <a:fillRect/>
            </a:stretch>
          </p:blipFill>
          <p:spPr bwMode="auto">
            <a:xfrm>
              <a:off x="2074961" y="4006039"/>
              <a:ext cx="2677891" cy="920729"/>
            </a:xfrm>
            <a:prstGeom prst="rect">
              <a:avLst/>
            </a:prstGeom>
            <a:solidFill>
              <a:srgbClr val="404040"/>
            </a:solidFill>
            <a:ln w="9525">
              <a:noFill/>
              <a:miter lim="800000"/>
              <a:headEnd/>
              <a:tailEnd/>
            </a:ln>
            <a:effectLst/>
          </p:spPr>
        </p:pic>
        <p:sp>
          <p:nvSpPr>
            <p:cNvPr id="16" name="矩形 15"/>
            <p:cNvSpPr/>
            <p:nvPr/>
          </p:nvSpPr>
          <p:spPr>
            <a:xfrm>
              <a:off x="2208566" y="4081682"/>
              <a:ext cx="2544286" cy="1595749"/>
            </a:xfrm>
            <a:prstGeom prst="rect">
              <a:avLst/>
            </a:prstGeom>
          </p:spPr>
          <p:txBody>
            <a:bodyPr wrap="squar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78528" y="2376069"/>
            <a:ext cx="7619048"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备考改编题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文中引用英语</a:t>
            </a:r>
            <a:r>
              <a:rPr lang="en-US" altLang="zh-CN" sz="1695" dirty="0">
                <a:latin typeface="微软雅黑" panose="020B0503020204020204" charset="-122"/>
                <a:ea typeface="微软雅黑" panose="020B0503020204020204" charset="-122"/>
              </a:rPr>
              <a:t>mother tongue,</a:t>
            </a:r>
            <a:r>
              <a:rPr lang="zh-CN" altLang="en-US" sz="1695" dirty="0">
                <a:latin typeface="微软雅黑" panose="020B0503020204020204" charset="-122"/>
                <a:ea typeface="微软雅黑" panose="020B0503020204020204" charset="-122"/>
              </a:rPr>
              <a:t>是为了引出“妈妈的舌头”这一形象说法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强调母语的温馨可亲。</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文中引用阿里巴巴的故事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旨在说明封存在语言中的文化基因如珠宝般珍贵。</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文中列举“昼夜不舍的流水”“亘古沉默的荒野”“一颗从眼角滑落的泪珠”等意象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意在说明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只有用母语才能准确言说它们的内在情韵。</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文章融记叙、议论、抒情为一体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引经据典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华美而不失厚重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有较深的文化意蕴。</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1387" y="2177250"/>
            <a:ext cx="7592186" cy="183464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774574" y="2246519"/>
            <a:ext cx="7392228" cy="4311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旨在说明封存在语言中的文化基因如珠宝般珍贵”表述有误。</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2015856"/>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作者回忆童年迷路的经历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在文中有什么作用</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zh-CN" sz="1540" dirty="0">
              <a:latin typeface="微软雅黑" panose="020B0503020204020204" charset="-122"/>
              <a:ea typeface="微软雅黑" panose="020B0503020204020204" charset="-122"/>
            </a:endParaRPr>
          </a:p>
        </p:txBody>
      </p:sp>
      <p:sp>
        <p:nvSpPr>
          <p:cNvPr id="11" name="矩形 10"/>
          <p:cNvSpPr/>
          <p:nvPr/>
        </p:nvSpPr>
        <p:spPr>
          <a:xfrm>
            <a:off x="803677" y="3179622"/>
            <a:ext cx="7536769" cy="221669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875947" y="3300120"/>
            <a:ext cx="7392228"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①内容上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用孩子迷路比喻游子离开母语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强调母语给人带来的庇护感和安全感。②结构上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呼应题目“屋檐”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引出下面的议论。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本题考查分析作品结构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能力层级为分析综合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。考查段落的作用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应该先找到该段落并联系原文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然后从“内容”“结构”等方面加以考虑作答。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2015856"/>
            <a:ext cx="7587066" cy="135445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赏析文中画线的文字。</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zh-CN" altLang="zh-CN" sz="1540" dirty="0">
              <a:latin typeface="微软雅黑" panose="020B0503020204020204" charset="-122"/>
              <a:ea typeface="微软雅黑" panose="020B0503020204020204" charset="-122"/>
            </a:endParaRPr>
          </a:p>
        </p:txBody>
      </p:sp>
      <p:sp>
        <p:nvSpPr>
          <p:cNvPr id="11" name="矩形 10"/>
          <p:cNvSpPr/>
          <p:nvPr/>
        </p:nvSpPr>
        <p:spPr>
          <a:xfrm>
            <a:off x="803677" y="3179622"/>
            <a:ext cx="7536769" cy="221669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875947" y="3270560"/>
            <a:ext cx="7392228" cy="17900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运用比喻、对比等手法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揭示出人和母语之间生死难离的关系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使事理具象化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生动形象。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本题考查体会重要语句的丰富含意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品味精彩的语言表达艺术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能力层级为鉴赏评价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。鉴赏句子首先要明确鉴赏的角度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比如修辞角度、感官角度、遣词造句角度、选材角度等等。一般先从修辞角度思考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并考虑修辞效果。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786147" cy="4091305"/>
          </a:xfrm>
          <a:prstGeom prst="rect">
            <a:avLst/>
          </a:prstGeom>
          <a:noFill/>
        </p:spPr>
        <p:txBody>
          <a:bodyPr wrap="square" rtlCol="0">
            <a:spAutoFit/>
          </a:bodyPr>
          <a:lstStyle/>
          <a:p>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怀鲁迅</a:t>
            </a:r>
            <a:endParaRPr lang="en-US" altLang="zh-CN"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郁达夫</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真是晴天的霹雳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在南台的宴会席上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忽而听到了鲁迅的死</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发出了几通电报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荟萃了一夜行李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第二天我就匆匆跳上了开往上海的轮船。</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二十二日上午十时船靠了岸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到家洗一个澡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吞了两口饭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跑到胶州路万国殡仪馆去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遇见的只是真诚的脸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热烈的脸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悲愤的脸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和千千万万</a:t>
            </a:r>
            <a:r>
              <a:rPr lang="zh-CN" altLang="en-US" sz="1695" u="sng" dirty="0">
                <a:latin typeface="微软雅黑" panose="020B0503020204020204" charset="-122"/>
                <a:ea typeface="微软雅黑" panose="020B0503020204020204" charset="-122"/>
              </a:rPr>
              <a:t>将要破裂似的青年男女的心肺与紧捏的拳头</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这不是寻常的丧葬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这也不是沉郁的悲哀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这正像是大地震要来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或黎明将到时充塞在天地之间的一瞬间的寂静。</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2015856"/>
            <a:ext cx="758706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探究语句意蕴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作者深情地诠释了母语的多重意义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请结合全文加以概括。</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zh-CN" sz="1540" dirty="0">
              <a:latin typeface="微软雅黑" panose="020B0503020204020204" charset="-122"/>
              <a:ea typeface="微软雅黑" panose="020B0503020204020204" charset="-122"/>
            </a:endParaRPr>
          </a:p>
        </p:txBody>
      </p:sp>
      <p:sp>
        <p:nvSpPr>
          <p:cNvPr id="8" name="矩形 7"/>
          <p:cNvSpPr/>
          <p:nvPr/>
        </p:nvSpPr>
        <p:spPr>
          <a:xfrm>
            <a:off x="803677" y="3179622"/>
            <a:ext cx="7536769" cy="221669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1"/>
          <p:cNvSpPr txBox="1"/>
          <p:nvPr/>
        </p:nvSpPr>
        <p:spPr>
          <a:xfrm>
            <a:off x="875947" y="3270560"/>
            <a:ext cx="7392228"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①母语可以拉近彼此关系。②母语最早打通人与世界的联系。③母语可以自由地抒情状物。④母语包蕴文化基因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守卫民族文化。⑤母语给人以家的归宿感。⑥各民族用自己的母语创造了人类共同的精神财富。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本题考查从不同的角度和层面发掘作品的意蕴、民族心理和人文精神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能力层级为探究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F</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。审题时要注意“多重意义”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可见答案不止一点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思考时应多角度思考。考生可以从文中找到写母语的内容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然后结合语境理解其意蕴。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6"/>
          <p:cNvGrpSpPr/>
          <p:nvPr/>
        </p:nvGrpSpPr>
        <p:grpSpPr>
          <a:xfrm>
            <a:off x="778528" y="1938091"/>
            <a:ext cx="1202775" cy="371996"/>
            <a:chOff x="2074961" y="4329310"/>
            <a:chExt cx="2938070" cy="628421"/>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08566" y="4362371"/>
              <a:ext cx="2804465" cy="595360"/>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sp>
        <p:nvSpPr>
          <p:cNvPr id="16" name="TextBox 9"/>
          <p:cNvSpPr txBox="1"/>
          <p:nvPr/>
        </p:nvSpPr>
        <p:spPr>
          <a:xfrm>
            <a:off x="810510" y="2366349"/>
            <a:ext cx="7696188" cy="34575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探究语句意蕴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他可以走向天高地阔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但母语是他的出发地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是他不断向前伸延的生命坐标轴线上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那一处不变的原点。”请结合本文和下面的材料谈谈你对这句话的思考。要求观点明确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阐述合理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有说服力。</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我的老师木心写道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向世界出发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流亡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千山万水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天涯海角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一直流亡到祖国、故乡。”</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这段话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是我见过对母国问题的最高见解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非常决绝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非常潇洒。他把母国、故乡、老家、祖宅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统统看成流亡之地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而陪他流亡的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是他的母语。在木心的个案中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母语的力量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大于母国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高于母国。木心用母语推开母国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他背离母国的乡愁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对母语表达敬意。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陈丹青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生死于母语之中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1387" y="2177250"/>
            <a:ext cx="7592186" cy="27203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
          <p:cNvSpPr txBox="1"/>
          <p:nvPr/>
        </p:nvSpPr>
        <p:spPr>
          <a:xfrm>
            <a:off x="774574" y="2246519"/>
            <a:ext cx="7392228"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不论你走到哪里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母语始终与你生死相依。分析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原文作者说母语始终是人生命中不变的原点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不论人的生命伸延到何等地步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陈丹青认为母语始终伴随着人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是人类文化的根基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甚至超过一切其他事物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不论你走到何处。他们都对母语表达出无限的敬意。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要理解文中句子的含意。答题时要始终围绕这句话来回答。其次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要根据题干下面所给出的从文本之外选择出的语段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结合相应内容理解“母语是他的出发地”“不变的原点”的含意。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47759" y="2098982"/>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探究标题意蕴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请探究题目“在母语的屋檐下”蕴含了哪几层深意。</a:t>
            </a:r>
            <a:endParaRPr lang="en-US" altLang="zh-CN" sz="1695" dirty="0">
              <a:latin typeface="微软雅黑" panose="020B0503020204020204" charset="-122"/>
              <a:ea typeface="微软雅黑" panose="020B0503020204020204" charset="-122"/>
            </a:endParaRPr>
          </a:p>
        </p:txBody>
      </p:sp>
      <p:sp>
        <p:nvSpPr>
          <p:cNvPr id="11" name="矩形 10"/>
          <p:cNvSpPr/>
          <p:nvPr/>
        </p:nvSpPr>
        <p:spPr>
          <a:xfrm>
            <a:off x="803677" y="2957954"/>
            <a:ext cx="7619048" cy="243836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803677" y="3068787"/>
            <a:ext cx="7619048" cy="247015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①母语有亲切感、温馨感。“屋檐”就表明是“家”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有了“家”自然就感觉亲切、温馨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母语也一样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与少年时代的伙伴用家乡话交谈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在异国他乡用母语交流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都有亲切感。②母语有保护、庇护的作用。犹如“屋檐”保护着小鸟、迷途的小孩。③母语有守卫的功能。母语时刻守卫着民族文化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就像“屋檐”自觉地守护着家庭。</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看标题所蕴含的不同层次的含意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这实际就是考查标题的意蕴。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2015856"/>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探究思想情感意蕴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作者借“母语”抒发了哪些思想感情</a:t>
            </a:r>
            <a:r>
              <a:rPr lang="en-US" altLang="zh-CN" sz="1695" dirty="0">
                <a:latin typeface="微软雅黑" panose="020B0503020204020204" charset="-122"/>
                <a:ea typeface="微软雅黑" panose="020B0503020204020204" charset="-122"/>
              </a:rPr>
              <a:t>?</a:t>
            </a:r>
            <a:endParaRPr lang="zh-CN" altLang="zh-CN" sz="1540" dirty="0">
              <a:latin typeface="微软雅黑" panose="020B0503020204020204" charset="-122"/>
              <a:ea typeface="微软雅黑" panose="020B0503020204020204" charset="-122"/>
            </a:endParaRPr>
          </a:p>
        </p:txBody>
      </p:sp>
      <p:sp>
        <p:nvSpPr>
          <p:cNvPr id="11" name="矩形 10"/>
          <p:cNvSpPr/>
          <p:nvPr/>
        </p:nvSpPr>
        <p:spPr>
          <a:xfrm>
            <a:off x="803677" y="3068787"/>
            <a:ext cx="7536769" cy="209023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803677" y="3124204"/>
            <a:ext cx="7392228"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①赞美了母语的宝贵、丰富、神奇和具有的伟大创造性。②抒发了作者敬仰语言文化的真挚情感。③通过赞扬母语的强大的生命力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表达了作者热爱祖国、热爱民族的崇高情怀。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解答这一题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关键要正确把握文章中作者感情的落脚点。母语是作者感情的基点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它连着“文化”“祖国”“民族”等。此处运用了以小见大的手法。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2015856"/>
            <a:ext cx="7587066"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探究艺术构思意蕴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这篇文章是怎样构思的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请简要探析。</a:t>
            </a:r>
            <a:endParaRPr lang="zh-CN" altLang="zh-CN" sz="1540" dirty="0">
              <a:latin typeface="微软雅黑" panose="020B0503020204020204" charset="-122"/>
              <a:ea typeface="微软雅黑" panose="020B0503020204020204" charset="-122"/>
            </a:endParaRPr>
          </a:p>
        </p:txBody>
      </p:sp>
      <p:sp>
        <p:nvSpPr>
          <p:cNvPr id="11" name="矩形 10"/>
          <p:cNvSpPr/>
          <p:nvPr/>
        </p:nvSpPr>
        <p:spPr>
          <a:xfrm>
            <a:off x="803677" y="2597739"/>
            <a:ext cx="7536769" cy="279857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891938" y="2608395"/>
            <a:ext cx="7392228"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通过友人自国外归来互相用家乡话长谈获得满足感引出对母语的议论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描绘母语的几个特点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温馨可爱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即“从妈妈舌头上发出的声音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是生命降临时听到的最初的声音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浸润着爱的声音”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、“诗作为浓缩提炼过的语言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是语言的极致”、语言是文化的载体和符号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写了洞察和把握一种语言的奥秘、母语有魅力和魄力、骄傲于自己母语的强大的生命力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介绍了母语的三大作用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保护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返归家园之感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创造、传播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呼唤热爱母语。</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要对文章的十六个段落的内容进行理解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然后进行段落间内容归类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最后说明构思思路。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14512" y="2126691"/>
            <a:ext cx="7697024" cy="314960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探究题属于开放性试题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要求考生对材料进行研究、探讨、分析、整合等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进而提出疑问、建议、评价等。主要包括以下内容</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从不同角度和层面挖掘作品的意蕴、民族心理和人文精神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这类题目要求考生在把握作品的主旨和作者的思想感情的基础上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抓住“情”和“理”两个方面去探究</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对作者创作背景和创作意图的探讨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这类题目要求考生在把握作品深刻内涵的前提下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探讨作者的创作背景和创作意图</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对作品进行个性化的解读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这类题目的出题方式较多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往往要求考生写一篇小短文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主要考查考生的思辨能力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要求考生对问题本身有深入的思考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并提出自己的见解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其设题角度涉及主旨意蕴、手法技巧、时代背景、写作动机等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设题方式也多种多样。</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88147"/>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题型一　探究语句意蕴</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751039" y="2693660"/>
            <a:ext cx="7697024" cy="280987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“作品的意蕴”是指文本所蕴含的思想、感情等内容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是指读者从作品中领悟到的意义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即通常所说的言外之意。散文表现出来的意蕴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有社会的、政治的、道德的意义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有现实的、历史的意义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有民族心理的、人文精神的意义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也有心理的、情感的、审美的意义。</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一、探究的角度</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所谓“不同的角度”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就是要求读者从不同的视角对文本做多侧面的认知和解读。具体来说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有作者角度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作者的思想观点、生平经历、写作背景等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都可能对写</a:t>
            </a:r>
            <a:endParaRPr lang="zh-CN" altLang="en-US" sz="1695" dirty="0">
              <a:latin typeface="微软雅黑" panose="020B0503020204020204" charset="-122"/>
              <a:ea typeface="微软雅黑" panose="020B0503020204020204" charset="-122"/>
            </a:endParaRPr>
          </a:p>
        </p:txBody>
      </p:sp>
      <p:sp>
        <p:nvSpPr>
          <p:cNvPr id="13" name="TextBox 12"/>
          <p:cNvSpPr txBox="1"/>
          <p:nvPr/>
        </p:nvSpPr>
        <p:spPr>
          <a:xfrm>
            <a:off x="3934761" y="2380761"/>
            <a:ext cx="969805" cy="614045"/>
          </a:xfrm>
          <a:prstGeom prst="rect">
            <a:avLst/>
          </a:prstGeom>
          <a:solidFill>
            <a:schemeClr val="bg1">
              <a:lumMod val="75000"/>
            </a:schemeClr>
          </a:solidFill>
        </p:spPr>
        <p:txBody>
          <a:bodyPr wrap="square" rtlCol="0">
            <a:spAutoFit/>
          </a:bodyPr>
          <a:lstStyle/>
          <a:p>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9540" y="2071273"/>
            <a:ext cx="7697024" cy="2130425"/>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rPr>
              <a:t>作产生极大的影响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从而影响作品主题的表现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、作品角度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对作品中的形象、细节描写、语言表达等方面的研究探讨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有助于更好地把握作品主题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、读者角度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主要是读者的阅读感受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二、探究的层面</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　　所谓“不同的层面”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就是要求读者对文本做出深浅度不同的认知和解读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一般可从情感、哲学和审美三个层面进行发掘。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859095" y="2763991"/>
          <a:ext cx="7397750" cy="1682750"/>
        </p:xfrm>
        <a:graphic>
          <a:graphicData uri="http://schemas.openxmlformats.org/drawingml/2006/table">
            <a:tbl>
              <a:tblPr/>
              <a:tblGrid>
                <a:gridCol w="664845"/>
                <a:gridCol w="6732905"/>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请结合文章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阐释</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句子的内涵。</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本文结尾说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谈谈你对这句话的理解。</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你是否赞同这个说法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结合本文和生活实际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谈谈你的思考。</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请根据文本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探究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这句话的含意</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3907052" y="2043565"/>
            <a:ext cx="969805" cy="614045"/>
          </a:xfrm>
          <a:prstGeom prst="rect">
            <a:avLst/>
          </a:prstGeom>
          <a:solidFill>
            <a:schemeClr val="bg1">
              <a:lumMod val="75000"/>
            </a:schemeClr>
          </a:solidFill>
        </p:spPr>
        <p:txBody>
          <a:bodyPr wrap="square" rtlCol="0">
            <a:spAutoFit/>
          </a:bodyPr>
          <a:lstStyle/>
          <a:p>
            <a:r>
              <a:rPr lang="zh-CN" altLang="en-US" sz="1695" b="1" dirty="0">
                <a:latin typeface="微软雅黑" panose="020B0503020204020204" charset="-122"/>
                <a:ea typeface="微软雅黑" panose="020B0503020204020204" charset="-122"/>
              </a:rPr>
              <a:t>类题指津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877507"/>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生死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肉体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灵魂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悲叹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这些问题与感觉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在此地似乎太渺小了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在鲁迅的死的彼岸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还照耀着一道更伟大、更猛烈的寂光。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没有伟大的人物出现的民族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是世界上最可怜的生物之群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有了伟大的人物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而不知拥护、爱戴、崇仰的国家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是没有希望的奴隶之邦。因鲁迅的一死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使人自觉出了民族的尚可以有为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也因鲁迅之一死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使人家看出了中国还是奴隶性很浓厚的半绝望的国家。</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鲁迅的灵柩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在夜阴里被埋入浅土中去了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西天角却出现了一片微红的新月。</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   一九三六年十月二十四日在上海</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969929" y="1915009"/>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967708" y="2328513"/>
          <a:ext cx="7614285" cy="2319655"/>
        </p:xfrm>
        <a:graphic>
          <a:graphicData uri="http://schemas.openxmlformats.org/drawingml/2006/table">
            <a:tbl>
              <a:tblPr/>
              <a:tblGrid>
                <a:gridCol w="684530"/>
                <a:gridCol w="6929755"/>
              </a:tblGrid>
              <a:tr h="97345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题干中有“探究”“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句子”等字样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抓住题干中的探究要求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明确给定的语句在文中的位置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看所给的语句有没有运用特殊的手法或蕴含特殊的含意。</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注意“理解语句含意”和“探究语句丰富意蕴”的区别</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要注意多角度多层面分析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96060" y="1993417"/>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答题规范</a:t>
            </a:r>
            <a:r>
              <a:rPr lang="en-US" altLang="zh-CN" sz="1695" dirty="0">
                <a:latin typeface="微软雅黑" panose="020B0503020204020204" charset="-122"/>
                <a:ea typeface="微软雅黑" panose="020B0503020204020204" charset="-122"/>
                <a:sym typeface="+mn-ea"/>
              </a:rPr>
              <a:t>】</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81768" y="2486904"/>
          <a:ext cx="7647305" cy="1856105"/>
        </p:xfrm>
        <a:graphic>
          <a:graphicData uri="http://schemas.openxmlformats.org/drawingml/2006/table">
            <a:tbl>
              <a:tblPr/>
              <a:tblGrid>
                <a:gridCol w="394335"/>
                <a:gridCol w="7252970"/>
              </a:tblGrid>
              <a:tr h="185610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第一步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联系上下文研读关键词语、结构层次、表达特色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第二步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领会句中所蕴含的主旨、情感内涵</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第三步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由浅入深、由表层到深层组织答案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一般而言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第一点是该句的表层意思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第二点是背后的意思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第三点是与主旨、情感相关的意思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第四点可能是结合创作背景或联系现实得出的意思</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969929" y="1899075"/>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472922" y="2240309"/>
          <a:ext cx="8230235" cy="3365500"/>
        </p:xfrm>
        <a:graphic>
          <a:graphicData uri="http://schemas.openxmlformats.org/drawingml/2006/table">
            <a:tbl>
              <a:tblPr firstRow="1" firstCol="1" bandRow="1">
                <a:tableStyleId>{5940675A-B579-460E-94D1-54222C63F5DA}</a:tableStyleId>
              </a:tblPr>
              <a:tblGrid>
                <a:gridCol w="411480"/>
                <a:gridCol w="7818755"/>
              </a:tblGrid>
              <a:tr h="33655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方法</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探究语句的丰富含意三法</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联系语境</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瞻前顾后。语句的含意</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与语境密切相关</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将要探究的句子放到原文中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联系上下文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既要瞻前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又要顾后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准确把握其内容要点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然后再仔细品读题干的具体要求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揣摩语句的内涵。</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解读修辞</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把握内涵。对含有修辞手法的句子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应从修辞手法本身特点的角度理解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如比喻的相似性、借代的相关性、比拟的形象性、反语的讽刺性等。特别是具有隐喻性质的句子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探究时必须抓住喻体与本体的关系来判断和整合。</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紧扣主旨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仔细斟酌。散文要探究的句子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往往同时是情感的集结句或含有哲理的语句。这类句子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往往是作者人生经验的总结</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具有很强的思辨性和启发性。要想正确理解这类句子的含意</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必须要对文章的主旨有比较深刻、透彻和全面的了解</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5" name="Rectangle 1"/>
          <p:cNvSpPr>
            <a:spLocks noChangeArrowheads="1"/>
          </p:cNvSpPr>
          <p:nvPr/>
        </p:nvSpPr>
        <p:spPr bwMode="auto">
          <a:xfrm>
            <a:off x="456931" y="3663022"/>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14960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山水及自然景物的欣赏 </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郁达夫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①自从亚里士多德的文学模仿论创定以来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以为诗的起源是根据于模仿本能的学说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到现在还没有绝迹。富有独断性者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甚至于说出“所有的艺术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都是自然的模仿”。虽则说得太独断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太笼统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但反过来说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自然景物以及山水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对于人生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对于艺术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都有绝大的影响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绝大的威力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却是一件千真万确的事情。所以欣赏山水以及自然景物的心情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就是欣赏艺术与人生的心情。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38296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②自然的变化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实在多而且奇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没有准备的欣赏者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对于它的美点也许会捉摸不十分完全的。就单说一个天体罢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早晨的日出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中午的晴空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傍晚的日落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都是最美的景象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若再配上云和影的交替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海与山的参错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以及一切人造的建筑园艺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或种植畜牧的产物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如稻麦牛羊飞鸟家畜之类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则一日之中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就有万千新奇的变化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更不必去说暗夜的群星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月明的普照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与四季寒暖的更迭了。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③我们人类都有一种特性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就是喜新厌旧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每想变更。一碗最珍贵最可口的菜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若每日吃着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到了后来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宁愿去换一碗粗肴淡菜来下饭。唯有对于自然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就决不会发生这一种感觉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太阳自东方出来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西方下去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日日如此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年年如此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我们可没有听说有厌看的。还有月亮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初一出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月半圆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月底全没有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而无论哪一个人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看了月亮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总没有不喜欢的。自然的伟大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自然的与人类有不可须臾离的关系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就此一点也可以看出来了。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280987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④欣赏自然景物的本能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是大家都有的。不过有些人忙于衣食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不便沉酣于大自然的美景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有些人习以为常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虽在欣赏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也没有欣赏的自觉。更有些人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将自然范围限制得很小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以为能如此这般的欣赏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自然景物就尽在他们的囊中了。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⑤我从前有位同事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平时只晓得钻门路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积私财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以升官发财为唯一的人生乐趣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现在居然位至极品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财积到几百万了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但他唯一娱乐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还是出外则装学者的假面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回家则翻英国银行的存折。对于自然山水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非但不晓得欣赏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并且还视若仇敌似的。对于这种利欲熏心的人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我以为对症的良药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就只有一服山水自然的清凉散。因为山水自然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是可以使人性发现、使人格净化的陶冶工具。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3829685"/>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⑥自然景物所包含的方面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原是极博大、极广阔的。天地岁时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社会人事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静而观之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无一不是自然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无一不可以资欣赏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但这却非要悠闲自得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像朱夫子那样的道学先生才办得到。至于我们这种庸人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要想得到自然的美感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还是上山水佳处去较为直截了当。 </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⑦大抵山水佳处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总是自然景物的美点发挥得最完美、最深刻的地方。孔夫子到了川上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就觉悟到他的栖栖一代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猎官求仕之非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太史公游览了名山大川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然后才死心塌地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去发愤而著书。可知我们平时所感受不到的自然的威力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到了山高水长的风景聚处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就会同电光石火一样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闪耀到我们的性灵上来。 </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⑧我曾经到过濑户内海旅行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月夜行舟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四面青葱欲滴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当时我就只想在海岸做一个半渔半读的乡下农民。依船楼而四望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真觉得物我两忘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生死全空了。后来也</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80774" y="1930117"/>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登过东海的崂山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安徽的黄山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更在天台雁荡之间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逗留过一段时期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总没有一次不感到人类的渺小、天地的悠久。所以要想欣赏自然的人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还是先上山水优秀的地方去训练耳目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最为适当。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⑨从前有个赞美美术批评家拉斯肯的人说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他在没有读拉斯肯以前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对于绘画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犹如瞎子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读了之后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眼就开了。这话对于高深的艺术品的欣赏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或者是真的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但对于自然美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尤其是山水美的感受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也未必尽然。乡下愚夫愚妇的千里进香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都市里寄居的小市民的窗槛栽花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都是欣赏自然的心情的一丝表白。只教天良不泯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本性尚存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但凭我们的直觉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也就尽够做一个自然景物与高山大水的初步欣赏者了。</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15856"/>
            <a:ext cx="7534208"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文中说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欣赏山水以及自然景物的心情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就是欣赏艺术与人生的心情。”请结合本文和下面的材料谈谈你对这句话的思考。要求观点明确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阐述合理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有说服力。</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①扫街的在树影下一阵扫后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灰土上留下来的一条条扫帚的丝纹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看起来既觉得细腻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又觉得清闲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潜意识下并且还觉得有点儿落寞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古人所说的梧桐一叶而天下知秋的遥想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大约也就在这些深沉的地方。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郁达夫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故都的秋</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②陶渊明、谢灵运这般人的山水诗那样的好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是由于他们对于自然有那一股新鲜发现时身入化境浓酣忘我的趣味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他们随手写来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都成妙谛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境与神会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真气扑人。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宗白华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a:t>
            </a:r>
            <a:r>
              <a:rPr lang="en-US" altLang="zh-CN" sz="1695" dirty="0">
                <a:latin typeface="微软雅黑" panose="020B0503020204020204" charset="-122"/>
                <a:ea typeface="微软雅黑" panose="020B0503020204020204" charset="-122"/>
              </a:rPr>
              <a:t>&lt;</a:t>
            </a:r>
            <a:r>
              <a:rPr lang="zh-CN" altLang="en-US" sz="1695" dirty="0">
                <a:latin typeface="微软雅黑" panose="020B0503020204020204" charset="-122"/>
                <a:ea typeface="微软雅黑" panose="020B0503020204020204" charset="-122"/>
              </a:rPr>
              <a:t>世说新语</a:t>
            </a:r>
            <a:r>
              <a:rPr lang="en-US" altLang="zh-CN" sz="1695" dirty="0">
                <a:latin typeface="微软雅黑" panose="020B0503020204020204" charset="-122"/>
                <a:ea typeface="微软雅黑" panose="020B0503020204020204" charset="-122"/>
              </a:rPr>
              <a:t>&gt;</a:t>
            </a:r>
            <a:r>
              <a:rPr lang="zh-CN" altLang="en-US" sz="1695" dirty="0">
                <a:latin typeface="微软雅黑" panose="020B0503020204020204" charset="-122"/>
                <a:ea typeface="微软雅黑" panose="020B0503020204020204" charset="-122"/>
              </a:rPr>
              <a:t>和晋人的美</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81778" y="2154399"/>
            <a:ext cx="7619048" cy="318649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864056" y="2209817"/>
            <a:ext cx="7392228"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这句话点明了自然山水与艺术、人生的紧密关系。山水以及自然景物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会影响艺术与人生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而对待艺术和人生的态度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同样会使自然山水染上人化的色彩。陶渊明、谢灵运等人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能发现自然的美好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忘却尘世的烦忧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因而写出“悠然见南山”“池塘生春草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园柳变鸣禽”等清新自然的诗行。郁达夫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故都的秋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中写“扫帚的丝纹”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细腻、清闲却不免有些落寞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自然外物因为点染上他独特的情绪色彩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具有生命的气息。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欣赏山水自然的心情与欣赏艺术、人生的心情是同一的。因为艺术与人生是山水自然的映照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人对于山水自然的欣赏态度也恰恰是人对于艺术与人生的态度。能认识山水自然之美好、博大与威力的人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对于艺术与人生才能获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文中第三段所写的“将要破裂似的青年男女的心肺与紧捏的拳头”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反映了青年男女什么样的心情</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736873" y="2930243"/>
            <a:ext cx="7742750" cy="248882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74320" y="2930243"/>
            <a:ext cx="7587066"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将要破裂似的青年男女的心肺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对鲁迅去世的悲痛。紧捏的拳头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决心继承鲁迅的遗志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对黑暗现实的不满和愤恨。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对重要词语的鉴赏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除了整体把握文本内容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还可以利用平时积累的词语知识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从本义与语境义等多角度分析。成语“撕心裂肺”是形容人非常悲痛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这里写的是青年男女得到鲁迅去世的消息时的心情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因此应是“对鲁迅去世的悲痛”。悲痛时“紧捏的拳头”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可以理解为化悲痛为力量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结合文本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还可以理解为对黑暗现实的不满和愤恨。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81778" y="2154399"/>
            <a:ext cx="7619048" cy="318649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864056" y="2209817"/>
            <a:ext cx="7392228" cy="2470150"/>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超越世俗的认识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才能如孔夫子、太史公那样领悟人生、寻求精神价值的实现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才能像陶渊明、谢灵运、郁达夫那样在山水自然的流连忘返中物我两忘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写出“境与神会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真气扑人”的佳作。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此题是探究题。首先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要理解“欣赏山水以及自然景物的心情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就是欣赏艺术与人生的心情”的含意。答题时要始终围绕这句话来回答。其次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要根据题干下面所给出的两个语段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结合相应内容理解“欣赏山水以及自然景物的心情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就是欣赏艺术与人生的心情”的含意。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88147"/>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题型二　探究标题意蕴和作用</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3934761" y="2380761"/>
            <a:ext cx="969805" cy="614045"/>
          </a:xfrm>
          <a:prstGeom prst="rect">
            <a:avLst/>
          </a:prstGeom>
          <a:solidFill>
            <a:schemeClr val="bg1">
              <a:lumMod val="75000"/>
            </a:schemeClr>
          </a:solidFill>
        </p:spPr>
        <p:txBody>
          <a:bodyPr wrap="square" rtlCol="0">
            <a:spAutoFit/>
          </a:bodyPr>
          <a:lstStyle/>
          <a:p>
            <a:r>
              <a:rPr lang="zh-CN" altLang="en-US" sz="1695" b="1" dirty="0">
                <a:latin typeface="微软雅黑" panose="020B0503020204020204" charset="-122"/>
                <a:ea typeface="微软雅黑" panose="020B0503020204020204" charset="-122"/>
              </a:rPr>
              <a:t>审答指津</a:t>
            </a:r>
            <a:endParaRPr lang="zh-CN" altLang="en-US" sz="1695" b="1" dirty="0">
              <a:latin typeface="微软雅黑" panose="020B0503020204020204" charset="-122"/>
              <a:ea typeface="微软雅黑" panose="020B0503020204020204" charset="-122"/>
            </a:endParaRPr>
          </a:p>
        </p:txBody>
      </p:sp>
      <p:sp>
        <p:nvSpPr>
          <p:cNvPr id="11" name="TextBox 10"/>
          <p:cNvSpPr txBox="1"/>
          <p:nvPr/>
        </p:nvSpPr>
        <p:spPr>
          <a:xfrm>
            <a:off x="654826" y="2588028"/>
            <a:ext cx="7697024"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822604" y="3029164"/>
          <a:ext cx="7498715" cy="1682750"/>
        </p:xfrm>
        <a:graphic>
          <a:graphicData uri="http://schemas.openxmlformats.org/drawingml/2006/table">
            <a:tbl>
              <a:tblPr firstRow="1" firstCol="1" bandRow="1">
                <a:tableStyleId>{5940675A-B579-460E-94D1-54222C63F5DA}</a:tableStyleId>
              </a:tblPr>
              <a:tblGrid>
                <a:gridCol w="449580"/>
                <a:gridCol w="7049135"/>
              </a:tblGrid>
              <a:tr h="10096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设问</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请探究题目</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蕴含了哪几层深意。</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作者以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为题的意图是什么</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题目在全文的结构中有什么作用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审题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对标题意蕴的探究题在题干中往往有“标题”“谈谈看法”之类的词语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5" name="Rectangle 1"/>
          <p:cNvSpPr>
            <a:spLocks noChangeArrowheads="1"/>
          </p:cNvSpPr>
          <p:nvPr/>
        </p:nvSpPr>
        <p:spPr bwMode="auto">
          <a:xfrm>
            <a:off x="456931" y="3636144"/>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59447" y="1935718"/>
            <a:ext cx="7697024"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96259" y="2362072"/>
          <a:ext cx="7783195" cy="3365500"/>
        </p:xfrm>
        <a:graphic>
          <a:graphicData uri="http://schemas.openxmlformats.org/drawingml/2006/table">
            <a:tbl>
              <a:tblPr firstRow="1" firstCol="1" bandRow="1">
                <a:tableStyleId>{5940675A-B579-460E-94D1-54222C63F5DA}</a:tableStyleId>
              </a:tblPr>
              <a:tblGrid>
                <a:gridCol w="389255"/>
                <a:gridCol w="7393940"/>
              </a:tblGrid>
              <a:tr h="33655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标题是对文章思想内容和作者情感态度等的高度概括。 散文的标题往往不像议论文、说明文的标题那样直截了当</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而是很含蓄地传达出作者的写作意图和思想感情。设置这类试题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一般考查考生对文章思想内容的领会和把握能力。</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标题的意蕴。 标题除了有它的表层意思之外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还有其深层意思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即它的比喻义、象征义、借代义、反讽义、情感义等。理解标题的意蕴就是要挖掘标题的深层意思。比如有的标题运用了比喻的修辞手法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考生要结合文章内容和中心思想等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把标题中的喻体还原成它的本体</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从而理解其意蕴。</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a:t>
                      </a:r>
                      <a:r>
                        <a:rPr lang="zh-CN" sz="1695" kern="100" dirty="0">
                          <a:effectLst/>
                          <a:latin typeface="微软雅黑" panose="020B0503020204020204" charset="-122"/>
                          <a:ea typeface="微软雅黑" panose="020B0503020204020204" charset="-122"/>
                        </a:rPr>
                        <a:t>标题的作用。</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概括文章主题</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表明写作对象</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反映主要情节</a:t>
                      </a:r>
                      <a:r>
                        <a:rPr lang="en-US" sz="1695" kern="100" dirty="0">
                          <a:effectLst/>
                          <a:latin typeface="微软雅黑" panose="020B0503020204020204" charset="-122"/>
                          <a:ea typeface="微软雅黑" panose="020B0503020204020204" charset="-122"/>
                        </a:rPr>
                        <a:t>;④</a:t>
                      </a:r>
                      <a:r>
                        <a:rPr lang="zh-CN" sz="1695" kern="100" dirty="0">
                          <a:effectLst/>
                          <a:latin typeface="微软雅黑" panose="020B0503020204020204" charset="-122"/>
                          <a:ea typeface="微软雅黑" panose="020B0503020204020204" charset="-122"/>
                        </a:rPr>
                        <a:t>贯穿全文主线</a:t>
                      </a:r>
                      <a:r>
                        <a:rPr lang="en-US" sz="1695" kern="100" dirty="0">
                          <a:effectLst/>
                          <a:latin typeface="微软雅黑" panose="020B0503020204020204" charset="-122"/>
                          <a:ea typeface="微软雅黑" panose="020B0503020204020204" charset="-122"/>
                        </a:rPr>
                        <a:t>;⑤</a:t>
                      </a:r>
                      <a:r>
                        <a:rPr lang="zh-CN" sz="1695" kern="100" dirty="0">
                          <a:effectLst/>
                          <a:latin typeface="微软雅黑" panose="020B0503020204020204" charset="-122"/>
                          <a:ea typeface="微软雅黑" panose="020B0503020204020204" charset="-122"/>
                        </a:rPr>
                        <a:t>透露情感主旨等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6" name="表格 15"/>
          <p:cNvGraphicFramePr>
            <a:graphicFrameLocks noGrp="1"/>
          </p:cNvGraphicFramePr>
          <p:nvPr/>
        </p:nvGraphicFramePr>
        <p:xfrm>
          <a:off x="888940" y="2240309"/>
          <a:ext cx="7508240" cy="2692400"/>
        </p:xfrm>
        <a:graphic>
          <a:graphicData uri="http://schemas.openxmlformats.org/drawingml/2006/table">
            <a:tbl>
              <a:tblPr/>
              <a:tblGrid>
                <a:gridCol w="506095"/>
                <a:gridCol w="7002145"/>
              </a:tblGrid>
              <a:tr h="26924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标题式探究“五思考”</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思考标题自身义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表层含义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和在文中的含义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引申义、比喻义、象征义等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思考标题是否点明写作对象的特点或写作内容。有的作品的标题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直接点出了作者所写作的对象。解答时要特别关注其对象的特点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探究作者为何写这一对象。有的则在对象前添加了修饰性或者限制性词语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组成偏正结构的标题。解答时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更要注意对象前面的修饰语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同时结合文章内容仔细揣摩其内在的意蕴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明确作者的观点和态度。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12"/>
          <p:cNvSpPr txBox="1"/>
          <p:nvPr/>
        </p:nvSpPr>
        <p:spPr>
          <a:xfrm>
            <a:off x="888940" y="1879202"/>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6" name="表格 15"/>
          <p:cNvGraphicFramePr>
            <a:graphicFrameLocks noGrp="1"/>
          </p:cNvGraphicFramePr>
          <p:nvPr/>
        </p:nvGraphicFramePr>
        <p:xfrm>
          <a:off x="888940" y="2240309"/>
          <a:ext cx="7508240" cy="2692400"/>
        </p:xfrm>
        <a:graphic>
          <a:graphicData uri="http://schemas.openxmlformats.org/drawingml/2006/table">
            <a:tbl>
              <a:tblPr/>
              <a:tblGrid>
                <a:gridCol w="506095"/>
                <a:gridCol w="7002145"/>
              </a:tblGrid>
              <a:tr h="26924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思考标题是否表达作者的感情和态度。在这些标题中要特别注意表达感情的词语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这些词语往往是作者对对象的主体特征或内在感情的一种概括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要结合文章内容准确理解其含义。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思考标题是否揭示文章的主旨或哲理。有些标题是以句子为标题的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它常常就是作者表达的主旨或揭示的哲理。</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思考标题是否是文章的线索和结构思路。从构思看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写景状物的散文如果以写作对象为标题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那么这个写作对象常常就是文章的线索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并能够设定全文的结构思路</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12"/>
          <p:cNvSpPr txBox="1"/>
          <p:nvPr/>
        </p:nvSpPr>
        <p:spPr>
          <a:xfrm>
            <a:off x="888940" y="1879202"/>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9944" y="1863002"/>
            <a:ext cx="7534208" cy="311785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麦　香</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叶青才</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①这是人间四月天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这是草莓吐出酸酸甜甜气息的流翠时节。</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②我回乡看望一位老人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一位老了还能闻见麦香的庄稼人。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③他是我的尊长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也是最关心我的人之一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他是那块麦地的主人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同时也是一棵熬过冬天的麦子。</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 </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9944" y="1863002"/>
            <a:ext cx="7687631"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④我径直走到他的麦地里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就像熟悉那棵苦丁茶那样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一眼就看见了他。我好久没有置身麦地了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好久没有闻见过这么浓郁的麦香了。这味儿像槐花里掺进了蜜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像玫瑰里拌入了糖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还有点儿淡酒的余味。是的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麦粒成熟之后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渗入点儿水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抽芽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便是熬糖做酒的原料了。然而现在麦子正青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才抽穗扬花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这只能是麦花香。</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⑤在麦花香里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我细细打量着这位教我割麦的人。他满头银丝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胡须也渐白了。身子骨似乎依然坚实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只是笑起来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没有了管风的牙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没有了细细的皱纹。它的纹路粗了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长了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像地边的沟道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纵横牵连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总想寻个出处奔去。人一老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这沟道就流淌着岁月的回声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你没法将它阻住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也没法把它拽回。我想到我不要多久也会是这个样子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岁月的回声满耳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光阴的脚步匆匆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我会停留在哪一截道上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抑或是在哪一块地边呢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4826" y="2043565"/>
            <a:ext cx="7534208"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⑥他已经不是我印象中的荣伯了。你看他虽然劳作的姿势保留了过去一直有的那种利索和老到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但是明显力度不够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虚实交杂中虚的成分多了。剪除枯老的茶株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砍掉高高的茶桩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这样的活儿要是搁在前几年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荣伯是不在话下的。他眼疾手快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手到心到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剪出的新茶棵像刚刚修剪的平头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齐崭崭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平覆覆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精神抖擞地立在麦地边上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衬托出四月特有的生机和活力。眼下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他似乎不愿在我面前显老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他的动作幅度很大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却藏不住虚张的声势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吃力而现出连贯的破绽。那些他亲手种出的麦子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倒是一片青葱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仿佛荣伯的青春都让麦子给偷盗去了。这种活力与肤色的转移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直让我觉得一个人原来也不过是一棵麦子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一棵曾经锋芒毕露的麦子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走过了吱吱拔节的日子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走过了飞絮扬花的岁月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随后就走进了它枯萎与衰残的暮年。</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4957" y="2182108"/>
            <a:ext cx="753420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⑦在乡下时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我也收割过麦子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并且手指被麦秸秆割破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眼睛被麦芒儿刺中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我却在那种潜在的伤害中闻到了麦香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那股成熟的带着馒头和挂面香味的气息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它一点点渗透到我的鼻孔里、肺腑里乃至梦幻里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而我青涩的汗味和冒冒失失的语言气息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自个儿反倒一点儿都没有觉察。只有身边的大人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比如荣伯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才准确地把住了我突突的腕脉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并且通过镰刀和锄头将我那些蒲公英一般的欲念摁下去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让我接近麦茬儿和犁头草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接近土地上最切实的部分。现在想来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麦花香里那些醉人的芬芳和诱人的味道都不过是四月天落下的槐树荚与桑葚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它们其实结不了什么果实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虽然不乏甘甜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却只能徒增味觉的依赖和幻觉的空乏。</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3549" y="1960439"/>
            <a:ext cx="753420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⑧真正的麦香总是与镰刀在一起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与即将到来的梅雨在一起。不久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荣伯新剪的茶棵又将长出青幽幽的茶叶来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把大片萎黄的麦子衬托得分外衰老。然而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整个村子在这时才激动起来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就像荣伯在黎明时俯身于麦地一样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天空晴朗而高远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大地芬芳而宽阔。当青春的梦幻醒来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一个距离大地最近的人就是一把镰刀或扁担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一声动情的呼喝就是一阵麦浪或槐风。时节正值端午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太阳正在背脊之上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村庄正在麦香之中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而我正在麦粒之外。</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⑨那时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成熟的麦子香气四溢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倘若旁边有梅子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它会落入梅香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旁边有李子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它会融进李馥。</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51783"/>
            <a:ext cx="7697024" cy="770890"/>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题型二　理解文中重要句子的含意</a:t>
            </a:r>
            <a:endPar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690808" y="2631734"/>
            <a:ext cx="7697024" cy="3149600"/>
          </a:xfrm>
          <a:prstGeom prst="rect">
            <a:avLst/>
          </a:prstGeom>
          <a:noFill/>
        </p:spPr>
        <p:txBody>
          <a:bodyPr wrap="square" rtlCol="0">
            <a:spAutoFit/>
          </a:bodyPr>
          <a:lstStyle/>
          <a:p>
            <a:pPr indent="977900" algn="just">
              <a:lnSpc>
                <a:spcPct val="130000"/>
              </a:lnSpc>
              <a:spcAft>
                <a:spcPts val="0"/>
              </a:spcAft>
            </a:pPr>
            <a:r>
              <a:rPr lang="zh-CN" altLang="en-US" sz="1695" dirty="0">
                <a:latin typeface="微软雅黑" panose="020B0503020204020204" charset="-122"/>
                <a:ea typeface="微软雅黑" panose="020B0503020204020204" charset="-122"/>
              </a:rPr>
              <a:t>“重要句子”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是指在文中起重要作用的关键性语句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它或揭示文章主旨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或表达作者情感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或有着丰富内涵。常见的有以下几类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意蕴丰富的哲理句、揭旨明理的议论句、观点鲜明的抒情句、语意深长的双关句、生动形象的修辞句。</a:t>
            </a:r>
            <a:endParaRPr lang="zh-CN" altLang="en-US" sz="1695" dirty="0">
              <a:latin typeface="微软雅黑" panose="020B0503020204020204" charset="-122"/>
              <a:ea typeface="微软雅黑" panose="020B0503020204020204" charset="-122"/>
            </a:endParaRPr>
          </a:p>
          <a:p>
            <a:pPr indent="977900" algn="just">
              <a:lnSpc>
                <a:spcPct val="130000"/>
              </a:lnSpc>
              <a:spcAft>
                <a:spcPts val="0"/>
              </a:spcAft>
            </a:pPr>
            <a:r>
              <a:rPr lang="zh-CN" altLang="en-US" sz="1695" dirty="0">
                <a:latin typeface="微软雅黑" panose="020B0503020204020204" charset="-122"/>
                <a:ea typeface="微软雅黑" panose="020B0503020204020204" charset="-122"/>
              </a:rPr>
              <a:t> 体会句子含意的原则</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从词语到句子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即根据句子中的关键词语、词语与词语之间的关系来理解</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从形式到内容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即根据句子的结构特点、修辞手法及句子的语言气势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针对它表达的内容来理解与把握</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从篇章到语句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即联系文章主旨来理解句子的真实含意。</a:t>
            </a:r>
            <a:endParaRPr lang="zh-CN" altLang="en-US" sz="1695" dirty="0">
              <a:latin typeface="微软雅黑" panose="020B0503020204020204" charset="-122"/>
              <a:ea typeface="微软雅黑" panose="020B0503020204020204" charset="-122"/>
            </a:endParaRPr>
          </a:p>
          <a:p>
            <a:pPr indent="977900" algn="just">
              <a:lnSpc>
                <a:spcPct val="130000"/>
              </a:lnSpc>
              <a:spcAft>
                <a:spcPts val="0"/>
              </a:spcAft>
            </a:pPr>
            <a:endParaRPr lang="en-US" altLang="zh-CN" sz="1695" dirty="0">
              <a:latin typeface="微软雅黑" panose="020B0503020204020204" charset="-122"/>
              <a:ea typeface="微软雅黑" panose="020B0503020204020204" charset="-122"/>
            </a:endParaRPr>
          </a:p>
          <a:p>
            <a:pPr indent="977900"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16"/>
          <p:cNvSpPr txBox="1"/>
          <p:nvPr/>
        </p:nvSpPr>
        <p:spPr>
          <a:xfrm>
            <a:off x="4232149" y="2270440"/>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
        <p:nvSpPr>
          <p:cNvPr id="5" name="Rectangle 1"/>
          <p:cNvSpPr>
            <a:spLocks noChangeArrowheads="1"/>
          </p:cNvSpPr>
          <p:nvPr/>
        </p:nvSpPr>
        <p:spPr bwMode="auto">
          <a:xfrm>
            <a:off x="628586" y="37945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23549" y="1951213"/>
            <a:ext cx="7534208" cy="3489325"/>
            <a:chOff x="1848782" y="1836614"/>
            <a:chExt cx="19579524" cy="9067883"/>
          </a:xfrm>
        </p:grpSpPr>
        <p:sp>
          <p:nvSpPr>
            <p:cNvPr id="2" name="TextBox 1"/>
            <p:cNvSpPr txBox="1"/>
            <p:nvPr/>
          </p:nvSpPr>
          <p:spPr>
            <a:xfrm>
              <a:off x="1848782" y="1836614"/>
              <a:ext cx="19579524" cy="9067883"/>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⑩熟麦的香味曾经把我的乡居整个地淹没了。荣伯揉开一穗麦朵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在掌心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他细细地吹掉麦芒儿和麦壳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让一堆鼓胀的新麦裸露在五月的太阳下。他拈起其中一粒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放入嘴里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然后嚼起来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我看见天空蓝得有些承受不住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而荣伯眯缝着的眼睛却成了两穴幸福的陷阱。</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    一个能为麦香所陶醉的人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他的幸福简单得很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也悠远得很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他的祝愿有时就是他的遗憾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他的挽留同时也是他在送行。他不知道有很多东西都是留不住的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像滑溜的时光、逃跑的庄稼以及跟欲望一起私奔的人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像他手把手地教了</a:t>
              </a:r>
              <a:r>
                <a:rPr lang="en-US" altLang="zh-CN" sz="1695" dirty="0">
                  <a:latin typeface="微软雅黑" panose="020B0503020204020204" charset="-122"/>
                  <a:ea typeface="微软雅黑" panose="020B0503020204020204" charset="-122"/>
                </a:rPr>
                <a:t>16</a:t>
              </a:r>
              <a:r>
                <a:rPr lang="zh-CN" altLang="en-US" sz="1695" dirty="0">
                  <a:latin typeface="微软雅黑" panose="020B0503020204020204" charset="-122"/>
                  <a:ea typeface="微软雅黑" panose="020B0503020204020204" charset="-122"/>
                </a:rPr>
                <a:t>年割麦技术的那个瘦小的身影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到底还是在五月的麦芒儿直视下溜之大吉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一转眼</a:t>
              </a:r>
              <a:r>
                <a:rPr lang="en-US" altLang="zh-CN" sz="1695" dirty="0">
                  <a:latin typeface="微软雅黑" panose="020B0503020204020204" charset="-122"/>
                  <a:ea typeface="微软雅黑" panose="020B0503020204020204" charset="-122"/>
                </a:rPr>
                <a:t>30</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时光快得就如一地麦子从四月走进五月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从花香进入谷香。</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pic>
          <p:nvPicPr>
            <p:cNvPr id="3" name="图片 2"/>
            <p:cNvPicPr/>
            <p:nvPr/>
          </p:nvPicPr>
          <p:blipFill>
            <a:blip r:embed="rId1" cstate="print"/>
            <a:stretch>
              <a:fillRect/>
            </a:stretch>
          </p:blipFill>
          <p:spPr>
            <a:xfrm>
              <a:off x="3031263" y="5437014"/>
              <a:ext cx="641469" cy="641469"/>
            </a:xfrm>
            <a:prstGeom prst="rect">
              <a:avLst/>
            </a:prstGeom>
          </p:spPr>
        </p:pic>
        <p:pic>
          <p:nvPicPr>
            <p:cNvPr id="4" name="图片 3"/>
            <p:cNvPicPr/>
            <p:nvPr/>
          </p:nvPicPr>
          <p:blipFill>
            <a:blip r:embed="rId2" cstate="print"/>
            <a:stretch>
              <a:fillRect/>
            </a:stretch>
          </p:blipFill>
          <p:spPr>
            <a:xfrm>
              <a:off x="3031263" y="8965406"/>
              <a:ext cx="785485" cy="641469"/>
            </a:xfrm>
            <a:prstGeom prst="rect">
              <a:avLst/>
            </a:prstGeom>
          </p:spPr>
        </p:pic>
      </p:grpSp>
      <p:grpSp>
        <p:nvGrpSpPr>
          <p:cNvPr id="6" name="组合 56"/>
          <p:cNvGrpSpPr/>
          <p:nvPr/>
        </p:nvGrpSpPr>
        <p:grpSpPr>
          <a:xfrm>
            <a:off x="613592" y="1517099"/>
            <a:ext cx="7783984" cy="398780"/>
            <a:chOff x="1594572" y="1803366"/>
            <a:chExt cx="20228628" cy="1036330"/>
          </a:xfrm>
        </p:grpSpPr>
        <p:grpSp>
          <p:nvGrpSpPr>
            <p:cNvPr id="7" name="组合 57"/>
            <p:cNvGrpSpPr/>
            <p:nvPr/>
          </p:nvGrpSpPr>
          <p:grpSpPr>
            <a:xfrm>
              <a:off x="1594572" y="1803366"/>
              <a:ext cx="5500726" cy="1036330"/>
              <a:chOff x="7309612" y="2089118"/>
              <a:chExt cx="5500726" cy="1036330"/>
            </a:xfrm>
          </p:grpSpPr>
          <p:sp>
            <p:nvSpPr>
              <p:cNvPr id="9"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0" name="椭圆 9"/>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04957" y="2056367"/>
            <a:ext cx="7534208" cy="2809875"/>
            <a:chOff x="1848782" y="1836614"/>
            <a:chExt cx="19579524" cy="7302163"/>
          </a:xfrm>
        </p:grpSpPr>
        <p:sp>
          <p:nvSpPr>
            <p:cNvPr id="2" name="TextBox 1"/>
            <p:cNvSpPr txBox="1"/>
            <p:nvPr/>
          </p:nvSpPr>
          <p:spPr>
            <a:xfrm>
              <a:off x="1848782" y="1836614"/>
              <a:ext cx="19579524" cy="7302163"/>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老了的荣伯面对我的到来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只能欢喜地连声说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你回来了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你看今年的麦子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他哪里知道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我原本就没打算看望这一地青麦子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我不过是在麦地里寻找他罢了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就像那年我回去寻找当年我爬过的一棵青桐树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结果却找到了一条我从来没有放在心上的幽幽小路。</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是麦香帮了我的忙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让我找回了镰刀与麦茬儿旁边的自己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还有这位将庆幸和失望发酵在一起的荣伯。</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散文百家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pic>
          <p:nvPicPr>
            <p:cNvPr id="3" name="图片 2"/>
            <p:cNvPicPr/>
            <p:nvPr/>
          </p:nvPicPr>
          <p:blipFill>
            <a:blip r:embed="rId1" cstate="print"/>
            <a:stretch>
              <a:fillRect/>
            </a:stretch>
          </p:blipFill>
          <p:spPr>
            <a:xfrm>
              <a:off x="2952652" y="1920011"/>
              <a:ext cx="713477" cy="641469"/>
            </a:xfrm>
            <a:prstGeom prst="rect">
              <a:avLst/>
            </a:prstGeom>
          </p:spPr>
        </p:pic>
        <p:pic>
          <p:nvPicPr>
            <p:cNvPr id="4" name="图片 3"/>
            <p:cNvPicPr/>
            <p:nvPr/>
          </p:nvPicPr>
          <p:blipFill>
            <a:blip r:embed="rId2" cstate="print"/>
            <a:stretch>
              <a:fillRect/>
            </a:stretch>
          </p:blipFill>
          <p:spPr>
            <a:xfrm>
              <a:off x="3019707" y="5403743"/>
              <a:ext cx="579366" cy="785485"/>
            </a:xfrm>
            <a:prstGeom prst="rect">
              <a:avLst/>
            </a:prstGeom>
          </p:spPr>
        </p:pic>
      </p:grpSp>
      <p:grpSp>
        <p:nvGrpSpPr>
          <p:cNvPr id="6" name="组合 56"/>
          <p:cNvGrpSpPr/>
          <p:nvPr/>
        </p:nvGrpSpPr>
        <p:grpSpPr>
          <a:xfrm>
            <a:off x="613592" y="1517099"/>
            <a:ext cx="7783984" cy="398780"/>
            <a:chOff x="1594572" y="1803366"/>
            <a:chExt cx="20228628" cy="1036330"/>
          </a:xfrm>
        </p:grpSpPr>
        <p:grpSp>
          <p:nvGrpSpPr>
            <p:cNvPr id="7" name="组合 57"/>
            <p:cNvGrpSpPr/>
            <p:nvPr/>
          </p:nvGrpSpPr>
          <p:grpSpPr>
            <a:xfrm>
              <a:off x="1594572" y="1803366"/>
              <a:ext cx="5500726" cy="1036330"/>
              <a:chOff x="7309612" y="2089118"/>
              <a:chExt cx="5500726" cy="1036330"/>
            </a:xfrm>
          </p:grpSpPr>
          <p:sp>
            <p:nvSpPr>
              <p:cNvPr id="9"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0" name="椭圆 9"/>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8" name="直接连接符 7"/>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41542" y="1952599"/>
            <a:ext cx="7534208"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文章以“麦香”为题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表达了什么主旨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请探究。</a:t>
            </a:r>
            <a:endParaRPr lang="zh-CN" altLang="zh-CN" sz="1540" dirty="0">
              <a:latin typeface="微软雅黑" panose="020B0503020204020204" charset="-122"/>
              <a:ea typeface="微软雅黑" panose="020B0503020204020204" charset="-122"/>
            </a:endParaRPr>
          </a:p>
        </p:txBody>
      </p:sp>
      <p:sp>
        <p:nvSpPr>
          <p:cNvPr id="14" name="矩形 13"/>
          <p:cNvSpPr/>
          <p:nvPr/>
        </p:nvSpPr>
        <p:spPr>
          <a:xfrm>
            <a:off x="641542" y="2486904"/>
            <a:ext cx="7674026" cy="2935581"/>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17" name="TextBox 1"/>
          <p:cNvSpPr txBox="1"/>
          <p:nvPr/>
        </p:nvSpPr>
        <p:spPr>
          <a:xfrm>
            <a:off x="706879" y="2518317"/>
            <a:ext cx="7485704"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①麦香不仅指麦子的香气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更象征一种收获的喜悦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一种生存方式或人类文明。②作者告诫自己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不管文明如何进步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岁月如何变迁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我们都不要忘本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不要忘记脚踏实地的做事原则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要坚守“一分耕耘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一分收获”的人生信条。③同时也表达了对农业文明随着时代变化而受到冲击的感叹与无奈。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本题考查探究能力。标题是文章的窗口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透过标题往往能窥探作品的主旨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本篇散文的标题就具有这个特点。探究标题表达了什么主旨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其实就是探究标题的意蕴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既要揭示标题的字面含义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又要揭示标题的深层含义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更要揭示作者借助标题所要传达的思想观点和透过标题表现出来的情感。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88147"/>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题型三　探究思想情感意蕴</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838594" y="2570030"/>
          <a:ext cx="7498715" cy="2692400"/>
        </p:xfrm>
        <a:graphic>
          <a:graphicData uri="http://schemas.openxmlformats.org/drawingml/2006/table">
            <a:tbl>
              <a:tblPr firstRow="1" firstCol="1" bandRow="1">
                <a:tableStyleId>{5940675A-B579-460E-94D1-54222C63F5DA}</a:tableStyleId>
              </a:tblPr>
              <a:tblGrid>
                <a:gridCol w="449580"/>
                <a:gridCol w="7049135"/>
              </a:tblGrid>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请探究文本中的某一事物包含了哪几层深意。</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在作者心中有怎样的意义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价值、地位</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txBody>
                  <a:tcPr marL="25656" marR="25656" marT="0" marB="0" anchor="ctr"/>
                </a:tc>
              </a:tr>
              <a:tr h="673100">
                <a:tc>
                  <a:txBody>
                    <a:bodyPr/>
                    <a:lstStyle/>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辨别</a:t>
                      </a:r>
                      <a:endParaRPr lang="zh-CN" altLang="en-US"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标志</a:t>
                      </a:r>
                      <a:endParaRPr lang="zh-CN" altLang="en-US" sz="1695" kern="100" dirty="0">
                        <a:effectLst/>
                        <a:latin typeface="微软雅黑" panose="020B0503020204020204" charset="-122"/>
                        <a:ea typeface="微软雅黑" panose="020B0503020204020204" charset="-122"/>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题干中往往有“结合本文和生活实际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谈谈你的思考”之类的提示语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1346200">
                <a:tc>
                  <a:txBody>
                    <a:bodyPr/>
                    <a:lstStyle/>
                    <a:p>
                      <a:pPr algn="ctr">
                        <a:lnSpc>
                          <a:spcPct val="130000"/>
                        </a:lnSpc>
                        <a:spcAft>
                          <a:spcPts val="0"/>
                        </a:spcAft>
                      </a:pP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答题</a:t>
                      </a:r>
                      <a:endParaRPr lang="zh-CN" altLang="en-US"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思路</a:t>
                      </a:r>
                      <a:endParaRPr lang="zh-CN" altLang="en-US" sz="1695" kern="100" dirty="0">
                        <a:effectLst/>
                        <a:latin typeface="微软雅黑" panose="020B0503020204020204" charset="-122"/>
                        <a:ea typeface="微软雅黑" panose="020B0503020204020204" charset="-122"/>
                      </a:endParaRPr>
                    </a:p>
                    <a:p>
                      <a:pPr algn="ctr">
                        <a:lnSpc>
                          <a:spcPct val="130000"/>
                        </a:lnSpc>
                        <a:spcAft>
                          <a:spcPts val="0"/>
                        </a:spcAft>
                      </a:pPr>
                      <a:endParaRPr lang="zh-CN" altLang="en-US" sz="1695" kern="100" dirty="0">
                        <a:effectLst/>
                        <a:latin typeface="微软雅黑" panose="020B0503020204020204" charset="-122"/>
                        <a:ea typeface="微软雅黑" panose="020B0503020204020204" charset="-122"/>
                      </a:endParaRPr>
                    </a:p>
                  </a:txBody>
                  <a:tcPr marL="0" marR="0" marT="0" marB="0" anchor="ctr"/>
                </a:tc>
                <a:tc>
                  <a:txBody>
                    <a:bodyPr/>
                    <a:lstStyle/>
                    <a:p>
                      <a:pPr marL="0" marR="0" indent="0" algn="just" defTabSz="2118995" rtl="0" eaLnBrk="1" fontAlgn="auto" latinLnBrk="0" hangingPunct="1">
                        <a:lnSpc>
                          <a:spcPct val="130000"/>
                        </a:lnSpc>
                        <a:spcBef>
                          <a:spcPts val="0"/>
                        </a:spcBef>
                        <a:spcAft>
                          <a:spcPts val="0"/>
                        </a:spcAft>
                        <a:buClrTx/>
                        <a:buSzTx/>
                        <a:buFontTx/>
                        <a:buNone/>
                        <a:defRPr/>
                      </a:pPr>
                      <a:r>
                        <a:rPr lang="zh-CN" alt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总览全文</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整体把握。对作品做体验式探究的前提是对作品有充分的了解和准确的把握。要善于抓住关键语句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厘清全文脉络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明白作品所表达的主题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对全文有一个整体认识和把握。</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88147"/>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80928" y="2459195"/>
          <a:ext cx="7498715" cy="3028950"/>
        </p:xfrm>
        <a:graphic>
          <a:graphicData uri="http://schemas.openxmlformats.org/drawingml/2006/table">
            <a:tbl>
              <a:tblPr firstRow="1" firstCol="1" bandRow="1">
                <a:tableStyleId>{5940675A-B579-460E-94D1-54222C63F5DA}</a:tableStyleId>
              </a:tblPr>
              <a:tblGrid>
                <a:gridCol w="449580"/>
                <a:gridCol w="7049135"/>
              </a:tblGrid>
              <a:tr h="3028950">
                <a:tc>
                  <a:txBody>
                    <a:bodyPr/>
                    <a:lstStyle/>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答题</a:t>
                      </a:r>
                      <a:endParaRPr lang="zh-CN" altLang="en-US"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思路</a:t>
                      </a:r>
                      <a:endParaRPr lang="zh-CN" altLang="en-US" sz="1695" kern="100" dirty="0">
                        <a:effectLst/>
                        <a:latin typeface="微软雅黑" panose="020B0503020204020204" charset="-122"/>
                        <a:ea typeface="微软雅黑" panose="020B0503020204020204" charset="-122"/>
                      </a:endParaRPr>
                    </a:p>
                  </a:txBody>
                  <a:tcPr marL="0" marR="0" marT="0" marB="0" anchor="ctr"/>
                </a:tc>
                <a:tc>
                  <a:txBody>
                    <a:bodyPr/>
                    <a:lstStyle/>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联系生活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明确观点。在对文本准确把握的基础上</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联系自己的阅读感受或生活体验</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分析评判作者的观点。分析时要客观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评判时要辩证分析、公正公允。然后提出自己的观点。</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内引外联</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言之有据。内引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即引用文中的观点材料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必要时还要结合作者的经历和创作背景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外联</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即要联系自己的个人生活经历和体验。无论是赞同还是反对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这两个方面都要兼顾</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绝不可架空分析或随意褒贬。</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结构完整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力求简明。要单刀直入、开门见山地提出论点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然后就原作内容进行复述、介绍、引用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或阐述自己的生活经验感受。要做到结构清晰、小巧、完整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语言要精练、简明、严谨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答题要规范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要点要分明</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456931" y="3636144"/>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9944" y="1863002"/>
            <a:ext cx="7534208" cy="345757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祖　屋</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农　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祖屋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是我内心深处最鲜活的那一处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秘不示人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只怕她遭了风雨的侵蚀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抑或因晾在空气下而变质。在我心中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她由高大到矮小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由缤纷到简单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由喧嚣到沉寂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到后来一直缩进我的梦里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晶莹成了枕边的一颗泪珠。</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在很长的时间里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祖屋是我的整个世界。或许是自第一次睁开眼睛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我便开始了探寻祖屋的秘密。接下来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便用小小的身躯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摸爬丈量着这个宅院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 </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9944" y="1863002"/>
            <a:ext cx="7534208"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祖屋的大门朝东南。所谓的大门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只是一个枝条编成的柴扉而已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柴扉上钉着小扣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上着一把几乎锈透了的老锁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其实只是做做样子。主屋是三间西屋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石头砌垒的底层墙上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土坯一直到顶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其上是用厚厚的黄草拍成的蓑衣似的草屋脊。正屋用细泥糊就的外墙面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被风雨侵蚀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一条条的细槽沟和窄缝遍布其上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斑驳着岁月的手艺。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祖屋中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正正当当四平八稳地摆着一张八仙桌。记事起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就觉得爷爷除去到院里纳凉、到地里干活之外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从来没有离开过这桌子右边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也被我们称为“上首”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他那把椅子。每年除夕夜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总是这样一幅场景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爷爷稳坐上首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爸爸、叔叔、哥哥、我和堂弟则围桌而坐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相互让菜、敬酒、劝酒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奶奶则带着她的儿媳们张罗忙活。</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4957" y="1849604"/>
            <a:ext cx="7534208" cy="450913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大桌子的旁边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是在农村被称为“憋来气”的土炉子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也是我印象里最暖的所在。冬天里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往炉边一凑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仿佛冻透了的手脚、冻得通红的鼻头和接近透明的耳朵瞬间被暖了过来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有时接过奶奶递来的煎饼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贴在炉壁上一烤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一股香气便悄悄弥漫开来。那被土炉子烙得焦黄的煎饼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至今烙在我的脑海里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抠都抠不掉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呼吸着祖屋院子里几代人呼吸过的空气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踩着院子里叠了无数摞的几代人的脚印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我渐渐长大。祖屋却总是一副老成持重的模样。看起来同样一成不变的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是屋檐下的那个燕子窝。小学时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有一次放学回来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我同忙碌着的燕子有过一次对话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刚刚北归的它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身上还附着南方的暖意。我对燕子说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佐罗先生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燕子瞅着我发愣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看来这家伙健忘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过了个冬天就把老朋友给忘了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它不是你那只燕子了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这是它孩子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我认得”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奶奶在一旁边喂着鸡边对我说。噢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原来也是在变的。</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4708" y="1960439"/>
            <a:ext cx="7534208"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那时候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无论上学还是上班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在外面游荡累了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总要回祖屋住上几天。每到清晨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爷爷奶奶便会在院子里说起话来。有时是催我们起床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有时则是云彩啦天气啦一些无关紧要的事情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原来他们只是需要一个话头来打破这农家院的寂静罢了。早上飘荡在祖屋院里或高或低的说话声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或许是我所有关于故乡的记忆中最难割舍的情愫。</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没有了人气养着的祖屋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再也打不起一点点精神来。就像当年我的祖父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坐在他那把咯吱作响的躺椅上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到最后老得连眼皮都不愿眨一下。没有悬念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一切都抵御不了岁月的磨洗。我的祖屋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虽然拼命挣扎着力图站直身子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拼命挣扎着不被风雨剥去最后一层外衣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拼命挣扎着给这个院落和世界留下最后一点记忆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但在一个风雨之夜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最终还是轰然倒下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这当然是父亲后来告诉我的。若干年下来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我觉得那轰然倒下的身影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一直实实在在地压在我心上。</a:t>
            </a:r>
            <a:endParaRPr lang="zh-CN" altLang="en-US" sz="1695" dirty="0">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0551" y="2071273"/>
            <a:ext cx="7534208" cy="21304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现在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站在已无往日印迹的祖屋的院子里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思绪纷扬。一阵从岁月深处的角落里吹来的风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抚着我的耳朵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轻轻告诉我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她也经常思念过去。”</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摘编自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人民日报</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b="1" dirty="0">
              <a:solidFill>
                <a:srgbClr val="EF8340"/>
              </a:solidFill>
              <a:latin typeface="微软雅黑" panose="020B0503020204020204" charset="-122"/>
              <a:ea typeface="微软雅黑" panose="020B0503020204020204" charset="-122"/>
            </a:endParaRPr>
          </a:p>
          <a:p>
            <a:pPr>
              <a:lnSpc>
                <a:spcPct val="130000"/>
              </a:lnSpc>
            </a:pPr>
            <a:endParaRPr lang="en-US" altLang="zh-CN" sz="1695" b="1" dirty="0">
              <a:solidFill>
                <a:srgbClr val="EF8340"/>
              </a:solidFill>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文中借“燕子窝”表达了“我”的什么情感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请简要说明。</a:t>
            </a:r>
            <a:endParaRPr lang="en-US" altLang="zh-CN" sz="1695" dirty="0">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7" name="表格 16"/>
          <p:cNvGraphicFramePr>
            <a:graphicFrameLocks noGrp="1"/>
          </p:cNvGraphicFramePr>
          <p:nvPr/>
        </p:nvGraphicFramePr>
        <p:xfrm>
          <a:off x="778528" y="2708574"/>
          <a:ext cx="7397750" cy="1682750"/>
        </p:xfrm>
        <a:graphic>
          <a:graphicData uri="http://schemas.openxmlformats.org/drawingml/2006/table">
            <a:tbl>
              <a:tblPr/>
              <a:tblGrid>
                <a:gridCol w="664845"/>
                <a:gridCol w="6732905"/>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联系上下文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应该怎样理解这句话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请解释这句话在文中的含意。</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请简析该句的内涵。</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请联系全文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说说你对某句话的理解。</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赏析文中画线句子的表现手法与表达效果</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8" name="TextBox 17"/>
          <p:cNvSpPr txBox="1"/>
          <p:nvPr/>
        </p:nvSpPr>
        <p:spPr>
          <a:xfrm>
            <a:off x="4239557" y="2103674"/>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审答指津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19668" y="2130857"/>
            <a:ext cx="7536769" cy="268357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TextBox 1"/>
          <p:cNvSpPr txBox="1"/>
          <p:nvPr/>
        </p:nvSpPr>
        <p:spPr>
          <a:xfrm>
            <a:off x="817373" y="2295884"/>
            <a:ext cx="7485704" cy="2809875"/>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对祖屋的依恋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对祖屋及其中人与事物的怀念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对祖屋始终如一的挚爱。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解答这一题关键要正确把握文章中作者感情的落脚点。祖屋是作者回忆的对象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是感情的主线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写其他内容都是为写对祖屋的感情做铺垫的。因此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写燕子窝是运用了以小见大的手法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通过写燕子窝及窝中燕子来表达对祖屋的爱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是谓爱屋及乌。岁月更迭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燕子南来北往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物是“燕”非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但不变的是“我”对它们的爱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这是一种始终如一的挚爱之情。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88147"/>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题型四　探究艺术构思意蕴</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58407" y="2403778"/>
          <a:ext cx="7498715" cy="3536950"/>
        </p:xfrm>
        <a:graphic>
          <a:graphicData uri="http://schemas.openxmlformats.org/drawingml/2006/table">
            <a:tbl>
              <a:tblPr firstRow="1" firstCol="1" bandRow="1">
                <a:tableStyleId>{5940675A-B579-460E-94D1-54222C63F5DA}</a:tableStyleId>
              </a:tblPr>
              <a:tblGrid>
                <a:gridCol w="449580"/>
                <a:gridCol w="7049135"/>
              </a:tblGrid>
              <a:tr h="1181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文中的几个问句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意蕴丰富</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设置巧妙。请结合全文谈谈你的认识。</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本文在谋篇与立意方面匠心独具。请结合全文加以赏析</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2355850">
                <a:tc>
                  <a:txBody>
                    <a:bodyPr/>
                    <a:lstStyle/>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答题</a:t>
                      </a:r>
                      <a:endParaRPr lang="zh-CN" altLang="en-US"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effectLst/>
                          <a:latin typeface="微软雅黑" panose="020B0503020204020204" charset="-122"/>
                          <a:ea typeface="微软雅黑" panose="020B0503020204020204" charset="-122"/>
                        </a:rPr>
                        <a:t>思路</a:t>
                      </a:r>
                      <a:endParaRPr lang="zh-CN" altLang="en-US" sz="1695" kern="100" dirty="0">
                        <a:effectLst/>
                        <a:latin typeface="微软雅黑" panose="020B0503020204020204" charset="-122"/>
                        <a:ea typeface="微软雅黑" panose="020B0503020204020204" charset="-122"/>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首先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明确考查特点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艺术构思探究是散文艺术特色探究中的重要内容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其题干多表述为“题为</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文章却写了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请对此进行探究”。</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其次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明确思考方向</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这种题型是基于全文主旨、结构思路、艺术手法之间的关系判断来设问的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其探究内容多为材料与材料、材料与主旨、标题与文本等关系的处理意图或原因。</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最后</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明确答题要求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答题的核心是联系文本</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对题干和文本二者之间的关系从多个角度做出准确的理解与分析</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9944" y="1863002"/>
            <a:ext cx="7534208"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亦如我们误读秋风</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查　干</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一言秋风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常生悲情。这是因为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秋风一起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万物便开始萧条。在我的童年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每当秋风开始吹拂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母亲的心情便低落起来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蹲下去抚摸那些枯萎中的瓜藤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眼里竟噙着泪。</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书读得多了才发现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悲秋情结不仅今人有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古人更甚。譬如唐代诗人李白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在他的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秋风词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里就写道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秋风清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秋月明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落叶聚还散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寒鸦栖复惊。”是啊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面对秋风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不光是人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连寒鸦都有所惊恐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心绪不定呢。还有贾岛的两句诗“秋</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9944" y="1863002"/>
            <a:ext cx="753420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风生渭水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落叶满长安”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尤为出神入化。乍看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写得十分随意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细品却有着撼动人心的力量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遂成为千古名句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诵者无数。诗为白描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像一幅一挥而就的风情画。然而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给人以辽阔、苍凉、入骨的凄楚之感。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受这些影响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渐渐地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我也有了些许悲秋情结。现在回头看来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所写悲秋诗章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该有百首之多。后来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有了一定阅历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开始理解秋风所含有的丰富内涵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心绪变得坦然起来。再后来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聆听秋风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则成为我的一种生命需求。本来嘛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秋天属于季节中的黄金时光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万物成熟并结果之后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收获便成为压倒一切的喜庆景象。何来那么多悲情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更何况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对自然界而言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季节交替是一种稀松平常的事情。因为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一切都还存在着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只是以另一种形式出现罢了。枯萎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只是一种转换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而非灭绝。</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9944" y="1863002"/>
            <a:ext cx="7534208"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对于秋天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有了客观认知之后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聆听秋风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便成为一种情趣和诗意享受了。之后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每当秋天到来之时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有去高山野岭踏足的机会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我是一概不会放过的。因为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只有在那里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秋风才显得更为辽阔、空灵、爽气。音与色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也才归于完美。这样的时候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人一临秋风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心中的污浊与闷气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便被荡尽。仿佛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聆得一次浩荡秋风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灵魂便崇高了一次一样。血流干净了许多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也畅快了许多。</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有一年秋日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没有机会去远足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便去香山碰碰运气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寻觅一处听风之地。然而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观光红叶的那些地方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太过噪闹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秋声也显得杂乱不堪。有幸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终于在香山植物园西北角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遇有一处高耸的宽大平台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上架纯原木的方形长廊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造型朴拙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也显得达雅。此处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可来听风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也可远目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视野开阔得让人可敞开心怀。由此俯视东方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浩然古都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清晰在目。回首西望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即是起伏连绵的香山众峰。目光所及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均为金辉与红光。初</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09944" y="1863002"/>
            <a:ext cx="7534208"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霜之后的红枫与黄栌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点燃所有的景致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远远近近皆幻化为童话。金色的银杏叶在诗意地飘落着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仿佛有一架轻拢慢捻的古琴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在那里闲闲地弹奏。</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此刻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最好轻微地闭起双目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让睫毛轻合、舒缓。然后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身倚廊柱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将双手抱在胸前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像胎中等待出世的婴儿。你听到了吗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从山峦背后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有什么在轻轻然、嚯嚯然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但又是空空然地流泻而来。你的衣领、衣角有轻微的掀动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你的发丝开始轻抚你的额、脸颊、鼻尖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使你进入一种睡眠状态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就像在母亲的温怀里一样。你的心灵之气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像一股清流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不知要流向何处。遽然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你感觉到有人在轻轻地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吻你。那是秋风在留给你一个属于哲思的印记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且带有深深的祝福。</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4957" y="1988147"/>
            <a:ext cx="7534208"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山野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静若梦境。最具禅意的远方草木之香味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缓缓飘来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熏染得你全身皆是自然香气。如斯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你不能不想起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那些餐风饮露、坐禅于菩提树下的得道高僧。你可能也会想起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唐人王维和他那些从浊世中脱颖而出的初莲般的诗作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独坐幽篁里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弹琴复长啸。深林人不知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明月来相照。”总之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来聆听山野里的秋风绵绵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会使你的心灵由污浊变为清明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由复杂变为简洁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由世俗变为达观。由此看来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秋风并非一律以肃杀为能事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而只是改变了一下生存状态。</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抬头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有一群乌鸦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缓缓飞过头顶。鸣声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苍茫而极富禅味。是一种空静中的阐释吗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对于这秋风和流逝的时光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也不一定呢。山鸦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为黑金鸟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是吉祥之物。误读它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是源于我们的偏执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亦如我们误读秋风。</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摘编自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人民日报</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95214" y="1861778"/>
            <a:ext cx="7534208"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这篇文章是怎样构思的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请简要探析。</a:t>
            </a:r>
            <a:endParaRPr lang="zh-CN" altLang="zh-CN" sz="1540" dirty="0">
              <a:latin typeface="微软雅黑" panose="020B0503020204020204" charset="-122"/>
              <a:ea typeface="微软雅黑" panose="020B0503020204020204" charset="-122"/>
            </a:endParaRPr>
          </a:p>
        </p:txBody>
      </p:sp>
      <p:sp>
        <p:nvSpPr>
          <p:cNvPr id="14" name="矩形 13"/>
          <p:cNvSpPr/>
          <p:nvPr/>
        </p:nvSpPr>
        <p:spPr>
          <a:xfrm>
            <a:off x="768402" y="2395566"/>
            <a:ext cx="7536769" cy="308398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TextBox 1"/>
          <p:cNvSpPr txBox="1"/>
          <p:nvPr/>
        </p:nvSpPr>
        <p:spPr>
          <a:xfrm>
            <a:off x="819467" y="2395566"/>
            <a:ext cx="7485704" cy="3149600"/>
          </a:xfrm>
          <a:prstGeom prst="rect">
            <a:avLst/>
          </a:prstGeom>
          <a:noFill/>
        </p:spPr>
        <p:txBody>
          <a:bodyPr wrap="square" rtlCol="0">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①以古今人们普遍地对秋风表现出一种悲的情感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开篇自然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富有韵味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中间叙述作者在一定阅历的基础上对秋风的理解、欣赏和向往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紧扣文题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揭示秋风意蕴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为下文进一步具体表现秋之美做铺垫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以作者于北京香山的一次聆听秋风经历为结尾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从色彩、感觉、体悟等方面具体而有层次地表现北京香山秋风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既照应文题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又首尾呼应。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此题考查探究文章的构思艺术。可以先大致切分文章层次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看看文章从头至尾写了什么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是怎么写的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然后再体会其中的技巧。文章开始写名人对秋风的感受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中间写自己对秋风的独到理解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最后以聆听香山的秋风作结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表达了自己对秋风的赞美之情。据此分析即可。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77144" y="2154400"/>
            <a:ext cx="7674026" cy="182723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807233" y="2307164"/>
            <a:ext cx="7534208"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跟踪训练验收</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请完成子母变式练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十五</a:t>
            </a:r>
            <a:r>
              <a:rPr lang="en-US" altLang="zh-CN" sz="1695" dirty="0">
                <a:latin typeface="微软雅黑" panose="020B0503020204020204" charset="-122"/>
                <a:ea typeface="微软雅黑" panose="020B0503020204020204" charset="-122"/>
              </a:rPr>
              <a:t>)</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微突破　</a:t>
            </a:r>
            <a:endParaRPr lang="zh-CN" altLang="en-US" sz="2310" b="1" dirty="0">
              <a:solidFill>
                <a:srgbClr val="EF8340"/>
              </a:solidFill>
              <a:latin typeface="微软雅黑" panose="020B0503020204020204" charset="-122"/>
              <a:ea typeface="微软雅黑" panose="020B0503020204020204" charset="-122"/>
            </a:endParaRPr>
          </a:p>
        </p:txBody>
      </p:sp>
      <p:sp>
        <p:nvSpPr>
          <p:cNvPr id="4" name="TextBox 3"/>
          <p:cNvSpPr txBox="1"/>
          <p:nvPr/>
        </p:nvSpPr>
        <p:spPr>
          <a:xfrm>
            <a:off x="3032657" y="2856725"/>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散文综合性选择题</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7" name="表格 16"/>
          <p:cNvGraphicFramePr>
            <a:graphicFrameLocks noGrp="1"/>
          </p:cNvGraphicFramePr>
          <p:nvPr/>
        </p:nvGraphicFramePr>
        <p:xfrm>
          <a:off x="778528" y="2708574"/>
          <a:ext cx="7397750" cy="1532890"/>
        </p:xfrm>
        <a:graphic>
          <a:graphicData uri="http://schemas.openxmlformats.org/drawingml/2006/table">
            <a:tbl>
              <a:tblPr/>
              <a:tblGrid>
                <a:gridCol w="664845"/>
                <a:gridCol w="6732905"/>
              </a:tblGrid>
              <a:tr h="6731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题干中有“语句”“含意”“内涵”“效果”等字样。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题干中有“赏析”“理解”“解释”等字样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5979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审清题干要求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别把“理解含意”混同“鉴赏分析”。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结合语句在文中的位置、表达特点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审清语句的类型</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4" name="TextBox 13"/>
          <p:cNvSpPr txBox="1"/>
          <p:nvPr/>
        </p:nvSpPr>
        <p:spPr>
          <a:xfrm>
            <a:off x="783020" y="2103346"/>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2015856"/>
            <a:ext cx="7614556" cy="280987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天津卷</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在母语的屋檐下</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彭　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少年时代的伙伴自大洋彼岸归来探亲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多年未见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把盏竟夜长谈。我们聊到故乡种种情形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特别谈到了家乡方言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兴之所至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后来两人干脆用家乡话谈起来。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本来以为这么多年不使用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很多方言都已忘记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不料却在此时鲜明地复活了。恍惚中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甚至忆起了听到这些话时的具体情境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眼前浮现出了说话人的模样。友人感慨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真过瘾。</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960439"/>
            <a:ext cx="7614556" cy="2470150"/>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在一种语言中浸润得深入长久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才有资格进入它的内部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感知它的种种微妙和玄奥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那些羽毛上的光色一样的波动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青瓷上的釉彩一般的韵味。几乎只有母语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我们从牙牙学语时就亲吻的语言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才应允我们做到这一点。</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关于母语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英文里的一个说法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最有情感温度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也最能准确地贴近本质</a:t>
            </a:r>
            <a:r>
              <a:rPr lang="en-US" altLang="zh-CN" sz="1695" dirty="0">
                <a:latin typeface="微软雅黑" panose="020B0503020204020204" charset="-122"/>
                <a:ea typeface="微软雅黑" panose="020B0503020204020204" charset="-122"/>
              </a:rPr>
              <a:t>:mother tongue</a:t>
            </a:r>
            <a:r>
              <a:rPr lang="zh-CN" altLang="en-US" sz="1695" dirty="0">
                <a:latin typeface="微软雅黑" panose="020B0503020204020204" charset="-122"/>
                <a:ea typeface="微软雅黑" panose="020B0503020204020204" charset="-122"/>
              </a:rPr>
              <a:t>。直译就是“妈妈的舌头”。从妈妈舌头上发出的声音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是生命降临时听到的最初的声音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浸润着爱的声音。多么深邃动人的诗意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在母语的呼唤、吟唱和诵读中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我们张开眼睛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看到万物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认识生命。</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65134" y="1433973"/>
            <a:ext cx="7614556" cy="4509135"/>
          </a:xfrm>
          <a:prstGeom prst="rect">
            <a:avLst/>
          </a:prstGeom>
          <a:noFill/>
        </p:spPr>
        <p:txBody>
          <a:bodyPr wrap="square" rtlCol="0">
            <a:spAutoFit/>
          </a:bodyPr>
          <a:lstStyle/>
          <a:p>
            <a:pPr eaLnBrk="1" latinLnBrk="0" hangingPunct="1">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典型例题</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原文见本专题第</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讲“子母题型变式”的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窗子以外</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第二段描写窗外四个乡下人的背影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笔触细致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表露出观看者对他们的陌生与好奇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并引发下文关于窗子内外的感叹。</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既然所有活动的颜色、声音、生的滋味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永远都只在窗子之外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那么通过健康的旅行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领略了名胜古迹和风土人情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就会获得深刻的认识。</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本文写“时髦的学者”架上“科学的眼镜”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到陌生的地方“瞭望”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是以调侃的方式来讥刺他们的“考察”不过是浮光掠影罢了。</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开头的“话从哪里说起”一句看似多余而突兀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但读完全文之后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就会明白作者正是从那种渺茫之感开始梳理自己思路的。</a:t>
            </a:r>
            <a:endParaRPr lang="zh-CN" altLang="en-US" sz="1695" dirty="0">
              <a:latin typeface="微软雅黑" panose="020B0503020204020204" charset="-122"/>
              <a:ea typeface="微软雅黑" panose="020B0503020204020204" charset="-122"/>
            </a:endParaRPr>
          </a:p>
          <a:p>
            <a:pPr eaLnBrk="1" latinLnBrk="0" hangingPunct="1">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65134" y="1433973"/>
            <a:ext cx="7614556" cy="431165"/>
          </a:xfrm>
          <a:prstGeom prst="rect">
            <a:avLst/>
          </a:prstGeom>
          <a:noFill/>
        </p:spPr>
        <p:txBody>
          <a:bodyPr wrap="square" rtlCol="0">
            <a:spAutoFit/>
          </a:bodyPr>
          <a:lstStyle/>
          <a:p>
            <a:pPr eaLnBrk="1" latinLnBrk="0" hangingPunct="1">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答题演示</a:t>
            </a:r>
            <a:r>
              <a:rPr lang="en-US" altLang="zh-CN" sz="1695" b="1"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748260" y="1988147"/>
          <a:ext cx="7619365" cy="2780030"/>
        </p:xfrm>
        <a:graphic>
          <a:graphicData uri="http://schemas.openxmlformats.org/drawingml/2006/table">
            <a:tbl>
              <a:tblPr firstRow="1" firstCol="1" bandRow="1">
                <a:tableStyleId>{5940675A-B579-460E-94D1-54222C63F5DA}</a:tableStyleId>
              </a:tblPr>
              <a:tblGrid>
                <a:gridCol w="2770505"/>
                <a:gridCol w="3891915"/>
                <a:gridCol w="956945"/>
              </a:tblGrid>
              <a:tr h="76073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标注敏感点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回原文找依据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比对结果</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201930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A.</a:t>
                      </a:r>
                      <a:r>
                        <a:rPr lang="zh-CN" sz="1695" kern="100" dirty="0">
                          <a:effectLst/>
                          <a:latin typeface="微软雅黑" panose="020B0503020204020204" charset="-122"/>
                          <a:ea typeface="微软雅黑" panose="020B0503020204020204" charset="-122"/>
                        </a:rPr>
                        <a:t>第二段描写窗外四个乡下人的背影</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笔触细致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表露出观看者对他们的陌生与好奇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并引发下文关于窗子内外的感叹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此项内容来源于原文第</a:t>
                      </a:r>
                      <a:r>
                        <a:rPr lang="en-US" sz="1695" kern="100">
                          <a:effectLst/>
                          <a:latin typeface="微软雅黑" panose="020B0503020204020204" charset="-122"/>
                          <a:ea typeface="微软雅黑" panose="020B0503020204020204" charset="-122"/>
                        </a:rPr>
                        <a:t>②</a:t>
                      </a:r>
                      <a:r>
                        <a:rPr lang="zh-CN" sz="1695" kern="100">
                          <a:effectLst/>
                          <a:latin typeface="微软雅黑" panose="020B0503020204020204" charset="-122"/>
                          <a:ea typeface="微软雅黑" panose="020B0503020204020204" charset="-122"/>
                        </a:rPr>
                        <a:t>段。原文中“无疑地他们已经走了许多路”之前具体描写四个乡下人的背影</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之后是作者的联想与思考</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段末“虽然他们坐的地方是在我廊子的铁纱窗以外”引发下文关于窗子内外的感叹</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符合原文</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3" name="矩形 2"/>
          <p:cNvSpPr/>
          <p:nvPr/>
        </p:nvSpPr>
        <p:spPr>
          <a:xfrm>
            <a:off x="1912025" y="2874826"/>
            <a:ext cx="858970" cy="2216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65134" y="1433973"/>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748260" y="1988147"/>
          <a:ext cx="7619365" cy="3010535"/>
        </p:xfrm>
        <a:graphic>
          <a:graphicData uri="http://schemas.openxmlformats.org/drawingml/2006/table">
            <a:tbl>
              <a:tblPr firstRow="1" firstCol="1" bandRow="1">
                <a:tableStyleId>{5940675A-B579-460E-94D1-54222C63F5DA}</a:tableStyleId>
              </a:tblPr>
              <a:tblGrid>
                <a:gridCol w="2770505"/>
                <a:gridCol w="3891915"/>
                <a:gridCol w="956945"/>
              </a:tblGrid>
              <a:tr h="65468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标注敏感点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回原文找依据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比对结果</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23558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B. </a:t>
                      </a:r>
                      <a:r>
                        <a:rPr lang="zh-CN" sz="1695" kern="100" dirty="0">
                          <a:effectLst/>
                          <a:latin typeface="微软雅黑" panose="020B0503020204020204" charset="-122"/>
                          <a:ea typeface="微软雅黑" panose="020B0503020204020204" charset="-122"/>
                        </a:rPr>
                        <a:t>既然所有活动的颜色、声音、生的滋味</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永远都只在窗子之外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那么通过健康的旅行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领略了名胜古迹和风土人情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就会获得深刻的认识</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此项内容来源于原文第</a:t>
                      </a:r>
                      <a:r>
                        <a:rPr lang="en-US" sz="1695" kern="100">
                          <a:effectLst/>
                          <a:latin typeface="微软雅黑" panose="020B0503020204020204" charset="-122"/>
                          <a:ea typeface="微软雅黑" panose="020B0503020204020204" charset="-122"/>
                        </a:rPr>
                        <a:t>④</a:t>
                      </a:r>
                      <a:r>
                        <a:rPr lang="zh-CN" sz="1695" kern="100">
                          <a:effectLst/>
                          <a:latin typeface="微软雅黑" panose="020B0503020204020204" charset="-122"/>
                          <a:ea typeface="微软雅黑" panose="020B0503020204020204" charset="-122"/>
                        </a:rPr>
                        <a:t>段“所有的活动的颜色、声音、生的滋味</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全在那里的</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你并不是不能看到</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只不过是永远地在你窗子以外罢了”</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第</a:t>
                      </a:r>
                      <a:r>
                        <a:rPr lang="en-US" sz="1695" kern="100">
                          <a:effectLst/>
                          <a:latin typeface="微软雅黑" panose="020B0503020204020204" charset="-122"/>
                          <a:ea typeface="微软雅黑" panose="020B0503020204020204" charset="-122"/>
                        </a:rPr>
                        <a:t>⑥</a:t>
                      </a:r>
                      <a:r>
                        <a:rPr lang="zh-CN" sz="1695" kern="100">
                          <a:effectLst/>
                          <a:latin typeface="微软雅黑" panose="020B0503020204020204" charset="-122"/>
                          <a:ea typeface="微软雅黑" panose="020B0503020204020204" charset="-122"/>
                        </a:rPr>
                        <a:t>段“健康的旅行既可以看看山水古刹的名胜</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又可以知道点内地纯朴的人情风俗”</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第</a:t>
                      </a:r>
                      <a:r>
                        <a:rPr lang="en-US" sz="1695" kern="100">
                          <a:effectLst/>
                          <a:latin typeface="微软雅黑" panose="020B0503020204020204" charset="-122"/>
                          <a:ea typeface="微软雅黑" panose="020B0503020204020204" charset="-122"/>
                        </a:rPr>
                        <a:t>⑦</a:t>
                      </a:r>
                      <a:r>
                        <a:rPr lang="zh-CN" sz="1695" kern="100">
                          <a:effectLst/>
                          <a:latin typeface="微软雅黑" panose="020B0503020204020204" charset="-122"/>
                          <a:ea typeface="微软雅黑" panose="020B0503020204020204" charset="-122"/>
                        </a:rPr>
                        <a:t>段“不管你的窗子朝向哪里望……天知道那是罪过”</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不符合原文。“就会获得深刻的认识”说法错误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3" name="矩形 2"/>
          <p:cNvSpPr/>
          <p:nvPr/>
        </p:nvSpPr>
        <p:spPr>
          <a:xfrm>
            <a:off x="1053056" y="3983174"/>
            <a:ext cx="1884192"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65134" y="1433973"/>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748260" y="1988147"/>
          <a:ext cx="7619365" cy="2331720"/>
        </p:xfrm>
        <a:graphic>
          <a:graphicData uri="http://schemas.openxmlformats.org/drawingml/2006/table">
            <a:tbl>
              <a:tblPr firstRow="1" firstCol="1" bandRow="1">
                <a:tableStyleId>{5940675A-B579-460E-94D1-54222C63F5DA}</a:tableStyleId>
              </a:tblPr>
              <a:tblGrid>
                <a:gridCol w="2770505"/>
                <a:gridCol w="3891915"/>
                <a:gridCol w="956945"/>
              </a:tblGrid>
              <a:tr h="64897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标注敏感点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回原文找依据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比对结果</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16827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C. </a:t>
                      </a:r>
                      <a:r>
                        <a:rPr lang="zh-CN" altLang="en-US" sz="1695" kern="100" dirty="0">
                          <a:effectLst/>
                          <a:latin typeface="微软雅黑" panose="020B0503020204020204" charset="-122"/>
                          <a:ea typeface="微软雅黑" panose="020B0503020204020204" charset="-122"/>
                        </a:rPr>
                        <a:t>本文写“时髦的学者”架上“科学的眼镜”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到陌生的地方“瞭望”</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是以调侃的方式来讥刺他们的“考察”不过是浮光掠影罢了</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此项内容来源于原文第⑦段</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从“许多时髦的学者常常骄傲地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但那无形中的窗子是仍然存在的”“隐隐约约你看到一些颜色</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天知道那是罪过”可知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他们的‘考察’不过是浮光掠影罢了”</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符合原文</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3" name="矩形 2"/>
          <p:cNvSpPr/>
          <p:nvPr/>
        </p:nvSpPr>
        <p:spPr>
          <a:xfrm>
            <a:off x="2798704" y="2985661"/>
            <a:ext cx="692718"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矩形 4"/>
          <p:cNvSpPr/>
          <p:nvPr/>
        </p:nvSpPr>
        <p:spPr>
          <a:xfrm>
            <a:off x="775968" y="3351228"/>
            <a:ext cx="443339"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1440977" y="3351228"/>
            <a:ext cx="443339"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48260" y="1988147"/>
          <a:ext cx="7619365" cy="2590165"/>
        </p:xfrm>
        <a:graphic>
          <a:graphicData uri="http://schemas.openxmlformats.org/drawingml/2006/table">
            <a:tbl>
              <a:tblPr firstRow="1" firstCol="1" bandRow="1">
                <a:tableStyleId>{5940675A-B579-460E-94D1-54222C63F5DA}</a:tableStyleId>
              </a:tblPr>
              <a:tblGrid>
                <a:gridCol w="2770505"/>
                <a:gridCol w="3891915"/>
                <a:gridCol w="956945"/>
              </a:tblGrid>
              <a:tr h="57086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标注敏感点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回原文找依据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比对结果</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201930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D. </a:t>
                      </a:r>
                      <a:r>
                        <a:rPr lang="zh-CN" altLang="en-US" sz="1695" kern="100" dirty="0">
                          <a:effectLst/>
                          <a:latin typeface="微软雅黑" panose="020B0503020204020204" charset="-122"/>
                          <a:ea typeface="微软雅黑" panose="020B0503020204020204" charset="-122"/>
                        </a:rPr>
                        <a:t>开头的“话从哪里说起”一句看似多余而突兀</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但读完全文之后</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就会明白作者正是从那种渺茫之感开始梳理自己思路的</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开头简短</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就是起梳理思路的作用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符合原文</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69" name="TextBox 68"/>
          <p:cNvSpPr txBox="1"/>
          <p:nvPr/>
        </p:nvSpPr>
        <p:spPr>
          <a:xfrm>
            <a:off x="665134" y="1433973"/>
            <a:ext cx="7614556" cy="431165"/>
          </a:xfrm>
          <a:prstGeom prst="rect">
            <a:avLst/>
          </a:prstGeom>
          <a:noFill/>
        </p:spPr>
        <p:txBody>
          <a:bodyPr wrap="square" rtlCol="0">
            <a:spAutoFit/>
          </a:bodyPr>
          <a:lstStyle/>
          <a:p>
            <a:pPr algn="r" eaLnBrk="1" latinLnBrk="0" hangingPunct="1">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
        <p:nvSpPr>
          <p:cNvPr id="3" name="矩形 2"/>
          <p:cNvSpPr/>
          <p:nvPr/>
        </p:nvSpPr>
        <p:spPr>
          <a:xfrm>
            <a:off x="1247016" y="2680865"/>
            <a:ext cx="1496270"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矩形 3"/>
          <p:cNvSpPr/>
          <p:nvPr/>
        </p:nvSpPr>
        <p:spPr>
          <a:xfrm>
            <a:off x="2826413" y="2708574"/>
            <a:ext cx="221670"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84850" y="1627934"/>
            <a:ext cx="7614556" cy="3489325"/>
          </a:xfrm>
          <a:prstGeom prst="rect">
            <a:avLst/>
          </a:prstGeom>
          <a:noFill/>
        </p:spPr>
        <p:txBody>
          <a:bodyPr wrap="square" rtlCol="0">
            <a:spAutoFit/>
          </a:bodyPr>
          <a:lstStyle/>
          <a:p>
            <a:pPr eaLnBrk="1" latinLnBrk="0" hangingPunct="1">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indent="1080135" algn="ctr" eaLnBrk="1" latinLnBrk="0" hangingPunct="1">
              <a:lnSpc>
                <a:spcPct val="130000"/>
              </a:lnSpc>
            </a:pPr>
            <a:r>
              <a:rPr lang="zh-CN" altLang="en-US" sz="1695" b="1" dirty="0">
                <a:latin typeface="微软雅黑" panose="020B0503020204020204" charset="-122"/>
                <a:ea typeface="微软雅黑" panose="020B0503020204020204" charset="-122"/>
              </a:rPr>
              <a:t>一段叫父爱的距离</a:t>
            </a:r>
            <a:endParaRPr lang="zh-CN" altLang="en-US" sz="1695" b="1" dirty="0">
              <a:latin typeface="微软雅黑" panose="020B0503020204020204" charset="-122"/>
              <a:ea typeface="微软雅黑" panose="020B0503020204020204" charset="-122"/>
            </a:endParaRPr>
          </a:p>
          <a:p>
            <a:pPr indent="1080135" algn="ctr" eaLnBrk="1" latinLnBrk="0" hangingPunct="1">
              <a:lnSpc>
                <a:spcPct val="130000"/>
              </a:lnSpc>
            </a:pPr>
            <a:r>
              <a:rPr lang="zh-CN" altLang="en-US" sz="1695" dirty="0">
                <a:latin typeface="微软雅黑" panose="020B0503020204020204" charset="-122"/>
                <a:ea typeface="微软雅黑" panose="020B0503020204020204" charset="-122"/>
              </a:rPr>
              <a:t>远　方</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在我老家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管“父亲”叫“爹爹”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我觉得这个称呼特别土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和它一样土的还有我那寡言少语的爹爹。</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我那个起早贪黑在刀具厂干活的爹爹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常年穿一身破旧的衣服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趿拉着两只四处开裂的鞋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稀疏花白的头发常蒙着灰尘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黝黑的脸上有几处被烫伤的斑痕。</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711060"/>
            <a:ext cx="7614556" cy="3489325"/>
          </a:xfrm>
          <a:prstGeom prst="rect">
            <a:avLst/>
          </a:prstGeom>
          <a:noFill/>
        </p:spPr>
        <p:txBody>
          <a:bodyPr wrap="square" rtlCol="0">
            <a:spAutoFit/>
          </a:bodyPr>
          <a:lstStyle/>
          <a:p>
            <a:pPr indent="1080135" eaLnBrk="1" latinLnBrk="0" hangingPunct="1">
              <a:lnSpc>
                <a:spcPct val="130000"/>
              </a:lnSpc>
            </a:pPr>
            <a:r>
              <a:rPr lang="en-US" altLang="zh-CN" sz="1695" dirty="0">
                <a:latin typeface="微软雅黑" panose="020B0503020204020204" charset="-122"/>
                <a:ea typeface="微软雅黑" panose="020B0503020204020204" charset="-122"/>
              </a:rPr>
              <a:t>1999</a:t>
            </a:r>
            <a:r>
              <a:rPr lang="zh-CN" altLang="en-US" sz="1695" dirty="0">
                <a:latin typeface="微软雅黑" panose="020B0503020204020204" charset="-122"/>
                <a:ea typeface="微软雅黑" panose="020B0503020204020204" charset="-122"/>
              </a:rPr>
              <a:t>年夏天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我考上县一中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要去</a:t>
            </a:r>
            <a:r>
              <a:rPr lang="en-US" altLang="zh-CN" sz="1695" dirty="0">
                <a:latin typeface="微软雅黑" panose="020B0503020204020204" charset="-122"/>
                <a:ea typeface="微软雅黑" panose="020B0503020204020204" charset="-122"/>
              </a:rPr>
              <a:t>40</a:t>
            </a:r>
            <a:r>
              <a:rPr lang="zh-CN" altLang="en-US" sz="1695" dirty="0">
                <a:latin typeface="微软雅黑" panose="020B0503020204020204" charset="-122"/>
                <a:ea typeface="微软雅黑" panose="020B0503020204020204" charset="-122"/>
              </a:rPr>
              <a:t>公里外的县城读书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离家的前一晚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昏黄的灯下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爹爹单腿跪地使尽全身力气在为我捆扎行李。正值盛夏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他额头上的汗混着灰尘往下滴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滴在了他的衣服上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滴到了我崭新的被子上。我心里一阵嫌弃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说了句让我悔恨终生的话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明天你还是别去送我了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你要是去了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别人还以为你是我爷爷呢。”爹爹一怔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手上的动作停了一下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接着又忙活起来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他没有抬头看我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只是淡淡地说了句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我家丫头大喽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知道要面子嘞。”</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第二天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因为行李太多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爹爹还是去送我了。他换了身新衣服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穿了双新布鞋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但在那时的我眼里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他沧桑的脸上依然写满了“土气”。那天爹爹没怎么说话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只是弯腰弓背默默地扛着东西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始终和我保持着一段距离。到了宿舍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他放下东西就</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59095" y="1489391"/>
            <a:ext cx="7614556" cy="4509135"/>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rPr>
              <a:t>默默地退了出去。中午我们在校门口的小店里吃饺子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老板娘热情而饶舌地搭讪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这小姑娘和爸爸长得真像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一直没开口的爹爹赶忙说道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我家丫头长得好看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像她妈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不像我。”爹爹说这话时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看我的眼神是幸福的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又是怯怯的。</a:t>
            </a:r>
            <a:endParaRPr lang="en-US" altLang="zh-CN"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我的爹爹正默默地拉开我们父女之间的距离。他在努力地不让我因他而难堪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甚或不让陌生人知道我俩有着割不断的血脉亲情。只是当年懵懂的我竟然一点儿都不觉得我伤害了父亲。</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从此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在外面刻意地和我保持一段距离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成了爹爹的习惯。学校开家长会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他从不参加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他默默地支撑着这个家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给予我最大的宽容与支持。年龄渐长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我逐渐明白了父亲的用心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随之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愧疚和悔恨也在我的内心里潜滋暗长</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我一回到老家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即使知道爹爹出去干活了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却还是在第一时间找他。总是问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我爹爹呢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我爹爹什么时候回来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因为我害怕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我害怕他又再刻意地拉开和我的距离。</a:t>
            </a:r>
            <a:endParaRPr lang="zh-CN" altLang="en-US" sz="1695" dirty="0">
              <a:latin typeface="微软雅黑" panose="020B0503020204020204" charset="-122"/>
              <a:ea typeface="微软雅黑" panose="020B0503020204020204" charset="-122"/>
            </a:endParaRPr>
          </a:p>
          <a:p>
            <a:pPr eaLnBrk="1" latinLnBrk="0" hangingPunct="1">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942221" y="2348360"/>
          <a:ext cx="7397750" cy="2715260"/>
        </p:xfrm>
        <a:graphic>
          <a:graphicData uri="http://schemas.openxmlformats.org/drawingml/2006/table">
            <a:tbl>
              <a:tblPr/>
              <a:tblGrid>
                <a:gridCol w="498475"/>
                <a:gridCol w="6899275"/>
              </a:tblGrid>
              <a:tr h="271526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第一步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理解字面义。对一个句子的理解</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首先要抓住关键词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理解这句话字面的含意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即这句话说的对象是谁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有什么特点。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第二步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分析语境义。句子是为组成篇章服务的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理解句意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应本着句不离篇的原则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分析其在上下文中的意思。</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第三步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挖掘隐藏义。含蓄的语句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可能有表里多层含义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对使用了一定的手法技巧的语句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还原其本义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对结构、主旨有重要作用的语句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要结合段意、篇意理解</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711060"/>
            <a:ext cx="7614556" cy="4169410"/>
          </a:xfrm>
          <a:prstGeom prst="rect">
            <a:avLst/>
          </a:prstGeom>
          <a:noFill/>
        </p:spPr>
        <p:txBody>
          <a:bodyPr wrap="square" rtlCol="0">
            <a:spAutoFit/>
          </a:bodyPr>
          <a:lstStyle/>
          <a:p>
            <a:pPr indent="1080135" eaLnBrk="1" latinLnBrk="0" hangingPunct="1">
              <a:lnSpc>
                <a:spcPct val="130000"/>
              </a:lnSpc>
            </a:pPr>
            <a:r>
              <a:rPr lang="en-US" altLang="zh-CN" sz="1695" dirty="0">
                <a:latin typeface="微软雅黑" panose="020B0503020204020204" charset="-122"/>
                <a:ea typeface="微软雅黑" panose="020B0503020204020204" charset="-122"/>
              </a:rPr>
              <a:t>2012</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我的女儿出生了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大家都说孩子长得像外公。爹爹听到这话时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悄悄地瞥了我一眼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那眼神是怯怯的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却又是幸福的。</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我试图通过我的女儿来消弭我对爹爹的愧疚和悔恨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我时常抱着孩子骄傲地对别人说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我家宝宝像极了外公。”爹爹也把这个外孙女疼到了骨子里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任我女儿在他身上撒野疯闹。我总是找各种借口拖着爹爹一起散步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他抱着孩子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我挽着他</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幸福的时光总是流转得很快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转眼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女儿两周半了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爹爹也一天天地老去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爹爹他还在老去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带着一身辛劳汗味的爹爹刚进院子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就被我女儿扑了个满怀。我在旁边幸福地看着他俩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突然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女儿皱着眉头说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外公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你身上怎么臭臭的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放我下来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我抬手给了女儿一耳光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那是我第一次打她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女儿哇哇大哭起来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爹爹第一次冲我大吼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你干什么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他放下孩子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一边哄她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一边尽量弓着身体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使自己和孩子保持着一段距离。</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711060"/>
            <a:ext cx="7614556" cy="382968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两周半的女儿一定不知道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她的话一下子击溃了我内心伪装的忘却。那天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我固执地逼女儿向爹爹道歉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女儿含着泪似懂非懂地向外公说了声“对不起”。</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其实那句“对不起”是替十五年前的我说的。原以为借女儿之口说出来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我心里会好受一些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可内心却明确地告诉我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不是所有的错误都能弥补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更不是所有的事都可以由别人替代</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在一次与妈妈的聊天中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我才知道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当年县一中每次家长会后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爹爹都会拉着她问东问西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会一遍又一遍地看我的成绩单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那些年里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每当我放假回家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晚上一个人出门时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爹爹都会悄悄地跟在后面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最近这几年来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爹爹经常向他的老哥们炫耀我给他买的小礼物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甚至是我发给他的每一条短信。</a:t>
            </a:r>
            <a:endParaRPr lang="zh-CN" altLang="en-US"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而这些都是我不知道的</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78528" y="1711060"/>
            <a:ext cx="7614556" cy="213042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父亲就像子女人生路上指引方向的明灯。很多名人都说过类似的话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而我却要说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我的爹爹更像我身后的那盏灯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不耀眼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不炫目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但却给了我最温馨的守护</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r>
              <a:rPr lang="zh-CN" altLang="en-US" sz="1695" dirty="0">
                <a:latin typeface="微软雅黑" panose="020B0503020204020204" charset="-122"/>
                <a:ea typeface="微软雅黑" panose="020B0503020204020204" charset="-122"/>
              </a:rPr>
              <a:t>也许在以后的时光中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我的爹爹还是习惯与我保持一段距离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但我知道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维系这段距离的是爹爹力所能及的爱。幸好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他从未走远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幸好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他还未走远</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1080135" algn="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54299" y="1600225"/>
            <a:ext cx="7534208" cy="382968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文章从对父亲的称呼起笔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主要是为下文做铺垫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暗示爹爹既其貌不扬、穿着破旧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又特别不会说话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让“我”在老师和同学面前很难为情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抬不起头来。</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文章中间写“我”女儿嫌爹爹身上臭时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我”反应强烈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打了她一个耳光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原因不只是女儿年幼不懂事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更是爹爹再一次受到了亲人的伤害。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文章最后写道“幸好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他还未走远”等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指的并不是自己和爹爹之间的空间距离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而是爹爹尽管年迈多病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还在一如既往地给予“我”最大的宽容和支持。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文章运用了多重对比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如“我”对爹爹前后情感的对比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爹爹对“我”和“我”女儿态度的对比等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批判自己的自私冷漠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赞美爹爹的无私伟大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讴歌亲情的美好可贵。</a:t>
            </a:r>
            <a:endParaRPr lang="zh-CN" altLang="en-US"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98526" y="2008733"/>
            <a:ext cx="7536769" cy="202273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TextBox 1"/>
          <p:cNvSpPr txBox="1"/>
          <p:nvPr/>
        </p:nvSpPr>
        <p:spPr>
          <a:xfrm>
            <a:off x="824058" y="2109470"/>
            <a:ext cx="7485704" cy="145034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对父亲的称呼不能暗示爹爹“特别不会说话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让‘我’在老师和同学面前很难为情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抬不起头来”这一具体情节。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分析不全面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他还未走远”还指爹爹还健在。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批判自己的自私冷漠”不当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应是表达自己的愧疚。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54299" y="1600225"/>
            <a:ext cx="7534208"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文章开头写“小时候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我觉得这个称呼特别土”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与收束段“幸好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他从未走远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幸好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他还未走远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相呼应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先抑后扬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表达了对“父爱”的深刻理解。</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我的爹爹正默默地拉开我们父女之间的距离”是因为“他在努力地不让我因他而难堪”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侧面表现了“爹爹”对“我”的深沉而卑微的爱。</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文章中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我”对父亲的情感有三次变化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少女时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觉得父亲土气丢自己的面子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懂事后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心生愧疚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为人母后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尽力用爱回报父亲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弥补给父亲造成的伤害。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文章通过语言、动作、细节、心理、环境描写等方法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刻画了一位朴实、宽厚、善良却又爱女儿的“爹爹”的形象。</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98526" y="2008733"/>
            <a:ext cx="7536769" cy="202273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TextBox 1"/>
          <p:cNvSpPr txBox="1"/>
          <p:nvPr/>
        </p:nvSpPr>
        <p:spPr>
          <a:xfrm>
            <a:off x="824058" y="2109470"/>
            <a:ext cx="7485704" cy="43116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选项是对刻画人物形象方法的分析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环境描写”错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于文无据。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54299" y="1600225"/>
            <a:ext cx="7534208"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文中细节描写逼真传神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如“悄悄地瞥了我一眼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那眼神是怯怯的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却又是幸福的”中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瞥”字将“爹爹”的欣喜、忐忑刻画得淋漓尽致。</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文章构思极为精巧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作者娴熟地运用了倒叙、插叙、对比等方法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将普通的家庭亲情演绎得波澜壮阔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读后令人有荡气回肠之感。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文章标题“一段叫父爱的距离”含义丰富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既指“爹爹”在外面怕自己的样子丢了孩子的脸面而与“我”保持距离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也指心理上因“我”而受到的伤害。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爹爹还是习惯与我保持一段距离”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而这段不远又不近的距离既维护了“我”的尊严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也是父亲对“我”最温馨的守护和深沉的爱。</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98526" y="2008733"/>
            <a:ext cx="7536769" cy="2022735"/>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TextBox 1"/>
          <p:cNvSpPr txBox="1"/>
          <p:nvPr/>
        </p:nvSpPr>
        <p:spPr>
          <a:xfrm>
            <a:off x="824058" y="2109470"/>
            <a:ext cx="7485704" cy="77089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选项是对文章结构及布局谋篇的分析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运用了倒叙、插叙”于文无据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波澜壮阔”言过其实。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炫目秋景话乡愁</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刘醒龙</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晓得大悟是小时候所读的书籍中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有太多关于河口与宣化店的描写。河口是红四方面军不得不撤离鄂豫皖的最后一战。那一战红四方面军倾尽全力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没有战败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也没有打赢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只能在万般无奈中“再见”大别山。宣化店的情况也是如此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新四军五师全部主力集结于此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面对十几倍敌对兵力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新四军五师的十万官兵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以自我牺牲的姿态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坚守到最后一分钟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才突围去向四方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成就了近代史上不以胜利为目标的胜利。那时候这地方被称为礼山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直到以胜利为目标的胜利在全中国实现后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这一县域才以铁血铸就的大悟山为名字。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6590" y="1627934"/>
            <a:ext cx="8090942" cy="3698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Box 7"/>
          <p:cNvSpPr txBox="1"/>
          <p:nvPr/>
        </p:nvSpPr>
        <p:spPr>
          <a:xfrm>
            <a:off x="529150" y="1672571"/>
            <a:ext cx="8088383" cy="293052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200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本考点在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理解文中重要概念的含义”“理解文中重要句子的含意”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考查理解能力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概括作品主题”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考查分析综合能力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C</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理解散文中词句含义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是散文阅读考查的重点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题型成熟、稳定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有两种考查方式。①理解文中重要词语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包括标题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的含义。②理解语句含意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选用的句子多为含蓄句、修辞句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品味精彩的语言表达艺术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选用的语段多为风格独特、修辞集中、富有表现力、遣词造句讲究的语段。</a:t>
            </a:r>
            <a:endParaRPr lang="zh-CN" altLang="en-US"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582007" y="2348360"/>
          <a:ext cx="8035290" cy="3028950"/>
        </p:xfrm>
        <a:graphic>
          <a:graphicData uri="http://schemas.openxmlformats.org/drawingml/2006/table">
            <a:tbl>
              <a:tblPr/>
              <a:tblGrid>
                <a:gridCol w="498475"/>
                <a:gridCol w="7536815"/>
              </a:tblGrid>
              <a:tr h="30289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体会语句含意题没有固定的答题模式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但不同的句子还是有各自的答题特点的。</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概括抽象的句子要具体化。先分析句子本身修饰语的意义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然后抓住文段中解释说明或者论证这些句子的支撑句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探究其具体含意。</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生动具体的句子要概括化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即把形象、生动、具体的关键词做抽象化处理。</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表达有特点的句子要突出其特点。如语句运用了比喻、拟人、反语、双关等修辞手法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或象征、对比、衬托等表现手法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体会时应重点突出对这些手法表达效果的解读。</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结构复杂、较长的句子要进行切分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即把这些句子切分成几块</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逐层体会</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分别回答</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金岭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是大悟的一个小小村落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被人知晓的首先是那片土地上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真如铺了黄金的茫茫田野上开着的向日葵花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以及那些不亚于任何一处久负盛名秋景的红叶。不知何时开始的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各种各样的自媒体上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标明大悟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说着金岭的炫目秋景。让南来北往的高铁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在一处叫孝感北的小站停了下来。与小站相比略显夸张的一群群人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大多行装简单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兴高采烈。</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秋风一路所向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无一不是秋天的意志。那所有的银杏树上的所有黄叶子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或许是大悟山中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金岭之上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天太洁净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地太清淡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一切分明是在秋风中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偏偏透着一种含有某种深意的娇羞。没过多久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真的踏上金岭土地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就明白这种娇羞也算是人的一种原始情怀。</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山中的小小村落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注定会被大山掩藏。金岭的不同之处是藏得太深了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就连红军医院和新四军医院都能安然无恙地设在这里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在腥风血雨中是一种得幸天赐的安宁。一旦普天之下都安宁了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这些只供躲藏的缝隙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就成了连美景也无法输出的屏障。</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银杏的娇羞还有一番难以出口的言说。金岭银杏再动人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面对如此小小村落竟有四十四户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共四十四位孤寡衰弱老无所依的特级贫困者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能够示人的表情只剩下无地自容。</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什么叫乡愁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乡愁是藏在心中最美的美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落在命运中最苦的苦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总是欲说还休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欲言又止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分明说不完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道不尽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却又是除非醉到昏天黑地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一个字也不想透露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就像叫着金岭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想着金岭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于心里偏偏苦不堪言。</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枫檀秋色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是天下最奇幻的。与银杏那江河湖海一样的波澜壮阔不同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一枫一檀各自成趣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一样的阳光照耀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不一样的色彩斑斓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一样的秋风吹过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却没有一样的摇曳风姿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如此光怪陆离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就该有对策应运而生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哪一样颜色是命定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哪一种光彩是未来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需要精准认识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精准扶持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金岭成为精准扶持对象才几个月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情形就发生了根本变化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农业示范板块、旅游乡村公路、古民居改造、河道整治、农村安全饮水工程、环境综合整治和农家乐旅游项目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在十平方公里的范围里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如枫檀一样多姿多彩。行万里路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读万卷书。说的是求知。几位从省直机关下来驻村的干部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硬是在金岭的山上山下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田头地边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在这几个月里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人人行走了五百多公里。这样的行走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需要一腔热血与不掺一点杂念的拳拳深情。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971930"/>
            <a:ext cx="7534208"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金岭还有一种动人的植物名叫乌桕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秋风来时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这些参天的高大乔木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一树树的像玫瑰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像牡丹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像金箔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眼皮一眨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这样的乌桕就会变成那样的乌桕。稍等些时日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霜更浓时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各色树叶一一落尽了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所有乌桕便会不约而同地变得雪白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那是它们的果实</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银杏黄了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枫檀该黄的黄了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该红的红了。这时节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乌桕本该是这万般灿烂中的一部分。走在金岭正在修筑的大路和依旧保持原貌的小路上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偶尔有乌桕心不甘情不愿地透出初红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更多的乌桕仍旧继续着春天与夏天的青枝绿叶。相同的天气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相同的季节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相同的雨露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相同的风霜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乌桕们为何要与银杏们与枫檀们另作一番模样呢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04957" y="1892078"/>
            <a:ext cx="7534208"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有这样一位老人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他年轻时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跟着新四军五师爬过千里大别山的每一条山沟与山头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老人年过九旬时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还带着满身的枪伤与弹痕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为这些山沟与山头的富饶奔走。乌桕不肯黄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不肯红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不肯玫瑰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不肯牡丹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不肯金箔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就在于乌桕比银杏和枫檀更懂得春天与夏天</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懂得春天长一些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夏天长一些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多一些耕种时光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接下来的秋天才有实实在在的美妙。</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在金岭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见过几位在家门口做着简单事情的老人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那些沧桑的脸上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挂着一些由衷的微笑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既望着一群群初来金岭的陌生人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又望着熟悉的村子一天变一个样子。这道风景在我心里比银杏、枫檀和乌桕更美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起云的天空忽然下起了小雨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今年秋天长江北岸的第一场雨眼看着就来了。雨落久了盼晴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天晴久了盼雨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大悟金岭盼的是将世世代代的青山变为真正的金岭。</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人民日报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9"/>
          <p:cNvSpPr txBox="1"/>
          <p:nvPr/>
        </p:nvSpPr>
        <p:spPr>
          <a:xfrm>
            <a:off x="804957" y="1971930"/>
            <a:ext cx="7534208"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文章开篇从革命战争年代河口与宣化店的两场战斗写起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意在突出大悟是一个革命老区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为后文写金岭做了必要交代。</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文章所写的“乡愁”不是游子对家乡的思念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而是指对尚处在贫苦之中的乡村的忧虑和帮助农民脱贫致富的情怀。</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文章最后一段写到几位挂着笑容、在家门口做着简单事情的老人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表现了金岭老一代人甘于贫穷的淡定心境。</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作者语言功底深厚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文章语言既给人简练朴实的感觉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又不乏文采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尤其是拟人、比喻、排比等修辞手法运用自如。</a:t>
            </a:r>
            <a:endParaRPr lang="zh-CN" altLang="en-US" sz="1695" dirty="0">
              <a:latin typeface="微软雅黑" panose="020B0503020204020204" charset="-122"/>
              <a:ea typeface="微软雅黑" panose="020B0503020204020204" charset="-122"/>
            </a:endParaRPr>
          </a:p>
        </p:txBody>
      </p:sp>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8260" y="2126692"/>
            <a:ext cx="7536769" cy="177335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740273" y="2182108"/>
            <a:ext cx="7485704" cy="111061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曲解文意。游客的到来、村子的变化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使他们看到了摆脱贫困的希望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所以他们才会心地微笑。作者认为“这道风景在我心里比银杏、枫檀和乌桕更美”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也正是对精准扶贫成果的肯定。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1"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9"/>
          <p:cNvSpPr txBox="1"/>
          <p:nvPr/>
        </p:nvSpPr>
        <p:spPr>
          <a:xfrm>
            <a:off x="804957" y="1971930"/>
            <a:ext cx="7534208"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 作者写银杏树“偏偏透着一种含有某种深意的娇羞”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请结合文本谈谈你对句中“娇羞”的含义的理解。 </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19668" y="3124204"/>
            <a:ext cx="7536769" cy="229398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TextBox 1"/>
          <p:cNvSpPr txBox="1"/>
          <p:nvPr/>
        </p:nvSpPr>
        <p:spPr>
          <a:xfrm>
            <a:off x="811681" y="3179620"/>
            <a:ext cx="7485704" cy="2130425"/>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“娇羞”本义是“妩媚含羞”的意思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但在文中是“含有某种深意”“难以出口”的意思。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具体指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是人的一种原始情怀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即金岭深藏在大山之中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虽地处偏僻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但当地人热爱此地；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是一番难以出口的穷苦，即金岭这个小小村落竟有四十四户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共四十四位孤寡衰弱老无所依的特级贫困者。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答题的重点是词语在文中的两层含义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若未结合文意加以解释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须酌情扣分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9"/>
          <p:cNvSpPr txBox="1"/>
          <p:nvPr/>
        </p:nvSpPr>
        <p:spPr>
          <a:xfrm>
            <a:off x="804957" y="1971930"/>
            <a:ext cx="7534208"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 本文写景与写人记事结合紧密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请举例分析这一特点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并指出其作用。</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19668" y="2459195"/>
            <a:ext cx="7536769" cy="295899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TextBox 1"/>
          <p:cNvSpPr txBox="1"/>
          <p:nvPr/>
        </p:nvSpPr>
        <p:spPr>
          <a:xfrm>
            <a:off x="845199" y="2480903"/>
            <a:ext cx="7552376" cy="3149600"/>
          </a:xfrm>
          <a:prstGeom prst="rect">
            <a:avLst/>
          </a:prstGeom>
          <a:noFill/>
        </p:spPr>
        <p:txBody>
          <a:bodyPr wrap="square" rtlCol="0">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举例分析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写银杏树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既写了黄叶之美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又借其“娇羞”引出了金岭在战争年代对革命的贡献以及和平年代村民的贫穷。写奇幻的枫檀秋色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点出了如枫檀一样多姿多彩的精准扶贫项目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歌颂了驻村干部的一腔热血和拳拳深情。写乌桕树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突出它“不肯黄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不肯红”等品质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歌颂了年过九旬的革命前辈为这些山沟与山头的富饶奔走的事迹。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举一例不足以分析全篇特色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至少举两例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作者抓住景与人、事的内在关联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或以精当议论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或以象征、双关等修辞手法将它们勾连起来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既表现了大悟金岭的“炫目秋景”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也讴歌了为金岭脱贫致富而努力的人和事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两者有水乳交融的效果。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能适当总结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突出其艺术效果即可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8260" y="2126692"/>
            <a:ext cx="7536769" cy="177335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1"/>
          <p:cNvSpPr txBox="1"/>
          <p:nvPr/>
        </p:nvSpPr>
        <p:spPr>
          <a:xfrm>
            <a:off x="740273" y="2182108"/>
            <a:ext cx="7485704"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请完成综合提升练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9" name="组合 56"/>
          <p:cNvGrpSpPr/>
          <p:nvPr/>
        </p:nvGrpSpPr>
        <p:grpSpPr>
          <a:xfrm>
            <a:off x="613592" y="1517099"/>
            <a:ext cx="7783984" cy="398780"/>
            <a:chOff x="1594572" y="1803366"/>
            <a:chExt cx="20228628" cy="1036330"/>
          </a:xfrm>
        </p:grpSpPr>
        <p:grpSp>
          <p:nvGrpSpPr>
            <p:cNvPr id="11"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综合训练验收</a:t>
                </a:r>
                <a:endParaRPr lang="zh-CN" altLang="en-US" sz="2000" b="1" dirty="0">
                  <a:solidFill>
                    <a:srgbClr val="339B61"/>
                  </a:solidFill>
                  <a:latin typeface="微软雅黑" panose="020B0503020204020204" charset="-122"/>
                  <a:ea typeface="微软雅黑" panose="020B0503020204020204" charset="-122"/>
                </a:endParaRPr>
              </a:p>
            </p:txBody>
          </p:sp>
          <p:sp>
            <p:nvSpPr>
              <p:cNvPr id="15" name="椭圆 14"/>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61551"/>
            <a:ext cx="7697024" cy="2731770"/>
          </a:xfrm>
          <a:prstGeom prst="rect">
            <a:avLst/>
          </a:prstGeom>
          <a:noFill/>
        </p:spPr>
        <p:txBody>
          <a:bodyPr wrap="square" rtlCol="0">
            <a:spAutoFit/>
          </a:bodyPr>
          <a:lstStyle/>
          <a:p>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在我的窗外大约三百米外的地方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有一片墨绿色的高树林。狂风撼动着它们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吹打着它们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把它们折腾得大吼小叫。</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天空布满钢铁色的云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远方的云几乎是白色的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靠近中心的地方即树林的上空就发黑了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那里聚集着深紫色的暴怒的云团。在这种虎视眈眈的云团下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树林不停地叫喊。</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树林的右翼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两棵连接在一起的山毛榉的枝叶形成一座阴暗的拱门。拱门下面有一块空地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那里异常平静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像一个明晃晃的小湖。从这里看得不完全清楚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因为中间被邻居家的墙头苫盖物隔断了。那个墙头不高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顶上覆盖着冰冷的绿玫瑰。玫瑰有一些部位没有叶子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只长着许多疙瘩的枝干和交叉在一起的、竖着尖刺的长枝条。它有许多手臂、螯足、爪子和装备着尖刺的其他肢体</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我从没有想到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玫瑰竟像一只巨大的螃蟹</a:t>
            </a:r>
            <a:r>
              <a:rPr lang="zh-CN" altLang="en-US" sz="1695" dirty="0">
                <a:latin typeface="微软雅黑" panose="020B0503020204020204" charset="-122"/>
                <a:ea typeface="微软雅黑" panose="020B0503020204020204" charset="-122"/>
              </a:rPr>
              <a:t>。庭院大概有四十平方米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地面是水泥的。在一个墙角处有一张黑木小桌子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已经散架。在最里的角落里还有一个垃圾桶。桌子和垃圾桶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砖墙和水泥地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封闭着那个空间。它们封闭着空间呢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还是它们是它的门呢</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3489325"/>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在山毛榉构成的拱门下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光线已经深入进来。它那种被树枝的颤抖的影子包围着的稳定状态几乎是绝对的。看到它后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我的心情也平静了。更确切地说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是我的思绪收拢了。这种平静是阻止树木逃走、驱散天上的乌云的力量吗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我已经知道</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大自然是包围着我们、既产生又吞噬我们的万物与过程的总和</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不是我们的同谋也不是我们的心腹</a:t>
            </a:r>
            <a:r>
              <a:rPr lang="zh-CN" altLang="en-US" sz="1695" dirty="0">
                <a:latin typeface="微软雅黑" panose="020B0503020204020204" charset="-122"/>
                <a:ea typeface="微软雅黑" panose="020B0503020204020204" charset="-122"/>
              </a:rPr>
              <a:t>。无论把我们的感情寄予万物还是把我们的感觉和激情赋予它们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都是不合理的。把万物看作生活的向导、生活的学说不更合理吗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学会在猛烈的旋风中保持平静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变得像在发疯摇动的树枝中间保持稳定的光线那样透明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可以成为生活的日程表。</a:t>
            </a:r>
            <a:endParaRPr lang="zh-CN" altLang="en-US" sz="1695" dirty="0">
              <a:latin typeface="微软雅黑" panose="020B0503020204020204" charset="-122"/>
              <a:ea typeface="微软雅黑" panose="020B0503020204020204" charset="-122"/>
            </a:endParaRPr>
          </a:p>
          <a:p>
            <a:pPr indent="1080135" algn="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摘自奥克塔维奥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帕斯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窗外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有改动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请解释下面两句话在文中的含意。</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我从没有想到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玫瑰竟像一只巨大的螃蟹。</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大自然是包围着我们、既产生又吞噬我们的万物与过程的总和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不是我们的同谋也不是我们的心腹。</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812733" y="3706087"/>
            <a:ext cx="7694997" cy="174068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66698" y="3863466"/>
            <a:ext cx="7587066"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）玫瑰总被人寄予美好的情感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现实生活却与此产生巨大反差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表现了“我”对生活的反思。</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我们都生活在瞬息万变的大自然中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大自然既孕育了我们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又可能使我们湮灭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我们寄予或赋予万物以感情都是不合理的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一厢情愿的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592332" y="2206112"/>
            <a:ext cx="7705313" cy="217866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28111" y="2316947"/>
            <a:ext cx="7669534"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理解语句含意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要抓住关键词语和修辞来进行体会。第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句就是运用了比喻的修辞手法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把玫瑰比作螃蟹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表明“我”对现实生活难以接受的情感。第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句要抓住关键词语“包围”“产生”“吞噬”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同时要注意这句话中包含的情感因素。</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51783"/>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题型三　概括散文内容要点</a:t>
            </a:r>
            <a:endPar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650208" y="2819408"/>
            <a:ext cx="7697024" cy="2809875"/>
          </a:xfrm>
          <a:prstGeom prst="rect">
            <a:avLst/>
          </a:prstGeom>
          <a:noFill/>
        </p:spPr>
        <p:txBody>
          <a:bodyPr wrap="square" rtlCol="0">
            <a:spAutoFit/>
          </a:bodyPr>
          <a:lstStyle/>
          <a:p>
            <a:pPr indent="977900" algn="just">
              <a:lnSpc>
                <a:spcPct val="130000"/>
              </a:lnSpc>
              <a:spcAft>
                <a:spcPts val="0"/>
              </a:spcAft>
            </a:pPr>
            <a:r>
              <a:rPr lang="zh-CN" altLang="en-US" sz="1695" dirty="0">
                <a:latin typeface="微软雅黑" panose="020B0503020204020204" charset="-122"/>
                <a:ea typeface="微软雅黑" panose="020B0503020204020204" charset="-122"/>
              </a:rPr>
              <a:t>在高考试题中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除了对文章主题的考查外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更多的是对某段、某几段内容的概括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涉及作者的情感、文章的观点或某种观点的原因等。</a:t>
            </a:r>
            <a:endParaRPr lang="zh-CN" altLang="en-US" sz="1695" dirty="0">
              <a:latin typeface="微软雅黑" panose="020B0503020204020204" charset="-122"/>
              <a:ea typeface="微软雅黑" panose="020B0503020204020204" charset="-122"/>
            </a:endParaRPr>
          </a:p>
          <a:p>
            <a:pPr indent="977900" algn="just">
              <a:lnSpc>
                <a:spcPct val="130000"/>
              </a:lnSpc>
              <a:spcAft>
                <a:spcPts val="0"/>
              </a:spcAft>
            </a:pPr>
            <a:r>
              <a:rPr lang="zh-CN" altLang="en-US" sz="1695" dirty="0">
                <a:latin typeface="微软雅黑" panose="020B0503020204020204" charset="-122"/>
                <a:ea typeface="微软雅黑" panose="020B0503020204020204" charset="-122"/>
              </a:rPr>
              <a:t>概括段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意最基本的方法是划分层次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提取或概括关键信息。了解段落层次间的关系是准确概括的前提。如果是并列、对照关系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要把多个段落层次的意思有机结合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如果是层进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递进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、转折关系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要把重心放在后者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但也不能忽略前者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如果是总分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要抓住总说部分。</a:t>
            </a:r>
            <a:endParaRPr lang="zh-CN" altLang="en-US" sz="1695" dirty="0">
              <a:latin typeface="微软雅黑" panose="020B0503020204020204" charset="-122"/>
              <a:ea typeface="微软雅黑" panose="020B0503020204020204" charset="-122"/>
            </a:endParaRPr>
          </a:p>
          <a:p>
            <a:pPr indent="977900" algn="just">
              <a:lnSpc>
                <a:spcPct val="130000"/>
              </a:lnSpc>
              <a:spcAft>
                <a:spcPts val="0"/>
              </a:spcAft>
            </a:pPr>
            <a:endParaRPr lang="en-US" altLang="zh-CN" sz="1695" dirty="0">
              <a:latin typeface="微软雅黑" panose="020B0503020204020204" charset="-122"/>
              <a:ea typeface="微软雅黑" panose="020B0503020204020204" charset="-122"/>
            </a:endParaRPr>
          </a:p>
          <a:p>
            <a:pPr indent="977900"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16"/>
          <p:cNvSpPr txBox="1"/>
          <p:nvPr/>
        </p:nvSpPr>
        <p:spPr>
          <a:xfrm>
            <a:off x="4230842" y="2351127"/>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
        <p:nvSpPr>
          <p:cNvPr id="5" name="Rectangle 1"/>
          <p:cNvSpPr>
            <a:spLocks noChangeArrowheads="1"/>
          </p:cNvSpPr>
          <p:nvPr/>
        </p:nvSpPr>
        <p:spPr bwMode="auto">
          <a:xfrm>
            <a:off x="628586" y="37945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7" name="表格 16"/>
          <p:cNvGraphicFramePr>
            <a:graphicFrameLocks noGrp="1"/>
          </p:cNvGraphicFramePr>
          <p:nvPr/>
        </p:nvGraphicFramePr>
        <p:xfrm>
          <a:off x="778528" y="2708574"/>
          <a:ext cx="7614285" cy="3279140"/>
        </p:xfrm>
        <a:graphic>
          <a:graphicData uri="http://schemas.openxmlformats.org/drawingml/2006/table">
            <a:tbl>
              <a:tblPr/>
              <a:tblGrid>
                <a:gridCol w="967105"/>
                <a:gridCol w="6647180"/>
              </a:tblGrid>
              <a:tr h="129984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结合全文内容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体现在哪些方面。</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根据③④两段内容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分别概括在不同情境下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的乐趣。</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文中借</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表达了什么情感</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请简要说明</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33095">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辨别标志</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题干中有“概括”“体现”“特点”等字样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审题要点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审读题干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明确方向。首先明确概括的对象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是局部概括还是全文概括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是概括原因还是概括特点。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阅读原文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确定区域。题干中关键词出现在原文中的区域往往是要点所在区域</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8" name="TextBox 17"/>
          <p:cNvSpPr txBox="1"/>
          <p:nvPr/>
        </p:nvSpPr>
        <p:spPr>
          <a:xfrm>
            <a:off x="4239557" y="2103674"/>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审答指津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942221" y="2348360"/>
          <a:ext cx="7397750" cy="3028950"/>
        </p:xfrm>
        <a:graphic>
          <a:graphicData uri="http://schemas.openxmlformats.org/drawingml/2006/table">
            <a:tbl>
              <a:tblPr/>
              <a:tblGrid>
                <a:gridCol w="498475"/>
                <a:gridCol w="6899275"/>
              </a:tblGrid>
              <a:tr h="30289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确定概括的范围。有的归纳概括题筛选范围很明确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但多数考题没有明确的筛选范围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只提供了题干原句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那么首先要确定筛选范围。一般而言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要遵循“就近”原则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凡是题干语句所在的地方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均是答题要点密集的地方。其次是适当扩大筛选范围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以免遗漏作者补充的相关信息。</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合理切分层次。当筛选范围确定后再出现答题要点不全问题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恐怕就与未把握好内容层次有关了。</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注意整合方法。在概括时应注意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信息要点不能遗漏、交叉、重复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更不能无中生有。尽可能利用原文词句归纳</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并注意按分值确定答案的要点数量</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582007" y="2348360"/>
          <a:ext cx="7814945" cy="2715260"/>
        </p:xfrm>
        <a:graphic>
          <a:graphicData uri="http://schemas.openxmlformats.org/drawingml/2006/table">
            <a:tbl>
              <a:tblPr/>
              <a:tblGrid>
                <a:gridCol w="485140"/>
                <a:gridCol w="7329805"/>
              </a:tblGrid>
              <a:tr h="271526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摘录法。需要归纳的内容往往是段落中的重要词语或句子。这些重要的词语往往嵌在重要语句中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重要的句子又常常出现在文段的首、尾或中间。归纳时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把这些词语或句子摘录出来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答案的雏形也就形成了。</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合并法。这是概括内容要点最常用的方法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把每层或每段的大意综合起来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加以概括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就是整个段落或整篇文章的主要内容。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舍取法。需要归纳的内容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本身有主次之分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而命题人只要求考生概括主要信息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故需要对次要信息和同类信息进行舍弃</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6590" y="1627934"/>
            <a:ext cx="8090942" cy="28539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Box 7"/>
          <p:cNvSpPr txBox="1"/>
          <p:nvPr/>
        </p:nvSpPr>
        <p:spPr>
          <a:xfrm>
            <a:off x="529150" y="1672571"/>
            <a:ext cx="8088383" cy="21304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概括散文内容要点和主题的考查方式主要有以下两点</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概括文章的内容要点。这是近年来针对“概括作品主题”这一考点设计的一种热点题型。它可以是概括一个段落的内容要点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也可以是概括多个段落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层次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的内容要点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还可以是针对文章主题的某个要素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比如作者的情感态度、文章的思想观点等的概括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内容涵盖段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意概括、情感概括、原因概括等。②概括作品的主题。这种考查形式可以设置在选择题中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也可以单独命制主观题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333115"/>
          </a:xfrm>
          <a:prstGeom prst="rect">
            <a:avLst/>
          </a:prstGeom>
          <a:noFill/>
        </p:spPr>
        <p:txBody>
          <a:bodyPr wrap="square" rtlCol="0">
            <a:spAutoFit/>
          </a:bodyPr>
          <a:lstStyle/>
          <a:p>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标*的为本考点题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天津卷</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虹关何处落徽墨</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石红许</a:t>
            </a:r>
            <a:endParaRPr lang="zh-CN" altLang="en-US" sz="1695"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在冬天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在春天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为了寻找一截久违的徽墨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我孑然一人蹀躞在虹关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墨染了一样的旧弄堂里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闯进一栋又一栋装满了故事的深宅老院。我安慰自己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哪怕是能遇见寸许徽墨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也心满意足。行走在虹关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我一次又一次向墨的深处挺进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去追寻墨的风月身影。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婺源一文友善意地提醒我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虹关徽墨以及制作徽墨的人很难找了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你这样没有目的地寻找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不啻于白费心神徒劳无功。我不甘心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相信在虹关的后人中一定还有人掌握了徽墨制作技艺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他们会告诉我很多关于徽墨的记忆。</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欣慰的是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季节扯起的丹青屏风里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总有一棵需十余个大人合抱的千年古樟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华盖如伞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累了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就在树下坐一坐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仰望绵延浙岭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聆听“吴楚分源”的回声。穿村而过的浙源水、徽饶古道在炊烟袅袅里把日常琐碎的生活串成一幅恬谧幽静的水墨画</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034458"/>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人在画中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画在人中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昔日贩夫走卒、野老道者的身影渐行渐远在徽墨涂抹的山水间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一丝淡淡的忧伤悄然在心里泛浮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随着雨滴从瓦片上、树叶间滚落下来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把人带进梦里故园。</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一堵堵布满青苔的墙壁上还隐约留存着经年的墨迹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那是徽墨的遗韵吗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石板路上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不时与村人擦肩而过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老宅门内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不时与老人目光相撞。在虹关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我拾掇了一串烙上徽墨温度的词语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质朴、慈祥、安然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小桥、流水、人家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虹关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允许我拾取半截残墨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记下一串与徽墨有关联的大街小巷地名。</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3829685"/>
          </a:xfrm>
          <a:prstGeom prst="rect">
            <a:avLst/>
          </a:prstGeom>
          <a:noFill/>
        </p:spPr>
        <p:txBody>
          <a:bodyPr wrap="square" rtlCol="0">
            <a:spAutoFit/>
          </a:bodyPr>
          <a:lstStyle/>
          <a:p>
            <a:pPr indent="1080135">
              <a:lnSpc>
                <a:spcPct val="130000"/>
              </a:lnSpc>
            </a:pPr>
            <a:r>
              <a:rPr lang="zh-CN" altLang="en-US" sz="1695" dirty="0">
                <a:latin typeface="微软雅黑" panose="020B0503020204020204" charset="-122"/>
                <a:ea typeface="微软雅黑" panose="020B0503020204020204" charset="-122"/>
              </a:rPr>
              <a:t>虹关伫立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徽墨式微。近百年来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科技的迅猛发展带来了五花八门的书写工具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使得人们迅速地移情别恋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墨与砚台的耳鬓厮磨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也早已被墨汁横插一杠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固态墨便黯然失色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近年来渐渐被人遗忘。到后来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实现了从纸张到数字化的华丽转身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书写也已成为少数人的事情了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墨块更是被束之高阁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制墨传习几乎无人问津。</a:t>
            </a:r>
            <a:endParaRPr lang="en-US" altLang="zh-CN"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松烟的精灵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千百年来忠实地在纸上履行职责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一撇一捺站立成墨黑的姿势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氤氲香气里传承着中国文字的博大精深。徽墨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制作滥觞于南唐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兴盛于明清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享有“落纸如漆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万古存真”之美誉。有权威人士言之凿凿指陈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北京故宫博物院还保存着数十块虹关徽墨。徽墨无声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虹关有幸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虹关人因此而自豪。水口、民居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显然还有徽墨等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不负众望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终于为虹关换来了“中国历史文化名村”的金字招牌。</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虹关徽墨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不小心遗失在古村落、古驿道边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等待人们去擦亮这张泛着黑色光泽的名片</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徽墨名村”。在一栋民居内</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我兴奋地发现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有人在挖掘、研发传统徽墨工艺</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遗憾不见墨工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不知那一双手是怎样捣鼓着黑色的诗篇。不大的台面上摆放了刀、小锤、木槽、墨模等工具</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还有一些看不懂的物品</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想必都是与徽墨有关的器皿、墨料。壁板上挂有制墨工序图</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一块墨的前世今生</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点烟、和料、烘蒸、杵捣、揉搓、入模、晾墨、描金。从采取数种原料到试磨鉴定墨质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一锭墨才得以面世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具体制作起来</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其工序之繁复岂是图解所能说得清楚的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想想真不容易。一锭墨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千杵万揉</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浓缩的精华</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浓缩的是民族文化的瑰宝。</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697024"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不经意间</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我瞥见阁楼上稳站着一个白髯飘飘、仙风道骨的先生</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便主动打招呼</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他问询了我的来意</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邀请上楼喝茶座谈。我</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一个找寻徽墨的陌生人</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沿着屋内与厢房连成一体的木质楼梯</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漫步走上阁楼</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轻轻地踏在楼板上</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咿呀作响</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我生怕踩醒了乾隆年间经营徽墨的原始账本</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生怕踩碎了岁月的痕迹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更生怕踩破了一截遗落的留着明代指纹的徽墨。</a:t>
            </a:r>
            <a:endParaRPr lang="en-US" altLang="zh-CN"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rPr>
              <a:t>       先生姓叶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一个隐者、居士、制笔者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放弃大城市的舒适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只身走进虹关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设立工作室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执刀执笔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刻刻写写画画。兴致来了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叶老师挥毫泼墨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正是徽墨磨出的浆液、芳香、光泽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正是新的徽墨传人制作出的徽墨。磨墨时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细润无声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我却听到了墨与砚台的喁喁细语。触摸着徽墨的韵律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我看到了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看到了徽墨沿着纸的纹理在翩翩起舞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入纸不晕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书写流利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浓黑光洁”。真想只做一个书者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舀一瓢清清的湖水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每日轻柔磨墨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从容铺纸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蘸墨挥洒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过上一段墨落纸上荡云烟的幽静生活。</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782929"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家里书桌内一角散落着几块早年留下的普通用墨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七公分长</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其侧分别有描金楷书“金不换”“凝香”字样</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背面还有莲荷、白鹤等图纹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虽谈不上金贵</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但仍散发着幽幽暗香</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还有儿时习书的悠悠往事。回想小时候上学时</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练毛笔字要买描红本、砚台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还有长条形的墨块。磨墨时总是弄得满手漆黑</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便到校外小水塘边去洗干净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再继续练字。与墨的亲密接触也就是上世纪七十年代中期的那几年</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以后偶尔再接触毛笔</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已经是蘸着液态的墨汁了。我想</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那时研磨的墨一定是虹关的徽墨吧。这样一想便感到一丝慰藉</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回头再看黄灿灿油菜花簇拥的虹关</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一身原生态的粉墙黛瓦着装</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仿佛特别的亲切</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烟雨蒙蒙中弥漫着老家的气息</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一股乡愁莫名袭来。</a:t>
            </a: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96060" y="1944574"/>
            <a:ext cx="7782929"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在虹关寻墨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我不为藏墨之好</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只是警醒自己要时刻保持一颗对文化敬畏的心。在寻找徽墨中</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我领略到徽墨走过的千年历程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也感受到浓淡相宜的虹关凸显出的古村文化。这是墨润心灵的过程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这是沉醉馨香的过程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这也是国学照耀的过程。虹关</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坐落在和风细雨敲开的绿茵茵帷幔里</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是徽墨润开的一首唐诗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深入其中似穿越在一阕宋词里</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时光铺陈</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岁月静好。</a:t>
            </a:r>
            <a:endParaRPr lang="zh-CN" altLang="en-US"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蓦然间</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发现村口一小店屋檐下旗幡招展</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有徽墨出售”</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我加快脚步走去</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带一截虹关徽墨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去描绘心中的故乡。</a:t>
            </a:r>
            <a:endParaRPr lang="zh-CN" altLang="en-US" sz="1695" dirty="0">
              <a:latin typeface="微软雅黑" panose="020B0503020204020204" charset="-122"/>
              <a:ea typeface="微软雅黑" panose="020B0503020204020204" charset="-122"/>
              <a:sym typeface="+mn-ea"/>
            </a:endParaRPr>
          </a:p>
          <a:p>
            <a:pPr algn="r">
              <a:lnSpc>
                <a:spcPct val="130000"/>
              </a:lnSpc>
            </a:pPr>
            <a:r>
              <a:rPr lang="en-US" altLang="zh-CN" sz="1695" dirty="0">
                <a:latin typeface="微软雅黑" panose="020B0503020204020204" charset="-122"/>
                <a:ea typeface="微软雅黑" panose="020B0503020204020204" charset="-122"/>
                <a:sym typeface="+mn-ea"/>
              </a:rPr>
              <a:t>                                                                          (</a:t>
            </a:r>
            <a:r>
              <a:rPr lang="zh-CN" altLang="en-US" sz="1695" dirty="0">
                <a:latin typeface="微软雅黑" panose="020B0503020204020204" charset="-122"/>
                <a:ea typeface="微软雅黑" panose="020B0503020204020204" charset="-122"/>
                <a:sym typeface="+mn-ea"/>
              </a:rPr>
              <a:t>选自</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散文选刊</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有删改</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注</a:t>
            </a:r>
            <a:r>
              <a:rPr lang="en-US" altLang="zh-CN" sz="1695" dirty="0">
                <a:latin typeface="微软雅黑" panose="020B0503020204020204" charset="-122"/>
                <a:ea typeface="微软雅黑" panose="020B0503020204020204" charset="-122"/>
                <a:sym typeface="+mn-ea"/>
              </a:rPr>
              <a:t>] </a:t>
            </a:r>
            <a:r>
              <a:rPr lang="zh-CN" altLang="en-US" sz="1695" dirty="0">
                <a:latin typeface="微软雅黑" panose="020B0503020204020204" charset="-122"/>
                <a:ea typeface="微软雅黑" panose="020B0503020204020204" charset="-122"/>
                <a:sym typeface="+mn-ea"/>
              </a:rPr>
              <a:t>虹关</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即虹关村</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古徽州村落</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是“徽墨”产地之一</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位于今江西省婺源县。</a:t>
            </a:r>
            <a:endParaRPr lang="zh-CN" altLang="en-US" sz="1695" dirty="0">
              <a:latin typeface="微软雅黑" panose="020B0503020204020204" charset="-122"/>
              <a:ea typeface="微软雅黑" panose="020B0503020204020204" charset="-122"/>
              <a:sym typeface="+mn-ea"/>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82968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备考改编题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下列对文章的理解与分析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不恰当的一项是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文章开头运用“孑然一人”“蹀躞”等词语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形象地描写了“我”寻找徽墨时身心疲惫、孤独失落的状态。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从纸张到数字化的华丽转身”是徽墨式微的原因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华丽”生动形象地表现了数字化在当今社会取代纸张的巨大影响。</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文章写了一位“隐者”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表达“我”对其放弃大城市舒适生活、在虹关与笔墨为伴的敬慕之情。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文章回忆儿时磨墨习书的一段经历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意在强调“我”与墨的渊源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真实亲切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具有生活气息。</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13592" y="2357868"/>
            <a:ext cx="7738258" cy="214226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86315" y="2671357"/>
            <a:ext cx="7574096"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本题考查对文章内容的理解和艺术手法的分析能力。词不离句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句不离篇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对词语的理解离不开对文章主题的把握。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项中两个形容“我”的词语表现了寻找徽墨的人越来越少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人们越来越不关注传统文化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而不是表现“我”的身心疲惫、孤独失落。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33022"/>
            <a:ext cx="7614556" cy="382968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完成后面的题目。</a:t>
            </a:r>
            <a:endParaRPr lang="zh-CN" altLang="en-US" sz="1695" dirty="0">
              <a:latin typeface="微软雅黑" panose="020B0503020204020204" charset="-122"/>
              <a:ea typeface="微软雅黑" panose="020B0503020204020204" charset="-122"/>
            </a:endParaRPr>
          </a:p>
          <a:p>
            <a:pPr algn="ctr" eaLnBrk="1" latinLnBrk="0" hangingPunct="1">
              <a:lnSpc>
                <a:spcPct val="130000"/>
              </a:lnSpc>
            </a:pPr>
            <a:r>
              <a:rPr lang="zh-CN" altLang="en-US" sz="1695" b="1" dirty="0">
                <a:latin typeface="微软雅黑" panose="020B0503020204020204" charset="-122"/>
                <a:ea typeface="微软雅黑" panose="020B0503020204020204" charset="-122"/>
              </a:rPr>
              <a:t>窗子以外</a:t>
            </a:r>
            <a:endParaRPr lang="zh-CN" altLang="en-US" sz="1695" b="1" dirty="0">
              <a:latin typeface="微软雅黑" panose="020B0503020204020204" charset="-122"/>
              <a:ea typeface="微软雅黑" panose="020B0503020204020204" charset="-122"/>
            </a:endParaRPr>
          </a:p>
          <a:p>
            <a:pPr algn="ctr" eaLnBrk="1" latinLnBrk="0" hangingPunct="1">
              <a:lnSpc>
                <a:spcPct val="130000"/>
              </a:lnSpc>
            </a:pPr>
            <a:r>
              <a:rPr lang="zh-CN" altLang="en-US" sz="1695" dirty="0">
                <a:latin typeface="微软雅黑" panose="020B0503020204020204" charset="-122"/>
                <a:ea typeface="微软雅黑" panose="020B0503020204020204" charset="-122"/>
              </a:rPr>
              <a:t>林徽因</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a:t>
            </a:r>
            <a:r>
              <a:rPr lang="en-US" altLang="zh-CN" sz="1695" dirty="0"/>
              <a:t>①</a:t>
            </a:r>
            <a:r>
              <a:rPr lang="zh-CN" altLang="en-US" sz="1695" dirty="0">
                <a:latin typeface="微软雅黑" panose="020B0503020204020204" charset="-122"/>
                <a:ea typeface="微软雅黑" panose="020B0503020204020204" charset="-122"/>
              </a:rPr>
              <a:t>话从哪里说起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等到你要说话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什么话都是那样渺茫地找不到</a:t>
            </a:r>
            <a:r>
              <a:rPr lang="zh-CN" altLang="en-US" sz="1695" dirty="0">
                <a:uFill>
                  <a:solidFill>
                    <a:srgbClr val="EF8340"/>
                  </a:solidFill>
                </a:uFill>
                <a:latin typeface="微软雅黑" panose="020B0503020204020204" charset="-122"/>
                <a:ea typeface="微软雅黑" panose="020B0503020204020204" charset="-122"/>
              </a:rPr>
              <a:t>个</a:t>
            </a:r>
            <a:r>
              <a:rPr lang="zh-CN" altLang="en-US" sz="1695" dirty="0">
                <a:latin typeface="微软雅黑" panose="020B0503020204020204" charset="-122"/>
                <a:ea typeface="微软雅黑" panose="020B0503020204020204" charset="-122"/>
              </a:rPr>
              <a:t>源头。</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a:t>
            </a:r>
            <a:r>
              <a:rPr lang="en-US" altLang="zh-CN" sz="1695" dirty="0"/>
              <a:t>②</a:t>
            </a:r>
            <a:r>
              <a:rPr lang="zh-CN" altLang="en-US" sz="1695" dirty="0">
                <a:latin typeface="微软雅黑" panose="020B0503020204020204" charset="-122"/>
                <a:ea typeface="微软雅黑" panose="020B0503020204020204" charset="-122"/>
              </a:rPr>
              <a:t>此刻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就在我眼帘底下坐着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是四个乡下人的背影</a:t>
            </a:r>
            <a:r>
              <a:rPr lang="en-US" altLang="zh-CN" sz="1695" dirty="0">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一</a:t>
            </a:r>
            <a:r>
              <a:rPr lang="zh-CN" altLang="en-US" sz="1695" dirty="0">
                <a:latin typeface="微软雅黑" panose="020B0503020204020204" charset="-122"/>
                <a:ea typeface="微软雅黑" panose="020B0503020204020204" charset="-122"/>
              </a:rPr>
              <a:t>个头上包着黯黑的白布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两个褪色的蓝布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又一个光头。他们支起膝盖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半蹲半坐的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在溪沿的短墙上休息。每人手里一件简单的东西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一个是白木棒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一个篮子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那两个在</a:t>
            </a:r>
            <a:r>
              <a:rPr lang="zh-CN" altLang="en-US" sz="1695" dirty="0">
                <a:uFill>
                  <a:solidFill>
                    <a:srgbClr val="EF8340"/>
                  </a:solidFill>
                </a:uFill>
                <a:latin typeface="微软雅黑" panose="020B0503020204020204" charset="-122"/>
                <a:ea typeface="微软雅黑" panose="020B0503020204020204" charset="-122"/>
              </a:rPr>
              <a:t>树荫</a:t>
            </a:r>
            <a:r>
              <a:rPr lang="zh-CN" altLang="en-US" sz="1695" dirty="0">
                <a:latin typeface="微软雅黑" panose="020B0503020204020204" charset="-122"/>
                <a:ea typeface="微软雅黑" panose="020B0503020204020204" charset="-122"/>
              </a:rPr>
              <a:t>底下我看不清楚。无疑地他们已经走了许多路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再过一刻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抽完</a:t>
            </a:r>
            <a:r>
              <a:rPr lang="zh-CN" altLang="en-US" sz="1695" dirty="0">
                <a:uFill>
                  <a:solidFill>
                    <a:srgbClr val="EF8340"/>
                  </a:solidFill>
                </a:uFill>
                <a:latin typeface="微软雅黑" panose="020B0503020204020204" charset="-122"/>
                <a:ea typeface="微软雅黑" panose="020B0503020204020204" charset="-122"/>
              </a:rPr>
              <a:t>一</a:t>
            </a:r>
            <a:r>
              <a:rPr lang="zh-CN" altLang="en-US" sz="1695" dirty="0">
                <a:latin typeface="微软雅黑" panose="020B0503020204020204" charset="-122"/>
                <a:ea typeface="微软雅黑" panose="020B0503020204020204" charset="-122"/>
              </a:rPr>
              <a:t>筒旱烟以后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是还要走许多路的。兰花烟的香味频频随着微风</a:t>
            </a:r>
            <a:r>
              <a:rPr lang="en-US" altLang="zh-CN" sz="1695" dirty="0">
                <a:latin typeface="微软雅黑" panose="020B0503020204020204" charset="-122"/>
                <a:ea typeface="微软雅黑" panose="020B0503020204020204" charset="-122"/>
              </a:rPr>
              <a:t>,</a:t>
            </a:r>
            <a:r>
              <a:rPr lang="zh-CN" altLang="en-US" sz="1695" u="wavy" dirty="0">
                <a:uFill>
                  <a:solidFill>
                    <a:srgbClr val="329B61"/>
                  </a:solidFill>
                </a:uFill>
                <a:latin typeface="微软雅黑" panose="020B0503020204020204" charset="-122"/>
                <a:ea typeface="微软雅黑" panose="020B0503020204020204" charset="-122"/>
              </a:rPr>
              <a:t>袭到我</a:t>
            </a:r>
            <a:r>
              <a:rPr lang="zh-CN" altLang="en-US" sz="1695" dirty="0">
                <a:latin typeface="微软雅黑" panose="020B0503020204020204" charset="-122"/>
                <a:ea typeface="微软雅黑" panose="020B0503020204020204" charset="-122"/>
              </a:rPr>
              <a:t>官觉上来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模糊中还有几段山西梆子的声调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虽然他们坐的地方是在我廊子的铁纱窗以外。</a:t>
            </a:r>
            <a:endParaRPr lang="zh-CN" altLang="en-US" sz="1695" dirty="0">
              <a:latin typeface="微软雅黑" panose="020B0503020204020204" charset="-122"/>
              <a:ea typeface="微软雅黑" panose="020B0503020204020204" charset="-122"/>
            </a:endParaRPr>
          </a:p>
          <a:p>
            <a:pPr eaLnBrk="1" latinLnBrk="0" hangingPunct="1">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43116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请结合全文分析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文中的“我”为何要寻找徽墨。</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8" name="矩形 7"/>
          <p:cNvSpPr/>
          <p:nvPr/>
        </p:nvSpPr>
        <p:spPr>
          <a:xfrm>
            <a:off x="787675" y="3179622"/>
            <a:ext cx="7705313" cy="229982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33299" y="3262747"/>
            <a:ext cx="757409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喜爱徽墨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而徽墨式微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制墨技艺几近失传。②墨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传承着中国文字的博大精深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浓缩的是民族文化的瑰宝。③警醒我们要时刻保持一颗对文化敬畏的心。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本题考查对文章内容的理解和概括能力。结合题干找出答题相关区域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并勾画出关键词句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然后用自己的语言组织答案。梳理本文第一、二段可得答案第①点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梳理文章第六段可得答案第②点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梳理文章倒数第二段可得答案第③点。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135445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文章在记叙寻墨的同时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为什么还用大量笔墨描绘虹关古村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87771" y="3290457"/>
            <a:ext cx="7705313" cy="213357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53379" y="3429000"/>
            <a:ext cx="757409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虹关具有优美的自然风光和丰厚的文化底蕴。②虹关是徽墨的产地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徽墨也成就了虹关。③虹关引发了作者的乡愁。④增添了寻墨历程的情趣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丰富了主题。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答对三点即可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本题考查对文章内容的理解和概括能力。结合题干找出答题相关区域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并勾画出关键词句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然后用自己的语言组织答案。本题的相关区域是第六到十二段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梳理六到十二段的段意即可得出答案。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51783"/>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 题型四　概括作品主题</a:t>
            </a:r>
            <a:endPar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638501" y="2874826"/>
            <a:ext cx="7697024" cy="1450340"/>
          </a:xfrm>
          <a:prstGeom prst="rect">
            <a:avLst/>
          </a:prstGeom>
          <a:noFill/>
        </p:spPr>
        <p:txBody>
          <a:bodyPr wrap="square" rtlCol="0">
            <a:spAutoFit/>
          </a:bodyPr>
          <a:lstStyle/>
          <a:p>
            <a:pPr indent="977900" algn="just">
              <a:lnSpc>
                <a:spcPct val="130000"/>
              </a:lnSpc>
              <a:spcAft>
                <a:spcPts val="0"/>
              </a:spcAft>
            </a:pPr>
            <a:r>
              <a:rPr lang="zh-CN" altLang="en-US" sz="1695" dirty="0">
                <a:latin typeface="微软雅黑" panose="020B0503020204020204" charset="-122"/>
                <a:ea typeface="微软雅黑" panose="020B0503020204020204" charset="-122"/>
              </a:rPr>
              <a:t>作品的主题就是文章的中心思想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它是通过文学作品的各个要素表现出来的作者的观点、倾向、思想和情感。概括作品的主题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是在厘清结构、把握思路的基础上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将作品的中心意思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主旨、主题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用简明扼要的语言加以概括。</a:t>
            </a:r>
            <a:endParaRPr lang="en-US" altLang="zh-CN" sz="1695" dirty="0">
              <a:latin typeface="微软雅黑" panose="020B0503020204020204" charset="-122"/>
              <a:ea typeface="微软雅黑" panose="020B0503020204020204" charset="-122"/>
            </a:endParaRPr>
          </a:p>
          <a:p>
            <a:pPr indent="977900"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16"/>
          <p:cNvSpPr txBox="1"/>
          <p:nvPr/>
        </p:nvSpPr>
        <p:spPr>
          <a:xfrm>
            <a:off x="4271614" y="2244038"/>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
        <p:nvSpPr>
          <p:cNvPr id="5" name="Rectangle 1"/>
          <p:cNvSpPr>
            <a:spLocks noChangeArrowheads="1"/>
          </p:cNvSpPr>
          <p:nvPr/>
        </p:nvSpPr>
        <p:spPr bwMode="auto">
          <a:xfrm>
            <a:off x="628586" y="37945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56"/>
          <p:cNvGrpSpPr/>
          <p:nvPr/>
        </p:nvGrpSpPr>
        <p:grpSpPr>
          <a:xfrm>
            <a:off x="613592" y="1517099"/>
            <a:ext cx="7783984" cy="398780"/>
            <a:chOff x="1594572" y="1803366"/>
            <a:chExt cx="20228628" cy="1036330"/>
          </a:xfrm>
        </p:grpSpPr>
        <p:grpSp>
          <p:nvGrpSpPr>
            <p:cNvPr id="9"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7" name="表格 16"/>
          <p:cNvGraphicFramePr>
            <a:graphicFrameLocks noGrp="1"/>
          </p:cNvGraphicFramePr>
          <p:nvPr/>
        </p:nvGraphicFramePr>
        <p:xfrm>
          <a:off x="778528" y="2708574"/>
          <a:ext cx="7397750" cy="2502535"/>
        </p:xfrm>
        <a:graphic>
          <a:graphicData uri="http://schemas.openxmlformats.org/drawingml/2006/table">
            <a:tbl>
              <a:tblPr/>
              <a:tblGrid>
                <a:gridCol w="664845"/>
                <a:gridCol w="6732905"/>
              </a:tblGrid>
              <a:tr h="182943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请根据文本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分析标题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的含义。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结合全文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分析标题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的内涵和作用。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概括全文主旨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并联系现实谈谈你的看法。</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请概括本文的主题。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简要概括本文主旨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并谈谈你的感悟</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题干中有“思想”“情感”“主旨”“观点”“态度”“感悟”等字样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8" name="TextBox 17"/>
          <p:cNvSpPr txBox="1"/>
          <p:nvPr/>
        </p:nvSpPr>
        <p:spPr>
          <a:xfrm>
            <a:off x="4239557" y="2103674"/>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审答指津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582007" y="2348360"/>
          <a:ext cx="8035290" cy="1745615"/>
        </p:xfrm>
        <a:graphic>
          <a:graphicData uri="http://schemas.openxmlformats.org/drawingml/2006/table">
            <a:tbl>
              <a:tblPr/>
              <a:tblGrid>
                <a:gridCol w="554355"/>
                <a:gridCol w="7480935"/>
              </a:tblGrid>
              <a:tr h="1745615">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审清题目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明确概括方向。对情感的概括题型多样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对主旨的问法也因题而异</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审准题目的设问角度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是准确答题的前提。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定向读文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寻找答题依据。如果是对散文情感的概括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要重点把握散文的抒情句、抒情段</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重点浏览每段中的抒情句、抒情词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段首、段尾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如果是对散文主旨的概括</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要关注散文的题目、内容、写作背景、创作意图等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45174" y="1937835"/>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23549" y="2357574"/>
          <a:ext cx="7673975" cy="2715260"/>
        </p:xfrm>
        <a:graphic>
          <a:graphicData uri="http://schemas.openxmlformats.org/drawingml/2006/table">
            <a:tbl>
              <a:tblPr/>
              <a:tblGrid>
                <a:gridCol w="267335"/>
                <a:gridCol w="7406640"/>
              </a:tblGrid>
              <a:tr h="271526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主旨概括“五方法”</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解读标题法。标题是文章的眼睛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很多散文的标题直接点明了主旨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是文章中心思想最精练的概括。有的标题即使没有点明主旨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也往往与中心思想有着千丝万缕的联系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是最佳的思考切入点。所以考生在阅读散文时要先看标题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想一想这篇文章会写什么内容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表现什么主题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采用什么写法。然后快速阅读全文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初步了解文章的内容和主题。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分析首尾法。很多文章的开头和结尾往往提示或暗含中心思想</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所以考生要注重对文章开头和结尾的语句进行重点品读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这样有助于考生理解文章的主旨。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582007" y="2348360"/>
          <a:ext cx="7814945" cy="3158490"/>
        </p:xfrm>
        <a:graphic>
          <a:graphicData uri="http://schemas.openxmlformats.org/drawingml/2006/table">
            <a:tbl>
              <a:tblPr/>
              <a:tblGrid>
                <a:gridCol w="485140"/>
                <a:gridCol w="7329805"/>
              </a:tblGrid>
              <a:tr h="315849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分析议论抒情语句法。 散文一般都是以记叙、描写为主要表达方式。文中出现一些议论或抒情的语句一般都会有它的特殊作用。作者在文章中所要表达的意图、要传达给读者的思想感情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就是用这些句子来表现的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也就是用它们来点明文章的中心思想</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而且这些句子往往是精练的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考生可以在阅读时把这些语句都画出来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然后在阅读完文章以后加以筛选和分析。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联系背景法。 一般文章的主题都有显隐直曲之分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对于主题比较隐曲的文章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只有通过了解文章的写作背景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才有可能了解内容的由来和作者的写作意图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从而准确地概括出文章的中心思想。除了对作者和作品的写作年代给予关注外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考生还要特别注意文章后面出现的注释等说明性文字。</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942221" y="1860554"/>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14945" y="2265234"/>
          <a:ext cx="7682230" cy="3028950"/>
        </p:xfrm>
        <a:graphic>
          <a:graphicData uri="http://schemas.openxmlformats.org/drawingml/2006/table">
            <a:tbl>
              <a:tblPr/>
              <a:tblGrid>
                <a:gridCol w="247015"/>
                <a:gridCol w="7435215"/>
              </a:tblGrid>
              <a:tr h="30289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因类别而异法。 ①写人叙事类散文。对人物做出评价和赞美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或揭示评价事件的意义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或从人物事件中生发出对人生等问题的感悟和认识。②写景类散文。把自然山水、人工场景、民俗风貌等当作主要描写对象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写出它们的形、声、色、味等情态特征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充分展示其风采魅力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以实现传递作者情感并吸引读者阅读的目的。所谓“一切景语皆情语”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景为依托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情为魂魄。③状物类散文。以某一种物象作为表现主体</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通过对物象的描摹刻画来为物象传神写貌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从而达到托物言志的写作目的。④哲理类散文。这类文章往往是作者对人生或生活的感悟或评价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它与抒情类散文一样注重情感的抒发</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不同的是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哲理类散文注重说理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抒情类散文注重抒情</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036798" y="1871148"/>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14945" y="2265234"/>
          <a:ext cx="7936230" cy="773430"/>
        </p:xfrm>
        <a:graphic>
          <a:graphicData uri="http://schemas.openxmlformats.org/drawingml/2006/table">
            <a:tbl>
              <a:tblPr/>
              <a:tblGrid>
                <a:gridCol w="440690"/>
                <a:gridCol w="7495540"/>
              </a:tblGrid>
              <a:tr h="77343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本文记叙了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描写了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的故事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事件、景物等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表现了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反映了、歌颂了、揭露了、批判了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的思想</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性格、精神、实质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抒发了作者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感情</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111061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dirty="0">
                <a:latin typeface="微软雅黑" panose="020B0503020204020204" charset="-122"/>
                <a:ea typeface="微软雅黑" panose="020B0503020204020204" charset="-122"/>
              </a:rPr>
              <a:t>阅读本讲“题型三”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针对训练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虹关何处落徽墨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完成下面的题目。</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结合文章内容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谈谈你对这篇散文的主题的理解。</a:t>
            </a:r>
            <a:endParaRPr lang="zh-CN" altLang="en-US" sz="1695" dirty="0">
              <a:latin typeface="微软雅黑" panose="020B0503020204020204" charset="-122"/>
              <a:ea typeface="微软雅黑" panose="020B0503020204020204" charset="-122"/>
            </a:endParaRPr>
          </a:p>
        </p:txBody>
      </p:sp>
      <p:sp>
        <p:nvSpPr>
          <p:cNvPr id="10" name="矩形 9"/>
          <p:cNvSpPr/>
          <p:nvPr/>
        </p:nvSpPr>
        <p:spPr>
          <a:xfrm>
            <a:off x="612245" y="3706087"/>
            <a:ext cx="7619894" cy="150552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11" name="矩形 10"/>
          <p:cNvSpPr/>
          <p:nvPr/>
        </p:nvSpPr>
        <p:spPr>
          <a:xfrm>
            <a:off x="705830" y="3916465"/>
            <a:ext cx="7297697"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文章通过记叙“我”在虹关寻找徽墨的所见所闻所感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体现了“我”对徽墨的钟情之心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并借由徽墨的式微表达了“我”对科技时代传统文化日渐式微的担忧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警醒人们要保持一颗对文化敬畏的心。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a:t>
            </a:r>
            <a:r>
              <a:rPr lang="en-US" altLang="zh-CN" sz="1695" dirty="0"/>
              <a:t>③</a:t>
            </a:r>
            <a:r>
              <a:rPr lang="zh-CN" altLang="en-US" sz="1695" dirty="0">
                <a:latin typeface="微软雅黑" panose="020B0503020204020204" charset="-122"/>
                <a:ea typeface="微软雅黑" panose="020B0503020204020204" charset="-122"/>
                <a:sym typeface="+mn-ea"/>
              </a:rPr>
              <a:t>永远是窗子以外</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不是铁纱窗就是玻璃窗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总而言之</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窗子以外</a:t>
            </a:r>
            <a:r>
              <a:rPr lang="en-US" altLang="zh-CN" sz="1695" dirty="0">
                <a:latin typeface="微软雅黑" panose="020B0503020204020204" charset="-122"/>
                <a:ea typeface="微软雅黑" panose="020B0503020204020204" charset="-122"/>
                <a:sym typeface="+mn-ea"/>
              </a:rPr>
              <a:t>!</a:t>
            </a:r>
            <a:endParaRPr lang="en-US" altLang="zh-CN" sz="1695" dirty="0">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a:t>
            </a:r>
            <a:r>
              <a:rPr lang="en-US" altLang="zh-CN" sz="1695" dirty="0"/>
              <a:t>④</a:t>
            </a:r>
            <a:r>
              <a:rPr lang="zh-CN" altLang="en-US" sz="1695" dirty="0">
                <a:latin typeface="微软雅黑" panose="020B0503020204020204" charset="-122"/>
                <a:ea typeface="微软雅黑" panose="020B0503020204020204" charset="-122"/>
                <a:sym typeface="+mn-ea"/>
              </a:rPr>
              <a:t>所有的活动的颜色、声音、生的滋味</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全在那里的</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你并不是不能看到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只不过是永远地在你窗子以外罢了。多少百里的平原土地</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多少区域的起伏的山峦</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昨天由</a:t>
            </a:r>
            <a:r>
              <a:rPr lang="zh-CN" altLang="en-US" sz="1695" dirty="0">
                <a:uFill>
                  <a:solidFill>
                    <a:srgbClr val="EF8340"/>
                  </a:solidFill>
                </a:uFill>
                <a:latin typeface="微软雅黑" panose="020B0503020204020204" charset="-122"/>
                <a:ea typeface="微软雅黑" panose="020B0503020204020204" charset="-122"/>
                <a:sym typeface="+mn-ea"/>
              </a:rPr>
              <a:t>窗子外映进</a:t>
            </a:r>
            <a:r>
              <a:rPr lang="zh-CN" altLang="en-US" sz="1695" dirty="0">
                <a:latin typeface="微软雅黑" panose="020B0503020204020204" charset="-122"/>
                <a:ea typeface="微软雅黑" panose="020B0503020204020204" charset="-122"/>
                <a:sym typeface="+mn-ea"/>
              </a:rPr>
              <a:t>你的眼帘</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那是多少生命日夜在活动着的所在</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每一根青的什么麦黍</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都有人流过汗</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每一粒黄的什么米粟</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都有人吃去</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其间还有的是周折</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是热闹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是紧张</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可是你则并不一定能看见</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因为那所有的周折</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热闹</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紧张</a:t>
            </a:r>
            <a:r>
              <a:rPr lang="en-US" altLang="zh-CN" sz="1695" dirty="0">
                <a:latin typeface="微软雅黑" panose="020B0503020204020204" charset="-122"/>
                <a:ea typeface="微软雅黑" panose="020B0503020204020204" charset="-122"/>
                <a:sym typeface="+mn-ea"/>
              </a:rPr>
              <a:t>,</a:t>
            </a:r>
            <a:r>
              <a:rPr lang="zh-CN" altLang="en-US" sz="1695" dirty="0">
                <a:latin typeface="微软雅黑" panose="020B0503020204020204" charset="-122"/>
                <a:ea typeface="微软雅黑" panose="020B0503020204020204" charset="-122"/>
                <a:sym typeface="+mn-ea"/>
              </a:rPr>
              <a:t>全都在你窗子以外</a:t>
            </a:r>
            <a:r>
              <a:rPr lang="zh-CN" altLang="en-US" sz="1695" dirty="0">
                <a:uFill>
                  <a:solidFill>
                    <a:srgbClr val="EF8340"/>
                  </a:solidFill>
                </a:uFill>
                <a:latin typeface="微软雅黑" panose="020B0503020204020204" charset="-122"/>
                <a:ea typeface="微软雅黑" panose="020B0503020204020204" charset="-122"/>
                <a:sym typeface="+mn-ea"/>
              </a:rPr>
              <a:t>展演着。</a:t>
            </a:r>
            <a:endParaRPr lang="zh-CN" altLang="en-US" sz="1695" dirty="0">
              <a:uFill>
                <a:solidFill>
                  <a:srgbClr val="EF8340"/>
                </a:solidFill>
              </a:uFill>
              <a:latin typeface="微软雅黑" panose="020B0503020204020204" charset="-122"/>
              <a:ea typeface="微软雅黑" panose="020B0503020204020204" charset="-122"/>
              <a:sym typeface="+mn-ea"/>
            </a:endParaRPr>
          </a:p>
          <a:p>
            <a:pPr>
              <a:lnSpc>
                <a:spcPct val="130000"/>
              </a:lnSpc>
            </a:pPr>
            <a:endParaRPr lang="en-US" altLang="zh-CN"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8528" y="2098982"/>
            <a:ext cx="7592144" cy="216127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5580" y="2376069"/>
            <a:ext cx="7614556"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跟踪训练验收</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请完成子母变式练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十一</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6"/>
            <a:ext cx="9127992" cy="5135501"/>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2</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4184015"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2" action="ppaction://hlinksldjump"/>
              </a:rPr>
              <a:t>子母题型变式</a:t>
            </a:r>
            <a:r>
              <a:rPr lang="zh-CN" altLang="en-US" sz="1500" dirty="0">
                <a:latin typeface="微软雅黑" panose="020B0503020204020204" charset="-122"/>
                <a:ea typeface="微软雅黑" panose="020B0503020204020204" charset="-122"/>
                <a:hlinkClick r:id="rId3" action="ppaction://hlinksldjump"/>
              </a:rPr>
              <a:t> </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4"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930243"/>
            <a:ext cx="5834254" cy="660400"/>
          </a:xfrm>
          <a:prstGeom prst="rect">
            <a:avLst/>
          </a:prstGeom>
          <a:noFill/>
        </p:spPr>
        <p:txBody>
          <a:bodyPr wrap="square" rtlCol="0">
            <a:spAutoFit/>
          </a:bodyPr>
          <a:lstStyle/>
          <a:p>
            <a:r>
              <a:rPr lang="zh-CN" altLang="en-US" sz="3695" b="1" dirty="0">
                <a:latin typeface="微软雅黑" panose="020B0503020204020204" charset="-122"/>
                <a:ea typeface="微软雅黑" panose="020B0503020204020204" charset="-122"/>
              </a:rPr>
              <a:t>把握散文结构思路</a:t>
            </a:r>
            <a:endParaRPr lang="zh-CN" altLang="en-US" sz="3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6590" y="1627934"/>
            <a:ext cx="8090942" cy="3698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Box 7"/>
          <p:cNvSpPr txBox="1"/>
          <p:nvPr/>
        </p:nvSpPr>
        <p:spPr>
          <a:xfrm>
            <a:off x="529150" y="1672571"/>
            <a:ext cx="8088383" cy="259080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200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本考点在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中的要求是“分析作品结构”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考查分析综合能力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。分析散文文本结构是高考考查的重点和热点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涉及散文的整体构思、行文线索及段落间的关系与安排等内容</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高考对散文文本结构的考查大致有以下几种方式</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考查句段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主要是开头句段、过渡句段、结尾句段和议论抒情句段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在文中的作用。这是近年来散文文本结构考查的主要方式。②分析文章的行文思路。有两种考查方式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一是直接梳理文章思路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二是梳理作者的思想感情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或心理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变化过程。③考查文章的线索及其作用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15856"/>
            <a:ext cx="761455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江苏卷</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比邻而居</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王安忆</a:t>
            </a:r>
            <a:endParaRPr lang="zh-CN" altLang="en-US" sz="1695"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①装修的时候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有人提醒我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不要使用这条公共烟道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应该堵上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另外在外墙上打一个洞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安置排油烟机的管子。 可是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我没听他的。 好了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邻居家的油烟就通过我家的排油烟机管道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灌满了厨房</a:t>
            </a:r>
            <a:r>
              <a:rPr lang="zh-CN" altLang="en-US"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②我可以确定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我家厨房的油烟仅来自其中一家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因为油烟的气味是一种风格。 怎么说</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它特别火爆。 花椒、辣子、葱、姜、蒜、八角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在热油锅里炸了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轰轰烈烈起来了。 这家人在吃方面还有一个特征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就是每顿必烧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从不将就。 时间长了</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我对他们生出一些好感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觉得他们过日子有着一股子认真劲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一点不混。 并且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奢侈。 他们老老实实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一餐一饭地烧着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一股浓油赤酱的味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使人感到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是出力气干活的人的胃口和口味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实打实的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没有半点子虚头。 在我的印象中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他们没落下过一顿。 他们在吃的方面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一是有规律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二是很节制。 这些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都给人富足而质朴的印象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是小康的生活气息。</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③有一段日子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在一日三餐之外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这家人还增添了两次草药的气味。 草药的气味也是浓烈的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扑”一下进来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涌满了厨房。 不知是因为草药气的影响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还是实际情况如此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一日三餐的气味不那么浓郁了。 倒不是变得清淡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而是带些偃旗息鼓的意思。 这段日子蛮长的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这么算吧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每周炖一次鸡汤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总共炖了四至五次。 草药的苦气味和鸡汤的香味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是这段时间油烟味的基调。 这也是认真养病的气味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耐心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持恒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积极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执着。</a:t>
            </a:r>
            <a:endParaRPr lang="zh-CN" altLang="en-US" sz="1695" dirty="0">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④之后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忽然有一天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我家的厨房里滚滚而来一股羊肉汤的气味。 这就知道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他们家人的病好了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要重重地补偿一下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犒劳一下。 倒不是吃得有多好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但它确有一种盛宴的气氛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带有古意。 古人们庆贺战功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不就是宰羊吗</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果然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草药味从此消遁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炖汤的绵长的气味也消遁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余下一日三餐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火爆爆地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照常进行。 </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⑤在较长一段稔熟的相处之后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我家厨房来了一个不速之客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那是一缕咖啡的香气。 这是另一路的气味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和他们家绝无相干。 它悄悄地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夹在花椒炸锅的油烟里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进来了。 这是一股子虚无的气息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有一种浮华的意思在里面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和他们家实惠的风格大相径庭。 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我断定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这又是一户新入住的人家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很没经验地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也将管子接进了烟道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又恰逢顺时顺风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来到我家厨房凑热闹了。 这一路的风格显然要温和、光滑一些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比较具有装饰感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唤起人的遐想。 和它不那么实用的性格相符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它并不是</a:t>
            </a:r>
            <a:endParaRPr lang="zh-CN" altLang="en-US" sz="1695" dirty="0">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按着一日三餐来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不大有定规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有时一日来一次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有时一日来两次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有时一日里一次不</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来时也不在吃饭的点上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而是想起了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想不起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就不来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显得有些孱弱似的。 而那先来的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从来一顿不落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转眼间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油烟全面铺开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又转眼间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油烟席卷而去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总是叱咤风云的气势。 但是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夜已经很深了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那新来的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悄然而至。 咖啡的微苦的香味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弥漫开来。</a:t>
            </a:r>
            <a:endParaRPr lang="zh-CN" altLang="en-US" sz="1695" dirty="0">
              <a:latin typeface="微软雅黑" panose="020B0503020204020204" charset="-122"/>
              <a:ea typeface="微软雅黑" panose="020B0503020204020204" charset="-122"/>
            </a:endParaRPr>
          </a:p>
          <a:p>
            <a:pPr indent="1080135">
              <a:lnSpc>
                <a:spcPct val="130000"/>
              </a:lnSpc>
            </a:pPr>
            <a:r>
              <a:rPr lang="zh-CN" altLang="en-US" sz="1695" dirty="0">
                <a:latin typeface="微软雅黑" panose="020B0503020204020204" charset="-122"/>
                <a:ea typeface="微软雅黑" panose="020B0503020204020204" charset="-122"/>
              </a:rPr>
              <a:t>⑥气味终究有些杂了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可是泾渭分明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绝不混淆。 你来我往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此起彼伏。 再过段日子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又来了一个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显见得是苏锡帮的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气味特别甜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空气都能拉出丝来了。 第四位又来了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它一方面缺乏个性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另一方面又颇善融会贯通。 它什么都来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香、辣、酸、甜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大蒜有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大蒜粉也有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麻油有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橄榄油也有。 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所有的气味全打成一团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再分不出谁是谁的来路。 我们这些比邻而居的人家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就这样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不分彼此地聚集在了一处。</a:t>
            </a:r>
            <a:endParaRPr lang="zh-CN" altLang="en-US" sz="1695" dirty="0">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21304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⑦这一日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厨房里传出了艾草的熏烟。 原来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端午又到了。</a:t>
            </a:r>
            <a:r>
              <a:rPr lang="zh-CN" altLang="en-US" sz="1695" u="sng" dirty="0">
                <a:latin typeface="微软雅黑" panose="020B0503020204020204" charset="-122"/>
                <a:ea typeface="微软雅黑" panose="020B0503020204020204" charset="-122"/>
              </a:rPr>
              <a:t>艾草味里</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所有的气味都安静下来</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只由它弥漫</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散开。 </a:t>
            </a:r>
            <a:r>
              <a:rPr lang="zh-CN" altLang="en-US" sz="1695" dirty="0">
                <a:latin typeface="微软雅黑" panose="020B0503020204020204" charset="-122"/>
                <a:ea typeface="微软雅黑" panose="020B0503020204020204" charset="-122"/>
              </a:rPr>
              <a:t>一年之中的油垢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在这草本的芬芳中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一点点消除。 渐渐地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连空气也变了颜色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有一种灰和白在其中洇染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洇染成青色的。 明净的空气其实并不是透明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它有它的颜色。</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613592" y="2310942"/>
            <a:ext cx="8062351" cy="484886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a:t>
            </a:r>
            <a:r>
              <a:rPr lang="en-US" altLang="zh-CN" sz="1695" b="1"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备考原创题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下列对文本相关内容和艺术特色的分析鉴赏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作者说油烟的气味是一种风格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指的是特别火爆的气味、草药的气味、羊肉汤的气味、咖啡香等气味类型。</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作者从油烟管道中闻出对方草药的苦气味和鸡汤的香味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能得出对方对待生活的耐心、持恒、积极、执着的态度。</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第⑤段运用了拟人、夸张等修辞手法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生动形象地描写了邻居传递过来的油烟的气味。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b="1" dirty="0">
              <a:solidFill>
                <a:srgbClr val="EF8340"/>
              </a:solidFill>
              <a:latin typeface="微软雅黑" panose="020B0503020204020204" charset="-122"/>
              <a:ea typeface="微软雅黑" panose="020B0503020204020204" charset="-122"/>
            </a:endParaRPr>
          </a:p>
          <a:p>
            <a:pPr>
              <a:lnSpc>
                <a:spcPct val="130000"/>
              </a:lnSpc>
            </a:pPr>
            <a:endParaRPr lang="en-US" altLang="zh-CN" sz="1695" b="1" dirty="0">
              <a:solidFill>
                <a:srgbClr val="EF8340"/>
              </a:solidFill>
              <a:latin typeface="微软雅黑" panose="020B0503020204020204" charset="-122"/>
              <a:ea typeface="微软雅黑" panose="020B0503020204020204" charset="-122"/>
            </a:endParaRPr>
          </a:p>
          <a:p>
            <a:pPr>
              <a:lnSpc>
                <a:spcPct val="130000"/>
              </a:lnSpc>
            </a:pPr>
            <a:endParaRPr lang="en-US" altLang="zh-CN" sz="1695" b="1" dirty="0">
              <a:solidFill>
                <a:srgbClr val="EF8340"/>
              </a:solidFill>
              <a:latin typeface="微软雅黑" panose="020B0503020204020204" charset="-122"/>
              <a:ea typeface="微软雅黑" panose="020B0503020204020204" charset="-122"/>
            </a:endParaRPr>
          </a:p>
          <a:p>
            <a:pPr>
              <a:lnSpc>
                <a:spcPct val="130000"/>
              </a:lnSpc>
            </a:pPr>
            <a:r>
              <a:rPr lang="zh-CN" altLang="en-US" sz="1695" b="1" dirty="0">
                <a:solidFill>
                  <a:srgbClr val="EF8340"/>
                </a:solidFill>
                <a:latin typeface="微软雅黑" panose="020B0503020204020204" charset="-122"/>
                <a:ea typeface="微软雅黑" panose="020B0503020204020204" charset="-122"/>
              </a:rPr>
              <a:t>　</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2"/>
          <p:cNvGrpSpPr/>
          <p:nvPr/>
        </p:nvGrpSpPr>
        <p:grpSpPr>
          <a:xfrm>
            <a:off x="803718" y="1965754"/>
            <a:ext cx="1201421" cy="352425"/>
            <a:chOff x="2074961" y="4329310"/>
            <a:chExt cx="3009255" cy="662861"/>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08566" y="4329310"/>
              <a:ext cx="2875650" cy="662861"/>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4" name="TextBox 13"/>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3" name="直接连接符 12"/>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8529" y="3412414"/>
            <a:ext cx="7617335" cy="146586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08797" y="3492846"/>
            <a:ext cx="758706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表达对邻居生活态度的肯定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并对自己生活进行深刻反思”说法错误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结合全文可知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有时有“对邻居生活态度的肯定”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但不是全部肯定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且“并对自己生活进行深刻反思”属无中生有。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8"/>
          <p:cNvSpPr txBox="1"/>
          <p:nvPr/>
        </p:nvSpPr>
        <p:spPr>
          <a:xfrm>
            <a:off x="795123" y="2043565"/>
            <a:ext cx="8062351" cy="7708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散文通过叙述邻居传过来的油烟味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表达对邻居生活态度的肯定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并对自己生活进行深刻反思。</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a:t>
            </a:r>
            <a:r>
              <a:rPr lang="zh-CN" altLang="en-US" sz="1695" dirty="0">
                <a:uFill>
                  <a:solidFill>
                    <a:srgbClr val="EF8340"/>
                  </a:solidFill>
                </a:uFill>
                <a:latin typeface="微软雅黑" panose="020B0503020204020204" charset="-122"/>
                <a:ea typeface="微软雅黑" panose="020B0503020204020204" charset="-122"/>
              </a:rPr>
              <a:t>⑤在家里罢</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你坐在书房里</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窗子以外的景物本就有限。那里两树马缨</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几棵丁香</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榆叶梅横出疯杈的一大枝</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海棠因为缺乏阳光</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每年只开个两三朵</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叶子上满是虫蚁吃的创痕</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还卷着一点焦黄的边</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廊子幽秀地开着扇子式</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六边形的格子窗</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透过外院的日光</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外院的杂音。什么送煤的来了</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偶然你看到一个两个被煤炭染成黔黑的脸</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什么米送到了</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一个人掮着一大口袋在背上</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慢慢踱过屏门</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还有自来水、电灯、电话公司来收账的</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胸口斜挂着皮口袋</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手里推着一辆自行车</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更有时厨子来个朋友了</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满脸的笑容</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好呀</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好呀</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地走进门房</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什么赵妈的丈夫来拿钱了</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那是每月一号一点都不差的</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早来了你就听到两个人唧唧哝哝争吵的声浪。那里不是没有颜色、声音、生的一切活动</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只是他们和你总隔个窗子</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扇子式的</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六边形的</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纱的</a:t>
            </a:r>
            <a:r>
              <a:rPr lang="en-US" altLang="zh-CN" sz="1695" dirty="0">
                <a:uFill>
                  <a:solidFill>
                    <a:srgbClr val="EF8340"/>
                  </a:solidFill>
                </a:uFill>
                <a:latin typeface="微软雅黑" panose="020B0503020204020204" charset="-122"/>
                <a:ea typeface="微软雅黑" panose="020B0503020204020204" charset="-122"/>
              </a:rPr>
              <a:t>,</a:t>
            </a:r>
            <a:r>
              <a:rPr lang="zh-CN" altLang="en-US" sz="1695" dirty="0">
                <a:uFill>
                  <a:solidFill>
                    <a:srgbClr val="EF8340"/>
                  </a:solidFill>
                </a:uFill>
                <a:latin typeface="微软雅黑" panose="020B0503020204020204" charset="-122"/>
                <a:ea typeface="微软雅黑" panose="020B0503020204020204" charset="-122"/>
              </a:rPr>
              <a:t>玻璃的</a:t>
            </a:r>
            <a:r>
              <a:rPr lang="en-US" altLang="zh-CN" sz="1695" dirty="0">
                <a:uFill>
                  <a:solidFill>
                    <a:srgbClr val="EF8340"/>
                  </a:solidFill>
                </a:uFill>
                <a:latin typeface="微软雅黑" panose="020B0503020204020204" charset="-122"/>
                <a:ea typeface="微软雅黑" panose="020B0503020204020204" charset="-122"/>
              </a:rPr>
              <a:t>!</a:t>
            </a:r>
            <a:endParaRPr lang="en-US" altLang="zh-CN" sz="1695" dirty="0">
              <a:uFill>
                <a:solidFill>
                  <a:srgbClr val="EF8340"/>
                </a:solidFill>
              </a:uFill>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13592" y="3013369"/>
            <a:ext cx="7876650" cy="229982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94542" y="3124205"/>
            <a:ext cx="7795700"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病了也认真生活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凸显出一种实打实的风格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草药味的出现与消失都没有打断实打实的生活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可见此种风格的韧性。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本题考查对作品表现出来的价值判断和审美取向做出评价的能力。此题难度较大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要根据作品的内容分析。文中写这户人家认真养病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实际上是一种对待生活的态度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作者由此感叹道“耐心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持恒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积极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执着”。因此可以概括出这户人家的生活风格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4" name="TextBox 9"/>
          <p:cNvSpPr txBox="1"/>
          <p:nvPr/>
        </p:nvSpPr>
        <p:spPr>
          <a:xfrm>
            <a:off x="510649" y="2015856"/>
            <a:ext cx="7896981"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文章③④两段写第一家的草药味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凸显了这家人什么样的生活风格</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请简要分析。 </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23549" y="2844626"/>
            <a:ext cx="7571688" cy="264693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985661"/>
            <a:ext cx="7536580"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相对第一家的气味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咖啡的味道较弱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生活不大有定规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日常化的生活气息不浓烈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有虚无浮华的气息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不如第一家实打实。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本题考查理解文中重要词语的含义的能力。分析“孱弱”一词的含义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首先要写出其本义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味道弱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然后再结合语境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分析其语境义。作者将“孱弱”一词用于形容这户人家的生活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一日三餐没有定规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说明这家人日常生活没有规律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家中缺乏生活气息。再和前面一家比较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便可归纳出答案。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4" name="TextBox 9"/>
          <p:cNvSpPr txBox="1"/>
          <p:nvPr/>
        </p:nvSpPr>
        <p:spPr>
          <a:xfrm>
            <a:off x="778528" y="2015856"/>
            <a:ext cx="7587066" cy="73850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请结合文章内容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说明第⑤段中“孱弱”的含义。</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 </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9"/>
          <p:cNvSpPr txBox="1"/>
          <p:nvPr/>
        </p:nvSpPr>
        <p:spPr>
          <a:xfrm>
            <a:off x="778528" y="2015856"/>
            <a:ext cx="7617335" cy="107886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4.</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分析文章线索及其作用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文章的叙述线索是什么</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设置这一线索有什么作用</a:t>
            </a:r>
            <a:r>
              <a:rPr lang="en-US" altLang="zh-CN" sz="1695" dirty="0">
                <a:latin typeface="微软雅黑" panose="020B0503020204020204" charset="-122"/>
                <a:ea typeface="微软雅黑" panose="020B0503020204020204" charset="-122"/>
              </a:rPr>
              <a:t>? (6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9" name="矩形 8"/>
          <p:cNvSpPr/>
          <p:nvPr/>
        </p:nvSpPr>
        <p:spPr>
          <a:xfrm>
            <a:off x="803718" y="3151913"/>
            <a:ext cx="7592144" cy="229982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808797" y="3361463"/>
            <a:ext cx="758706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气味。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以“气味”为线索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串联全文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便于把不同的生活状态呈现出来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以“气味”为线索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体现不同的生活风格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便于表达理解和包容各种生活状态的思想。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3718" y="2126691"/>
            <a:ext cx="7592144" cy="282628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8797" y="2411590"/>
            <a:ext cx="7587066"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本题考查分析作品基本特征和主要表现手法的能力。线索可以是物品、人物、情感等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找到文章中反复出现的词语或者同类词语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仔细分析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如果它能将文章零散的材料连缀成一个统一而紧密的整体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那么它基本就是线索了。本文除第一段外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每段都围绕“气味”来写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第一段虽然没有提及“气味”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但它借助排油烟机的管子和厨房来引入对“气味”的描写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由此可确定线索。再联系下文中作者通过对各种“气味”的描写来展示不同人的不同生活方式、不同生活状态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可以整合出答案。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806253" y="3618734"/>
            <a:ext cx="7592144" cy="172216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48719" y="3644799"/>
            <a:ext cx="7587066"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不同的生活状态也有相同的生活内容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蕴含了对端午等传统文化的认同感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艾草的熏烟升华了不同的生活状态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从而达成一种火辣与安静、绚烂与明净的平衡。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20" name="TextBox 9"/>
          <p:cNvSpPr txBox="1"/>
          <p:nvPr/>
        </p:nvSpPr>
        <p:spPr>
          <a:xfrm>
            <a:off x="848719" y="2036711"/>
            <a:ext cx="758706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请探究文章最后一段中画线句的意蕴。 </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_____________________________________________________________________________________</a:t>
            </a:r>
            <a:endParaRPr lang="zh-CN" altLang="zh-CN" sz="154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3718" y="2126691"/>
            <a:ext cx="7592144" cy="282628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8797" y="2411590"/>
            <a:ext cx="758706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本题考查从不同角度和层面发掘作品的意义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以及蕴含的民族心理和人文精神的能力。此题难度相当大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必须在深入理解文本主题的基础上进行探究。端午节有家家户户挂艾草的习俗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艾草味的弥漫代表着一种传统文化的传承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它让“所有的气味都安静下来”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这不仅是写艾草味的浓烈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更是反映了中华民族日常生活中有相同的内容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那就是对传统文化的认同。此外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艾草味同各种气味交融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象征着人们生活所达到的一种平衡。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92671" y="1942471"/>
            <a:ext cx="1204128" cy="385076"/>
            <a:chOff x="2074961" y="4329310"/>
            <a:chExt cx="2870325" cy="597458"/>
          </a:xfrm>
        </p:grpSpPr>
        <p:pic>
          <p:nvPicPr>
            <p:cNvPr id="8"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9" name="矩形 8"/>
            <p:cNvSpPr/>
            <p:nvPr/>
          </p:nvSpPr>
          <p:spPr>
            <a:xfrm>
              <a:off x="2208566" y="4329310"/>
              <a:ext cx="2736720" cy="546799"/>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对点子题</a:t>
              </a:r>
              <a:endParaRPr lang="zh-CN" altLang="en-US" sz="1695" b="1" spc="200" dirty="0">
                <a:solidFill>
                  <a:schemeClr val="bg1"/>
                </a:solidFill>
                <a:latin typeface="微软雅黑" panose="020B0503020204020204" charset="-122"/>
                <a:ea typeface="微软雅黑" panose="020B0503020204020204" charset="-122"/>
              </a:endParaRPr>
            </a:p>
          </p:txBody>
        </p:sp>
      </p:grpSp>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690109" y="3012317"/>
            <a:ext cx="7707466" cy="241171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31343" y="3012317"/>
            <a:ext cx="7739725"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结构上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本段在前文基础上补充了第三种气味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苏锡帮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和第四种气味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缺乏个性又颇善融会贯通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在段尾进行总结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点明各种气味相融。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情感表达上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作者借此告诉人们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各种气味所代表的不同生活方式能够和谐共存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邻里能够和睦相处。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点题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首尾呼应。“比邻而居”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厨房中气味共存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生活中邻里和睦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文化上多元并包。</a:t>
            </a:r>
            <a:endPar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答题时要围绕作用进行分析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注意结构位置、情节发展、情感表达、主题呈现等方面的特殊作用。前面介绍了不同的气味、不同的生活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这里又补充了第三种、第四种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最后由个体上升到了群体。</a:t>
            </a:r>
            <a:endPar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20" name="TextBox 9"/>
          <p:cNvSpPr txBox="1"/>
          <p:nvPr/>
        </p:nvSpPr>
        <p:spPr>
          <a:xfrm>
            <a:off x="728628" y="2429767"/>
            <a:ext cx="7587066" cy="43116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6.</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分析句段的作用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第⑥段在文章中有什么作用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请结合全文内容简要分析。</a:t>
            </a:r>
            <a:endParaRPr lang="zh-CN" altLang="zh-CN" sz="154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4405" y="2336701"/>
            <a:ext cx="7507372" cy="314274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03719" y="2407853"/>
            <a:ext cx="7587066" cy="341122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第①段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交代“我”家厨房灌满油烟的原因。第二部分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详细描写第一家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从油烟灌满“我”家厨房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判断第一个邻居家日常生活的特点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以及养病、恢复健康直至回到日常生活状态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第⑤段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判断一户新入住人家的生活特点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第⑥段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判断第三、四户入住人家的生活特点。第三部分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第⑦段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叙写艾草味带来的感受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艾草味”掩盖了所有的气味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意味着前面的不同生活在这里有了共同点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突出了“比邻而居”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各种生活状态得以理解和包容。从写作思路上看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文本紧扣“比邻而居”行文。</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首先要明白题干的关键词“行文思路”的内涵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其次要结合文本进行深入分析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理解作者在每一段内容上的巧妙安排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最后要简洁地梳理出行文的思路。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4" name="TextBox 9"/>
          <p:cNvSpPr txBox="1"/>
          <p:nvPr/>
        </p:nvSpPr>
        <p:spPr>
          <a:xfrm>
            <a:off x="763871" y="1931706"/>
            <a:ext cx="7587066" cy="43116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7.</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分析行文思路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试分析这篇散文中作者的行文思路。</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721"/>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题型一　分析行文思路</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859095" y="2631808"/>
            <a:ext cx="7588968" cy="3203575"/>
          </a:xfrm>
          <a:prstGeom prst="rect">
            <a:avLst/>
          </a:prstGeom>
          <a:noFill/>
        </p:spPr>
        <p:txBody>
          <a:bodyPr wrap="square" rtlCol="0">
            <a:spAutoFit/>
          </a:bodyPr>
          <a:lstStyle/>
          <a:p>
            <a:pPr indent="1080135" eaLnBrk="1" latinLnBrk="0" hangingPunct="1">
              <a:lnSpc>
                <a:spcPct val="130000"/>
              </a:lnSpc>
            </a:pPr>
            <a:r>
              <a:rPr lang="zh-CN" altLang="en-US" sz="1695" dirty="0">
                <a:latin typeface="微软雅黑" panose="020B0503020204020204" charset="-122"/>
                <a:ea typeface="微软雅黑" panose="020B0503020204020204" charset="-122"/>
              </a:rPr>
              <a:t>文章的思路是指文章的脉络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因为文章的脉络是作者思路的直接体现。文章的思路大致可以分为纵向和横向两种。</a:t>
            </a:r>
            <a:endParaRPr lang="en-US" altLang="zh-CN" sz="1695" dirty="0">
              <a:latin typeface="微软雅黑" panose="020B0503020204020204" charset="-122"/>
              <a:ea typeface="微软雅黑" panose="020B0503020204020204" charset="-122"/>
            </a:endParaRPr>
          </a:p>
          <a:p>
            <a:pPr indent="1080135" eaLnBrk="1" latinLnBrk="0" hangingPunct="1">
              <a:lnSpc>
                <a:spcPct val="130000"/>
              </a:lnSpc>
            </a:pPr>
            <a:endParaRPr lang="en-US" altLang="zh-CN" sz="1695" dirty="0">
              <a:latin typeface="微软雅黑" panose="020B0503020204020204" charset="-122"/>
              <a:ea typeface="微软雅黑" panose="020B0503020204020204" charset="-122"/>
            </a:endParaRPr>
          </a:p>
          <a:p>
            <a:pPr fontAlgn="ctr"/>
            <a:endParaRPr lang="en-US" altLang="zh-CN" sz="1695" dirty="0">
              <a:latin typeface="微软雅黑" panose="020B0503020204020204" charset="-122"/>
              <a:ea typeface="微软雅黑" panose="020B0503020204020204" charset="-122"/>
            </a:endParaRPr>
          </a:p>
          <a:p>
            <a:pPr fontAlgn="ctr"/>
            <a:endParaRPr lang="en-US" altLang="zh-CN" sz="1695" dirty="0">
              <a:latin typeface="微软雅黑" panose="020B0503020204020204" charset="-122"/>
              <a:ea typeface="微软雅黑" panose="020B0503020204020204" charset="-122"/>
            </a:endParaRPr>
          </a:p>
          <a:p>
            <a:pPr fontAlgn="ctr"/>
            <a:endParaRPr lang="en-US" altLang="zh-CN" sz="1695" dirty="0">
              <a:latin typeface="微软雅黑" panose="020B0503020204020204" charset="-122"/>
              <a:ea typeface="微软雅黑" panose="020B0503020204020204" charset="-122"/>
            </a:endParaRPr>
          </a:p>
          <a:p>
            <a:pPr fontAlgn="ctr"/>
            <a:endParaRPr lang="en-US" altLang="zh-CN" sz="1695" dirty="0">
              <a:latin typeface="微软雅黑" panose="020B0503020204020204" charset="-122"/>
              <a:ea typeface="微软雅黑" panose="020B0503020204020204" charset="-122"/>
            </a:endParaRPr>
          </a:p>
          <a:p>
            <a:pPr fontAlgn="ctr"/>
            <a:endParaRPr lang="en-US" altLang="zh-CN" sz="1695" dirty="0">
              <a:latin typeface="微软雅黑" panose="020B0503020204020204" charset="-122"/>
              <a:ea typeface="微软雅黑" panose="020B0503020204020204" charset="-122"/>
            </a:endParaRPr>
          </a:p>
          <a:p>
            <a:pPr fontAlgn="ctr"/>
            <a:endParaRPr lang="en-US" altLang="zh-CN" sz="1695" dirty="0">
              <a:latin typeface="微软雅黑" panose="020B0503020204020204" charset="-122"/>
              <a:ea typeface="微软雅黑" panose="020B0503020204020204" charset="-122"/>
            </a:endParaRPr>
          </a:p>
          <a:p>
            <a:pPr fontAlgn="ctr"/>
            <a:endParaRPr lang="en-US" altLang="zh-CN" sz="1695" dirty="0">
              <a:latin typeface="微软雅黑" panose="020B0503020204020204" charset="-122"/>
              <a:ea typeface="微软雅黑" panose="020B0503020204020204" charset="-122"/>
            </a:endParaRPr>
          </a:p>
          <a:p>
            <a:pPr fontAlgn="ctr"/>
            <a:endParaRPr lang="zh-CN" altLang="en-US" sz="1695" dirty="0">
              <a:latin typeface="微软雅黑" panose="020B0503020204020204" charset="-122"/>
              <a:ea typeface="微软雅黑" panose="020B0503020204020204" charset="-122"/>
            </a:endParaRPr>
          </a:p>
        </p:txBody>
      </p:sp>
      <p:sp>
        <p:nvSpPr>
          <p:cNvPr id="13" name="TextBox 12"/>
          <p:cNvSpPr txBox="1"/>
          <p:nvPr/>
        </p:nvSpPr>
        <p:spPr>
          <a:xfrm>
            <a:off x="4239557" y="2297635"/>
            <a:ext cx="969805"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sp>
        <p:nvSpPr>
          <p:cNvPr id="5" name="Rectangle 1"/>
          <p:cNvSpPr>
            <a:spLocks noChangeArrowheads="1"/>
          </p:cNvSpPr>
          <p:nvPr/>
        </p:nvSpPr>
        <p:spPr bwMode="auto">
          <a:xfrm>
            <a:off x="456931" y="3582387"/>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67674" y="2265234"/>
          <a:ext cx="7646035" cy="2355850"/>
        </p:xfrm>
        <a:graphic>
          <a:graphicData uri="http://schemas.openxmlformats.org/drawingml/2006/table">
            <a:tbl>
              <a:tblPr firstRow="1" firstCol="1" bandRow="1">
                <a:tableStyleId>{5940675A-B579-460E-94D1-54222C63F5DA}</a:tableStyleId>
              </a:tblPr>
              <a:tblGrid>
                <a:gridCol w="727710"/>
                <a:gridCol w="1422400"/>
                <a:gridCol w="5495925"/>
              </a:tblGrid>
              <a:tr h="336550">
                <a:tc gridSpan="2">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分类</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h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特点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336550">
                <a:tc rowSpan="3">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纵向</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思路</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时间顺序</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rowSpan="3">
                  <a:txBody>
                    <a:bodyPr/>
                    <a:lstStyle/>
                    <a:p>
                      <a:pPr algn="l">
                        <a:lnSpc>
                          <a:spcPct val="130000"/>
                        </a:lnSpc>
                        <a:spcAft>
                          <a:spcPts val="0"/>
                        </a:spcAft>
                      </a:pPr>
                      <a:r>
                        <a:rPr lang="zh-CN" sz="1695" kern="100" dirty="0">
                          <a:effectLst/>
                          <a:latin typeface="微软雅黑" panose="020B0503020204020204" charset="-122"/>
                          <a:ea typeface="微软雅黑" panose="020B0503020204020204" charset="-122"/>
                        </a:rPr>
                        <a:t>　按照一定的顺序组织材料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重在反映过程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r>
              <a:tr h="336550">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空间顺序</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vMerge="1">
                  <a:tcPr/>
                </a:tc>
              </a:tr>
              <a:tr h="336550">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逻辑顺序</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vMerge="1">
                  <a:tcPr/>
                </a:tc>
              </a:tr>
              <a:tr h="336550">
                <a:tc rowSpan="3">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横向</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思路</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总分式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rowSpan="3">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围绕一个中心</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多角度、多侧面地分别加以叙写</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336550">
                <a:tc v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对比式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vMerge="1">
                  <a:tcPr/>
                </a:tc>
              </a:tr>
              <a:tr h="336550">
                <a:tc vMerge="1">
                  <a:tcP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纵横交错式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vMerge="1">
                  <a:tcPr/>
                </a:tc>
              </a:tr>
            </a:tbl>
          </a:graphicData>
        </a:graphic>
      </p:graphicFrame>
      <p:sp>
        <p:nvSpPr>
          <p:cNvPr id="5" name="Rectangle 1"/>
          <p:cNvSpPr>
            <a:spLocks noChangeArrowheads="1"/>
          </p:cNvSpPr>
          <p:nvPr/>
        </p:nvSpPr>
        <p:spPr bwMode="auto">
          <a:xfrm>
            <a:off x="456931" y="3582387"/>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3020" y="1962119"/>
            <a:ext cx="7614556" cy="2130425"/>
          </a:xfrm>
          <a:prstGeom prst="rect">
            <a:avLst/>
          </a:prstGeom>
          <a:noFill/>
        </p:spPr>
        <p:txBody>
          <a:bodyPr wrap="square" rtlCol="0">
            <a:spAutoFit/>
          </a:bodyPr>
          <a:lstStyle/>
          <a:p>
            <a:pPr>
              <a:lnSpc>
                <a:spcPct val="130000"/>
              </a:lnSpc>
            </a:pPr>
            <a:r>
              <a:rPr lang="zh-CN" altLang="en-US" sz="1695" dirty="0">
                <a:uFill>
                  <a:solidFill>
                    <a:srgbClr val="EF8340"/>
                  </a:solidFill>
                </a:uFill>
                <a:latin typeface="微软雅黑" panose="020B0503020204020204" charset="-122"/>
                <a:ea typeface="微软雅黑" panose="020B0503020204020204" charset="-122"/>
                <a:sym typeface="+mn-ea"/>
              </a:rPr>
              <a:t>       ⑥你气闷了</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把笔一搁说</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这叫作什么生活</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检点行装说</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走了</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走了</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这沉闷没有生气的生活</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实在受不了</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我要换个样子过活去。健康的旅行既可以看看山水古刹的名胜</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又可以知道点内地纯朴的人情风俗。走了</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走了</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天气还不算太坏</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就是走他一个月六礼拜也是值得的。</a:t>
            </a:r>
            <a:endParaRPr lang="zh-CN" altLang="en-US" sz="1695" dirty="0">
              <a:uFill>
                <a:solidFill>
                  <a:srgbClr val="EF8340"/>
                </a:solidFill>
              </a:uFill>
              <a:latin typeface="微软雅黑" panose="020B0503020204020204" charset="-122"/>
              <a:ea typeface="微软雅黑" panose="020B0503020204020204" charset="-122"/>
              <a:sym typeface="+mn-ea"/>
            </a:endParaRPr>
          </a:p>
          <a:p>
            <a:pPr>
              <a:lnSpc>
                <a:spcPct val="130000"/>
              </a:lnSpc>
            </a:pPr>
            <a:r>
              <a:rPr lang="zh-CN" altLang="en-US" sz="1695" dirty="0">
                <a:latin typeface="微软雅黑" panose="020B0503020204020204" charset="-122"/>
                <a:ea typeface="微软雅黑" panose="020B0503020204020204" charset="-122"/>
                <a:sym typeface="+mn-ea"/>
              </a:rPr>
              <a:t>　　</a:t>
            </a:r>
            <a:r>
              <a:rPr lang="en-US" altLang="zh-CN" sz="1695" dirty="0">
                <a:latin typeface="微软雅黑" panose="020B0503020204020204" charset="-122"/>
                <a:ea typeface="微软雅黑" panose="020B0503020204020204" charset="-122"/>
                <a:sym typeface="+mn-ea"/>
              </a:rPr>
              <a:t> </a:t>
            </a:r>
            <a:endParaRPr lang="en-US" altLang="zh-CN" sz="1695" dirty="0">
              <a:latin typeface="微软雅黑" panose="020B0503020204020204" charset="-122"/>
              <a:ea typeface="微软雅黑" panose="020B0503020204020204" charset="-122"/>
              <a:sym typeface="+mn-ea"/>
            </a:endParaRPr>
          </a:p>
          <a:p>
            <a:pPr>
              <a:lnSpc>
                <a:spcPct val="130000"/>
              </a:lnSpc>
            </a:pPr>
            <a:endParaRPr lang="en-US" altLang="zh-CN"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111376"/>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778528" y="2504903"/>
          <a:ext cx="7480935" cy="2595880"/>
        </p:xfrm>
        <a:graphic>
          <a:graphicData uri="http://schemas.openxmlformats.org/drawingml/2006/table">
            <a:tbl>
              <a:tblPr/>
              <a:tblGrid>
                <a:gridCol w="997585"/>
                <a:gridCol w="6483350"/>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文章主要写了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请就此梳理作者的写作思路。</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作者描写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的景色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却从另一面写起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这样安排好不好</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本文主要描写了几幅画面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这些画面是如何组织到一起的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作者围绕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写了哪些事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5.</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这篇文章是怎样构思的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1313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审题要点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题干中有“思路”“构思”“组织”“变化”等字样。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题目的要求一般是“概括”“分析”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4239557" y="1985912"/>
            <a:ext cx="1163766" cy="35242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审答指津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86804" y="2459195"/>
          <a:ext cx="7647305" cy="3211830"/>
        </p:xfrm>
        <a:graphic>
          <a:graphicData uri="http://schemas.openxmlformats.org/drawingml/2006/table">
            <a:tbl>
              <a:tblPr/>
              <a:tblGrid>
                <a:gridCol w="436880"/>
                <a:gridCol w="572770"/>
                <a:gridCol w="6637655"/>
              </a:tblGrid>
              <a:tr h="673100">
                <a:tc rowSpan="3">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明确文体</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把握全貌。通过阅读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明确散文题材是写人叙事、写景状物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还是阐发哲理。不同的题材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行文思路有所不同</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92530">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圈</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圈点勾画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抓关键句。在通读时要善于捕捉文本中体现时间、空间、人物、事件、感情的句子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以及开头总起句、段落中心句、结尾总结句、承上启下的过渡句等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46200">
                <a:tc vMerge="1">
                  <a:tcPr/>
                </a:tc>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抓</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l">
                        <a:lnSpc>
                          <a:spcPct val="130000"/>
                        </a:lnSpc>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抓住线索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厘清思路。思路是作者思维的轨迹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如能找出贯穿全文的线索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就能很快厘清文章的思路。散文的线索类型主要有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具体事物线、人物线、中心事件线、思想感情变化线、时间推移或空间变化线、作者的所见所闻线等</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矩形 8"/>
          <p:cNvSpPr/>
          <p:nvPr/>
        </p:nvSpPr>
        <p:spPr>
          <a:xfrm>
            <a:off x="1444203" y="4537348"/>
            <a:ext cx="341351" cy="4433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1436499" y="3401291"/>
            <a:ext cx="341351" cy="4433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1430327" y="2551445"/>
            <a:ext cx="341351" cy="4433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4" grpId="0" bldLvl="0" animBg="1"/>
      <p:bldP spid="15"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860554"/>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86803" y="2292943"/>
          <a:ext cx="7533640" cy="4101465"/>
        </p:xfrm>
        <a:graphic>
          <a:graphicData uri="http://schemas.openxmlformats.org/drawingml/2006/table">
            <a:tbl>
              <a:tblPr/>
              <a:tblGrid>
                <a:gridCol w="471170"/>
                <a:gridCol w="440690"/>
                <a:gridCol w="6621780"/>
              </a:tblGrid>
              <a:tr h="31051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合</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合并段落</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概括要点。要针对文章的内容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进行认真思考</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逐段分析文章的段意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再看哪些段落集中表达一个意思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划分出层次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厘清文章各个段落之间的联系等。具体做法是寻找段落中的明显信息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如开头总起句、段落中心句、结尾总结句、承上启下的过渡句等</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它们往往就是段意的提示句。另外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段落中的议论抒情句往往有助于我们理解段意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因此需加以关注。无明显信息的段落</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应该通读全段</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找出概括性关键词语、语句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分析合成段意。这些都没有时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要考虑句间的关系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首先划分层次</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概括出各层意思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再综合成段意。当然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分类合并时要根据题干要求的方向。然后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厘清每一段的主要内容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进而厘清段落层次之间的关系</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96315">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2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本文围绕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为线索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首先写了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其次写了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最后写了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bl>
          </a:graphicData>
        </a:graphic>
      </p:graphicFrame>
      <p:sp>
        <p:nvSpPr>
          <p:cNvPr id="4" name="矩形 3"/>
          <p:cNvSpPr/>
          <p:nvPr/>
        </p:nvSpPr>
        <p:spPr>
          <a:xfrm>
            <a:off x="1385560" y="3456709"/>
            <a:ext cx="341351" cy="4433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65393" y="1860554"/>
            <a:ext cx="7697024" cy="4169410"/>
          </a:xfrm>
          <a:prstGeom prst="rect">
            <a:avLst/>
          </a:prstGeom>
          <a:noFill/>
        </p:spPr>
        <p:txBody>
          <a:bodyPr wrap="square" rtlCol="0">
            <a:spAutoFit/>
          </a:bodyPr>
          <a:lstStyle/>
          <a:p>
            <a:pPr eaLnBrk="1" latinLnBrk="0" hangingPunct="1">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eaLnBrk="1" latinLnBrk="0" hangingPunct="1">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太阳梦</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晓　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朋友老刘说起他做的一个梦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激动得满脸通红。他梦见自己驾着一叶小舟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划行在太阳里。那境界好动人啊。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太阳大得无边无沿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透明的浆液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把世界漫溢成一片红色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在哪里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船桨轻轻一拨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溅起一串火红的水珠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落下时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它们忽然凝结成一座座山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千姿百态。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老刘是个画家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画山画得正苦。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听了老刘的话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我放眼望去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但见群山在我周围有节奏地起伏着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群山之上是蓝天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一轮硕日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漂泊在蓝天上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永恒地照耀着。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83004"/>
            <a:ext cx="7614556" cy="416941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记得刚到拉萨的时候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我惊呆了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一片明晃晃的阳光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铺天盖地而来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拼命地往身</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体里渗透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我觉得身后的影子都透着亮儿。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是不是在梦里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我走向那些经幡。五颜六色的经幡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在阳光下舞蹈着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似乎一头连着天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一头接着地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天地之间一派和谐宁静。一幢幢别致的藏式楼房和现代建筑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从绿树鲜花中冒出来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寺庙的金顶间杂其中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香火缭绕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放生羊和野狗昂着哲人般的头颅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在大街上踱步。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向生活深处走去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我知道这不是梦。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远方的亲朋好友非说这就是梦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神秘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朦胧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可想而不可即。一位女友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曾在拉萨生活数月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后移居加拿大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她来信说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想到拉萨我就想大哭一场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那真是一个梦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温暖而又明亮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它在我睡着的时候来了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醒来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它却飞走了。”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eaLnBrk="1" latinLnBrk="0" hangingPunct="1">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对于我来说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拉萨的一切都是那么真实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在我那间常摇曳着烛光的小屋里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我认识了一群又一群的寻梦人。你见过一步一叩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跋涉千里而来的朝佛者吗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从某种意义上说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寻梦者的精神更为感人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他们为了追寻一个美丽的梦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翻越了无数精神意义上的大山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微笑着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走向太阳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他们的身心遍体鳞伤。</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一位年轻的战士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常年驻守在某个四季冰封雪锁的哨卡上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下哨归来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迈过一个半米多的土坎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他跌倒了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再没爬起来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过度缺氧导致了他的牺牲。一位大学生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为了抢救别人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被汹涌的泥石流吞没。一次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在我出去采访的途中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车翻出十五六米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车棚碎了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我安然无恙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还有啊还有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无数恶魔张开大嘴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要吞没我们这些寻梦者。</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13592" y="1944574"/>
            <a:ext cx="7783984" cy="4509135"/>
          </a:xfrm>
          <a:prstGeom prst="rect">
            <a:avLst/>
          </a:prstGeom>
          <a:noFill/>
        </p:spPr>
        <p:txBody>
          <a:bodyPr wrap="square" rtlCol="0">
            <a:spAutoFit/>
          </a:bodyPr>
          <a:lstStyle/>
          <a:p>
            <a:pPr eaLnBrk="1" latinLnBrk="0" hangingPunct="1">
              <a:lnSpc>
                <a:spcPct val="130000"/>
              </a:lnSpc>
            </a:pPr>
            <a:r>
              <a:rPr lang="zh-CN" altLang="en-US" sz="1695" dirty="0">
                <a:latin typeface="微软雅黑" panose="020B0503020204020204" charset="-122"/>
                <a:ea typeface="微软雅黑" panose="020B0503020204020204" charset="-122"/>
              </a:rPr>
              <a:t>　　我常常仰望太阳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流着无法抑制的泪水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感情的大堤在瞬间决口了。想到夸父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他没追赶上太阳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却不是也为后人所称颂么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幸福在于追寻这种过程本身。</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朋友老刘实现了自己的梦。他独创了一种画派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叫西藏山水画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得到国内外普遍承认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台湾三原色艺术中心还专门为他搞了个人画展。</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我不止一次地为他的画所感动。画面上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塞满了山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绝少人间气息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那山汹涌呼啸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奔腾流动着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再升腾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势不可挡。他的画里没画过一个太阳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每幅画都能让人感到众山之上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那轮太阳充满理性的跳跃。</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最近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我又见到了老刘。只见他熊腰虎背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一摇一晃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整个一座山在晃动。他说他又陷入了苦闷期。他想在艺术上再上一个高峰。</a:t>
            </a: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是啊。太阳只有一个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是无数的。</a:t>
            </a:r>
            <a:endParaRPr lang="zh-CN" altLang="en-US" sz="1695" dirty="0">
              <a:latin typeface="微软雅黑" panose="020B0503020204020204" charset="-122"/>
              <a:ea typeface="微软雅黑" panose="020B0503020204020204" charset="-122"/>
            </a:endParaRPr>
          </a:p>
          <a:p>
            <a:pPr eaLnBrk="1" latinLnBrk="0" hangingPunct="1">
              <a:lnSpc>
                <a:spcPct val="130000"/>
              </a:lnSpc>
            </a:pPr>
            <a:endParaRPr lang="zh-CN" altLang="en-US" sz="1695" dirty="0">
              <a:latin typeface="微软雅黑" panose="020B0503020204020204" charset="-122"/>
              <a:ea typeface="微软雅黑" panose="020B0503020204020204" charset="-122"/>
            </a:endParaRPr>
          </a:p>
          <a:p>
            <a:pPr eaLnBrk="1" latinLnBrk="0" hangingPunct="1">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eaLnBrk="1" latinLnBrk="0" hangingPunct="1">
              <a:lnSpc>
                <a:spcPct val="130000"/>
              </a:lnSpc>
            </a:pPr>
            <a:endParaRPr lang="zh-CN" altLang="zh-CN"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78528" y="2015856"/>
            <a:ext cx="7587066" cy="135445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文章主要写了画家老刘的“太阳梦”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请就此梳理作者的写作思路。</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778529" y="3005952"/>
            <a:ext cx="7617335" cy="2334949"/>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16519" y="3005952"/>
            <a:ext cx="7587066"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艰辛寻梦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画山画得苦。②“梦”的实现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从太阳梦中获得灵感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独创西藏山水画派。③再寻新“梦”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陷入苦闷期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想再上一个艺术高峰。</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本题考查分析作品结构的能力。由题干“请就此梳理作者的写作思路”可知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考查的是分析整篇文章的写作思路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需要注意的审题关键点是“请就此”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即根据文章写的画家老刘的“太阳梦”来梳理文章的写作思路。“太阳梦”其实就是文章的线索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依据这个线索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抓住相关语句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就不难厘清写作思路。从“朋友老刘说起他做的一个梦”“老刘是个画家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那时候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画山画得正苦”等可以看出“太</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08767" y="1988147"/>
            <a:ext cx="7699803" cy="3075666"/>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1988147"/>
            <a:ext cx="7625057" cy="2809875"/>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阳梦”很美好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吸引了老刘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老刘为追求自己的“太阳梦”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画山画得正苦。每一个追求梦想的人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其追求的过程都很艰辛。“他独创了一种画派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叫西藏山水画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得到国内外普遍承认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台湾三原色艺术中心还专门为他搞了个人画展”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这说明老刘实现了梦想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独创了西藏山水画派。从“我不止一次地为他的画所感动”“整个一座山在晃动。他说他又陷入了苦闷期。他想在艺术上再上一个高峰”等可以看出老刘又有了新的梦想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陷入了苦闷期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想在艺术上再上一个高峰。文章由梦境写起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中间写了画家老刘的追求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画展的成功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最后又写了画家老刘的苦闷和新的追求。厘清了文章的基本思路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就可以归纳出答案的基本要点。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721"/>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题型二　分析文章线索及其作用</a:t>
            </a:r>
            <a:endPar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4211848" y="2380761"/>
            <a:ext cx="942096"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知识储备</a:t>
            </a:r>
            <a:endParaRPr lang="zh-CN" altLang="en-US" sz="1695" b="1"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845569" y="2821664"/>
          <a:ext cx="7602220" cy="2718435"/>
        </p:xfrm>
        <a:graphic>
          <a:graphicData uri="http://schemas.openxmlformats.org/drawingml/2006/table">
            <a:tbl>
              <a:tblPr firstRow="1" firstCol="1" bandRow="1">
                <a:tableStyleId>{5940675A-B579-460E-94D1-54222C63F5DA}</a:tableStyleId>
              </a:tblPr>
              <a:tblGrid>
                <a:gridCol w="507365"/>
                <a:gridCol w="7094855"/>
              </a:tblGrid>
              <a:tr h="38862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含义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贯穿全文连缀人物和事件的叫线索。线索是散文组织安排材料的“纲”</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r h="232981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类别</a:t>
                      </a:r>
                      <a:endParaRPr lang="zh-CN" sz="1695" kern="10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pic>
        <p:nvPicPr>
          <p:cNvPr id="1025" name="QQQQ1.EP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26911" y="3432900"/>
            <a:ext cx="4100889" cy="15633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additive="base">
                                        <p:cTn id="7" dur="500" fill="hold"/>
                                        <p:tgtEl>
                                          <p:spTgt spid="1025"/>
                                        </p:tgtEl>
                                        <p:attrNameLst>
                                          <p:attrName>ppt_x</p:attrName>
                                        </p:attrNameLst>
                                      </p:cBhvr>
                                      <p:tavLst>
                                        <p:tav tm="0">
                                          <p:val>
                                            <p:strVal val="#ppt_x"/>
                                          </p:val>
                                        </p:tav>
                                        <p:tav tm="100000">
                                          <p:val>
                                            <p:strVal val="#ppt_x"/>
                                          </p:val>
                                        </p:tav>
                                      </p:tavLst>
                                    </p:anim>
                                    <p:anim calcmode="lin" valueType="num">
                                      <p:cBhvr additive="base">
                                        <p:cTn id="8" dur="500" fill="hold"/>
                                        <p:tgtEl>
                                          <p:spTgt spid="102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sym typeface="+mn-ea"/>
              </a:rPr>
              <a:t>　⑦</a:t>
            </a:r>
            <a:r>
              <a:rPr lang="zh-CN" altLang="en-US" sz="1695" u="sng" dirty="0">
                <a:latin typeface="微软雅黑" panose="020B0503020204020204" charset="-122"/>
                <a:ea typeface="微软雅黑" panose="020B0503020204020204" charset="-122"/>
                <a:sym typeface="+mn-ea"/>
              </a:rPr>
              <a:t>没想到不管你走到哪里</a:t>
            </a:r>
            <a:r>
              <a:rPr lang="en-US" altLang="zh-CN" sz="1695" u="sng" dirty="0">
                <a:latin typeface="微软雅黑" panose="020B0503020204020204" charset="-122"/>
                <a:ea typeface="微软雅黑" panose="020B0503020204020204" charset="-122"/>
                <a:sym typeface="+mn-ea"/>
              </a:rPr>
              <a:t>,</a:t>
            </a:r>
            <a:r>
              <a:rPr lang="zh-CN" altLang="en-US" sz="1695" u="sng" dirty="0">
                <a:latin typeface="微软雅黑" panose="020B0503020204020204" charset="-122"/>
                <a:ea typeface="微软雅黑" panose="020B0503020204020204" charset="-122"/>
                <a:sym typeface="+mn-ea"/>
              </a:rPr>
              <a:t>你永远免不了坐在窗子以内的。</a:t>
            </a:r>
            <a:r>
              <a:rPr lang="zh-CN" altLang="en-US" sz="1695" dirty="0">
                <a:uFill>
                  <a:solidFill>
                    <a:srgbClr val="EF8340"/>
                  </a:solidFill>
                </a:uFill>
                <a:latin typeface="微软雅黑" panose="020B0503020204020204" charset="-122"/>
                <a:ea typeface="微软雅黑" panose="020B0503020204020204" charset="-122"/>
                <a:sym typeface="+mn-ea"/>
              </a:rPr>
              <a:t>不错</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许多时髦的学者常常骄傲地带上“考察”的神气</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架上科学的眼镜</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偶然走到哪里一个陌生的地方瞭望</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但那无形中的窗子是仍然存在的。不信</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你检查他们的行李</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有谁不带着罐头食品</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帆布床</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以及别的证明你还在你窗子以内的种种零星用品</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你再摸一摸他们的皮包</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那里短不了有些钞票</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一到一个地方</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你有的是一个提梁的小小世界。不管你的窗子朝向哪里望</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所看到的多半则仍是在你窗子以外</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隔层玻璃</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或是铁纱</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隐隐约约你看到一些颜色</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听到一些声音</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如果你私下满足了</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那也没有什么</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只是千万别高兴起来说什么接触了</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认识了若干事物人情</a:t>
            </a: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天知道那是罪过</a:t>
            </a:r>
            <a:r>
              <a:rPr lang="en-US" altLang="zh-CN" sz="1695" dirty="0">
                <a:uFill>
                  <a:solidFill>
                    <a:srgbClr val="EF8340"/>
                  </a:solidFill>
                </a:uFill>
                <a:latin typeface="微软雅黑" panose="020B0503020204020204" charset="-122"/>
                <a:ea typeface="微软雅黑" panose="020B0503020204020204" charset="-122"/>
                <a:sym typeface="+mn-ea"/>
              </a:rPr>
              <a:t>! </a:t>
            </a:r>
            <a:endParaRPr lang="en-US" altLang="zh-CN" sz="1695" dirty="0">
              <a:uFill>
                <a:solidFill>
                  <a:srgbClr val="EF8340"/>
                </a:solidFill>
              </a:uFill>
              <a:latin typeface="微软雅黑" panose="020B0503020204020204" charset="-122"/>
              <a:ea typeface="微软雅黑" panose="020B0503020204020204" charset="-122"/>
              <a:sym typeface="+mn-ea"/>
            </a:endParaRPr>
          </a:p>
          <a:p>
            <a:pPr algn="r">
              <a:lnSpc>
                <a:spcPct val="130000"/>
              </a:lnSpc>
            </a:pPr>
            <a:r>
              <a:rPr lang="en-US" altLang="zh-CN" sz="1695" dirty="0">
                <a:uFill>
                  <a:solidFill>
                    <a:srgbClr val="EF8340"/>
                  </a:solidFill>
                </a:uFill>
                <a:latin typeface="微软雅黑" panose="020B0503020204020204" charset="-122"/>
                <a:ea typeface="微软雅黑" panose="020B0503020204020204" charset="-122"/>
                <a:sym typeface="+mn-ea"/>
              </a:rPr>
              <a:t>(</a:t>
            </a:r>
            <a:r>
              <a:rPr lang="zh-CN" altLang="en-US" sz="1695" dirty="0">
                <a:uFill>
                  <a:solidFill>
                    <a:srgbClr val="EF8340"/>
                  </a:solidFill>
                </a:uFill>
                <a:latin typeface="微软雅黑" panose="020B0503020204020204" charset="-122"/>
                <a:ea typeface="微软雅黑" panose="020B0503020204020204" charset="-122"/>
                <a:sym typeface="+mn-ea"/>
              </a:rPr>
              <a:t>有删改</a:t>
            </a:r>
            <a:r>
              <a:rPr lang="en-US" altLang="zh-CN" sz="1695" dirty="0">
                <a:uFill>
                  <a:solidFill>
                    <a:srgbClr val="EF8340"/>
                  </a:solidFill>
                </a:uFill>
                <a:latin typeface="微软雅黑" panose="020B0503020204020204" charset="-122"/>
                <a:ea typeface="微软雅黑" panose="020B0503020204020204" charset="-122"/>
                <a:sym typeface="+mn-ea"/>
              </a:rPr>
              <a:t>)</a:t>
            </a:r>
            <a:endParaRPr lang="en-US" altLang="zh-CN" sz="1695" dirty="0">
              <a:uFill>
                <a:solidFill>
                  <a:srgbClr val="EF8340"/>
                </a:solidFill>
              </a:uFill>
              <a:latin typeface="微软雅黑" panose="020B0503020204020204" charset="-122"/>
              <a:ea typeface="微软雅黑" panose="020B0503020204020204" charset="-122"/>
              <a:sym typeface="+mn-ea"/>
            </a:endParaRPr>
          </a:p>
          <a:p>
            <a:pPr>
              <a:lnSpc>
                <a:spcPct val="130000"/>
              </a:lnSpc>
            </a:pPr>
            <a:endParaRPr lang="en-US" altLang="zh-CN" sz="1695" dirty="0">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54826" y="2542321"/>
          <a:ext cx="7738110" cy="2770505"/>
        </p:xfrm>
        <a:graphic>
          <a:graphicData uri="http://schemas.openxmlformats.org/drawingml/2006/table">
            <a:tbl>
              <a:tblPr firstRow="1" firstCol="1" bandRow="1">
                <a:tableStyleId>{5940675A-B579-460E-94D1-54222C63F5DA}</a:tableStyleId>
              </a:tblPr>
              <a:tblGrid>
                <a:gridCol w="609600"/>
                <a:gridCol w="7128510"/>
              </a:tblGrid>
              <a:tr h="277050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如何</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寻找</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线索</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了解文章的题材分类及其常用线索。以物喻人的散文一般以作者对物的理解或情感为线索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写景散文一般以游踪或某一景物为线索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叙事记人散文一般以事情发生、发展的过程或与人物交往的过程为线索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抒情散文往往以感情为线索。</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注意文章标题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有的标题直接揭示线索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a:t>
                      </a:r>
                      <a:r>
                        <a:rPr lang="zh-CN" sz="1695" kern="100" dirty="0">
                          <a:effectLst/>
                          <a:latin typeface="微软雅黑" panose="020B0503020204020204" charset="-122"/>
                          <a:ea typeface="微软雅黑" panose="020B0503020204020204" charset="-122"/>
                        </a:rPr>
                        <a:t>注意文中反复出现的词语、句子。</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4.</a:t>
                      </a:r>
                      <a:r>
                        <a:rPr lang="zh-CN" sz="1695" kern="100" dirty="0">
                          <a:effectLst/>
                          <a:latin typeface="微软雅黑" panose="020B0503020204020204" charset="-122"/>
                          <a:ea typeface="微软雅黑" panose="020B0503020204020204" charset="-122"/>
                        </a:rPr>
                        <a:t>注意文中的议论、抒情部分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因为散文中的“议论”“情”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通常是文章组织材料的重要线索</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5" name="Rectangle 1"/>
          <p:cNvSpPr>
            <a:spLocks noChangeArrowheads="1"/>
          </p:cNvSpPr>
          <p:nvPr/>
        </p:nvSpPr>
        <p:spPr bwMode="auto">
          <a:xfrm>
            <a:off x="456931" y="360926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 name="TextBox 12"/>
          <p:cNvSpPr txBox="1"/>
          <p:nvPr/>
        </p:nvSpPr>
        <p:spPr>
          <a:xfrm>
            <a:off x="778528" y="2053688"/>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13592" y="2418058"/>
          <a:ext cx="7783830" cy="2700655"/>
        </p:xfrm>
        <a:graphic>
          <a:graphicData uri="http://schemas.openxmlformats.org/drawingml/2006/table">
            <a:tbl>
              <a:tblPr firstRow="1" firstCol="1" bandRow="1">
                <a:tableStyleId>{5940675A-B579-460E-94D1-54222C63F5DA}</a:tableStyleId>
              </a:tblPr>
              <a:tblGrid>
                <a:gridCol w="389255"/>
                <a:gridCol w="7394575"/>
              </a:tblGrid>
              <a:tr h="270065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线索是文章结构的主线</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抓住线索就抓住了作者的思路。结构是文章的骨架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线索是文章的脉络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二者是紧密联系的。抓住散文中的线索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便可对作品的思路了然于胸</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不仅有助于理解作者的写作意图</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而且有助于鉴赏作者谋篇布局的技巧</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从而透过散文“形散”的表象抓住其传神的精髓</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遵循作者的思路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分析文章的立意。</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线索有组织材料、贯穿全文、有机连接、使结构清晰、使情节集中、揭示主题、使行文富于变化等作用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5" name="Rectangle 1"/>
          <p:cNvSpPr>
            <a:spLocks noChangeArrowheads="1"/>
          </p:cNvSpPr>
          <p:nvPr/>
        </p:nvSpPr>
        <p:spPr bwMode="auto">
          <a:xfrm>
            <a:off x="456931" y="3609266"/>
            <a:ext cx="196850" cy="1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TextBox 8"/>
          <p:cNvSpPr txBox="1"/>
          <p:nvPr/>
        </p:nvSpPr>
        <p:spPr>
          <a:xfrm>
            <a:off x="769249" y="2031170"/>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2281993"/>
            <a:ext cx="7614556" cy="431165"/>
          </a:xfrm>
          <a:prstGeom prst="rect">
            <a:avLst/>
          </a:prstGeom>
          <a:noFill/>
        </p:spPr>
        <p:txBody>
          <a:bodyPr wrap="square" rtlCol="0">
            <a:spAutoFit/>
          </a:bodyPr>
          <a:lstStyle/>
          <a:p>
            <a:pPr eaLnBrk="1" latinLnBrk="0" hangingPunct="1">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16" name="表格 15"/>
          <p:cNvGraphicFramePr>
            <a:graphicFrameLocks noGrp="1"/>
          </p:cNvGraphicFramePr>
          <p:nvPr/>
        </p:nvGraphicFramePr>
        <p:xfrm>
          <a:off x="911733" y="2713521"/>
          <a:ext cx="7480935" cy="2024380"/>
        </p:xfrm>
        <a:graphic>
          <a:graphicData uri="http://schemas.openxmlformats.org/drawingml/2006/table">
            <a:tbl>
              <a:tblPr/>
              <a:tblGrid>
                <a:gridCol w="554355"/>
                <a:gridCol w="6926580"/>
              </a:tblGrid>
              <a:tr h="135128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文章的叙述线索是什么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设置这一线索有什么作用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联系全文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简要分析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在文章谋篇布局中的作用。</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文章的情感线索是什么</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请分条列出文章情感发展变化的情况。</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文中多次写到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有什么艺术效果</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这类题目中往往有“线索”“多次写到”等提示语</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7" name="TextBox 16"/>
          <p:cNvSpPr txBox="1"/>
          <p:nvPr/>
        </p:nvSpPr>
        <p:spPr>
          <a:xfrm>
            <a:off x="4239557" y="2103674"/>
            <a:ext cx="942096" cy="614045"/>
          </a:xfrm>
          <a:prstGeom prst="rect">
            <a:avLst/>
          </a:prstGeom>
          <a:solidFill>
            <a:schemeClr val="bg1">
              <a:lumMod val="75000"/>
            </a:schemeClr>
          </a:solidFill>
        </p:spPr>
        <p:txBody>
          <a:bodyPr wrap="square" rtlCol="0">
            <a:spAutoFit/>
          </a:bodyPr>
          <a:lstStyle/>
          <a:p>
            <a:pPr algn="ctr"/>
            <a:r>
              <a:rPr lang="zh-CN" altLang="en-US" sz="1695" b="1" dirty="0">
                <a:latin typeface="微软雅黑" panose="020B0503020204020204" charset="-122"/>
                <a:ea typeface="微软雅黑" panose="020B0503020204020204" charset="-122"/>
              </a:rPr>
              <a:t>类题指津</a:t>
            </a:r>
            <a:endParaRPr lang="zh-CN" altLang="en-US" sz="1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1" name="TextBox 10"/>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8528" y="1932730"/>
            <a:ext cx="7614556"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84024" y="2570030"/>
          <a:ext cx="7508875" cy="1927860"/>
        </p:xfrm>
        <a:graphic>
          <a:graphicData uri="http://schemas.openxmlformats.org/drawingml/2006/table">
            <a:tbl>
              <a:tblPr/>
              <a:tblGrid>
                <a:gridCol w="637540"/>
                <a:gridCol w="6871335"/>
              </a:tblGrid>
              <a:tr h="109982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第一步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点明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是文章的线索。</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第二步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指出它在全文中的作用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然后结合全文内容或上下文内容做具体分析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40">
                <a:tc>
                  <a:txBody>
                    <a:bodyPr/>
                    <a:lstStyle/>
                    <a:p>
                      <a:pPr marL="0" algn="ctr" defTabSz="2118995" rtl="0" eaLnBrk="1" latinLnBrk="0" hangingPunct="1">
                        <a:lnSpc>
                          <a:spcPct val="130000"/>
                        </a:lnSpc>
                        <a:spcAft>
                          <a:spcPts val="0"/>
                        </a:spcAft>
                      </a:pPr>
                      <a:r>
                        <a:rPr lang="zh-CN" altLang="en-US" sz="1695" dirty="0">
                          <a:latin typeface="微软雅黑" panose="020B0503020204020204" charset="-122"/>
                          <a:ea typeface="微软雅黑" panose="020B0503020204020204" charset="-122"/>
                        </a:rPr>
                        <a:t>答</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模板</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endParaRPr lang="zh-CN" sz="695" dirty="0"/>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①线索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+②</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+③</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分析</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12841" y="1992908"/>
            <a:ext cx="7587066" cy="314960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耳边杜鹃啼</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罗　琅</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午夜梦回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睡不着觉时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我通常起身看书或写稿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醒的时间无定时。近来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醒来常听见悲切鸟啼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像贺铸词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忆秦娥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三更月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中庭恰照梨花雪。梨花雪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不胜凄断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杜鹃啼血。</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杜鹃鸟通常在二月份起就开始夜啼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唐诗中有“子规枝上月三更”。年年二月起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它的凄厉悲切的啼声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时近时远。我住的地方附近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有一片树林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那一片树林</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晨昏可听到各种鸟鸣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自然每年也少不了杜鹃的“不如归去”的鸣叫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夜半鹃啼大概也发自那里。</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据说杜鹃啼到吐血而死。三月份姹紫嫣红的“山踯躅”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有人叫“映山红”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更多人则叫它为杜鹃花。传说是因杜鹃啼叫吐血亡后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这花便是它的血化成的。杜鹃鸟开始啼叫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正是杜鹃花开得最灿烂的时候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像现在已四月立夏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我在浅水湾头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耳边还有它悲悲啼啼的声音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传自山边。看来虽花已谢而鸟未亡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可见啼血化花只是美丽的附会。</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杜鹃这种鸟在动物学上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是不值得恭维的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据说它不自己营巢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产卵在地上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等到其他鸟类出去觅食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剩下空巢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它就把卵偷偷放进别人巢中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等别的鸟代它孵育。这自然不是一位好母亲所为。想来小鸟孵出来后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可能还要别人代它喂养到毛翼丰满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能自行觅食为止。这鸟比起乌鸦、燕子的母性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显得不负责任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好在它能整天悲悲切切却引人同情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所以有说它是杜宇望帝的化身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是“蜀人悲子鹃鸟鸣”哩</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据说逆旅中的游子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听到这种啼声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常常动起思家归心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唐代无名氏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杂诗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早是有家归未得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杜鹃休向耳边啼。</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450913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有家归不得时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整天却听到“不如归去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不如归去”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心中的烦躁牵挂之情可以想象。杜鹃啼声凄厉悲切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古今公认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但它的声音大概在不同地方有不同的附会。有人听出它是“姑姑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姑姑”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也有人听出是“姑乎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姑乎”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而潮州人则听出是“姑虎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姑虎”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且凭这啼声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编织成一个动人的故事叫作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姑嫂鸟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潮州家喻户晓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还在舞台演出。</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潮州旧历四月盛产杨梅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到了端午便过时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杨梅开花在初春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也正是杜鹃启啼之时。传说有姑嫂两人善于绣花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工艺精湛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能亲见之花均被绣尽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唯独未见杨梅花的样貌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而杨梅开花在夜间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开完便谢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同时杨梅多种于山林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封建时代的妇女三步不出闺门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她们两人深以未能亲见杨梅开花为憾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于是相议于月明之夜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结伴离家到杨梅林中观赏杨梅花开的形状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准备把它绣出来。当她们到杨梅林时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遇见一只老虎</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嫂子惊得昏了过去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及醒来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不见小姑。于是一路呼唤“姑姑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姑姑”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后来叫得精疲力竭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发现小姑的鞋子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知为虎所噬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于是啼叫“姑姑”变成“姑虎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姑虎”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因怕回去婆家责骂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叫至吐血而死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死后化成鸟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在每年杨梅开花时即开始呼叫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一直要叫到端午杨梅过后为止。</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潮州人叫这种鸟为“姑嫂鸟”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而不说它是与杜宇有关。一种鸟有这样那样的传说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自然是各地有不同人创造的故事。文学作品是人创造出来的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故事同环境、时间相结合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可以编成动人的作品。即使像杜鹃这样不值得恭维的鸟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一样可以附会成凄婉哀伤的故事。当我们听到这些故事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甚至读到前人写的诗词时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我们同情其故事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就自然忘记了这种鸟的恶行止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可见文学手段可以化腐朽为神奇。人们也喜欢把一些耳闻眼见的事物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与美好的传说结合在一起。杜鹃这种鸟就这样被美化了几千年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而且还会继续下去。</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6540" y="1937593"/>
            <a:ext cx="758706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联系全文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简要分析“杜鹃啼”在文章谋篇布局中的作用。</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778528" y="2819408"/>
            <a:ext cx="7592144" cy="249378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97170" y="2827318"/>
            <a:ext cx="7587066"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文章以“杜鹃啼”为线索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将杜鹃啼叫的时间、杜鹃啼叫的悲切状况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以及杜鹃啼叫声的附会情况结合起来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文章以“杜鹃啼”统率文章中引用的诗词和传说故事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将其融为一个有机的整体。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本题考查分析文章结构的能力。首先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审读题干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注意其中的提示性内容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联系全文”“谋篇布局”点明了答题的思考方向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应是一种宏观作用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结构要素中有关宏观作用的无非是线索或文眼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然后再读文章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找出从开篇到结尾写到“杜鹃啼”的文字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进而分析各处的“杜鹃啼”在谋篇布局中的作用。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69226</Words>
  <Application>WPS 演示</Application>
  <PresentationFormat/>
  <Paragraphs>2824</Paragraphs>
  <Slides>309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309</vt:i4>
      </vt:variant>
    </vt:vector>
  </HeadingPairs>
  <TitlesOfParts>
    <vt:vector size="319" baseType="lpstr">
      <vt:lpstr>Arial</vt:lpstr>
      <vt:lpstr>宋体</vt:lpstr>
      <vt:lpstr>Wingdings</vt:lpstr>
      <vt:lpstr>微软雅黑</vt:lpstr>
      <vt:lpstr>Arial Unicode MS</vt:lpstr>
      <vt:lpstr>Calibri</vt:lpstr>
      <vt:lpstr>Times New Roman</vt:lpstr>
      <vt:lpstr>Courier New</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