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12" r:id="rId2"/>
    <p:sldId id="313" r:id="rId3"/>
    <p:sldId id="459" r:id="rId4"/>
    <p:sldId id="545" r:id="rId5"/>
    <p:sldId id="546" r:id="rId6"/>
    <p:sldId id="547" r:id="rId7"/>
    <p:sldId id="549" r:id="rId8"/>
    <p:sldId id="550" r:id="rId9"/>
    <p:sldId id="551" r:id="rId10"/>
    <p:sldId id="552" r:id="rId11"/>
    <p:sldId id="458" r:id="rId12"/>
    <p:sldId id="485" r:id="rId13"/>
    <p:sldId id="553" r:id="rId14"/>
    <p:sldId id="554" r:id="rId15"/>
    <p:sldId id="555" r:id="rId16"/>
    <p:sldId id="556" r:id="rId17"/>
    <p:sldId id="557" r:id="rId18"/>
    <p:sldId id="558" r:id="rId19"/>
    <p:sldId id="559" r:id="rId20"/>
    <p:sldId id="481" r:id="rId21"/>
    <p:sldId id="560" r:id="rId22"/>
    <p:sldId id="561" r:id="rId23"/>
    <p:sldId id="563" r:id="rId24"/>
    <p:sldId id="562" r:id="rId25"/>
    <p:sldId id="331" r:id="rId26"/>
    <p:sldId id="359" r:id="rId27"/>
    <p:sldId id="503" r:id="rId28"/>
    <p:sldId id="509" r:id="rId29"/>
    <p:sldId id="512" r:id="rId30"/>
    <p:sldId id="566" r:id="rId31"/>
    <p:sldId id="567" r:id="rId32"/>
    <p:sldId id="568" r:id="rId33"/>
    <p:sldId id="569" r:id="rId34"/>
    <p:sldId id="570" r:id="rId35"/>
    <p:sldId id="571" r:id="rId36"/>
    <p:sldId id="572" r:id="rId37"/>
    <p:sldId id="573" r:id="rId38"/>
    <p:sldId id="574" r:id="rId39"/>
    <p:sldId id="575" r:id="rId40"/>
    <p:sldId id="576" r:id="rId41"/>
    <p:sldId id="577" r:id="rId42"/>
    <p:sldId id="585" r:id="rId43"/>
    <p:sldId id="513" r:id="rId44"/>
    <p:sldId id="419" r:id="rId45"/>
    <p:sldId id="514" r:id="rId46"/>
    <p:sldId id="515" r:id="rId47"/>
    <p:sldId id="578" r:id="rId48"/>
    <p:sldId id="537" r:id="rId49"/>
    <p:sldId id="579" r:id="rId50"/>
    <p:sldId id="580" r:id="rId51"/>
    <p:sldId id="581" r:id="rId52"/>
    <p:sldId id="530" r:id="rId53"/>
    <p:sldId id="544" r:id="rId54"/>
    <p:sldId id="433" r:id="rId55"/>
    <p:sldId id="582" r:id="rId56"/>
    <p:sldId id="583" r:id="rId57"/>
    <p:sldId id="584" r:id="rId58"/>
  </p:sldIdLst>
  <p:sldSz cx="9144000" cy="5143500" type="screen16x9"/>
  <p:notesSz cx="9942513" cy="67611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2D7"/>
    <a:srgbClr val="C00000"/>
    <a:srgbClr val="A50021"/>
    <a:srgbClr val="DE7538"/>
    <a:srgbClr val="A73904"/>
    <a:srgbClr val="6FB52F"/>
    <a:srgbClr val="99CA6C"/>
    <a:srgbClr val="316A2C"/>
    <a:srgbClr val="5AB430"/>
    <a:srgbClr val="B1814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p:cViewPr>
        <p:scale>
          <a:sx n="90" d="100"/>
          <a:sy n="90" d="100"/>
        </p:scale>
        <p:origin x="-72" y="-37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B1AA9239-D668-474B-AEC1-AED18A126247}" type="datetimeFigureOut">
              <a:rPr lang="zh-CN" altLang="en-US" smtClean="0"/>
              <a:pPr/>
              <a:t>2021-8-11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3D5D4752-0CE7-4497-9789-8CD18D74C975}" type="slidenum">
              <a:rPr lang="zh-CN" altLang="en-US" smtClean="0"/>
              <a:pPr/>
              <a:t>‹#›</a:t>
            </a:fld>
            <a:endParaRPr lang="zh-CN" altLang="en-US"/>
          </a:p>
        </p:txBody>
      </p:sp>
    </p:spTree>
    <p:extLst>
      <p:ext uri="{BB962C8B-B14F-4D97-AF65-F5344CB8AC3E}">
        <p14:creationId xmlns:p14="http://schemas.microsoft.com/office/powerpoint/2010/main" val="76280759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grpSp>
        <p:nvGrpSpPr>
          <p:cNvPr id="7" name="组合 6"/>
          <p:cNvGrpSpPr/>
          <p:nvPr userDrawn="1"/>
        </p:nvGrpSpPr>
        <p:grpSpPr>
          <a:xfrm>
            <a:off x="-7792" y="350585"/>
            <a:ext cx="428625" cy="1407678"/>
            <a:chOff x="-7792" y="350585"/>
            <a:chExt cx="428625" cy="1407678"/>
          </a:xfrm>
          <a:solidFill>
            <a:srgbClr val="0092D7"/>
          </a:solidFill>
        </p:grpSpPr>
        <p:sp>
          <p:nvSpPr>
            <p:cNvPr id="8" name="矩形 7">
              <a:extLst>
                <a:ext uri="{FF2B5EF4-FFF2-40B4-BE49-F238E27FC236}">
                  <a16:creationId xmlns="" xmlns:a16="http://schemas.microsoft.com/office/drawing/2014/main" id="{12DF1909-F95C-465D-A193-2A3965084D53}"/>
                </a:ext>
              </a:extLst>
            </p:cNvPr>
            <p:cNvSpPr/>
            <p:nvPr/>
          </p:nvSpPr>
          <p:spPr>
            <a:xfrm>
              <a:off x="-7792" y="350585"/>
              <a:ext cx="428625" cy="14060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9" name="文本框 10">
              <a:extLst>
                <a:ext uri="{FF2B5EF4-FFF2-40B4-BE49-F238E27FC236}">
                  <a16:creationId xmlns="" xmlns:a16="http://schemas.microsoft.com/office/drawing/2014/main" id="{DB8C9B3D-9897-4BDF-9264-472DA4AA7D23}"/>
                </a:ext>
              </a:extLst>
            </p:cNvPr>
            <p:cNvSpPr txBox="1"/>
            <p:nvPr/>
          </p:nvSpPr>
          <p:spPr>
            <a:xfrm>
              <a:off x="85284" y="352237"/>
              <a:ext cx="288147" cy="1406026"/>
            </a:xfrm>
            <a:prstGeom prst="rect">
              <a:avLst/>
            </a:prstGeom>
            <a:grpFill/>
          </p:spPr>
          <p:txBody>
            <a:bodyPr vert="eaVert" wrap="square" lIns="36000" tIns="72000" rIns="36000" bIns="0" rtlCol="0" anchor="ctr" anchorCtr="0">
              <a:spAutoFit/>
            </a:bodyPr>
            <a:lstStyle/>
            <a:p>
              <a:r>
                <a:rPr lang="zh-CN" altLang="en-US" sz="1400" spc="300" dirty="0">
                  <a:solidFill>
                    <a:schemeClr val="bg1"/>
                  </a:solidFill>
                  <a:latin typeface="微软雅黑" panose="020B0503020204020204" pitchFamily="34" charset="-122"/>
                  <a:ea typeface="微软雅黑" panose="020B0503020204020204" pitchFamily="34" charset="-122"/>
                </a:rPr>
                <a:t>中考真</a:t>
              </a:r>
              <a:r>
                <a:rPr lang="zh-CN" altLang="en-US" sz="1400" spc="300" dirty="0" smtClean="0">
                  <a:solidFill>
                    <a:schemeClr val="bg1"/>
                  </a:solidFill>
                  <a:latin typeface="微软雅黑" panose="020B0503020204020204" pitchFamily="34" charset="-122"/>
                  <a:ea typeface="微软雅黑" panose="020B0503020204020204" pitchFamily="34" charset="-122"/>
                </a:rPr>
                <a:t>题纵览</a:t>
              </a:r>
              <a:endParaRPr lang="zh-CN" altLang="en-US" sz="1400" spc="300" dirty="0">
                <a:solidFill>
                  <a:schemeClr val="bg1"/>
                </a:solidFill>
                <a:latin typeface="微软雅黑" panose="020B0503020204020204" pitchFamily="34" charset="-122"/>
                <a:ea typeface="微软雅黑" panose="020B0503020204020204" pitchFamily="34" charset="-122"/>
              </a:endParaRPr>
            </a:p>
          </p:txBody>
        </p:sp>
      </p:grpSp>
      <p:sp>
        <p:nvSpPr>
          <p:cNvPr id="10" name="文本框 10">
            <a:extLst>
              <a:ext uri="{FF2B5EF4-FFF2-40B4-BE49-F238E27FC236}">
                <a16:creationId xmlns="" xmlns:a16="http://schemas.microsoft.com/office/drawing/2014/main" id="{DB8C9B3D-9897-4BDF-9264-472DA4AA7D23}"/>
              </a:ext>
            </a:extLst>
          </p:cNvPr>
          <p:cNvSpPr txBox="1"/>
          <p:nvPr userDrawn="1"/>
        </p:nvSpPr>
        <p:spPr>
          <a:xfrm>
            <a:off x="85300" y="1927266"/>
            <a:ext cx="288147" cy="1406026"/>
          </a:xfrm>
          <a:prstGeom prst="rect">
            <a:avLst/>
          </a:prstGeom>
          <a:noFill/>
        </p:spPr>
        <p:txBody>
          <a:bodyPr vert="eaVert" wrap="square" lIns="36000" tIns="72000" rIns="36000" bIns="0" rtlCol="0" anchor="ctr" anchorCtr="0">
            <a:spAutoFit/>
          </a:bodyPr>
          <a:lstStyle/>
          <a:p>
            <a:pPr marL="0" algn="l" defTabSz="457200" rtl="0" eaLnBrk="1" latinLnBrk="0" hangingPunct="1"/>
            <a:r>
              <a:rPr lang="zh-CN" altLang="en-US" sz="1400" kern="1200" spc="300" dirty="0" smtClean="0">
                <a:solidFill>
                  <a:schemeClr val="bg1">
                    <a:lumMod val="65000"/>
                  </a:schemeClr>
                </a:solidFill>
                <a:latin typeface="微软雅黑" panose="020B0503020204020204" pitchFamily="34" charset="-122"/>
                <a:ea typeface="微软雅黑" panose="020B0503020204020204" pitchFamily="34" charset="-122"/>
                <a:cs typeface="+mn-cs"/>
              </a:rPr>
              <a:t>专题突破训练</a:t>
            </a:r>
          </a:p>
        </p:txBody>
      </p:sp>
    </p:spTree>
    <p:extLst>
      <p:ext uri="{BB962C8B-B14F-4D97-AF65-F5344CB8AC3E}">
        <p14:creationId xmlns:p14="http://schemas.microsoft.com/office/powerpoint/2010/main" val="351641221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11" name="矩形 10">
            <a:extLst>
              <a:ext uri="{FF2B5EF4-FFF2-40B4-BE49-F238E27FC236}">
                <a16:creationId xmlns="" xmlns:a16="http://schemas.microsoft.com/office/drawing/2014/main" id="{12DF1909-F95C-465D-A193-2A3965084D53}"/>
              </a:ext>
            </a:extLst>
          </p:cNvPr>
          <p:cNvSpPr/>
          <p:nvPr userDrawn="1"/>
        </p:nvSpPr>
        <p:spPr>
          <a:xfrm>
            <a:off x="-7792" y="1927266"/>
            <a:ext cx="428625" cy="1406026"/>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2" name="文本框 10">
            <a:extLst>
              <a:ext uri="{FF2B5EF4-FFF2-40B4-BE49-F238E27FC236}">
                <a16:creationId xmlns="" xmlns:a16="http://schemas.microsoft.com/office/drawing/2014/main" id="{DB8C9B3D-9897-4BDF-9264-472DA4AA7D23}"/>
              </a:ext>
            </a:extLst>
          </p:cNvPr>
          <p:cNvSpPr txBox="1"/>
          <p:nvPr userDrawn="1"/>
        </p:nvSpPr>
        <p:spPr>
          <a:xfrm>
            <a:off x="85288" y="352237"/>
            <a:ext cx="288147" cy="1406026"/>
          </a:xfrm>
          <a:prstGeom prst="rect">
            <a:avLst/>
          </a:prstGeom>
          <a:noFill/>
        </p:spPr>
        <p:txBody>
          <a:bodyPr vert="eaVert" wrap="square" lIns="36000" tIns="72000" rIns="36000" bIns="0" rtlCol="0" anchor="ctr" anchorCtr="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1400" spc="300" dirty="0">
                <a:solidFill>
                  <a:schemeClr val="bg1">
                    <a:lumMod val="65000"/>
                  </a:schemeClr>
                </a:solidFill>
                <a:latin typeface="微软雅黑" panose="020B0503020204020204" pitchFamily="34" charset="-122"/>
                <a:ea typeface="微软雅黑" panose="020B0503020204020204" pitchFamily="34" charset="-122"/>
              </a:rPr>
              <a:t>中考真</a:t>
            </a:r>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题纵览</a:t>
            </a:r>
            <a:endParaRPr lang="zh-CN" altLang="en-US" sz="1400" spc="3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3" name="文本框 10">
            <a:extLst>
              <a:ext uri="{FF2B5EF4-FFF2-40B4-BE49-F238E27FC236}">
                <a16:creationId xmlns="" xmlns:a16="http://schemas.microsoft.com/office/drawing/2014/main" id="{DB8C9B3D-9897-4BDF-9264-472DA4AA7D23}"/>
              </a:ext>
            </a:extLst>
          </p:cNvPr>
          <p:cNvSpPr txBox="1"/>
          <p:nvPr userDrawn="1"/>
        </p:nvSpPr>
        <p:spPr>
          <a:xfrm>
            <a:off x="85301" y="1927266"/>
            <a:ext cx="288147" cy="1406026"/>
          </a:xfrm>
          <a:prstGeom prst="rect">
            <a:avLst/>
          </a:prstGeom>
          <a:noFill/>
        </p:spPr>
        <p:txBody>
          <a:bodyPr vert="eaVert" wrap="square" lIns="36000" tIns="72000" rIns="36000" bIns="0" rtlCol="0" anchor="ctr" anchorCtr="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1400" spc="300" dirty="0" smtClean="0">
                <a:solidFill>
                  <a:schemeClr val="bg1"/>
                </a:solidFill>
                <a:latin typeface="微软雅黑" panose="020B0503020204020204" pitchFamily="34" charset="-122"/>
                <a:ea typeface="微软雅黑" panose="020B0503020204020204" pitchFamily="34" charset="-122"/>
              </a:rPr>
              <a:t>专题技法精讲</a:t>
            </a:r>
          </a:p>
        </p:txBody>
      </p:sp>
      <p:sp>
        <p:nvSpPr>
          <p:cNvPr id="5" name="文本框 10">
            <a:extLst>
              <a:ext uri="{FF2B5EF4-FFF2-40B4-BE49-F238E27FC236}">
                <a16:creationId xmlns="" xmlns:a16="http://schemas.microsoft.com/office/drawing/2014/main" id="{DB8C9B3D-9897-4BDF-9264-472DA4AA7D23}"/>
              </a:ext>
            </a:extLst>
          </p:cNvPr>
          <p:cNvSpPr txBox="1"/>
          <p:nvPr userDrawn="1"/>
        </p:nvSpPr>
        <p:spPr>
          <a:xfrm>
            <a:off x="85290" y="3480342"/>
            <a:ext cx="288147" cy="1406026"/>
          </a:xfrm>
          <a:prstGeom prst="rect">
            <a:avLst/>
          </a:prstGeom>
          <a:noFill/>
        </p:spPr>
        <p:txBody>
          <a:bodyPr vert="eaVert" wrap="square" lIns="36000" tIns="72000" rIns="36000" bIns="0" rtlCol="0" anchor="ctr" anchorCtr="0">
            <a:spAutoFit/>
          </a:bodyPr>
          <a:lstStyle/>
          <a:p>
            <a:pPr marL="0" algn="l" defTabSz="457200" rtl="0" eaLnBrk="1" latinLnBrk="0" hangingPunct="1"/>
            <a:r>
              <a:rPr lang="zh-CN" altLang="en-US" sz="1400" kern="1200" spc="300" dirty="0" smtClean="0">
                <a:solidFill>
                  <a:schemeClr val="bg1">
                    <a:lumMod val="65000"/>
                  </a:schemeClr>
                </a:solidFill>
                <a:latin typeface="微软雅黑" panose="020B0503020204020204" pitchFamily="34" charset="-122"/>
                <a:ea typeface="微软雅黑" panose="020B0503020204020204" pitchFamily="34" charset="-122"/>
                <a:cs typeface="+mn-cs"/>
              </a:rPr>
              <a:t>专题突破训练</a:t>
            </a:r>
          </a:p>
        </p:txBody>
      </p:sp>
    </p:spTree>
    <p:extLst>
      <p:ext uri="{BB962C8B-B14F-4D97-AF65-F5344CB8AC3E}">
        <p14:creationId xmlns:p14="http://schemas.microsoft.com/office/powerpoint/2010/main" val="351641221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12" name="文本框 10">
            <a:extLst>
              <a:ext uri="{FF2B5EF4-FFF2-40B4-BE49-F238E27FC236}">
                <a16:creationId xmlns="" xmlns:a16="http://schemas.microsoft.com/office/drawing/2014/main" id="{DB8C9B3D-9897-4BDF-9264-472DA4AA7D23}"/>
              </a:ext>
            </a:extLst>
          </p:cNvPr>
          <p:cNvSpPr txBox="1"/>
          <p:nvPr userDrawn="1"/>
        </p:nvSpPr>
        <p:spPr>
          <a:xfrm>
            <a:off x="85288" y="352237"/>
            <a:ext cx="288147" cy="1406026"/>
          </a:xfrm>
          <a:prstGeom prst="rect">
            <a:avLst/>
          </a:prstGeom>
          <a:noFill/>
        </p:spPr>
        <p:txBody>
          <a:bodyPr vert="eaVert" wrap="square" lIns="36000" tIns="72000" rIns="36000" bIns="0" rtlCol="0" anchor="ctr" anchorCtr="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1400" spc="300" dirty="0">
                <a:solidFill>
                  <a:schemeClr val="bg1">
                    <a:lumMod val="65000"/>
                  </a:schemeClr>
                </a:solidFill>
                <a:latin typeface="微软雅黑" panose="020B0503020204020204" pitchFamily="34" charset="-122"/>
                <a:ea typeface="微软雅黑" panose="020B0503020204020204" pitchFamily="34" charset="-122"/>
              </a:rPr>
              <a:t>中考真</a:t>
            </a:r>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题纵览</a:t>
            </a:r>
            <a:endParaRPr lang="zh-CN" altLang="en-US" sz="1400" spc="3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6" name="文本框 10">
            <a:extLst>
              <a:ext uri="{FF2B5EF4-FFF2-40B4-BE49-F238E27FC236}">
                <a16:creationId xmlns="" xmlns:a16="http://schemas.microsoft.com/office/drawing/2014/main" id="{DB8C9B3D-9897-4BDF-9264-472DA4AA7D23}"/>
              </a:ext>
            </a:extLst>
          </p:cNvPr>
          <p:cNvSpPr txBox="1"/>
          <p:nvPr userDrawn="1"/>
        </p:nvSpPr>
        <p:spPr>
          <a:xfrm>
            <a:off x="85289" y="1927266"/>
            <a:ext cx="288147" cy="140602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专题技法精讲</a:t>
            </a:r>
            <a:endParaRPr lang="zh-CN" altLang="en-US" sz="1400" spc="3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 xmlns:a16="http://schemas.microsoft.com/office/drawing/2014/main" id="{12DF1909-F95C-465D-A193-2A3965084D53}"/>
              </a:ext>
            </a:extLst>
          </p:cNvPr>
          <p:cNvSpPr/>
          <p:nvPr userDrawn="1"/>
        </p:nvSpPr>
        <p:spPr>
          <a:xfrm>
            <a:off x="-7792" y="3480342"/>
            <a:ext cx="428625" cy="1406026"/>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8" name="文本框 10">
            <a:extLst>
              <a:ext uri="{FF2B5EF4-FFF2-40B4-BE49-F238E27FC236}">
                <a16:creationId xmlns="" xmlns:a16="http://schemas.microsoft.com/office/drawing/2014/main" id="{DB8C9B3D-9897-4BDF-9264-472DA4AA7D23}"/>
              </a:ext>
            </a:extLst>
          </p:cNvPr>
          <p:cNvSpPr txBox="1"/>
          <p:nvPr userDrawn="1"/>
        </p:nvSpPr>
        <p:spPr>
          <a:xfrm>
            <a:off x="85288" y="3480342"/>
            <a:ext cx="288147" cy="140602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专题突破训练</a:t>
            </a:r>
          </a:p>
        </p:txBody>
      </p:sp>
    </p:spTree>
    <p:extLst>
      <p:ext uri="{BB962C8B-B14F-4D97-AF65-F5344CB8AC3E}">
        <p14:creationId xmlns:p14="http://schemas.microsoft.com/office/powerpoint/2010/main" val="351641221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641221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grpSp>
        <p:nvGrpSpPr>
          <p:cNvPr id="5" name="组合 4"/>
          <p:cNvGrpSpPr/>
          <p:nvPr userDrawn="1"/>
        </p:nvGrpSpPr>
        <p:grpSpPr>
          <a:xfrm>
            <a:off x="-7792" y="350585"/>
            <a:ext cx="428625" cy="1407678"/>
            <a:chOff x="-7792" y="350585"/>
            <a:chExt cx="428625" cy="1407678"/>
          </a:xfrm>
          <a:solidFill>
            <a:srgbClr val="0092D7"/>
          </a:solidFill>
        </p:grpSpPr>
        <p:sp>
          <p:nvSpPr>
            <p:cNvPr id="6" name="矩形 5">
              <a:extLst>
                <a:ext uri="{FF2B5EF4-FFF2-40B4-BE49-F238E27FC236}">
                  <a16:creationId xmlns="" xmlns:a16="http://schemas.microsoft.com/office/drawing/2014/main" id="{12DF1909-F95C-465D-A193-2A3965084D53}"/>
                </a:ext>
              </a:extLst>
            </p:cNvPr>
            <p:cNvSpPr/>
            <p:nvPr/>
          </p:nvSpPr>
          <p:spPr>
            <a:xfrm>
              <a:off x="-7792" y="350585"/>
              <a:ext cx="428625" cy="140602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7" name="文本框 10">
              <a:extLst>
                <a:ext uri="{FF2B5EF4-FFF2-40B4-BE49-F238E27FC236}">
                  <a16:creationId xmlns="" xmlns:a16="http://schemas.microsoft.com/office/drawing/2014/main" id="{DB8C9B3D-9897-4BDF-9264-472DA4AA7D23}"/>
                </a:ext>
              </a:extLst>
            </p:cNvPr>
            <p:cNvSpPr txBox="1"/>
            <p:nvPr/>
          </p:nvSpPr>
          <p:spPr>
            <a:xfrm>
              <a:off x="85286" y="352237"/>
              <a:ext cx="288147" cy="1406026"/>
            </a:xfrm>
            <a:prstGeom prst="rect">
              <a:avLst/>
            </a:prstGeom>
            <a:grpFill/>
          </p:spPr>
          <p:txBody>
            <a:bodyPr vert="eaVert" wrap="square" lIns="36000" tIns="72000" rIns="36000" bIns="0" rtlCol="0" anchor="ctr" anchorCtr="0">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zh-CN" altLang="en-US" sz="1400" spc="300" dirty="0" smtClean="0">
                  <a:solidFill>
                    <a:schemeClr val="bg1"/>
                  </a:solidFill>
                  <a:latin typeface="微软雅黑" panose="020B0503020204020204" pitchFamily="34" charset="-122"/>
                  <a:ea typeface="微软雅黑" panose="020B0503020204020204" pitchFamily="34" charset="-122"/>
                </a:rPr>
                <a:t>专题突破训练</a:t>
              </a:r>
            </a:p>
          </p:txBody>
        </p:sp>
      </p:grpSp>
    </p:spTree>
    <p:extLst>
      <p:ext uri="{BB962C8B-B14F-4D97-AF65-F5344CB8AC3E}">
        <p14:creationId xmlns:p14="http://schemas.microsoft.com/office/powerpoint/2010/main" val="351641221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B1AA9239-D668-474B-AEC1-AED18A126247}" type="datetimeFigureOut">
              <a:rPr lang="zh-CN" altLang="en-US" smtClean="0"/>
              <a:pPr/>
              <a:t>2021-8-11</a:t>
            </a:fld>
            <a:endParaRPr lang="zh-CN" alt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D5D4752-0CE7-4497-9789-8CD18D74C975}" type="slidenum">
              <a:rPr lang="zh-CN" altLang="en-US" smtClean="0"/>
              <a:pPr/>
              <a:t>‹#›</a:t>
            </a:fld>
            <a:endParaRPr lang="zh-CN" altLang="en-US"/>
          </a:p>
        </p:txBody>
      </p:sp>
    </p:spTree>
    <p:extLst>
      <p:ext uri="{BB962C8B-B14F-4D97-AF65-F5344CB8AC3E}">
        <p14:creationId xmlns:p14="http://schemas.microsoft.com/office/powerpoint/2010/main" val="76744288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1.emf"/><Relationship Id="rId4" Type="http://schemas.openxmlformats.org/officeDocument/2006/relationships/package" Target="../embeddings/Microsoft_Word___1.docx"/></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image" Target="../media/image2.emf"/><Relationship Id="rId4" Type="http://schemas.openxmlformats.org/officeDocument/2006/relationships/package" Target="../embeddings/Microsoft_Word___2.docx"/></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3179295E-B0A6-4C81-B6F1-A77751C28B01}"/>
              </a:ext>
            </a:extLst>
          </p:cNvPr>
          <p:cNvSpPr/>
          <p:nvPr/>
        </p:nvSpPr>
        <p:spPr>
          <a:xfrm>
            <a:off x="2" y="1263377"/>
            <a:ext cx="9143999" cy="2555629"/>
          </a:xfrm>
          <a:prstGeom prst="rect">
            <a:avLst/>
          </a:prstGeom>
          <a:solidFill>
            <a:srgbClr val="0092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xmlns="" id="{B518AFB5-FF02-44D5-8A70-26A5D1098360}"/>
              </a:ext>
            </a:extLst>
          </p:cNvPr>
          <p:cNvGrpSpPr/>
          <p:nvPr/>
        </p:nvGrpSpPr>
        <p:grpSpPr>
          <a:xfrm>
            <a:off x="426527" y="1727983"/>
            <a:ext cx="8406064" cy="1477328"/>
            <a:chOff x="497304" y="2256383"/>
            <a:chExt cx="8406064" cy="1477328"/>
          </a:xfrm>
        </p:grpSpPr>
        <p:sp>
          <p:nvSpPr>
            <p:cNvPr id="5" name="文本框 5">
              <a:extLst>
                <a:ext uri="{FF2B5EF4-FFF2-40B4-BE49-F238E27FC236}">
                  <a16:creationId xmlns:a16="http://schemas.microsoft.com/office/drawing/2014/main" xmlns="" id="{4AEF47EF-F135-4636-88E9-813C31DEE478}"/>
                </a:ext>
              </a:extLst>
            </p:cNvPr>
            <p:cNvSpPr txBox="1"/>
            <p:nvPr/>
          </p:nvSpPr>
          <p:spPr>
            <a:xfrm>
              <a:off x="497304" y="2256383"/>
              <a:ext cx="8406064" cy="1477328"/>
            </a:xfrm>
            <a:prstGeom prst="rect">
              <a:avLst/>
            </a:prstGeom>
            <a:noFill/>
          </p:spPr>
          <p:txBody>
            <a:bodyPr wrap="square" rtlCol="0">
              <a:spAutoFit/>
            </a:bodyPr>
            <a:lstStyle/>
            <a:p>
              <a:pPr algn="ctr" eaLnBrk="1" fontAlgn="auto" hangingPunct="1">
                <a:lnSpc>
                  <a:spcPct val="150000"/>
                </a:lnSpc>
                <a:spcBef>
                  <a:spcPts val="0"/>
                </a:spcBef>
                <a:spcAft>
                  <a:spcPts val="0"/>
                </a:spcAft>
                <a:defRPr/>
              </a:pPr>
              <a:r>
                <a:rPr lang="zh-CN" altLang="en-US" sz="3200" b="1" dirty="0" smtClean="0">
                  <a:solidFill>
                    <a:schemeClr val="bg1"/>
                  </a:solidFill>
                  <a:latin typeface="微软雅黑" pitchFamily="34" charset="-122"/>
                  <a:ea typeface="微软雅黑" pitchFamily="34" charset="-122"/>
                </a:rPr>
                <a:t>专题十</a:t>
              </a:r>
              <a:endParaRPr lang="en-US" altLang="zh-CN" sz="3200" b="1" dirty="0">
                <a:solidFill>
                  <a:schemeClr val="bg1"/>
                </a:solidFill>
                <a:latin typeface="微软雅黑" pitchFamily="34" charset="-122"/>
                <a:ea typeface="微软雅黑" pitchFamily="34" charset="-122"/>
              </a:endParaRPr>
            </a:p>
            <a:p>
              <a:pPr algn="ctr">
                <a:lnSpc>
                  <a:spcPct val="150000"/>
                </a:lnSpc>
                <a:defRPr/>
              </a:pPr>
              <a:r>
                <a:rPr lang="zh-CN" altLang="en-US" sz="2800" dirty="0" smtClean="0">
                  <a:solidFill>
                    <a:schemeClr val="bg1"/>
                  </a:solidFill>
                  <a:latin typeface="微软雅黑" pitchFamily="34" charset="-122"/>
                  <a:ea typeface="微软雅黑" pitchFamily="34" charset="-122"/>
                </a:rPr>
                <a:t>小说阅读</a:t>
              </a:r>
              <a:endParaRPr lang="zh-CN" altLang="en-US" sz="2800" dirty="0">
                <a:solidFill>
                  <a:schemeClr val="bg1"/>
                </a:solidFill>
                <a:latin typeface="微软雅黑" pitchFamily="34" charset="-122"/>
                <a:ea typeface="微软雅黑" pitchFamily="34" charset="-122"/>
              </a:endParaRPr>
            </a:p>
          </p:txBody>
        </p:sp>
        <p:cxnSp>
          <p:nvCxnSpPr>
            <p:cNvPr id="7" name="直接连接符 6">
              <a:extLst>
                <a:ext uri="{FF2B5EF4-FFF2-40B4-BE49-F238E27FC236}">
                  <a16:creationId xmlns:a16="http://schemas.microsoft.com/office/drawing/2014/main" xmlns="" id="{0CDB0040-BE67-423A-8963-5D774797B21A}"/>
                </a:ext>
              </a:extLst>
            </p:cNvPr>
            <p:cNvCxnSpPr>
              <a:cxnSpLocks/>
            </p:cNvCxnSpPr>
            <p:nvPr/>
          </p:nvCxnSpPr>
          <p:spPr>
            <a:xfrm>
              <a:off x="1191125" y="3029180"/>
              <a:ext cx="69502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 name="文本框 5">
            <a:extLst>
              <a:ext uri="{FF2B5EF4-FFF2-40B4-BE49-F238E27FC236}">
                <a16:creationId xmlns:a16="http://schemas.microsoft.com/office/drawing/2014/main" xmlns="" id="{AC661369-7F35-4FB2-A688-71209A56C55B}"/>
              </a:ext>
            </a:extLst>
          </p:cNvPr>
          <p:cNvSpPr txBox="1"/>
          <p:nvPr/>
        </p:nvSpPr>
        <p:spPr>
          <a:xfrm>
            <a:off x="6487243" y="861797"/>
            <a:ext cx="2364750" cy="338554"/>
          </a:xfrm>
          <a:prstGeom prst="rect">
            <a:avLst/>
          </a:prstGeom>
          <a:noFill/>
        </p:spPr>
        <p:txBody>
          <a:bodyPr wrap="none" rtlCol="0">
            <a:spAutoFit/>
          </a:bodyPr>
          <a:lstStyle/>
          <a:p>
            <a:pPr algn="r"/>
            <a:r>
              <a:rPr lang="zh-CN" altLang="en-US" sz="1600" spc="100" dirty="0" smtClean="0">
                <a:solidFill>
                  <a:schemeClr val="tx1">
                    <a:lumMod val="65000"/>
                    <a:lumOff val="35000"/>
                    <a:alpha val="50000"/>
                  </a:schemeClr>
                </a:solidFill>
                <a:latin typeface="微软雅黑" panose="020B0503020204020204" pitchFamily="34" charset="-122"/>
                <a:ea typeface="微软雅黑" panose="020B0503020204020204" pitchFamily="34" charset="-122"/>
              </a:rPr>
              <a:t>第三部分　现代文阅读</a:t>
            </a:r>
          </a:p>
        </p:txBody>
      </p:sp>
    </p:spTree>
    <p:extLst>
      <p:ext uri="{BB962C8B-B14F-4D97-AF65-F5344CB8AC3E}">
        <p14:creationId xmlns:p14="http://schemas.microsoft.com/office/powerpoint/2010/main" val="1292915311"/>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903766" y="790808"/>
          <a:ext cx="7772400" cy="2520000"/>
        </p:xfrm>
        <a:graphic>
          <a:graphicData uri="http://schemas.openxmlformats.org/drawingml/2006/table">
            <a:tbl>
              <a:tblPr/>
              <a:tblGrid>
                <a:gridCol w="1499192"/>
                <a:gridCol w="712382"/>
                <a:gridCol w="3806455"/>
                <a:gridCol w="1754371"/>
              </a:tblGrid>
              <a:tr h="396000">
                <a:tc gridSpan="4">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96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要素</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类别</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概念及作用</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示例</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1728000">
                <a:tc>
                  <a:txBody>
                    <a:bodyPr/>
                    <a:lstStyle/>
                    <a:p>
                      <a:pPr>
                        <a:lnSpc>
                          <a:spcPct val="150000"/>
                        </a:lnSpc>
                      </a:pPr>
                      <a:r>
                        <a:rPr lang="zh-CN" altLang="en-US" sz="1700" kern="1200" dirty="0" smtClean="0">
                          <a:solidFill>
                            <a:schemeClr val="tx1"/>
                          </a:solidFill>
                          <a:latin typeface="+mn-lt"/>
                          <a:ea typeface="+mn-ea"/>
                          <a:cs typeface="+mn-cs"/>
                        </a:rPr>
                        <a:t>小说主题归纳</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3">
                  <a:txBody>
                    <a:bodyPr/>
                    <a:lstStyle/>
                    <a:p>
                      <a:pPr>
                        <a:lnSpc>
                          <a:spcPct val="150000"/>
                        </a:lnSpc>
                      </a:pPr>
                      <a:r>
                        <a:rPr lang="zh-CN" altLang="en-US" sz="1700" kern="1200" dirty="0" smtClean="0">
                          <a:solidFill>
                            <a:schemeClr val="tx1"/>
                          </a:solidFill>
                          <a:latin typeface="+mn-lt"/>
                          <a:ea typeface="+mn-ea"/>
                          <a:cs typeface="+mn-cs"/>
                        </a:rPr>
                        <a:t>    第一</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剖析人物形象以及人物之间错综复杂的关系</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准确地把握主题</a:t>
                      </a:r>
                    </a:p>
                    <a:p>
                      <a:pPr>
                        <a:lnSpc>
                          <a:spcPct val="150000"/>
                        </a:lnSpc>
                      </a:pPr>
                      <a:r>
                        <a:rPr lang="zh-CN" altLang="en-US" sz="1700" kern="1200" dirty="0" smtClean="0">
                          <a:solidFill>
                            <a:schemeClr val="tx1"/>
                          </a:solidFill>
                          <a:latin typeface="+mn-lt"/>
                          <a:ea typeface="+mn-ea"/>
                          <a:cs typeface="+mn-cs"/>
                        </a:rPr>
                        <a:t>　第二</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联系小说的背景、作家的思想观点及创作意图</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深入地挖掘主题</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pPr>
                        <a:lnSpc>
                          <a:spcPct val="150000"/>
                        </a:lnSpc>
                        <a:spcAft>
                          <a:spcPts val="0"/>
                        </a:spcAft>
                      </a:pP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pPr>
                        <a:lnSpc>
                          <a:spcPct val="150000"/>
                        </a:lnSpc>
                        <a:spcAft>
                          <a:spcPts val="0"/>
                        </a:spcAft>
                      </a:pP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
        <p:nvSpPr>
          <p:cNvPr id="5" name="文本框 11">
            <a:extLst>
              <a:ext uri="{FF2B5EF4-FFF2-40B4-BE49-F238E27FC236}">
                <a16:creationId xmlns="" xmlns:a16="http://schemas.microsoft.com/office/drawing/2014/main" id="{21D37050-EF62-4E03-9C49-42484A701F06}"/>
              </a:ext>
            </a:extLst>
          </p:cNvPr>
          <p:cNvSpPr txBox="1"/>
          <p:nvPr/>
        </p:nvSpPr>
        <p:spPr>
          <a:xfrm>
            <a:off x="871868" y="3390116"/>
            <a:ext cx="7846830" cy="439278"/>
          </a:xfrm>
          <a:prstGeom prst="rect">
            <a:avLst/>
          </a:prstGeom>
          <a:noFill/>
        </p:spPr>
        <p:txBody>
          <a:bodyPr wrap="square" lIns="36000" tIns="36000" rIns="36000" bIns="36000" rtlCol="0">
            <a:spAutoFit/>
          </a:bodyPr>
          <a:lstStyle/>
          <a:p>
            <a:pPr>
              <a:lnSpc>
                <a:spcPct val="150000"/>
              </a:lnSpc>
            </a:pPr>
            <a:r>
              <a:rPr lang="zh-CN" altLang="en-US" dirty="0" smtClean="0"/>
              <a:t>备注</a:t>
            </a:r>
            <a:r>
              <a:rPr lang="en-US" dirty="0" smtClean="0"/>
              <a:t>:</a:t>
            </a:r>
            <a:r>
              <a:rPr lang="zh-CN" altLang="en-US" dirty="0" smtClean="0"/>
              <a:t>表达方式、修辞手法的知识见专题九　散文专题相关内容</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4">
            <a:extLst>
              <a:ext uri="{FF2B5EF4-FFF2-40B4-BE49-F238E27FC236}">
                <a16:creationId xmlns="" xmlns:a16="http://schemas.microsoft.com/office/drawing/2014/main" id="{641BDB65-E442-4DE9-BC6B-C7A97B0F5CC4}"/>
              </a:ext>
            </a:extLst>
          </p:cNvPr>
          <p:cNvSpPr txBox="1">
            <a:spLocks noChangeArrowheads="1"/>
          </p:cNvSpPr>
          <p:nvPr/>
        </p:nvSpPr>
        <p:spPr bwMode="auto">
          <a:xfrm>
            <a:off x="812465" y="352238"/>
            <a:ext cx="7898396" cy="997956"/>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1</a:t>
            </a:r>
            <a:r>
              <a:rPr lang="zh-CN" altLang="en-US" sz="2400" b="1" dirty="0" smtClean="0">
                <a:solidFill>
                  <a:srgbClr val="0092D7"/>
                </a:solidFill>
                <a:latin typeface="微软雅黑" pitchFamily="34" charset="-122"/>
                <a:ea typeface="微软雅黑" pitchFamily="34" charset="-122"/>
              </a:rPr>
              <a:t>讲　小说三要素</a:t>
            </a:r>
            <a:endParaRPr lang="en-US" altLang="zh-CN" sz="2400" b="1" dirty="0" smtClean="0">
              <a:solidFill>
                <a:srgbClr val="0092D7"/>
              </a:solidFill>
              <a:latin typeface="微软雅黑" pitchFamily="34" charset="-122"/>
              <a:ea typeface="微软雅黑" pitchFamily="34" charset="-122"/>
            </a:endParaRPr>
          </a:p>
          <a:p>
            <a:pPr algn="ctr">
              <a:lnSpc>
                <a:spcPct val="150000"/>
              </a:lnSpc>
              <a:defRPr/>
            </a:pPr>
            <a:r>
              <a:rPr lang="en-US" b="1" dirty="0" smtClean="0"/>
              <a:t>[</a:t>
            </a:r>
            <a:r>
              <a:rPr lang="zh-CN" altLang="en-US" b="1" dirty="0" smtClean="0"/>
              <a:t>涉及考点</a:t>
            </a:r>
            <a:r>
              <a:rPr lang="en-US" b="1" dirty="0" smtClean="0"/>
              <a:t>:</a:t>
            </a:r>
            <a:r>
              <a:rPr lang="zh-CN" altLang="en-US" b="1" dirty="0" smtClean="0"/>
              <a:t>情节</a:t>
            </a:r>
            <a:r>
              <a:rPr lang="en-US" b="1" dirty="0" smtClean="0"/>
              <a:t>/</a:t>
            </a:r>
            <a:r>
              <a:rPr lang="zh-CN" altLang="en-US" b="1" dirty="0" smtClean="0"/>
              <a:t>环境</a:t>
            </a:r>
            <a:r>
              <a:rPr lang="en-US" b="1" dirty="0" smtClean="0"/>
              <a:t>/</a:t>
            </a:r>
            <a:r>
              <a:rPr lang="zh-CN" altLang="en-US" b="1" dirty="0" smtClean="0"/>
              <a:t>人物</a:t>
            </a:r>
            <a:r>
              <a:rPr lang="en-US" b="1" dirty="0" smtClean="0"/>
              <a:t>]</a:t>
            </a:r>
            <a:endParaRPr lang="zh-CN" altLang="en-US" sz="2400" b="1" dirty="0" smtClean="0"/>
          </a:p>
        </p:txBody>
      </p:sp>
      <p:sp>
        <p:nvSpPr>
          <p:cNvPr id="6" name="文本框 11">
            <a:extLst>
              <a:ext uri="{FF2B5EF4-FFF2-40B4-BE49-F238E27FC236}">
                <a16:creationId xmlns="" xmlns:a16="http://schemas.microsoft.com/office/drawing/2014/main" id="{21D37050-EF62-4E03-9C49-42484A701F06}"/>
              </a:ext>
            </a:extLst>
          </p:cNvPr>
          <p:cNvSpPr txBox="1"/>
          <p:nvPr/>
        </p:nvSpPr>
        <p:spPr>
          <a:xfrm>
            <a:off x="818705" y="1348681"/>
            <a:ext cx="7846830" cy="2981192"/>
          </a:xfrm>
          <a:prstGeom prst="rect">
            <a:avLst/>
          </a:prstGeom>
          <a:noFill/>
        </p:spPr>
        <p:txBody>
          <a:bodyPr wrap="square" lIns="36000" tIns="36000" rIns="36000" bIns="36000" rtlCol="0">
            <a:spAutoFit/>
          </a:bodyPr>
          <a:lstStyle/>
          <a:p>
            <a:pPr>
              <a:lnSpc>
                <a:spcPct val="150000"/>
              </a:lnSpc>
            </a:pPr>
            <a:r>
              <a:rPr lang="en-US" b="1" dirty="0" smtClean="0"/>
              <a:t>[2019</a:t>
            </a:r>
            <a:r>
              <a:rPr lang="en-US" altLang="zh-CN" b="1" dirty="0" smtClean="0"/>
              <a:t>·</a:t>
            </a:r>
            <a:r>
              <a:rPr lang="zh-CN" altLang="en-US" b="1" dirty="0" smtClean="0"/>
              <a:t>连云港</a:t>
            </a:r>
            <a:r>
              <a:rPr lang="en-US" b="1" dirty="0" smtClean="0"/>
              <a:t>]</a:t>
            </a:r>
            <a:r>
              <a:rPr lang="zh-CN" altLang="en-US" b="1" dirty="0" smtClean="0"/>
              <a:t>阅读下面的小说节选</a:t>
            </a:r>
            <a:r>
              <a:rPr lang="en-US" b="1" dirty="0" smtClean="0"/>
              <a:t>,</a:t>
            </a:r>
            <a:r>
              <a:rPr lang="zh-CN" altLang="en-US" b="1" dirty="0" smtClean="0"/>
              <a:t>完成问题。</a:t>
            </a:r>
            <a:r>
              <a:rPr lang="en-US" b="1" dirty="0" smtClean="0"/>
              <a:t>(19</a:t>
            </a:r>
            <a:r>
              <a:rPr lang="zh-CN" altLang="en-US" b="1" dirty="0" smtClean="0"/>
              <a:t>分</a:t>
            </a:r>
            <a:r>
              <a:rPr lang="en-US" b="1" dirty="0" smtClean="0"/>
              <a:t>)</a:t>
            </a:r>
            <a:endParaRPr lang="zh-CN" altLang="en-US" b="1" dirty="0" smtClean="0"/>
          </a:p>
          <a:p>
            <a:pPr>
              <a:lnSpc>
                <a:spcPct val="150000"/>
              </a:lnSpc>
            </a:pPr>
            <a:r>
              <a:rPr lang="zh-CN" altLang="en-US" dirty="0" smtClean="0"/>
              <a:t>　</a:t>
            </a: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①</a:t>
            </a:r>
            <a:r>
              <a:rPr lang="zh-CN" altLang="en-US" b="1" dirty="0" smtClean="0">
                <a:latin typeface="楷体" pitchFamily="49" charset="-122"/>
                <a:ea typeface="楷体" pitchFamily="49" charset="-122"/>
              </a:rPr>
              <a:t>学校计划砍些竹木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将草房顶的朽料换下来。</a:t>
            </a:r>
          </a:p>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②</a:t>
            </a:r>
            <a:r>
              <a:rPr lang="zh-CN" altLang="en-US" b="1" dirty="0" smtClean="0">
                <a:latin typeface="楷体" pitchFamily="49" charset="-122"/>
                <a:ea typeface="楷体" pitchFamily="49" charset="-122"/>
              </a:rPr>
              <a:t>到了行动的前一天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将近下课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“咱们班负责二百三十根料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今天就分好组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争取一上午砍好。”忽然有学生问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“回来可是要作文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不如先说题目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我们今天就写好。”我说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“活动还没有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你就能写出来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肯定是抄。”王福突然望着我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隐隐有些笑意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“定了题目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我今天就能写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而且绝对不是抄。信不信</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”“我不信</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”大家笑起来。</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王福举起手说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我打下赌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”我说</a:t>
            </a:r>
            <a:r>
              <a:rPr lang="en-US" b="1" dirty="0" smtClean="0">
                <a:latin typeface="楷体" pitchFamily="49" charset="-122"/>
                <a:ea typeface="楷体" pitchFamily="49" charset="-122"/>
              </a:rPr>
              <a:t>: </a:t>
            </a:r>
            <a:r>
              <a:rPr lang="zh-CN" altLang="en-US" b="1" dirty="0" smtClean="0">
                <a:latin typeface="楷体" pitchFamily="49" charset="-122"/>
                <a:ea typeface="楷体" pitchFamily="49" charset="-122"/>
              </a:rPr>
              <a:t>“王福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你赌什么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”学生们纷纷说要我的钢笔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要我的字典。王福听到字典</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大叫一声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“老师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要字典。”</a:t>
            </a:r>
          </a:p>
          <a:p>
            <a:pPr indent="446088">
              <a:lnSpc>
                <a:spcPct val="150000"/>
              </a:lnSpc>
            </a:pPr>
            <a:r>
              <a:rPr lang="en-US" b="1" dirty="0" smtClean="0">
                <a:latin typeface="楷体" pitchFamily="49" charset="-122"/>
                <a:ea typeface="楷体" pitchFamily="49" charset="-122"/>
              </a:rPr>
              <a:t>③</a:t>
            </a:r>
            <a:r>
              <a:rPr lang="zh-CN" altLang="en-US" b="1" dirty="0" smtClean="0">
                <a:latin typeface="楷体" pitchFamily="49" charset="-122"/>
                <a:ea typeface="楷体" pitchFamily="49" charset="-122"/>
              </a:rPr>
              <a:t>我的字典早已成为班上的圣物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学生中有家境好一些的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已经出山去县里购买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县里竟没有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于是这本字典愈加神圣。我每次上课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必将它放在讲桌 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成为镇物。王福常常借去翻看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会突然问我一些字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我当然不能全答出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王福就轻轻叹一口气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“这是老师的老师。”我将字典递给班长保管。王福把双手在胸前抹一抹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慢慢地说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“但有一个条件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料要到我们三队去砍。”我说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“可以。明天的劳动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大家做证</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过程有与你写的不符的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就算你输。”王福并不泄气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明天我在队里等大家。”</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④</a:t>
            </a:r>
            <a:r>
              <a:rPr lang="zh-CN" altLang="en-US" b="1" dirty="0" smtClean="0">
                <a:latin typeface="楷体" pitchFamily="49" charset="-122"/>
                <a:ea typeface="楷体" pitchFamily="49" charset="-122"/>
              </a:rPr>
              <a:t>第二天一早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我集合了其他队来的学生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向三队走去。在山路上走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露水很大。学生们都赤着脚</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沾了水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于是拍出响声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好像是一队鼓掌而行的队伍。大家都很高兴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说王福真傻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一致要做证明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不让他把老师的字典骗了去。</a:t>
            </a:r>
          </a:p>
          <a:p>
            <a:pPr indent="446088">
              <a:lnSpc>
                <a:spcPct val="150000"/>
              </a:lnSpc>
            </a:pPr>
            <a:r>
              <a:rPr lang="en-US" b="1" dirty="0" smtClean="0">
                <a:latin typeface="楷体" pitchFamily="49" charset="-122"/>
                <a:ea typeface="楷体" pitchFamily="49" charset="-122"/>
              </a:rPr>
              <a:t>⑤</a:t>
            </a:r>
            <a:r>
              <a:rPr lang="zh-CN" altLang="en-US" b="1" dirty="0" smtClean="0">
                <a:latin typeface="楷体" pitchFamily="49" charset="-122"/>
                <a:ea typeface="楷体" pitchFamily="49" charset="-122"/>
              </a:rPr>
              <a:t>走了近一个钟头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到了三队进山沟的口上。远远望见王福慢慢地弯下 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抬起一根长竹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放在肩上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一晃一晃地向我们过来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将肩一斜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长竹落在地 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我这才发现路旁草里已有几十根长竹。王福笑嘻嘻地看着我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“我赢了。”我说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“还没开始呢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怎么你就赢了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”王福擦了一把脸上的水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头发湿湿地贴在头皮上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衣裤无一处干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也都湿湿地贴在身上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颜色很深。说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“走</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我带你们进沟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大家做个见证。”</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47767"/>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⑥</a:t>
            </a:r>
            <a:r>
              <a:rPr lang="zh-CN" altLang="en-US" b="1" u="sng" dirty="0" smtClean="0">
                <a:latin typeface="楷体" pitchFamily="49" charset="-122"/>
                <a:ea typeface="楷体" pitchFamily="49" charset="-122"/>
              </a:rPr>
              <a:t>山中湿气漫延开</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渐渐升高成为云雾</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太阳白白地现出一个圆圈。林中的露水在叶上聚合</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滴落下来</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星星点点</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多了</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如在下雨。</a:t>
            </a:r>
            <a:r>
              <a:rPr lang="zh-CN" altLang="en-US" b="1" dirty="0" smtClean="0">
                <a:latin typeface="楷体" pitchFamily="49" charset="-122"/>
                <a:ea typeface="楷体" pitchFamily="49" charset="-122"/>
              </a:rPr>
              <a:t>忽然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只见一面山坡上散乱地倒着百多棵长竹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一个人在用刀清理枝杈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手起刀落。那人是王七桶。“老王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搞什么名堂</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”王七桶向我点头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又指指坡上的长竹。王福走到前面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笑眯眯地说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“我和我爹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昨天晚上八点开始上山砍料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砍够了二百三十棵</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抬出去几十棵</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就去写作文</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半夜以前写好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现在在家里放着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有知青做证。”王福看一看班长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“你做公证吧。字典。”王福忽然羞涩起来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声音低下去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有些颤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“我赢了。”</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747235"/>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⑦</a:t>
            </a:r>
            <a:r>
              <a:rPr lang="zh-CN" altLang="en-US" b="1" dirty="0" smtClean="0">
                <a:latin typeface="楷体" pitchFamily="49" charset="-122"/>
                <a:ea typeface="楷体" pitchFamily="49" charset="-122"/>
              </a:rPr>
              <a:t>我呆了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看看王福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看看王七桶。学生们看着百多根长竹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又看看我。我说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“好。王福。”却心里明白过来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不知怎么对王福表示。</a:t>
            </a:r>
          </a:p>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⑧</a:t>
            </a:r>
            <a:r>
              <a:rPr lang="zh-CN" altLang="en-US" b="1" dirty="0" smtClean="0">
                <a:latin typeface="楷体" pitchFamily="49" charset="-122"/>
                <a:ea typeface="楷体" pitchFamily="49" charset="-122"/>
              </a:rPr>
              <a:t>王福看着班长。班长望望我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慢慢从挎包里取出一个纸包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走过去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递到王福手上。王福看看我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我叹了一口气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“王福</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这字典是我送你的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不是你赢的。”王福急了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“我把作文拿来。”我说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“不消了。我们说好是你昨天写今天的劳动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你虽然作文是昨天写的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但劳动也是昨天的。记录一件事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永远在事后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这个道理是扳不动的。你是极认真的孩子</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并且为班上做了这么多事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我就把字典送给你吧。”学生们都不说话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王福慢慢把纸包打开</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字典露出来。</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085242"/>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忽然王福极快地将纸包包好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一下塞到班长手里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抬眼望我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“我输了。我不要。我要</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我要把字典抄下来。每天抄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五万字</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一天抄一百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五百天。我们抄书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抄了八年呢。”</a:t>
            </a:r>
          </a:p>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⑨</a:t>
            </a:r>
            <a:r>
              <a:rPr lang="zh-CN" altLang="en-US" b="1" dirty="0" smtClean="0">
                <a:latin typeface="楷体" pitchFamily="49" charset="-122"/>
                <a:ea typeface="楷体" pitchFamily="49" charset="-122"/>
              </a:rPr>
              <a:t>我想了很久</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“抄吧。”</a:t>
            </a:r>
          </a:p>
          <a:p>
            <a:pPr algn="r">
              <a:lnSpc>
                <a:spcPct val="150000"/>
              </a:lnSpc>
            </a:pP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节选自阿城</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孩子王</a:t>
            </a:r>
            <a:r>
              <a:rPr lang="en-US" altLang="zh-CN" b="1" dirty="0" smtClean="0">
                <a:latin typeface="楷体" pitchFamily="49" charset="-122"/>
                <a:ea typeface="楷体" pitchFamily="49" charset="-122"/>
              </a:rPr>
              <a:t>》</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有删改</a:t>
            </a:r>
            <a:r>
              <a:rPr lang="en-US"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39278"/>
          </a:xfrm>
          <a:prstGeom prst="rect">
            <a:avLst/>
          </a:prstGeom>
          <a:noFill/>
        </p:spPr>
        <p:txBody>
          <a:bodyPr wrap="square" lIns="36000" tIns="36000" rIns="36000" bIns="36000" rtlCol="0">
            <a:spAutoFit/>
          </a:bodyPr>
          <a:lstStyle/>
          <a:p>
            <a:pPr>
              <a:lnSpc>
                <a:spcPct val="150000"/>
              </a:lnSpc>
            </a:pPr>
            <a:r>
              <a:rPr lang="en-US" b="1" dirty="0" smtClean="0"/>
              <a:t>1. </a:t>
            </a:r>
            <a:r>
              <a:rPr lang="en-US" dirty="0" smtClean="0"/>
              <a:t>(3</a:t>
            </a:r>
            <a:r>
              <a:rPr lang="zh-CN" altLang="en-US" dirty="0" smtClean="0"/>
              <a:t>分</a:t>
            </a:r>
            <a:r>
              <a:rPr lang="en-US" dirty="0" smtClean="0"/>
              <a:t>)</a:t>
            </a:r>
            <a:r>
              <a:rPr lang="zh-CN" altLang="en-US" dirty="0" smtClean="0"/>
              <a:t>为了字典</a:t>
            </a:r>
            <a:r>
              <a:rPr lang="en-US" dirty="0" smtClean="0"/>
              <a:t>,</a:t>
            </a:r>
            <a:r>
              <a:rPr lang="zh-CN" altLang="en-US" dirty="0" smtClean="0"/>
              <a:t>王福做了哪些事</a:t>
            </a:r>
            <a:r>
              <a:rPr lang="en-US" dirty="0" smtClean="0"/>
              <a:t>? </a:t>
            </a:r>
            <a:r>
              <a:rPr lang="en-US" altLang="zh-CN" b="1" dirty="0" smtClean="0"/>
              <a:t>【</a:t>
            </a:r>
            <a:r>
              <a:rPr lang="zh-CN" altLang="en-US" b="1" dirty="0" smtClean="0"/>
              <a:t>考点一　概括小说情节</a:t>
            </a:r>
            <a:r>
              <a:rPr lang="en-US" altLang="zh-CN" b="1" dirty="0" smtClean="0"/>
              <a:t>】</a:t>
            </a:r>
            <a:endParaRPr lang="zh-CN" altLang="en-US" b="1" dirty="0"/>
          </a:p>
        </p:txBody>
      </p:sp>
      <p:sp>
        <p:nvSpPr>
          <p:cNvPr id="4" name="TextBox 15">
            <a:extLst>
              <a:ext uri="{FF2B5EF4-FFF2-40B4-BE49-F238E27FC236}">
                <a16:creationId xmlns:a16="http://schemas.microsoft.com/office/drawing/2014/main" xmlns="" id="{0663CE10-BAAC-47A1-869E-A722179F076F}"/>
              </a:ext>
            </a:extLst>
          </p:cNvPr>
          <p:cNvSpPr txBox="1"/>
          <p:nvPr/>
        </p:nvSpPr>
        <p:spPr>
          <a:xfrm>
            <a:off x="871868" y="850679"/>
            <a:ext cx="7804299" cy="293226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 ①</a:t>
            </a:r>
            <a:r>
              <a:rPr lang="zh-CN" altLang="en-US" dirty="0" smtClean="0">
                <a:solidFill>
                  <a:srgbClr val="C00000"/>
                </a:solidFill>
              </a:rPr>
              <a:t>王福和老师打赌</a:t>
            </a:r>
            <a:r>
              <a:rPr lang="en-US" dirty="0" smtClean="0">
                <a:solidFill>
                  <a:srgbClr val="C00000"/>
                </a:solidFill>
              </a:rPr>
              <a:t>,</a:t>
            </a:r>
            <a:r>
              <a:rPr lang="zh-CN" altLang="en-US" dirty="0" smtClean="0">
                <a:solidFill>
                  <a:srgbClr val="C00000"/>
                </a:solidFill>
              </a:rPr>
              <a:t>要在今晚写出明天的劳动</a:t>
            </a:r>
            <a:r>
              <a:rPr lang="en-US" dirty="0" smtClean="0">
                <a:solidFill>
                  <a:srgbClr val="C00000"/>
                </a:solidFill>
              </a:rPr>
              <a:t>,</a:t>
            </a:r>
            <a:r>
              <a:rPr lang="zh-CN" altLang="en-US" dirty="0" smtClean="0">
                <a:solidFill>
                  <a:srgbClr val="C00000"/>
                </a:solidFill>
              </a:rPr>
              <a:t>约定赢了得到字典。</a:t>
            </a:r>
            <a:r>
              <a:rPr lang="en-US" dirty="0" smtClean="0">
                <a:solidFill>
                  <a:srgbClr val="C00000"/>
                </a:solidFill>
              </a:rPr>
              <a:t>②</a:t>
            </a:r>
            <a:r>
              <a:rPr lang="zh-CN" altLang="en-US" dirty="0" smtClean="0">
                <a:solidFill>
                  <a:srgbClr val="C00000"/>
                </a:solidFill>
              </a:rPr>
              <a:t>他和爸爸晚上八点上山砍竹子</a:t>
            </a:r>
            <a:r>
              <a:rPr lang="en-US" dirty="0" smtClean="0">
                <a:solidFill>
                  <a:srgbClr val="C00000"/>
                </a:solidFill>
              </a:rPr>
              <a:t>,</a:t>
            </a:r>
            <a:r>
              <a:rPr lang="zh-CN" altLang="en-US" dirty="0" smtClean="0">
                <a:solidFill>
                  <a:srgbClr val="C00000"/>
                </a:solidFill>
              </a:rPr>
              <a:t>半夜以前写好作文。</a:t>
            </a:r>
            <a:r>
              <a:rPr lang="en-US" dirty="0" smtClean="0">
                <a:solidFill>
                  <a:srgbClr val="C00000"/>
                </a:solidFill>
              </a:rPr>
              <a:t>③</a:t>
            </a:r>
            <a:r>
              <a:rPr lang="zh-CN" altLang="en-US" dirty="0" smtClean="0">
                <a:solidFill>
                  <a:srgbClr val="C00000"/>
                </a:solidFill>
              </a:rPr>
              <a:t>他得到老师的字典</a:t>
            </a:r>
            <a:r>
              <a:rPr lang="en-US" dirty="0" smtClean="0">
                <a:solidFill>
                  <a:srgbClr val="C00000"/>
                </a:solidFill>
              </a:rPr>
              <a:t>,</a:t>
            </a:r>
            <a:r>
              <a:rPr lang="zh-CN" altLang="en-US" dirty="0" smtClean="0">
                <a:solidFill>
                  <a:srgbClr val="C00000"/>
                </a:solidFill>
              </a:rPr>
              <a:t>又还给老师</a:t>
            </a:r>
            <a:r>
              <a:rPr lang="en-US" dirty="0" smtClean="0">
                <a:solidFill>
                  <a:srgbClr val="C00000"/>
                </a:solidFill>
              </a:rPr>
              <a:t>,</a:t>
            </a:r>
            <a:r>
              <a:rPr lang="zh-CN" altLang="en-US" dirty="0" smtClean="0">
                <a:solidFill>
                  <a:srgbClr val="C00000"/>
                </a:solidFill>
              </a:rPr>
              <a:t>并决定抄字典。</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本题考查梳理小说情节、概括选文内容要点的能力。第</a:t>
            </a:r>
            <a:r>
              <a:rPr lang="en-US" dirty="0" smtClean="0">
                <a:solidFill>
                  <a:srgbClr val="C00000"/>
                </a:solidFill>
              </a:rPr>
              <a:t>①~③</a:t>
            </a:r>
            <a:r>
              <a:rPr lang="zh-CN" altLang="en-US" dirty="0" smtClean="0">
                <a:solidFill>
                  <a:srgbClr val="C00000"/>
                </a:solidFill>
              </a:rPr>
              <a:t>段写的是王福和老师打赌用提前写好作文赢字典的事</a:t>
            </a:r>
            <a:r>
              <a:rPr lang="en-US" dirty="0" smtClean="0">
                <a:solidFill>
                  <a:srgbClr val="C00000"/>
                </a:solidFill>
              </a:rPr>
              <a:t>;</a:t>
            </a:r>
            <a:r>
              <a:rPr lang="zh-CN" altLang="en-US" dirty="0" smtClean="0">
                <a:solidFill>
                  <a:srgbClr val="C00000"/>
                </a:solidFill>
              </a:rPr>
              <a:t>第</a:t>
            </a:r>
            <a:r>
              <a:rPr lang="en-US" dirty="0" smtClean="0">
                <a:solidFill>
                  <a:srgbClr val="C00000"/>
                </a:solidFill>
              </a:rPr>
              <a:t>④~⑦</a:t>
            </a:r>
            <a:r>
              <a:rPr lang="zh-CN" altLang="en-US" dirty="0" smtClean="0">
                <a:solidFill>
                  <a:srgbClr val="C00000"/>
                </a:solidFill>
              </a:rPr>
              <a:t>段写的是王福和父亲晚上劳动并写好作文的事</a:t>
            </a:r>
            <a:r>
              <a:rPr lang="en-US" dirty="0" smtClean="0">
                <a:solidFill>
                  <a:srgbClr val="C00000"/>
                </a:solidFill>
              </a:rPr>
              <a:t>;</a:t>
            </a:r>
            <a:r>
              <a:rPr lang="zh-CN" altLang="en-US" dirty="0" smtClean="0">
                <a:solidFill>
                  <a:srgbClr val="C00000"/>
                </a:solidFill>
              </a:rPr>
              <a:t>最后两段写的是老师送字典给王福</a:t>
            </a:r>
            <a:r>
              <a:rPr lang="en-US" dirty="0" smtClean="0">
                <a:solidFill>
                  <a:srgbClr val="C00000"/>
                </a:solidFill>
              </a:rPr>
              <a:t>,</a:t>
            </a:r>
            <a:r>
              <a:rPr lang="zh-CN" altLang="en-US" dirty="0" smtClean="0">
                <a:solidFill>
                  <a:srgbClr val="C00000"/>
                </a:solidFill>
              </a:rPr>
              <a:t>王福退回并要抄字典的事。</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2. </a:t>
            </a:r>
            <a:r>
              <a:rPr lang="en-US" dirty="0" smtClean="0"/>
              <a:t>(3</a:t>
            </a:r>
            <a:r>
              <a:rPr lang="zh-CN" altLang="en-US" dirty="0" smtClean="0"/>
              <a:t>分</a:t>
            </a:r>
            <a:r>
              <a:rPr lang="en-US" dirty="0" smtClean="0"/>
              <a:t>)</a:t>
            </a:r>
            <a:r>
              <a:rPr lang="zh-CN" altLang="en-US" dirty="0" smtClean="0"/>
              <a:t>一本小小的字典</a:t>
            </a:r>
            <a:r>
              <a:rPr lang="en-US" dirty="0" smtClean="0"/>
              <a:t>,</a:t>
            </a:r>
            <a:r>
              <a:rPr lang="zh-CN" altLang="en-US" dirty="0" smtClean="0"/>
              <a:t>为什么会成为“圣物”</a:t>
            </a:r>
            <a:r>
              <a:rPr lang="en-US" dirty="0" smtClean="0"/>
              <a:t>?</a:t>
            </a:r>
            <a:r>
              <a:rPr lang="zh-CN" altLang="en-US" dirty="0" smtClean="0"/>
              <a:t>请结合文章</a:t>
            </a:r>
            <a:r>
              <a:rPr lang="en-US" dirty="0" smtClean="0"/>
              <a:t>,</a:t>
            </a:r>
            <a:r>
              <a:rPr lang="zh-CN" altLang="en-US" dirty="0" smtClean="0"/>
              <a:t>谈谈你的理解。</a:t>
            </a:r>
            <a:endParaRPr lang="zh-CN" altLang="en-US" dirty="0"/>
          </a:p>
        </p:txBody>
      </p:sp>
      <p:sp>
        <p:nvSpPr>
          <p:cNvPr id="4" name="TextBox 15">
            <a:extLst>
              <a:ext uri="{FF2B5EF4-FFF2-40B4-BE49-F238E27FC236}">
                <a16:creationId xmlns:a16="http://schemas.microsoft.com/office/drawing/2014/main" xmlns="" id="{0663CE10-BAAC-47A1-869E-A722179F076F}"/>
              </a:ext>
            </a:extLst>
          </p:cNvPr>
          <p:cNvSpPr txBox="1"/>
          <p:nvPr/>
        </p:nvSpPr>
        <p:spPr>
          <a:xfrm>
            <a:off x="871868" y="850679"/>
            <a:ext cx="7804299" cy="2516770"/>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 ①</a:t>
            </a:r>
            <a:r>
              <a:rPr lang="zh-CN" altLang="en-US" dirty="0" smtClean="0">
                <a:solidFill>
                  <a:srgbClr val="C00000"/>
                </a:solidFill>
              </a:rPr>
              <a:t>字典是</a:t>
            </a:r>
            <a:r>
              <a:rPr lang="en-US" dirty="0" smtClean="0">
                <a:solidFill>
                  <a:srgbClr val="C00000"/>
                </a:solidFill>
              </a:rPr>
              <a:t>“</a:t>
            </a:r>
            <a:r>
              <a:rPr lang="zh-CN" altLang="en-US" dirty="0" smtClean="0">
                <a:solidFill>
                  <a:srgbClr val="C00000"/>
                </a:solidFill>
              </a:rPr>
              <a:t>老师的老师</a:t>
            </a:r>
            <a:r>
              <a:rPr lang="en-US" dirty="0" smtClean="0">
                <a:solidFill>
                  <a:srgbClr val="C00000"/>
                </a:solidFill>
              </a:rPr>
              <a:t>”</a:t>
            </a:r>
            <a:r>
              <a:rPr lang="zh-CN" altLang="en-US" dirty="0" smtClean="0">
                <a:solidFill>
                  <a:srgbClr val="C00000"/>
                </a:solidFill>
              </a:rPr>
              <a:t>。</a:t>
            </a:r>
            <a:r>
              <a:rPr lang="en-US" dirty="0" smtClean="0">
                <a:solidFill>
                  <a:srgbClr val="C00000"/>
                </a:solidFill>
              </a:rPr>
              <a:t>②</a:t>
            </a:r>
            <a:r>
              <a:rPr lang="zh-CN" altLang="en-US" dirty="0" smtClean="0">
                <a:solidFill>
                  <a:srgbClr val="C00000"/>
                </a:solidFill>
              </a:rPr>
              <a:t>字典是稀缺的物品</a:t>
            </a:r>
            <a:r>
              <a:rPr lang="en-US" dirty="0" smtClean="0">
                <a:solidFill>
                  <a:srgbClr val="C00000"/>
                </a:solidFill>
              </a:rPr>
              <a:t>,</a:t>
            </a:r>
            <a:r>
              <a:rPr lang="zh-CN" altLang="en-US" dirty="0" smtClean="0">
                <a:solidFill>
                  <a:srgbClr val="C00000"/>
                </a:solidFill>
              </a:rPr>
              <a:t>有钱也买不到。</a:t>
            </a:r>
            <a:r>
              <a:rPr lang="en-US" dirty="0" smtClean="0">
                <a:solidFill>
                  <a:srgbClr val="C00000"/>
                </a:solidFill>
              </a:rPr>
              <a:t>③</a:t>
            </a:r>
            <a:r>
              <a:rPr lang="zh-CN" altLang="en-US" dirty="0" smtClean="0">
                <a:solidFill>
                  <a:srgbClr val="C00000"/>
                </a:solidFill>
              </a:rPr>
              <a:t>字典是知识和文化的象征</a:t>
            </a:r>
            <a:r>
              <a:rPr lang="en-US" dirty="0" smtClean="0">
                <a:solidFill>
                  <a:srgbClr val="C00000"/>
                </a:solidFill>
              </a:rPr>
              <a:t>,</a:t>
            </a:r>
            <a:r>
              <a:rPr lang="zh-CN" altLang="en-US" dirty="0" smtClean="0">
                <a:solidFill>
                  <a:srgbClr val="C00000"/>
                </a:solidFill>
              </a:rPr>
              <a:t>对字典的崇拜</a:t>
            </a:r>
            <a:r>
              <a:rPr lang="en-US" dirty="0" smtClean="0">
                <a:solidFill>
                  <a:srgbClr val="C00000"/>
                </a:solidFill>
              </a:rPr>
              <a:t>,</a:t>
            </a:r>
            <a:r>
              <a:rPr lang="zh-CN" altLang="en-US" dirty="0" smtClean="0">
                <a:solidFill>
                  <a:srgbClr val="C00000"/>
                </a:solidFill>
              </a:rPr>
              <a:t>象征着对文化的渴望。</a:t>
            </a:r>
          </a:p>
          <a:p>
            <a:pPr>
              <a:lnSpc>
                <a:spcPct val="150000"/>
              </a:lnSpc>
            </a:pPr>
            <a:r>
              <a:rPr lang="en-US" dirty="0" smtClean="0">
                <a:solidFill>
                  <a:srgbClr val="C00000"/>
                </a:solidFill>
              </a:rPr>
              <a:t> [</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本题考查探究选文内容的能力。要探究字典成为</a:t>
            </a:r>
            <a:r>
              <a:rPr lang="en-US" dirty="0" smtClean="0">
                <a:solidFill>
                  <a:srgbClr val="C00000"/>
                </a:solidFill>
              </a:rPr>
              <a:t>“</a:t>
            </a:r>
            <a:r>
              <a:rPr lang="zh-CN" altLang="en-US" dirty="0" smtClean="0">
                <a:solidFill>
                  <a:srgbClr val="C00000"/>
                </a:solidFill>
              </a:rPr>
              <a:t>圣物</a:t>
            </a:r>
            <a:r>
              <a:rPr lang="en-US" dirty="0" smtClean="0">
                <a:solidFill>
                  <a:srgbClr val="C00000"/>
                </a:solidFill>
              </a:rPr>
              <a:t>”</a:t>
            </a:r>
            <a:r>
              <a:rPr lang="zh-CN" altLang="en-US" dirty="0" smtClean="0">
                <a:solidFill>
                  <a:srgbClr val="C00000"/>
                </a:solidFill>
              </a:rPr>
              <a:t>的原因</a:t>
            </a:r>
            <a:r>
              <a:rPr lang="en-US" dirty="0" smtClean="0">
                <a:solidFill>
                  <a:srgbClr val="C00000"/>
                </a:solidFill>
              </a:rPr>
              <a:t>,</a:t>
            </a:r>
            <a:r>
              <a:rPr lang="zh-CN" altLang="en-US" dirty="0" smtClean="0">
                <a:solidFill>
                  <a:srgbClr val="C00000"/>
                </a:solidFill>
              </a:rPr>
              <a:t>一是要结合选文的时代背景</a:t>
            </a:r>
            <a:r>
              <a:rPr lang="en-US" dirty="0" smtClean="0">
                <a:solidFill>
                  <a:srgbClr val="C00000"/>
                </a:solidFill>
              </a:rPr>
              <a:t>,</a:t>
            </a:r>
            <a:r>
              <a:rPr lang="zh-CN" altLang="en-US" dirty="0" smtClean="0">
                <a:solidFill>
                  <a:srgbClr val="C00000"/>
                </a:solidFill>
              </a:rPr>
              <a:t>来理解字典在当时是稀缺物品</a:t>
            </a:r>
            <a:r>
              <a:rPr lang="en-US" dirty="0" smtClean="0">
                <a:solidFill>
                  <a:srgbClr val="C00000"/>
                </a:solidFill>
              </a:rPr>
              <a:t>,</a:t>
            </a:r>
            <a:r>
              <a:rPr lang="zh-CN" altLang="en-US" dirty="0" smtClean="0">
                <a:solidFill>
                  <a:srgbClr val="C00000"/>
                </a:solidFill>
              </a:rPr>
              <a:t>物以稀为贵</a:t>
            </a:r>
            <a:r>
              <a:rPr lang="en-US" dirty="0" smtClean="0">
                <a:solidFill>
                  <a:srgbClr val="C00000"/>
                </a:solidFill>
              </a:rPr>
              <a:t>;</a:t>
            </a:r>
            <a:r>
              <a:rPr lang="zh-CN" altLang="en-US" dirty="0" smtClean="0">
                <a:solidFill>
                  <a:srgbClr val="C00000"/>
                </a:solidFill>
              </a:rPr>
              <a:t>二是要结合文中第</a:t>
            </a:r>
            <a:r>
              <a:rPr lang="en-US" dirty="0" smtClean="0">
                <a:solidFill>
                  <a:srgbClr val="C00000"/>
                </a:solidFill>
              </a:rPr>
              <a:t>③</a:t>
            </a:r>
            <a:r>
              <a:rPr lang="zh-CN" altLang="en-US" dirty="0" smtClean="0">
                <a:solidFill>
                  <a:srgbClr val="C00000"/>
                </a:solidFill>
              </a:rPr>
              <a:t>段中</a:t>
            </a:r>
            <a:r>
              <a:rPr lang="en-US" dirty="0" smtClean="0">
                <a:solidFill>
                  <a:srgbClr val="C00000"/>
                </a:solidFill>
              </a:rPr>
              <a:t>“</a:t>
            </a:r>
            <a:r>
              <a:rPr lang="zh-CN" altLang="en-US" dirty="0" smtClean="0">
                <a:solidFill>
                  <a:srgbClr val="C00000"/>
                </a:solidFill>
              </a:rPr>
              <a:t>这是老师的老师</a:t>
            </a:r>
            <a:r>
              <a:rPr lang="en-US" dirty="0" smtClean="0">
                <a:solidFill>
                  <a:srgbClr val="C00000"/>
                </a:solidFill>
              </a:rPr>
              <a:t>”</a:t>
            </a:r>
            <a:r>
              <a:rPr lang="zh-CN" altLang="en-US" dirty="0" smtClean="0">
                <a:solidFill>
                  <a:srgbClr val="C00000"/>
                </a:solidFill>
              </a:rPr>
              <a:t>的内容理解</a:t>
            </a:r>
            <a:r>
              <a:rPr lang="en-US" dirty="0" smtClean="0">
                <a:solidFill>
                  <a:srgbClr val="C00000"/>
                </a:solidFill>
              </a:rPr>
              <a:t>;</a:t>
            </a:r>
            <a:r>
              <a:rPr lang="zh-CN" altLang="en-US" dirty="0" smtClean="0">
                <a:solidFill>
                  <a:srgbClr val="C00000"/>
                </a:solidFill>
              </a:rPr>
              <a:t>第三</a:t>
            </a:r>
            <a:r>
              <a:rPr lang="en-US" dirty="0" smtClean="0">
                <a:solidFill>
                  <a:srgbClr val="C00000"/>
                </a:solidFill>
              </a:rPr>
              <a:t>,</a:t>
            </a:r>
            <a:r>
              <a:rPr lang="zh-CN" altLang="en-US" dirty="0" smtClean="0">
                <a:solidFill>
                  <a:srgbClr val="C00000"/>
                </a:solidFill>
              </a:rPr>
              <a:t>还可以从字典的象征意义的角度来理解。</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39278"/>
          </a:xfrm>
          <a:prstGeom prst="rect">
            <a:avLst/>
          </a:prstGeom>
          <a:noFill/>
        </p:spPr>
        <p:txBody>
          <a:bodyPr wrap="square" lIns="36000" tIns="36000" rIns="36000" bIns="36000" rtlCol="0">
            <a:spAutoFit/>
          </a:bodyPr>
          <a:lstStyle/>
          <a:p>
            <a:pPr>
              <a:lnSpc>
                <a:spcPct val="150000"/>
              </a:lnSpc>
            </a:pPr>
            <a:r>
              <a:rPr lang="en-US" b="1" dirty="0" smtClean="0"/>
              <a:t>3. </a:t>
            </a:r>
            <a:r>
              <a:rPr lang="en-US" dirty="0" smtClean="0"/>
              <a:t>(3</a:t>
            </a:r>
            <a:r>
              <a:rPr lang="zh-CN" altLang="en-US" dirty="0" smtClean="0"/>
              <a:t>分</a:t>
            </a:r>
            <a:r>
              <a:rPr lang="en-US" dirty="0" smtClean="0"/>
              <a:t>)</a:t>
            </a:r>
            <a:r>
              <a:rPr lang="zh-CN" altLang="en-US" dirty="0" smtClean="0"/>
              <a:t>第</a:t>
            </a:r>
            <a:r>
              <a:rPr lang="en-US" dirty="0" smtClean="0"/>
              <a:t>⑥</a:t>
            </a:r>
            <a:r>
              <a:rPr lang="zh-CN" altLang="en-US" dirty="0" smtClean="0"/>
              <a:t>段中画横线的句子在文中有何作用</a:t>
            </a:r>
            <a:r>
              <a:rPr lang="en-US" dirty="0" smtClean="0"/>
              <a:t>? </a:t>
            </a:r>
            <a:r>
              <a:rPr lang="en-US" altLang="zh-CN" b="1" dirty="0" smtClean="0"/>
              <a:t>【</a:t>
            </a:r>
            <a:r>
              <a:rPr lang="zh-CN" altLang="en-US" b="1" dirty="0" smtClean="0"/>
              <a:t>考点二　环境描写</a:t>
            </a:r>
            <a:r>
              <a:rPr lang="en-US" altLang="zh-CN" b="1" dirty="0" smtClean="0"/>
              <a:t>】</a:t>
            </a:r>
            <a:endParaRPr lang="zh-CN" altLang="en-US" b="1" dirty="0"/>
          </a:p>
        </p:txBody>
      </p:sp>
      <p:sp>
        <p:nvSpPr>
          <p:cNvPr id="4" name="TextBox 15">
            <a:extLst>
              <a:ext uri="{FF2B5EF4-FFF2-40B4-BE49-F238E27FC236}">
                <a16:creationId xmlns:a16="http://schemas.microsoft.com/office/drawing/2014/main" xmlns="" id="{0663CE10-BAAC-47A1-869E-A722179F076F}"/>
              </a:ext>
            </a:extLst>
          </p:cNvPr>
          <p:cNvSpPr txBox="1"/>
          <p:nvPr/>
        </p:nvSpPr>
        <p:spPr>
          <a:xfrm>
            <a:off x="871868" y="850679"/>
            <a:ext cx="7804299" cy="2516770"/>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 ①</a:t>
            </a:r>
            <a:r>
              <a:rPr lang="zh-CN" altLang="en-US" dirty="0" smtClean="0">
                <a:solidFill>
                  <a:srgbClr val="C00000"/>
                </a:solidFill>
              </a:rPr>
              <a:t>环境描写</a:t>
            </a:r>
            <a:r>
              <a:rPr lang="en-US" dirty="0" smtClean="0">
                <a:solidFill>
                  <a:srgbClr val="C00000"/>
                </a:solidFill>
              </a:rPr>
              <a:t>,</a:t>
            </a:r>
            <a:r>
              <a:rPr lang="zh-CN" altLang="en-US" dirty="0" smtClean="0">
                <a:solidFill>
                  <a:srgbClr val="C00000"/>
                </a:solidFill>
              </a:rPr>
              <a:t>表明山间潮湿多雾。</a:t>
            </a:r>
            <a:r>
              <a:rPr lang="en-US" dirty="0" smtClean="0">
                <a:solidFill>
                  <a:srgbClr val="C00000"/>
                </a:solidFill>
              </a:rPr>
              <a:t>②</a:t>
            </a:r>
            <a:r>
              <a:rPr lang="zh-CN" altLang="en-US" dirty="0" smtClean="0">
                <a:solidFill>
                  <a:srgbClr val="C00000"/>
                </a:solidFill>
              </a:rPr>
              <a:t>与上文</a:t>
            </a:r>
            <a:r>
              <a:rPr lang="en-US" dirty="0" smtClean="0">
                <a:solidFill>
                  <a:srgbClr val="C00000"/>
                </a:solidFill>
              </a:rPr>
              <a:t>“</a:t>
            </a:r>
            <a:r>
              <a:rPr lang="zh-CN" altLang="en-US" dirty="0" smtClean="0">
                <a:solidFill>
                  <a:srgbClr val="C00000"/>
                </a:solidFill>
              </a:rPr>
              <a:t>头发湿湿地贴在头皮上</a:t>
            </a:r>
            <a:r>
              <a:rPr lang="en-US" dirty="0" smtClean="0">
                <a:solidFill>
                  <a:srgbClr val="C00000"/>
                </a:solidFill>
              </a:rPr>
              <a:t>” “</a:t>
            </a:r>
            <a:r>
              <a:rPr lang="zh-CN" altLang="en-US" dirty="0" smtClean="0">
                <a:solidFill>
                  <a:srgbClr val="C00000"/>
                </a:solidFill>
              </a:rPr>
              <a:t>衣裤无一处干</a:t>
            </a:r>
            <a:r>
              <a:rPr lang="en-US" dirty="0" smtClean="0">
                <a:solidFill>
                  <a:srgbClr val="C00000"/>
                </a:solidFill>
              </a:rPr>
              <a:t>”</a:t>
            </a:r>
            <a:r>
              <a:rPr lang="zh-CN" altLang="en-US" dirty="0" smtClean="0">
                <a:solidFill>
                  <a:srgbClr val="C00000"/>
                </a:solidFill>
              </a:rPr>
              <a:t>相呼应。</a:t>
            </a:r>
            <a:r>
              <a:rPr lang="en-US" dirty="0" smtClean="0">
                <a:solidFill>
                  <a:srgbClr val="C00000"/>
                </a:solidFill>
              </a:rPr>
              <a:t>③</a:t>
            </a:r>
            <a:r>
              <a:rPr lang="zh-CN" altLang="en-US" dirty="0" smtClean="0">
                <a:solidFill>
                  <a:srgbClr val="C00000"/>
                </a:solidFill>
              </a:rPr>
              <a:t>衬托王福与父亲砍竹的艰辛。</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本题考查对重点语句作用的分析能力。从画线句所描写的</a:t>
            </a:r>
            <a:r>
              <a:rPr lang="en-US" dirty="0" smtClean="0">
                <a:solidFill>
                  <a:srgbClr val="C00000"/>
                </a:solidFill>
              </a:rPr>
              <a:t>“</a:t>
            </a:r>
            <a:r>
              <a:rPr lang="zh-CN" altLang="en-US" dirty="0" smtClean="0">
                <a:solidFill>
                  <a:srgbClr val="C00000"/>
                </a:solidFill>
              </a:rPr>
              <a:t>山中湿气</a:t>
            </a:r>
            <a:r>
              <a:rPr lang="en-US" dirty="0" smtClean="0">
                <a:solidFill>
                  <a:srgbClr val="C00000"/>
                </a:solidFill>
              </a:rPr>
              <a:t>……</a:t>
            </a:r>
            <a:r>
              <a:rPr lang="zh-CN" altLang="en-US" dirty="0" smtClean="0">
                <a:solidFill>
                  <a:srgbClr val="C00000"/>
                </a:solidFill>
              </a:rPr>
              <a:t>成为云雾</a:t>
            </a:r>
            <a:r>
              <a:rPr lang="en-US" dirty="0" smtClean="0">
                <a:solidFill>
                  <a:srgbClr val="C00000"/>
                </a:solidFill>
              </a:rPr>
              <a:t>”“</a:t>
            </a:r>
            <a:r>
              <a:rPr lang="zh-CN" altLang="en-US" dirty="0" smtClean="0">
                <a:solidFill>
                  <a:srgbClr val="C00000"/>
                </a:solidFill>
              </a:rPr>
              <a:t>太阳</a:t>
            </a:r>
            <a:r>
              <a:rPr lang="en-US" dirty="0" smtClean="0">
                <a:solidFill>
                  <a:srgbClr val="C00000"/>
                </a:solidFill>
              </a:rPr>
              <a:t>……</a:t>
            </a:r>
            <a:r>
              <a:rPr lang="zh-CN" altLang="en-US" dirty="0" smtClean="0">
                <a:solidFill>
                  <a:srgbClr val="C00000"/>
                </a:solidFill>
              </a:rPr>
              <a:t>现出</a:t>
            </a:r>
            <a:r>
              <a:rPr lang="en-US" dirty="0" smtClean="0">
                <a:solidFill>
                  <a:srgbClr val="C00000"/>
                </a:solidFill>
              </a:rPr>
              <a:t>……</a:t>
            </a:r>
            <a:r>
              <a:rPr lang="zh-CN" altLang="en-US" dirty="0" smtClean="0">
                <a:solidFill>
                  <a:srgbClr val="C00000"/>
                </a:solidFill>
              </a:rPr>
              <a:t>圆圈</a:t>
            </a:r>
            <a:r>
              <a:rPr lang="en-US" dirty="0" smtClean="0">
                <a:solidFill>
                  <a:srgbClr val="C00000"/>
                </a:solidFill>
              </a:rPr>
              <a:t>”“</a:t>
            </a:r>
            <a:r>
              <a:rPr lang="zh-CN" altLang="en-US" dirty="0" smtClean="0">
                <a:solidFill>
                  <a:srgbClr val="C00000"/>
                </a:solidFill>
              </a:rPr>
              <a:t>林中的露水</a:t>
            </a:r>
            <a:r>
              <a:rPr lang="en-US" dirty="0" smtClean="0">
                <a:solidFill>
                  <a:srgbClr val="C00000"/>
                </a:solidFill>
              </a:rPr>
              <a:t>……</a:t>
            </a:r>
            <a:r>
              <a:rPr lang="zh-CN" altLang="en-US" dirty="0" smtClean="0">
                <a:solidFill>
                  <a:srgbClr val="C00000"/>
                </a:solidFill>
              </a:rPr>
              <a:t>如在下雨</a:t>
            </a:r>
            <a:r>
              <a:rPr lang="en-US" dirty="0" smtClean="0">
                <a:solidFill>
                  <a:srgbClr val="C00000"/>
                </a:solidFill>
              </a:rPr>
              <a:t>”</a:t>
            </a:r>
            <a:r>
              <a:rPr lang="zh-CN" altLang="en-US" dirty="0" smtClean="0">
                <a:solidFill>
                  <a:srgbClr val="C00000"/>
                </a:solidFill>
              </a:rPr>
              <a:t>等内容看</a:t>
            </a:r>
            <a:r>
              <a:rPr lang="en-US" dirty="0" smtClean="0">
                <a:solidFill>
                  <a:srgbClr val="C00000"/>
                </a:solidFill>
              </a:rPr>
              <a:t>,</a:t>
            </a:r>
            <a:r>
              <a:rPr lang="zh-CN" altLang="en-US" dirty="0" smtClean="0">
                <a:solidFill>
                  <a:srgbClr val="C00000"/>
                </a:solidFill>
              </a:rPr>
              <a:t>是环境描写</a:t>
            </a:r>
            <a:r>
              <a:rPr lang="en-US" dirty="0" smtClean="0">
                <a:solidFill>
                  <a:srgbClr val="C00000"/>
                </a:solidFill>
              </a:rPr>
              <a:t>(</a:t>
            </a:r>
            <a:r>
              <a:rPr lang="zh-CN" altLang="en-US" dirty="0" smtClean="0">
                <a:solidFill>
                  <a:srgbClr val="C00000"/>
                </a:solidFill>
              </a:rPr>
              <a:t>或自然景物描写</a:t>
            </a:r>
            <a:r>
              <a:rPr lang="en-US" dirty="0" smtClean="0">
                <a:solidFill>
                  <a:srgbClr val="C00000"/>
                </a:solidFill>
              </a:rPr>
              <a:t>),</a:t>
            </a:r>
            <a:r>
              <a:rPr lang="zh-CN" altLang="en-US" dirty="0" smtClean="0">
                <a:solidFill>
                  <a:srgbClr val="C00000"/>
                </a:solidFill>
              </a:rPr>
              <a:t>其作用可从表现当时劳动环境、结构上与上文内容呼应、衬托人物劳动的艰辛的角度分析。</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903766" y="514350"/>
          <a:ext cx="7772400" cy="4017240"/>
        </p:xfrm>
        <a:graphic>
          <a:graphicData uri="http://schemas.openxmlformats.org/drawingml/2006/table">
            <a:tbl>
              <a:tblPr/>
              <a:tblGrid>
                <a:gridCol w="595227"/>
                <a:gridCol w="446419"/>
                <a:gridCol w="595227"/>
                <a:gridCol w="3317901"/>
                <a:gridCol w="2817626"/>
              </a:tblGrid>
              <a:tr h="432000">
                <a:tc gridSpan="5">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432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要素</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gridSpan="2">
                  <a:txBody>
                    <a:bodyPr/>
                    <a:lstStyle/>
                    <a:p>
                      <a:pPr algn="ctr">
                        <a:lnSpc>
                          <a:spcPct val="150000"/>
                        </a:lnSpc>
                        <a:spcAft>
                          <a:spcPts val="0"/>
                        </a:spcAft>
                      </a:pPr>
                      <a:r>
                        <a:rPr lang="zh-CN" sz="1700" kern="100" dirty="0">
                          <a:solidFill>
                            <a:srgbClr val="000000"/>
                          </a:solidFill>
                          <a:latin typeface="NEU-BZ-S92"/>
                          <a:ea typeface="微软雅黑"/>
                          <a:cs typeface="Times New Roman"/>
                        </a:rPr>
                        <a:t>类别</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概念及作用</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示例</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756000">
                <a:tc>
                  <a:txBody>
                    <a:bodyPr/>
                    <a:lstStyle/>
                    <a:p>
                      <a:pPr algn="ctr">
                        <a:lnSpc>
                          <a:spcPct val="150000"/>
                        </a:lnSpc>
                        <a:spcAft>
                          <a:spcPts val="0"/>
                        </a:spcAft>
                      </a:pPr>
                      <a:r>
                        <a:rPr lang="zh-CN" sz="1700" kern="100">
                          <a:solidFill>
                            <a:srgbClr val="000000"/>
                          </a:solidFill>
                          <a:latin typeface="NEU-BZ-S92"/>
                          <a:ea typeface="微软雅黑"/>
                          <a:cs typeface="Times New Roman"/>
                        </a:rPr>
                        <a:t>定义</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4">
                  <a:txBody>
                    <a:bodyPr/>
                    <a:lstStyle/>
                    <a:p>
                      <a:pPr>
                        <a:lnSpc>
                          <a:spcPct val="150000"/>
                        </a:lnSpc>
                        <a:spcAft>
                          <a:spcPts val="0"/>
                        </a:spcAft>
                      </a:pPr>
                      <a:r>
                        <a:rPr lang="zh-CN" sz="1700" kern="100" dirty="0">
                          <a:solidFill>
                            <a:srgbClr val="000000"/>
                          </a:solidFill>
                          <a:latin typeface="NEU-BZ-S92"/>
                          <a:ea typeface="微软雅黑"/>
                          <a:cs typeface="Times New Roman"/>
                        </a:rPr>
                        <a:t>　小说是以塑造人物形象为中心</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通过完整的故事情节和具体的环境描写来反映社会生活的一种文学体裁</a:t>
                      </a:r>
                      <a:endParaRPr lang="zh-CN" sz="1700" kern="100" dirty="0">
                        <a:solidFill>
                          <a:srgbClr val="000000"/>
                        </a:solidFill>
                        <a:latin typeface="NEU-BZ-S92"/>
                        <a:ea typeface="方正书宋_GBK"/>
                        <a:cs typeface="Times New Roman"/>
                      </a:endParaRPr>
                    </a:p>
                  </a:txBody>
                  <a:tcPr marL="54877" marR="5487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376000">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三</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要</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素</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人</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物</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形</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象</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正</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面</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描</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写</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外貌描写</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指通过对容貌、姿态、服饰、体形等的描写</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来揭示人物的思想品质、精神风貌和性格特征的一种描写方法。一个人的外貌可以展现人物的内心世界及性格特征</a:t>
                      </a:r>
                      <a:endParaRPr lang="zh-CN" sz="1700" kern="100" dirty="0">
                        <a:solidFill>
                          <a:srgbClr val="000000"/>
                        </a:solidFill>
                        <a:latin typeface="NEU-BZ-S92"/>
                        <a:ea typeface="方正书宋_GBK"/>
                        <a:cs typeface="Times New Roman"/>
                      </a:endParaRPr>
                    </a:p>
                  </a:txBody>
                  <a:tcPr marL="54877" marR="54877"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《孔乙己》中“他身材很高大</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青白脸色</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皱纹间时常夹些伤痕</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一部乱蓬蓬的花白的胡子。穿的虽然是长衫</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可是又脏又破</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似乎十多年没有补</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也没有洗”</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a:graphicFrameLocks noChangeAspect="1"/>
          </p:cNvGraphicFramePr>
          <p:nvPr/>
        </p:nvGraphicFramePr>
        <p:xfrm>
          <a:off x="882650" y="393700"/>
          <a:ext cx="7634288" cy="1446213"/>
        </p:xfrm>
        <a:graphic>
          <a:graphicData uri="http://schemas.openxmlformats.org/presentationml/2006/ole">
            <mc:AlternateContent xmlns:mc="http://schemas.openxmlformats.org/markup-compatibility/2006">
              <mc:Choice xmlns:v="urn:schemas-microsoft-com:vml" Requires="v">
                <p:oleObj spid="_x0000_s128003" name="文档" r:id="rId4" imgW="7816789" imgH="1488653" progId="Word.Document.12">
                  <p:embed/>
                </p:oleObj>
              </mc:Choice>
              <mc:Fallback>
                <p:oleObj name="文档" r:id="rId4" imgW="7816789" imgH="1488653" progId="Word.Document.12">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2650" y="393700"/>
                        <a:ext cx="7634288" cy="14462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TextBox 15">
            <a:extLst>
              <a:ext uri="{FF2B5EF4-FFF2-40B4-BE49-F238E27FC236}">
                <a16:creationId xmlns:a16="http://schemas.microsoft.com/office/drawing/2014/main" xmlns="" id="{0663CE10-BAAC-47A1-869E-A722179F076F}"/>
              </a:ext>
            </a:extLst>
          </p:cNvPr>
          <p:cNvSpPr txBox="1"/>
          <p:nvPr/>
        </p:nvSpPr>
        <p:spPr>
          <a:xfrm>
            <a:off x="871868" y="1616255"/>
            <a:ext cx="7804299" cy="293226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 (1)“</a:t>
            </a:r>
            <a:r>
              <a:rPr lang="zh-CN" altLang="en-US" dirty="0" smtClean="0">
                <a:solidFill>
                  <a:srgbClr val="C00000"/>
                </a:solidFill>
              </a:rPr>
              <a:t>慢慢</a:t>
            </a:r>
            <a:r>
              <a:rPr lang="en-US" dirty="0" smtClean="0">
                <a:solidFill>
                  <a:srgbClr val="C00000"/>
                </a:solidFill>
              </a:rPr>
              <a:t>”</a:t>
            </a:r>
            <a:r>
              <a:rPr lang="zh-CN" altLang="en-US" dirty="0" smtClean="0">
                <a:solidFill>
                  <a:srgbClr val="C00000"/>
                </a:solidFill>
              </a:rPr>
              <a:t>写出班长从挎包中取出字典的动作缓慢</a:t>
            </a:r>
            <a:r>
              <a:rPr lang="en-US" dirty="0" smtClean="0">
                <a:solidFill>
                  <a:srgbClr val="C00000"/>
                </a:solidFill>
              </a:rPr>
              <a:t>,</a:t>
            </a:r>
            <a:r>
              <a:rPr lang="zh-CN" altLang="en-US" dirty="0" smtClean="0">
                <a:solidFill>
                  <a:srgbClr val="C00000"/>
                </a:solidFill>
              </a:rPr>
              <a:t>表现他内心的不舍。</a:t>
            </a:r>
            <a:r>
              <a:rPr lang="en-US" dirty="0" smtClean="0">
                <a:solidFill>
                  <a:srgbClr val="C00000"/>
                </a:solidFill>
              </a:rPr>
              <a:t>“</a:t>
            </a:r>
            <a:r>
              <a:rPr lang="zh-CN" altLang="en-US" dirty="0" smtClean="0">
                <a:solidFill>
                  <a:srgbClr val="C00000"/>
                </a:solidFill>
              </a:rPr>
              <a:t>取</a:t>
            </a:r>
            <a:r>
              <a:rPr lang="en-US" dirty="0" smtClean="0">
                <a:solidFill>
                  <a:srgbClr val="C00000"/>
                </a:solidFill>
              </a:rPr>
              <a:t>”“</a:t>
            </a:r>
            <a:r>
              <a:rPr lang="zh-CN" altLang="en-US" dirty="0" smtClean="0">
                <a:solidFill>
                  <a:srgbClr val="C00000"/>
                </a:solidFill>
              </a:rPr>
              <a:t>递</a:t>
            </a:r>
            <a:r>
              <a:rPr lang="en-US" dirty="0" smtClean="0">
                <a:solidFill>
                  <a:srgbClr val="C00000"/>
                </a:solidFill>
              </a:rPr>
              <a:t>”</a:t>
            </a:r>
            <a:r>
              <a:rPr lang="zh-CN" altLang="en-US" dirty="0" smtClean="0">
                <a:solidFill>
                  <a:srgbClr val="C00000"/>
                </a:solidFill>
              </a:rPr>
              <a:t>表现出班长舍不得把字典给王福又不得不给的矛盾犹豫的心理。</a:t>
            </a:r>
            <a:r>
              <a:rPr lang="en-US" dirty="0" smtClean="0">
                <a:solidFill>
                  <a:srgbClr val="C00000"/>
                </a:solidFill>
              </a:rPr>
              <a:t>(2)“</a:t>
            </a:r>
            <a:r>
              <a:rPr lang="zh-CN" altLang="en-US" dirty="0" smtClean="0">
                <a:solidFill>
                  <a:srgbClr val="C00000"/>
                </a:solidFill>
              </a:rPr>
              <a:t>极快</a:t>
            </a:r>
            <a:r>
              <a:rPr lang="en-US" dirty="0" smtClean="0">
                <a:solidFill>
                  <a:srgbClr val="C00000"/>
                </a:solidFill>
              </a:rPr>
              <a:t>”</a:t>
            </a:r>
            <a:r>
              <a:rPr lang="zh-CN" altLang="en-US" dirty="0" smtClean="0">
                <a:solidFill>
                  <a:srgbClr val="C00000"/>
                </a:solidFill>
              </a:rPr>
              <a:t>形容他包字典的速度之快</a:t>
            </a:r>
            <a:r>
              <a:rPr lang="en-US" dirty="0" smtClean="0">
                <a:solidFill>
                  <a:srgbClr val="C00000"/>
                </a:solidFill>
              </a:rPr>
              <a:t>,</a:t>
            </a:r>
            <a:r>
              <a:rPr lang="zh-CN" altLang="en-US" dirty="0" smtClean="0">
                <a:solidFill>
                  <a:srgbClr val="C00000"/>
                </a:solidFill>
              </a:rPr>
              <a:t>表现他已做出决定。</a:t>
            </a:r>
            <a:r>
              <a:rPr lang="en-US" dirty="0" smtClean="0">
                <a:solidFill>
                  <a:srgbClr val="C00000"/>
                </a:solidFill>
              </a:rPr>
              <a:t>“</a:t>
            </a:r>
            <a:r>
              <a:rPr lang="zh-CN" altLang="en-US" dirty="0" smtClean="0">
                <a:solidFill>
                  <a:srgbClr val="C00000"/>
                </a:solidFill>
              </a:rPr>
              <a:t>包</a:t>
            </a:r>
            <a:r>
              <a:rPr lang="en-US" dirty="0" smtClean="0">
                <a:solidFill>
                  <a:srgbClr val="C00000"/>
                </a:solidFill>
              </a:rPr>
              <a:t>”</a:t>
            </a:r>
            <a:r>
              <a:rPr lang="zh-CN" altLang="en-US" dirty="0" smtClean="0">
                <a:solidFill>
                  <a:srgbClr val="C00000"/>
                </a:solidFill>
              </a:rPr>
              <a:t>表现王福对字典的珍视</a:t>
            </a:r>
            <a:r>
              <a:rPr lang="en-US" dirty="0" smtClean="0">
                <a:solidFill>
                  <a:srgbClr val="C00000"/>
                </a:solidFill>
              </a:rPr>
              <a:t>,“</a:t>
            </a:r>
            <a:r>
              <a:rPr lang="zh-CN" altLang="en-US" dirty="0" smtClean="0">
                <a:solidFill>
                  <a:srgbClr val="C00000"/>
                </a:solidFill>
              </a:rPr>
              <a:t>塞</a:t>
            </a:r>
            <a:r>
              <a:rPr lang="en-US" dirty="0" smtClean="0">
                <a:solidFill>
                  <a:srgbClr val="C00000"/>
                </a:solidFill>
              </a:rPr>
              <a:t>”</a:t>
            </a:r>
            <a:r>
              <a:rPr lang="zh-CN" altLang="en-US" dirty="0" smtClean="0">
                <a:solidFill>
                  <a:srgbClr val="C00000"/>
                </a:solidFill>
              </a:rPr>
              <a:t>表现王福愿赌服输</a:t>
            </a:r>
            <a:r>
              <a:rPr lang="en-US" dirty="0" smtClean="0">
                <a:solidFill>
                  <a:srgbClr val="C00000"/>
                </a:solidFill>
              </a:rPr>
              <a:t>,</a:t>
            </a:r>
            <a:r>
              <a:rPr lang="zh-CN" altLang="en-US" dirty="0" smtClean="0">
                <a:solidFill>
                  <a:srgbClr val="C00000"/>
                </a:solidFill>
              </a:rPr>
              <a:t>将字典还回班长手中时的态度坚决。</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本题考查分析重点词句的表达效果的能力。答题时</a:t>
            </a:r>
            <a:r>
              <a:rPr lang="en-US" dirty="0" smtClean="0">
                <a:solidFill>
                  <a:srgbClr val="C00000"/>
                </a:solidFill>
              </a:rPr>
              <a:t>,</a:t>
            </a:r>
            <a:r>
              <a:rPr lang="zh-CN" altLang="en-US" dirty="0" smtClean="0">
                <a:solidFill>
                  <a:srgbClr val="C00000"/>
                </a:solidFill>
              </a:rPr>
              <a:t>要紧扣题目的要求</a:t>
            </a:r>
            <a:r>
              <a:rPr lang="en-US" dirty="0" smtClean="0">
                <a:solidFill>
                  <a:srgbClr val="C00000"/>
                </a:solidFill>
              </a:rPr>
              <a:t>“</a:t>
            </a:r>
            <a:r>
              <a:rPr lang="zh-CN" altLang="en-US" dirty="0" smtClean="0">
                <a:solidFill>
                  <a:srgbClr val="C00000"/>
                </a:solidFill>
              </a:rPr>
              <a:t>抓住加点的关键词分析</a:t>
            </a:r>
            <a:r>
              <a:rPr lang="en-US" dirty="0" smtClean="0">
                <a:solidFill>
                  <a:srgbClr val="C00000"/>
                </a:solidFill>
              </a:rPr>
              <a:t>”(</a:t>
            </a:r>
            <a:r>
              <a:rPr lang="zh-CN" altLang="en-US" dirty="0" smtClean="0">
                <a:solidFill>
                  <a:srgbClr val="C00000"/>
                </a:solidFill>
              </a:rPr>
              <a:t>方法</a:t>
            </a:r>
            <a:r>
              <a:rPr lang="en-US" dirty="0" smtClean="0">
                <a:solidFill>
                  <a:srgbClr val="C00000"/>
                </a:solidFill>
              </a:rPr>
              <a:t>)“</a:t>
            </a:r>
            <a:r>
              <a:rPr lang="zh-CN" altLang="en-US" dirty="0" smtClean="0">
                <a:solidFill>
                  <a:srgbClr val="C00000"/>
                </a:solidFill>
              </a:rPr>
              <a:t>两个句子反映出的人物心理</a:t>
            </a:r>
            <a:r>
              <a:rPr lang="en-US" dirty="0" smtClean="0">
                <a:solidFill>
                  <a:srgbClr val="C00000"/>
                </a:solidFill>
              </a:rPr>
              <a:t>”(</a:t>
            </a:r>
            <a:r>
              <a:rPr lang="zh-CN" altLang="en-US" dirty="0" smtClean="0">
                <a:solidFill>
                  <a:srgbClr val="C00000"/>
                </a:solidFill>
              </a:rPr>
              <a:t>答题重点</a:t>
            </a:r>
            <a:r>
              <a:rPr lang="en-US" dirty="0" smtClean="0">
                <a:solidFill>
                  <a:srgbClr val="C00000"/>
                </a:solidFill>
              </a:rPr>
              <a:t>)</a:t>
            </a:r>
            <a:r>
              <a:rPr lang="zh-CN" altLang="en-US" dirty="0" smtClean="0">
                <a:solidFill>
                  <a:srgbClr val="C00000"/>
                </a:solidFill>
              </a:rPr>
              <a:t>来分析。</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5.</a:t>
            </a:r>
            <a:r>
              <a:rPr lang="en-US" dirty="0" smtClean="0"/>
              <a:t>(2</a:t>
            </a:r>
            <a:r>
              <a:rPr lang="zh-CN" altLang="en-US" dirty="0" smtClean="0"/>
              <a:t>分</a:t>
            </a:r>
            <a:r>
              <a:rPr lang="en-US" dirty="0" smtClean="0"/>
              <a:t>)</a:t>
            </a:r>
            <a:r>
              <a:rPr lang="zh-CN" altLang="en-US" dirty="0" smtClean="0"/>
              <a:t>文中的“我”通过“赌字典”这件事告诉学生关于作文的道理是什么</a:t>
            </a:r>
            <a:r>
              <a:rPr lang="en-US" dirty="0" smtClean="0"/>
              <a:t>?</a:t>
            </a:r>
            <a:endParaRPr lang="zh-CN" altLang="en-US" dirty="0"/>
          </a:p>
        </p:txBody>
      </p:sp>
      <p:sp>
        <p:nvSpPr>
          <p:cNvPr id="4" name="TextBox 15">
            <a:extLst>
              <a:ext uri="{FF2B5EF4-FFF2-40B4-BE49-F238E27FC236}">
                <a16:creationId xmlns:a16="http://schemas.microsoft.com/office/drawing/2014/main" xmlns="" id="{0663CE10-BAAC-47A1-869E-A722179F076F}"/>
              </a:ext>
            </a:extLst>
          </p:cNvPr>
          <p:cNvSpPr txBox="1"/>
          <p:nvPr/>
        </p:nvSpPr>
        <p:spPr>
          <a:xfrm>
            <a:off x="871868" y="850679"/>
            <a:ext cx="7804299" cy="2101272"/>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记录一件事</a:t>
            </a:r>
            <a:r>
              <a:rPr lang="en-US" dirty="0" smtClean="0">
                <a:solidFill>
                  <a:srgbClr val="C00000"/>
                </a:solidFill>
              </a:rPr>
              <a:t>,</a:t>
            </a:r>
            <a:r>
              <a:rPr lang="zh-CN" altLang="en-US" dirty="0" smtClean="0">
                <a:solidFill>
                  <a:srgbClr val="C00000"/>
                </a:solidFill>
              </a:rPr>
              <a:t>永远在事后</a:t>
            </a:r>
            <a:r>
              <a:rPr lang="en-US" dirty="0" smtClean="0">
                <a:solidFill>
                  <a:srgbClr val="C00000"/>
                </a:solidFill>
              </a:rPr>
              <a:t>,</a:t>
            </a:r>
            <a:r>
              <a:rPr lang="zh-CN" altLang="en-US" dirty="0" smtClean="0">
                <a:solidFill>
                  <a:srgbClr val="C00000"/>
                </a:solidFill>
              </a:rPr>
              <a:t>这个道理是扳不动的。</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本题考查探究选文内容的能力。</a:t>
            </a:r>
            <a:r>
              <a:rPr lang="en-US" dirty="0" smtClean="0">
                <a:solidFill>
                  <a:srgbClr val="C00000"/>
                </a:solidFill>
              </a:rPr>
              <a:t>“</a:t>
            </a:r>
            <a:r>
              <a:rPr lang="zh-CN" altLang="en-US" dirty="0" smtClean="0">
                <a:solidFill>
                  <a:srgbClr val="C00000"/>
                </a:solidFill>
              </a:rPr>
              <a:t>赌字典</a:t>
            </a:r>
            <a:r>
              <a:rPr lang="en-US" dirty="0" smtClean="0">
                <a:solidFill>
                  <a:srgbClr val="C00000"/>
                </a:solidFill>
              </a:rPr>
              <a:t>”</a:t>
            </a:r>
            <a:r>
              <a:rPr lang="zh-CN" altLang="en-US" dirty="0" smtClean="0">
                <a:solidFill>
                  <a:srgbClr val="C00000"/>
                </a:solidFill>
              </a:rPr>
              <a:t>的故事告诉学生关于作文的道理</a:t>
            </a:r>
            <a:r>
              <a:rPr lang="en-US" dirty="0" smtClean="0">
                <a:solidFill>
                  <a:srgbClr val="C00000"/>
                </a:solidFill>
              </a:rPr>
              <a:t>,</a:t>
            </a:r>
            <a:r>
              <a:rPr lang="zh-CN" altLang="en-US" dirty="0" smtClean="0">
                <a:solidFill>
                  <a:srgbClr val="C00000"/>
                </a:solidFill>
              </a:rPr>
              <a:t>可从文中第</a:t>
            </a:r>
            <a:r>
              <a:rPr lang="en-US" dirty="0" smtClean="0">
                <a:solidFill>
                  <a:srgbClr val="C00000"/>
                </a:solidFill>
              </a:rPr>
              <a:t>⑧</a:t>
            </a:r>
            <a:r>
              <a:rPr lang="zh-CN" altLang="en-US" dirty="0" smtClean="0">
                <a:solidFill>
                  <a:srgbClr val="C00000"/>
                </a:solidFill>
              </a:rPr>
              <a:t>段中</a:t>
            </a:r>
            <a:r>
              <a:rPr lang="en-US" dirty="0" smtClean="0">
                <a:solidFill>
                  <a:srgbClr val="C00000"/>
                </a:solidFill>
              </a:rPr>
              <a:t>“</a:t>
            </a:r>
            <a:r>
              <a:rPr lang="zh-CN" altLang="en-US" dirty="0" smtClean="0">
                <a:solidFill>
                  <a:srgbClr val="C00000"/>
                </a:solidFill>
              </a:rPr>
              <a:t>我</a:t>
            </a:r>
            <a:r>
              <a:rPr lang="en-US" dirty="0" smtClean="0">
                <a:solidFill>
                  <a:srgbClr val="C00000"/>
                </a:solidFill>
              </a:rPr>
              <a:t>”</a:t>
            </a:r>
            <a:r>
              <a:rPr lang="zh-CN" altLang="en-US" dirty="0" smtClean="0">
                <a:solidFill>
                  <a:srgbClr val="C00000"/>
                </a:solidFill>
              </a:rPr>
              <a:t>的话</a:t>
            </a:r>
            <a:r>
              <a:rPr lang="en-US" dirty="0" smtClean="0">
                <a:solidFill>
                  <a:srgbClr val="C00000"/>
                </a:solidFill>
              </a:rPr>
              <a:t>“</a:t>
            </a:r>
            <a:r>
              <a:rPr lang="zh-CN" altLang="en-US" dirty="0" smtClean="0">
                <a:solidFill>
                  <a:srgbClr val="C00000"/>
                </a:solidFill>
              </a:rPr>
              <a:t>我们说好是你昨天写今天的劳动</a:t>
            </a:r>
            <a:r>
              <a:rPr lang="en-US" dirty="0" smtClean="0">
                <a:solidFill>
                  <a:srgbClr val="C00000"/>
                </a:solidFill>
              </a:rPr>
              <a:t>,</a:t>
            </a:r>
            <a:r>
              <a:rPr lang="zh-CN" altLang="en-US" dirty="0" smtClean="0">
                <a:solidFill>
                  <a:srgbClr val="C00000"/>
                </a:solidFill>
              </a:rPr>
              <a:t>你虽然作文是昨天写的</a:t>
            </a:r>
            <a:r>
              <a:rPr lang="en-US" dirty="0" smtClean="0">
                <a:solidFill>
                  <a:srgbClr val="C00000"/>
                </a:solidFill>
              </a:rPr>
              <a:t>,</a:t>
            </a:r>
            <a:r>
              <a:rPr lang="zh-CN" altLang="en-US" dirty="0" smtClean="0">
                <a:solidFill>
                  <a:srgbClr val="C00000"/>
                </a:solidFill>
              </a:rPr>
              <a:t>但劳动也是昨天的。记录一件事</a:t>
            </a:r>
            <a:r>
              <a:rPr lang="en-US" dirty="0" smtClean="0">
                <a:solidFill>
                  <a:srgbClr val="C00000"/>
                </a:solidFill>
              </a:rPr>
              <a:t>,</a:t>
            </a:r>
            <a:r>
              <a:rPr lang="zh-CN" altLang="en-US" dirty="0" smtClean="0">
                <a:solidFill>
                  <a:srgbClr val="C00000"/>
                </a:solidFill>
              </a:rPr>
              <a:t>永远在事后</a:t>
            </a:r>
            <a:r>
              <a:rPr lang="en-US" dirty="0" smtClean="0">
                <a:solidFill>
                  <a:srgbClr val="C00000"/>
                </a:solidFill>
              </a:rPr>
              <a:t>,</a:t>
            </a:r>
            <a:r>
              <a:rPr lang="zh-CN" altLang="en-US" dirty="0" smtClean="0">
                <a:solidFill>
                  <a:srgbClr val="C00000"/>
                </a:solidFill>
              </a:rPr>
              <a:t>这个道理是扳不动的</a:t>
            </a:r>
            <a:r>
              <a:rPr lang="en-US" dirty="0" smtClean="0">
                <a:solidFill>
                  <a:srgbClr val="C00000"/>
                </a:solidFill>
              </a:rPr>
              <a:t>”</a:t>
            </a:r>
            <a:r>
              <a:rPr lang="zh-CN" altLang="en-US" dirty="0" smtClean="0">
                <a:solidFill>
                  <a:srgbClr val="C00000"/>
                </a:solidFill>
              </a:rPr>
              <a:t>等句子中悟出。</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39278"/>
          </a:xfrm>
          <a:prstGeom prst="rect">
            <a:avLst/>
          </a:prstGeom>
          <a:noFill/>
        </p:spPr>
        <p:txBody>
          <a:bodyPr wrap="square" lIns="36000" tIns="36000" rIns="36000" bIns="36000" rtlCol="0">
            <a:spAutoFit/>
          </a:bodyPr>
          <a:lstStyle/>
          <a:p>
            <a:pPr>
              <a:lnSpc>
                <a:spcPct val="150000"/>
              </a:lnSpc>
            </a:pPr>
            <a:r>
              <a:rPr lang="en-US" b="1" dirty="0" smtClean="0"/>
              <a:t>6. </a:t>
            </a:r>
            <a:r>
              <a:rPr lang="en-US" dirty="0" smtClean="0"/>
              <a:t>(4</a:t>
            </a:r>
            <a:r>
              <a:rPr lang="zh-CN" altLang="en-US" dirty="0" smtClean="0"/>
              <a:t>分</a:t>
            </a:r>
            <a:r>
              <a:rPr lang="en-US" dirty="0" smtClean="0"/>
              <a:t>)</a:t>
            </a:r>
            <a:r>
              <a:rPr lang="zh-CN" altLang="en-US" dirty="0" smtClean="0"/>
              <a:t>结合选文</a:t>
            </a:r>
            <a:r>
              <a:rPr lang="en-US" dirty="0" smtClean="0"/>
              <a:t>,</a:t>
            </a:r>
            <a:r>
              <a:rPr lang="zh-CN" altLang="en-US" dirty="0" smtClean="0"/>
              <a:t>分析王福这个人物形象。</a:t>
            </a:r>
            <a:r>
              <a:rPr lang="en-US" altLang="zh-CN" b="1" dirty="0" smtClean="0"/>
              <a:t>【</a:t>
            </a:r>
            <a:r>
              <a:rPr lang="zh-CN" altLang="en-US" b="1" dirty="0" smtClean="0"/>
              <a:t>考点三　分析形象</a:t>
            </a:r>
            <a:r>
              <a:rPr lang="en-US" altLang="zh-CN" b="1" dirty="0" smtClean="0"/>
              <a:t>】</a:t>
            </a:r>
            <a:endParaRPr lang="zh-CN" altLang="en-US" b="1"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a16="http://schemas.microsoft.com/office/drawing/2014/main" xmlns="" id="{0663CE10-BAAC-47A1-869E-A722179F076F}"/>
              </a:ext>
            </a:extLst>
          </p:cNvPr>
          <p:cNvSpPr txBox="1"/>
          <p:nvPr/>
        </p:nvSpPr>
        <p:spPr>
          <a:xfrm>
            <a:off x="882502" y="340205"/>
            <a:ext cx="7814932" cy="3347767"/>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 ①</a:t>
            </a:r>
            <a:r>
              <a:rPr lang="zh-CN" altLang="en-US" dirty="0" smtClean="0">
                <a:solidFill>
                  <a:srgbClr val="C00000"/>
                </a:solidFill>
              </a:rPr>
              <a:t>王福渴求知识</a:t>
            </a:r>
            <a:r>
              <a:rPr lang="en-US" dirty="0" smtClean="0">
                <a:solidFill>
                  <a:srgbClr val="C00000"/>
                </a:solidFill>
              </a:rPr>
              <a:t>,</a:t>
            </a:r>
            <a:r>
              <a:rPr lang="zh-CN" altLang="en-US" dirty="0" smtClean="0">
                <a:solidFill>
                  <a:srgbClr val="C00000"/>
                </a:solidFill>
              </a:rPr>
              <a:t>勤奋好学。王福常借老师的字典翻看</a:t>
            </a:r>
            <a:r>
              <a:rPr lang="en-US" dirty="0" smtClean="0">
                <a:solidFill>
                  <a:srgbClr val="C00000"/>
                </a:solidFill>
              </a:rPr>
              <a:t>,</a:t>
            </a:r>
            <a:r>
              <a:rPr lang="zh-CN" altLang="en-US" dirty="0" smtClean="0">
                <a:solidFill>
                  <a:srgbClr val="C00000"/>
                </a:solidFill>
              </a:rPr>
              <a:t>经常提问题。王福和老师打赌</a:t>
            </a:r>
            <a:r>
              <a:rPr lang="en-US" dirty="0" smtClean="0">
                <a:solidFill>
                  <a:srgbClr val="C00000"/>
                </a:solidFill>
              </a:rPr>
              <a:t>,</a:t>
            </a:r>
            <a:r>
              <a:rPr lang="zh-CN" altLang="en-US" dirty="0" smtClean="0">
                <a:solidFill>
                  <a:srgbClr val="C00000"/>
                </a:solidFill>
              </a:rPr>
              <a:t>想要赢得老师的字典。为了学习知识</a:t>
            </a:r>
            <a:r>
              <a:rPr lang="en-US" dirty="0" smtClean="0">
                <a:solidFill>
                  <a:srgbClr val="C00000"/>
                </a:solidFill>
              </a:rPr>
              <a:t>,</a:t>
            </a:r>
            <a:r>
              <a:rPr lang="zh-CN" altLang="en-US" dirty="0" smtClean="0">
                <a:solidFill>
                  <a:srgbClr val="C00000"/>
                </a:solidFill>
              </a:rPr>
              <a:t>抄书抄了八年。</a:t>
            </a:r>
            <a:r>
              <a:rPr lang="en-US" dirty="0" smtClean="0">
                <a:solidFill>
                  <a:srgbClr val="C00000"/>
                </a:solidFill>
              </a:rPr>
              <a:t>②</a:t>
            </a:r>
            <a:r>
              <a:rPr lang="zh-CN" altLang="en-US" dirty="0" smtClean="0">
                <a:solidFill>
                  <a:srgbClr val="C00000"/>
                </a:solidFill>
              </a:rPr>
              <a:t>王福做事有原则。在知道自己赌输了后</a:t>
            </a:r>
            <a:r>
              <a:rPr lang="en-US" dirty="0" smtClean="0">
                <a:solidFill>
                  <a:srgbClr val="C00000"/>
                </a:solidFill>
              </a:rPr>
              <a:t>,</a:t>
            </a:r>
            <a:r>
              <a:rPr lang="zh-CN" altLang="en-US" dirty="0" smtClean="0">
                <a:solidFill>
                  <a:srgbClr val="C00000"/>
                </a:solidFill>
              </a:rPr>
              <a:t>将老师赠送给他的字典还给老师</a:t>
            </a:r>
            <a:r>
              <a:rPr lang="en-US" dirty="0" smtClean="0">
                <a:solidFill>
                  <a:srgbClr val="C00000"/>
                </a:solidFill>
              </a:rPr>
              <a:t>,</a:t>
            </a:r>
            <a:r>
              <a:rPr lang="zh-CN" altLang="en-US" dirty="0" smtClean="0">
                <a:solidFill>
                  <a:srgbClr val="C00000"/>
                </a:solidFill>
              </a:rPr>
              <a:t>选择抄写字典。</a:t>
            </a:r>
            <a:r>
              <a:rPr lang="en-US" dirty="0" smtClean="0">
                <a:solidFill>
                  <a:srgbClr val="C00000"/>
                </a:solidFill>
              </a:rPr>
              <a:t>③</a:t>
            </a:r>
            <a:r>
              <a:rPr lang="zh-CN" altLang="en-US" dirty="0" smtClean="0">
                <a:solidFill>
                  <a:srgbClr val="C00000"/>
                </a:solidFill>
              </a:rPr>
              <a:t>王福吃苦耐劳。第一天晚上八点和父亲上山砍竹</a:t>
            </a:r>
            <a:r>
              <a:rPr lang="en-US" dirty="0" smtClean="0">
                <a:solidFill>
                  <a:srgbClr val="C00000"/>
                </a:solidFill>
              </a:rPr>
              <a:t>,</a:t>
            </a:r>
            <a:r>
              <a:rPr lang="zh-CN" altLang="en-US" dirty="0" smtClean="0">
                <a:solidFill>
                  <a:srgbClr val="C00000"/>
                </a:solidFill>
              </a:rPr>
              <a:t>砍了二百三十棵</a:t>
            </a:r>
            <a:r>
              <a:rPr lang="en-US" dirty="0" smtClean="0">
                <a:solidFill>
                  <a:srgbClr val="C00000"/>
                </a:solidFill>
              </a:rPr>
              <a:t>,</a:t>
            </a:r>
            <a:r>
              <a:rPr lang="zh-CN" altLang="en-US" dirty="0" smtClean="0">
                <a:solidFill>
                  <a:srgbClr val="C00000"/>
                </a:solidFill>
              </a:rPr>
              <a:t>抬出去几十棵。</a:t>
            </a:r>
            <a:r>
              <a:rPr lang="en-US" dirty="0" smtClean="0">
                <a:solidFill>
                  <a:srgbClr val="C00000"/>
                </a:solidFill>
              </a:rPr>
              <a:t>④</a:t>
            </a:r>
            <a:r>
              <a:rPr lang="zh-CN" altLang="en-US" dirty="0" smtClean="0">
                <a:solidFill>
                  <a:srgbClr val="C00000"/>
                </a:solidFill>
              </a:rPr>
              <a:t>王福诚实守信</a:t>
            </a:r>
            <a:r>
              <a:rPr lang="en-US" dirty="0" smtClean="0">
                <a:solidFill>
                  <a:srgbClr val="C00000"/>
                </a:solidFill>
              </a:rPr>
              <a:t>,</a:t>
            </a:r>
            <a:r>
              <a:rPr lang="zh-CN" altLang="en-US" dirty="0" smtClean="0">
                <a:solidFill>
                  <a:srgbClr val="C00000"/>
                </a:solidFill>
              </a:rPr>
              <a:t>做事认真。他说到做到</a:t>
            </a:r>
            <a:r>
              <a:rPr lang="en-US" dirty="0" smtClean="0">
                <a:solidFill>
                  <a:srgbClr val="C00000"/>
                </a:solidFill>
              </a:rPr>
              <a:t>,</a:t>
            </a:r>
            <a:r>
              <a:rPr lang="zh-CN" altLang="en-US" dirty="0" smtClean="0">
                <a:solidFill>
                  <a:srgbClr val="C00000"/>
                </a:solidFill>
              </a:rPr>
              <a:t>当天连夜完成了砍伐任务</a:t>
            </a:r>
            <a:r>
              <a:rPr lang="en-US" dirty="0" smtClean="0">
                <a:solidFill>
                  <a:srgbClr val="C00000"/>
                </a:solidFill>
              </a:rPr>
              <a:t>,</a:t>
            </a:r>
            <a:r>
              <a:rPr lang="zh-CN" altLang="en-US" dirty="0" smtClean="0">
                <a:solidFill>
                  <a:srgbClr val="C00000"/>
                </a:solidFill>
              </a:rPr>
              <a:t>之后又完成了作文</a:t>
            </a:r>
            <a:r>
              <a:rPr lang="en-US" dirty="0" smtClean="0">
                <a:solidFill>
                  <a:srgbClr val="C00000"/>
                </a:solidFill>
              </a:rPr>
              <a:t>,</a:t>
            </a:r>
            <a:r>
              <a:rPr lang="zh-CN" altLang="en-US" dirty="0" smtClean="0">
                <a:solidFill>
                  <a:srgbClr val="C00000"/>
                </a:solidFill>
              </a:rPr>
              <a:t>并且找到了知青做证。</a:t>
            </a:r>
            <a:r>
              <a:rPr lang="en-US" dirty="0" smtClean="0">
                <a:solidFill>
                  <a:srgbClr val="C00000"/>
                </a:solidFill>
              </a:rPr>
              <a:t>⑤</a:t>
            </a:r>
            <a:r>
              <a:rPr lang="zh-CN" altLang="en-US" dirty="0" smtClean="0">
                <a:solidFill>
                  <a:srgbClr val="C00000"/>
                </a:solidFill>
              </a:rPr>
              <a:t>王福有集体观念。王福砍伐竹木</a:t>
            </a:r>
            <a:r>
              <a:rPr lang="en-US" dirty="0" smtClean="0">
                <a:solidFill>
                  <a:srgbClr val="C00000"/>
                </a:solidFill>
              </a:rPr>
              <a:t>,</a:t>
            </a:r>
            <a:r>
              <a:rPr lang="zh-CN" altLang="en-US" dirty="0" smtClean="0">
                <a:solidFill>
                  <a:srgbClr val="C00000"/>
                </a:solidFill>
              </a:rPr>
              <a:t>是为了学校更换草房顶</a:t>
            </a:r>
            <a:r>
              <a:rPr lang="en-US" dirty="0" smtClean="0">
                <a:solidFill>
                  <a:srgbClr val="C00000"/>
                </a:solidFill>
              </a:rPr>
              <a:t>,</a:t>
            </a:r>
            <a:r>
              <a:rPr lang="zh-CN" altLang="en-US" dirty="0" smtClean="0">
                <a:solidFill>
                  <a:srgbClr val="C00000"/>
                </a:solidFill>
              </a:rPr>
              <a:t>他和父亲两个人做完了班级集体要做的事情。</a:t>
            </a:r>
            <a:r>
              <a:rPr lang="en-US" dirty="0" smtClean="0">
                <a:solidFill>
                  <a:srgbClr val="C00000"/>
                </a:solidFill>
              </a:rPr>
              <a:t>(</a:t>
            </a:r>
            <a:r>
              <a:rPr lang="zh-CN" altLang="en-US" dirty="0" smtClean="0">
                <a:solidFill>
                  <a:srgbClr val="C00000"/>
                </a:solidFill>
              </a:rPr>
              <a:t>答出四点即可</a:t>
            </a:r>
            <a:r>
              <a:rPr lang="en-US" dirty="0" smtClean="0">
                <a:solidFill>
                  <a:srgbClr val="C00000"/>
                </a:solidFill>
              </a:rPr>
              <a:t>)</a:t>
            </a:r>
            <a:endParaRPr lang="zh-CN" altLang="en-US" dirty="0" smtClean="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a:extLst>
              <a:ext uri="{FF2B5EF4-FFF2-40B4-BE49-F238E27FC236}">
                <a16:creationId xmlns:a16="http://schemas.microsoft.com/office/drawing/2014/main" xmlns="" id="{0663CE10-BAAC-47A1-869E-A722179F076F}"/>
              </a:ext>
            </a:extLst>
          </p:cNvPr>
          <p:cNvSpPr txBox="1"/>
          <p:nvPr/>
        </p:nvSpPr>
        <p:spPr>
          <a:xfrm>
            <a:off x="882502" y="340205"/>
            <a:ext cx="7814932" cy="1685773"/>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本题考查分析人物形象的能力。分析选文中王福这个人物形象</a:t>
            </a:r>
            <a:r>
              <a:rPr lang="en-US" dirty="0" smtClean="0">
                <a:solidFill>
                  <a:srgbClr val="C00000"/>
                </a:solidFill>
              </a:rPr>
              <a:t>,</a:t>
            </a:r>
            <a:r>
              <a:rPr lang="zh-CN" altLang="en-US" dirty="0" smtClean="0">
                <a:solidFill>
                  <a:srgbClr val="C00000"/>
                </a:solidFill>
              </a:rPr>
              <a:t>要结合他的言行来分析其性格特点。可分别从他常借老师的字典看并提问题</a:t>
            </a:r>
            <a:r>
              <a:rPr lang="en-US" dirty="0" smtClean="0">
                <a:solidFill>
                  <a:srgbClr val="C00000"/>
                </a:solidFill>
              </a:rPr>
              <a:t>,</a:t>
            </a:r>
            <a:r>
              <a:rPr lang="zh-CN" altLang="en-US" dirty="0" smtClean="0">
                <a:solidFill>
                  <a:srgbClr val="C00000"/>
                </a:solidFill>
              </a:rPr>
              <a:t>为了赢得字典吃苦砍伐竹子</a:t>
            </a:r>
            <a:r>
              <a:rPr lang="en-US" dirty="0" smtClean="0">
                <a:solidFill>
                  <a:srgbClr val="C00000"/>
                </a:solidFill>
              </a:rPr>
              <a:t>,</a:t>
            </a:r>
            <a:r>
              <a:rPr lang="zh-CN" altLang="en-US" dirty="0" smtClean="0">
                <a:solidFill>
                  <a:srgbClr val="C00000"/>
                </a:solidFill>
              </a:rPr>
              <a:t>赌输了认输但不接受老师赠送的字典等情节</a:t>
            </a:r>
            <a:r>
              <a:rPr lang="en-US" dirty="0" smtClean="0">
                <a:solidFill>
                  <a:srgbClr val="C00000"/>
                </a:solidFill>
              </a:rPr>
              <a:t>,</a:t>
            </a:r>
            <a:r>
              <a:rPr lang="zh-CN" altLang="en-US" dirty="0" smtClean="0">
                <a:solidFill>
                  <a:srgbClr val="C00000"/>
                </a:solidFill>
              </a:rPr>
              <a:t>来分析他几个方面的性格特点。</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 xmlns:a16="http://schemas.microsoft.com/office/drawing/2014/main" id="{75CE02DD-70B6-497F-B0BD-8BA8DBE969A4}"/>
              </a:ext>
            </a:extLst>
          </p:cNvPr>
          <p:cNvGrpSpPr/>
          <p:nvPr/>
        </p:nvGrpSpPr>
        <p:grpSpPr>
          <a:xfrm>
            <a:off x="4165541" y="353685"/>
            <a:ext cx="1197805" cy="439278"/>
            <a:chOff x="4149152" y="706582"/>
            <a:chExt cx="1025921" cy="439278"/>
          </a:xfrm>
        </p:grpSpPr>
        <p:sp>
          <p:nvSpPr>
            <p:cNvPr id="5" name="文本框 14">
              <a:extLst>
                <a:ext uri="{FF2B5EF4-FFF2-40B4-BE49-F238E27FC236}">
                  <a16:creationId xmlns="" xmlns:a16="http://schemas.microsoft.com/office/drawing/2014/main" id="{0E212731-39CB-4A88-BE94-BB6F287DDC6F}"/>
                </a:ext>
              </a:extLst>
            </p:cNvPr>
            <p:cNvSpPr txBox="1"/>
            <p:nvPr/>
          </p:nvSpPr>
          <p:spPr>
            <a:xfrm>
              <a:off x="4149152" y="706582"/>
              <a:ext cx="853104" cy="439278"/>
            </a:xfrm>
            <a:prstGeom prst="rect">
              <a:avLst/>
            </a:prstGeom>
            <a:noFill/>
          </p:spPr>
          <p:txBody>
            <a:bodyPr wrap="none" lIns="36000" tIns="36000" rIns="36000" bIns="36000" rtlCol="0">
              <a:spAutoFit/>
            </a:bodyPr>
            <a:lstStyle/>
            <a:p>
              <a:pPr algn="l">
                <a:lnSpc>
                  <a:spcPct val="150000"/>
                </a:lnSpc>
              </a:pPr>
              <a:r>
                <a:rPr lang="zh-CN" altLang="en-US" b="1" dirty="0">
                  <a:solidFill>
                    <a:srgbClr val="0092D7"/>
                  </a:solidFill>
                  <a:latin typeface="微软雅黑" panose="020B0503020204020204" pitchFamily="34" charset="-122"/>
                  <a:ea typeface="微软雅黑" panose="020B0503020204020204" pitchFamily="34" charset="-122"/>
                </a:rPr>
                <a:t>技法</a:t>
              </a:r>
              <a:r>
                <a:rPr lang="zh-CN" altLang="en-US" b="1" dirty="0">
                  <a:latin typeface="微软雅黑" panose="020B0503020204020204" pitchFamily="34" charset="-122"/>
                  <a:ea typeface="微软雅黑" panose="020B0503020204020204" pitchFamily="34" charset="-122"/>
                </a:rPr>
                <a:t>精讲</a:t>
              </a:r>
            </a:p>
          </p:txBody>
        </p:sp>
        <p:cxnSp>
          <p:nvCxnSpPr>
            <p:cNvPr id="6" name="直接箭头连接符 5">
              <a:extLst>
                <a:ext uri="{FF2B5EF4-FFF2-40B4-BE49-F238E27FC236}">
                  <a16:creationId xmlns="" xmlns:a16="http://schemas.microsoft.com/office/drawing/2014/main"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7" name="文本框 16">
            <a:extLst>
              <a:ext uri="{FF2B5EF4-FFF2-40B4-BE49-F238E27FC236}">
                <a16:creationId xmlns="" xmlns:a16="http://schemas.microsoft.com/office/drawing/2014/main" id="{02136207-C733-452F-A42E-D34ADC8DA827}"/>
              </a:ext>
            </a:extLst>
          </p:cNvPr>
          <p:cNvSpPr txBox="1">
            <a:spLocks noChangeArrowheads="1"/>
          </p:cNvSpPr>
          <p:nvPr/>
        </p:nvSpPr>
        <p:spPr bwMode="auto">
          <a:xfrm>
            <a:off x="860158" y="850113"/>
            <a:ext cx="7872361" cy="3812188"/>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考点一　概括小说情节</a:t>
            </a:r>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a:p>
            <a:pPr>
              <a:lnSpc>
                <a:spcPct val="150000"/>
              </a:lnSpc>
            </a:pPr>
            <a:r>
              <a:rPr lang="zh-CN" altLang="en-US" dirty="0" smtClean="0"/>
              <a:t>小说围绕菲利普夫妇对于勒态度的变化</a:t>
            </a:r>
            <a:r>
              <a:rPr lang="en-US" dirty="0" smtClean="0"/>
              <a:t>,</a:t>
            </a:r>
            <a:r>
              <a:rPr lang="zh-CN" altLang="en-US" dirty="0" smtClean="0"/>
              <a:t>讲述了一个曲折的故事。试根据下面的提示</a:t>
            </a:r>
            <a:r>
              <a:rPr lang="en-US" dirty="0" smtClean="0"/>
              <a:t>,</a:t>
            </a:r>
            <a:r>
              <a:rPr lang="zh-CN" altLang="en-US" dirty="0" smtClean="0"/>
              <a:t>从不同角度梳理课文的故事情节。</a:t>
            </a:r>
            <a:r>
              <a:rPr lang="en-US" dirty="0" smtClean="0"/>
              <a:t>[</a:t>
            </a:r>
            <a:r>
              <a:rPr lang="zh-CN" altLang="en-US" dirty="0" smtClean="0"/>
              <a:t>九上</a:t>
            </a:r>
            <a:r>
              <a:rPr lang="en-US" altLang="zh-CN" dirty="0" smtClean="0"/>
              <a:t>《</a:t>
            </a:r>
            <a:r>
              <a:rPr lang="zh-CN" altLang="en-US" dirty="0" smtClean="0"/>
              <a:t>我的叔叔于勒</a:t>
            </a:r>
            <a:r>
              <a:rPr lang="en-US" altLang="zh-CN" dirty="0" smtClean="0"/>
              <a:t>》“</a:t>
            </a:r>
            <a:r>
              <a:rPr lang="zh-CN" altLang="en-US" dirty="0" smtClean="0"/>
              <a:t>思考探究”</a:t>
            </a:r>
            <a:r>
              <a:rPr lang="en-US" dirty="0" smtClean="0"/>
              <a:t>]</a:t>
            </a:r>
            <a:endParaRPr lang="zh-CN" altLang="en-US" dirty="0" smtClean="0"/>
          </a:p>
          <a:p>
            <a:pPr indent="446088">
              <a:lnSpc>
                <a:spcPct val="150000"/>
              </a:lnSpc>
            </a:pPr>
            <a:r>
              <a:rPr lang="zh-CN" altLang="en-US" dirty="0" smtClean="0"/>
              <a:t>开端→发展→高潮→结局</a:t>
            </a:r>
            <a:r>
              <a:rPr lang="en-US" dirty="0" smtClean="0"/>
              <a:t>(</a:t>
            </a:r>
            <a:r>
              <a:rPr lang="zh-CN" altLang="en-US" dirty="0" smtClean="0"/>
              <a:t>情节</a:t>
            </a:r>
            <a:r>
              <a:rPr lang="en-US" dirty="0" smtClean="0"/>
              <a:t>)</a:t>
            </a:r>
            <a:endParaRPr lang="zh-CN" altLang="en-US" dirty="0" smtClean="0"/>
          </a:p>
          <a:p>
            <a:pPr indent="446088">
              <a:lnSpc>
                <a:spcPct val="150000"/>
              </a:lnSpc>
            </a:pPr>
            <a:r>
              <a:rPr lang="zh-CN" altLang="en-US" dirty="0" smtClean="0"/>
              <a:t>原因→结果</a:t>
            </a:r>
            <a:r>
              <a:rPr lang="en-US" dirty="0" smtClean="0"/>
              <a:t>(</a:t>
            </a:r>
            <a:r>
              <a:rPr lang="zh-CN" altLang="en-US" dirty="0" smtClean="0"/>
              <a:t>逻辑</a:t>
            </a:r>
            <a:r>
              <a:rPr lang="en-US" dirty="0" smtClean="0"/>
              <a:t>)</a:t>
            </a:r>
            <a:endParaRPr lang="zh-CN" altLang="en-US" dirty="0" smtClean="0"/>
          </a:p>
          <a:p>
            <a:pPr indent="446088">
              <a:lnSpc>
                <a:spcPct val="150000"/>
              </a:lnSpc>
            </a:pPr>
            <a:r>
              <a:rPr lang="zh-CN" altLang="en-US" dirty="0" smtClean="0"/>
              <a:t>期待→破灭</a:t>
            </a:r>
            <a:r>
              <a:rPr lang="en-US" dirty="0" smtClean="0"/>
              <a:t>(</a:t>
            </a:r>
            <a:r>
              <a:rPr lang="zh-CN" altLang="en-US" dirty="0" smtClean="0"/>
              <a:t>心理</a:t>
            </a:r>
            <a:r>
              <a:rPr lang="en-US" dirty="0" smtClean="0"/>
              <a:t>)</a:t>
            </a:r>
            <a:endParaRPr lang="zh-CN" altLang="en-US" dirty="0" smtClean="0"/>
          </a:p>
          <a:p>
            <a:pPr indent="446088">
              <a:lnSpc>
                <a:spcPct val="150000"/>
              </a:lnSpc>
            </a:pPr>
            <a:r>
              <a:rPr lang="zh-CN" altLang="en-US" dirty="0" smtClean="0"/>
              <a:t>悬念→结局</a:t>
            </a:r>
            <a:r>
              <a:rPr lang="en-US" dirty="0" smtClean="0"/>
              <a:t>(</a:t>
            </a:r>
            <a:r>
              <a:rPr lang="zh-CN" altLang="en-US" dirty="0" smtClean="0"/>
              <a:t>技巧</a:t>
            </a:r>
            <a:r>
              <a:rPr lang="en-US" dirty="0" smtClean="0"/>
              <a:t>)</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本题意在让学生了解小说情节发展的因素</a:t>
            </a:r>
            <a:r>
              <a:rPr lang="en-US" dirty="0" smtClean="0"/>
              <a:t>,</a:t>
            </a:r>
            <a:r>
              <a:rPr lang="zh-CN" altLang="en-US" dirty="0" smtClean="0"/>
              <a:t>学会从多角度梳理情节。</a:t>
            </a:r>
          </a:p>
          <a:p>
            <a:pPr indent="446088">
              <a:lnSpc>
                <a:spcPct val="150000"/>
              </a:lnSpc>
            </a:pPr>
            <a:r>
              <a:rPr lang="zh-CN" altLang="en-US" dirty="0" smtClean="0"/>
              <a:t>菲利普一家因于勒的挥霍陷入困境→菲利普一家等待在海外发财的于勒归来解困→船上发现于勒破产成了穷光蛋→菲利普夫妇弃他而去</a:t>
            </a:r>
            <a:r>
              <a:rPr lang="en-US" dirty="0" smtClean="0"/>
              <a:t>(</a:t>
            </a:r>
            <a:r>
              <a:rPr lang="zh-CN" altLang="en-US" dirty="0" smtClean="0"/>
              <a:t>情节</a:t>
            </a:r>
            <a:r>
              <a:rPr lang="en-US" dirty="0" smtClean="0"/>
              <a:t>)</a:t>
            </a:r>
            <a:endParaRPr lang="zh-CN" altLang="en-US" dirty="0" smtClean="0"/>
          </a:p>
          <a:p>
            <a:pPr indent="446088">
              <a:lnSpc>
                <a:spcPct val="150000"/>
              </a:lnSpc>
            </a:pPr>
            <a:r>
              <a:rPr lang="zh-CN" altLang="en-US" dirty="0" smtClean="0"/>
              <a:t>菲利普一家生活艰辛</a:t>
            </a:r>
            <a:r>
              <a:rPr lang="en-US" dirty="0" smtClean="0"/>
              <a:t>,</a:t>
            </a:r>
            <a:r>
              <a:rPr lang="zh-CN" altLang="en-US" dirty="0" smtClean="0"/>
              <a:t>对于勒充满期待→发现真相</a:t>
            </a:r>
            <a:r>
              <a:rPr lang="en-US" dirty="0" smtClean="0"/>
              <a:t>,</a:t>
            </a:r>
            <a:r>
              <a:rPr lang="zh-CN" altLang="en-US" dirty="0" smtClean="0"/>
              <a:t>幻梦破灭</a:t>
            </a:r>
            <a:r>
              <a:rPr lang="en-US" dirty="0" smtClean="0"/>
              <a:t>,</a:t>
            </a:r>
            <a:r>
              <a:rPr lang="zh-CN" altLang="en-US" dirty="0" smtClean="0"/>
              <a:t>遂弃他而去</a:t>
            </a:r>
            <a:r>
              <a:rPr lang="en-US" dirty="0" smtClean="0"/>
              <a:t>(</a:t>
            </a:r>
            <a:r>
              <a:rPr lang="zh-CN" altLang="en-US" dirty="0" smtClean="0"/>
              <a:t>逻辑</a:t>
            </a:r>
            <a:r>
              <a:rPr lang="en-US" dirty="0" smtClean="0"/>
              <a:t>)</a:t>
            </a:r>
            <a:endParaRPr lang="zh-CN" altLang="en-US" dirty="0" smtClean="0"/>
          </a:p>
          <a:p>
            <a:pPr indent="446088">
              <a:lnSpc>
                <a:spcPct val="150000"/>
              </a:lnSpc>
            </a:pPr>
            <a:r>
              <a:rPr lang="zh-CN" altLang="en-US" dirty="0" smtClean="0"/>
              <a:t>听到于勒发财的消息</a:t>
            </a:r>
            <a:r>
              <a:rPr lang="en-US" dirty="0" smtClean="0"/>
              <a:t>,</a:t>
            </a:r>
            <a:r>
              <a:rPr lang="zh-CN" altLang="en-US" dirty="0" smtClean="0"/>
              <a:t>一家人期待他归来解困→发现于勒已成为又老又穷的水手</a:t>
            </a:r>
            <a:r>
              <a:rPr lang="en-US" dirty="0" smtClean="0"/>
              <a:t>,</a:t>
            </a:r>
            <a:r>
              <a:rPr lang="zh-CN" altLang="en-US" dirty="0" smtClean="0"/>
              <a:t>又急又气</a:t>
            </a:r>
            <a:r>
              <a:rPr lang="en-US" dirty="0" smtClean="0"/>
              <a:t>,</a:t>
            </a:r>
            <a:r>
              <a:rPr lang="zh-CN" altLang="en-US" dirty="0" smtClean="0"/>
              <a:t>害怕背上包袱</a:t>
            </a:r>
            <a:r>
              <a:rPr lang="en-US" dirty="0" smtClean="0"/>
              <a:t>,</a:t>
            </a:r>
            <a:r>
              <a:rPr lang="zh-CN" altLang="en-US" dirty="0" smtClean="0"/>
              <a:t>明知对方身份却不相认</a:t>
            </a:r>
            <a:r>
              <a:rPr lang="en-US" dirty="0" smtClean="0"/>
              <a:t>(</a:t>
            </a:r>
            <a:r>
              <a:rPr lang="zh-CN" altLang="en-US" dirty="0" smtClean="0"/>
              <a:t>心理</a:t>
            </a:r>
            <a:r>
              <a:rPr lang="en-US" dirty="0" smtClean="0"/>
              <a:t>)</a:t>
            </a:r>
            <a:endParaRPr lang="zh-CN" altLang="en-US" dirty="0" smtClean="0"/>
          </a:p>
          <a:p>
            <a:pPr indent="446088">
              <a:lnSpc>
                <a:spcPct val="150000"/>
              </a:lnSpc>
            </a:pPr>
            <a:r>
              <a:rPr lang="zh-CN" altLang="en-US" dirty="0" smtClean="0"/>
              <a:t>菲利普一家苦苦等待于勒归来</a:t>
            </a:r>
            <a:r>
              <a:rPr lang="en-US" dirty="0" smtClean="0"/>
              <a:t>,</a:t>
            </a:r>
            <a:r>
              <a:rPr lang="zh-CN" altLang="en-US" dirty="0" smtClean="0"/>
              <a:t>为什么</a:t>
            </a:r>
            <a:r>
              <a:rPr lang="en-US" dirty="0" smtClean="0"/>
              <a:t>?</a:t>
            </a:r>
            <a:r>
              <a:rPr lang="zh-CN" altLang="en-US" dirty="0" smtClean="0"/>
              <a:t>→于勒在海外发财了</a:t>
            </a:r>
            <a:r>
              <a:rPr lang="en-US" dirty="0" smtClean="0"/>
              <a:t>,</a:t>
            </a:r>
            <a:r>
              <a:rPr lang="zh-CN" altLang="en-US" dirty="0" smtClean="0"/>
              <a:t>一家人盼他回来搭救→在船上巧遇一个与于勒相貌相似的水手</a:t>
            </a:r>
            <a:r>
              <a:rPr lang="en-US" dirty="0" smtClean="0"/>
              <a:t>,</a:t>
            </a:r>
            <a:r>
              <a:rPr lang="zh-CN" altLang="en-US" dirty="0" smtClean="0"/>
              <a:t>他是谁</a:t>
            </a:r>
            <a:r>
              <a:rPr lang="en-US" dirty="0" smtClean="0"/>
              <a:t>?</a:t>
            </a:r>
            <a:r>
              <a:rPr lang="zh-CN" altLang="en-US" dirty="0" smtClean="0"/>
              <a:t>→原来就是破产的于勒</a:t>
            </a:r>
            <a:r>
              <a:rPr lang="en-US" dirty="0" smtClean="0"/>
              <a:t>,</a:t>
            </a:r>
            <a:r>
              <a:rPr lang="zh-CN" altLang="en-US" dirty="0" smtClean="0"/>
              <a:t>一家人希望破灭</a:t>
            </a:r>
            <a:r>
              <a:rPr lang="en-US" dirty="0" smtClean="0"/>
              <a:t>,</a:t>
            </a:r>
            <a:r>
              <a:rPr lang="zh-CN" altLang="en-US" dirty="0" smtClean="0"/>
              <a:t>失望而归</a:t>
            </a:r>
            <a:r>
              <a:rPr lang="en-US" dirty="0" smtClean="0"/>
              <a:t>(</a:t>
            </a:r>
            <a:r>
              <a:rPr lang="zh-CN" altLang="en-US" dirty="0" smtClean="0"/>
              <a:t>技巧</a:t>
            </a:r>
            <a:r>
              <a:rPr lang="en-US" dirty="0" smtClean="0"/>
              <a:t>)</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31919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en-US" b="1" dirty="0" smtClean="0"/>
              <a:t>1.</a:t>
            </a:r>
            <a:r>
              <a:rPr lang="zh-CN" altLang="en-US" dirty="0" smtClean="0"/>
              <a:t>根据小说情节</a:t>
            </a:r>
            <a:r>
              <a:rPr lang="en-US" dirty="0" smtClean="0"/>
              <a:t>,</a:t>
            </a:r>
            <a:r>
              <a:rPr lang="zh-CN" altLang="en-US" dirty="0" smtClean="0"/>
              <a:t>在横线上填上恰当的内容。</a:t>
            </a:r>
          </a:p>
          <a:p>
            <a:pPr>
              <a:lnSpc>
                <a:spcPct val="150000"/>
              </a:lnSpc>
            </a:pPr>
            <a:r>
              <a:rPr lang="en-US" b="1" dirty="0" smtClean="0"/>
              <a:t>2.</a:t>
            </a:r>
            <a:r>
              <a:rPr lang="zh-CN" altLang="en-US" dirty="0" smtClean="0"/>
              <a:t>请从</a:t>
            </a:r>
            <a:r>
              <a:rPr lang="en-US" dirty="0" smtClean="0"/>
              <a:t>××</a:t>
            </a:r>
            <a:r>
              <a:rPr lang="zh-CN" altLang="en-US" dirty="0" smtClean="0"/>
              <a:t>的视角</a:t>
            </a:r>
            <a:r>
              <a:rPr lang="en-US" dirty="0" smtClean="0"/>
              <a:t>,</a:t>
            </a:r>
            <a:r>
              <a:rPr lang="zh-CN" altLang="en-US" dirty="0" smtClean="0"/>
              <a:t>用简洁的语言概括故事情节。</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a:lnSpc>
                <a:spcPct val="150000"/>
              </a:lnSpc>
            </a:pPr>
            <a:r>
              <a:rPr lang="zh-CN" altLang="en-US" b="1" dirty="0" smtClean="0"/>
              <a:t>概括小说情节的思路</a:t>
            </a:r>
            <a:r>
              <a:rPr lang="en-US" b="1" dirty="0" smtClean="0"/>
              <a:t>:</a:t>
            </a:r>
            <a:endParaRPr lang="zh-CN" altLang="en-US" b="1" dirty="0" smtClean="0"/>
          </a:p>
          <a:p>
            <a:pPr>
              <a:lnSpc>
                <a:spcPct val="150000"/>
              </a:lnSpc>
            </a:pPr>
            <a:r>
              <a:rPr lang="en-US" b="1" dirty="0" smtClean="0"/>
              <a:t>1.</a:t>
            </a:r>
            <a:r>
              <a:rPr lang="zh-CN" altLang="en-US" dirty="0" smtClean="0"/>
              <a:t>按小说情节发展的顺序梳理</a:t>
            </a:r>
            <a:r>
              <a:rPr lang="en-US" dirty="0" smtClean="0"/>
              <a:t>,</a:t>
            </a:r>
            <a:r>
              <a:rPr lang="zh-CN" altLang="en-US" dirty="0" smtClean="0"/>
              <a:t>即开端、发展、高潮、结局四部分。</a:t>
            </a:r>
          </a:p>
          <a:p>
            <a:pPr>
              <a:lnSpc>
                <a:spcPct val="150000"/>
              </a:lnSpc>
            </a:pPr>
            <a:r>
              <a:rPr lang="en-US" b="1" dirty="0" smtClean="0"/>
              <a:t>2.</a:t>
            </a:r>
            <a:r>
              <a:rPr lang="zh-CN" altLang="en-US" dirty="0" smtClean="0"/>
              <a:t>按线索梳理。先找出线索</a:t>
            </a:r>
            <a:r>
              <a:rPr lang="en-US" dirty="0" smtClean="0"/>
              <a:t>,</a:t>
            </a:r>
            <a:r>
              <a:rPr lang="zh-CN" altLang="en-US" dirty="0" smtClean="0"/>
              <a:t>然后梳理出线索发生发展的不同阶段、顺序。找准小说线索的方法主要有</a:t>
            </a:r>
            <a:r>
              <a:rPr lang="en-US" dirty="0" smtClean="0"/>
              <a:t>:(1)</a:t>
            </a:r>
            <a:r>
              <a:rPr lang="zh-CN" altLang="en-US" dirty="0" smtClean="0"/>
              <a:t>标题判“线”</a:t>
            </a:r>
            <a:r>
              <a:rPr lang="en-US" dirty="0" smtClean="0"/>
              <a:t>,(2)</a:t>
            </a:r>
            <a:r>
              <a:rPr lang="zh-CN" altLang="en-US" dirty="0" smtClean="0"/>
              <a:t>以物求“线”</a:t>
            </a:r>
            <a:r>
              <a:rPr lang="en-US" dirty="0" smtClean="0"/>
              <a:t>,(3)</a:t>
            </a:r>
            <a:r>
              <a:rPr lang="zh-CN" altLang="en-US" dirty="0" smtClean="0"/>
              <a:t>以情寻“线” </a:t>
            </a:r>
            <a:r>
              <a:rPr lang="en-US" dirty="0" smtClean="0"/>
              <a:t>(</a:t>
            </a:r>
            <a:r>
              <a:rPr lang="zh-CN" altLang="en-US" dirty="0" smtClean="0"/>
              <a:t>人物的情感变化</a:t>
            </a:r>
            <a:r>
              <a:rPr lang="en-US" dirty="0" smtClean="0"/>
              <a:t>),(4)</a:t>
            </a:r>
            <a:r>
              <a:rPr lang="zh-CN" altLang="en-US" dirty="0" smtClean="0"/>
              <a:t>反复出“线”</a:t>
            </a:r>
            <a:r>
              <a:rPr lang="en-US" dirty="0" smtClean="0"/>
              <a:t>(</a:t>
            </a:r>
            <a:r>
              <a:rPr lang="zh-CN" altLang="en-US" dirty="0" smtClean="0"/>
              <a:t>小说中反复出现的事物或句子</a:t>
            </a:r>
            <a:r>
              <a:rPr lang="en-US" dirty="0" smtClean="0"/>
              <a:t>)</a:t>
            </a:r>
            <a:r>
              <a:rPr lang="zh-CN" altLang="en-US" dirty="0" smtClean="0"/>
              <a:t>。</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6369" name="Object 1"/>
          <p:cNvGraphicFramePr>
            <a:graphicFrameLocks noChangeAspect="1"/>
          </p:cNvGraphicFramePr>
          <p:nvPr/>
        </p:nvGraphicFramePr>
        <p:xfrm>
          <a:off x="893763" y="371475"/>
          <a:ext cx="7654925" cy="3976688"/>
        </p:xfrm>
        <a:graphic>
          <a:graphicData uri="http://schemas.openxmlformats.org/presentationml/2006/ole">
            <mc:AlternateContent xmlns:mc="http://schemas.openxmlformats.org/markup-compatibility/2006">
              <mc:Choice xmlns:v="urn:schemas-microsoft-com:vml" Requires="v">
                <p:oleObj spid="_x0000_s186370" name="文档" r:id="rId4" imgW="8437718" imgH="4397918" progId="Word.Document.12">
                  <p:embed/>
                </p:oleObj>
              </mc:Choice>
              <mc:Fallback>
                <p:oleObj name="文档" r:id="rId4" imgW="8437718" imgH="4397918" progId="Word.Document.12">
                  <p:embed/>
                  <p:pic>
                    <p:nvPicPr>
                      <p:cNvPr id="0"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3763" y="371475"/>
                        <a:ext cx="7654925" cy="39766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903766" y="790808"/>
          <a:ext cx="7772400" cy="3900960"/>
        </p:xfrm>
        <a:graphic>
          <a:graphicData uri="http://schemas.openxmlformats.org/drawingml/2006/table">
            <a:tbl>
              <a:tblPr/>
              <a:tblGrid>
                <a:gridCol w="595425"/>
                <a:gridCol w="457200"/>
                <a:gridCol w="297711"/>
                <a:gridCol w="3285461"/>
                <a:gridCol w="3136603"/>
              </a:tblGrid>
              <a:tr h="396000">
                <a:tc gridSpan="5">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96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要素</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gridSpan="2">
                  <a:txBody>
                    <a:bodyPr/>
                    <a:lstStyle/>
                    <a:p>
                      <a:pPr algn="ctr">
                        <a:lnSpc>
                          <a:spcPct val="150000"/>
                        </a:lnSpc>
                        <a:spcAft>
                          <a:spcPts val="0"/>
                        </a:spcAft>
                      </a:pPr>
                      <a:r>
                        <a:rPr lang="zh-CN" sz="1700" kern="100" dirty="0">
                          <a:solidFill>
                            <a:srgbClr val="000000"/>
                          </a:solidFill>
                          <a:latin typeface="NEU-BZ-S92"/>
                          <a:ea typeface="微软雅黑"/>
                          <a:cs typeface="Times New Roman"/>
                        </a:rPr>
                        <a:t>类别</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概念及作用</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示例</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2376000">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三</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要</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素</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人</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物</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形</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象</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正</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面</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描</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写</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语言描写</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指通过人物的个性化的独白</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自言自语</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或对话</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与别人交谈</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来表现刻画人物性格的一种描写方法。言为心声</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人物的语言也体现着人物的思想性格</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反映人物的心理活动</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促进故事情节的发展</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描摹人物的语态</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能够使形象栩栩如生、跃然纸上</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《范进中举》中的胡屠户</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对中举前的范进骂道</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“像你这尖嘴猴腮</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也该撒抛尿自己照照</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不三不四</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就想天鹅屁吃</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”后来</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范进中了举</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他又大加赞美</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“我的这个贤婿</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才学又高</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品貌又好</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就是城里头那张府、周府这些老爷</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也没有我女婿这样一个体面的相貌</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zh-CN" altLang="en-US" b="1" dirty="0" smtClean="0"/>
              <a:t>梳理、概括情节要准确</a:t>
            </a:r>
            <a:r>
              <a:rPr lang="en-US" b="1" dirty="0" smtClean="0"/>
              <a:t>:</a:t>
            </a:r>
            <a:endParaRPr lang="zh-CN" altLang="en-US" b="1" dirty="0" smtClean="0"/>
          </a:p>
          <a:p>
            <a:pPr>
              <a:lnSpc>
                <a:spcPct val="150000"/>
              </a:lnSpc>
            </a:pPr>
            <a:r>
              <a:rPr lang="en-US" b="1" dirty="0" smtClean="0"/>
              <a:t>1.</a:t>
            </a:r>
            <a:r>
              <a:rPr lang="zh-CN" altLang="en-US" dirty="0" smtClean="0"/>
              <a:t>从主人公的角度叙述。故事复杂、关涉的人物较多时</a:t>
            </a:r>
            <a:r>
              <a:rPr lang="en-US" dirty="0" smtClean="0"/>
              <a:t>,</a:t>
            </a:r>
            <a:r>
              <a:rPr lang="zh-CN" altLang="en-US" dirty="0" smtClean="0"/>
              <a:t>一般首先从主人公的角度叙述、概括</a:t>
            </a:r>
            <a:r>
              <a:rPr lang="en-US" dirty="0" smtClean="0"/>
              <a:t>,</a:t>
            </a:r>
            <a:r>
              <a:rPr lang="zh-CN" altLang="en-US" dirty="0" smtClean="0"/>
              <a:t>而且要前后贯通。</a:t>
            </a:r>
          </a:p>
          <a:p>
            <a:pPr>
              <a:lnSpc>
                <a:spcPct val="150000"/>
              </a:lnSpc>
            </a:pPr>
            <a:r>
              <a:rPr lang="en-US" b="1" dirty="0" smtClean="0"/>
              <a:t>2.</a:t>
            </a:r>
            <a:r>
              <a:rPr lang="zh-CN" altLang="en-US" dirty="0" smtClean="0"/>
              <a:t>叙述要完整。按照“何时何地何人做何事”的格式加以叙述、概括。尤其是“何人”“何事”这两个要素坚决不能省略。“何事”一环有时要包括“原因、经过、结果”。</a:t>
            </a:r>
          </a:p>
          <a:p>
            <a:pPr>
              <a:lnSpc>
                <a:spcPct val="150000"/>
              </a:lnSpc>
            </a:pPr>
            <a:r>
              <a:rPr lang="en-US" b="1" dirty="0" smtClean="0"/>
              <a:t>3.</a:t>
            </a:r>
            <a:r>
              <a:rPr lang="zh-CN" altLang="en-US" dirty="0" smtClean="0"/>
              <a:t>叙述、概括时要避免前后情节的相互交错。</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考点二　环境描写</a:t>
            </a:r>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a:p>
            <a:pPr>
              <a:lnSpc>
                <a:spcPct val="150000"/>
              </a:lnSpc>
            </a:pPr>
            <a:r>
              <a:rPr lang="zh-CN" altLang="en-US" dirty="0" smtClean="0"/>
              <a:t>画出文中描写环境的语句</a:t>
            </a:r>
            <a:r>
              <a:rPr lang="en-US" dirty="0" smtClean="0"/>
              <a:t>,</a:t>
            </a:r>
            <a:r>
              <a:rPr lang="zh-CN" altLang="en-US" dirty="0" smtClean="0"/>
              <a:t>体会作者以此营造的氛围</a:t>
            </a:r>
            <a:r>
              <a:rPr lang="en-US" dirty="0" smtClean="0"/>
              <a:t>,</a:t>
            </a:r>
            <a:r>
              <a:rPr lang="zh-CN" altLang="en-US" dirty="0" smtClean="0"/>
              <a:t>说说这些描写对表达主题所起的作用。</a:t>
            </a:r>
            <a:r>
              <a:rPr lang="en-US" dirty="0" smtClean="0"/>
              <a:t>[</a:t>
            </a:r>
            <a:r>
              <a:rPr lang="zh-CN" altLang="en-US" dirty="0" smtClean="0"/>
              <a:t>九上</a:t>
            </a:r>
            <a:r>
              <a:rPr lang="en-US" altLang="zh-CN" dirty="0" smtClean="0"/>
              <a:t>《</a:t>
            </a:r>
            <a:r>
              <a:rPr lang="zh-CN" altLang="en-US" dirty="0" smtClean="0"/>
              <a:t>故乡</a:t>
            </a:r>
            <a:r>
              <a:rPr lang="en-US" altLang="zh-CN" dirty="0" smtClean="0"/>
              <a:t>》“</a:t>
            </a:r>
            <a:r>
              <a:rPr lang="zh-CN" altLang="en-US" dirty="0" smtClean="0"/>
              <a:t>思考探究”</a:t>
            </a:r>
            <a:r>
              <a:rPr lang="en-US" dirty="0" smtClean="0"/>
              <a:t>(</a:t>
            </a:r>
            <a:r>
              <a:rPr lang="zh-CN" altLang="en-US" dirty="0" smtClean="0"/>
              <a:t>环境描写的作用</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如由闰土引出少年回忆时写“深蓝的天空中挂着一轮金黄的圆月</a:t>
            </a:r>
            <a:r>
              <a:rPr lang="en-US" altLang="zh-CN" dirty="0" smtClean="0"/>
              <a:t>……”</a:t>
            </a:r>
            <a:r>
              <a:rPr lang="en-US" dirty="0" smtClean="0"/>
              <a:t>,</a:t>
            </a:r>
            <a:r>
              <a:rPr lang="zh-CN" altLang="en-US" dirty="0" smtClean="0"/>
              <a:t>这一环境描写充满画意</a:t>
            </a:r>
            <a:r>
              <a:rPr lang="en-US" dirty="0" smtClean="0"/>
              <a:t>,</a:t>
            </a:r>
            <a:r>
              <a:rPr lang="zh-CN" altLang="en-US" dirty="0" smtClean="0"/>
              <a:t>形象的色彩鲜明、纯净、生机勃勃</a:t>
            </a:r>
            <a:r>
              <a:rPr lang="en-US" dirty="0" smtClean="0"/>
              <a:t>,</a:t>
            </a:r>
            <a:r>
              <a:rPr lang="zh-CN" altLang="en-US" dirty="0" smtClean="0"/>
              <a:t>由此衬托出少年闰土“小英雄”的形象</a:t>
            </a:r>
            <a:r>
              <a:rPr lang="en-US" dirty="0" smtClean="0"/>
              <a:t>,</a:t>
            </a:r>
            <a:r>
              <a:rPr lang="zh-CN" altLang="en-US" dirty="0" smtClean="0"/>
              <a:t>也写出作者对故乡的美好印象。</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31919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en-US" b="1" dirty="0" smtClean="0"/>
              <a:t>1.</a:t>
            </a:r>
            <a:r>
              <a:rPr lang="zh-CN" altLang="en-US" dirty="0" smtClean="0"/>
              <a:t>文段中的环境描写</a:t>
            </a:r>
            <a:r>
              <a:rPr lang="en-US" dirty="0" smtClean="0"/>
              <a:t>,</a:t>
            </a:r>
            <a:r>
              <a:rPr lang="zh-CN" altLang="en-US" dirty="0" smtClean="0"/>
              <a:t>对塑造</a:t>
            </a:r>
            <a:r>
              <a:rPr lang="en-US" dirty="0" smtClean="0"/>
              <a:t>××</a:t>
            </a:r>
            <a:r>
              <a:rPr lang="zh-CN" altLang="en-US" dirty="0" smtClean="0"/>
              <a:t>有何作用</a:t>
            </a:r>
            <a:r>
              <a:rPr lang="en-US" dirty="0" smtClean="0"/>
              <a:t>?</a:t>
            </a:r>
            <a:endParaRPr lang="zh-CN" altLang="en-US" dirty="0" smtClean="0"/>
          </a:p>
          <a:p>
            <a:pPr>
              <a:lnSpc>
                <a:spcPct val="150000"/>
              </a:lnSpc>
            </a:pPr>
            <a:r>
              <a:rPr lang="en-US" b="1" dirty="0" smtClean="0"/>
              <a:t>2.</a:t>
            </a:r>
            <a:r>
              <a:rPr lang="zh-CN" altLang="en-US" dirty="0" smtClean="0"/>
              <a:t>第</a:t>
            </a:r>
            <a:r>
              <a:rPr lang="en-US" dirty="0" smtClean="0"/>
              <a:t>×</a:t>
            </a:r>
            <a:r>
              <a:rPr lang="zh-CN" altLang="en-US" dirty="0" smtClean="0"/>
              <a:t>段中画横线的句子在文中有何作用</a:t>
            </a:r>
            <a:r>
              <a:rPr lang="en-US" dirty="0" smtClean="0"/>
              <a:t>?</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a:lnSpc>
                <a:spcPct val="150000"/>
              </a:lnSpc>
            </a:pPr>
            <a:r>
              <a:rPr lang="en-US" b="1" dirty="0" smtClean="0"/>
              <a:t>1.</a:t>
            </a:r>
            <a:r>
              <a:rPr lang="zh-CN" altLang="en-US" b="1" dirty="0" smtClean="0"/>
              <a:t>社会环境描写作用</a:t>
            </a:r>
          </a:p>
          <a:p>
            <a:pPr indent="446088">
              <a:lnSpc>
                <a:spcPct val="150000"/>
              </a:lnSpc>
            </a:pPr>
            <a:r>
              <a:rPr lang="zh-CN" altLang="en-US" u="wavy" dirty="0" smtClean="0"/>
              <a:t>首先</a:t>
            </a:r>
            <a:r>
              <a:rPr lang="en-US" u="wavy" dirty="0" smtClean="0"/>
              <a:t>,</a:t>
            </a:r>
            <a:r>
              <a:rPr lang="zh-CN" altLang="en-US" u="wavy" dirty="0" smtClean="0"/>
              <a:t>找出具体体现社会环境的语句。</a:t>
            </a:r>
            <a:endParaRPr lang="zh-CN" altLang="en-US" dirty="0" smtClean="0"/>
          </a:p>
          <a:p>
            <a:pPr indent="446088">
              <a:lnSpc>
                <a:spcPct val="150000"/>
              </a:lnSpc>
            </a:pPr>
            <a:r>
              <a:rPr lang="zh-CN" altLang="en-US" u="wavy" dirty="0" smtClean="0"/>
              <a:t>其次</a:t>
            </a:r>
            <a:r>
              <a:rPr lang="en-US" u="wavy" dirty="0" smtClean="0"/>
              <a:t>,</a:t>
            </a:r>
            <a:r>
              <a:rPr lang="zh-CN" altLang="en-US" u="wavy" dirty="0" smtClean="0"/>
              <a:t>扣住环境特点</a:t>
            </a:r>
            <a:r>
              <a:rPr lang="en-US" u="wavy" dirty="0" smtClean="0"/>
              <a:t>,</a:t>
            </a:r>
            <a:r>
              <a:rPr lang="zh-CN" altLang="en-US" u="wavy" dirty="0" smtClean="0"/>
              <a:t>可以从以下几个角度思考</a:t>
            </a:r>
            <a:r>
              <a:rPr lang="en-US" u="wavy" dirty="0" smtClean="0"/>
              <a:t>:</a:t>
            </a:r>
            <a:endParaRPr lang="zh-CN" altLang="en-US" dirty="0" smtClean="0"/>
          </a:p>
          <a:p>
            <a:pPr indent="446088">
              <a:lnSpc>
                <a:spcPct val="150000"/>
              </a:lnSpc>
            </a:pPr>
            <a:r>
              <a:rPr lang="en-US" dirty="0" smtClean="0"/>
              <a:t>(1)</a:t>
            </a:r>
            <a:r>
              <a:rPr lang="zh-CN" altLang="en-US" dirty="0" smtClean="0"/>
              <a:t>交代人物活动的地点</a:t>
            </a:r>
            <a:r>
              <a:rPr lang="en-US" dirty="0" smtClean="0"/>
              <a:t>(</a:t>
            </a:r>
            <a:r>
              <a:rPr lang="zh-CN" altLang="en-US" dirty="0" smtClean="0"/>
              <a:t>具体场所</a:t>
            </a:r>
            <a:r>
              <a:rPr lang="en-US" dirty="0" smtClean="0"/>
              <a:t>)</a:t>
            </a:r>
            <a:r>
              <a:rPr lang="zh-CN" altLang="en-US" dirty="0" smtClean="0"/>
              <a:t>和生活环境。</a:t>
            </a:r>
          </a:p>
          <a:p>
            <a:pPr indent="446088">
              <a:lnSpc>
                <a:spcPct val="150000"/>
              </a:lnSpc>
            </a:pPr>
            <a:r>
              <a:rPr lang="en-US" dirty="0" smtClean="0"/>
              <a:t>(2)</a:t>
            </a:r>
            <a:r>
              <a:rPr lang="zh-CN" altLang="en-US" dirty="0" smtClean="0"/>
              <a:t>交代人物活动及其成长的时代背景</a:t>
            </a:r>
            <a:r>
              <a:rPr lang="en-US" dirty="0" smtClean="0"/>
              <a:t>,</a:t>
            </a:r>
            <a:r>
              <a:rPr lang="zh-CN" altLang="en-US" dirty="0" smtClean="0"/>
              <a:t>揭示各种复杂的社会关系。</a:t>
            </a:r>
          </a:p>
          <a:p>
            <a:pPr indent="446088">
              <a:lnSpc>
                <a:spcPct val="150000"/>
              </a:lnSpc>
            </a:pPr>
            <a:r>
              <a:rPr lang="en-US" dirty="0" smtClean="0"/>
              <a:t>(3)</a:t>
            </a:r>
            <a:r>
              <a:rPr lang="zh-CN" altLang="en-US" dirty="0" smtClean="0"/>
              <a:t>交代人物身份</a:t>
            </a:r>
            <a:r>
              <a:rPr lang="en-US" dirty="0" smtClean="0"/>
              <a:t>,</a:t>
            </a:r>
            <a:r>
              <a:rPr lang="zh-CN" altLang="en-US" dirty="0" smtClean="0"/>
              <a:t>表现人物性格</a:t>
            </a:r>
            <a:r>
              <a:rPr lang="en-US" dirty="0" smtClean="0"/>
              <a:t>,</a:t>
            </a:r>
            <a:r>
              <a:rPr lang="zh-CN" altLang="en-US" dirty="0" smtClean="0"/>
              <a:t>或影响或决定人物性格。</a:t>
            </a:r>
          </a:p>
          <a:p>
            <a:pPr indent="446088">
              <a:lnSpc>
                <a:spcPct val="150000"/>
              </a:lnSpc>
            </a:pPr>
            <a:r>
              <a:rPr lang="en-US" dirty="0" smtClean="0"/>
              <a:t>(4)</a:t>
            </a:r>
            <a:r>
              <a:rPr lang="zh-CN" altLang="en-US" dirty="0" smtClean="0"/>
              <a:t>制造悬念</a:t>
            </a:r>
            <a:r>
              <a:rPr lang="en-US" dirty="0" smtClean="0"/>
              <a:t>,</a:t>
            </a:r>
            <a:r>
              <a:rPr lang="zh-CN" altLang="en-US" dirty="0" smtClean="0"/>
              <a:t>为情节发展做铺垫。</a:t>
            </a:r>
            <a:endParaRPr lang="en-US" altLang="zh-CN" dirty="0" smtClean="0"/>
          </a:p>
          <a:p>
            <a:pPr indent="446088">
              <a:lnSpc>
                <a:spcPct val="150000"/>
              </a:lnSpc>
            </a:pPr>
            <a:r>
              <a:rPr lang="zh-CN" altLang="en-US" u="wavy" dirty="0" smtClean="0"/>
              <a:t>最后</a:t>
            </a:r>
            <a:r>
              <a:rPr lang="en-US" u="wavy" dirty="0" smtClean="0"/>
              <a:t>,</a:t>
            </a:r>
            <a:r>
              <a:rPr lang="zh-CN" altLang="en-US" u="wavy" dirty="0" smtClean="0"/>
              <a:t>精准表达。</a:t>
            </a:r>
            <a:endParaRPr lang="zh-CN" altLang="en-US" dirty="0" smtClean="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270275"/>
          </a:xfrm>
          <a:prstGeom prst="rect">
            <a:avLst/>
          </a:prstGeom>
          <a:noFill/>
        </p:spPr>
        <p:txBody>
          <a:bodyPr wrap="square" lIns="36000" tIns="36000" rIns="36000" bIns="36000" rtlCol="0">
            <a:spAutoFit/>
          </a:bodyPr>
          <a:lstStyle/>
          <a:p>
            <a:pPr indent="446088">
              <a:lnSpc>
                <a:spcPct val="150000"/>
              </a:lnSpc>
            </a:pPr>
            <a:r>
              <a:rPr lang="zh-CN" altLang="en-US" dirty="0" smtClean="0"/>
              <a:t>答题模板</a:t>
            </a:r>
            <a:r>
              <a:rPr lang="en-US" dirty="0" smtClean="0"/>
              <a:t>:①</a:t>
            </a:r>
            <a:r>
              <a:rPr lang="zh-CN" altLang="en-US" dirty="0" smtClean="0"/>
              <a:t>突出</a:t>
            </a:r>
            <a:r>
              <a:rPr lang="en-US" dirty="0" smtClean="0"/>
              <a:t>(</a:t>
            </a:r>
            <a:r>
              <a:rPr lang="zh-CN" altLang="en-US" dirty="0" smtClean="0"/>
              <a:t>烘托、描写、交代</a:t>
            </a:r>
            <a:r>
              <a:rPr lang="en-US" dirty="0" smtClean="0"/>
              <a:t>)</a:t>
            </a:r>
            <a:r>
              <a:rPr lang="zh-CN" altLang="en-US" dirty="0" smtClean="0"/>
              <a:t>了</a:t>
            </a:r>
            <a:r>
              <a:rPr lang="en-US" altLang="zh-CN" dirty="0" smtClean="0"/>
              <a:t>……</a:t>
            </a:r>
            <a:r>
              <a:rPr lang="en-US" dirty="0" smtClean="0"/>
              <a:t>,</a:t>
            </a:r>
            <a:r>
              <a:rPr lang="zh-CN" altLang="en-US" dirty="0" smtClean="0"/>
              <a:t>为</a:t>
            </a:r>
            <a:r>
              <a:rPr lang="en-US" altLang="zh-CN" dirty="0" smtClean="0"/>
              <a:t>……</a:t>
            </a:r>
            <a:r>
              <a:rPr lang="zh-CN" altLang="en-US" dirty="0" smtClean="0"/>
              <a:t>活动提供了背景</a:t>
            </a:r>
            <a:r>
              <a:rPr lang="en-US" dirty="0" smtClean="0"/>
              <a:t>,</a:t>
            </a:r>
            <a:r>
              <a:rPr lang="zh-CN" altLang="en-US" dirty="0" smtClean="0"/>
              <a:t>与</a:t>
            </a:r>
            <a:r>
              <a:rPr lang="en-US" altLang="zh-CN" dirty="0" smtClean="0"/>
              <a:t>……</a:t>
            </a:r>
            <a:r>
              <a:rPr lang="en-US" dirty="0" smtClean="0"/>
              <a:t>(</a:t>
            </a:r>
            <a:r>
              <a:rPr lang="zh-CN" altLang="en-US" dirty="0" smtClean="0"/>
              <a:t>情节</a:t>
            </a:r>
            <a:r>
              <a:rPr lang="en-US" dirty="0" smtClean="0"/>
              <a:t>)</a:t>
            </a:r>
            <a:r>
              <a:rPr lang="zh-CN" altLang="en-US" dirty="0" smtClean="0"/>
              <a:t>形成对比</a:t>
            </a:r>
            <a:r>
              <a:rPr lang="en-US" dirty="0" smtClean="0"/>
              <a:t>;②</a:t>
            </a:r>
            <a:r>
              <a:rPr lang="zh-CN" altLang="en-US" dirty="0" smtClean="0"/>
              <a:t>烘托</a:t>
            </a:r>
            <a:r>
              <a:rPr lang="en-US" dirty="0" smtClean="0"/>
              <a:t>(</a:t>
            </a:r>
            <a:r>
              <a:rPr lang="zh-CN" altLang="en-US" dirty="0" smtClean="0"/>
              <a:t>衬托、映衬</a:t>
            </a:r>
            <a:r>
              <a:rPr lang="en-US" dirty="0" smtClean="0"/>
              <a:t>)</a:t>
            </a:r>
            <a:r>
              <a:rPr lang="zh-CN" altLang="en-US" dirty="0" smtClean="0"/>
              <a:t>了</a:t>
            </a:r>
            <a:r>
              <a:rPr lang="en-US" altLang="zh-CN" dirty="0" smtClean="0"/>
              <a:t>……</a:t>
            </a:r>
            <a:r>
              <a:rPr lang="en-US" dirty="0" smtClean="0"/>
              <a:t>(</a:t>
            </a:r>
            <a:r>
              <a:rPr lang="zh-CN" altLang="en-US" dirty="0" smtClean="0"/>
              <a:t>思想品质、精神世界</a:t>
            </a:r>
            <a:r>
              <a:rPr lang="en-US" dirty="0" smtClean="0"/>
              <a:t>),</a:t>
            </a:r>
            <a:r>
              <a:rPr lang="zh-CN" altLang="en-US" dirty="0" smtClean="0"/>
              <a:t>有助于塑造</a:t>
            </a:r>
            <a:r>
              <a:rPr lang="en-US" altLang="zh-CN" dirty="0" smtClean="0"/>
              <a:t>……</a:t>
            </a:r>
            <a:r>
              <a:rPr lang="zh-CN" altLang="en-US" dirty="0" smtClean="0"/>
              <a:t>的形象。</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自然环境描写作用</a:t>
            </a:r>
          </a:p>
          <a:p>
            <a:pPr indent="446088">
              <a:lnSpc>
                <a:spcPct val="150000"/>
              </a:lnSpc>
            </a:pPr>
            <a:r>
              <a:rPr lang="en-US" dirty="0" smtClean="0"/>
              <a:t>(1)</a:t>
            </a:r>
            <a:r>
              <a:rPr lang="zh-CN" altLang="en-US" dirty="0" smtClean="0"/>
              <a:t>环境方面</a:t>
            </a:r>
            <a:r>
              <a:rPr lang="en-US" dirty="0" smtClean="0"/>
              <a:t>:</a:t>
            </a:r>
            <a:r>
              <a:rPr lang="zh-CN" altLang="en-US" dirty="0" smtClean="0"/>
              <a:t>交代</a:t>
            </a:r>
            <a:r>
              <a:rPr lang="en-US" altLang="zh-CN" dirty="0" smtClean="0"/>
              <a:t>……</a:t>
            </a:r>
            <a:r>
              <a:rPr lang="zh-CN" altLang="en-US" dirty="0" smtClean="0"/>
              <a:t>时间</a:t>
            </a:r>
            <a:r>
              <a:rPr lang="en-US" dirty="0" smtClean="0"/>
              <a:t>(</a:t>
            </a:r>
            <a:r>
              <a:rPr lang="zh-CN" altLang="en-US" dirty="0" smtClean="0"/>
              <a:t>背景</a:t>
            </a:r>
            <a:r>
              <a:rPr lang="en-US" dirty="0" smtClean="0"/>
              <a:t>),</a:t>
            </a:r>
            <a:r>
              <a:rPr lang="zh-CN" altLang="en-US" dirty="0" smtClean="0"/>
              <a:t>营造</a:t>
            </a:r>
            <a:r>
              <a:rPr lang="en-US" altLang="zh-CN" dirty="0" smtClean="0"/>
              <a:t>……</a:t>
            </a:r>
            <a:r>
              <a:rPr lang="zh-CN" altLang="en-US" dirty="0" smtClean="0"/>
              <a:t>氛围</a:t>
            </a:r>
            <a:r>
              <a:rPr lang="en-US" dirty="0" smtClean="0"/>
              <a:t>,</a:t>
            </a:r>
            <a:r>
              <a:rPr lang="zh-CN" altLang="en-US" dirty="0" smtClean="0"/>
              <a:t>渲染</a:t>
            </a:r>
            <a:r>
              <a:rPr lang="en-US" altLang="zh-CN" dirty="0" smtClean="0"/>
              <a:t>……</a:t>
            </a:r>
            <a:r>
              <a:rPr lang="zh-CN" altLang="en-US" dirty="0" smtClean="0"/>
              <a:t>气氛。</a:t>
            </a:r>
          </a:p>
          <a:p>
            <a:pPr indent="446088">
              <a:lnSpc>
                <a:spcPct val="150000"/>
              </a:lnSpc>
            </a:pPr>
            <a:r>
              <a:rPr lang="en-US" dirty="0" smtClean="0"/>
              <a:t>(2)</a:t>
            </a:r>
            <a:r>
              <a:rPr lang="zh-CN" altLang="en-US" dirty="0" smtClean="0"/>
              <a:t>情节方面</a:t>
            </a:r>
            <a:r>
              <a:rPr lang="en-US" dirty="0" smtClean="0"/>
              <a:t>:</a:t>
            </a:r>
            <a:r>
              <a:rPr lang="zh-CN" altLang="en-US" dirty="0" smtClean="0"/>
              <a:t>暗示或推动情节发展</a:t>
            </a:r>
            <a:r>
              <a:rPr lang="en-US" dirty="0" smtClean="0"/>
              <a:t>,</a:t>
            </a:r>
            <a:r>
              <a:rPr lang="zh-CN" altLang="en-US" dirty="0" smtClean="0"/>
              <a:t>为</a:t>
            </a:r>
            <a:r>
              <a:rPr lang="en-US" altLang="zh-CN" dirty="0" smtClean="0"/>
              <a:t>……</a:t>
            </a:r>
            <a:r>
              <a:rPr lang="zh-CN" altLang="en-US" dirty="0" smtClean="0"/>
              <a:t>做铺垫或制造悬念</a:t>
            </a:r>
            <a:r>
              <a:rPr lang="en-US" dirty="0" smtClean="0"/>
              <a:t>,</a:t>
            </a:r>
            <a:r>
              <a:rPr lang="zh-CN" altLang="en-US" dirty="0" smtClean="0"/>
              <a:t>为</a:t>
            </a:r>
            <a:r>
              <a:rPr lang="en-US" altLang="zh-CN" dirty="0" smtClean="0"/>
              <a:t>……</a:t>
            </a:r>
            <a:r>
              <a:rPr lang="zh-CN" altLang="en-US" dirty="0" smtClean="0"/>
              <a:t>埋下伏笔。</a:t>
            </a:r>
          </a:p>
          <a:p>
            <a:pPr indent="446088">
              <a:lnSpc>
                <a:spcPct val="150000"/>
              </a:lnSpc>
            </a:pPr>
            <a:r>
              <a:rPr lang="en-US" dirty="0" smtClean="0"/>
              <a:t>(3)</a:t>
            </a:r>
            <a:r>
              <a:rPr lang="zh-CN" altLang="en-US" dirty="0" smtClean="0"/>
              <a:t>人物方面</a:t>
            </a:r>
            <a:r>
              <a:rPr lang="en-US" dirty="0" smtClean="0"/>
              <a:t>:</a:t>
            </a:r>
            <a:r>
              <a:rPr lang="zh-CN" altLang="en-US" dirty="0" smtClean="0"/>
              <a:t>暗示</a:t>
            </a:r>
            <a:r>
              <a:rPr lang="en-US" altLang="zh-CN" dirty="0" smtClean="0"/>
              <a:t>……</a:t>
            </a:r>
            <a:r>
              <a:rPr lang="zh-CN" altLang="en-US" dirty="0" smtClean="0"/>
              <a:t>思想</a:t>
            </a:r>
            <a:r>
              <a:rPr lang="en-US" dirty="0" smtClean="0"/>
              <a:t>,</a:t>
            </a:r>
            <a:r>
              <a:rPr lang="zh-CN" altLang="en-US" dirty="0" smtClean="0"/>
              <a:t>侧面写</a:t>
            </a:r>
            <a:r>
              <a:rPr lang="en-US" altLang="zh-CN" dirty="0" smtClean="0"/>
              <a:t>……</a:t>
            </a:r>
            <a:r>
              <a:rPr lang="zh-CN" altLang="en-US" dirty="0" smtClean="0"/>
              <a:t>性格</a:t>
            </a:r>
            <a:r>
              <a:rPr lang="en-US" dirty="0" smtClean="0"/>
              <a:t>,</a:t>
            </a:r>
            <a:r>
              <a:rPr lang="zh-CN" altLang="en-US" dirty="0" smtClean="0"/>
              <a:t>烘托</a:t>
            </a:r>
            <a:r>
              <a:rPr lang="en-US" altLang="zh-CN" dirty="0" smtClean="0"/>
              <a:t>……</a:t>
            </a:r>
            <a:r>
              <a:rPr lang="zh-CN" altLang="en-US" dirty="0" smtClean="0"/>
              <a:t>心理。</a:t>
            </a:r>
          </a:p>
          <a:p>
            <a:pPr indent="446088">
              <a:lnSpc>
                <a:spcPct val="150000"/>
              </a:lnSpc>
            </a:pPr>
            <a:r>
              <a:rPr lang="en-US" dirty="0" smtClean="0"/>
              <a:t>(4)</a:t>
            </a:r>
            <a:r>
              <a:rPr lang="zh-CN" altLang="en-US" dirty="0" smtClean="0"/>
              <a:t>主题方面</a:t>
            </a:r>
            <a:r>
              <a:rPr lang="en-US" dirty="0" smtClean="0"/>
              <a:t>:</a:t>
            </a:r>
            <a:r>
              <a:rPr lang="zh-CN" altLang="en-US" dirty="0" smtClean="0"/>
              <a:t>表达、寄托、暗示、揭示、深化</a:t>
            </a:r>
            <a:r>
              <a:rPr lang="en-US" altLang="zh-CN" dirty="0" smtClean="0"/>
              <a:t>……</a:t>
            </a:r>
            <a:r>
              <a:rPr lang="zh-CN" altLang="en-US" dirty="0" smtClean="0"/>
              <a:t>主旨。</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考点三　分析形象</a:t>
            </a:r>
          </a:p>
          <a:p>
            <a:pPr>
              <a:lnSpc>
                <a:spcPct val="150000"/>
              </a:lnSpc>
            </a:pPr>
            <a:r>
              <a:rPr lang="en-US" altLang="zh-CN" dirty="0" smtClean="0">
                <a:solidFill>
                  <a:srgbClr val="0092D7"/>
                </a:solidFill>
              </a:rPr>
              <a:t>【</a:t>
            </a:r>
            <a:r>
              <a:rPr lang="zh-CN" altLang="en-US" dirty="0" smtClean="0">
                <a:solidFill>
                  <a:srgbClr val="0092D7"/>
                </a:solidFill>
              </a:rPr>
              <a:t>教材典例</a:t>
            </a:r>
            <a:r>
              <a:rPr lang="en-US" altLang="zh-CN" dirty="0" smtClean="0">
                <a:solidFill>
                  <a:srgbClr val="0092D7"/>
                </a:solidFill>
              </a:rPr>
              <a:t>】</a:t>
            </a:r>
          </a:p>
          <a:p>
            <a:pPr>
              <a:lnSpc>
                <a:spcPct val="150000"/>
              </a:lnSpc>
            </a:pPr>
            <a:r>
              <a:rPr lang="zh-CN" altLang="en-US" dirty="0" smtClean="0"/>
              <a:t>孔乙己是一个怎样的人</a:t>
            </a:r>
            <a:r>
              <a:rPr lang="en-US" dirty="0" smtClean="0"/>
              <a:t>?</a:t>
            </a:r>
            <a:r>
              <a:rPr lang="zh-CN" altLang="en-US" dirty="0" smtClean="0"/>
              <a:t>结合课文中的具体描写</a:t>
            </a:r>
            <a:r>
              <a:rPr lang="en-US" dirty="0" smtClean="0"/>
              <a:t>,</a:t>
            </a:r>
            <a:r>
              <a:rPr lang="zh-CN" altLang="en-US" dirty="0" smtClean="0"/>
              <a:t>联系人物所处的社会环境</a:t>
            </a:r>
            <a:r>
              <a:rPr lang="en-US" dirty="0" smtClean="0"/>
              <a:t>,</a:t>
            </a:r>
            <a:r>
              <a:rPr lang="zh-CN" altLang="en-US" dirty="0" smtClean="0"/>
              <a:t>谈谈你的理解。</a:t>
            </a:r>
            <a:r>
              <a:rPr lang="en-US" dirty="0" smtClean="0"/>
              <a:t>(</a:t>
            </a:r>
            <a:r>
              <a:rPr lang="zh-CN" altLang="en-US" dirty="0" smtClean="0"/>
              <a:t>九下</a:t>
            </a:r>
            <a:r>
              <a:rPr lang="en-US" altLang="zh-CN" dirty="0" smtClean="0"/>
              <a:t>《</a:t>
            </a:r>
            <a:r>
              <a:rPr lang="zh-CN" altLang="en-US" dirty="0" smtClean="0"/>
              <a:t>孔乙己</a:t>
            </a:r>
            <a:r>
              <a:rPr lang="en-US" altLang="zh-CN" dirty="0" smtClean="0"/>
              <a:t>》“</a:t>
            </a:r>
            <a:r>
              <a:rPr lang="zh-CN" altLang="en-US" dirty="0" smtClean="0"/>
              <a:t>思考探究”</a:t>
            </a:r>
            <a:r>
              <a:rPr lang="en-US" dirty="0" smtClean="0"/>
              <a:t>)</a:t>
            </a:r>
            <a:endParaRPr lang="zh-CN" altLang="en-US" dirty="0" smtClean="0"/>
          </a:p>
          <a:p>
            <a:pPr>
              <a:lnSpc>
                <a:spcPct val="150000"/>
              </a:lnSpc>
            </a:pPr>
            <a:r>
              <a:rPr lang="en-US" dirty="0" smtClean="0">
                <a:solidFill>
                  <a:srgbClr val="0092D7"/>
                </a:solidFill>
              </a:rPr>
              <a:t>[</a:t>
            </a:r>
            <a:r>
              <a:rPr lang="zh-CN" altLang="en-US" dirty="0" smtClean="0">
                <a:solidFill>
                  <a:srgbClr val="0092D7"/>
                </a:solidFill>
              </a:rPr>
              <a:t>分析</a:t>
            </a:r>
            <a:r>
              <a:rPr lang="en-US" dirty="0" smtClean="0">
                <a:solidFill>
                  <a:srgbClr val="0092D7"/>
                </a:solidFill>
              </a:rPr>
              <a:t>]</a:t>
            </a:r>
            <a:r>
              <a:rPr lang="zh-CN" altLang="en-US" dirty="0" smtClean="0"/>
              <a:t>本题考查小说的主要人物</a:t>
            </a:r>
            <a:r>
              <a:rPr lang="en-US" dirty="0" smtClean="0"/>
              <a:t>,</a:t>
            </a:r>
            <a:r>
              <a:rPr lang="zh-CN" altLang="en-US" dirty="0" smtClean="0"/>
              <a:t>通过分析文中的细节和环境</a:t>
            </a:r>
            <a:r>
              <a:rPr lang="en-US" dirty="0" smtClean="0"/>
              <a:t>,</a:t>
            </a:r>
            <a:r>
              <a:rPr lang="zh-CN" altLang="en-US" dirty="0" smtClean="0"/>
              <a:t>把握人物的性格和命运。抓住文中对孔乙己的描写和所处的社会背景分析即可。</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常见题型</a:t>
            </a:r>
            <a:r>
              <a:rPr lang="en-US" altLang="zh-CN" dirty="0" smtClean="0">
                <a:solidFill>
                  <a:srgbClr val="0092D7"/>
                </a:solidFill>
              </a:rPr>
              <a:t>】</a:t>
            </a:r>
          </a:p>
          <a:p>
            <a:pPr>
              <a:lnSpc>
                <a:spcPct val="150000"/>
              </a:lnSpc>
            </a:pPr>
            <a:r>
              <a:rPr lang="en-US" b="1" dirty="0" smtClean="0"/>
              <a:t>1.</a:t>
            </a:r>
            <a:r>
              <a:rPr lang="zh-CN" altLang="en-US" dirty="0" smtClean="0"/>
              <a:t>结合选文</a:t>
            </a:r>
            <a:r>
              <a:rPr lang="en-US" dirty="0" smtClean="0"/>
              <a:t>,</a:t>
            </a:r>
            <a:r>
              <a:rPr lang="zh-CN" altLang="en-US" dirty="0" smtClean="0"/>
              <a:t>分析</a:t>
            </a:r>
            <a:r>
              <a:rPr lang="en-US" dirty="0" smtClean="0"/>
              <a:t>××</a:t>
            </a:r>
            <a:r>
              <a:rPr lang="zh-CN" altLang="en-US" dirty="0" smtClean="0"/>
              <a:t>这个人物形象。</a:t>
            </a:r>
          </a:p>
          <a:p>
            <a:pPr>
              <a:lnSpc>
                <a:spcPct val="150000"/>
              </a:lnSpc>
            </a:pPr>
            <a:r>
              <a:rPr lang="en-US" b="1" dirty="0" smtClean="0"/>
              <a:t>2. </a:t>
            </a:r>
            <a:r>
              <a:rPr lang="en-US" dirty="0" smtClean="0">
                <a:solidFill>
                  <a:srgbClr val="0092D7"/>
                </a:solidFill>
              </a:rPr>
              <a:t>[2016</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13</a:t>
            </a:r>
            <a:r>
              <a:rPr lang="zh-CN" altLang="en-US" dirty="0" smtClean="0">
                <a:solidFill>
                  <a:srgbClr val="0092D7"/>
                </a:solidFill>
              </a:rPr>
              <a:t>题</a:t>
            </a:r>
            <a:r>
              <a:rPr lang="en-US" dirty="0" smtClean="0">
                <a:solidFill>
                  <a:srgbClr val="0092D7"/>
                </a:solidFill>
              </a:rPr>
              <a:t>]</a:t>
            </a:r>
            <a:r>
              <a:rPr lang="zh-CN" altLang="en-US" dirty="0" smtClean="0"/>
              <a:t>联系文中相关内容分析希金斯太太是怎样的一位母亲。</a:t>
            </a:r>
          </a:p>
          <a:p>
            <a:pPr>
              <a:lnSpc>
                <a:spcPct val="150000"/>
              </a:lnSpc>
            </a:pPr>
            <a:r>
              <a:rPr lang="en-US" b="1" dirty="0" smtClean="0"/>
              <a:t>3. </a:t>
            </a:r>
            <a:r>
              <a:rPr lang="en-US" dirty="0" smtClean="0">
                <a:solidFill>
                  <a:srgbClr val="0092D7"/>
                </a:solidFill>
              </a:rPr>
              <a:t>[2010</a:t>
            </a:r>
            <a:r>
              <a:rPr lang="en-US" altLang="zh-CN" dirty="0" smtClean="0">
                <a:solidFill>
                  <a:srgbClr val="0092D7"/>
                </a:solidFill>
              </a:rPr>
              <a:t>·</a:t>
            </a:r>
            <a:r>
              <a:rPr lang="zh-CN" altLang="en-US" dirty="0" smtClean="0">
                <a:solidFill>
                  <a:srgbClr val="0092D7"/>
                </a:solidFill>
              </a:rPr>
              <a:t>包头</a:t>
            </a:r>
            <a:r>
              <a:rPr lang="en-US" dirty="0" smtClean="0">
                <a:solidFill>
                  <a:srgbClr val="0092D7"/>
                </a:solidFill>
              </a:rPr>
              <a:t>13</a:t>
            </a:r>
            <a:r>
              <a:rPr lang="zh-CN" altLang="en-US" dirty="0" smtClean="0">
                <a:solidFill>
                  <a:srgbClr val="0092D7"/>
                </a:solidFill>
              </a:rPr>
              <a:t>题</a:t>
            </a:r>
            <a:r>
              <a:rPr lang="en-US" dirty="0" smtClean="0">
                <a:solidFill>
                  <a:srgbClr val="0092D7"/>
                </a:solidFill>
              </a:rPr>
              <a:t>] </a:t>
            </a:r>
            <a:r>
              <a:rPr lang="zh-CN" altLang="en-US" dirty="0" smtClean="0"/>
              <a:t>根据小说情节</a:t>
            </a:r>
            <a:r>
              <a:rPr lang="en-US" dirty="0" smtClean="0"/>
              <a:t>,</a:t>
            </a:r>
            <a:r>
              <a:rPr lang="zh-CN" altLang="en-US" dirty="0" smtClean="0"/>
              <a:t>说说女主人是怎样一个人</a:t>
            </a:r>
            <a:r>
              <a:rPr lang="en-US" dirty="0" smtClean="0"/>
              <a:t>,</a:t>
            </a:r>
            <a:r>
              <a:rPr lang="zh-CN" altLang="en-US" dirty="0" smtClean="0"/>
              <a:t>她最宝贵的品质是什么。</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indent="446088">
              <a:lnSpc>
                <a:spcPct val="150000"/>
              </a:lnSpc>
            </a:pPr>
            <a:r>
              <a:rPr lang="zh-CN" altLang="en-US" dirty="0" smtClean="0"/>
              <a:t>概括小说形象题</a:t>
            </a:r>
            <a:r>
              <a:rPr lang="en-US" dirty="0" smtClean="0"/>
              <a:t>,</a:t>
            </a:r>
            <a:r>
              <a:rPr lang="zh-CN" altLang="en-US" dirty="0" smtClean="0"/>
              <a:t>可抓住四个方面</a:t>
            </a:r>
            <a:r>
              <a:rPr lang="en-US" dirty="0" smtClean="0"/>
              <a:t>:</a:t>
            </a:r>
            <a:endParaRPr lang="zh-CN" altLang="en-US" dirty="0" smtClean="0"/>
          </a:p>
          <a:p>
            <a:pPr>
              <a:lnSpc>
                <a:spcPct val="150000"/>
              </a:lnSpc>
            </a:pPr>
            <a:r>
              <a:rPr lang="en-US" b="1" dirty="0" smtClean="0"/>
              <a:t>1.</a:t>
            </a:r>
            <a:r>
              <a:rPr lang="zh-CN" altLang="en-US" b="1" dirty="0" smtClean="0"/>
              <a:t>梳理情节</a:t>
            </a:r>
          </a:p>
          <a:p>
            <a:pPr indent="446088">
              <a:lnSpc>
                <a:spcPct val="150000"/>
              </a:lnSpc>
            </a:pPr>
            <a:r>
              <a:rPr lang="zh-CN" altLang="en-US" dirty="0" smtClean="0"/>
              <a:t>情节往往是人物性格形成发展的过程。从人物行为、情节的发展、矛盾冲突中</a:t>
            </a:r>
            <a:r>
              <a:rPr lang="en-US" dirty="0" smtClean="0"/>
              <a:t>,</a:t>
            </a:r>
            <a:r>
              <a:rPr lang="zh-CN" altLang="en-US" dirty="0" smtClean="0"/>
              <a:t>可以推断其价值取向、性格特点、内心状态。首先要明确小说的人物</a:t>
            </a:r>
            <a:r>
              <a:rPr lang="en-US" dirty="0" smtClean="0"/>
              <a:t>,</a:t>
            </a:r>
            <a:r>
              <a:rPr lang="zh-CN" altLang="en-US" dirty="0" smtClean="0"/>
              <a:t>然后找出人物的一系列动作</a:t>
            </a:r>
            <a:r>
              <a:rPr lang="en-US" dirty="0" smtClean="0"/>
              <a:t>,</a:t>
            </a:r>
            <a:r>
              <a:rPr lang="zh-CN" altLang="en-US" dirty="0" smtClean="0"/>
              <a:t>最后用主谓句来概括。</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抓住描写</a:t>
            </a:r>
          </a:p>
          <a:p>
            <a:pPr indent="446088">
              <a:lnSpc>
                <a:spcPct val="150000"/>
              </a:lnSpc>
            </a:pPr>
            <a:r>
              <a:rPr lang="zh-CN" altLang="en-US" dirty="0" smtClean="0"/>
              <a:t>作品中人物的肖像描写、语言描写、动作描写、心理描写、细节描写等</a:t>
            </a:r>
            <a:r>
              <a:rPr lang="en-US" dirty="0" smtClean="0"/>
              <a:t>,</a:t>
            </a:r>
            <a:r>
              <a:rPr lang="zh-CN" altLang="en-US" dirty="0" smtClean="0"/>
              <a:t>都是为表现人物的思想感情和性格特征服务的。找出小说中描写人物的句子</a:t>
            </a:r>
            <a:r>
              <a:rPr lang="en-US" dirty="0" smtClean="0"/>
              <a:t>,</a:t>
            </a:r>
            <a:r>
              <a:rPr lang="zh-CN" altLang="en-US" dirty="0" smtClean="0"/>
              <a:t>对这些直接描述人物肖像、神态、语言、动作和心理的语段进行提取和整合</a:t>
            </a:r>
            <a:r>
              <a:rPr lang="en-US" dirty="0" smtClean="0"/>
              <a:t>,</a:t>
            </a:r>
            <a:r>
              <a:rPr lang="zh-CN" altLang="en-US" dirty="0" smtClean="0"/>
              <a:t>进而概括出人物的性格和形象特点。</a:t>
            </a:r>
          </a:p>
          <a:p>
            <a:pPr>
              <a:lnSpc>
                <a:spcPct val="150000"/>
              </a:lnSpc>
            </a:pPr>
            <a:r>
              <a:rPr lang="en-US" b="1" dirty="0" smtClean="0"/>
              <a:t>3.</a:t>
            </a:r>
            <a:r>
              <a:rPr lang="zh-CN" altLang="en-US" b="1" dirty="0" smtClean="0"/>
              <a:t>理清关系</a:t>
            </a:r>
          </a:p>
          <a:p>
            <a:pPr indent="446088">
              <a:lnSpc>
                <a:spcPct val="150000"/>
              </a:lnSpc>
            </a:pPr>
            <a:r>
              <a:rPr lang="zh-CN" altLang="en-US" dirty="0" smtClean="0"/>
              <a:t>从主要人物与次要人物、人物与环境等关系中分析形象特征。形象的典型意义往往要根据故事发生的历史背景来思考</a:t>
            </a:r>
            <a:r>
              <a:rPr lang="en-US" dirty="0" smtClean="0"/>
              <a:t>,</a:t>
            </a:r>
            <a:r>
              <a:rPr lang="zh-CN" altLang="en-US" dirty="0" smtClean="0"/>
              <a:t>而人物活动的具体场所、人物之间的关系等</a:t>
            </a:r>
            <a:r>
              <a:rPr lang="en-US" dirty="0" smtClean="0"/>
              <a:t>,</a:t>
            </a:r>
            <a:r>
              <a:rPr lang="zh-CN" altLang="en-US" dirty="0" smtClean="0"/>
              <a:t>往往也与其典型意义有关。</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903766" y="790808"/>
          <a:ext cx="7772400" cy="3168000"/>
        </p:xfrm>
        <a:graphic>
          <a:graphicData uri="http://schemas.openxmlformats.org/drawingml/2006/table">
            <a:tbl>
              <a:tblPr/>
              <a:tblGrid>
                <a:gridCol w="595425"/>
                <a:gridCol w="457200"/>
                <a:gridCol w="393404"/>
                <a:gridCol w="2998382"/>
                <a:gridCol w="3327989"/>
              </a:tblGrid>
              <a:tr h="396000">
                <a:tc gridSpan="5">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96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要素</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gridSpan="2">
                  <a:txBody>
                    <a:bodyPr/>
                    <a:lstStyle/>
                    <a:p>
                      <a:pPr algn="ctr">
                        <a:lnSpc>
                          <a:spcPct val="150000"/>
                        </a:lnSpc>
                        <a:spcAft>
                          <a:spcPts val="0"/>
                        </a:spcAft>
                      </a:pPr>
                      <a:r>
                        <a:rPr lang="zh-CN" sz="1700" kern="100" dirty="0">
                          <a:solidFill>
                            <a:srgbClr val="000000"/>
                          </a:solidFill>
                          <a:latin typeface="NEU-BZ-S92"/>
                          <a:ea typeface="微软雅黑"/>
                          <a:cs typeface="Times New Roman"/>
                        </a:rPr>
                        <a:t>类别</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概念及作用</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示例</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2376000">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三</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要</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素</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人</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物</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形</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象</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正</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面</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描</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写</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动作描写</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通过对人物个性化的行为、动作的描写</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侧面揭示人物性格</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展示人物的价值观念、情感特征、性格气质、精神状态的一种描写方法</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《范进中举》中描写胡屠户接过范进给的两锭银子</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一边“把银子攥在手里紧紧的”</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一边“把拳头舒过来”</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假意推辞。这样的动作</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生动地表现了他虚伪、贪钱的性格特点</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981192"/>
          </a:xfrm>
          <a:prstGeom prst="rect">
            <a:avLst/>
          </a:prstGeom>
          <a:noFill/>
        </p:spPr>
        <p:txBody>
          <a:bodyPr wrap="square" lIns="36000" tIns="36000" rIns="36000" bIns="36000" rtlCol="0">
            <a:spAutoFit/>
          </a:bodyPr>
          <a:lstStyle/>
          <a:p>
            <a:pPr>
              <a:lnSpc>
                <a:spcPct val="150000"/>
              </a:lnSpc>
            </a:pPr>
            <a:r>
              <a:rPr lang="en-US" b="1" dirty="0" smtClean="0"/>
              <a:t>4.</a:t>
            </a:r>
            <a:r>
              <a:rPr lang="zh-CN" altLang="en-US" b="1" dirty="0" smtClean="0"/>
              <a:t>根据评价</a:t>
            </a:r>
          </a:p>
          <a:p>
            <a:pPr indent="446088">
              <a:lnSpc>
                <a:spcPct val="150000"/>
              </a:lnSpc>
            </a:pPr>
            <a:r>
              <a:rPr lang="zh-CN" altLang="en-US" dirty="0" smtClean="0"/>
              <a:t>借助作者对人物的介绍和评价把握人物基本特征。找出作者或他人对相关人物的介绍或评价</a:t>
            </a:r>
            <a:r>
              <a:rPr lang="en-US" dirty="0" smtClean="0"/>
              <a:t>,</a:t>
            </a:r>
            <a:r>
              <a:rPr lang="zh-CN" altLang="en-US" dirty="0" smtClean="0"/>
              <a:t>进而辨析、提取人物的形象特点。合理利用自嘲、反语、他人衬托的成分。</a:t>
            </a:r>
          </a:p>
          <a:p>
            <a:pPr indent="446088">
              <a:lnSpc>
                <a:spcPct val="150000"/>
              </a:lnSpc>
            </a:pPr>
            <a:r>
              <a:rPr lang="zh-CN" altLang="en-US" dirty="0" smtClean="0"/>
              <a:t>如</a:t>
            </a:r>
            <a:r>
              <a:rPr lang="en-US" dirty="0" smtClean="0"/>
              <a:t>,2010</a:t>
            </a:r>
            <a:r>
              <a:rPr lang="zh-CN" altLang="en-US" dirty="0" smtClean="0"/>
              <a:t>年包头中考第</a:t>
            </a:r>
            <a:r>
              <a:rPr lang="en-US" dirty="0" smtClean="0"/>
              <a:t>15</a:t>
            </a:r>
            <a:r>
              <a:rPr lang="zh-CN" altLang="en-US" dirty="0" smtClean="0"/>
              <a:t>题</a:t>
            </a:r>
            <a:r>
              <a:rPr lang="en-US" dirty="0" smtClean="0"/>
              <a:t>:</a:t>
            </a:r>
            <a:r>
              <a:rPr lang="zh-CN" altLang="en-US" dirty="0" smtClean="0"/>
              <a:t>小说的主人公是谁</a:t>
            </a:r>
            <a:r>
              <a:rPr lang="en-US" dirty="0" smtClean="0"/>
              <a:t>?</a:t>
            </a:r>
            <a:r>
              <a:rPr lang="zh-CN" altLang="en-US" dirty="0" smtClean="0"/>
              <a:t>请说明理由。首先我们来看判断主人公的依据</a:t>
            </a:r>
            <a:r>
              <a:rPr lang="en-US" dirty="0" smtClean="0"/>
              <a:t>:</a:t>
            </a:r>
            <a:r>
              <a:rPr lang="zh-CN" altLang="en-US" dirty="0" smtClean="0"/>
              <a:t>人物有主要与次要之分</a:t>
            </a:r>
            <a:r>
              <a:rPr lang="en-US" dirty="0" smtClean="0"/>
              <a:t>,</a:t>
            </a:r>
            <a:r>
              <a:rPr lang="zh-CN" altLang="en-US" dirty="0" smtClean="0"/>
              <a:t>他们在小说中所起的作用是不同的。</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01272"/>
          </a:xfrm>
          <a:prstGeom prst="rect">
            <a:avLst/>
          </a:prstGeom>
          <a:noFill/>
        </p:spPr>
        <p:txBody>
          <a:bodyPr wrap="square" lIns="36000" tIns="36000" rIns="36000" bIns="36000" rtlCol="0">
            <a:spAutoFit/>
          </a:bodyPr>
          <a:lstStyle/>
          <a:p>
            <a:pPr>
              <a:lnSpc>
                <a:spcPct val="150000"/>
              </a:lnSpc>
            </a:pPr>
            <a:r>
              <a:rPr lang="zh-CN" altLang="en-US" dirty="0" smtClean="0"/>
              <a:t>主要人物承担着揭示小说主题的作用</a:t>
            </a:r>
            <a:r>
              <a:rPr lang="en-US" dirty="0" smtClean="0"/>
              <a:t>,</a:t>
            </a:r>
            <a:r>
              <a:rPr lang="zh-CN" altLang="en-US" dirty="0" smtClean="0"/>
              <a:t>而次要人物的作用主要有推动故事情节的发展、对主要人物起对比陪衬作用、作为贯穿全文的线索、同主要人物一同起揭示或凸显主旨作用。</a:t>
            </a:r>
          </a:p>
          <a:p>
            <a:pPr indent="446088">
              <a:lnSpc>
                <a:spcPct val="150000"/>
              </a:lnSpc>
            </a:pPr>
            <a:r>
              <a:rPr lang="zh-CN" altLang="en-US" dirty="0" smtClean="0"/>
              <a:t>本文主要想表现女主人的善良</a:t>
            </a:r>
            <a:r>
              <a:rPr lang="en-US" dirty="0" smtClean="0"/>
              <a:t>,</a:t>
            </a:r>
            <a:r>
              <a:rPr lang="zh-CN" altLang="en-US" dirty="0" smtClean="0"/>
              <a:t>平等待人</a:t>
            </a:r>
            <a:r>
              <a:rPr lang="en-US" dirty="0" smtClean="0"/>
              <a:t>,</a:t>
            </a:r>
            <a:r>
              <a:rPr lang="zh-CN" altLang="en-US" dirty="0" smtClean="0"/>
              <a:t>而钟点工是衬托人物</a:t>
            </a:r>
            <a:r>
              <a:rPr lang="en-US" dirty="0" smtClean="0"/>
              <a:t>,</a:t>
            </a:r>
            <a:r>
              <a:rPr lang="zh-CN" altLang="en-US" dirty="0" smtClean="0"/>
              <a:t>所以主人公是女主人。</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 xmlns:a16="http://schemas.microsoft.com/office/drawing/2014/main" id="{75CE02DD-70B6-497F-B0BD-8BA8DBE969A4}"/>
              </a:ext>
            </a:extLst>
          </p:cNvPr>
          <p:cNvGrpSpPr/>
          <p:nvPr/>
        </p:nvGrpSpPr>
        <p:grpSpPr>
          <a:xfrm>
            <a:off x="4165541" y="353685"/>
            <a:ext cx="1197805" cy="439278"/>
            <a:chOff x="4149152" y="706582"/>
            <a:chExt cx="1025921" cy="439278"/>
          </a:xfrm>
        </p:grpSpPr>
        <p:sp>
          <p:nvSpPr>
            <p:cNvPr id="5" name="文本框 14">
              <a:extLst>
                <a:ext uri="{FF2B5EF4-FFF2-40B4-BE49-F238E27FC236}">
                  <a16:creationId xmlns="" xmlns:a16="http://schemas.microsoft.com/office/drawing/2014/main" id="{0E212731-39CB-4A88-BE94-BB6F287DDC6F}"/>
                </a:ext>
              </a:extLst>
            </p:cNvPr>
            <p:cNvSpPr txBox="1"/>
            <p:nvPr/>
          </p:nvSpPr>
          <p:spPr>
            <a:xfrm>
              <a:off x="4149152" y="706582"/>
              <a:ext cx="853103" cy="439278"/>
            </a:xfrm>
            <a:prstGeom prst="rect">
              <a:avLst/>
            </a:prstGeom>
            <a:noFill/>
          </p:spPr>
          <p:txBody>
            <a:bodyPr wrap="none" lIns="36000" tIns="36000" rIns="36000" bIns="36000" rtlCol="0">
              <a:spAutoFit/>
            </a:bodyPr>
            <a:lstStyle/>
            <a:p>
              <a:pPr algn="l">
                <a:lnSpc>
                  <a:spcPct val="150000"/>
                </a:lnSpc>
              </a:pPr>
              <a:r>
                <a:rPr lang="zh-CN" altLang="en-US" b="1" dirty="0" smtClean="0">
                  <a:solidFill>
                    <a:srgbClr val="0092D7"/>
                  </a:solidFill>
                  <a:latin typeface="微软雅黑" panose="020B0503020204020204" pitchFamily="34" charset="-122"/>
                  <a:ea typeface="微软雅黑" panose="020B0503020204020204" pitchFamily="34" charset="-122"/>
                </a:rPr>
                <a:t>针对</a:t>
              </a:r>
              <a:r>
                <a:rPr lang="zh-CN" altLang="en-US" b="1" dirty="0" smtClean="0">
                  <a:latin typeface="微软雅黑" panose="020B0503020204020204" pitchFamily="34" charset="-122"/>
                  <a:ea typeface="微软雅黑" panose="020B0503020204020204" pitchFamily="34" charset="-122"/>
                </a:rPr>
                <a:t>训练</a:t>
              </a:r>
              <a:endParaRPr lang="zh-CN" altLang="en-US" b="1" dirty="0">
                <a:latin typeface="微软雅黑" panose="020B0503020204020204" pitchFamily="34" charset="-122"/>
                <a:ea typeface="微软雅黑" panose="020B0503020204020204" pitchFamily="34" charset="-122"/>
              </a:endParaRPr>
            </a:p>
          </p:txBody>
        </p:sp>
        <p:cxnSp>
          <p:nvCxnSpPr>
            <p:cNvPr id="6" name="直接箭头连接符 5">
              <a:extLst>
                <a:ext uri="{FF2B5EF4-FFF2-40B4-BE49-F238E27FC236}">
                  <a16:creationId xmlns="" xmlns:a16="http://schemas.microsoft.com/office/drawing/2014/main"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7" name="TextBox 7">
            <a:extLst>
              <a:ext uri="{FF2B5EF4-FFF2-40B4-BE49-F238E27FC236}">
                <a16:creationId xmlns:a16="http://schemas.microsoft.com/office/drawing/2014/main" xmlns="" id="{83F7B276-D997-4A87-AC57-0528D662F2A6}"/>
              </a:ext>
            </a:extLst>
          </p:cNvPr>
          <p:cNvSpPr txBox="1"/>
          <p:nvPr/>
        </p:nvSpPr>
        <p:spPr>
          <a:xfrm>
            <a:off x="831850" y="1669880"/>
            <a:ext cx="7962900" cy="1226865"/>
          </a:xfrm>
          <a:prstGeom prst="rect">
            <a:avLst/>
          </a:prstGeom>
          <a:noFill/>
        </p:spPr>
        <p:txBody>
          <a:bodyPr wrap="square" lIns="36000" tIns="36000" rIns="36000" bIns="36000" rtlCol="0">
            <a:spAutoFit/>
          </a:bodyPr>
          <a:lstStyle/>
          <a:p>
            <a:pPr algn="ctr">
              <a:lnSpc>
                <a:spcPct val="150000"/>
              </a:lnSpc>
            </a:pP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内容见</a:t>
            </a:r>
            <a:r>
              <a:rPr lang="en-US" altLang="zh-CN"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Word</a:t>
            </a:r>
            <a:r>
              <a:rPr lang="zh-CN" altLang="en-US" sz="2500" dirty="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版</a:t>
            </a:r>
            <a:r>
              <a:rPr lang="zh-CN" altLang="en-US"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a:t>
            </a:r>
            <a:endParaRPr lang="en-US" altLang="zh-CN" sz="2500" dirty="0" smtClean="0">
              <a:solidFill>
                <a:srgbClr val="0092D7"/>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a:p>
            <a:pPr algn="ctr">
              <a:lnSpc>
                <a:spcPct val="150000"/>
              </a:lnSpc>
            </a:pP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专题</a:t>
            </a:r>
            <a:r>
              <a:rPr lang="en-US" altLang="zh-CN"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10   </a:t>
            </a:r>
            <a:r>
              <a:rPr lang="zh-CN" altLang="en-US" sz="2500"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小说阅读</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4">
            <a:extLst>
              <a:ext uri="{FF2B5EF4-FFF2-40B4-BE49-F238E27FC236}">
                <a16:creationId xmlns="" xmlns:a16="http://schemas.microsoft.com/office/drawing/2014/main" id="{641BDB65-E442-4DE9-BC6B-C7A97B0F5CC4}"/>
              </a:ext>
            </a:extLst>
          </p:cNvPr>
          <p:cNvSpPr txBox="1">
            <a:spLocks noChangeArrowheads="1"/>
          </p:cNvSpPr>
          <p:nvPr/>
        </p:nvSpPr>
        <p:spPr bwMode="auto">
          <a:xfrm>
            <a:off x="812465" y="352238"/>
            <a:ext cx="7898396" cy="1042199"/>
          </a:xfrm>
          <a:prstGeom prst="rect">
            <a:avLst/>
          </a:prstGeom>
          <a:solidFill>
            <a:schemeClr val="bg1">
              <a:lumMod val="95000"/>
            </a:schemeClr>
          </a:solidFill>
          <a:ln>
            <a:noFill/>
          </a:ln>
        </p:spPr>
        <p:txBody>
          <a:bodyPr wrap="square" lIns="36000" tIns="36000" rIns="36000" bIns="36000">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lnSpc>
                <a:spcPct val="150000"/>
              </a:lnSpc>
              <a:defRPr/>
            </a:pPr>
            <a:r>
              <a:rPr lang="zh-CN" altLang="en-US" sz="2400" b="1" dirty="0" smtClean="0">
                <a:solidFill>
                  <a:srgbClr val="0092D7"/>
                </a:solidFill>
                <a:latin typeface="微软雅黑" pitchFamily="34" charset="-122"/>
                <a:ea typeface="微软雅黑" pitchFamily="34" charset="-122"/>
              </a:rPr>
              <a:t>第</a:t>
            </a:r>
            <a:r>
              <a:rPr lang="en-US" altLang="zh-CN" sz="2400" b="1" dirty="0" smtClean="0">
                <a:solidFill>
                  <a:srgbClr val="0092D7"/>
                </a:solidFill>
                <a:latin typeface="微软雅黑" pitchFamily="34" charset="-122"/>
                <a:ea typeface="微软雅黑" pitchFamily="34" charset="-122"/>
              </a:rPr>
              <a:t>2</a:t>
            </a:r>
            <a:r>
              <a:rPr lang="zh-CN" altLang="en-US" sz="2400" b="1" dirty="0" smtClean="0">
                <a:solidFill>
                  <a:srgbClr val="0092D7"/>
                </a:solidFill>
                <a:latin typeface="微软雅黑" pitchFamily="34" charset="-122"/>
                <a:ea typeface="微软雅黑" pitchFamily="34" charset="-122"/>
              </a:rPr>
              <a:t>讲　小说主题和表达技巧</a:t>
            </a:r>
            <a:endParaRPr lang="en-US" altLang="zh-CN" sz="2400" b="1" dirty="0" smtClean="0">
              <a:solidFill>
                <a:srgbClr val="0092D7"/>
              </a:solidFill>
              <a:latin typeface="微软雅黑" pitchFamily="34" charset="-122"/>
              <a:ea typeface="微软雅黑" pitchFamily="34" charset="-122"/>
            </a:endParaRPr>
          </a:p>
          <a:p>
            <a:pPr algn="ctr">
              <a:lnSpc>
                <a:spcPct val="150000"/>
              </a:lnSpc>
              <a:defRPr/>
            </a:pPr>
            <a:r>
              <a:rPr lang="en-US" b="1" dirty="0" smtClean="0"/>
              <a:t>[</a:t>
            </a:r>
            <a:r>
              <a:rPr lang="zh-CN" altLang="en-US" b="1" dirty="0" smtClean="0"/>
              <a:t>涉及考点</a:t>
            </a:r>
            <a:r>
              <a:rPr lang="en-US" b="1" dirty="0" smtClean="0"/>
              <a:t>:</a:t>
            </a:r>
            <a:r>
              <a:rPr lang="zh-CN" altLang="en-US" b="1" dirty="0" smtClean="0"/>
              <a:t>探究标题</a:t>
            </a:r>
            <a:r>
              <a:rPr lang="en-US" b="1" dirty="0" smtClean="0"/>
              <a:t>/</a:t>
            </a:r>
            <a:r>
              <a:rPr lang="zh-CN" altLang="en-US" b="1" dirty="0" smtClean="0"/>
              <a:t>探究主题</a:t>
            </a:r>
            <a:r>
              <a:rPr lang="en-US" b="1" dirty="0" smtClean="0"/>
              <a:t>/</a:t>
            </a:r>
            <a:r>
              <a:rPr lang="zh-CN" altLang="en-US" b="1" dirty="0" smtClean="0"/>
              <a:t>表达技巧</a:t>
            </a:r>
            <a:r>
              <a:rPr lang="en-US" b="1" dirty="0" smtClean="0"/>
              <a:t>]</a:t>
            </a:r>
            <a:endParaRPr lang="zh-CN" altLang="en-US" b="1" dirty="0" smtClean="0"/>
          </a:p>
        </p:txBody>
      </p:sp>
      <p:sp>
        <p:nvSpPr>
          <p:cNvPr id="6" name="文本框 11">
            <a:extLst>
              <a:ext uri="{FF2B5EF4-FFF2-40B4-BE49-F238E27FC236}">
                <a16:creationId xmlns="" xmlns:a16="http://schemas.microsoft.com/office/drawing/2014/main" id="{21D37050-EF62-4E03-9C49-42484A701F06}"/>
              </a:ext>
            </a:extLst>
          </p:cNvPr>
          <p:cNvSpPr txBox="1"/>
          <p:nvPr/>
        </p:nvSpPr>
        <p:spPr>
          <a:xfrm>
            <a:off x="818705" y="1412479"/>
            <a:ext cx="7846830" cy="2150195"/>
          </a:xfrm>
          <a:prstGeom prst="rect">
            <a:avLst/>
          </a:prstGeom>
          <a:noFill/>
        </p:spPr>
        <p:txBody>
          <a:bodyPr wrap="square" lIns="36000" tIns="36000" rIns="36000" bIns="36000" rtlCol="0">
            <a:spAutoFit/>
          </a:bodyPr>
          <a:lstStyle/>
          <a:p>
            <a:pPr>
              <a:lnSpc>
                <a:spcPct val="150000"/>
              </a:lnSpc>
            </a:pPr>
            <a:r>
              <a:rPr lang="en-US" b="1" dirty="0" smtClean="0"/>
              <a:t>[2019</a:t>
            </a:r>
            <a:r>
              <a:rPr lang="en-US" altLang="zh-CN" b="1" dirty="0" smtClean="0"/>
              <a:t>·</a:t>
            </a:r>
            <a:r>
              <a:rPr lang="zh-CN" altLang="en-US" b="1" dirty="0" smtClean="0"/>
              <a:t>扬州</a:t>
            </a:r>
            <a:r>
              <a:rPr lang="en-US" b="1" dirty="0" smtClean="0"/>
              <a:t>]</a:t>
            </a:r>
            <a:r>
              <a:rPr lang="zh-CN" altLang="en-US" b="1" dirty="0" smtClean="0"/>
              <a:t>阅读短文</a:t>
            </a:r>
            <a:r>
              <a:rPr lang="en-US" b="1" dirty="0" smtClean="0"/>
              <a:t>,</a:t>
            </a:r>
            <a:r>
              <a:rPr lang="zh-CN" altLang="en-US" b="1" dirty="0" smtClean="0"/>
              <a:t>完成问题。</a:t>
            </a:r>
            <a:r>
              <a:rPr lang="en-US" b="1" dirty="0" smtClean="0"/>
              <a:t>(14</a:t>
            </a:r>
            <a:r>
              <a:rPr lang="zh-CN" altLang="en-US" b="1" dirty="0" smtClean="0"/>
              <a:t>分</a:t>
            </a:r>
            <a:r>
              <a:rPr lang="en-US" b="1" dirty="0" smtClean="0"/>
              <a:t>)</a:t>
            </a:r>
            <a:endParaRPr lang="zh-CN" altLang="en-US" b="1" dirty="0" smtClean="0"/>
          </a:p>
          <a:p>
            <a:pPr algn="ctr">
              <a:lnSpc>
                <a:spcPct val="150000"/>
              </a:lnSpc>
            </a:pPr>
            <a:r>
              <a:rPr lang="zh-CN" altLang="en-US" b="1" dirty="0" smtClean="0">
                <a:latin typeface="楷体" pitchFamily="49" charset="-122"/>
                <a:ea typeface="楷体" pitchFamily="49" charset="-122"/>
              </a:rPr>
              <a:t>瘸叔出行</a:t>
            </a:r>
          </a:p>
          <a:p>
            <a:pPr algn="ctr">
              <a:lnSpc>
                <a:spcPct val="150000"/>
              </a:lnSpc>
            </a:pPr>
            <a:r>
              <a:rPr lang="zh-CN" altLang="en-US" b="1" dirty="0" smtClean="0">
                <a:latin typeface="楷体" pitchFamily="49" charset="-122"/>
                <a:ea typeface="楷体" pitchFamily="49" charset="-122"/>
              </a:rPr>
              <a:t>曾立力</a:t>
            </a:r>
          </a:p>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①</a:t>
            </a:r>
            <a:r>
              <a:rPr lang="zh-CN" altLang="en-US" b="1" dirty="0" smtClean="0">
                <a:latin typeface="楷体" pitchFamily="49" charset="-122"/>
                <a:ea typeface="楷体" pitchFamily="49" charset="-122"/>
              </a:rPr>
              <a:t>瘸叔这儿至今仍保留着新年出行的习俗。沿着村边转个圈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惊喜中捡回件颇具象征意义的物件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也有预先藏好的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讨个好彩头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求得一年的好兆头。</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②</a:t>
            </a:r>
            <a:r>
              <a:rPr lang="zh-CN" altLang="en-US" b="1" dirty="0" smtClean="0">
                <a:latin typeface="楷体" pitchFamily="49" charset="-122"/>
                <a:ea typeface="楷体" pitchFamily="49" charset="-122"/>
              </a:rPr>
              <a:t>本来瘸叔是不打算新年出行的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孤零零一个人</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屋里穷得叮当响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哪有那么多讲究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年前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石头来送年货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鼓励他说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“瘸叔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新年只要你第一个出行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包你捡到宝贝。若打空转身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我封个大红包赔你</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”石头说这话时紧盯着瘸叔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一双眼睛闪闪发亮。灶台上那封满地红的万字鞭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正在烘着去潮气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就是那天他带过来的。按照老祖宗留下的规矩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新年出行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鞭炮一定要炸响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万万不可炸哑。</a:t>
            </a:r>
          </a:p>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③</a:t>
            </a:r>
            <a:r>
              <a:rPr lang="zh-CN" altLang="en-US" b="1" dirty="0" smtClean="0">
                <a:latin typeface="楷体" pitchFamily="49" charset="-122"/>
                <a:ea typeface="楷体" pitchFamily="49" charset="-122"/>
              </a:rPr>
              <a:t>打开门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一股冷风扑面而来</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瘸叔打了个寒战。他炸响鞭炮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不曾想到鞭炮炸了一小段就停住了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瘸叔心里就打起了退堂鼓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也没有心思再点燃鞭炮。但是已经开了门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只好硬着头皮往前走。</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227687"/>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④</a:t>
            </a:r>
            <a:r>
              <a:rPr lang="zh-CN" altLang="en-US" b="1" dirty="0" smtClean="0">
                <a:latin typeface="楷体" pitchFamily="49" charset="-122"/>
                <a:ea typeface="楷体" pitchFamily="49" charset="-122"/>
              </a:rPr>
              <a:t>瘸叔走出屋场坪</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见前方影影绰绰中有两具黑影立在路中间。这么早谁会站在寒风中等他</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走近一端详</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两捆半大小子高的棍子柴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死沉。估摸着是石头弄的</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“柴”“财”谐音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愿他今年发财</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过上好日子。</a:t>
            </a:r>
          </a:p>
          <a:p>
            <a:pPr>
              <a:lnSpc>
                <a:spcPct val="150000"/>
              </a:lnSpc>
            </a:pPr>
            <a:r>
              <a:rPr lang="en-US" b="1" dirty="0" smtClean="0">
                <a:latin typeface="楷体" pitchFamily="49" charset="-122"/>
                <a:ea typeface="楷体" pitchFamily="49" charset="-122"/>
              </a:rPr>
              <a:t>    ⑤</a:t>
            </a:r>
            <a:r>
              <a:rPr lang="zh-CN" altLang="en-US" b="1" dirty="0" smtClean="0">
                <a:latin typeface="楷体" pitchFamily="49" charset="-122"/>
                <a:ea typeface="楷体" pitchFamily="49" charset="-122"/>
              </a:rPr>
              <a:t>瘸叔一直走背字。小时得过小儿麻痹</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一只脚长</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一只脚短</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近年养猪猪瘟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养鸡鸡死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养鱼</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一场山洪掀个底朝天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倒霉透顶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因此他一蹶不振</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打不起精神。经常叹气说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“命里只有八斗米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无论如何不满升。咸鱼翻身</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想都别 想</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反正现在政策好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干脆等着吃低保。”</a:t>
            </a:r>
          </a:p>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⑥</a:t>
            </a:r>
            <a:r>
              <a:rPr lang="zh-CN" altLang="en-US" b="1" dirty="0" smtClean="0">
                <a:latin typeface="楷体" pitchFamily="49" charset="-122"/>
                <a:ea typeface="楷体" pitchFamily="49" charset="-122"/>
              </a:rPr>
              <a:t>石头是个大学生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读了一肚子的书。这些年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村里人像中了邪似的往城里跑</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他却从城里回到了村里。看到瘸叔没起色</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他总想帮一把。他三番五次来劝瘸叔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穷不能穷志气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输不能输信心。可石头说破天</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瘸叔也不为所动。</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162734"/>
          </a:xfrm>
          <a:prstGeom prst="rect">
            <a:avLst/>
          </a:prstGeom>
          <a:noFill/>
        </p:spPr>
        <p:txBody>
          <a:bodyPr wrap="square" lIns="36000" tIns="36000" rIns="36000" bIns="36000" rtlCol="0">
            <a:spAutoFit/>
          </a:bodyPr>
          <a:lstStyle/>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⑦</a:t>
            </a:r>
            <a:r>
              <a:rPr lang="zh-CN" altLang="en-US" b="1" dirty="0" smtClean="0">
                <a:latin typeface="楷体" pitchFamily="49" charset="-122"/>
                <a:ea typeface="楷体" pitchFamily="49" charset="-122"/>
              </a:rPr>
              <a:t>这两捆哑巴柴棍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就是石头说的宝贝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也太平常了吧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鬼才稀罕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诓他来吹北风</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就这宝贝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黑暗中瘸叔鼻子眼里重重地哼了一声。</a:t>
            </a:r>
            <a:endParaRPr lang="en-US" altLang="zh-CN" b="1" dirty="0" smtClean="0">
              <a:latin typeface="楷体" pitchFamily="49" charset="-122"/>
              <a:ea typeface="楷体" pitchFamily="49" charset="-122"/>
            </a:endParaRPr>
          </a:p>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⑧</a:t>
            </a:r>
            <a:r>
              <a:rPr lang="zh-CN" altLang="en-US" b="1" dirty="0" smtClean="0">
                <a:latin typeface="楷体" pitchFamily="49" charset="-122"/>
                <a:ea typeface="楷体" pitchFamily="49" charset="-122"/>
              </a:rPr>
              <a:t>新年出行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要的是一路顺风走到底</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切忌打转走回头路。风架着瘸叔继续前行。再往前走是山塘</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更是个大风口。走在山塘的堤坝上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果然风更大</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呜呜地叫。</a:t>
            </a:r>
            <a:r>
              <a:rPr lang="zh-CN" altLang="en-US" b="1" u="sng" dirty="0" smtClean="0">
                <a:latin typeface="楷体" pitchFamily="49" charset="-122"/>
                <a:ea typeface="楷体" pitchFamily="49" charset="-122"/>
              </a:rPr>
              <a:t>路旁</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风中干硬的树枝</a:t>
            </a:r>
            <a:r>
              <a:rPr lang="en-US" b="1" u="sng" dirty="0" smtClean="0">
                <a:latin typeface="楷体" pitchFamily="49" charset="-122"/>
                <a:ea typeface="楷体" pitchFamily="49" charset="-122"/>
              </a:rPr>
              <a:t>,</a:t>
            </a:r>
            <a:r>
              <a:rPr lang="zh-CN" altLang="en-US" b="1" u="sng" dirty="0" smtClean="0">
                <a:latin typeface="楷体" pitchFamily="49" charset="-122"/>
                <a:ea typeface="楷体" pitchFamily="49" charset="-122"/>
              </a:rPr>
              <a:t>毫无情面地死劲抽打他。</a:t>
            </a:r>
            <a:r>
              <a:rPr lang="zh-CN" altLang="en-US" b="1" dirty="0" smtClean="0">
                <a:latin typeface="楷体" pitchFamily="49" charset="-122"/>
                <a:ea typeface="楷体" pitchFamily="49" charset="-122"/>
              </a:rPr>
              <a:t>抽得他跌跌撞撞</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一路歪斜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样子十分狼狈。</a:t>
            </a:r>
          </a:p>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⑨</a:t>
            </a:r>
            <a:r>
              <a:rPr lang="zh-CN" altLang="en-US" b="1" dirty="0" smtClean="0">
                <a:latin typeface="楷体" pitchFamily="49" charset="-122"/>
                <a:ea typeface="楷体" pitchFamily="49" charset="-122"/>
              </a:rPr>
              <a:t>突然</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眼前一道白光</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刺亮。定睛一看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树枝下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一条大鱼</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摇头摆尾</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活蹦乱跳。顿时瘸叔只觉得血往上涌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心咚咚咚地跳到嗓子眼上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他不顾一切地扑了上去</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手忙脚乱中抱住这条大鱼就往家跑。瘸叔一路狂奔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大声喊道</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“我抓到大鱼了</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年年有余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年年有余</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a:t>
            </a: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763265"/>
          </a:xfrm>
          <a:prstGeom prst="rect">
            <a:avLst/>
          </a:prstGeom>
          <a:noFill/>
        </p:spPr>
        <p:txBody>
          <a:bodyPr wrap="square" lIns="36000" tIns="36000" rIns="36000" bIns="36000" rtlCol="0">
            <a:spAutoFit/>
          </a:bodyPr>
          <a:lstStyle/>
          <a:p>
            <a:pPr indent="446088">
              <a:lnSpc>
                <a:spcPct val="150000"/>
              </a:lnSpc>
            </a:pPr>
            <a:r>
              <a:rPr lang="en-US" b="1" dirty="0" smtClean="0">
                <a:latin typeface="楷体" pitchFamily="49" charset="-122"/>
                <a:ea typeface="楷体" pitchFamily="49" charset="-122"/>
              </a:rPr>
              <a:t>⑩</a:t>
            </a:r>
            <a:r>
              <a:rPr lang="zh-CN" altLang="en-US" b="1" dirty="0" smtClean="0">
                <a:latin typeface="楷体" pitchFamily="49" charset="-122"/>
                <a:ea typeface="楷体" pitchFamily="49" charset="-122"/>
              </a:rPr>
              <a:t>瘸叔高一脚低一脚地刚跑到屋场坪里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还没进屋</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朦胧中就见石头匆匆追来。老远就冲他道喜</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“恭喜瘸叔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贺喜瘸叔</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鲤鱼跳龙门</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好兆头啊</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好兆 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”话音没落</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就拉着瘸叔与鱼来了个新年自拍</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还贴着瘸叔耳根意味深长地说</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“这鱼哟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市面上稀罕得很</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a:t>
            </a:r>
          </a:p>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⑪</a:t>
            </a:r>
            <a:r>
              <a:rPr lang="zh-CN" altLang="en-US" b="1" dirty="0" smtClean="0">
                <a:latin typeface="楷体" pitchFamily="49" charset="-122"/>
                <a:ea typeface="楷体" pitchFamily="49" charset="-122"/>
              </a:rPr>
              <a:t>彤云密布的天空终于绽开道缝</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泻下一线亮光。瘸叔这才看清楚是条金丝鲤</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翕动的鳃上还系有一截被扯断的细线</a:t>
            </a:r>
            <a:r>
              <a:rPr lang="en-US" altLang="zh-CN" b="1" dirty="0" smtClean="0">
                <a:latin typeface="楷体" pitchFamily="49" charset="-122"/>
                <a:ea typeface="楷体" pitchFamily="49" charset="-122"/>
              </a:rPr>
              <a:t>……</a:t>
            </a:r>
          </a:p>
          <a:p>
            <a:pPr>
              <a:lnSpc>
                <a:spcPct val="150000"/>
              </a:lnSpc>
            </a:pPr>
            <a:r>
              <a:rPr lang="zh-CN" altLang="en-US" b="1" dirty="0" smtClean="0">
                <a:latin typeface="楷体" pitchFamily="49" charset="-122"/>
                <a:ea typeface="楷体" pitchFamily="49" charset="-122"/>
              </a:rPr>
              <a:t>　　</a:t>
            </a:r>
            <a:r>
              <a:rPr lang="en-US" b="1" dirty="0" smtClean="0">
                <a:latin typeface="楷体" pitchFamily="49" charset="-122"/>
                <a:ea typeface="楷体" pitchFamily="49" charset="-122"/>
              </a:rPr>
              <a:t>⑫</a:t>
            </a:r>
            <a:r>
              <a:rPr lang="zh-CN" altLang="en-US" b="1" dirty="0" smtClean="0">
                <a:latin typeface="楷体" pitchFamily="49" charset="-122"/>
                <a:ea typeface="楷体" pitchFamily="49" charset="-122"/>
              </a:rPr>
              <a:t>这时天已放亮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静谧的山村里</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出行的鞭炮声渐次响起。瘸叔又点燃了剩下的鞭炮</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眼泪再也忍不住滑落了下来。</a:t>
            </a:r>
          </a:p>
          <a:p>
            <a:pPr algn="r">
              <a:lnSpc>
                <a:spcPct val="150000"/>
              </a:lnSpc>
            </a:pP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选自</a:t>
            </a:r>
            <a:r>
              <a:rPr lang="en-US" altLang="zh-CN" b="1" dirty="0" smtClean="0">
                <a:latin typeface="楷体" pitchFamily="49" charset="-122"/>
                <a:ea typeface="楷体" pitchFamily="49" charset="-122"/>
              </a:rPr>
              <a:t>《</a:t>
            </a:r>
            <a:r>
              <a:rPr lang="zh-CN" altLang="en-US" b="1" dirty="0" smtClean="0">
                <a:latin typeface="楷体" pitchFamily="49" charset="-122"/>
                <a:ea typeface="楷体" pitchFamily="49" charset="-122"/>
              </a:rPr>
              <a:t>微型小说选刊</a:t>
            </a:r>
            <a:r>
              <a:rPr lang="en-US" altLang="zh-CN" b="1" dirty="0" smtClean="0">
                <a:latin typeface="楷体" pitchFamily="49" charset="-122"/>
                <a:ea typeface="楷体" pitchFamily="49" charset="-122"/>
              </a:rPr>
              <a:t>》</a:t>
            </a:r>
            <a:r>
              <a:rPr lang="en-US" b="1" dirty="0" smtClean="0">
                <a:latin typeface="楷体" pitchFamily="49" charset="-122"/>
                <a:ea typeface="楷体" pitchFamily="49" charset="-122"/>
              </a:rPr>
              <a:t>2019</a:t>
            </a:r>
            <a:r>
              <a:rPr lang="zh-CN" altLang="en-US" b="1" dirty="0" smtClean="0">
                <a:latin typeface="楷体" pitchFamily="49" charset="-122"/>
                <a:ea typeface="楷体" pitchFamily="49" charset="-122"/>
              </a:rPr>
              <a:t>年第</a:t>
            </a:r>
            <a:r>
              <a:rPr lang="en-US" b="1" dirty="0" smtClean="0">
                <a:latin typeface="楷体" pitchFamily="49" charset="-122"/>
                <a:ea typeface="楷体" pitchFamily="49" charset="-122"/>
              </a:rPr>
              <a:t>4</a:t>
            </a:r>
            <a:r>
              <a:rPr lang="zh-CN" altLang="en-US" b="1" dirty="0" smtClean="0">
                <a:latin typeface="楷体" pitchFamily="49" charset="-122"/>
                <a:ea typeface="楷体" pitchFamily="49" charset="-122"/>
              </a:rPr>
              <a:t>期</a:t>
            </a:r>
            <a:r>
              <a:rPr lang="en-US" b="1" dirty="0" smtClean="0">
                <a:latin typeface="楷体" pitchFamily="49" charset="-122"/>
                <a:ea typeface="楷体" pitchFamily="49" charset="-122"/>
              </a:rPr>
              <a:t>,</a:t>
            </a:r>
            <a:r>
              <a:rPr lang="zh-CN" altLang="en-US" b="1" dirty="0" smtClean="0">
                <a:latin typeface="楷体" pitchFamily="49" charset="-122"/>
                <a:ea typeface="楷体" pitchFamily="49" charset="-122"/>
              </a:rPr>
              <a:t>有删改</a:t>
            </a:r>
            <a:r>
              <a:rPr lang="en-US" b="1" dirty="0" smtClean="0">
                <a:latin typeface="楷体" pitchFamily="49" charset="-122"/>
                <a:ea typeface="楷体" pitchFamily="49" charset="-122"/>
              </a:rPr>
              <a:t>)</a:t>
            </a:r>
            <a:endParaRPr lang="zh-CN" altLang="en-US" b="1" dirty="0">
              <a:latin typeface="楷体" pitchFamily="49" charset="-122"/>
              <a:ea typeface="楷体" pitchFamily="49" charset="-122"/>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1319198"/>
          </a:xfrm>
          <a:prstGeom prst="rect">
            <a:avLst/>
          </a:prstGeom>
          <a:noFill/>
        </p:spPr>
        <p:txBody>
          <a:bodyPr wrap="square" lIns="36000" tIns="36000" rIns="36000" bIns="36000" rtlCol="0">
            <a:spAutoFit/>
          </a:bodyPr>
          <a:lstStyle/>
          <a:p>
            <a:pPr>
              <a:lnSpc>
                <a:spcPct val="150000"/>
              </a:lnSpc>
            </a:pPr>
            <a:r>
              <a:rPr lang="en-US" altLang="zh-CN" b="1" dirty="0" smtClean="0"/>
              <a:t>※</a:t>
            </a:r>
            <a:r>
              <a:rPr lang="en-US" b="1" dirty="0" smtClean="0"/>
              <a:t>1.</a:t>
            </a:r>
            <a:r>
              <a:rPr lang="en-US" dirty="0" smtClean="0"/>
              <a:t>(3</a:t>
            </a:r>
            <a:r>
              <a:rPr lang="zh-CN" altLang="en-US" dirty="0" smtClean="0"/>
              <a:t>分</a:t>
            </a:r>
            <a:r>
              <a:rPr lang="en-US" dirty="0" smtClean="0"/>
              <a:t>)</a:t>
            </a:r>
            <a:r>
              <a:rPr lang="zh-CN" altLang="en-US" dirty="0" smtClean="0"/>
              <a:t>通读全文</a:t>
            </a:r>
            <a:r>
              <a:rPr lang="en-US" dirty="0" smtClean="0"/>
              <a:t>,</a:t>
            </a:r>
            <a:r>
              <a:rPr lang="zh-CN" altLang="en-US" dirty="0" smtClean="0"/>
              <a:t>概括石头这一人物形象。</a:t>
            </a:r>
          </a:p>
          <a:p>
            <a:pPr>
              <a:lnSpc>
                <a:spcPct val="150000"/>
              </a:lnSpc>
            </a:pPr>
            <a:r>
              <a:rPr lang="zh-CN" altLang="en-US" dirty="0" smtClean="0"/>
              <a:t>　　石头是一个具有志存高远、</a:t>
            </a:r>
            <a:r>
              <a:rPr lang="zh-CN" altLang="en-US" u="sng" dirty="0" smtClean="0"/>
              <a:t>　　　　</a:t>
            </a:r>
            <a:r>
              <a:rPr lang="zh-CN" altLang="en-US" dirty="0" smtClean="0"/>
              <a:t>、</a:t>
            </a:r>
            <a:r>
              <a:rPr lang="zh-CN" altLang="en-US" u="sng" dirty="0" smtClean="0"/>
              <a:t>　　　</a:t>
            </a:r>
            <a:r>
              <a:rPr lang="zh-CN" altLang="en-US" dirty="0" smtClean="0"/>
              <a:t>等优秀品质的</a:t>
            </a:r>
            <a:r>
              <a:rPr lang="zh-CN" altLang="en-US" u="sng" dirty="0" smtClean="0"/>
              <a:t>　　　　</a:t>
            </a:r>
            <a:r>
              <a:rPr lang="en-US" dirty="0" smtClean="0"/>
              <a:t>(</a:t>
            </a:r>
            <a:r>
              <a:rPr lang="zh-CN" altLang="en-US" dirty="0" smtClean="0"/>
              <a:t>指明人物身份</a:t>
            </a:r>
            <a:r>
              <a:rPr lang="en-US" dirty="0" smtClean="0"/>
              <a:t>)</a:t>
            </a:r>
            <a:r>
              <a:rPr lang="zh-CN" altLang="en-US" dirty="0" smtClean="0"/>
              <a:t>。</a:t>
            </a:r>
            <a:r>
              <a:rPr lang="en-US" dirty="0" smtClean="0"/>
              <a:t> </a:t>
            </a:r>
            <a:endParaRPr lang="zh-CN" altLang="en-US" dirty="0"/>
          </a:p>
        </p:txBody>
      </p:sp>
      <p:sp>
        <p:nvSpPr>
          <p:cNvPr id="4" name="TextBox 15">
            <a:extLst>
              <a:ext uri="{FF2B5EF4-FFF2-40B4-BE49-F238E27FC236}">
                <a16:creationId xmlns:a16="http://schemas.microsoft.com/office/drawing/2014/main" xmlns="" id="{0663CE10-BAAC-47A1-869E-A722179F076F}"/>
              </a:ext>
            </a:extLst>
          </p:cNvPr>
          <p:cNvSpPr txBox="1"/>
          <p:nvPr/>
        </p:nvSpPr>
        <p:spPr>
          <a:xfrm>
            <a:off x="882502" y="1679963"/>
            <a:ext cx="7814932" cy="2101272"/>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乐于助人　聪明机智</a:t>
            </a:r>
            <a:r>
              <a:rPr lang="en-US" dirty="0" smtClean="0">
                <a:solidFill>
                  <a:srgbClr val="C00000"/>
                </a:solidFill>
              </a:rPr>
              <a:t>(</a:t>
            </a:r>
            <a:r>
              <a:rPr lang="zh-CN" altLang="en-US" dirty="0" smtClean="0">
                <a:solidFill>
                  <a:srgbClr val="C00000"/>
                </a:solidFill>
              </a:rPr>
              <a:t>心地善良</a:t>
            </a:r>
            <a:r>
              <a:rPr lang="en-US" dirty="0" smtClean="0">
                <a:solidFill>
                  <a:srgbClr val="C00000"/>
                </a:solidFill>
              </a:rPr>
              <a:t>)</a:t>
            </a:r>
            <a:r>
              <a:rPr lang="zh-CN" altLang="en-US" dirty="0" smtClean="0">
                <a:solidFill>
                  <a:srgbClr val="C00000"/>
                </a:solidFill>
              </a:rPr>
              <a:t>　大学生</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本题考查概括人物形象。前两空要求概括人物的优秀品质</a:t>
            </a:r>
            <a:r>
              <a:rPr lang="en-US" dirty="0" smtClean="0">
                <a:solidFill>
                  <a:srgbClr val="C00000"/>
                </a:solidFill>
              </a:rPr>
              <a:t>,</a:t>
            </a:r>
            <a:r>
              <a:rPr lang="zh-CN" altLang="en-US" dirty="0" smtClean="0">
                <a:solidFill>
                  <a:srgbClr val="C00000"/>
                </a:solidFill>
              </a:rPr>
              <a:t>可抓住文中对石头言行等方面的描写来分析。比如石头对瘸叔的鼓励与暗中帮忙</a:t>
            </a:r>
            <a:r>
              <a:rPr lang="en-US" dirty="0" smtClean="0">
                <a:solidFill>
                  <a:srgbClr val="C00000"/>
                </a:solidFill>
              </a:rPr>
              <a:t>,</a:t>
            </a:r>
            <a:r>
              <a:rPr lang="zh-CN" altLang="en-US" dirty="0" smtClean="0">
                <a:solidFill>
                  <a:srgbClr val="C00000"/>
                </a:solidFill>
              </a:rPr>
              <a:t>概括出他的聪明机智、乐于助人等。第三空要求填写人物身份</a:t>
            </a:r>
            <a:r>
              <a:rPr lang="en-US" dirty="0" smtClean="0">
                <a:solidFill>
                  <a:srgbClr val="C00000"/>
                </a:solidFill>
              </a:rPr>
              <a:t>,</a:t>
            </a:r>
            <a:r>
              <a:rPr lang="zh-CN" altLang="en-US" dirty="0" smtClean="0">
                <a:solidFill>
                  <a:srgbClr val="C00000"/>
                </a:solidFill>
              </a:rPr>
              <a:t>由第</a:t>
            </a:r>
            <a:r>
              <a:rPr lang="en-US" dirty="0" smtClean="0">
                <a:solidFill>
                  <a:srgbClr val="C00000"/>
                </a:solidFill>
              </a:rPr>
              <a:t>⑥</a:t>
            </a:r>
            <a:r>
              <a:rPr lang="zh-CN" altLang="en-US" dirty="0" smtClean="0">
                <a:solidFill>
                  <a:srgbClr val="C00000"/>
                </a:solidFill>
              </a:rPr>
              <a:t>段</a:t>
            </a:r>
            <a:r>
              <a:rPr lang="en-US" dirty="0" smtClean="0">
                <a:solidFill>
                  <a:srgbClr val="C00000"/>
                </a:solidFill>
              </a:rPr>
              <a:t>“</a:t>
            </a:r>
            <a:r>
              <a:rPr lang="zh-CN" altLang="en-US" dirty="0" smtClean="0">
                <a:solidFill>
                  <a:srgbClr val="C00000"/>
                </a:solidFill>
              </a:rPr>
              <a:t>石头是个大学生</a:t>
            </a:r>
            <a:r>
              <a:rPr lang="en-US" dirty="0" smtClean="0">
                <a:solidFill>
                  <a:srgbClr val="C00000"/>
                </a:solidFill>
              </a:rPr>
              <a:t>,</a:t>
            </a:r>
            <a:r>
              <a:rPr lang="zh-CN" altLang="en-US" dirty="0" smtClean="0">
                <a:solidFill>
                  <a:srgbClr val="C00000"/>
                </a:solidFill>
              </a:rPr>
              <a:t>读了一肚子的书</a:t>
            </a:r>
            <a:r>
              <a:rPr lang="en-US" dirty="0" smtClean="0">
                <a:solidFill>
                  <a:srgbClr val="C00000"/>
                </a:solidFill>
              </a:rPr>
              <a:t>”</a:t>
            </a:r>
            <a:r>
              <a:rPr lang="zh-CN" altLang="en-US" dirty="0" smtClean="0">
                <a:solidFill>
                  <a:srgbClr val="C00000"/>
                </a:solidFill>
              </a:rPr>
              <a:t>便可知他是一名大学生。</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854777"/>
          </a:xfrm>
          <a:prstGeom prst="rect">
            <a:avLst/>
          </a:prstGeom>
          <a:noFill/>
        </p:spPr>
        <p:txBody>
          <a:bodyPr wrap="square" lIns="36000" tIns="36000" rIns="36000" bIns="36000" rtlCol="0">
            <a:spAutoFit/>
          </a:bodyPr>
          <a:lstStyle/>
          <a:p>
            <a:pPr>
              <a:lnSpc>
                <a:spcPct val="150000"/>
              </a:lnSpc>
            </a:pPr>
            <a:r>
              <a:rPr lang="en-US" b="1" dirty="0" smtClean="0"/>
              <a:t>2. </a:t>
            </a:r>
            <a:r>
              <a:rPr lang="en-US" dirty="0" smtClean="0"/>
              <a:t>(4</a:t>
            </a:r>
            <a:r>
              <a:rPr lang="zh-CN" altLang="en-US" dirty="0" smtClean="0"/>
              <a:t>分</a:t>
            </a:r>
            <a:r>
              <a:rPr lang="en-US" dirty="0" smtClean="0"/>
              <a:t>)</a:t>
            </a:r>
            <a:r>
              <a:rPr lang="zh-CN" altLang="en-US" dirty="0" smtClean="0"/>
              <a:t>从全文看</a:t>
            </a:r>
            <a:r>
              <a:rPr lang="en-US" dirty="0" smtClean="0"/>
              <a:t>,</a:t>
            </a:r>
            <a:r>
              <a:rPr lang="zh-CN" altLang="en-US" dirty="0" smtClean="0"/>
              <a:t>第</a:t>
            </a:r>
            <a:r>
              <a:rPr lang="en-US" dirty="0" smtClean="0"/>
              <a:t>⑤</a:t>
            </a:r>
            <a:r>
              <a:rPr lang="zh-CN" altLang="en-US" dirty="0" smtClean="0"/>
              <a:t>段采用了哪种记叙顺序</a:t>
            </a:r>
            <a:r>
              <a:rPr lang="en-US" dirty="0" smtClean="0"/>
              <a:t>?</a:t>
            </a:r>
            <a:r>
              <a:rPr lang="zh-CN" altLang="en-US" dirty="0" smtClean="0"/>
              <a:t>请结合上下文</a:t>
            </a:r>
            <a:r>
              <a:rPr lang="en-US" dirty="0" smtClean="0"/>
              <a:t>,</a:t>
            </a:r>
            <a:r>
              <a:rPr lang="zh-CN" altLang="en-US" dirty="0" smtClean="0"/>
              <a:t>分析这样写的作用。</a:t>
            </a:r>
            <a:r>
              <a:rPr lang="zh-CN" altLang="en-US" b="1" dirty="0" smtClean="0"/>
              <a:t> </a:t>
            </a:r>
            <a:r>
              <a:rPr lang="en-US" altLang="zh-CN" b="1" dirty="0" smtClean="0"/>
              <a:t>【</a:t>
            </a:r>
            <a:r>
              <a:rPr lang="zh-CN" altLang="en-US" b="1" dirty="0" smtClean="0"/>
              <a:t>考点六　表达技巧</a:t>
            </a:r>
            <a:r>
              <a:rPr lang="en-US" altLang="zh-CN" b="1" dirty="0" smtClean="0"/>
              <a:t>】</a:t>
            </a:r>
            <a:endParaRPr lang="zh-CN" altLang="en-US" b="1" dirty="0"/>
          </a:p>
        </p:txBody>
      </p:sp>
      <p:sp>
        <p:nvSpPr>
          <p:cNvPr id="4" name="TextBox 15">
            <a:extLst>
              <a:ext uri="{FF2B5EF4-FFF2-40B4-BE49-F238E27FC236}">
                <a16:creationId xmlns:a16="http://schemas.microsoft.com/office/drawing/2014/main" xmlns="" id="{0663CE10-BAAC-47A1-869E-A722179F076F}"/>
              </a:ext>
            </a:extLst>
          </p:cNvPr>
          <p:cNvSpPr txBox="1"/>
          <p:nvPr/>
        </p:nvSpPr>
        <p:spPr>
          <a:xfrm>
            <a:off x="871869" y="1222744"/>
            <a:ext cx="7814932" cy="3347767"/>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插叙</a:t>
            </a:r>
            <a:r>
              <a:rPr lang="en-US" dirty="0" smtClean="0">
                <a:solidFill>
                  <a:srgbClr val="C00000"/>
                </a:solidFill>
              </a:rPr>
              <a:t>,</a:t>
            </a:r>
            <a:r>
              <a:rPr lang="zh-CN" altLang="en-US" dirty="0" smtClean="0">
                <a:solidFill>
                  <a:srgbClr val="C00000"/>
                </a:solidFill>
              </a:rPr>
              <a:t>交代了瘸叔瘸腿的原因和近年来瘸叔的不幸遭遇</a:t>
            </a:r>
            <a:r>
              <a:rPr lang="en-US" dirty="0" smtClean="0">
                <a:solidFill>
                  <a:srgbClr val="C00000"/>
                </a:solidFill>
              </a:rPr>
              <a:t>,</a:t>
            </a:r>
            <a:r>
              <a:rPr lang="zh-CN" altLang="en-US" dirty="0" smtClean="0">
                <a:solidFill>
                  <a:srgbClr val="C00000"/>
                </a:solidFill>
              </a:rPr>
              <a:t>解释了瘸叔悲观消极态度的原因</a:t>
            </a:r>
            <a:r>
              <a:rPr lang="en-US" dirty="0" smtClean="0">
                <a:solidFill>
                  <a:srgbClr val="C00000"/>
                </a:solidFill>
              </a:rPr>
              <a:t>,</a:t>
            </a:r>
            <a:r>
              <a:rPr lang="zh-CN" altLang="en-US" dirty="0" smtClean="0">
                <a:solidFill>
                  <a:srgbClr val="C00000"/>
                </a:solidFill>
              </a:rPr>
              <a:t>与前文石头鼓励瘸叔相呼应</a:t>
            </a:r>
            <a:r>
              <a:rPr lang="en-US" dirty="0" smtClean="0">
                <a:solidFill>
                  <a:srgbClr val="C00000"/>
                </a:solidFill>
              </a:rPr>
              <a:t>;</a:t>
            </a:r>
            <a:r>
              <a:rPr lang="zh-CN" altLang="en-US" dirty="0" smtClean="0">
                <a:solidFill>
                  <a:srgbClr val="C00000"/>
                </a:solidFill>
              </a:rPr>
              <a:t>塑造出了一个屡受生活打击而失去生活信心的人物形象</a:t>
            </a:r>
            <a:r>
              <a:rPr lang="en-US" dirty="0" smtClean="0">
                <a:solidFill>
                  <a:srgbClr val="C00000"/>
                </a:solidFill>
              </a:rPr>
              <a:t>,</a:t>
            </a:r>
            <a:r>
              <a:rPr lang="zh-CN" altLang="en-US" dirty="0" smtClean="0">
                <a:solidFill>
                  <a:srgbClr val="C00000"/>
                </a:solidFill>
              </a:rPr>
              <a:t>引起读者同情</a:t>
            </a:r>
            <a:r>
              <a:rPr lang="en-US" dirty="0" smtClean="0">
                <a:solidFill>
                  <a:srgbClr val="C00000"/>
                </a:solidFill>
              </a:rPr>
              <a:t>,</a:t>
            </a:r>
            <a:r>
              <a:rPr lang="zh-CN" altLang="en-US" dirty="0" smtClean="0">
                <a:solidFill>
                  <a:srgbClr val="C00000"/>
                </a:solidFill>
              </a:rPr>
              <a:t>为后文瘸叔出行有所收获的情节埋下伏笔。</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本题考查分析记叙顺序。第</a:t>
            </a:r>
            <a:r>
              <a:rPr lang="en-US" dirty="0" smtClean="0">
                <a:solidFill>
                  <a:srgbClr val="C00000"/>
                </a:solidFill>
              </a:rPr>
              <a:t>⑤</a:t>
            </a:r>
            <a:r>
              <a:rPr lang="zh-CN" altLang="en-US" dirty="0" smtClean="0">
                <a:solidFill>
                  <a:srgbClr val="C00000"/>
                </a:solidFill>
              </a:rPr>
              <a:t>段上下文都是在描述瘸叔现在的故事</a:t>
            </a:r>
            <a:r>
              <a:rPr lang="en-US" dirty="0" smtClean="0">
                <a:solidFill>
                  <a:srgbClr val="C00000"/>
                </a:solidFill>
              </a:rPr>
              <a:t>,</a:t>
            </a:r>
            <a:r>
              <a:rPr lang="zh-CN" altLang="en-US" dirty="0" smtClean="0">
                <a:solidFill>
                  <a:srgbClr val="C00000"/>
                </a:solidFill>
              </a:rPr>
              <a:t>而第</a:t>
            </a:r>
            <a:r>
              <a:rPr lang="en-US" dirty="0" smtClean="0">
                <a:solidFill>
                  <a:srgbClr val="C00000"/>
                </a:solidFill>
              </a:rPr>
              <a:t>⑤</a:t>
            </a:r>
            <a:r>
              <a:rPr lang="zh-CN" altLang="en-US" dirty="0" smtClean="0">
                <a:solidFill>
                  <a:srgbClr val="C00000"/>
                </a:solidFill>
              </a:rPr>
              <a:t>段则是描述瘸叔昔日的诸多不顺</a:t>
            </a:r>
            <a:r>
              <a:rPr lang="en-US" dirty="0" smtClean="0">
                <a:solidFill>
                  <a:srgbClr val="C00000"/>
                </a:solidFill>
              </a:rPr>
              <a:t>,</a:t>
            </a:r>
            <a:r>
              <a:rPr lang="zh-CN" altLang="en-US" dirty="0" smtClean="0">
                <a:solidFill>
                  <a:srgbClr val="C00000"/>
                </a:solidFill>
              </a:rPr>
              <a:t>因此属于插叙</a:t>
            </a:r>
            <a:r>
              <a:rPr lang="en-US" dirty="0" smtClean="0">
                <a:solidFill>
                  <a:srgbClr val="C00000"/>
                </a:solidFill>
              </a:rPr>
              <a:t>,</a:t>
            </a:r>
            <a:r>
              <a:rPr lang="zh-CN" altLang="en-US" dirty="0" smtClean="0">
                <a:solidFill>
                  <a:srgbClr val="C00000"/>
                </a:solidFill>
              </a:rPr>
              <a:t>这段内容补充了文章情节</a:t>
            </a:r>
            <a:r>
              <a:rPr lang="en-US" dirty="0" smtClean="0">
                <a:solidFill>
                  <a:srgbClr val="C00000"/>
                </a:solidFill>
              </a:rPr>
              <a:t>,</a:t>
            </a:r>
            <a:r>
              <a:rPr lang="zh-CN" altLang="en-US" dirty="0" smtClean="0">
                <a:solidFill>
                  <a:srgbClr val="C00000"/>
                </a:solidFill>
              </a:rPr>
              <a:t>使人们更全面地了解瘸叔</a:t>
            </a:r>
            <a:r>
              <a:rPr lang="en-US" dirty="0" smtClean="0">
                <a:solidFill>
                  <a:srgbClr val="C00000"/>
                </a:solidFill>
              </a:rPr>
              <a:t>,</a:t>
            </a:r>
            <a:r>
              <a:rPr lang="zh-CN" altLang="en-US" dirty="0" smtClean="0">
                <a:solidFill>
                  <a:srgbClr val="C00000"/>
                </a:solidFill>
              </a:rPr>
              <a:t>使瘸叔的形象更丰满</a:t>
            </a:r>
            <a:r>
              <a:rPr lang="en-US" dirty="0" smtClean="0">
                <a:solidFill>
                  <a:srgbClr val="C00000"/>
                </a:solidFill>
              </a:rPr>
              <a:t>,</a:t>
            </a:r>
            <a:r>
              <a:rPr lang="zh-CN" altLang="en-US" dirty="0" smtClean="0">
                <a:solidFill>
                  <a:srgbClr val="C00000"/>
                </a:solidFill>
              </a:rPr>
              <a:t>同时</a:t>
            </a:r>
            <a:r>
              <a:rPr lang="en-US" dirty="0" smtClean="0">
                <a:solidFill>
                  <a:srgbClr val="C00000"/>
                </a:solidFill>
              </a:rPr>
              <a:t>,</a:t>
            </a:r>
            <a:r>
              <a:rPr lang="zh-CN" altLang="en-US" dirty="0" smtClean="0">
                <a:solidFill>
                  <a:srgbClr val="C00000"/>
                </a:solidFill>
              </a:rPr>
              <a:t>将瘸叔往日的</a:t>
            </a:r>
            <a:r>
              <a:rPr lang="en-US" dirty="0" smtClean="0">
                <a:solidFill>
                  <a:srgbClr val="C00000"/>
                </a:solidFill>
              </a:rPr>
              <a:t>“</a:t>
            </a:r>
            <a:r>
              <a:rPr lang="zh-CN" altLang="en-US" dirty="0" smtClean="0">
                <a:solidFill>
                  <a:srgbClr val="C00000"/>
                </a:solidFill>
              </a:rPr>
              <a:t>背</a:t>
            </a:r>
            <a:r>
              <a:rPr lang="en-US" dirty="0" smtClean="0">
                <a:solidFill>
                  <a:srgbClr val="C00000"/>
                </a:solidFill>
              </a:rPr>
              <a:t>”</a:t>
            </a:r>
            <a:r>
              <a:rPr lang="zh-CN" altLang="en-US" dirty="0" smtClean="0">
                <a:solidFill>
                  <a:srgbClr val="C00000"/>
                </a:solidFill>
              </a:rPr>
              <a:t>与下文他出行的收获形成鲜明的对比</a:t>
            </a:r>
            <a:r>
              <a:rPr lang="en-US" dirty="0" smtClean="0">
                <a:solidFill>
                  <a:srgbClr val="C00000"/>
                </a:solidFill>
              </a:rPr>
              <a:t>,</a:t>
            </a:r>
            <a:r>
              <a:rPr lang="zh-CN" altLang="en-US" dirty="0" smtClean="0">
                <a:solidFill>
                  <a:srgbClr val="C00000"/>
                </a:solidFill>
              </a:rPr>
              <a:t>又起到为下文做铺垫的作用。</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903766" y="790808"/>
          <a:ext cx="7772400" cy="3512340"/>
        </p:xfrm>
        <a:graphic>
          <a:graphicData uri="http://schemas.openxmlformats.org/drawingml/2006/table">
            <a:tbl>
              <a:tblPr/>
              <a:tblGrid>
                <a:gridCol w="595425"/>
                <a:gridCol w="457200"/>
                <a:gridCol w="393404"/>
                <a:gridCol w="4242391"/>
                <a:gridCol w="2083980"/>
              </a:tblGrid>
              <a:tr h="396000">
                <a:tc gridSpan="5">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96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要素</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gridSpan="2">
                  <a:txBody>
                    <a:bodyPr/>
                    <a:lstStyle/>
                    <a:p>
                      <a:pPr algn="ctr">
                        <a:lnSpc>
                          <a:spcPct val="150000"/>
                        </a:lnSpc>
                        <a:spcAft>
                          <a:spcPts val="0"/>
                        </a:spcAft>
                      </a:pPr>
                      <a:r>
                        <a:rPr lang="zh-CN" sz="1700" kern="100" dirty="0">
                          <a:solidFill>
                            <a:srgbClr val="000000"/>
                          </a:solidFill>
                          <a:latin typeface="NEU-BZ-S92"/>
                          <a:ea typeface="微软雅黑"/>
                          <a:cs typeface="Times New Roman"/>
                        </a:rPr>
                        <a:t>类别</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概念及作用</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示例</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2376000">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三</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要</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素</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人</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物</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形</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象</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正</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面</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描</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写</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a:solidFill>
                            <a:srgbClr val="000000"/>
                          </a:solidFill>
                          <a:latin typeface="NEU-BZ-S92"/>
                          <a:ea typeface="微软雅黑"/>
                          <a:cs typeface="Times New Roman"/>
                        </a:rPr>
                        <a:t>　心理描写</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通过剖析人物的心理活动</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如内心感受、意向、愿望、思索、思想斗争……</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挖掘人物的思想感情</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披露人物的内在隐秘世界</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以刻画人物形象内在性格特征的一种描写方法。直接表现人物的内在情感</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表现人物的思想品质</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刻画人物的性格</a:t>
                      </a:r>
                      <a:r>
                        <a:rPr lang="en-US" sz="1700" kern="100">
                          <a:solidFill>
                            <a:srgbClr val="000000"/>
                          </a:solidFill>
                          <a:latin typeface="NEU-BZ-S92"/>
                          <a:ea typeface="微软雅黑"/>
                          <a:cs typeface="Times New Roman"/>
                        </a:rPr>
                        <a:t>,</a:t>
                      </a:r>
                      <a:r>
                        <a:rPr lang="zh-CN" sz="1700" kern="100">
                          <a:solidFill>
                            <a:srgbClr val="000000"/>
                          </a:solidFill>
                          <a:latin typeface="NEU-BZ-S92"/>
                          <a:ea typeface="微软雅黑"/>
                          <a:cs typeface="Times New Roman"/>
                        </a:rPr>
                        <a:t>推动情节发展</a:t>
                      </a:r>
                      <a:endParaRPr lang="zh-CN" sz="1700" kern="10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《社戏》中“我的很重的心忽而轻松了</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身体也似乎舒展到说不出的大”</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488201"/>
          </a:xfrm>
          <a:prstGeom prst="rect">
            <a:avLst/>
          </a:prstGeom>
          <a:noFill/>
        </p:spPr>
        <p:txBody>
          <a:bodyPr wrap="square" lIns="36000" tIns="36000" rIns="36000" bIns="36000" rtlCol="0">
            <a:spAutoFit/>
          </a:bodyPr>
          <a:lstStyle/>
          <a:p>
            <a:pPr>
              <a:lnSpc>
                <a:spcPct val="150000"/>
              </a:lnSpc>
            </a:pPr>
            <a:r>
              <a:rPr lang="en-US" b="1" dirty="0" smtClean="0"/>
              <a:t>3. </a:t>
            </a:r>
            <a:r>
              <a:rPr lang="en-US" dirty="0" smtClean="0"/>
              <a:t>(3</a:t>
            </a:r>
            <a:r>
              <a:rPr lang="zh-CN" altLang="en-US" dirty="0" smtClean="0"/>
              <a:t>分</a:t>
            </a:r>
            <a:r>
              <a:rPr lang="en-US" dirty="0" smtClean="0"/>
              <a:t>)</a:t>
            </a:r>
            <a:r>
              <a:rPr lang="zh-CN" altLang="en-US" dirty="0" smtClean="0"/>
              <a:t>请从修辞的角度赏析第</a:t>
            </a:r>
            <a:r>
              <a:rPr lang="en-US" dirty="0" smtClean="0"/>
              <a:t>⑧</a:t>
            </a:r>
            <a:r>
              <a:rPr lang="zh-CN" altLang="en-US" dirty="0" smtClean="0"/>
              <a:t>段中画线句子的表达效果。</a:t>
            </a:r>
            <a:endParaRPr lang="zh-CN" altLang="en-US" dirty="0"/>
          </a:p>
        </p:txBody>
      </p:sp>
      <p:sp>
        <p:nvSpPr>
          <p:cNvPr id="4" name="TextBox 15">
            <a:extLst>
              <a:ext uri="{FF2B5EF4-FFF2-40B4-BE49-F238E27FC236}">
                <a16:creationId xmlns:a16="http://schemas.microsoft.com/office/drawing/2014/main" xmlns="" id="{0663CE10-BAAC-47A1-869E-A722179F076F}"/>
              </a:ext>
            </a:extLst>
          </p:cNvPr>
          <p:cNvSpPr txBox="1"/>
          <p:nvPr/>
        </p:nvSpPr>
        <p:spPr>
          <a:xfrm>
            <a:off x="871869" y="861222"/>
            <a:ext cx="7814932" cy="2932268"/>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a:t>
            </a:r>
            <a:r>
              <a:rPr lang="zh-CN" altLang="en-US" dirty="0" smtClean="0">
                <a:solidFill>
                  <a:srgbClr val="C00000"/>
                </a:solidFill>
              </a:rPr>
              <a:t>使用了拟人的手法</a:t>
            </a:r>
            <a:r>
              <a:rPr lang="en-US" dirty="0" smtClean="0">
                <a:solidFill>
                  <a:srgbClr val="C00000"/>
                </a:solidFill>
              </a:rPr>
              <a:t>,</a:t>
            </a:r>
            <a:r>
              <a:rPr lang="zh-CN" altLang="en-US" dirty="0" smtClean="0">
                <a:solidFill>
                  <a:srgbClr val="C00000"/>
                </a:solidFill>
              </a:rPr>
              <a:t>将树枝随风摆动的动作拟成人物抽打的动作</a:t>
            </a:r>
            <a:r>
              <a:rPr lang="en-US" dirty="0" smtClean="0">
                <a:solidFill>
                  <a:srgbClr val="C00000"/>
                </a:solidFill>
              </a:rPr>
              <a:t>,</a:t>
            </a:r>
            <a:r>
              <a:rPr lang="zh-CN" altLang="en-US" dirty="0" smtClean="0">
                <a:solidFill>
                  <a:srgbClr val="C00000"/>
                </a:solidFill>
              </a:rPr>
              <a:t>使得此刻的情景更为具体形象</a:t>
            </a:r>
            <a:r>
              <a:rPr lang="en-US" dirty="0" smtClean="0">
                <a:solidFill>
                  <a:srgbClr val="C00000"/>
                </a:solidFill>
              </a:rPr>
              <a:t>;“</a:t>
            </a:r>
            <a:r>
              <a:rPr lang="zh-CN" altLang="en-US" dirty="0" smtClean="0">
                <a:solidFill>
                  <a:srgbClr val="C00000"/>
                </a:solidFill>
              </a:rPr>
              <a:t>毫无情面</a:t>
            </a:r>
            <a:r>
              <a:rPr lang="en-US" dirty="0" smtClean="0">
                <a:solidFill>
                  <a:srgbClr val="C00000"/>
                </a:solidFill>
              </a:rPr>
              <a:t>”“</a:t>
            </a:r>
            <a:r>
              <a:rPr lang="zh-CN" altLang="en-US" dirty="0" smtClean="0">
                <a:solidFill>
                  <a:srgbClr val="C00000"/>
                </a:solidFill>
              </a:rPr>
              <a:t>抽打</a:t>
            </a:r>
            <a:r>
              <a:rPr lang="en-US" dirty="0" smtClean="0">
                <a:solidFill>
                  <a:srgbClr val="C00000"/>
                </a:solidFill>
              </a:rPr>
              <a:t>”</a:t>
            </a:r>
            <a:r>
              <a:rPr lang="zh-CN" altLang="en-US" dirty="0" smtClean="0">
                <a:solidFill>
                  <a:srgbClr val="C00000"/>
                </a:solidFill>
              </a:rPr>
              <a:t>等词渲染了环境的恶劣</a:t>
            </a:r>
            <a:r>
              <a:rPr lang="en-US" dirty="0" smtClean="0">
                <a:solidFill>
                  <a:srgbClr val="C00000"/>
                </a:solidFill>
              </a:rPr>
              <a:t>,</a:t>
            </a:r>
            <a:r>
              <a:rPr lang="zh-CN" altLang="en-US" dirty="0" smtClean="0">
                <a:solidFill>
                  <a:srgbClr val="C00000"/>
                </a:solidFill>
              </a:rPr>
              <a:t>侧面体现出瘸叔心境的凄凉。</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本题考查赏析语句的表达效果。题干明确了赏析角度</a:t>
            </a:r>
            <a:r>
              <a:rPr lang="en-US" dirty="0" smtClean="0">
                <a:solidFill>
                  <a:srgbClr val="C00000"/>
                </a:solidFill>
              </a:rPr>
              <a:t>,</a:t>
            </a:r>
            <a:r>
              <a:rPr lang="zh-CN" altLang="en-US" dirty="0" smtClean="0">
                <a:solidFill>
                  <a:srgbClr val="C00000"/>
                </a:solidFill>
              </a:rPr>
              <a:t>即修辞的角度。画线句描写对象为</a:t>
            </a:r>
            <a:r>
              <a:rPr lang="en-US" dirty="0" smtClean="0">
                <a:solidFill>
                  <a:srgbClr val="C00000"/>
                </a:solidFill>
              </a:rPr>
              <a:t>“</a:t>
            </a:r>
            <a:r>
              <a:rPr lang="zh-CN" altLang="en-US" dirty="0" smtClean="0">
                <a:solidFill>
                  <a:srgbClr val="C00000"/>
                </a:solidFill>
              </a:rPr>
              <a:t>树枝</a:t>
            </a:r>
            <a:r>
              <a:rPr lang="en-US" dirty="0" smtClean="0">
                <a:solidFill>
                  <a:srgbClr val="C00000"/>
                </a:solidFill>
              </a:rPr>
              <a:t>”,“</a:t>
            </a:r>
            <a:r>
              <a:rPr lang="zh-CN" altLang="en-US" dirty="0" smtClean="0">
                <a:solidFill>
                  <a:srgbClr val="C00000"/>
                </a:solidFill>
              </a:rPr>
              <a:t>毫无情面</a:t>
            </a:r>
            <a:r>
              <a:rPr lang="en-US" dirty="0" smtClean="0">
                <a:solidFill>
                  <a:srgbClr val="C00000"/>
                </a:solidFill>
              </a:rPr>
              <a:t>”“</a:t>
            </a:r>
            <a:r>
              <a:rPr lang="zh-CN" altLang="en-US" dirty="0" smtClean="0">
                <a:solidFill>
                  <a:srgbClr val="C00000"/>
                </a:solidFill>
              </a:rPr>
              <a:t>死劲抽打</a:t>
            </a:r>
            <a:r>
              <a:rPr lang="en-US" dirty="0" smtClean="0">
                <a:solidFill>
                  <a:srgbClr val="C00000"/>
                </a:solidFill>
              </a:rPr>
              <a:t>”</a:t>
            </a:r>
            <a:r>
              <a:rPr lang="zh-CN" altLang="en-US" dirty="0" smtClean="0">
                <a:solidFill>
                  <a:srgbClr val="C00000"/>
                </a:solidFill>
              </a:rPr>
              <a:t>赋予</a:t>
            </a:r>
            <a:r>
              <a:rPr lang="en-US" dirty="0" smtClean="0">
                <a:solidFill>
                  <a:srgbClr val="C00000"/>
                </a:solidFill>
              </a:rPr>
              <a:t>“</a:t>
            </a:r>
            <a:r>
              <a:rPr lang="zh-CN" altLang="en-US" dirty="0" smtClean="0">
                <a:solidFill>
                  <a:srgbClr val="C00000"/>
                </a:solidFill>
              </a:rPr>
              <a:t>树枝</a:t>
            </a:r>
            <a:r>
              <a:rPr lang="en-US" dirty="0" smtClean="0">
                <a:solidFill>
                  <a:srgbClr val="C00000"/>
                </a:solidFill>
              </a:rPr>
              <a:t>”</a:t>
            </a:r>
            <a:r>
              <a:rPr lang="zh-CN" altLang="en-US" dirty="0" smtClean="0">
                <a:solidFill>
                  <a:srgbClr val="C00000"/>
                </a:solidFill>
              </a:rPr>
              <a:t>人的情感与动作</a:t>
            </a:r>
            <a:r>
              <a:rPr lang="en-US" dirty="0" smtClean="0">
                <a:solidFill>
                  <a:srgbClr val="C00000"/>
                </a:solidFill>
              </a:rPr>
              <a:t>,</a:t>
            </a:r>
            <a:r>
              <a:rPr lang="zh-CN" altLang="en-US" dirty="0" smtClean="0">
                <a:solidFill>
                  <a:srgbClr val="C00000"/>
                </a:solidFill>
              </a:rPr>
              <a:t>可判定为拟人的修辞手法。从语境分析</a:t>
            </a:r>
            <a:r>
              <a:rPr lang="en-US" dirty="0" smtClean="0">
                <a:solidFill>
                  <a:srgbClr val="C00000"/>
                </a:solidFill>
              </a:rPr>
              <a:t>,</a:t>
            </a:r>
            <a:r>
              <a:rPr lang="zh-CN" altLang="en-US" dirty="0" smtClean="0">
                <a:solidFill>
                  <a:srgbClr val="C00000"/>
                </a:solidFill>
              </a:rPr>
              <a:t>瘸叔冬日出行</a:t>
            </a:r>
            <a:r>
              <a:rPr lang="en-US" dirty="0" smtClean="0">
                <a:solidFill>
                  <a:srgbClr val="C00000"/>
                </a:solidFill>
              </a:rPr>
              <a:t>,</a:t>
            </a:r>
            <a:r>
              <a:rPr lang="zh-CN" altLang="en-US" dirty="0" smtClean="0">
                <a:solidFill>
                  <a:srgbClr val="C00000"/>
                </a:solidFill>
              </a:rPr>
              <a:t>风呜呜叫</a:t>
            </a:r>
            <a:r>
              <a:rPr lang="en-US" dirty="0" smtClean="0">
                <a:solidFill>
                  <a:srgbClr val="C00000"/>
                </a:solidFill>
              </a:rPr>
              <a:t>,</a:t>
            </a:r>
            <a:r>
              <a:rPr lang="zh-CN" altLang="en-US" dirty="0" smtClean="0">
                <a:solidFill>
                  <a:srgbClr val="C00000"/>
                </a:solidFill>
              </a:rPr>
              <a:t>他被风吹得十分狼狈</a:t>
            </a:r>
            <a:r>
              <a:rPr lang="en-US" dirty="0" smtClean="0">
                <a:solidFill>
                  <a:srgbClr val="C00000"/>
                </a:solidFill>
              </a:rPr>
              <a:t>,</a:t>
            </a:r>
            <a:r>
              <a:rPr lang="zh-CN" altLang="en-US" dirty="0" smtClean="0">
                <a:solidFill>
                  <a:srgbClr val="C00000"/>
                </a:solidFill>
              </a:rPr>
              <a:t>人物内心的凄凉因风而更为突出。</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854777"/>
          </a:xfrm>
          <a:prstGeom prst="rect">
            <a:avLst/>
          </a:prstGeom>
          <a:noFill/>
        </p:spPr>
        <p:txBody>
          <a:bodyPr wrap="square" lIns="36000" tIns="36000" rIns="36000" bIns="36000" rtlCol="0">
            <a:spAutoFit/>
          </a:bodyPr>
          <a:lstStyle/>
          <a:p>
            <a:pPr>
              <a:lnSpc>
                <a:spcPct val="150000"/>
              </a:lnSpc>
            </a:pPr>
            <a:r>
              <a:rPr lang="en-US" b="1" dirty="0" smtClean="0"/>
              <a:t>4. </a:t>
            </a:r>
            <a:r>
              <a:rPr lang="en-US" dirty="0" smtClean="0"/>
              <a:t>(4</a:t>
            </a:r>
            <a:r>
              <a:rPr lang="zh-CN" altLang="en-US" dirty="0" smtClean="0"/>
              <a:t>分</a:t>
            </a:r>
            <a:r>
              <a:rPr lang="en-US" dirty="0" smtClean="0"/>
              <a:t>)</a:t>
            </a:r>
            <a:r>
              <a:rPr lang="zh-CN" altLang="en-US" dirty="0" smtClean="0"/>
              <a:t>谈谈你对小说中“出行”一词含义的理解。</a:t>
            </a:r>
            <a:r>
              <a:rPr lang="en-US" altLang="zh-CN" b="1" dirty="0" smtClean="0"/>
              <a:t>【</a:t>
            </a:r>
            <a:r>
              <a:rPr lang="zh-CN" altLang="en-US" b="1" dirty="0" smtClean="0"/>
              <a:t>考点四　探究标题</a:t>
            </a:r>
            <a:r>
              <a:rPr lang="en-US" altLang="zh-CN" b="1" dirty="0" smtClean="0"/>
              <a:t>】</a:t>
            </a:r>
            <a:r>
              <a:rPr lang="zh-CN" altLang="en-US" b="1" dirty="0" smtClean="0"/>
              <a:t>　</a:t>
            </a:r>
            <a:r>
              <a:rPr lang="en-US" altLang="zh-CN" b="1" dirty="0" smtClean="0"/>
              <a:t>【</a:t>
            </a:r>
            <a:r>
              <a:rPr lang="zh-CN" altLang="en-US" b="1" dirty="0" smtClean="0"/>
              <a:t>考点五　探究主题</a:t>
            </a:r>
            <a:r>
              <a:rPr lang="en-US" altLang="zh-CN" b="1" dirty="0" smtClean="0"/>
              <a:t>】</a:t>
            </a:r>
            <a:endParaRPr lang="zh-CN" altLang="en-US" b="1" dirty="0"/>
          </a:p>
        </p:txBody>
      </p:sp>
      <p:sp>
        <p:nvSpPr>
          <p:cNvPr id="4" name="TextBox 15">
            <a:extLst>
              <a:ext uri="{FF2B5EF4-FFF2-40B4-BE49-F238E27FC236}">
                <a16:creationId xmlns:a16="http://schemas.microsoft.com/office/drawing/2014/main" xmlns="" id="{0663CE10-BAAC-47A1-869E-A722179F076F}"/>
              </a:ext>
            </a:extLst>
          </p:cNvPr>
          <p:cNvSpPr txBox="1"/>
          <p:nvPr/>
        </p:nvSpPr>
        <p:spPr>
          <a:xfrm>
            <a:off x="871869" y="1222744"/>
            <a:ext cx="7814932" cy="3347767"/>
          </a:xfrm>
          <a:prstGeom prst="rect">
            <a:avLst/>
          </a:prstGeom>
          <a:solidFill>
            <a:schemeClr val="bg1">
              <a:lumMod val="95000"/>
            </a:schemeClr>
          </a:solidFill>
        </p:spPr>
        <p:txBody>
          <a:bodyPr wrap="square" lIns="36000" tIns="36000" rIns="36000" bIns="36000" rtlCol="0">
            <a:spAutoFit/>
          </a:bodyPr>
          <a:lstStyle/>
          <a:p>
            <a:pPr>
              <a:lnSpc>
                <a:spcPct val="150000"/>
              </a:lnSpc>
            </a:pPr>
            <a:r>
              <a:rPr lang="en-US" dirty="0" smtClean="0">
                <a:solidFill>
                  <a:srgbClr val="C00000"/>
                </a:solidFill>
              </a:rPr>
              <a:t>[</a:t>
            </a:r>
            <a:r>
              <a:rPr lang="zh-CN" altLang="en-US" dirty="0" smtClean="0">
                <a:solidFill>
                  <a:srgbClr val="C00000"/>
                </a:solidFill>
              </a:rPr>
              <a:t>答案</a:t>
            </a:r>
            <a:r>
              <a:rPr lang="en-US" dirty="0" smtClean="0">
                <a:solidFill>
                  <a:srgbClr val="C00000"/>
                </a:solidFill>
              </a:rPr>
              <a:t>] “</a:t>
            </a:r>
            <a:r>
              <a:rPr lang="zh-CN" altLang="en-US" dirty="0" smtClean="0">
                <a:solidFill>
                  <a:srgbClr val="C00000"/>
                </a:solidFill>
              </a:rPr>
              <a:t>出行</a:t>
            </a:r>
            <a:r>
              <a:rPr lang="en-US" dirty="0" smtClean="0">
                <a:solidFill>
                  <a:srgbClr val="C00000"/>
                </a:solidFill>
              </a:rPr>
              <a:t>”</a:t>
            </a:r>
            <a:r>
              <a:rPr lang="zh-CN" altLang="en-US" dirty="0" smtClean="0">
                <a:solidFill>
                  <a:srgbClr val="C00000"/>
                </a:solidFill>
              </a:rPr>
              <a:t>在文中有两层含义</a:t>
            </a:r>
            <a:r>
              <a:rPr lang="en-US" dirty="0" smtClean="0">
                <a:solidFill>
                  <a:srgbClr val="C00000"/>
                </a:solidFill>
              </a:rPr>
              <a:t>,</a:t>
            </a:r>
            <a:r>
              <a:rPr lang="zh-CN" altLang="en-US" dirty="0" smtClean="0">
                <a:solidFill>
                  <a:srgbClr val="C00000"/>
                </a:solidFill>
              </a:rPr>
              <a:t>表面是指</a:t>
            </a:r>
            <a:r>
              <a:rPr lang="en-US" dirty="0" smtClean="0">
                <a:solidFill>
                  <a:srgbClr val="C00000"/>
                </a:solidFill>
              </a:rPr>
              <a:t>“</a:t>
            </a:r>
            <a:r>
              <a:rPr lang="zh-CN" altLang="en-US" dirty="0" smtClean="0">
                <a:solidFill>
                  <a:srgbClr val="C00000"/>
                </a:solidFill>
              </a:rPr>
              <a:t>新年外出找个好彩头</a:t>
            </a:r>
            <a:r>
              <a:rPr lang="en-US" dirty="0" smtClean="0">
                <a:solidFill>
                  <a:srgbClr val="C00000"/>
                </a:solidFill>
              </a:rPr>
              <a:t>”</a:t>
            </a:r>
            <a:r>
              <a:rPr lang="zh-CN" altLang="en-US" dirty="0" smtClean="0">
                <a:solidFill>
                  <a:srgbClr val="C00000"/>
                </a:solidFill>
              </a:rPr>
              <a:t>的行为</a:t>
            </a:r>
            <a:r>
              <a:rPr lang="en-US" dirty="0" smtClean="0">
                <a:solidFill>
                  <a:srgbClr val="C00000"/>
                </a:solidFill>
              </a:rPr>
              <a:t>,</a:t>
            </a:r>
            <a:r>
              <a:rPr lang="zh-CN" altLang="en-US" dirty="0" smtClean="0">
                <a:solidFill>
                  <a:srgbClr val="C00000"/>
                </a:solidFill>
              </a:rPr>
              <a:t>是文章的主要叙事情节</a:t>
            </a:r>
            <a:r>
              <a:rPr lang="en-US" dirty="0" smtClean="0">
                <a:solidFill>
                  <a:srgbClr val="C00000"/>
                </a:solidFill>
              </a:rPr>
              <a:t>;</a:t>
            </a:r>
            <a:r>
              <a:rPr lang="zh-CN" altLang="en-US" dirty="0" smtClean="0">
                <a:solidFill>
                  <a:srgbClr val="C00000"/>
                </a:solidFill>
              </a:rPr>
              <a:t>深层含义则是瘸叔在外出过程中</a:t>
            </a:r>
            <a:r>
              <a:rPr lang="en-US" dirty="0" smtClean="0">
                <a:solidFill>
                  <a:srgbClr val="C00000"/>
                </a:solidFill>
              </a:rPr>
              <a:t>,</a:t>
            </a:r>
            <a:r>
              <a:rPr lang="zh-CN" altLang="en-US" dirty="0" smtClean="0">
                <a:solidFill>
                  <a:srgbClr val="C00000"/>
                </a:solidFill>
              </a:rPr>
              <a:t>因为他人的关怀和自己的行为找到了彩头</a:t>
            </a:r>
            <a:r>
              <a:rPr lang="en-US" dirty="0" smtClean="0">
                <a:solidFill>
                  <a:srgbClr val="C00000"/>
                </a:solidFill>
              </a:rPr>
              <a:t>,</a:t>
            </a:r>
            <a:r>
              <a:rPr lang="zh-CN" altLang="en-US" dirty="0" smtClean="0">
                <a:solidFill>
                  <a:srgbClr val="C00000"/>
                </a:solidFill>
              </a:rPr>
              <a:t>又燃起对生活的希望之火的这一过程。两者相辅相成</a:t>
            </a:r>
            <a:r>
              <a:rPr lang="en-US" dirty="0" smtClean="0">
                <a:solidFill>
                  <a:srgbClr val="C00000"/>
                </a:solidFill>
              </a:rPr>
              <a:t>,</a:t>
            </a:r>
            <a:r>
              <a:rPr lang="zh-CN" altLang="en-US" dirty="0" smtClean="0">
                <a:solidFill>
                  <a:srgbClr val="C00000"/>
                </a:solidFill>
              </a:rPr>
              <a:t>互为表里</a:t>
            </a:r>
            <a:r>
              <a:rPr lang="en-US" dirty="0" smtClean="0">
                <a:solidFill>
                  <a:srgbClr val="C00000"/>
                </a:solidFill>
              </a:rPr>
              <a:t>,</a:t>
            </a:r>
            <a:r>
              <a:rPr lang="zh-CN" altLang="en-US" dirty="0" smtClean="0">
                <a:solidFill>
                  <a:srgbClr val="C00000"/>
                </a:solidFill>
              </a:rPr>
              <a:t>从内容到内涵上都囊括了全文的精神主旨。</a:t>
            </a:r>
          </a:p>
          <a:p>
            <a:pPr>
              <a:lnSpc>
                <a:spcPct val="150000"/>
              </a:lnSpc>
            </a:pPr>
            <a:r>
              <a:rPr lang="en-US" dirty="0" smtClean="0">
                <a:solidFill>
                  <a:srgbClr val="C00000"/>
                </a:solidFill>
              </a:rPr>
              <a:t>[</a:t>
            </a:r>
            <a:r>
              <a:rPr lang="zh-CN" altLang="en-US" dirty="0" smtClean="0">
                <a:solidFill>
                  <a:srgbClr val="C00000"/>
                </a:solidFill>
              </a:rPr>
              <a:t>解析</a:t>
            </a:r>
            <a:r>
              <a:rPr lang="en-US" dirty="0" smtClean="0">
                <a:solidFill>
                  <a:srgbClr val="C00000"/>
                </a:solidFill>
              </a:rPr>
              <a:t>] </a:t>
            </a:r>
            <a:r>
              <a:rPr lang="zh-CN" altLang="en-US" dirty="0" smtClean="0">
                <a:solidFill>
                  <a:srgbClr val="C00000"/>
                </a:solidFill>
              </a:rPr>
              <a:t>本题考查对词语含义的理解。解答此类题</a:t>
            </a:r>
            <a:r>
              <a:rPr lang="en-US" dirty="0" smtClean="0">
                <a:solidFill>
                  <a:srgbClr val="C00000"/>
                </a:solidFill>
              </a:rPr>
              <a:t>,</a:t>
            </a:r>
            <a:r>
              <a:rPr lang="zh-CN" altLang="en-US" dirty="0" smtClean="0">
                <a:solidFill>
                  <a:srgbClr val="C00000"/>
                </a:solidFill>
              </a:rPr>
              <a:t>需要从词语的表层含义和深层含义两个方面来回答。表层含义是词语的字面意思</a:t>
            </a:r>
            <a:r>
              <a:rPr lang="en-US" dirty="0" smtClean="0">
                <a:solidFill>
                  <a:srgbClr val="C00000"/>
                </a:solidFill>
              </a:rPr>
              <a:t>,</a:t>
            </a:r>
            <a:r>
              <a:rPr lang="zh-CN" altLang="en-US" dirty="0" smtClean="0">
                <a:solidFill>
                  <a:srgbClr val="C00000"/>
                </a:solidFill>
              </a:rPr>
              <a:t>即新年外出找个好彩头。深层含义是引申义、比喻义等</a:t>
            </a:r>
            <a:r>
              <a:rPr lang="en-US" dirty="0" smtClean="0">
                <a:solidFill>
                  <a:srgbClr val="C00000"/>
                </a:solidFill>
              </a:rPr>
              <a:t>,</a:t>
            </a:r>
            <a:r>
              <a:rPr lang="zh-CN" altLang="en-US" dirty="0" smtClean="0">
                <a:solidFill>
                  <a:srgbClr val="C00000"/>
                </a:solidFill>
              </a:rPr>
              <a:t>即文章主旨内容</a:t>
            </a:r>
            <a:r>
              <a:rPr lang="en-US" dirty="0" smtClean="0">
                <a:solidFill>
                  <a:srgbClr val="C00000"/>
                </a:solidFill>
              </a:rPr>
              <a:t>,</a:t>
            </a:r>
            <a:r>
              <a:rPr lang="zh-CN" altLang="en-US" dirty="0" smtClean="0">
                <a:solidFill>
                  <a:srgbClr val="C00000"/>
                </a:solidFill>
              </a:rPr>
              <a:t>可联系选文最后四段瘸叔找到彩头后情绪的巨大变化</a:t>
            </a:r>
            <a:r>
              <a:rPr lang="en-US" dirty="0" smtClean="0">
                <a:solidFill>
                  <a:srgbClr val="C00000"/>
                </a:solidFill>
              </a:rPr>
              <a:t>,</a:t>
            </a:r>
            <a:r>
              <a:rPr lang="zh-CN" altLang="en-US" dirty="0" smtClean="0">
                <a:solidFill>
                  <a:srgbClr val="C00000"/>
                </a:solidFill>
              </a:rPr>
              <a:t>表明他重获生活信心</a:t>
            </a:r>
            <a:r>
              <a:rPr lang="en-US" dirty="0" smtClean="0">
                <a:solidFill>
                  <a:srgbClr val="C00000"/>
                </a:solidFill>
              </a:rPr>
              <a:t>,</a:t>
            </a:r>
            <a:r>
              <a:rPr lang="zh-CN" altLang="en-US" dirty="0" smtClean="0">
                <a:solidFill>
                  <a:srgbClr val="C00000"/>
                </a:solidFill>
              </a:rPr>
              <a:t>宣扬的是人与人之间的人文关怀。</a:t>
            </a:r>
            <a:endParaRPr lang="zh-CN" altLang="en-US" dirty="0">
              <a:solidFill>
                <a:srgbClr val="C00000"/>
              </a:solidFill>
            </a:endParaRPr>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
            <a:extLst>
              <a:ext uri="{FF2B5EF4-FFF2-40B4-BE49-F238E27FC236}">
                <a16:creationId xmlns="" xmlns:a16="http://schemas.microsoft.com/office/drawing/2014/main" id="{75CE02DD-70B6-497F-B0BD-8BA8DBE969A4}"/>
              </a:ext>
            </a:extLst>
          </p:cNvPr>
          <p:cNvGrpSpPr/>
          <p:nvPr/>
        </p:nvGrpSpPr>
        <p:grpSpPr>
          <a:xfrm>
            <a:off x="4165541" y="353685"/>
            <a:ext cx="1197805" cy="439278"/>
            <a:chOff x="4149152" y="706582"/>
            <a:chExt cx="1025921" cy="439278"/>
          </a:xfrm>
        </p:grpSpPr>
        <p:sp>
          <p:nvSpPr>
            <p:cNvPr id="5" name="文本框 14">
              <a:extLst>
                <a:ext uri="{FF2B5EF4-FFF2-40B4-BE49-F238E27FC236}">
                  <a16:creationId xmlns="" xmlns:a16="http://schemas.microsoft.com/office/drawing/2014/main" id="{0E212731-39CB-4A88-BE94-BB6F287DDC6F}"/>
                </a:ext>
              </a:extLst>
            </p:cNvPr>
            <p:cNvSpPr txBox="1"/>
            <p:nvPr/>
          </p:nvSpPr>
          <p:spPr>
            <a:xfrm>
              <a:off x="4149152" y="706582"/>
              <a:ext cx="853104" cy="439278"/>
            </a:xfrm>
            <a:prstGeom prst="rect">
              <a:avLst/>
            </a:prstGeom>
            <a:noFill/>
          </p:spPr>
          <p:txBody>
            <a:bodyPr wrap="none" lIns="36000" tIns="36000" rIns="36000" bIns="36000" rtlCol="0">
              <a:spAutoFit/>
            </a:bodyPr>
            <a:lstStyle/>
            <a:p>
              <a:pPr algn="l">
                <a:lnSpc>
                  <a:spcPct val="150000"/>
                </a:lnSpc>
              </a:pPr>
              <a:r>
                <a:rPr lang="zh-CN" altLang="en-US" b="1" dirty="0">
                  <a:solidFill>
                    <a:srgbClr val="0092D7"/>
                  </a:solidFill>
                  <a:latin typeface="微软雅黑" panose="020B0503020204020204" pitchFamily="34" charset="-122"/>
                  <a:ea typeface="微软雅黑" panose="020B0503020204020204" pitchFamily="34" charset="-122"/>
                </a:rPr>
                <a:t>技法</a:t>
              </a:r>
              <a:r>
                <a:rPr lang="zh-CN" altLang="en-US" b="1" dirty="0">
                  <a:latin typeface="微软雅黑" panose="020B0503020204020204" pitchFamily="34" charset="-122"/>
                  <a:ea typeface="微软雅黑" panose="020B0503020204020204" pitchFamily="34" charset="-122"/>
                </a:rPr>
                <a:t>精讲</a:t>
              </a:r>
            </a:p>
          </p:txBody>
        </p:sp>
        <p:cxnSp>
          <p:nvCxnSpPr>
            <p:cNvPr id="6" name="直接箭头连接符 5">
              <a:extLst>
                <a:ext uri="{FF2B5EF4-FFF2-40B4-BE49-F238E27FC236}">
                  <a16:creationId xmlns="" xmlns:a16="http://schemas.microsoft.com/office/drawing/2014/main" id="{DA0F7700-D1EE-4F7C-93E3-F781CEB61530}"/>
                </a:ext>
              </a:extLst>
            </p:cNvPr>
            <p:cNvCxnSpPr>
              <a:cxnSpLocks/>
            </p:cNvCxnSpPr>
            <p:nvPr/>
          </p:nvCxnSpPr>
          <p:spPr>
            <a:xfrm>
              <a:off x="5020377" y="921218"/>
              <a:ext cx="154696" cy="140733"/>
            </a:xfrm>
            <a:prstGeom prst="straightConnector1">
              <a:avLst/>
            </a:prstGeom>
            <a:ln w="25400">
              <a:solidFill>
                <a:srgbClr val="0092D7"/>
              </a:solidFill>
              <a:tailEnd type="triangle"/>
            </a:ln>
          </p:spPr>
          <p:style>
            <a:lnRef idx="1">
              <a:schemeClr val="accent1"/>
            </a:lnRef>
            <a:fillRef idx="0">
              <a:schemeClr val="accent1"/>
            </a:fillRef>
            <a:effectRef idx="0">
              <a:schemeClr val="accent1"/>
            </a:effectRef>
            <a:fontRef idx="minor">
              <a:schemeClr val="tx1"/>
            </a:fontRef>
          </p:style>
        </p:cxnSp>
      </p:grpSp>
      <p:sp>
        <p:nvSpPr>
          <p:cNvPr id="7" name="文本框 16">
            <a:extLst>
              <a:ext uri="{FF2B5EF4-FFF2-40B4-BE49-F238E27FC236}">
                <a16:creationId xmlns="" xmlns:a16="http://schemas.microsoft.com/office/drawing/2014/main" id="{02136207-C733-452F-A42E-D34ADC8DA827}"/>
              </a:ext>
            </a:extLst>
          </p:cNvPr>
          <p:cNvSpPr txBox="1">
            <a:spLocks noChangeArrowheads="1"/>
          </p:cNvSpPr>
          <p:nvPr/>
        </p:nvSpPr>
        <p:spPr bwMode="auto">
          <a:xfrm>
            <a:off x="860158" y="850113"/>
            <a:ext cx="7872361" cy="3396690"/>
          </a:xfrm>
          <a:prstGeom prst="rect">
            <a:avLst/>
          </a:prstGeom>
          <a:noFill/>
          <a:ln w="9525">
            <a:noFill/>
            <a:miter lim="800000"/>
            <a:headEnd/>
            <a:tailEnd/>
          </a:ln>
        </p:spPr>
        <p:txBody>
          <a:bodyPr wrap="square" lIns="36000" tIns="36000" rIns="36000" bIns="36000">
            <a:spAutoFit/>
          </a:bodyPr>
          <a:lstStyle/>
          <a:p>
            <a:pPr>
              <a:lnSpc>
                <a:spcPct val="150000"/>
              </a:lnSpc>
            </a:pPr>
            <a:r>
              <a:rPr lang="zh-CN" altLang="en-US" b="1" dirty="0" smtClean="0">
                <a:solidFill>
                  <a:srgbClr val="0092D7"/>
                </a:solidFill>
                <a:latin typeface="微软雅黑" pitchFamily="34" charset="-122"/>
                <a:ea typeface="微软雅黑" pitchFamily="34" charset="-122"/>
              </a:rPr>
              <a:t>考点四　探究标题</a:t>
            </a:r>
          </a:p>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indent="446088">
              <a:lnSpc>
                <a:spcPct val="150000"/>
              </a:lnSpc>
            </a:pPr>
            <a:r>
              <a:rPr lang="zh-CN" altLang="en-US" dirty="0" smtClean="0"/>
              <a:t>中考对标题的考查</a:t>
            </a:r>
            <a:r>
              <a:rPr lang="en-US" dirty="0" smtClean="0"/>
              <a:t>,</a:t>
            </a:r>
            <a:r>
              <a:rPr lang="zh-CN" altLang="en-US" dirty="0" smtClean="0"/>
              <a:t>主要放在其含义</a:t>
            </a:r>
            <a:r>
              <a:rPr lang="en-US" dirty="0" smtClean="0"/>
              <a:t>(</a:t>
            </a:r>
            <a:r>
              <a:rPr lang="zh-CN" altLang="en-US" dirty="0" smtClean="0"/>
              <a:t>意蕴</a:t>
            </a:r>
            <a:r>
              <a:rPr lang="en-US" dirty="0" smtClean="0"/>
              <a:t>)</a:t>
            </a:r>
            <a:r>
              <a:rPr lang="zh-CN" altLang="en-US" dirty="0" smtClean="0"/>
              <a:t>和妙处</a:t>
            </a:r>
            <a:r>
              <a:rPr lang="en-US" dirty="0" smtClean="0"/>
              <a:t>(</a:t>
            </a:r>
            <a:r>
              <a:rPr lang="zh-CN" altLang="en-US" dirty="0" smtClean="0"/>
              <a:t>作用</a:t>
            </a:r>
            <a:r>
              <a:rPr lang="en-US" dirty="0" smtClean="0"/>
              <a:t>)</a:t>
            </a:r>
            <a:r>
              <a:rPr lang="zh-CN" altLang="en-US" dirty="0" smtClean="0"/>
              <a:t>上。</a:t>
            </a:r>
          </a:p>
          <a:p>
            <a:pPr>
              <a:lnSpc>
                <a:spcPct val="150000"/>
              </a:lnSpc>
            </a:pPr>
            <a:r>
              <a:rPr lang="en-US" b="1" dirty="0" smtClean="0"/>
              <a:t>1.</a:t>
            </a:r>
            <a:r>
              <a:rPr lang="zh-CN" altLang="en-US" b="1" dirty="0" smtClean="0"/>
              <a:t>准确理解标题含义</a:t>
            </a:r>
            <a:r>
              <a:rPr lang="en-US" b="1" dirty="0" smtClean="0"/>
              <a:t>(</a:t>
            </a:r>
            <a:r>
              <a:rPr lang="zh-CN" altLang="en-US" b="1" dirty="0" smtClean="0"/>
              <a:t>意蕴</a:t>
            </a:r>
            <a:r>
              <a:rPr lang="en-US" b="1" dirty="0" smtClean="0"/>
              <a:t>)</a:t>
            </a:r>
            <a:endParaRPr lang="zh-CN" altLang="en-US" b="1" dirty="0" smtClean="0"/>
          </a:p>
          <a:p>
            <a:pPr indent="446088">
              <a:lnSpc>
                <a:spcPct val="150000"/>
              </a:lnSpc>
            </a:pPr>
            <a:r>
              <a:rPr lang="zh-CN" altLang="en-US" dirty="0" smtClean="0"/>
              <a:t>标题含义有表层义、深层义和主旨义</a:t>
            </a:r>
            <a:r>
              <a:rPr lang="en-US" dirty="0" smtClean="0"/>
              <a:t>(</a:t>
            </a:r>
            <a:r>
              <a:rPr lang="zh-CN" altLang="en-US" dirty="0" smtClean="0"/>
              <a:t>情感义</a:t>
            </a:r>
            <a:r>
              <a:rPr lang="en-US" dirty="0" smtClean="0"/>
              <a:t>)</a:t>
            </a:r>
            <a:r>
              <a:rPr lang="zh-CN" altLang="en-US" dirty="0" smtClean="0"/>
              <a:t>三个层面。表层义是指标题本义</a:t>
            </a:r>
            <a:r>
              <a:rPr lang="en-US" dirty="0" smtClean="0"/>
              <a:t>,</a:t>
            </a:r>
            <a:r>
              <a:rPr lang="zh-CN" altLang="en-US" dirty="0" smtClean="0"/>
              <a:t>深层义主要指标题在文中的指代义、比喻义或象征义</a:t>
            </a:r>
            <a:r>
              <a:rPr lang="en-US" dirty="0" smtClean="0"/>
              <a:t>,</a:t>
            </a:r>
            <a:r>
              <a:rPr lang="zh-CN" altLang="en-US" dirty="0" smtClean="0"/>
              <a:t>主旨义是指标题传达出的作者的写作意图和思想感情。理解标题含义</a:t>
            </a:r>
            <a:r>
              <a:rPr lang="en-US" dirty="0" smtClean="0"/>
              <a:t>,</a:t>
            </a:r>
            <a:r>
              <a:rPr lang="zh-CN" altLang="en-US" dirty="0" smtClean="0"/>
              <a:t>尤其是其深层义和主旨义</a:t>
            </a:r>
            <a:r>
              <a:rPr lang="en-US" dirty="0" smtClean="0"/>
              <a:t>,</a:t>
            </a:r>
            <a:r>
              <a:rPr lang="zh-CN" altLang="en-US" dirty="0" smtClean="0"/>
              <a:t>一定要对文本仔细琢磨</a:t>
            </a:r>
            <a:r>
              <a:rPr lang="en-US" dirty="0" smtClean="0"/>
              <a:t>,</a:t>
            </a:r>
            <a:r>
              <a:rPr lang="zh-CN" altLang="en-US" dirty="0" smtClean="0"/>
              <a:t>善于抓住文中的点题词句</a:t>
            </a:r>
            <a:r>
              <a:rPr lang="en-US" dirty="0" smtClean="0"/>
              <a:t>,</a:t>
            </a:r>
            <a:r>
              <a:rPr lang="zh-CN" altLang="en-US" dirty="0" smtClean="0"/>
              <a:t>联系主旨来思考。</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812188"/>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准确掌握探究角度</a:t>
            </a:r>
          </a:p>
          <a:p>
            <a:pPr indent="446088">
              <a:lnSpc>
                <a:spcPct val="150000"/>
              </a:lnSpc>
            </a:pPr>
            <a:r>
              <a:rPr lang="en-US" dirty="0" smtClean="0"/>
              <a:t>(1)</a:t>
            </a:r>
            <a:r>
              <a:rPr lang="zh-CN" altLang="en-US" dirty="0" smtClean="0"/>
              <a:t>以时间、地点、环境为题</a:t>
            </a:r>
            <a:r>
              <a:rPr lang="en-US" dirty="0" smtClean="0"/>
              <a:t>,</a:t>
            </a:r>
            <a:r>
              <a:rPr lang="zh-CN" altLang="en-US" dirty="0" smtClean="0"/>
              <a:t>具有“点明时间、地点</a:t>
            </a:r>
            <a:r>
              <a:rPr lang="en-US" dirty="0" smtClean="0"/>
              <a:t>,</a:t>
            </a:r>
            <a:r>
              <a:rPr lang="zh-CN" altLang="en-US" dirty="0" smtClean="0"/>
              <a:t>创设故事背景</a:t>
            </a:r>
            <a:r>
              <a:rPr lang="en-US" dirty="0" smtClean="0"/>
              <a:t>,</a:t>
            </a:r>
            <a:r>
              <a:rPr lang="zh-CN" altLang="en-US" dirty="0" smtClean="0"/>
              <a:t>渲染环境氛围</a:t>
            </a:r>
            <a:r>
              <a:rPr lang="en-US" dirty="0" smtClean="0"/>
              <a:t>,</a:t>
            </a:r>
            <a:r>
              <a:rPr lang="zh-CN" altLang="en-US" dirty="0" smtClean="0"/>
              <a:t>隐含比喻象征意义”的作用。</a:t>
            </a:r>
          </a:p>
          <a:p>
            <a:pPr indent="446088">
              <a:lnSpc>
                <a:spcPct val="150000"/>
              </a:lnSpc>
            </a:pPr>
            <a:r>
              <a:rPr lang="en-US" dirty="0" smtClean="0"/>
              <a:t>(2)</a:t>
            </a:r>
            <a:r>
              <a:rPr lang="zh-CN" altLang="en-US" dirty="0" smtClean="0"/>
              <a:t>以物件</a:t>
            </a:r>
            <a:r>
              <a:rPr lang="en-US" dirty="0" smtClean="0"/>
              <a:t>(</a:t>
            </a:r>
            <a:r>
              <a:rPr lang="zh-CN" altLang="en-US" dirty="0" smtClean="0"/>
              <a:t>物象</a:t>
            </a:r>
            <a:r>
              <a:rPr lang="en-US" dirty="0" smtClean="0"/>
              <a:t>)</a:t>
            </a:r>
            <a:r>
              <a:rPr lang="zh-CN" altLang="en-US" dirty="0" smtClean="0"/>
              <a:t>为题</a:t>
            </a:r>
            <a:r>
              <a:rPr lang="en-US" dirty="0" smtClean="0"/>
              <a:t>,</a:t>
            </a:r>
            <a:r>
              <a:rPr lang="zh-CN" altLang="en-US" dirty="0" smtClean="0"/>
              <a:t>则标题可能具有“作为结构线索贯穿全文、概括故事情节、寄托作者情感、揭示文章主题、隐含比喻象征意义”的作用。</a:t>
            </a:r>
          </a:p>
          <a:p>
            <a:pPr indent="446088">
              <a:lnSpc>
                <a:spcPct val="150000"/>
              </a:lnSpc>
            </a:pPr>
            <a:r>
              <a:rPr lang="en-US" dirty="0" smtClean="0"/>
              <a:t>(3)</a:t>
            </a:r>
            <a:r>
              <a:rPr lang="zh-CN" altLang="en-US" dirty="0" smtClean="0"/>
              <a:t>以形象特征为题</a:t>
            </a:r>
            <a:r>
              <a:rPr lang="en-US" dirty="0" smtClean="0"/>
              <a:t>,</a:t>
            </a:r>
            <a:r>
              <a:rPr lang="zh-CN" altLang="en-US" dirty="0" smtClean="0"/>
              <a:t>则标题可能具有“铺开情节</a:t>
            </a:r>
            <a:r>
              <a:rPr lang="en-US" dirty="0" smtClean="0"/>
              <a:t>,</a:t>
            </a:r>
            <a:r>
              <a:rPr lang="zh-CN" altLang="en-US" dirty="0" smtClean="0"/>
              <a:t>呼应细节</a:t>
            </a:r>
            <a:r>
              <a:rPr lang="en-US" dirty="0" smtClean="0"/>
              <a:t>;</a:t>
            </a:r>
            <a:r>
              <a:rPr lang="zh-CN" altLang="en-US" dirty="0" smtClean="0"/>
              <a:t>对比讽刺</a:t>
            </a:r>
            <a:r>
              <a:rPr lang="en-US" dirty="0" smtClean="0"/>
              <a:t>,</a:t>
            </a:r>
            <a:r>
              <a:rPr lang="zh-CN" altLang="en-US" dirty="0" smtClean="0"/>
              <a:t>强化效果”的作用。</a:t>
            </a:r>
          </a:p>
          <a:p>
            <a:pPr indent="446088">
              <a:lnSpc>
                <a:spcPct val="150000"/>
              </a:lnSpc>
            </a:pPr>
            <a:r>
              <a:rPr lang="en-US" dirty="0" smtClean="0"/>
              <a:t>(4)</a:t>
            </a:r>
            <a:r>
              <a:rPr lang="zh-CN" altLang="en-US" dirty="0" smtClean="0"/>
              <a:t>如果以问题为题</a:t>
            </a:r>
            <a:r>
              <a:rPr lang="en-US" dirty="0" smtClean="0"/>
              <a:t>,</a:t>
            </a:r>
            <a:r>
              <a:rPr lang="zh-CN" altLang="en-US" dirty="0" smtClean="0"/>
              <a:t>则标题可能具有“设置悬念</a:t>
            </a:r>
            <a:r>
              <a:rPr lang="en-US" dirty="0" smtClean="0"/>
              <a:t>,</a:t>
            </a:r>
            <a:r>
              <a:rPr lang="zh-CN" altLang="en-US" dirty="0" smtClean="0"/>
              <a:t>激发阅读兴趣</a:t>
            </a:r>
            <a:r>
              <a:rPr lang="en-US" dirty="0" smtClean="0"/>
              <a:t>,</a:t>
            </a:r>
            <a:r>
              <a:rPr lang="zh-CN" altLang="en-US" dirty="0" smtClean="0"/>
              <a:t>引人思考”的作用。</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考点五　探究主题</a:t>
            </a:r>
          </a:p>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a:lnSpc>
                <a:spcPct val="150000"/>
              </a:lnSpc>
            </a:pPr>
            <a:r>
              <a:rPr lang="en-US" b="1" dirty="0" smtClean="0"/>
              <a:t>1.</a:t>
            </a:r>
            <a:r>
              <a:rPr lang="zh-CN" altLang="en-US" b="1" dirty="0" smtClean="0"/>
              <a:t>从题材内容看主题</a:t>
            </a:r>
          </a:p>
          <a:p>
            <a:pPr indent="446088">
              <a:lnSpc>
                <a:spcPct val="150000"/>
              </a:lnSpc>
            </a:pPr>
            <a:r>
              <a:rPr lang="zh-CN" altLang="en-US" dirty="0" smtClean="0"/>
              <a:t>从小说的题材着眼</a:t>
            </a:r>
            <a:r>
              <a:rPr lang="en-US" dirty="0" smtClean="0"/>
              <a:t>,</a:t>
            </a:r>
            <a:r>
              <a:rPr lang="zh-CN" altLang="en-US" dirty="0" smtClean="0"/>
              <a:t>可以把握其主题方向。</a:t>
            </a:r>
          </a:p>
          <a:p>
            <a:pPr indent="446088">
              <a:lnSpc>
                <a:spcPct val="150000"/>
              </a:lnSpc>
            </a:pPr>
            <a:r>
              <a:rPr lang="en-US" dirty="0" smtClean="0"/>
              <a:t>(1)</a:t>
            </a:r>
            <a:r>
              <a:rPr lang="zh-CN" altLang="en-US" dirty="0" smtClean="0"/>
              <a:t>抓标题。有的小说的标题除了表面意思外</a:t>
            </a:r>
            <a:r>
              <a:rPr lang="en-US" dirty="0" smtClean="0"/>
              <a:t>,</a:t>
            </a:r>
            <a:r>
              <a:rPr lang="zh-CN" altLang="en-US" dirty="0" smtClean="0"/>
              <a:t>还有比喻义、象征义、双关义</a:t>
            </a:r>
            <a:r>
              <a:rPr lang="en-US" dirty="0" smtClean="0"/>
              <a:t>,</a:t>
            </a:r>
            <a:r>
              <a:rPr lang="zh-CN" altLang="en-US" dirty="0" smtClean="0"/>
              <a:t>隐含着小说的主题。</a:t>
            </a:r>
          </a:p>
          <a:p>
            <a:pPr indent="446088">
              <a:lnSpc>
                <a:spcPct val="150000"/>
              </a:lnSpc>
            </a:pPr>
            <a:r>
              <a:rPr lang="en-US" dirty="0" smtClean="0"/>
              <a:t>(2)</a:t>
            </a:r>
            <a:r>
              <a:rPr lang="zh-CN" altLang="en-US" dirty="0" smtClean="0"/>
              <a:t>抓主要事件。小说叙述的主要事件把人物、环境、作者的看法等都包括其中</a:t>
            </a:r>
            <a:r>
              <a:rPr lang="en-US" dirty="0" smtClean="0"/>
              <a:t>,</a:t>
            </a:r>
            <a:r>
              <a:rPr lang="zh-CN" altLang="en-US" dirty="0" smtClean="0"/>
              <a:t>把握住故事的主要事件</a:t>
            </a:r>
            <a:r>
              <a:rPr lang="en-US" dirty="0" smtClean="0"/>
              <a:t>,</a:t>
            </a:r>
            <a:r>
              <a:rPr lang="zh-CN" altLang="en-US" dirty="0" smtClean="0"/>
              <a:t>也就确定了小说的主题方向。</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565693"/>
          </a:xfrm>
          <a:prstGeom prst="rect">
            <a:avLst/>
          </a:prstGeom>
          <a:noFill/>
        </p:spPr>
        <p:txBody>
          <a:bodyPr wrap="square" lIns="36000" tIns="36000" rIns="36000" bIns="36000" rtlCol="0">
            <a:spAutoFit/>
          </a:bodyPr>
          <a:lstStyle/>
          <a:p>
            <a:pPr>
              <a:lnSpc>
                <a:spcPct val="150000"/>
              </a:lnSpc>
            </a:pPr>
            <a:r>
              <a:rPr lang="en-US" b="1" dirty="0" smtClean="0"/>
              <a:t>2.</a:t>
            </a:r>
            <a:r>
              <a:rPr lang="zh-CN" altLang="en-US" b="1" dirty="0" smtClean="0"/>
              <a:t>从人物塑造看主题</a:t>
            </a:r>
          </a:p>
          <a:p>
            <a:pPr indent="446088">
              <a:lnSpc>
                <a:spcPct val="150000"/>
              </a:lnSpc>
            </a:pPr>
            <a:r>
              <a:rPr lang="en-US" dirty="0" smtClean="0"/>
              <a:t>(1)</a:t>
            </a:r>
            <a:r>
              <a:rPr lang="zh-CN" altLang="en-US" dirty="0" smtClean="0"/>
              <a:t>寻找小说中主要人物的身份、地位、经历、教养等要素。这些要素直接决定、影响着人物的性格</a:t>
            </a:r>
            <a:r>
              <a:rPr lang="en-US" dirty="0" smtClean="0"/>
              <a:t>,</a:t>
            </a:r>
            <a:r>
              <a:rPr lang="zh-CN" altLang="en-US" dirty="0" smtClean="0"/>
              <a:t>也关联着主题。</a:t>
            </a:r>
          </a:p>
          <a:p>
            <a:pPr indent="446088">
              <a:lnSpc>
                <a:spcPct val="150000"/>
              </a:lnSpc>
            </a:pPr>
            <a:r>
              <a:rPr lang="en-US" dirty="0" smtClean="0"/>
              <a:t>(2)</a:t>
            </a:r>
            <a:r>
              <a:rPr lang="zh-CN" altLang="en-US" dirty="0" smtClean="0"/>
              <a:t>寻找作者对人物的介绍评价。作者对人物的介绍评价带有主观倾向性</a:t>
            </a:r>
            <a:r>
              <a:rPr lang="en-US" dirty="0" smtClean="0"/>
              <a:t>,</a:t>
            </a:r>
            <a:r>
              <a:rPr lang="zh-CN" altLang="en-US" dirty="0" smtClean="0"/>
              <a:t>蕴含着作品主题的重要信息。</a:t>
            </a:r>
          </a:p>
          <a:p>
            <a:pPr indent="446088">
              <a:lnSpc>
                <a:spcPct val="150000"/>
              </a:lnSpc>
            </a:pPr>
            <a:r>
              <a:rPr lang="en-US" dirty="0" smtClean="0"/>
              <a:t>(3)</a:t>
            </a:r>
            <a:r>
              <a:rPr lang="zh-CN" altLang="en-US" dirty="0" smtClean="0"/>
              <a:t>辨析小说中的人物关系。小说中的人物关系往往和表现主题有关联。</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3396690"/>
          </a:xfrm>
          <a:prstGeom prst="rect">
            <a:avLst/>
          </a:prstGeom>
          <a:noFill/>
        </p:spPr>
        <p:txBody>
          <a:bodyPr wrap="square" lIns="36000" tIns="36000" rIns="36000" bIns="36000" rtlCol="0">
            <a:spAutoFit/>
          </a:bodyPr>
          <a:lstStyle/>
          <a:p>
            <a:pPr>
              <a:lnSpc>
                <a:spcPct val="150000"/>
              </a:lnSpc>
            </a:pPr>
            <a:r>
              <a:rPr lang="en-US" b="1" dirty="0" smtClean="0"/>
              <a:t>3.</a:t>
            </a:r>
            <a:r>
              <a:rPr lang="zh-CN" altLang="en-US" b="1" dirty="0" smtClean="0"/>
              <a:t>从情节发展看主题</a:t>
            </a:r>
          </a:p>
          <a:p>
            <a:pPr indent="446088">
              <a:lnSpc>
                <a:spcPct val="150000"/>
              </a:lnSpc>
            </a:pPr>
            <a:r>
              <a:rPr lang="zh-CN" altLang="en-US" dirty="0" smtClean="0"/>
              <a:t>小说的某些典型情节</a:t>
            </a:r>
            <a:r>
              <a:rPr lang="en-US" dirty="0" smtClean="0"/>
              <a:t>,</a:t>
            </a:r>
            <a:r>
              <a:rPr lang="zh-CN" altLang="en-US" dirty="0" smtClean="0"/>
              <a:t>常常有揭示主题的作用。情节的发展变化是矛盾冲突发展的体现</a:t>
            </a:r>
            <a:r>
              <a:rPr lang="en-US" dirty="0" smtClean="0"/>
              <a:t>,</a:t>
            </a:r>
            <a:r>
              <a:rPr lang="zh-CN" altLang="en-US" dirty="0" smtClean="0"/>
              <a:t>分析小说的情节时必须抓住主要的矛盾冲突</a:t>
            </a:r>
            <a:r>
              <a:rPr lang="en-US" dirty="0" smtClean="0"/>
              <a:t>,</a:t>
            </a:r>
            <a:r>
              <a:rPr lang="zh-CN" altLang="en-US" dirty="0" smtClean="0"/>
              <a:t>通过分析典型情节的阶段性意义</a:t>
            </a:r>
            <a:r>
              <a:rPr lang="en-US" dirty="0" smtClean="0"/>
              <a:t>,</a:t>
            </a:r>
            <a:r>
              <a:rPr lang="zh-CN" altLang="en-US" dirty="0" smtClean="0"/>
              <a:t>所涉及的人物关系、人物的心理状况等等</a:t>
            </a:r>
            <a:r>
              <a:rPr lang="en-US" dirty="0" smtClean="0"/>
              <a:t>,</a:t>
            </a:r>
            <a:r>
              <a:rPr lang="zh-CN" altLang="en-US" dirty="0" smtClean="0"/>
              <a:t>可以领悟情节的主题内涵。</a:t>
            </a:r>
          </a:p>
          <a:p>
            <a:pPr>
              <a:lnSpc>
                <a:spcPct val="150000"/>
              </a:lnSpc>
            </a:pPr>
            <a:r>
              <a:rPr lang="en-US" b="1" dirty="0" smtClean="0"/>
              <a:t>4.</a:t>
            </a:r>
            <a:r>
              <a:rPr lang="zh-CN" altLang="en-US" b="1" dirty="0" smtClean="0"/>
              <a:t>从环境看对主题的暗示</a:t>
            </a:r>
          </a:p>
          <a:p>
            <a:pPr indent="446088">
              <a:lnSpc>
                <a:spcPct val="150000"/>
              </a:lnSpc>
            </a:pPr>
            <a:r>
              <a:rPr lang="zh-CN" altLang="en-US" dirty="0" smtClean="0"/>
              <a:t>环境描写最终是为表现主题服务的。环境描写为展示人物行动和命运及刻画人物性格创造条件。</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871870" y="359812"/>
            <a:ext cx="7824262" cy="2150195"/>
          </a:xfrm>
          <a:prstGeom prst="rect">
            <a:avLst/>
          </a:prstGeom>
          <a:noFill/>
        </p:spPr>
        <p:txBody>
          <a:bodyPr wrap="square" lIns="36000" tIns="36000" rIns="36000" bIns="36000" rtlCol="0">
            <a:spAutoFit/>
          </a:bodyPr>
          <a:lstStyle/>
          <a:p>
            <a:pPr>
              <a:lnSpc>
                <a:spcPct val="150000"/>
              </a:lnSpc>
            </a:pPr>
            <a:r>
              <a:rPr lang="zh-CN" altLang="en-US" b="1" dirty="0" smtClean="0">
                <a:solidFill>
                  <a:srgbClr val="0092D7"/>
                </a:solidFill>
              </a:rPr>
              <a:t>考点六　表达技巧</a:t>
            </a:r>
          </a:p>
          <a:p>
            <a:pPr>
              <a:lnSpc>
                <a:spcPct val="150000"/>
              </a:lnSpc>
            </a:pPr>
            <a:r>
              <a:rPr lang="en-US" altLang="zh-CN" dirty="0" smtClean="0">
                <a:solidFill>
                  <a:srgbClr val="0092D7"/>
                </a:solidFill>
              </a:rPr>
              <a:t>【</a:t>
            </a:r>
            <a:r>
              <a:rPr lang="zh-CN" altLang="en-US" dirty="0" smtClean="0">
                <a:solidFill>
                  <a:srgbClr val="0092D7"/>
                </a:solidFill>
              </a:rPr>
              <a:t>答题思路</a:t>
            </a:r>
            <a:r>
              <a:rPr lang="en-US" altLang="zh-CN" dirty="0" smtClean="0">
                <a:solidFill>
                  <a:srgbClr val="0092D7"/>
                </a:solidFill>
              </a:rPr>
              <a:t>】</a:t>
            </a:r>
          </a:p>
          <a:p>
            <a:pPr indent="446088">
              <a:lnSpc>
                <a:spcPct val="150000"/>
              </a:lnSpc>
            </a:pPr>
            <a:r>
              <a:rPr lang="zh-CN" altLang="en-US" dirty="0" smtClean="0"/>
              <a:t>小说综合运用各种表达技巧塑造人物形象</a:t>
            </a:r>
            <a:r>
              <a:rPr lang="en-US" dirty="0" smtClean="0"/>
              <a:t>,</a:t>
            </a:r>
            <a:r>
              <a:rPr lang="zh-CN" altLang="en-US" dirty="0" smtClean="0"/>
              <a:t>小说的表达技巧多种多样</a:t>
            </a:r>
            <a:r>
              <a:rPr lang="en-US" dirty="0" smtClean="0"/>
              <a:t>,</a:t>
            </a:r>
            <a:r>
              <a:rPr lang="zh-CN" altLang="en-US" dirty="0" smtClean="0"/>
              <a:t>有叙述人称、叙述顺序、修辞手法、表现手法等</a:t>
            </a:r>
            <a:r>
              <a:rPr lang="en-US" dirty="0" smtClean="0"/>
              <a:t>,</a:t>
            </a:r>
            <a:r>
              <a:rPr lang="zh-CN" altLang="en-US" dirty="0" smtClean="0"/>
              <a:t>这些技巧的运用和散文类似。本考点详见散文专题内容。</a:t>
            </a:r>
            <a:endParaRPr lang="zh-CN" altLang="en-US" dirty="0"/>
          </a:p>
        </p:txBody>
      </p:sp>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903766" y="790808"/>
          <a:ext cx="7772400" cy="3168000"/>
        </p:xfrm>
        <a:graphic>
          <a:graphicData uri="http://schemas.openxmlformats.org/drawingml/2006/table">
            <a:tbl>
              <a:tblPr/>
              <a:tblGrid>
                <a:gridCol w="595425"/>
                <a:gridCol w="457200"/>
                <a:gridCol w="393404"/>
                <a:gridCol w="3487479"/>
                <a:gridCol w="2838892"/>
              </a:tblGrid>
              <a:tr h="396000">
                <a:tc gridSpan="5">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96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要素</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gridSpan="2">
                  <a:txBody>
                    <a:bodyPr/>
                    <a:lstStyle/>
                    <a:p>
                      <a:pPr algn="ctr">
                        <a:lnSpc>
                          <a:spcPct val="150000"/>
                        </a:lnSpc>
                        <a:spcAft>
                          <a:spcPts val="0"/>
                        </a:spcAft>
                      </a:pPr>
                      <a:r>
                        <a:rPr lang="zh-CN" sz="1700" kern="100" dirty="0">
                          <a:solidFill>
                            <a:srgbClr val="000000"/>
                          </a:solidFill>
                          <a:latin typeface="NEU-BZ-S92"/>
                          <a:ea typeface="微软雅黑"/>
                          <a:cs typeface="Times New Roman"/>
                        </a:rPr>
                        <a:t>类别</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概念及作用</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示例</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2376000">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三</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要</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素</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人</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物</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形</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象</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正</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面</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描</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写</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细节描写</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文学作品中细腻描绘的最小环节。作品中的人物性格、故事情节、社会环境和自然景物是由许多细节组成的</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如场景细节描写、服饰细节描写、动作细节描写、心理细节描写、语言细节描写等</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《孔乙己》一文中</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“排出九文大钱”这一细节描写恰到好处地暗示了孔乙己的拘谨认真和善良朴实的原始态度</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同时也精妙地勾画出他摆读书人的臭架子</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洋洋自得的迂腐</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903766" y="790808"/>
          <a:ext cx="7772400" cy="3512340"/>
        </p:xfrm>
        <a:graphic>
          <a:graphicData uri="http://schemas.openxmlformats.org/drawingml/2006/table">
            <a:tbl>
              <a:tblPr/>
              <a:tblGrid>
                <a:gridCol w="595425"/>
                <a:gridCol w="457200"/>
                <a:gridCol w="393404"/>
                <a:gridCol w="2721935"/>
                <a:gridCol w="3604436"/>
              </a:tblGrid>
              <a:tr h="396000">
                <a:tc gridSpan="5">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96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要素</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gridSpan="2">
                  <a:txBody>
                    <a:bodyPr/>
                    <a:lstStyle/>
                    <a:p>
                      <a:pPr algn="ctr">
                        <a:lnSpc>
                          <a:spcPct val="150000"/>
                        </a:lnSpc>
                        <a:spcAft>
                          <a:spcPts val="0"/>
                        </a:spcAft>
                      </a:pPr>
                      <a:r>
                        <a:rPr lang="zh-CN" sz="1700" kern="100" dirty="0">
                          <a:solidFill>
                            <a:srgbClr val="000000"/>
                          </a:solidFill>
                          <a:latin typeface="NEU-BZ-S92"/>
                          <a:ea typeface="微软雅黑"/>
                          <a:cs typeface="Times New Roman"/>
                        </a:rPr>
                        <a:t>类别</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概念及作用</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示例</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2376000">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三</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要</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素</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人</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物</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形</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象</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a:solidFill>
                            <a:srgbClr val="000000"/>
                          </a:solidFill>
                          <a:latin typeface="NEU-BZ-S92"/>
                          <a:ea typeface="微软雅黑"/>
                          <a:cs typeface="Times New Roman"/>
                        </a:rPr>
                        <a:t>侧面</a:t>
                      </a:r>
                      <a:endParaRPr lang="zh-CN" sz="1700" kern="100">
                        <a:solidFill>
                          <a:srgbClr val="000000"/>
                        </a:solidFill>
                        <a:latin typeface="NEU-BZ-S92"/>
                        <a:ea typeface="方正书宋_GBK"/>
                        <a:cs typeface="Times New Roman"/>
                      </a:endParaRPr>
                    </a:p>
                    <a:p>
                      <a:pPr algn="ctr">
                        <a:lnSpc>
                          <a:spcPct val="150000"/>
                        </a:lnSpc>
                        <a:spcAft>
                          <a:spcPts val="0"/>
                        </a:spcAft>
                      </a:pPr>
                      <a:r>
                        <a:rPr lang="zh-CN" sz="1700" kern="100">
                          <a:solidFill>
                            <a:srgbClr val="000000"/>
                          </a:solidFill>
                          <a:latin typeface="NEU-BZ-S92"/>
                          <a:ea typeface="微软雅黑"/>
                          <a:cs typeface="Times New Roman"/>
                        </a:rPr>
                        <a:t>描写</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又叫侧面烘托。指不直接呈现所描写的对象</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而是通过对周围其他人物或环境的描写来表现烘托所要描写对象的一种描写方法。分为以人衬人和以景</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物</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衬人</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《孔乙己》中</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对于孔乙己被打折腿的情节是通过侧面描写表现的</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一个喝酒的人说道</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“他怎么会来</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……他打折了腿了。”掌柜说</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“哦</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”“他总仍旧是偷。这一回</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是自己发昏</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竟偷到丁举人家里去了。他家的东西</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偷得的么</a:t>
                      </a:r>
                      <a:r>
                        <a:rPr lang="en-US" sz="1700" kern="100" dirty="0">
                          <a:solidFill>
                            <a:srgbClr val="000000"/>
                          </a:solidFill>
                          <a:latin typeface="NEU-BZ-S92"/>
                          <a:ea typeface="微软雅黑"/>
                          <a:cs typeface="Times New Roman"/>
                        </a:rPr>
                        <a:t>?</a:t>
                      </a:r>
                      <a:r>
                        <a:rPr lang="zh-CN" sz="1700" kern="100" dirty="0">
                          <a:solidFill>
                            <a:srgbClr val="000000"/>
                          </a:solidFill>
                          <a:latin typeface="NEU-BZ-S92"/>
                          <a:ea typeface="微软雅黑"/>
                          <a:cs typeface="Times New Roman"/>
                        </a:rPr>
                        <a:t>”</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903766" y="790808"/>
          <a:ext cx="7772400" cy="3512340"/>
        </p:xfrm>
        <a:graphic>
          <a:graphicData uri="http://schemas.openxmlformats.org/drawingml/2006/table">
            <a:tbl>
              <a:tblPr/>
              <a:tblGrid>
                <a:gridCol w="595425"/>
                <a:gridCol w="457200"/>
                <a:gridCol w="393404"/>
                <a:gridCol w="1913861"/>
                <a:gridCol w="4412510"/>
              </a:tblGrid>
              <a:tr h="396000">
                <a:tc gridSpan="5">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96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要素</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gridSpan="2">
                  <a:txBody>
                    <a:bodyPr/>
                    <a:lstStyle/>
                    <a:p>
                      <a:pPr algn="ctr">
                        <a:lnSpc>
                          <a:spcPct val="150000"/>
                        </a:lnSpc>
                        <a:spcAft>
                          <a:spcPts val="0"/>
                        </a:spcAft>
                      </a:pPr>
                      <a:r>
                        <a:rPr lang="zh-CN" sz="1700" kern="100" dirty="0">
                          <a:solidFill>
                            <a:srgbClr val="000000"/>
                          </a:solidFill>
                          <a:latin typeface="NEU-BZ-S92"/>
                          <a:ea typeface="微软雅黑"/>
                          <a:cs typeface="Times New Roman"/>
                        </a:rPr>
                        <a:t>类别</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概念及作用</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示例</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2376000">
                <a:tc>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三</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要</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素</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altLang="en-US" sz="1700" kern="100" dirty="0" smtClean="0">
                          <a:solidFill>
                            <a:srgbClr val="000000"/>
                          </a:solidFill>
                          <a:latin typeface="NEU-BZ-S92"/>
                          <a:ea typeface="+mn-ea"/>
                          <a:cs typeface="Times New Roman"/>
                        </a:rPr>
                        <a:t>故</a:t>
                      </a:r>
                      <a:endParaRPr lang="en-US" altLang="zh-CN" sz="1700" kern="100" dirty="0" smtClean="0">
                        <a:solidFill>
                          <a:srgbClr val="000000"/>
                        </a:solidFill>
                        <a:latin typeface="NEU-BZ-S92"/>
                        <a:ea typeface="+mn-ea"/>
                        <a:cs typeface="Times New Roman"/>
                      </a:endParaRPr>
                    </a:p>
                    <a:p>
                      <a:pPr algn="ctr">
                        <a:lnSpc>
                          <a:spcPct val="150000"/>
                        </a:lnSpc>
                        <a:spcAft>
                          <a:spcPts val="0"/>
                        </a:spcAft>
                      </a:pPr>
                      <a:r>
                        <a:rPr lang="zh-CN" altLang="en-US" sz="1700" kern="100" dirty="0" smtClean="0">
                          <a:solidFill>
                            <a:srgbClr val="000000"/>
                          </a:solidFill>
                          <a:latin typeface="NEU-BZ-S92"/>
                          <a:ea typeface="+mn-ea"/>
                          <a:cs typeface="Times New Roman"/>
                        </a:rPr>
                        <a:t>事</a:t>
                      </a:r>
                    </a:p>
                    <a:p>
                      <a:pPr algn="ctr">
                        <a:lnSpc>
                          <a:spcPct val="150000"/>
                        </a:lnSpc>
                        <a:spcAft>
                          <a:spcPts val="0"/>
                        </a:spcAft>
                      </a:pPr>
                      <a:r>
                        <a:rPr lang="zh-CN" altLang="en-US" sz="1700" kern="100" dirty="0" smtClean="0">
                          <a:solidFill>
                            <a:srgbClr val="000000"/>
                          </a:solidFill>
                          <a:latin typeface="NEU-BZ-S92"/>
                          <a:ea typeface="+mn-ea"/>
                          <a:cs typeface="Times New Roman"/>
                        </a:rPr>
                        <a:t>情</a:t>
                      </a:r>
                      <a:endParaRPr lang="en-US" altLang="zh-CN" sz="1700" kern="100" dirty="0" smtClean="0">
                        <a:solidFill>
                          <a:srgbClr val="000000"/>
                        </a:solidFill>
                        <a:latin typeface="NEU-BZ-S92"/>
                        <a:ea typeface="+mn-ea"/>
                        <a:cs typeface="Times New Roman"/>
                      </a:endParaRPr>
                    </a:p>
                    <a:p>
                      <a:pPr algn="ctr">
                        <a:lnSpc>
                          <a:spcPct val="150000"/>
                        </a:lnSpc>
                        <a:spcAft>
                          <a:spcPts val="0"/>
                        </a:spcAft>
                      </a:pPr>
                      <a:r>
                        <a:rPr lang="zh-CN" altLang="en-US" sz="1700" kern="100" dirty="0" smtClean="0">
                          <a:solidFill>
                            <a:srgbClr val="000000"/>
                          </a:solidFill>
                          <a:latin typeface="NEU-BZ-S92"/>
                          <a:ea typeface="+mn-ea"/>
                          <a:cs typeface="Times New Roman"/>
                        </a:rPr>
                        <a:t>节</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gridSpan="2">
                  <a:txBody>
                    <a:bodyPr/>
                    <a:lstStyle/>
                    <a:p>
                      <a:pPr>
                        <a:lnSpc>
                          <a:spcPct val="150000"/>
                        </a:lnSpc>
                      </a:pPr>
                      <a:r>
                        <a:rPr lang="en-US" sz="1700" kern="1200" dirty="0" smtClean="0">
                          <a:solidFill>
                            <a:schemeClr val="tx1"/>
                          </a:solidFill>
                          <a:latin typeface="+mn-lt"/>
                          <a:ea typeface="+mn-ea"/>
                          <a:cs typeface="+mn-cs"/>
                        </a:rPr>
                        <a:t>①</a:t>
                      </a:r>
                      <a:r>
                        <a:rPr lang="zh-CN" altLang="en-US" sz="1700" kern="1200" dirty="0" smtClean="0">
                          <a:solidFill>
                            <a:schemeClr val="tx1"/>
                          </a:solidFill>
                          <a:latin typeface="+mn-lt"/>
                          <a:ea typeface="+mn-ea"/>
                          <a:cs typeface="+mn-cs"/>
                        </a:rPr>
                        <a:t>一般结构</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序幕</a:t>
                      </a:r>
                      <a:r>
                        <a:rPr lang="en-US" altLang="zh-CN"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开端</a:t>
                      </a:r>
                      <a:r>
                        <a:rPr lang="en-US" altLang="zh-CN"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发展</a:t>
                      </a:r>
                      <a:r>
                        <a:rPr lang="en-US" altLang="zh-CN"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高潮</a:t>
                      </a:r>
                      <a:r>
                        <a:rPr lang="en-US" altLang="zh-CN"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结局</a:t>
                      </a:r>
                      <a:r>
                        <a:rPr lang="en-US" sz="1700" kern="1200" dirty="0" smtClean="0">
                          <a:solidFill>
                            <a:schemeClr val="tx1"/>
                          </a:solidFill>
                          <a:latin typeface="+mn-lt"/>
                          <a:ea typeface="+mn-ea"/>
                          <a:cs typeface="+mn-cs"/>
                        </a:rPr>
                        <a:t>(</a:t>
                      </a:r>
                      <a:r>
                        <a:rPr lang="en-US" altLang="zh-CN"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尾声</a:t>
                      </a:r>
                      <a:r>
                        <a:rPr lang="en-US" sz="1700" kern="1200" dirty="0" smtClean="0">
                          <a:solidFill>
                            <a:schemeClr val="tx1"/>
                          </a:solidFill>
                          <a:latin typeface="+mn-lt"/>
                          <a:ea typeface="+mn-ea"/>
                          <a:cs typeface="+mn-cs"/>
                        </a:rPr>
                        <a:t>)</a:t>
                      </a:r>
                      <a:endParaRPr lang="zh-CN" altLang="en-US" sz="1700" kern="1200" dirty="0" smtClean="0">
                        <a:solidFill>
                          <a:schemeClr val="tx1"/>
                        </a:solidFill>
                        <a:latin typeface="+mn-lt"/>
                        <a:ea typeface="+mn-ea"/>
                        <a:cs typeface="+mn-cs"/>
                      </a:endParaRPr>
                    </a:p>
                    <a:p>
                      <a:pPr>
                        <a:lnSpc>
                          <a:spcPct val="150000"/>
                        </a:lnSpc>
                      </a:pPr>
                      <a:r>
                        <a:rPr lang="zh-CN" altLang="en-US" sz="1700" kern="1200" dirty="0" smtClean="0">
                          <a:solidFill>
                            <a:schemeClr val="tx1"/>
                          </a:solidFill>
                          <a:latin typeface="+mn-lt"/>
                          <a:ea typeface="+mn-ea"/>
                          <a:cs typeface="+mn-cs"/>
                        </a:rPr>
                        <a:t>　</a:t>
                      </a:r>
                      <a:r>
                        <a:rPr lang="en-US" sz="1700" kern="1200" dirty="0" smtClean="0">
                          <a:solidFill>
                            <a:schemeClr val="tx1"/>
                          </a:solidFill>
                          <a:latin typeface="+mn-lt"/>
                          <a:ea typeface="+mn-ea"/>
                          <a:cs typeface="+mn-cs"/>
                        </a:rPr>
                        <a:t>②</a:t>
                      </a:r>
                      <a:r>
                        <a:rPr lang="zh-CN" altLang="en-US" sz="1700" kern="1200" dirty="0" smtClean="0">
                          <a:solidFill>
                            <a:schemeClr val="tx1"/>
                          </a:solidFill>
                          <a:latin typeface="+mn-lt"/>
                          <a:ea typeface="+mn-ea"/>
                          <a:cs typeface="+mn-cs"/>
                        </a:rPr>
                        <a:t>小说主要是通过故事情节来展现人物性格、表现中心</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hMerge="1">
                  <a:txBody>
                    <a:bodyPr/>
                    <a:lstStyle/>
                    <a:p>
                      <a:pPr>
                        <a:lnSpc>
                          <a:spcPct val="150000"/>
                        </a:lnSpc>
                        <a:spcAft>
                          <a:spcPts val="0"/>
                        </a:spcAft>
                      </a:pP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a:t>
                      </a:r>
                      <a:r>
                        <a:rPr lang="zh-CN" altLang="en-US" sz="1700" kern="1200" dirty="0" smtClean="0">
                          <a:solidFill>
                            <a:schemeClr val="tx1"/>
                          </a:solidFill>
                          <a:latin typeface="+mn-lt"/>
                          <a:ea typeface="+mn-ea"/>
                          <a:cs typeface="+mn-cs"/>
                        </a:rPr>
                        <a:t>契诃夫</a:t>
                      </a:r>
                      <a:r>
                        <a:rPr lang="en-US" altLang="zh-CN"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变色龙</a:t>
                      </a:r>
                      <a:r>
                        <a:rPr lang="en-US" altLang="zh-CN" sz="1700" kern="1200" dirty="0" smtClean="0">
                          <a:solidFill>
                            <a:schemeClr val="tx1"/>
                          </a:solidFill>
                          <a:latin typeface="+mn-lt"/>
                          <a:ea typeface="+mn-ea"/>
                          <a:cs typeface="+mn-cs"/>
                        </a:rPr>
                        <a:t>》</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故事的开端是发生狗咬人的事件</a:t>
                      </a:r>
                      <a:r>
                        <a:rPr lang="en-US" altLang="zh-CN"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故事的发展是围绕狗的主人的变化</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奥楚蔑洛夫的态度的变化</a:t>
                      </a:r>
                      <a:r>
                        <a:rPr lang="en-US" altLang="zh-CN"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高潮、结局确认狗的主人是将军哥哥</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赫留金作为受害者</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最后却受到屈辱</a:t>
                      </a:r>
                      <a:r>
                        <a:rPr lang="en-US" sz="1700" kern="1200" dirty="0" smtClean="0">
                          <a:solidFill>
                            <a:schemeClr val="tx1"/>
                          </a:solidFill>
                          <a:latin typeface="+mn-lt"/>
                          <a:ea typeface="+mn-ea"/>
                          <a:cs typeface="+mn-cs"/>
                        </a:rPr>
                        <a:t>,</a:t>
                      </a:r>
                      <a:r>
                        <a:rPr lang="zh-CN" altLang="en-US" sz="1700" kern="1200" dirty="0" smtClean="0">
                          <a:solidFill>
                            <a:schemeClr val="tx1"/>
                          </a:solidFill>
                          <a:latin typeface="+mn-lt"/>
                          <a:ea typeface="+mn-ea"/>
                          <a:cs typeface="+mn-cs"/>
                        </a:rPr>
                        <a:t>狗被将军家的厨师带走。通过这一情节把奥楚蔑洛夫警官的见风使舵、媚上欺下、趋炎附势和狡猾善变的形象展现在了我们面前</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11">
            <a:extLst>
              <a:ext uri="{FF2B5EF4-FFF2-40B4-BE49-F238E27FC236}">
                <a16:creationId xmlns="" xmlns:a16="http://schemas.microsoft.com/office/drawing/2014/main" id="{21D37050-EF62-4E03-9C49-42484A701F06}"/>
              </a:ext>
            </a:extLst>
          </p:cNvPr>
          <p:cNvSpPr txBox="1"/>
          <p:nvPr/>
        </p:nvSpPr>
        <p:spPr>
          <a:xfrm>
            <a:off x="967567" y="359812"/>
            <a:ext cx="7824262" cy="357781"/>
          </a:xfrm>
          <a:prstGeom prst="rect">
            <a:avLst/>
          </a:prstGeom>
          <a:noFill/>
        </p:spPr>
        <p:txBody>
          <a:bodyPr wrap="square" lIns="36000" tIns="36000" rIns="36000" bIns="36000" rtlCol="0">
            <a:spAutoFit/>
          </a:bodyPr>
          <a:lstStyle/>
          <a:p>
            <a:pPr algn="r">
              <a:lnSpc>
                <a:spcPct val="150000"/>
              </a:lnSpc>
            </a:pPr>
            <a:r>
              <a:rPr lang="zh-CN" altLang="en-US" sz="1400" dirty="0" smtClean="0"/>
              <a:t>（续表）</a:t>
            </a:r>
          </a:p>
        </p:txBody>
      </p:sp>
      <p:graphicFrame>
        <p:nvGraphicFramePr>
          <p:cNvPr id="4" name="表格 3"/>
          <p:cNvGraphicFramePr>
            <a:graphicFrameLocks noGrp="1"/>
          </p:cNvGraphicFramePr>
          <p:nvPr/>
        </p:nvGraphicFramePr>
        <p:xfrm>
          <a:off x="903766" y="790808"/>
          <a:ext cx="7772400" cy="3672000"/>
        </p:xfrm>
        <a:graphic>
          <a:graphicData uri="http://schemas.openxmlformats.org/drawingml/2006/table">
            <a:tbl>
              <a:tblPr/>
              <a:tblGrid>
                <a:gridCol w="595425"/>
                <a:gridCol w="457200"/>
                <a:gridCol w="1158949"/>
                <a:gridCol w="3806455"/>
                <a:gridCol w="1754371"/>
              </a:tblGrid>
              <a:tr h="396000">
                <a:tc gridSpan="5">
                  <a:txBody>
                    <a:bodyPr/>
                    <a:lstStyle/>
                    <a:p>
                      <a:pPr algn="ctr">
                        <a:lnSpc>
                          <a:spcPct val="150000"/>
                        </a:lnSpc>
                        <a:spcAft>
                          <a:spcPts val="0"/>
                        </a:spcAft>
                      </a:pPr>
                      <a:r>
                        <a:rPr lang="zh-CN" sz="1700" kern="100" dirty="0">
                          <a:solidFill>
                            <a:srgbClr val="000000"/>
                          </a:solidFill>
                          <a:latin typeface="NEU-BZ-S92"/>
                          <a:ea typeface="微软雅黑"/>
                          <a:cs typeface="Times New Roman"/>
                        </a:rPr>
                        <a:t>文体知识清单</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96000">
                <a:tc>
                  <a:txBody>
                    <a:bodyPr/>
                    <a:lstStyle/>
                    <a:p>
                      <a:pPr algn="ctr">
                        <a:lnSpc>
                          <a:spcPct val="150000"/>
                        </a:lnSpc>
                        <a:spcAft>
                          <a:spcPts val="0"/>
                        </a:spcAft>
                      </a:pPr>
                      <a:r>
                        <a:rPr lang="zh-CN" sz="1700" kern="100" dirty="0">
                          <a:solidFill>
                            <a:srgbClr val="000000"/>
                          </a:solidFill>
                          <a:latin typeface="NEU-BZ-S92"/>
                          <a:ea typeface="微软雅黑"/>
                          <a:cs typeface="Times New Roman"/>
                        </a:rPr>
                        <a:t>要素</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gridSpan="2">
                  <a:txBody>
                    <a:bodyPr/>
                    <a:lstStyle/>
                    <a:p>
                      <a:pPr algn="ctr">
                        <a:lnSpc>
                          <a:spcPct val="150000"/>
                        </a:lnSpc>
                        <a:spcAft>
                          <a:spcPts val="0"/>
                        </a:spcAft>
                      </a:pPr>
                      <a:r>
                        <a:rPr lang="zh-CN" sz="1700" kern="100" dirty="0">
                          <a:solidFill>
                            <a:srgbClr val="000000"/>
                          </a:solidFill>
                          <a:latin typeface="NEU-BZ-S92"/>
                          <a:ea typeface="微软雅黑"/>
                          <a:cs typeface="Times New Roman"/>
                        </a:rPr>
                        <a:t>类别</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hMerge="1">
                  <a:txBody>
                    <a:bodyPr/>
                    <a:lstStyle/>
                    <a:p>
                      <a:endParaRPr lang="zh-CN" altLang="en-US"/>
                    </a:p>
                  </a:txBody>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概念及作用</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示例</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solidFill>
                      <a:schemeClr val="bg1">
                        <a:lumMod val="95000"/>
                      </a:schemeClr>
                    </a:solidFill>
                  </a:tcPr>
                </a:tc>
              </a:tr>
              <a:tr h="1260000">
                <a:tc rowSpan="2">
                  <a:txBody>
                    <a:bodyPr/>
                    <a:lstStyle/>
                    <a:p>
                      <a:pPr algn="ctr">
                        <a:lnSpc>
                          <a:spcPct val="150000"/>
                        </a:lnSpc>
                        <a:spcAft>
                          <a:spcPts val="0"/>
                        </a:spcAft>
                      </a:pPr>
                      <a:r>
                        <a:rPr lang="zh-CN" sz="1700" kern="100" dirty="0" smtClean="0">
                          <a:solidFill>
                            <a:srgbClr val="000000"/>
                          </a:solidFill>
                          <a:latin typeface="NEU-BZ-S92"/>
                          <a:ea typeface="微软雅黑"/>
                          <a:cs typeface="Times New Roman"/>
                        </a:rPr>
                        <a:t>三</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要</a:t>
                      </a:r>
                      <a:endParaRPr lang="en-US" altLang="zh-CN" sz="1700" kern="100" dirty="0" smtClean="0">
                        <a:solidFill>
                          <a:srgbClr val="000000"/>
                        </a:solidFill>
                        <a:latin typeface="NEU-BZ-S92"/>
                        <a:ea typeface="微软雅黑"/>
                        <a:cs typeface="Times New Roman"/>
                      </a:endParaRPr>
                    </a:p>
                    <a:p>
                      <a:pPr algn="ctr">
                        <a:lnSpc>
                          <a:spcPct val="150000"/>
                        </a:lnSpc>
                        <a:spcAft>
                          <a:spcPts val="0"/>
                        </a:spcAft>
                      </a:pPr>
                      <a:r>
                        <a:rPr lang="zh-CN" sz="1700" kern="100" dirty="0" smtClean="0">
                          <a:solidFill>
                            <a:srgbClr val="000000"/>
                          </a:solidFill>
                          <a:latin typeface="NEU-BZ-S92"/>
                          <a:ea typeface="微软雅黑"/>
                          <a:cs typeface="Times New Roman"/>
                        </a:rPr>
                        <a:t>素</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rowSpan="2">
                  <a:txBody>
                    <a:bodyPr/>
                    <a:lstStyle/>
                    <a:p>
                      <a:pPr algn="ctr">
                        <a:lnSpc>
                          <a:spcPct val="150000"/>
                        </a:lnSpc>
                        <a:spcAft>
                          <a:spcPts val="0"/>
                        </a:spcAft>
                      </a:pPr>
                      <a:r>
                        <a:rPr lang="zh-CN" sz="1700" kern="100">
                          <a:solidFill>
                            <a:srgbClr val="000000"/>
                          </a:solidFill>
                          <a:latin typeface="NEU-BZ-S92"/>
                          <a:ea typeface="微软雅黑"/>
                          <a:cs typeface="Times New Roman"/>
                        </a:rPr>
                        <a:t>具体</a:t>
                      </a:r>
                      <a:endParaRPr lang="zh-CN" sz="1700" kern="100">
                        <a:solidFill>
                          <a:srgbClr val="000000"/>
                        </a:solidFill>
                        <a:latin typeface="NEU-BZ-S92"/>
                        <a:ea typeface="方正书宋_GBK"/>
                        <a:cs typeface="Times New Roman"/>
                      </a:endParaRPr>
                    </a:p>
                    <a:p>
                      <a:pPr algn="ctr">
                        <a:lnSpc>
                          <a:spcPct val="150000"/>
                        </a:lnSpc>
                        <a:spcAft>
                          <a:spcPts val="0"/>
                        </a:spcAft>
                      </a:pPr>
                      <a:r>
                        <a:rPr lang="zh-CN" sz="1700" kern="100">
                          <a:solidFill>
                            <a:srgbClr val="000000"/>
                          </a:solidFill>
                          <a:latin typeface="NEU-BZ-S92"/>
                          <a:ea typeface="微软雅黑"/>
                          <a:cs typeface="Times New Roman"/>
                        </a:rPr>
                        <a:t>环境</a:t>
                      </a:r>
                      <a:endParaRPr lang="zh-CN" sz="1700" kern="10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自然环</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a:solidFill>
                            <a:srgbClr val="000000"/>
                          </a:solidFill>
                          <a:latin typeface="NEU-BZ-S92"/>
                          <a:ea typeface="微软雅黑"/>
                          <a:cs typeface="Times New Roman"/>
                        </a:rPr>
                        <a:t>境作用</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a:solidFill>
                            <a:srgbClr val="000000"/>
                          </a:solidFill>
                          <a:latin typeface="NEU-BZ-S92"/>
                          <a:ea typeface="微软雅黑"/>
                          <a:cs typeface="Times New Roman"/>
                        </a:rPr>
                        <a:t>①</a:t>
                      </a:r>
                      <a:r>
                        <a:rPr lang="zh-CN" sz="1700" kern="100" dirty="0">
                          <a:solidFill>
                            <a:srgbClr val="000000"/>
                          </a:solidFill>
                          <a:latin typeface="NEU-BZ-S92"/>
                          <a:ea typeface="微软雅黑"/>
                          <a:cs typeface="Times New Roman"/>
                        </a:rPr>
                        <a:t>交代故事发生的时间、地点及</a:t>
                      </a:r>
                      <a:r>
                        <a:rPr lang="zh-CN" sz="1700" kern="100" dirty="0" smtClean="0">
                          <a:solidFill>
                            <a:srgbClr val="000000"/>
                          </a:solidFill>
                          <a:latin typeface="NEU-BZ-S92"/>
                          <a:ea typeface="微软雅黑"/>
                          <a:cs typeface="Times New Roman"/>
                        </a:rPr>
                        <a:t>人</a:t>
                      </a:r>
                      <a:r>
                        <a:rPr lang="en-US" altLang="zh-CN" sz="1700" kern="100" dirty="0" smtClean="0">
                          <a:solidFill>
                            <a:srgbClr val="000000"/>
                          </a:solidFill>
                          <a:latin typeface="NEU-BZ-S92"/>
                          <a:ea typeface="微软雅黑"/>
                          <a:cs typeface="Times New Roman"/>
                        </a:rPr>
                        <a:t> </a:t>
                      </a:r>
                      <a:r>
                        <a:rPr lang="zh-CN" sz="1700" kern="100" dirty="0" smtClean="0">
                          <a:solidFill>
                            <a:srgbClr val="000000"/>
                          </a:solidFill>
                          <a:latin typeface="NEU-BZ-S92"/>
                          <a:ea typeface="微软雅黑"/>
                          <a:cs typeface="Times New Roman"/>
                        </a:rPr>
                        <a:t>物</a:t>
                      </a:r>
                      <a:r>
                        <a:rPr lang="en-US" sz="1700" kern="100" dirty="0">
                          <a:solidFill>
                            <a:srgbClr val="000000"/>
                          </a:solidFill>
                          <a:latin typeface="NEU-BZ-S92"/>
                          <a:ea typeface="微软雅黑"/>
                          <a:cs typeface="Times New Roman"/>
                        </a:rPr>
                        <a:t>;②</a:t>
                      </a:r>
                      <a:r>
                        <a:rPr lang="zh-CN" sz="1700" kern="100" dirty="0">
                          <a:solidFill>
                            <a:srgbClr val="000000"/>
                          </a:solidFill>
                          <a:latin typeface="NEU-BZ-S92"/>
                          <a:ea typeface="微软雅黑"/>
                          <a:cs typeface="Times New Roman"/>
                        </a:rPr>
                        <a:t>渲染环境气氛</a:t>
                      </a:r>
                      <a:r>
                        <a:rPr lang="en-US" sz="1700" kern="100" dirty="0">
                          <a:solidFill>
                            <a:srgbClr val="000000"/>
                          </a:solidFill>
                          <a:latin typeface="NEU-BZ-S92"/>
                          <a:ea typeface="微软雅黑"/>
                          <a:cs typeface="Times New Roman"/>
                        </a:rPr>
                        <a:t>;③</a:t>
                      </a:r>
                      <a:r>
                        <a:rPr lang="zh-CN" sz="1700" kern="100" dirty="0">
                          <a:solidFill>
                            <a:srgbClr val="000000"/>
                          </a:solidFill>
                          <a:latin typeface="NEU-BZ-S92"/>
                          <a:ea typeface="微软雅黑"/>
                          <a:cs typeface="Times New Roman"/>
                        </a:rPr>
                        <a:t>烘托人物心情</a:t>
                      </a:r>
                      <a:r>
                        <a:rPr lang="en-US" sz="1700" kern="100" dirty="0">
                          <a:solidFill>
                            <a:srgbClr val="000000"/>
                          </a:solidFill>
                          <a:latin typeface="NEU-BZ-S92"/>
                          <a:ea typeface="微软雅黑"/>
                          <a:cs typeface="Times New Roman"/>
                        </a:rPr>
                        <a:t>;④</a:t>
                      </a:r>
                      <a:r>
                        <a:rPr lang="zh-CN" sz="1700" kern="100" dirty="0">
                          <a:solidFill>
                            <a:srgbClr val="000000"/>
                          </a:solidFill>
                          <a:latin typeface="NEU-BZ-S92"/>
                          <a:ea typeface="微软雅黑"/>
                          <a:cs typeface="Times New Roman"/>
                        </a:rPr>
                        <a:t>表现人物性格及形象</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《孤独之旅》中有关芦荡的描写</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r h="1620000">
                <a:tc vMerge="1">
                  <a:txBody>
                    <a:bodyPr/>
                    <a:lstStyle/>
                    <a:p>
                      <a:pPr algn="ctr">
                        <a:lnSpc>
                          <a:spcPct val="150000"/>
                        </a:lnSpc>
                        <a:spcAft>
                          <a:spcPts val="0"/>
                        </a:spcAft>
                      </a:pP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vMerge="1">
                  <a:txBody>
                    <a:bodyPr/>
                    <a:lstStyle/>
                    <a:p>
                      <a:endParaRPr lang="zh-CN" altLang="en-US"/>
                    </a:p>
                  </a:txBody>
                  <a:tcP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gn="ctr">
                        <a:lnSpc>
                          <a:spcPct val="150000"/>
                        </a:lnSpc>
                        <a:spcAft>
                          <a:spcPts val="0"/>
                        </a:spcAft>
                      </a:pPr>
                      <a:r>
                        <a:rPr lang="zh-CN" sz="1700" kern="100" dirty="0">
                          <a:solidFill>
                            <a:srgbClr val="000000"/>
                          </a:solidFill>
                          <a:latin typeface="NEU-BZ-S92"/>
                          <a:ea typeface="微软雅黑"/>
                          <a:cs typeface="Times New Roman"/>
                        </a:rPr>
                        <a:t>社会环</a:t>
                      </a:r>
                      <a:endParaRPr lang="zh-CN" sz="1700" kern="100" dirty="0">
                        <a:solidFill>
                          <a:srgbClr val="000000"/>
                        </a:solidFill>
                        <a:latin typeface="NEU-BZ-S92"/>
                        <a:ea typeface="方正书宋_GBK"/>
                        <a:cs typeface="Times New Roman"/>
                      </a:endParaRPr>
                    </a:p>
                    <a:p>
                      <a:pPr algn="ctr">
                        <a:lnSpc>
                          <a:spcPct val="150000"/>
                        </a:lnSpc>
                        <a:spcAft>
                          <a:spcPts val="0"/>
                        </a:spcAft>
                      </a:pPr>
                      <a:r>
                        <a:rPr lang="zh-CN" sz="1700" kern="100" dirty="0">
                          <a:solidFill>
                            <a:srgbClr val="000000"/>
                          </a:solidFill>
                          <a:latin typeface="NEU-BZ-S92"/>
                          <a:ea typeface="微软雅黑"/>
                          <a:cs typeface="Times New Roman"/>
                        </a:rPr>
                        <a:t>境作用</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a:t>
                      </a:r>
                      <a:r>
                        <a:rPr lang="en-US" sz="1700" kern="100" dirty="0">
                          <a:solidFill>
                            <a:srgbClr val="000000"/>
                          </a:solidFill>
                          <a:latin typeface="NEU-BZ-S92"/>
                          <a:ea typeface="微软雅黑"/>
                          <a:cs typeface="Times New Roman"/>
                        </a:rPr>
                        <a:t>①</a:t>
                      </a:r>
                      <a:r>
                        <a:rPr lang="zh-CN" sz="1700" kern="100" dirty="0">
                          <a:solidFill>
                            <a:srgbClr val="000000"/>
                          </a:solidFill>
                          <a:latin typeface="NEU-BZ-S92"/>
                          <a:ea typeface="微软雅黑"/>
                          <a:cs typeface="Times New Roman"/>
                        </a:rPr>
                        <a:t>交代故事发生的时代背景及特征、社会习俗、思想观念和人与人之间的关系</a:t>
                      </a:r>
                      <a:r>
                        <a:rPr lang="en-US" sz="1700" kern="100" dirty="0">
                          <a:solidFill>
                            <a:srgbClr val="000000"/>
                          </a:solidFill>
                          <a:latin typeface="NEU-BZ-S92"/>
                          <a:ea typeface="微软雅黑"/>
                          <a:cs typeface="Times New Roman"/>
                        </a:rPr>
                        <a:t>;②</a:t>
                      </a:r>
                      <a:r>
                        <a:rPr lang="zh-CN" sz="1700" kern="100" dirty="0">
                          <a:solidFill>
                            <a:srgbClr val="000000"/>
                          </a:solidFill>
                          <a:latin typeface="NEU-BZ-S92"/>
                          <a:ea typeface="微软雅黑"/>
                          <a:cs typeface="Times New Roman"/>
                        </a:rPr>
                        <a:t>渲染环境气氛</a:t>
                      </a:r>
                      <a:r>
                        <a:rPr lang="en-US" sz="1700" kern="100" dirty="0">
                          <a:solidFill>
                            <a:srgbClr val="000000"/>
                          </a:solidFill>
                          <a:latin typeface="NEU-BZ-S92"/>
                          <a:ea typeface="微软雅黑"/>
                          <a:cs typeface="Times New Roman"/>
                        </a:rPr>
                        <a:t>;③</a:t>
                      </a:r>
                      <a:r>
                        <a:rPr lang="zh-CN" sz="1700" kern="100" dirty="0">
                          <a:solidFill>
                            <a:srgbClr val="000000"/>
                          </a:solidFill>
                          <a:latin typeface="NEU-BZ-S92"/>
                          <a:ea typeface="微软雅黑"/>
                          <a:cs typeface="Times New Roman"/>
                        </a:rPr>
                        <a:t>烘托人物心情</a:t>
                      </a:r>
                      <a:r>
                        <a:rPr lang="en-US" sz="1700" kern="100" dirty="0">
                          <a:solidFill>
                            <a:srgbClr val="000000"/>
                          </a:solidFill>
                          <a:latin typeface="NEU-BZ-S92"/>
                          <a:ea typeface="微软雅黑"/>
                          <a:cs typeface="Times New Roman"/>
                        </a:rPr>
                        <a:t>;④</a:t>
                      </a:r>
                      <a:r>
                        <a:rPr lang="zh-CN" sz="1700" kern="100" dirty="0">
                          <a:solidFill>
                            <a:srgbClr val="000000"/>
                          </a:solidFill>
                          <a:latin typeface="NEU-BZ-S92"/>
                          <a:ea typeface="微软雅黑"/>
                          <a:cs typeface="Times New Roman"/>
                        </a:rPr>
                        <a:t>推动情节发展</a:t>
                      </a:r>
                      <a:r>
                        <a:rPr lang="en-US" sz="1700" kern="100" dirty="0">
                          <a:solidFill>
                            <a:srgbClr val="000000"/>
                          </a:solidFill>
                          <a:latin typeface="NEU-BZ-S92"/>
                          <a:ea typeface="微软雅黑"/>
                          <a:cs typeface="Times New Roman"/>
                        </a:rPr>
                        <a:t>;⑤</a:t>
                      </a:r>
                      <a:r>
                        <a:rPr lang="zh-CN" sz="1700" kern="100" dirty="0">
                          <a:solidFill>
                            <a:srgbClr val="000000"/>
                          </a:solidFill>
                          <a:latin typeface="NEU-BZ-S92"/>
                          <a:ea typeface="微软雅黑"/>
                          <a:cs typeface="Times New Roman"/>
                        </a:rPr>
                        <a:t>深化主题</a:t>
                      </a:r>
                      <a:endParaRPr lang="zh-CN" sz="1700" kern="100" dirty="0">
                        <a:solidFill>
                          <a:srgbClr val="000000"/>
                        </a:solidFill>
                        <a:latin typeface="NEU-BZ-S92"/>
                        <a:ea typeface="方正书宋_GBK"/>
                        <a:cs typeface="Times New Roman"/>
                      </a:endParaRPr>
                    </a:p>
                  </a:txBody>
                  <a:tcPr marL="66675" marR="66675"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c>
                  <a:txBody>
                    <a:bodyPr/>
                    <a:lstStyle/>
                    <a:p>
                      <a:pPr>
                        <a:lnSpc>
                          <a:spcPct val="150000"/>
                        </a:lnSpc>
                        <a:spcAft>
                          <a:spcPts val="0"/>
                        </a:spcAft>
                      </a:pPr>
                      <a:r>
                        <a:rPr lang="zh-CN" sz="1700" kern="100" dirty="0">
                          <a:solidFill>
                            <a:srgbClr val="000000"/>
                          </a:solidFill>
                          <a:latin typeface="NEU-BZ-S92"/>
                          <a:ea typeface="微软雅黑"/>
                          <a:cs typeface="Times New Roman"/>
                        </a:rPr>
                        <a:t>　《孔乙己》中对咸亨酒店的描写</a:t>
                      </a:r>
                      <a:endParaRPr lang="zh-CN" sz="1700" kern="100" dirty="0">
                        <a:solidFill>
                          <a:srgbClr val="000000"/>
                        </a:solidFill>
                        <a:latin typeface="NEU-BZ-S92"/>
                        <a:ea typeface="方正书宋_GBK"/>
                        <a:cs typeface="Times New Roman"/>
                      </a:endParaRPr>
                    </a:p>
                  </a:txBody>
                  <a:tcPr marL="0" marR="0" marT="0" marB="0" anchor="ctr">
                    <a:lnL w="12700" cap="flat" cmpd="sng" algn="ctr">
                      <a:solidFill>
                        <a:srgbClr val="666666"/>
                      </a:solidFill>
                      <a:prstDash val="solid"/>
                      <a:round/>
                      <a:headEnd type="none" w="med" len="med"/>
                      <a:tailEnd type="none" w="med" len="med"/>
                    </a:lnL>
                    <a:lnR w="12700" cap="flat" cmpd="sng" algn="ctr">
                      <a:solidFill>
                        <a:srgbClr val="666666"/>
                      </a:solidFill>
                      <a:prstDash val="solid"/>
                      <a:round/>
                      <a:headEnd type="none" w="med" len="med"/>
                      <a:tailEnd type="none" w="med" len="med"/>
                    </a:lnR>
                    <a:lnT w="12700" cap="flat" cmpd="sng" algn="ctr">
                      <a:solidFill>
                        <a:srgbClr val="666666"/>
                      </a:solidFill>
                      <a:prstDash val="solid"/>
                      <a:round/>
                      <a:headEnd type="none" w="med" len="med"/>
                      <a:tailEnd type="none" w="med" len="med"/>
                    </a:lnT>
                    <a:lnB w="12700" cap="flat" cmpd="sng" algn="ctr">
                      <a:solidFill>
                        <a:srgbClr val="66666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73052456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中考文科">
      <a:majorFont>
        <a:latin typeface="微软雅黑"/>
        <a:ea typeface="微软雅黑"/>
        <a:cs typeface=""/>
      </a:majorFont>
      <a:minorFont>
        <a:latin typeface="微软雅黑"/>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lIns="36000" tIns="36000" rIns="36000" bIns="36000" rtlCol="0">
        <a:spAutoFit/>
      </a:bodyPr>
      <a:lstStyle>
        <a:defPPr>
          <a:lnSpc>
            <a:spcPct val="150000"/>
          </a:lnSpc>
          <a:defRPr sz="1400" dirty="0">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3536</TotalTime>
  <Words>4081</Words>
  <Application>Microsoft Office PowerPoint</Application>
  <PresentationFormat>全屏显示(16:9)</PresentationFormat>
  <Paragraphs>322</Paragraphs>
  <Slides>57</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57</vt:i4>
      </vt:variant>
    </vt:vector>
  </HeadingPairs>
  <TitlesOfParts>
    <vt:vector size="59"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hj</cp:lastModifiedBy>
  <cp:revision>458</cp:revision>
  <cp:lastPrinted>2019-07-27T07:43:24Z</cp:lastPrinted>
  <dcterms:created xsi:type="dcterms:W3CDTF">2018-08-24T06:22:56Z</dcterms:created>
  <dcterms:modified xsi:type="dcterms:W3CDTF">2021-08-11T01:34:28Z</dcterms:modified>
</cp:coreProperties>
</file>