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12192000" cy="6858000"/>
  <p:notesSz cx="7103745" cy="10234295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ctrTitle"/>
          </p:nvPr>
        </p:nvSpPr>
        <p:spPr>
          <a:xfrm>
            <a:off x="1488017" y="2133600"/>
            <a:ext cx="9503833" cy="1079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lvl="0" algn="l">
              <a:defRPr sz="3600" b="0" baseline="0">
                <a:solidFill>
                  <a:schemeClr val="tx2"/>
                </a:solidFill>
                <a:ea typeface="宋体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副标题 2050"/>
          <p:cNvSpPr/>
          <p:nvPr>
            <p:ph type="subTitle" idx="1"/>
          </p:nvPr>
        </p:nvSpPr>
        <p:spPr>
          <a:xfrm>
            <a:off x="1972733" y="3500438"/>
            <a:ext cx="85344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800">
                <a:ea typeface="宋体" pitchFamily="2" charset="-122"/>
              </a:defRPr>
            </a:lvl1pPr>
            <a:lvl2pPr marL="457200" lvl="1" indent="0" algn="ctr">
              <a:buNone/>
              <a:defRPr sz="2800">
                <a:latin typeface="Arial" pitchFamily="34" charset="0"/>
                <a:ea typeface="宋体" pitchFamily="2" charset="-122"/>
              </a:defRPr>
            </a:lvl2pPr>
            <a:lvl3pPr marL="914400" lvl="2" indent="0" algn="ctr">
              <a:buNone/>
              <a:defRPr sz="2800">
                <a:latin typeface="Arial" pitchFamily="34" charset="0"/>
                <a:ea typeface="宋体" pitchFamily="2" charset="-122"/>
              </a:defRPr>
            </a:lvl3pPr>
            <a:lvl4pPr marL="1371600" lvl="3" indent="0" algn="ctr">
              <a:buNone/>
              <a:defRPr sz="2800">
                <a:latin typeface="Arial" pitchFamily="34" charset="0"/>
                <a:ea typeface="宋体" pitchFamily="2" charset="-122"/>
              </a:defRPr>
            </a:lvl4pPr>
            <a:lvl5pPr marL="1828800" lvl="4" indent="0" algn="ctr">
              <a:buNone/>
              <a:defRPr sz="2800"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>
              <a:latin typeface="Arial" pitchFamily="34" charset="0"/>
            </a:endParaRPr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>
              <a:latin typeface="Arial" pitchFamily="34" charset="0"/>
            </a:endParaRPr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592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592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398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3398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609600" y="274638"/>
            <a:ext cx="10972800" cy="9223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609600" y="1339850"/>
            <a:ext cx="109728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文本框 33"/>
          <p:cNvSpPr txBox="1"/>
          <p:nvPr/>
        </p:nvSpPr>
        <p:spPr>
          <a:xfrm>
            <a:off x="301625" y="889635"/>
            <a:ext cx="88093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" charset="-122"/>
                <a:ea typeface="楷体" charset="-122"/>
              </a:rPr>
              <a:t>文言文特殊句式</a:t>
            </a:r>
          </a:p>
        </p:txBody>
      </p:sp>
    </p:spTree>
  </p:cSld>
  <p:clrMapOvr>
    <a:masterClrMapping/>
  </p:clrMapOvr>
  <p:transition>
    <p:fad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03580" y="763905"/>
            <a:ext cx="1413510" cy="4555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宾语前置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53030" y="318770"/>
            <a:ext cx="91243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而又何羡乎？    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《赤壁赋》</a:t>
            </a:r>
            <a:endParaRPr lang="zh-CN" altLang="en-US" sz="4000" b="1">
              <a:latin typeface="楷体" charset="-122"/>
              <a:ea typeface="楷体" charset="-122"/>
            </a:endParaRP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而今安在哉？    </a:t>
            </a:r>
            <a:r>
              <a:rPr lang="zh-CN" altLang="en-US" sz="4000" b="1">
                <a:latin typeface="楷体" charset="-122"/>
                <a:ea typeface="楷体" charset="-122"/>
              </a:rPr>
              <a:t>《赤壁赋》</a:t>
            </a:r>
          </a:p>
          <a:p>
            <a:pPr algn="l">
              <a:lnSpc>
                <a:spcPct val="16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</a:rPr>
              <a:t>③且焉置土石？    《愚公移山》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55875" y="3658235"/>
            <a:ext cx="8623935" cy="2305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规律一：</a:t>
            </a:r>
          </a:p>
          <a:p>
            <a:pPr>
              <a:lnSpc>
                <a:spcPct val="140000"/>
              </a:lnSpc>
            </a:pPr>
            <a:r>
              <a:rPr lang="zh-CN" altLang="en-US" sz="3600" b="1" u="sng">
                <a:solidFill>
                  <a:srgbClr val="FF0000"/>
                </a:solidFill>
                <a:latin typeface="楷体" charset="-122"/>
                <a:ea typeface="楷体" charset="-122"/>
              </a:rPr>
              <a:t>疑问句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中</a:t>
            </a:r>
            <a:r>
              <a:rPr lang="zh-CN" altLang="en-US" sz="3600" b="1" u="sng">
                <a:solidFill>
                  <a:srgbClr val="002060"/>
                </a:solidFill>
                <a:latin typeface="楷体" charset="-122"/>
                <a:ea typeface="楷体" charset="-122"/>
              </a:rPr>
              <a:t>疑问代词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做宾语时，宾语前置</a:t>
            </a: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疑问代词：何、谁、孰、胡、安、奚、焉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03580" y="763905"/>
            <a:ext cx="1413510" cy="4555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宾语前置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55875" y="222250"/>
            <a:ext cx="91243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秦人不暇自哀    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《阿房宫赋》</a:t>
            </a:r>
            <a:endParaRPr lang="zh-CN" altLang="en-US" sz="4000" b="1">
              <a:latin typeface="楷体" charset="-122"/>
              <a:ea typeface="楷体" charset="-122"/>
            </a:endParaRP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忌不自信，而复问妻妾 </a:t>
            </a:r>
            <a:r>
              <a:rPr lang="zh-CN" altLang="en-US" sz="4000" b="1">
                <a:latin typeface="楷体" charset="-122"/>
                <a:ea typeface="楷体" charset="-122"/>
              </a:rPr>
              <a:t>《邹忌讽</a:t>
            </a:r>
            <a:r>
              <a:rPr lang="en-US" altLang="zh-CN" sz="4000" b="1">
                <a:latin typeface="楷体" charset="-122"/>
                <a:ea typeface="楷体" charset="-122"/>
              </a:rPr>
              <a:t>…</a:t>
            </a:r>
            <a:r>
              <a:rPr lang="zh-CN" altLang="en-US" sz="4000" b="1">
                <a:latin typeface="楷体" charset="-122"/>
                <a:ea typeface="楷体" charset="-122"/>
              </a:rPr>
              <a:t>》</a:t>
            </a:r>
          </a:p>
          <a:p>
            <a:pPr algn="l">
              <a:lnSpc>
                <a:spcPct val="16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</a:rPr>
              <a:t>③三岁贯女，莫我肯顾   《硕鼠》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55875" y="3658235"/>
            <a:ext cx="8623935" cy="2305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规律二：</a:t>
            </a:r>
          </a:p>
          <a:p>
            <a:pPr>
              <a:lnSpc>
                <a:spcPct val="140000"/>
              </a:lnSpc>
            </a:pPr>
            <a:r>
              <a:rPr lang="zh-CN" altLang="en-US" sz="3600" b="1" u="sng">
                <a:solidFill>
                  <a:srgbClr val="FF0000"/>
                </a:solidFill>
                <a:latin typeface="楷体" charset="-122"/>
                <a:ea typeface="楷体" charset="-122"/>
              </a:rPr>
              <a:t>否定句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中</a:t>
            </a:r>
            <a:r>
              <a:rPr lang="zh-CN" altLang="en-US" sz="3600" b="1" u="sng">
                <a:solidFill>
                  <a:srgbClr val="002060"/>
                </a:solidFill>
                <a:latin typeface="楷体" charset="-122"/>
                <a:ea typeface="楷体" charset="-122"/>
              </a:rPr>
              <a:t>代词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做宾语时，宾语前置</a:t>
            </a: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否定词：不、莫、未、无、弗、非、勿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03580" y="763905"/>
            <a:ext cx="1413510" cy="4555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宾语前置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08275" y="763905"/>
            <a:ext cx="862393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charset="-122"/>
                <a:ea typeface="楷体" charset="-122"/>
              </a:rPr>
              <a:t>第一人称：</a:t>
            </a: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charset="-122"/>
                <a:ea typeface="楷体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吾、我、余、予、朕、自</a:t>
            </a: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charset="-122"/>
                <a:ea typeface="楷体" charset="-122"/>
              </a:rPr>
              <a:t>第二人称：</a:t>
            </a: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charset="-122"/>
                <a:ea typeface="楷体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尔、汝、若、而、乃</a:t>
            </a: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charset="-122"/>
                <a:ea typeface="楷体" charset="-122"/>
              </a:rPr>
              <a:t>第三人称：</a:t>
            </a: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charset="-122"/>
                <a:ea typeface="楷体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彼、其、之、他、渠、伊</a:t>
            </a:r>
          </a:p>
        </p:txBody>
      </p:sp>
    </p:spTree>
  </p:cSld>
  <p:clrMapOvr>
    <a:masterClrMapping/>
  </p:clrMapOvr>
  <p:transition>
    <p:fad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03580" y="763905"/>
            <a:ext cx="1413510" cy="4555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宾语前置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55875" y="222250"/>
            <a:ext cx="91243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句读之不知，惑之不解 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《师说》</a:t>
            </a:r>
            <a:endParaRPr lang="zh-CN" altLang="en-US" sz="4000" b="1">
              <a:latin typeface="楷体" charset="-122"/>
              <a:ea typeface="楷体" charset="-122"/>
            </a:endParaRP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孔子云：</a:t>
            </a: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“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何陋之有？</a:t>
            </a: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”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 </a:t>
            </a:r>
            <a:r>
              <a:rPr lang="zh-CN" altLang="en-US" sz="4000" b="1">
                <a:latin typeface="楷体" charset="-122"/>
                <a:ea typeface="楷体" charset="-122"/>
              </a:rPr>
              <a:t>《陋室铭》</a:t>
            </a:r>
          </a:p>
          <a:p>
            <a:pPr algn="l">
              <a:lnSpc>
                <a:spcPct val="16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</a:rPr>
              <a:t>③唯利是图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55875" y="3505200"/>
            <a:ext cx="8623935" cy="27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规律三：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用</a:t>
            </a:r>
            <a:r>
              <a:rPr lang="en-US" altLang="zh-CN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是</a:t>
            </a:r>
            <a:r>
              <a:rPr lang="en-US" altLang="zh-CN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或</a:t>
            </a:r>
            <a:r>
              <a:rPr lang="en-US" altLang="zh-CN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之</a:t>
            </a:r>
            <a:r>
              <a:rPr lang="en-US" altLang="zh-CN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把宾语提到动词前，以突出强调宾语，这时的</a:t>
            </a:r>
            <a:r>
              <a:rPr lang="en-US" altLang="zh-CN" sz="36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是</a:t>
            </a:r>
            <a:r>
              <a:rPr lang="en-US" altLang="zh-CN" sz="36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或</a:t>
            </a:r>
            <a:r>
              <a:rPr lang="en-US" altLang="zh-CN" sz="36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之</a:t>
            </a:r>
            <a:r>
              <a:rPr lang="en-US" altLang="zh-CN" sz="36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只是宾语前置的标志，无实义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03580" y="763905"/>
            <a:ext cx="1413510" cy="4555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宾语前置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50820" y="902970"/>
            <a:ext cx="862393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charset="-122"/>
                <a:ea typeface="楷体" charset="-122"/>
              </a:rPr>
              <a:t>昭王南征而不复，寡人</a:t>
            </a:r>
            <a:r>
              <a:rPr lang="zh-CN" altLang="en-US" sz="4000" b="1" u="sng">
                <a:solidFill>
                  <a:schemeClr val="tx1"/>
                </a:solidFill>
                <a:latin typeface="楷体" charset="-122"/>
                <a:ea typeface="楷体" charset="-122"/>
              </a:rPr>
              <a:t>是</a:t>
            </a:r>
            <a:r>
              <a:rPr lang="zh-CN" altLang="en-US" sz="4000" b="1">
                <a:solidFill>
                  <a:schemeClr val="tx1"/>
                </a:solidFill>
                <a:latin typeface="楷体" charset="-122"/>
                <a:ea typeface="楷体" charset="-122"/>
              </a:rPr>
              <a:t>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39060" y="3589020"/>
            <a:ext cx="82765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注：并不是所有的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是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都为宾语前置的标志，这里的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是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本身就是前置的宾语。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39060" y="2425065"/>
            <a:ext cx="7512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charset="-122"/>
                <a:ea typeface="楷体" charset="-122"/>
              </a:rPr>
              <a:t>是：代指“</a:t>
            </a:r>
            <a:r>
              <a:rPr lang="zh-CN" altLang="en-US" sz="3600">
                <a:latin typeface="楷体" charset="-122"/>
                <a:ea typeface="楷体" charset="-122"/>
                <a:sym typeface="+mn-ea"/>
              </a:rPr>
              <a:t>昭王南征而不复</a:t>
            </a:r>
            <a:r>
              <a:rPr lang="en-US" altLang="zh-CN" sz="3600">
                <a:latin typeface="楷体" charset="-122"/>
                <a:ea typeface="楷体" charset="-122"/>
                <a:sym typeface="+mn-ea"/>
              </a:rPr>
              <a:t>”</a:t>
            </a:r>
            <a:r>
              <a:rPr lang="zh-CN" altLang="en-US" sz="3600">
                <a:latin typeface="楷体" charset="-122"/>
                <a:ea typeface="楷体" charset="-122"/>
                <a:sym typeface="+mn-ea"/>
              </a:rPr>
              <a:t>这件事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03580" y="763905"/>
            <a:ext cx="1413510" cy="4555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宾语前置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53030" y="597535"/>
            <a:ext cx="862393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何以战？    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《曹刿论战》</a:t>
            </a:r>
            <a:endParaRPr lang="zh-CN" altLang="en-US" sz="4000" b="1">
              <a:latin typeface="楷体" charset="-122"/>
              <a:ea typeface="楷体" charset="-122"/>
            </a:endParaRP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微斯人，吾谁与归？  </a:t>
            </a:r>
            <a:r>
              <a:rPr lang="zh-CN" altLang="en-US" sz="4000" b="1">
                <a:latin typeface="楷体" charset="-122"/>
                <a:ea typeface="楷体" charset="-122"/>
              </a:rPr>
              <a:t>《</a:t>
            </a:r>
            <a:r>
              <a:rPr lang="zh-CN" sz="4000" b="1">
                <a:latin typeface="楷体" charset="-122"/>
                <a:ea typeface="楷体" charset="-122"/>
              </a:rPr>
              <a:t>岳阳楼记</a:t>
            </a:r>
            <a:r>
              <a:rPr lang="zh-CN" altLang="en-US" sz="4000" b="1">
                <a:latin typeface="楷体" charset="-122"/>
                <a:ea typeface="楷体" charset="-122"/>
              </a:rPr>
              <a:t>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53030" y="3504565"/>
            <a:ext cx="8623935" cy="2305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规律四：</a:t>
            </a: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charset="-122"/>
                <a:ea typeface="楷体" charset="-122"/>
              </a:rPr>
              <a:t>介宾结构中，介词的宾语有时会置于介词前，形成介词的宾语前置。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2564765" y="150495"/>
            <a:ext cx="9124315" cy="550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</a:rPr>
              <a:t>练习：</a:t>
            </a:r>
          </a:p>
          <a:p>
            <a:pPr algn="l">
              <a:lnSpc>
                <a:spcPct val="160000"/>
              </a:lnSpc>
              <a:buNone/>
            </a:pPr>
            <a:r>
              <a:rPr lang="zh-CN" altLang="en-US" sz="3600">
                <a:latin typeface="楷体" charset="-122"/>
                <a:ea typeface="楷体" charset="-122"/>
              </a:rPr>
              <a:t>下列句子与其他句式不同的一项 </a:t>
            </a:r>
            <a:r>
              <a:rPr lang="en-US" altLang="zh-CN" sz="3600">
                <a:latin typeface="楷体" charset="-122"/>
                <a:ea typeface="楷体" charset="-122"/>
              </a:rPr>
              <a:t>(      )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A.</a:t>
            </a:r>
            <a:r>
              <a:rPr lang="zh-CN" altLang="en-US" sz="3600">
                <a:latin typeface="楷体" charset="-122"/>
                <a:ea typeface="楷体" charset="-122"/>
              </a:rPr>
              <a:t>我无尔诈，尔无我虞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B.</a:t>
            </a:r>
            <a:r>
              <a:rPr lang="zh-CN" altLang="en-US" sz="3600">
                <a:latin typeface="楷体" charset="-122"/>
                <a:ea typeface="楷体" charset="-122"/>
              </a:rPr>
              <a:t>虽我之死，有子存焉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C.</a:t>
            </a:r>
            <a:r>
              <a:rPr lang="zh-CN" altLang="en-US" sz="3600">
                <a:latin typeface="楷体" charset="-122"/>
                <a:ea typeface="楷体" charset="-122"/>
              </a:rPr>
              <a:t>唯才是举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D.</a:t>
            </a:r>
            <a:r>
              <a:rPr lang="zh-CN" altLang="en-US" sz="3600">
                <a:latin typeface="楷体" charset="-122"/>
                <a:ea typeface="楷体" charset="-122"/>
              </a:rPr>
              <a:t>尔何知？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822180" y="1293495"/>
            <a:ext cx="960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2455" y="763905"/>
            <a:ext cx="1413510" cy="4555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宾语前置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2564765" y="150495"/>
            <a:ext cx="9124315" cy="550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</a:rPr>
              <a:t>练习：</a:t>
            </a:r>
          </a:p>
          <a:p>
            <a:pPr algn="l">
              <a:lnSpc>
                <a:spcPct val="160000"/>
              </a:lnSpc>
              <a:buNone/>
            </a:pPr>
            <a:r>
              <a:rPr lang="zh-CN" altLang="en-US" sz="3600">
                <a:latin typeface="楷体" charset="-122"/>
                <a:ea typeface="楷体" charset="-122"/>
              </a:rPr>
              <a:t>下列句子与其他句式不同的一项 </a:t>
            </a:r>
            <a:r>
              <a:rPr lang="en-US" altLang="zh-CN" sz="3600">
                <a:latin typeface="楷体" charset="-122"/>
                <a:ea typeface="楷体" charset="-122"/>
              </a:rPr>
              <a:t>(      )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A.</a:t>
            </a:r>
            <a:r>
              <a:rPr lang="zh-CN" altLang="en-US" sz="3600">
                <a:latin typeface="楷体" charset="-122"/>
                <a:ea typeface="楷体" charset="-122"/>
              </a:rPr>
              <a:t>安得广厦千万间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B.</a:t>
            </a:r>
            <a:r>
              <a:rPr lang="zh-CN" altLang="en-US" sz="3600">
                <a:latin typeface="楷体" charset="-122"/>
                <a:ea typeface="楷体" charset="-122"/>
              </a:rPr>
              <a:t>子何恃而往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C.</a:t>
            </a:r>
            <a:r>
              <a:rPr lang="zh-CN" altLang="en-US" sz="3600">
                <a:latin typeface="楷体" charset="-122"/>
                <a:ea typeface="楷体" charset="-122"/>
              </a:rPr>
              <a:t>无乃尔是过欤？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D.</a:t>
            </a:r>
            <a:r>
              <a:rPr lang="zh-CN" altLang="en-US" sz="3600">
                <a:latin typeface="楷体" charset="-122"/>
                <a:ea typeface="楷体" charset="-122"/>
              </a:rPr>
              <a:t>与言皇上无权，君未之信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822180" y="1293495"/>
            <a:ext cx="960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2455" y="763905"/>
            <a:ext cx="1413510" cy="4555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宾语前置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17550" y="861695"/>
            <a:ext cx="1413510" cy="4454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定语后置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92705" y="624840"/>
            <a:ext cx="91243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客有吹洞箫者    《赤壁赋》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以为凡是州之山水有异态者  </a:t>
            </a:r>
          </a:p>
          <a:p>
            <a:pPr algn="l">
              <a:lnSpc>
                <a:spcPct val="16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</a:rPr>
              <a:t>                  《始得西山宴游记》</a:t>
            </a:r>
            <a:endParaRPr lang="zh-CN" altLang="en-US" sz="4000">
              <a:latin typeface="楷体" charset="-122"/>
              <a:ea typeface="楷体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48915" y="4219575"/>
            <a:ext cx="73590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规律一：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 </a:t>
            </a:r>
            <a:r>
              <a:rPr 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中心词 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+ 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后置定语 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+ 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者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17550" y="861695"/>
            <a:ext cx="1413510" cy="4454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定语后置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92705" y="725805"/>
            <a:ext cx="91243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蚓无爪牙之利，筋骨之强   《劝学》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苟以天下之大          《六国论》</a:t>
            </a:r>
            <a:endParaRPr lang="zh-CN" altLang="en-US" sz="4000">
              <a:latin typeface="楷体" charset="-122"/>
              <a:ea typeface="楷体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48915" y="3857625"/>
            <a:ext cx="73590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规律二：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 </a:t>
            </a:r>
            <a:r>
              <a:rPr 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中心词 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+ 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之 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+ 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后置定语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675640" y="722630"/>
            <a:ext cx="1413510" cy="42564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常见句式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70325" y="572770"/>
            <a:ext cx="4034155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800" b="1">
                <a:latin typeface="楷体" charset="-122"/>
                <a:ea typeface="楷体" charset="-122"/>
              </a:rPr>
              <a:t>1</a:t>
            </a:r>
            <a:r>
              <a:rPr lang="zh-CN" altLang="en-US" sz="4800" b="1">
                <a:latin typeface="楷体" charset="-122"/>
                <a:ea typeface="楷体" charset="-122"/>
              </a:rPr>
              <a:t>、判断句</a:t>
            </a:r>
          </a:p>
          <a:p>
            <a:pPr>
              <a:lnSpc>
                <a:spcPct val="140000"/>
              </a:lnSpc>
            </a:pPr>
            <a:r>
              <a:rPr lang="en-US" altLang="zh-CN" sz="4800" b="1">
                <a:latin typeface="楷体" charset="-122"/>
                <a:ea typeface="楷体" charset="-122"/>
              </a:rPr>
              <a:t>2</a:t>
            </a:r>
            <a:r>
              <a:rPr lang="zh-CN" altLang="en-US" sz="4800" b="1">
                <a:latin typeface="楷体" charset="-122"/>
                <a:ea typeface="楷体" charset="-122"/>
              </a:rPr>
              <a:t>、省略句</a:t>
            </a:r>
          </a:p>
          <a:p>
            <a:pPr>
              <a:lnSpc>
                <a:spcPct val="140000"/>
              </a:lnSpc>
            </a:pPr>
            <a:r>
              <a:rPr lang="en-US" altLang="zh-CN" sz="4800" b="1">
                <a:latin typeface="楷体" charset="-122"/>
                <a:ea typeface="楷体" charset="-122"/>
              </a:rPr>
              <a:t>3</a:t>
            </a:r>
            <a:r>
              <a:rPr lang="zh-CN" altLang="en-US" sz="4800" b="1">
                <a:latin typeface="楷体" charset="-122"/>
                <a:ea typeface="楷体" charset="-122"/>
              </a:rPr>
              <a:t>、被动句</a:t>
            </a:r>
          </a:p>
          <a:p>
            <a:pPr>
              <a:lnSpc>
                <a:spcPct val="140000"/>
              </a:lnSpc>
            </a:pPr>
            <a:r>
              <a:rPr lang="en-US" altLang="zh-CN" sz="4800" b="1">
                <a:latin typeface="楷体" charset="-122"/>
                <a:ea typeface="楷体" charset="-122"/>
              </a:rPr>
              <a:t>4</a:t>
            </a:r>
            <a:r>
              <a:rPr lang="zh-CN" altLang="en-US" sz="4800" b="1">
                <a:latin typeface="楷体" charset="-122"/>
                <a:ea typeface="楷体" charset="-122"/>
              </a:rPr>
              <a:t>、倒装句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17550" y="861695"/>
            <a:ext cx="1413510" cy="4454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定语后置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92705" y="725805"/>
            <a:ext cx="91243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马之千里者      《马说》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石之铿然有声者  《石钟山记》</a:t>
            </a:r>
            <a:endParaRPr lang="zh-CN" altLang="en-US" sz="4000">
              <a:latin typeface="楷体" charset="-122"/>
              <a:ea typeface="楷体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48915" y="3857625"/>
            <a:ext cx="73590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规律三：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 </a:t>
            </a:r>
            <a:r>
              <a:rPr 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中心词 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+ 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之 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+ 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后置定语 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+ 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者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17550" y="861695"/>
            <a:ext cx="1413510" cy="4454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定语后置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92705" y="725805"/>
            <a:ext cx="91243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通计一舟，为人五，为窗八</a:t>
            </a:r>
          </a:p>
          <a:p>
            <a:pPr algn="l">
              <a:lnSpc>
                <a:spcPct val="12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</a:rPr>
              <a:t>                         《核舟记》</a:t>
            </a:r>
          </a:p>
          <a:p>
            <a:pPr algn="l">
              <a:lnSpc>
                <a:spcPct val="12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项羽兵四十万，沛公兵十万   </a:t>
            </a:r>
          </a:p>
          <a:p>
            <a:pPr algn="l">
              <a:lnSpc>
                <a:spcPct val="12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                         《鸿门宴》         </a:t>
            </a:r>
            <a:endParaRPr lang="zh-CN" altLang="en-US" sz="4000">
              <a:latin typeface="楷体" charset="-122"/>
              <a:ea typeface="楷体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22880" y="4149725"/>
            <a:ext cx="73590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规律四：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 </a:t>
            </a:r>
            <a:r>
              <a:rPr 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中心词 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+ </a:t>
            </a:r>
            <a:r>
              <a:rPr 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数量词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2564765" y="150495"/>
            <a:ext cx="9124315" cy="550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</a:rPr>
              <a:t>练习：</a:t>
            </a:r>
          </a:p>
          <a:p>
            <a:pPr algn="l">
              <a:lnSpc>
                <a:spcPct val="160000"/>
              </a:lnSpc>
              <a:buNone/>
            </a:pPr>
            <a:r>
              <a:rPr lang="zh-CN" altLang="en-US" sz="3600">
                <a:latin typeface="楷体" charset="-122"/>
                <a:ea typeface="楷体" charset="-122"/>
              </a:rPr>
              <a:t>下列句子与其他句式不同的一项 </a:t>
            </a:r>
            <a:r>
              <a:rPr lang="en-US" altLang="zh-CN" sz="3600">
                <a:latin typeface="楷体" charset="-122"/>
                <a:ea typeface="楷体" charset="-122"/>
              </a:rPr>
              <a:t>(      )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A.</a:t>
            </a:r>
            <a:r>
              <a:rPr lang="zh-CN" altLang="en-US" sz="3600">
                <a:latin typeface="楷体" charset="-122"/>
                <a:ea typeface="楷体" charset="-122"/>
              </a:rPr>
              <a:t>人马烧溺死者甚众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B.</a:t>
            </a:r>
            <a:r>
              <a:rPr lang="zh-CN" altLang="en-US" sz="3600">
                <a:latin typeface="楷体" charset="-122"/>
                <a:ea typeface="楷体" charset="-122"/>
              </a:rPr>
              <a:t>居庙堂之高则忧其民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C.</a:t>
            </a:r>
            <a:r>
              <a:rPr lang="zh-CN" altLang="en-US" sz="3600">
                <a:latin typeface="楷体" charset="-122"/>
                <a:ea typeface="楷体" charset="-122"/>
              </a:rPr>
              <a:t>军书十二卷，卷卷有爷名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D.</a:t>
            </a:r>
            <a:r>
              <a:rPr lang="zh-CN" altLang="en-US" sz="3600">
                <a:latin typeface="楷体" charset="-122"/>
                <a:ea typeface="楷体" charset="-122"/>
              </a:rPr>
              <a:t>客之美我者，欲有求于我也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822180" y="1293495"/>
            <a:ext cx="960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2455" y="763905"/>
            <a:ext cx="1413510" cy="4555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定语后置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2564765" y="150495"/>
            <a:ext cx="9124315" cy="550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</a:rPr>
              <a:t>练习：</a:t>
            </a:r>
          </a:p>
          <a:p>
            <a:pPr algn="l">
              <a:lnSpc>
                <a:spcPct val="160000"/>
              </a:lnSpc>
              <a:buNone/>
            </a:pPr>
            <a:r>
              <a:rPr lang="zh-CN" altLang="en-US" sz="3600">
                <a:latin typeface="楷体" charset="-122"/>
                <a:ea typeface="楷体" charset="-122"/>
              </a:rPr>
              <a:t>下列句子与其他句式不同的一项 </a:t>
            </a:r>
            <a:r>
              <a:rPr lang="en-US" altLang="zh-CN" sz="3600">
                <a:latin typeface="楷体" charset="-122"/>
                <a:ea typeface="楷体" charset="-122"/>
              </a:rPr>
              <a:t>(      )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A.</a:t>
            </a:r>
            <a:r>
              <a:rPr lang="zh-CN" altLang="en-US" sz="3600">
                <a:latin typeface="楷体" charset="-122"/>
                <a:ea typeface="楷体" charset="-122"/>
              </a:rPr>
              <a:t>凌万顷之茫然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B.</a:t>
            </a:r>
            <a:r>
              <a:rPr lang="zh-CN" altLang="en-US" sz="3600">
                <a:latin typeface="楷体" charset="-122"/>
                <a:ea typeface="楷体" charset="-122"/>
              </a:rPr>
              <a:t>村中少年好事者驯养一虫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C.</a:t>
            </a:r>
            <a:r>
              <a:rPr lang="zh-CN" altLang="en-US" sz="3600">
                <a:latin typeface="楷体" charset="-122"/>
                <a:ea typeface="楷体" charset="-122"/>
              </a:rPr>
              <a:t>师不必贤于弟子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D.</a:t>
            </a:r>
            <a:r>
              <a:rPr lang="zh-CN" altLang="en-US" sz="3600">
                <a:latin typeface="楷体" charset="-122"/>
                <a:ea typeface="楷体" charset="-122"/>
              </a:rPr>
              <a:t>我持白璧一双，欲献项王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822180" y="1293495"/>
            <a:ext cx="960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2455" y="763905"/>
            <a:ext cx="1413510" cy="4555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定语后置</a:t>
            </a:r>
          </a:p>
        </p:txBody>
      </p:sp>
      <p:pic>
        <p:nvPicPr>
          <p:cNvPr id="7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010900" y="10693400"/>
            <a:ext cx="330200" cy="304800"/>
          </a:xfrm>
          <a:prstGeom prst="cube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50700" y="117983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17550" y="861695"/>
            <a:ext cx="1413510" cy="3282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被动句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92705" y="638810"/>
            <a:ext cx="91243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不拘于时     《师说》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此非孟德之困于周郎者乎？</a:t>
            </a:r>
            <a:r>
              <a:rPr lang="zh-CN" altLang="en-US" sz="4000" b="1">
                <a:latin typeface="楷体" charset="-122"/>
                <a:ea typeface="楷体" charset="-122"/>
              </a:rPr>
              <a:t>《赤壁赋》</a:t>
            </a:r>
            <a:endParaRPr lang="zh-CN" altLang="en-US" sz="4000">
              <a:latin typeface="楷体" charset="-122"/>
              <a:ea typeface="楷体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8125" y="3351530"/>
            <a:ext cx="73590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规律一：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 介词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于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表被动</a:t>
            </a:r>
          </a:p>
          <a:p>
            <a:pPr>
              <a:lnSpc>
                <a:spcPct val="120000"/>
              </a:lnSpc>
            </a:pP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于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引进动作行为的主动者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17550" y="861695"/>
            <a:ext cx="1413510" cy="3282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被动句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92705" y="624840"/>
            <a:ext cx="91243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而身死国灭，为天下笑  《伶官传序》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为秦人积威之所劫     </a:t>
            </a:r>
            <a:r>
              <a:rPr lang="zh-CN" altLang="en-US" sz="4000" b="1">
                <a:latin typeface="楷体" charset="-122"/>
                <a:ea typeface="楷体" charset="-122"/>
              </a:rPr>
              <a:t>《六国论》</a:t>
            </a:r>
            <a:endParaRPr lang="zh-CN" altLang="en-US" sz="4000">
              <a:latin typeface="楷体" charset="-122"/>
              <a:ea typeface="楷体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0820" y="3601085"/>
            <a:ext cx="73590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规律二：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为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、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为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…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所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表被动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17550" y="861695"/>
            <a:ext cx="1413510" cy="3282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被动句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92705" y="624840"/>
            <a:ext cx="91243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求益，反见辱     《张仪列传》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吾长见笑于大方之家  </a:t>
            </a:r>
            <a:r>
              <a:rPr lang="zh-CN" altLang="en-US" sz="4000" b="1">
                <a:latin typeface="楷体" charset="-122"/>
                <a:ea typeface="楷体" charset="-122"/>
              </a:rPr>
              <a:t>《庄子</a:t>
            </a:r>
            <a:r>
              <a:rPr lang="en-US" altLang="zh-CN" sz="4000" b="1">
                <a:latin typeface="楷体" charset="-122"/>
                <a:ea typeface="楷体" charset="-122"/>
              </a:rPr>
              <a:t>·</a:t>
            </a:r>
            <a:r>
              <a:rPr lang="zh-CN" altLang="en-US" sz="4000" b="1">
                <a:latin typeface="楷体" charset="-122"/>
                <a:ea typeface="楷体" charset="-122"/>
              </a:rPr>
              <a:t>秋水》</a:t>
            </a:r>
            <a:endParaRPr lang="zh-CN" altLang="en-US" sz="4000">
              <a:latin typeface="楷体" charset="-122"/>
              <a:ea typeface="楷体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8125" y="3351530"/>
            <a:ext cx="73590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规律三：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见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、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见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…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于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  <a:sym typeface="+mn-ea"/>
              </a:rPr>
              <a:t>表被动</a:t>
            </a:r>
            <a:endParaRPr lang="zh-CN" altLang="en-US" sz="4000" b="1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17550" y="861695"/>
            <a:ext cx="1413510" cy="3282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被动句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67610" y="527050"/>
            <a:ext cx="91243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风流总被雨打风吹去  </a:t>
            </a:r>
          </a:p>
          <a:p>
            <a:pPr algn="l">
              <a:lnSpc>
                <a:spcPct val="16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</a:rPr>
              <a:t>         《永遇乐</a:t>
            </a:r>
            <a:r>
              <a:rPr lang="en-US" altLang="zh-CN" sz="4000" b="1">
                <a:latin typeface="楷体" charset="-122"/>
                <a:ea typeface="楷体" charset="-122"/>
              </a:rPr>
              <a:t>·</a:t>
            </a:r>
            <a:r>
              <a:rPr lang="zh-CN" altLang="en-US" sz="4000" b="1">
                <a:latin typeface="楷体" charset="-122"/>
                <a:ea typeface="楷体" charset="-122"/>
              </a:rPr>
              <a:t>京口北固亭怀古》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妆成每被秋娘妒   </a:t>
            </a:r>
            <a:r>
              <a:rPr lang="zh-CN" altLang="en-US" sz="4000" b="1">
                <a:latin typeface="楷体" charset="-122"/>
                <a:ea typeface="楷体" charset="-122"/>
              </a:rPr>
              <a:t>《琵琶行》</a:t>
            </a:r>
            <a:endParaRPr lang="zh-CN" altLang="en-US" sz="4000">
              <a:latin typeface="楷体" charset="-122"/>
              <a:ea typeface="楷体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92730" y="4144645"/>
            <a:ext cx="73590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规律四：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 介词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被</a:t>
            </a:r>
            <a:r>
              <a:rPr lang="en-US" alt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表被动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17550" y="861695"/>
            <a:ext cx="1413510" cy="3282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被动句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06675" y="666750"/>
            <a:ext cx="91243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</a:rPr>
              <a:t>①</a:t>
            </a:r>
            <a:r>
              <a:rPr lang="zh-CN" altLang="en-US" sz="4000" b="1">
                <a:latin typeface="楷体" charset="-122"/>
                <a:ea typeface="楷体" charset="-122"/>
              </a:rPr>
              <a:t>戍卒叫，函谷举   《阿房宫赋》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4000" b="1">
                <a:latin typeface="楷体" charset="-122"/>
                <a:ea typeface="楷体" charset="-122"/>
                <a:sym typeface="+mn-ea"/>
              </a:rPr>
              <a:t>②</a:t>
            </a:r>
            <a:r>
              <a:rPr lang="zh-CN" altLang="en-US" sz="4000" b="1">
                <a:latin typeface="楷体" charset="-122"/>
                <a:ea typeface="楷体" charset="-122"/>
                <a:sym typeface="+mn-ea"/>
              </a:rPr>
              <a:t>洎牧以谗诛       </a:t>
            </a:r>
            <a:r>
              <a:rPr lang="zh-CN" altLang="en-US" sz="4000" b="1">
                <a:latin typeface="楷体" charset="-122"/>
                <a:ea typeface="楷体" charset="-122"/>
              </a:rPr>
              <a:t>《六国论》</a:t>
            </a:r>
            <a:endParaRPr lang="zh-CN" altLang="en-US" sz="4000">
              <a:latin typeface="楷体" charset="-122"/>
              <a:ea typeface="楷体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0185" y="3782695"/>
            <a:ext cx="73590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规律五：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 </a:t>
            </a:r>
            <a:r>
              <a:rPr lang="zh-CN" sz="4000" b="1">
                <a:solidFill>
                  <a:srgbClr val="FF0000"/>
                </a:solidFill>
                <a:latin typeface="楷体" charset="-122"/>
                <a:ea typeface="楷体" charset="-122"/>
              </a:rPr>
              <a:t>无任何标识，根据句意判断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17550" y="861695"/>
            <a:ext cx="1413510" cy="3282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被动句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64765" y="150495"/>
            <a:ext cx="9124315" cy="550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  <a:buNone/>
            </a:pPr>
            <a:r>
              <a:rPr lang="zh-CN" altLang="en-US" sz="4000" b="1">
                <a:latin typeface="楷体" charset="-122"/>
                <a:ea typeface="楷体" charset="-122"/>
              </a:rPr>
              <a:t>练习：</a:t>
            </a:r>
          </a:p>
          <a:p>
            <a:pPr algn="l">
              <a:lnSpc>
                <a:spcPct val="160000"/>
              </a:lnSpc>
              <a:buNone/>
            </a:pPr>
            <a:r>
              <a:rPr lang="zh-CN" altLang="en-US" sz="3600">
                <a:latin typeface="楷体" charset="-122"/>
                <a:ea typeface="楷体" charset="-122"/>
              </a:rPr>
              <a:t>下列句子与其他句式不同的一项 </a:t>
            </a:r>
            <a:r>
              <a:rPr lang="en-US" altLang="zh-CN" sz="3600">
                <a:latin typeface="楷体" charset="-122"/>
                <a:ea typeface="楷体" charset="-122"/>
              </a:rPr>
              <a:t>(      )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A.</a:t>
            </a:r>
            <a:r>
              <a:rPr lang="zh-CN" altLang="en-US" sz="3600">
                <a:latin typeface="楷体" charset="-122"/>
                <a:ea typeface="楷体" charset="-122"/>
              </a:rPr>
              <a:t>受制于人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B.</a:t>
            </a:r>
            <a:r>
              <a:rPr lang="zh-CN" altLang="en-US" sz="3600">
                <a:latin typeface="楷体" charset="-122"/>
                <a:ea typeface="楷体" charset="-122"/>
              </a:rPr>
              <a:t>外欺于张仪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C.</a:t>
            </a:r>
            <a:r>
              <a:rPr lang="zh-CN" altLang="en-US" sz="3600">
                <a:latin typeface="楷体" charset="-122"/>
                <a:ea typeface="楷体" charset="-122"/>
              </a:rPr>
              <a:t>句读之不知</a:t>
            </a:r>
          </a:p>
          <a:p>
            <a:pPr algn="l">
              <a:lnSpc>
                <a:spcPct val="160000"/>
              </a:lnSpc>
              <a:buNone/>
            </a:pPr>
            <a:r>
              <a:rPr lang="en-US" altLang="zh-CN" sz="3600">
                <a:latin typeface="楷体" charset="-122"/>
                <a:ea typeface="楷体" charset="-122"/>
              </a:rPr>
              <a:t>D.</a:t>
            </a:r>
            <a:r>
              <a:rPr lang="zh-CN" altLang="en-US" sz="3600">
                <a:latin typeface="楷体" charset="-122"/>
                <a:ea typeface="楷体" charset="-122"/>
              </a:rPr>
              <a:t>为国者无使为积威之所劫哉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822180" y="1293495"/>
            <a:ext cx="960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17550" y="861695"/>
            <a:ext cx="1413510" cy="3282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>
                <a:solidFill>
                  <a:srgbClr val="0066FF"/>
                </a:solidFill>
                <a:latin typeface="楷体" charset="-122"/>
                <a:ea typeface="楷体" charset="-122"/>
              </a:rPr>
              <a:t>倒装句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67175" y="764540"/>
            <a:ext cx="3658235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  <a:buNone/>
            </a:pPr>
            <a:r>
              <a:rPr lang="en-US" altLang="zh-CN" sz="4800" b="1">
                <a:latin typeface="楷体" charset="-122"/>
                <a:ea typeface="楷体" charset="-122"/>
              </a:rPr>
              <a:t>宾语前置</a:t>
            </a:r>
          </a:p>
          <a:p>
            <a:pPr algn="l">
              <a:lnSpc>
                <a:spcPct val="140000"/>
              </a:lnSpc>
              <a:buNone/>
            </a:pPr>
            <a:r>
              <a:rPr lang="en-US" altLang="zh-CN" sz="4800" b="1">
                <a:latin typeface="楷体" charset="-122"/>
                <a:ea typeface="楷体" charset="-122"/>
              </a:rPr>
              <a:t>定语后置</a:t>
            </a:r>
          </a:p>
          <a:p>
            <a:pPr algn="l">
              <a:lnSpc>
                <a:spcPct val="140000"/>
              </a:lnSpc>
              <a:buNone/>
            </a:pPr>
            <a:r>
              <a:rPr lang="en-US" altLang="zh-CN" sz="4800" b="1">
                <a:latin typeface="楷体" charset="-122"/>
                <a:ea typeface="楷体" charset="-122"/>
              </a:rPr>
              <a:t>状语后置</a:t>
            </a:r>
          </a:p>
          <a:p>
            <a:pPr algn="l">
              <a:lnSpc>
                <a:spcPct val="140000"/>
              </a:lnSpc>
              <a:buNone/>
            </a:pPr>
            <a:r>
              <a:rPr lang="en-US" altLang="zh-CN" sz="4800" b="1">
                <a:latin typeface="楷体" charset="-122"/>
                <a:ea typeface="楷体" charset="-122"/>
              </a:rPr>
              <a:t>主谓倒装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鱼水之情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 Black"/>
        <a:ea typeface="宋体"/>
        <a:cs typeface="Arial"/>
      </a:majorFont>
      <a:minorFont>
        <a:latin typeface="Arial Rounded MT Bold" charset="0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137</Paragraphs>
  <Slides>23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4">
      <vt:lpstr>鱼水之情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2020-10-20T15:11:00.607</cp:lastPrinted>
  <dcterms:created xsi:type="dcterms:W3CDTF">2020-10-20T15:11:00Z</dcterms:created>
  <dcterms:modified xsi:type="dcterms:W3CDTF">2020-10-20T07:11:00Z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