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3" r:id="rId3"/>
    <p:sldId id="284" r:id="rId4"/>
    <p:sldId id="259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56" r:id="rId18"/>
    <p:sldId id="257" r:id="rId19"/>
    <p:sldId id="258" r:id="rId20"/>
    <p:sldId id="261" r:id="rId21"/>
    <p:sldId id="295" r:id="rId22"/>
    <p:sldId id="296" r:id="rId23"/>
    <p:sldId id="297" r:id="rId24"/>
    <p:sldId id="262" r:id="rId25"/>
    <p:sldId id="263" r:id="rId26"/>
    <p:sldId id="304" r:id="rId27"/>
    <p:sldId id="305" r:id="rId28"/>
    <p:sldId id="281" r:id="rId29"/>
    <p:sldId id="282" r:id="rId30"/>
    <p:sldId id="285" r:id="rId31"/>
    <p:sldId id="283" r:id="rId32"/>
    <p:sldId id="293" r:id="rId33"/>
    <p:sldId id="266" r:id="rId34"/>
    <p:sldId id="268" r:id="rId35"/>
    <p:sldId id="287" r:id="rId36"/>
    <p:sldId id="288" r:id="rId37"/>
    <p:sldId id="290" r:id="rId38"/>
    <p:sldId id="291" r:id="rId39"/>
    <p:sldId id="292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CC0000"/>
    <a:srgbClr val="00808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031" name="图片 1030" descr="b749aad9e5a9c31710df9b2b"/>
          <p:cNvPicPr>
            <a:picLocks noChangeAspect="1"/>
          </p:cNvPicPr>
          <p:nvPr userDrawn="1"/>
        </p:nvPicPr>
        <p:blipFill>
          <a:blip r:embed="rId12"/>
          <a:srcRect l="18750" t="7837" r="26474" b="253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hyperlink" Target="http://tour.66wz.com/system/2005/12/06/100034794.shtml" TargetMode="External"/><Relationship Id="rId2" Type="http://schemas.openxmlformats.org/officeDocument/2006/relationships/image" Target="../media/image12.jpeg"/><Relationship Id="rId1" Type="http://schemas.openxmlformats.org/officeDocument/2006/relationships/hyperlink" Target="http://hehao.blogchina.com/2855983.html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hyperlink" Target="http://image.baidu.com/i?ct=503316480&amp;z=481295952&amp;tn=baiduimagedetail&amp;word=&#26611;&#28010;&#38395;&#33722;&amp;in=13" TargetMode="Externa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hyperlink" Target="http://zhejiang.yiyou.com/html/3/396.html" TargetMode="Externa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hyperlink" Target="http://www.uvista.com/news/2005-8/200587164601.htm" TargetMode="Externa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hyperlink" Target="http://www.dxcity.org/A6/Print.asp?ArticleID=17733" TargetMode="Externa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hyperlink" Target="http://hz.wsxq.com/zixun/Html/200564112757-1.html" TargetMode="External"/><Relationship Id="rId2" Type="http://schemas.openxmlformats.org/officeDocument/2006/relationships/image" Target="../media/image22.jpeg"/><Relationship Id="rId1" Type="http://schemas.openxmlformats.org/officeDocument/2006/relationships/hyperlink" Target="http://www.h-edu.com/htm/200508/2005082616320790.htm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hyperlink" Target="http://www.chinasiji.net/citykl/cjjc/cjjcv.asp?zjsn=7586&amp;types=70&amp;zjsn1=7584" TargetMode="External"/><Relationship Id="rId2" Type="http://schemas.openxmlformats.org/officeDocument/2006/relationships/image" Target="../media/image4.jpeg"/><Relationship Id="rId1" Type="http://schemas.openxmlformats.org/officeDocument/2006/relationships/hyperlink" Target="http://www.flam.com.cn/bbs/dispbbs.asp?BoardID=28&amp;id=10548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hyperlink" Target="http://image.baidu.com/i?ct=503316480&amp;z=65279302&amp;tn=baiduimagedetail&amp;word=&#33487;&#22564;&#26149;&#26195;&amp;in=33" TargetMode="Externa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hyperlink" Target="http://www.wsxq.com/hz/zixun/Html/20056411128-1.Html" TargetMode="Externa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58369"/>
          <p:cNvSpPr>
            <a:spLocks noGrp="1"/>
          </p:cNvSpPr>
          <p:nvPr>
            <p:ph type="title"/>
          </p:nvPr>
        </p:nvSpPr>
        <p:spPr>
          <a:xfrm>
            <a:off x="684213" y="4868863"/>
            <a:ext cx="8229600" cy="1143000"/>
          </a:xfrm>
        </p:spPr>
        <p:txBody>
          <a:bodyPr anchor="ctr"/>
          <a:p>
            <a:r>
              <a:rPr lang="zh-CN" altLang="en-US" dirty="0"/>
              <a:t>早读的内容</a:t>
            </a:r>
            <a:endParaRPr lang="zh-CN" altLang="en-US" dirty="0"/>
          </a:p>
        </p:txBody>
      </p:sp>
      <p:sp>
        <p:nvSpPr>
          <p:cNvPr id="2050" name="文本占位符 58370"/>
          <p:cNvSpPr>
            <a:spLocks noGrp="1"/>
          </p:cNvSpPr>
          <p:nvPr>
            <p:ph idx="1"/>
          </p:nvPr>
        </p:nvSpPr>
        <p:spPr>
          <a:xfrm>
            <a:off x="684213" y="260350"/>
            <a:ext cx="8229600" cy="4525963"/>
          </a:xfrm>
        </p:spPr>
        <p:txBody>
          <a:bodyPr anchor="t"/>
          <a:p>
            <a:r>
              <a:rPr lang="en-US" altLang="zh-CN" b="1" dirty="0"/>
              <a:t>1</a:t>
            </a:r>
            <a:r>
              <a:rPr lang="zh-CN" altLang="en-US" b="1" dirty="0"/>
              <a:t>、有感情朗读</a:t>
            </a:r>
            <a:r>
              <a:rPr lang="en-US" altLang="zh-CN" b="1" dirty="0"/>
              <a:t>《</a:t>
            </a:r>
            <a:r>
              <a:rPr lang="zh-CN" altLang="en-US" b="1" dirty="0"/>
              <a:t>望海潮</a:t>
            </a:r>
            <a:r>
              <a:rPr lang="en-US" altLang="zh-CN" b="1" dirty="0"/>
              <a:t>》</a:t>
            </a:r>
            <a:r>
              <a:rPr lang="zh-CN" altLang="en-US" b="1" dirty="0"/>
              <a:t>和</a:t>
            </a:r>
            <a:r>
              <a:rPr lang="en-US" altLang="zh-CN" b="1" dirty="0"/>
              <a:t>《</a:t>
            </a:r>
            <a:r>
              <a:rPr lang="zh-CN" altLang="en-US" b="1" dirty="0"/>
              <a:t>雨铃霖</a:t>
            </a:r>
            <a:r>
              <a:rPr lang="en-US" altLang="zh-CN" b="1" dirty="0"/>
              <a:t>》</a:t>
            </a:r>
            <a:r>
              <a:rPr lang="zh-CN" altLang="en-US" b="1" dirty="0"/>
              <a:t>，并背诵。</a:t>
            </a:r>
            <a:endParaRPr lang="zh-CN" altLang="en-US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、朗读</a:t>
            </a:r>
            <a:r>
              <a:rPr lang="en-US" altLang="zh-CN" b="1" dirty="0"/>
              <a:t>《</a:t>
            </a:r>
            <a:r>
              <a:rPr lang="zh-CN" altLang="en-US" b="1" dirty="0"/>
              <a:t>金版教程</a:t>
            </a:r>
            <a:r>
              <a:rPr lang="en-US" altLang="zh-CN" b="1" dirty="0"/>
              <a:t>》</a:t>
            </a:r>
            <a:r>
              <a:rPr lang="zh-CN" altLang="en-US" b="1" dirty="0"/>
              <a:t>之“温馨晨读篇”和“氤氲书香篇”。</a:t>
            </a:r>
            <a:endParaRPr lang="zh-CN" altLang="en-US" b="1" dirty="0"/>
          </a:p>
          <a:p>
            <a:r>
              <a:rPr lang="en-US" altLang="zh-CN" b="1" dirty="0"/>
              <a:t>3</a:t>
            </a:r>
            <a:r>
              <a:rPr lang="zh-CN" altLang="en-US" b="1" dirty="0"/>
              <a:t>、最后</a:t>
            </a:r>
            <a:r>
              <a:rPr lang="en-US" altLang="zh-CN" b="1" dirty="0"/>
              <a:t>5</a:t>
            </a:r>
            <a:r>
              <a:rPr lang="zh-CN" altLang="en-US" b="1" dirty="0"/>
              <a:t>分钟完成预习作业。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22529"/>
          <p:cNvSpPr txBox="1"/>
          <p:nvPr/>
        </p:nvSpPr>
        <p:spPr>
          <a:xfrm>
            <a:off x="1979613" y="5589588"/>
            <a:ext cx="4824412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断桥残雪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6" name="图片 22530" descr="03000000989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88" y="1052513"/>
            <a:ext cx="6696075" cy="449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22531" descr="26577_641879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643563"/>
            <a:ext cx="2700338" cy="1214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000"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3553"/>
          <p:cNvSpPr txBox="1"/>
          <p:nvPr/>
        </p:nvSpPr>
        <p:spPr>
          <a:xfrm>
            <a:off x="1979613" y="5589588"/>
            <a:ext cx="4824412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柳浪闻莺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0" name="图片 23554" descr="15_13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765175"/>
            <a:ext cx="7343775" cy="483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23555" descr="u=3081476537,3186280022&amp;gp=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5637213"/>
            <a:ext cx="1584325" cy="1063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000">
    <p:comb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24577"/>
          <p:cNvSpPr txBox="1"/>
          <p:nvPr/>
        </p:nvSpPr>
        <p:spPr>
          <a:xfrm>
            <a:off x="1979613" y="5589588"/>
            <a:ext cx="4824412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花港观鱼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4" name="图片 24578" descr="15_13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981075"/>
            <a:ext cx="6913563" cy="429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24579" descr="2005011111244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5373688"/>
            <a:ext cx="1619250" cy="120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000"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25601"/>
          <p:cNvSpPr txBox="1"/>
          <p:nvPr/>
        </p:nvSpPr>
        <p:spPr>
          <a:xfrm>
            <a:off x="1979613" y="5589588"/>
            <a:ext cx="4824412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雷峰夕照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图片 25602" descr="15_1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052513"/>
            <a:ext cx="7273925" cy="450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25603" descr="200587164554598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5661025"/>
            <a:ext cx="15906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000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6625"/>
          <p:cNvSpPr txBox="1"/>
          <p:nvPr/>
        </p:nvSpPr>
        <p:spPr>
          <a:xfrm>
            <a:off x="1979613" y="5589588"/>
            <a:ext cx="4824412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南屏晚钟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2" name="图片 26626" descr="15_13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052513"/>
            <a:ext cx="6624637" cy="4418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26627" descr="2006020601144584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5013325"/>
            <a:ext cx="790575" cy="149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000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27649"/>
          <p:cNvSpPr txBox="1"/>
          <p:nvPr/>
        </p:nvSpPr>
        <p:spPr>
          <a:xfrm>
            <a:off x="2051050" y="5157788"/>
            <a:ext cx="4824413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三潭印月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6" name="图片 27650" descr="2005826163024825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484313"/>
            <a:ext cx="8496300" cy="3224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27651" descr="20056411275773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5084763"/>
            <a:ext cx="1882775" cy="1306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矩形 27652"/>
          <p:cNvSpPr/>
          <p:nvPr/>
        </p:nvSpPr>
        <p:spPr>
          <a:xfrm>
            <a:off x="-1027112" y="32448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5000"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2051"/>
          <p:cNvSpPr txBox="1"/>
          <p:nvPr/>
        </p:nvSpPr>
        <p:spPr>
          <a:xfrm>
            <a:off x="0" y="260350"/>
            <a:ext cx="9540875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忆江南    白居易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江南忆，最忆是杭州。</a:t>
            </a:r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山寺月中寻桂子，郡亭枕上看潮头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。何日更重游？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3075"/>
          <p:cNvSpPr/>
          <p:nvPr/>
        </p:nvSpPr>
        <p:spPr>
          <a:xfrm>
            <a:off x="1692275" y="188913"/>
            <a:ext cx="6481763" cy="283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饮湖上初晴后雨  苏轼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水光潋滟晴方好，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山色空蒙雨亦奇。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欲把西湖比西子，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淡妆浓抹总相宜。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4099"/>
          <p:cNvSpPr/>
          <p:nvPr/>
        </p:nvSpPr>
        <p:spPr>
          <a:xfrm>
            <a:off x="611188" y="188913"/>
            <a:ext cx="8137525" cy="283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晓出净慈寺送林子方   杨万里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   毕竟西湖六月中，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   风光不与四时同。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接天莲叶无穷碧，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      映日荷花别样红。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7171"/>
          <p:cNvSpPr txBox="1"/>
          <p:nvPr/>
        </p:nvSpPr>
        <p:spPr>
          <a:xfrm>
            <a:off x="179388" y="466725"/>
            <a:ext cx="878522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008080"/>
                </a:solidFill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此词流播，金主亮闻之，欣然有慕于‘三秋桂子，十里荷花’，遂起投鞭渡江之志。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31745"/>
          <p:cNvSpPr txBox="1"/>
          <p:nvPr/>
        </p:nvSpPr>
        <p:spPr>
          <a:xfrm>
            <a:off x="539750" y="1844675"/>
            <a:ext cx="2735263" cy="8239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>
                <a:solidFill>
                  <a:srgbClr val="00262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背景资料</a:t>
            </a:r>
            <a:endParaRPr lang="zh-CN" altLang="en-US" sz="4800" b="1">
              <a:solidFill>
                <a:srgbClr val="00262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4" name="文本框 31746"/>
          <p:cNvSpPr txBox="1"/>
          <p:nvPr/>
        </p:nvSpPr>
        <p:spPr>
          <a:xfrm>
            <a:off x="3733800" y="476250"/>
            <a:ext cx="5014913" cy="6070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楷体" panose="02010609060101010101" pitchFamily="49" charset="-122"/>
              </a:rPr>
              <a:t>据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</a:rPr>
              <a:t>宋人罗大经</a:t>
            </a:r>
            <a:r>
              <a:rPr lang="en-US" altLang="zh-CN" sz="2800" b="1">
                <a:latin typeface="Arial" panose="020B06040202020202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</a:rPr>
              <a:t>鹤林玉露</a:t>
            </a:r>
            <a:r>
              <a:rPr lang="en-US" altLang="zh-CN" sz="2800" b="1">
                <a:latin typeface="Arial" panose="020B06040202020202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</a:rPr>
              <a:t>记载，</a:t>
            </a:r>
            <a:r>
              <a:rPr lang="en-US" altLang="zh-CN" sz="2800" b="1">
                <a:latin typeface="Arial" panose="020B06040202020202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</a:rPr>
              <a:t>望海潮</a:t>
            </a:r>
            <a:r>
              <a:rPr lang="en-US" altLang="zh-CN" sz="2800" b="1">
                <a:latin typeface="Arial" panose="020B06040202020202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</a:rPr>
              <a:t>是柳永为了与早年的好友孙何相见而作。柳永在杭州生活期间，对杭州的湖光山色、风土人情有着亲身的体验和深厚的感情。当时旧友孙何正任两浙转运使，驻守杭州。因身份悬殊，门禁森严，两人无由相见。柳永就填了这首</a:t>
            </a:r>
            <a:r>
              <a:rPr lang="en-US" altLang="zh-CN" sz="2800" b="1">
                <a:latin typeface="Arial" panose="020B06040202020202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</a:rPr>
              <a:t>望海潮</a:t>
            </a:r>
            <a:r>
              <a:rPr lang="en-US" altLang="zh-CN" sz="2800" b="1">
                <a:latin typeface="Arial" panose="020B06040202020202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</a:rPr>
              <a:t>先在歌伎中传唱，结果很快就让孙何听到了。问及词作者原来是故人，孙何便请柳永前去赴宴。</a:t>
            </a:r>
            <a:endParaRPr lang="zh-CN" altLang="en-US" sz="28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49153"/>
          <p:cNvSpPr txBox="1"/>
          <p:nvPr/>
        </p:nvSpPr>
        <p:spPr>
          <a:xfrm>
            <a:off x="250825" y="765175"/>
            <a:ext cx="84423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你最喜欢哪幅画面？请用语言进行描绘。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50177"/>
          <p:cNvSpPr txBox="1"/>
          <p:nvPr/>
        </p:nvSpPr>
        <p:spPr>
          <a:xfrm>
            <a:off x="468313" y="260350"/>
            <a:ext cx="79835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云树绕堤沙，怒涛卷霜雪，天堑无涯。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179" name="文本框 50178"/>
          <p:cNvSpPr txBox="1"/>
          <p:nvPr/>
        </p:nvSpPr>
        <p:spPr>
          <a:xfrm>
            <a:off x="179388" y="1196975"/>
            <a:ext cx="8964612" cy="3387725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茂密如云的古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树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围绕着江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堤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，汹涌的江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涛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象发了怒一样奔腾而来，激起如霜如雪的白色浪花，壮阔的钱塘江就象一道天然的壕沟阻挡着北方敌人的进犯。“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绕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”字尽显古树成行，长堤迤逦之态，“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卷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”字又状狂涛汹涌，波浪滔滔之势。 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4500563" y="4941888"/>
            <a:ext cx="30241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动词、比喻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18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51201"/>
          <p:cNvSpPr>
            <a:spLocks noGrp="1"/>
          </p:cNvSpPr>
          <p:nvPr>
            <p:ph type="title"/>
          </p:nvPr>
        </p:nvSpPr>
        <p:spPr>
          <a:xfrm>
            <a:off x="0" y="0"/>
            <a:ext cx="8820150" cy="1143000"/>
          </a:xfrm>
        </p:spPr>
        <p:txBody>
          <a:bodyPr anchor="ctr"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重湖叠巘清嘉，有三秋桂子，十里荷花。羌管弄晴，菱歌泛夜，嬉嬉钓叟莲娃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4" name="动作按钮: 自定义 51202">
            <a:hlinkClick r:id="rId1" action="ppaction://hlinksldjump"/>
          </p:cNvPr>
          <p:cNvSpPr/>
          <p:nvPr/>
        </p:nvSpPr>
        <p:spPr>
          <a:xfrm>
            <a:off x="7885113" y="6381750"/>
            <a:ext cx="574675" cy="287338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4" name="矩形 51203"/>
          <p:cNvSpPr/>
          <p:nvPr/>
        </p:nvSpPr>
        <p:spPr>
          <a:xfrm>
            <a:off x="0" y="1268413"/>
            <a:ext cx="889317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秀色山水重重叠叠； </a:t>
            </a: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桂花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x-none" sz="3600" b="1" dirty="0">
                <a:latin typeface="楷体_GB2312" pitchFamily="49" charset="-122"/>
                <a:ea typeface="楷体_GB2312" pitchFamily="49" charset="-122"/>
              </a:rPr>
              <a:t>荷花馥郁芬芳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600" b="1" err="1">
                <a:latin typeface="楷体_GB2312" pitchFamily="49" charset="-122"/>
                <a:ea typeface="楷体_GB2312" pitchFamily="49" charset="-122"/>
              </a:rPr>
              <a:t>令人心旷神怡，遐想万千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……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05" name="文本框 51204"/>
          <p:cNvSpPr txBox="1"/>
          <p:nvPr/>
        </p:nvSpPr>
        <p:spPr>
          <a:xfrm>
            <a:off x="2627313" y="4508500"/>
            <a:ext cx="60483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风光、生活</a:t>
            </a:r>
            <a:r>
              <a:rPr lang="en-US" altLang="zh-CN" sz="40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动静结合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8195"/>
          <p:cNvSpPr txBox="1"/>
          <p:nvPr/>
        </p:nvSpPr>
        <p:spPr>
          <a:xfrm>
            <a:off x="0" y="0"/>
            <a:ext cx="9144000" cy="4478338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   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望海潮   柳永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东南形胜，三吴都会，钱塘自古繁华。烟柳画桥，风帘翠幕，参差十万人家。云树绕堤沙，怒涛卷霜雪，天堑无涯。市列珠玑，户盈罗绮，竞豪奢。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重湖叠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巘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清嘉，有三秋桂子，十里荷花。羌管弄晴，菱歌泛夜，嬉嬉钓叟莲娃。千骑拥高牙，乘醉听箫鼓，吟赏烟霞。异日图将好景，归去凤池夸。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323850" y="4797425"/>
            <a:ext cx="84423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作者从哪些方面描写杭州的繁华与美丽？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9220"/>
          <p:cNvSpPr txBox="1"/>
          <p:nvPr/>
        </p:nvSpPr>
        <p:spPr>
          <a:xfrm>
            <a:off x="214313" y="188913"/>
            <a:ext cx="8929687" cy="2528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地理位置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东南形胜、三吴都会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历史传统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自古繁华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自然景观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钱塘江、西湖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市井面貌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建筑美观、人口密集、繁华富足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百姓生活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安居乐业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6588125" y="2420938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铺叙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59393"/>
          <p:cNvSpPr/>
          <p:nvPr/>
        </p:nvSpPr>
        <p:spPr>
          <a:xfrm>
            <a:off x="1371600" y="381000"/>
            <a:ext cx="6553200" cy="6122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铺叙</a:t>
            </a: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又叫“铺排”，多见于古体诗中，它运用叠句的手法，使句式反复、对称而又富于变化，在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诗歌中主要起渲染烘托气氛的作用。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（乐府民歌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陌上桑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木兰辞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中： “十五府小吏，二十朝大夫，三十侍中郎，四十专城居”；“东市买骏马，西市买鞍鞯，南市买辔头，北市买长鞭。”“爷娘闻女来，出郭相扶将。阿姊闻妹来，当户理红妆。小弟闻姊来，磨刀霍霍向猪羊。” 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60417"/>
          <p:cNvSpPr txBox="1"/>
          <p:nvPr/>
        </p:nvSpPr>
        <p:spPr>
          <a:xfrm>
            <a:off x="228600" y="228600"/>
            <a:ext cx="8382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本词是如何展现铺叙这一特点的？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19" name="文本框 60418"/>
          <p:cNvSpPr txBox="1"/>
          <p:nvPr/>
        </p:nvSpPr>
        <p:spPr>
          <a:xfrm>
            <a:off x="304800" y="2286000"/>
            <a:ext cx="8001000" cy="3292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6000" b="1" i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6000" b="1" i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工于</a:t>
            </a:r>
            <a:r>
              <a:rPr lang="zh-CN" altLang="en-US" sz="6000" b="1" i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铺叙</a:t>
            </a:r>
            <a:r>
              <a:rPr lang="zh-CN" altLang="en-US" sz="6000" b="1" i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，一句一景，写景富有层次感。</a:t>
            </a:r>
            <a:endParaRPr lang="zh-CN" altLang="en-US" sz="6000" b="1" i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60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文本框 60419"/>
          <p:cNvSpPr txBox="1"/>
          <p:nvPr/>
        </p:nvSpPr>
        <p:spPr>
          <a:xfrm>
            <a:off x="611188" y="4581525"/>
            <a:ext cx="85328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611188" y="1412875"/>
            <a:ext cx="74676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点染”是诗词的一种艺术手法。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“点”：抽象的评点（总写）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“染”：具体的描述（分述）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点染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间不能有其它相隔，必须是一气而下。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28674"/>
          <p:cNvSpPr/>
          <p:nvPr/>
        </p:nvSpPr>
        <p:spPr>
          <a:xfrm>
            <a:off x="685800" y="381000"/>
            <a:ext cx="3657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“点染”艺术鉴赏</a:t>
            </a:r>
            <a:endParaRPr lang="zh-CN" altLang="en-US" sz="3600"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8674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28674">
                                            <p:txEl>
                                              <p:charRg st="52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29697"/>
          <p:cNvSpPr txBox="1"/>
          <p:nvPr/>
        </p:nvSpPr>
        <p:spPr>
          <a:xfrm>
            <a:off x="1905000" y="1219200"/>
            <a:ext cx="4114800" cy="4486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长亭送别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碧云天，                    黄花地，             西风紧，              北雁南飞。          晓来谁染霜林醉？                总是离人泪。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右大括号 29698"/>
          <p:cNvSpPr/>
          <p:nvPr/>
        </p:nvSpPr>
        <p:spPr>
          <a:xfrm>
            <a:off x="5715000" y="2133600"/>
            <a:ext cx="76200" cy="2438400"/>
          </a:xfrm>
          <a:prstGeom prst="rightBrace">
            <a:avLst>
              <a:gd name="adj1" fmla="val 266518"/>
              <a:gd name="adj2" fmla="val 50000"/>
            </a:avLst>
          </a:prstGeom>
          <a:noFill/>
          <a:ln w="952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6172200" y="4648200"/>
            <a:ext cx="11430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直接连接符 29700"/>
          <p:cNvSpPr/>
          <p:nvPr/>
        </p:nvSpPr>
        <p:spPr>
          <a:xfrm>
            <a:off x="4724400" y="5181600"/>
            <a:ext cx="1143000" cy="0"/>
          </a:xfrm>
          <a:prstGeom prst="line">
            <a:avLst/>
          </a:prstGeom>
          <a:ln w="952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2" name="文本框 29701"/>
          <p:cNvSpPr txBox="1"/>
          <p:nvPr/>
        </p:nvSpPr>
        <p:spPr>
          <a:xfrm>
            <a:off x="6096000" y="2895600"/>
            <a:ext cx="11430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染</a:t>
            </a:r>
            <a:endParaRPr lang="zh-CN" altLang="en-US" sz="4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97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297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32769"/>
          <p:cNvSpPr/>
          <p:nvPr/>
        </p:nvSpPr>
        <p:spPr>
          <a:xfrm>
            <a:off x="1905000" y="1295400"/>
            <a:ext cx="3384550" cy="4424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天净沙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•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秋思</a:t>
            </a:r>
            <a:b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    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元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•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马致远</a:t>
            </a:r>
            <a:b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枯藤老树昏鸦，</a:t>
            </a:r>
            <a:b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小桥流水人家。</a:t>
            </a:r>
            <a:b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古道西风瘦马，</a:t>
            </a:r>
            <a:b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夕阳西下，</a:t>
            </a:r>
            <a:b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断肠人在天涯。</a:t>
            </a:r>
            <a:b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右大括号 32770"/>
          <p:cNvSpPr/>
          <p:nvPr/>
        </p:nvSpPr>
        <p:spPr>
          <a:xfrm>
            <a:off x="5105400" y="2743200"/>
            <a:ext cx="76200" cy="1828800"/>
          </a:xfrm>
          <a:prstGeom prst="rightBrace">
            <a:avLst>
              <a:gd name="adj1" fmla="val 200000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6019800" y="3124200"/>
            <a:ext cx="12192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染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直接连接符 32772"/>
          <p:cNvSpPr/>
          <p:nvPr/>
        </p:nvSpPr>
        <p:spPr>
          <a:xfrm>
            <a:off x="5105400" y="4953000"/>
            <a:ext cx="4572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774" name="文本框 32773"/>
          <p:cNvSpPr txBox="1"/>
          <p:nvPr/>
        </p:nvSpPr>
        <p:spPr>
          <a:xfrm>
            <a:off x="6019800" y="4267200"/>
            <a:ext cx="12954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27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3277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5123"/>
          <p:cNvSpPr txBox="1"/>
          <p:nvPr/>
        </p:nvSpPr>
        <p:spPr>
          <a:xfrm>
            <a:off x="2771775" y="188913"/>
            <a:ext cx="360045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Arial" panose="020B0604020202020204" pitchFamily="34" charset="0"/>
                <a:ea typeface="隶书" panose="02010509060101010101" pitchFamily="49" charset="-122"/>
              </a:rPr>
              <a:t>杭州</a:t>
            </a:r>
            <a:r>
              <a:rPr lang="en-US" altLang="zh-CN" sz="6000" b="1">
                <a:latin typeface="Arial" panose="020B0604020202020204" pitchFamily="34" charset="0"/>
                <a:ea typeface="隶书" panose="02010509060101010101" pitchFamily="49" charset="-122"/>
              </a:rPr>
              <a:t>……</a:t>
            </a:r>
            <a:endParaRPr lang="en-US" altLang="zh-CN" sz="6000" b="1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1476375" y="1484313"/>
            <a:ext cx="6191250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00808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上有天堂，下有苏杭</a:t>
            </a:r>
            <a:endParaRPr lang="zh-CN" altLang="en-US" sz="4800" b="1" dirty="0">
              <a:solidFill>
                <a:srgbClr val="00808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30721"/>
          <p:cNvSpPr txBox="1"/>
          <p:nvPr/>
        </p:nvSpPr>
        <p:spPr>
          <a:xfrm>
            <a:off x="2667000" y="1447800"/>
            <a:ext cx="5562600" cy="3444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分析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望海潮</a:t>
            </a: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中哪些是“</a:t>
            </a:r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”，哪些是“</a:t>
            </a:r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染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”，具体描述了钱塘一派怎样的景象？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47105"/>
          <p:cNvSpPr txBox="1"/>
          <p:nvPr/>
        </p:nvSpPr>
        <p:spPr>
          <a:xfrm>
            <a:off x="304800" y="2133600"/>
            <a:ext cx="2087563" cy="283845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东南</a:t>
            </a:r>
            <a:r>
              <a:rPr lang="zh-CN" altLang="en-US" sz="3600" b="1" i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形胜</a:t>
            </a:r>
            <a:endParaRPr lang="zh-CN" altLang="en-US" sz="3600" b="1" i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三吴</a:t>
            </a:r>
            <a:r>
              <a:rPr lang="zh-CN" altLang="en-US" sz="3600" b="1" i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都会</a:t>
            </a:r>
            <a:endParaRPr lang="zh-CN" altLang="en-US" sz="3600" b="1" i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钱塘自古   </a:t>
            </a:r>
            <a:r>
              <a:rPr lang="zh-CN" altLang="en-US" sz="3600" b="1" i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繁华</a:t>
            </a:r>
            <a:endParaRPr lang="zh-CN" altLang="en-US" sz="3600" b="1" i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文本框 47106"/>
          <p:cNvSpPr txBox="1"/>
          <p:nvPr/>
        </p:nvSpPr>
        <p:spPr>
          <a:xfrm>
            <a:off x="4067175" y="3573463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>
              <a:spcBef>
                <a:spcPct val="50000"/>
              </a:spcBef>
            </a:pPr>
            <a:endParaRPr 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左大括号 47107"/>
          <p:cNvSpPr/>
          <p:nvPr/>
        </p:nvSpPr>
        <p:spPr>
          <a:xfrm>
            <a:off x="2555875" y="2060575"/>
            <a:ext cx="358775" cy="2520950"/>
          </a:xfrm>
          <a:prstGeom prst="leftBrace">
            <a:avLst>
              <a:gd name="adj1" fmla="val 58522"/>
              <a:gd name="adj2" fmla="val 50000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8" rIns="91435" bIns="45718" anchor="ctr"/>
          <a:p>
            <a:pPr algn="ctr"/>
            <a:endParaRPr 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3132138" y="2286000"/>
            <a:ext cx="4032250" cy="2043113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自然风光之美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美丽）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都市繁华之美（富庶）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民生安乐之美（祥和）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0" name="右大括号 47109"/>
          <p:cNvSpPr/>
          <p:nvPr/>
        </p:nvSpPr>
        <p:spPr>
          <a:xfrm>
            <a:off x="7164388" y="2133600"/>
            <a:ext cx="381000" cy="2592388"/>
          </a:xfrm>
          <a:prstGeom prst="rightBrace">
            <a:avLst>
              <a:gd name="adj1" fmla="val 56669"/>
              <a:gd name="adj2" fmla="val 50000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35" tIns="45718" rIns="91435" bIns="45718" anchor="ctr"/>
          <a:p>
            <a:pPr algn="ctr"/>
            <a:endParaRPr 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7092950" y="2349500"/>
            <a:ext cx="2376488" cy="1874838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6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117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染</a:t>
            </a:r>
            <a:r>
              <a:rPr lang="zh-CN" altLang="en-US" sz="6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6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152400" y="304800"/>
            <a:ext cx="1728788" cy="170815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10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</a:t>
            </a:r>
            <a:endParaRPr lang="zh-CN" altLang="en-US" sz="10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8" grpId="0" animBg="1"/>
      <p:bldP spid="47109" grpId="0"/>
      <p:bldP spid="47110" grpId="0" animBg="1"/>
      <p:bldP spid="47111" grpId="0"/>
      <p:bldP spid="471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2291"/>
          <p:cNvSpPr txBox="1"/>
          <p:nvPr/>
        </p:nvSpPr>
        <p:spPr>
          <a:xfrm>
            <a:off x="611188" y="333375"/>
            <a:ext cx="828198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思考：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为何要极力描写杭州的繁华与美丽？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611188" y="1412875"/>
            <a:ext cx="78486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繁华美丽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政绩卓著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歌功颂德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        为了谒见孙何，故而在美景的背后是对孙何的赞美。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5" name="文本框 12293"/>
          <p:cNvSpPr txBox="1"/>
          <p:nvPr/>
        </p:nvSpPr>
        <p:spPr>
          <a:xfrm>
            <a:off x="1908175" y="4724400"/>
            <a:ext cx="5832475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思考讨论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1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3">
                                            <p:txEl>
                                              <p:charRg st="17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文本框 15363"/>
          <p:cNvSpPr txBox="1"/>
          <p:nvPr/>
        </p:nvSpPr>
        <p:spPr>
          <a:xfrm>
            <a:off x="1763713" y="333375"/>
            <a:ext cx="5784850" cy="193357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声律美：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壮伟、优美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意境美：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繁华、美好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手法：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点染、铺叙、比喻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4" name="文本框 15364"/>
          <p:cNvSpPr txBox="1"/>
          <p:nvPr/>
        </p:nvSpPr>
        <p:spPr>
          <a:xfrm>
            <a:off x="2555875" y="4581525"/>
            <a:ext cx="5688013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小结</a:t>
            </a:r>
            <a:endParaRPr lang="zh-CN" altLang="en-US" sz="6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64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40961" descr="2008927607975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40962"/>
          <p:cNvSpPr/>
          <p:nvPr/>
        </p:nvSpPr>
        <p:spPr>
          <a:xfrm>
            <a:off x="304800" y="1066800"/>
            <a:ext cx="8458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云树绕堤沙</a:t>
            </a:r>
            <a:endParaRPr lang="zh-CN" altLang="en-US" sz="3600" i="1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41985" descr="10101004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41986"/>
          <p:cNvSpPr txBox="1"/>
          <p:nvPr/>
        </p:nvSpPr>
        <p:spPr>
          <a:xfrm>
            <a:off x="4953000" y="228600"/>
            <a:ext cx="3886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怒涛卷霜雪</a:t>
            </a:r>
            <a:endParaRPr lang="zh-CN" altLang="en-US" sz="54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44033" descr="3964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文本框 44034"/>
          <p:cNvSpPr txBox="1"/>
          <p:nvPr/>
        </p:nvSpPr>
        <p:spPr>
          <a:xfrm>
            <a:off x="304800" y="228600"/>
            <a:ext cx="8532813" cy="1433513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重湖</a:t>
            </a:r>
            <a:r>
              <a:rPr lang="zh-CN" altLang="en-US" sz="8800" b="1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叠巘</a:t>
            </a:r>
            <a:r>
              <a:rPr lang="zh-CN" altLang="en-US" sz="8800" b="1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清嘉</a:t>
            </a:r>
            <a:endParaRPr lang="zh-CN" altLang="en-US" sz="8800" b="1">
              <a:solidFill>
                <a:srgbClr val="00CC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45057" descr="ly0609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文本框 45058"/>
          <p:cNvSpPr txBox="1"/>
          <p:nvPr/>
        </p:nvSpPr>
        <p:spPr>
          <a:xfrm>
            <a:off x="609600" y="457200"/>
            <a:ext cx="1190625" cy="4843463"/>
          </a:xfrm>
          <a:prstGeom prst="rect">
            <a:avLst/>
          </a:prstGeom>
          <a:noFill/>
          <a:ln w="9525">
            <a:noFill/>
          </a:ln>
        </p:spPr>
        <p:txBody>
          <a:bodyPr vert="eaVert" lIns="91435" tIns="45718" rIns="91435" bIns="45718" anchor="t">
            <a:spAutoFit/>
          </a:bodyPr>
          <a:p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三秋桂子</a:t>
            </a:r>
            <a:endParaRPr lang="zh-CN" altLang="en-US" sz="660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46081" descr="200727246734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文本框 46082"/>
          <p:cNvSpPr txBox="1"/>
          <p:nvPr/>
        </p:nvSpPr>
        <p:spPr>
          <a:xfrm>
            <a:off x="685800" y="609600"/>
            <a:ext cx="7924800" cy="1433513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十里荷花</a:t>
            </a:r>
            <a:endParaRPr lang="zh-CN" altLang="en-US" sz="8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6385" descr="200501060100556098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占位符 16386"/>
          <p:cNvSpPr>
            <a:spLocks noGrp="1" noRot="1"/>
          </p:cNvSpPr>
          <p:nvPr>
            <p:ph idx="1"/>
          </p:nvPr>
        </p:nvSpPr>
        <p:spPr>
          <a:xfrm>
            <a:off x="0" y="914400"/>
            <a:ext cx="9144000" cy="6553200"/>
          </a:xfrm>
        </p:spPr>
        <p:txBody>
          <a:bodyPr anchor="t"/>
          <a:p>
            <a:pPr>
              <a:buNone/>
            </a:pPr>
            <a:r>
              <a:rPr lang="en-US" altLang="zh-CN" sz="9600" dirty="0">
                <a:ea typeface="华文新魏" panose="02010800040101010101" pitchFamily="2" charset="-122"/>
              </a:rPr>
              <a:t>       </a:t>
            </a:r>
            <a:r>
              <a:rPr lang="zh-CN" altLang="en-US" sz="9600" dirty="0">
                <a:solidFill>
                  <a:srgbClr val="FF3300"/>
                </a:solidFill>
                <a:ea typeface="华文新魏" panose="02010800040101010101" pitchFamily="2" charset="-122"/>
              </a:rPr>
              <a:t>江南水乡</a:t>
            </a:r>
            <a:r>
              <a:rPr lang="zh-CN" altLang="en-US" sz="9600" dirty="0">
                <a:ea typeface="华文新魏" panose="02010800040101010101" pitchFamily="2" charset="-122"/>
              </a:rPr>
              <a:t>                      </a:t>
            </a:r>
            <a:endParaRPr lang="zh-CN" altLang="en-US" sz="9600" dirty="0"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9600" dirty="0">
                <a:solidFill>
                  <a:srgbClr val="FF3300"/>
                </a:solidFill>
                <a:ea typeface="华文新魏" panose="02010800040101010101" pitchFamily="2" charset="-122"/>
              </a:rPr>
              <a:t> 人间天堂</a:t>
            </a:r>
            <a:endParaRPr lang="zh-CN" altLang="en-US" sz="9600" dirty="0">
              <a:solidFill>
                <a:srgbClr val="FF33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9600" dirty="0">
                <a:solidFill>
                  <a:srgbClr val="FF3300"/>
                </a:solidFill>
                <a:ea typeface="华文新魏" panose="02010800040101010101" pitchFamily="2" charset="-122"/>
              </a:rPr>
              <a:t>             杭州</a:t>
            </a:r>
            <a:endParaRPr lang="zh-CN" altLang="en-US" sz="9600" dirty="0">
              <a:solidFill>
                <a:srgbClr val="FF33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advClick="0" advTm="3000"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内容占位符 17409" descr="p00000080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2000" y="533400"/>
            <a:ext cx="7716838" cy="5791200"/>
          </a:xfrm>
        </p:spPr>
      </p:pic>
    </p:spTree>
  </p:cSld>
  <p:clrMapOvr>
    <a:masterClrMapping/>
  </p:clrMapOvr>
  <p:transition advClick="0" advTm="3000"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8433"/>
          <p:cNvSpPr>
            <a:spLocks noGrp="1"/>
          </p:cNvSpPr>
          <p:nvPr>
            <p:ph type="title"/>
          </p:nvPr>
        </p:nvSpPr>
        <p:spPr>
          <a:xfrm>
            <a:off x="323850" y="404813"/>
            <a:ext cx="8540750" cy="1143000"/>
          </a:xfrm>
        </p:spPr>
        <p:txBody>
          <a:bodyPr anchor="ctr"/>
          <a:p>
            <a:r>
              <a:rPr lang="zh-CN" altLang="en-US" b="1" dirty="0"/>
              <a:t>杭州西湖传统景观</a:t>
            </a:r>
            <a:endParaRPr lang="zh-CN" altLang="en-US" b="1" dirty="0"/>
          </a:p>
        </p:txBody>
      </p:sp>
      <p:pic>
        <p:nvPicPr>
          <p:cNvPr id="7170" name="图片 18434" descr="15_130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88" y="1268413"/>
            <a:ext cx="6337300" cy="410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18435"/>
          <p:cNvSpPr txBox="1"/>
          <p:nvPr/>
        </p:nvSpPr>
        <p:spPr>
          <a:xfrm>
            <a:off x="1979613" y="5805488"/>
            <a:ext cx="4824412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平湖秋月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2" name="图片 18436" descr="fac18a60740bf214ecce708edb971acd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676900"/>
            <a:ext cx="1728788" cy="118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000"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内容占位符 19457" descr="1637296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143000" y="533400"/>
            <a:ext cx="7086600" cy="4495800"/>
          </a:xfrm>
        </p:spPr>
      </p:pic>
      <p:sp>
        <p:nvSpPr>
          <p:cNvPr id="8194" name="文本框 19458"/>
          <p:cNvSpPr txBox="1"/>
          <p:nvPr/>
        </p:nvSpPr>
        <p:spPr>
          <a:xfrm>
            <a:off x="3276600" y="5410200"/>
            <a:ext cx="2214563" cy="976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双峰插云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5" name="内容占位符 1945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3400" y="5486400"/>
            <a:ext cx="1339850" cy="1006475"/>
          </a:xfrm>
        </p:spPr>
      </p:pic>
    </p:spTree>
  </p:cSld>
  <p:clrMapOvr>
    <a:masterClrMapping/>
  </p:clrMapOvr>
  <p:transition advClick="0" advTm="5000"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20481"/>
          <p:cNvSpPr txBox="1"/>
          <p:nvPr/>
        </p:nvSpPr>
        <p:spPr>
          <a:xfrm>
            <a:off x="1979613" y="5589588"/>
            <a:ext cx="4824412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苏堤春晓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18" name="图片 20482" descr="15_12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836613"/>
            <a:ext cx="7345362" cy="4408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0483" descr="u=3050531460,230727919&amp;gp=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5418138"/>
            <a:ext cx="1800225" cy="1192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mb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21505"/>
          <p:cNvSpPr txBox="1"/>
          <p:nvPr/>
        </p:nvSpPr>
        <p:spPr>
          <a:xfrm>
            <a:off x="1979613" y="5589588"/>
            <a:ext cx="4824412" cy="762000"/>
          </a:xfrm>
          <a:prstGeom prst="rect">
            <a:avLst/>
          </a:prstGeom>
          <a:noFill/>
          <a:ln w="9525">
            <a:noFill/>
          </a:ln>
        </p:spPr>
        <p:txBody>
          <a:bodyPr lIns="91435" tIns="45718" rIns="91435" bIns="45718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曲苑风荷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2" name="图片 21506" descr="15_13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908050"/>
            <a:ext cx="6911975" cy="438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1507" descr="2005641112873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81638"/>
            <a:ext cx="1979613" cy="1376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000">
    <p:checker dir="vert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1778</Words>
  <Application>WPS 演示</Application>
  <PresentationFormat>在屏幕上显示</PresentationFormat>
  <Paragraphs>156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黑体</vt:lpstr>
      <vt:lpstr>楷体</vt:lpstr>
      <vt:lpstr>隶书</vt:lpstr>
      <vt:lpstr>华文新魏</vt:lpstr>
      <vt:lpstr>微软雅黑</vt:lpstr>
      <vt:lpstr>Arial Unicode MS</vt:lpstr>
      <vt:lpstr>Calibri</vt:lpstr>
      <vt:lpstr>楷体_GB2312</vt:lpstr>
      <vt:lpstr>华文行楷</vt:lpstr>
      <vt:lpstr>新宋体</vt:lpstr>
      <vt:lpstr>默认设计模板</vt:lpstr>
      <vt:lpstr>早读的内容</vt:lpstr>
      <vt:lpstr>PowerPoint 演示文稿</vt:lpstr>
      <vt:lpstr>PowerPoint 演示文稿</vt:lpstr>
      <vt:lpstr>PowerPoint 演示文稿</vt:lpstr>
      <vt:lpstr>PowerPoint 演示文稿</vt:lpstr>
      <vt:lpstr>杭州西湖传统景观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重湖叠巘清嘉，有三秋桂子，十里荷花。羌管弄晴，菱歌泛夜，嬉嬉钓叟莲娃。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2012-01-29T14:26:00Z</dcterms:created>
  <dcterms:modified xsi:type="dcterms:W3CDTF">2019-02-25T13:06:30Z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